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16"/>
  </p:notesMasterIdLst>
  <p:sldIdLst>
    <p:sldId id="256" r:id="rId2"/>
    <p:sldId id="257" r:id="rId3"/>
    <p:sldId id="270" r:id="rId4"/>
    <p:sldId id="271" r:id="rId5"/>
    <p:sldId id="272" r:id="rId6"/>
    <p:sldId id="273" r:id="rId7"/>
    <p:sldId id="276" r:id="rId8"/>
    <p:sldId id="277" r:id="rId9"/>
    <p:sldId id="278" r:id="rId10"/>
    <p:sldId id="280" r:id="rId11"/>
    <p:sldId id="281" r:id="rId12"/>
    <p:sldId id="274" r:id="rId13"/>
    <p:sldId id="275" r:id="rId14"/>
    <p:sldId id="27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B416D0BB-16A3-4E39-AC88-F36581021B25}">
          <p14:sldIdLst>
            <p14:sldId id="256"/>
          </p14:sldIdLst>
        </p14:section>
        <p14:section name="Audience" id="{AE359B52-9753-4FC7-AC47-4289A1BFABA7}">
          <p14:sldIdLst>
            <p14:sldId id="257"/>
            <p14:sldId id="270"/>
            <p14:sldId id="271"/>
            <p14:sldId id="272"/>
            <p14:sldId id="273"/>
          </p14:sldIdLst>
        </p14:section>
        <p14:section name="Teaching" id="{5534FC64-8014-47A7-B47E-36B7C9347A03}">
          <p14:sldIdLst>
            <p14:sldId id="276"/>
            <p14:sldId id="277"/>
            <p14:sldId id="278"/>
            <p14:sldId id="280"/>
            <p14:sldId id="281"/>
          </p14:sldIdLst>
        </p14:section>
        <p14:section name="Appendix" id="{8200FE65-28BF-40AC-8FA7-459AA2298E02}">
          <p14:sldIdLst>
            <p14:sldId id="274"/>
            <p14:sldId id="275"/>
            <p14:sldId id="279"/>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loss, Torrance" initials="GT" lastIdx="1" clrIdx="0">
    <p:extLst>
      <p:ext uri="{19B8F6BF-5375-455C-9EA6-DF929625EA0E}">
        <p15:presenceInfo xmlns:p15="http://schemas.microsoft.com/office/powerpoint/2012/main" userId="S-1-5-21-748114381-82326301-405542714-4486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61652"/>
    <a:srgbClr val="9800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76242" autoAdjust="0"/>
  </p:normalViewPr>
  <p:slideViewPr>
    <p:cSldViewPr snapToGrid="0">
      <p:cViewPr varScale="1">
        <p:scale>
          <a:sx n="80" d="100"/>
          <a:sy n="80" d="100"/>
        </p:scale>
        <p:origin x="121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6A6BD4-D9C7-4653-BCF1-E294D91A09A9}" type="datetimeFigureOut">
              <a:rPr lang="en-US" smtClean="0"/>
              <a:t>4/14/2023</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67213F-F5DC-470A-A529-DCA4CC90B02C}" type="slidenum">
              <a:rPr lang="en-US" smtClean="0"/>
              <a:t>‹#›</a:t>
            </a:fld>
            <a:endParaRPr lang="en-US" dirty="0"/>
          </a:p>
        </p:txBody>
      </p:sp>
    </p:spTree>
    <p:extLst>
      <p:ext uri="{BB962C8B-B14F-4D97-AF65-F5344CB8AC3E}">
        <p14:creationId xmlns:p14="http://schemas.microsoft.com/office/powerpoint/2010/main" val="1426095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Abstract:</a:t>
            </a:r>
            <a:r>
              <a:rPr lang="en-US" b="0" dirty="0"/>
              <a:t> </a:t>
            </a:r>
            <a:r>
              <a:rPr lang="en-US" dirty="0">
                <a:solidFill>
                  <a:srgbClr val="444444"/>
                </a:solidFill>
                <a:latin typeface="trebuchet ms" panose="020B0603020202020204" pitchFamily="34" charset="0"/>
              </a:rPr>
              <a:t>Personal experience and anecdotal evidence suggest that presenting analyses to sponsors, especially technical sponsors, is improved by helping the sponsor understand how results were derived. Providing summaries of analytic results is necessary but can be insufficient when the end goal is to help sponsors make firm decisions. When time permits, engaging sponsors with walk-throughs of how results may change given different inputs is particularly salient in helping sponsors make decisions in the context of the bigger picture. Data visualizations and interactive software are common examples of what we call “decision tools” that can walk sponsors through varying inputs and views of the analysis. Given long-term engagement and regular communication with a sponsor, developing user-friendly decision tools is a helpful practice to support sponsors. This talk presents a methodology for building decision tools that combines leading practices in agile development and STEM education. We will use a Python-based app development tool called Streamlit to show implementations of this methodology.</a:t>
            </a:r>
          </a:p>
          <a:p>
            <a:pPr marL="0" lvl="0" indent="0">
              <a:buFont typeface="Arial" panose="020B0604020202020204" pitchFamily="34" charset="0"/>
              <a:buNone/>
            </a:pPr>
            <a:endParaRPr lang="en-US" b="1" dirty="0"/>
          </a:p>
          <a:p>
            <a:pPr marL="0" lvl="0" indent="0">
              <a:buFont typeface="Arial" panose="020B0604020202020204" pitchFamily="34" charset="0"/>
              <a:buNone/>
            </a:pPr>
            <a:endParaRPr lang="en-US" dirty="0"/>
          </a:p>
          <a:p>
            <a:pPr marL="0" lvl="0" indent="0">
              <a:buFont typeface="Arial" panose="020B0604020202020204" pitchFamily="34" charset="0"/>
              <a:buNone/>
            </a:pPr>
            <a:r>
              <a:rPr lang="en-US" dirty="0"/>
              <a:t>In 20 minutes, all I can do is plant a seed. I encourage you to follow up with questions via email (cbridges@ida.org) or try new things on your own.</a:t>
            </a:r>
          </a:p>
          <a:p>
            <a:pPr marL="0" lv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3F67213F-F5DC-470A-A529-DCA4CC90B02C}" type="slidenum">
              <a:rPr lang="en-US" smtClean="0"/>
              <a:t>0</a:t>
            </a:fld>
            <a:endParaRPr lang="en-US" dirty="0"/>
          </a:p>
        </p:txBody>
      </p:sp>
    </p:spTree>
    <p:extLst>
      <p:ext uri="{BB962C8B-B14F-4D97-AF65-F5344CB8AC3E}">
        <p14:creationId xmlns:p14="http://schemas.microsoft.com/office/powerpoint/2010/main" val="27275361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“Trusted advisor” is a term used by The Get Real Project in their learning programs.  </a:t>
            </a:r>
          </a:p>
          <a:p>
            <a:r>
              <a:rPr lang="en-US" dirty="0"/>
              <a:t>See https://thegetrealproject.com/why-get-real/be-a-trusted-advisor/ for information on The Get Real Project and Trusted Advisors</a:t>
            </a:r>
          </a:p>
        </p:txBody>
      </p:sp>
      <p:sp>
        <p:nvSpPr>
          <p:cNvPr id="4" name="Slide Number Placeholder 3"/>
          <p:cNvSpPr>
            <a:spLocks noGrp="1"/>
          </p:cNvSpPr>
          <p:nvPr>
            <p:ph type="sldNum" sz="quarter" idx="5"/>
          </p:nvPr>
        </p:nvSpPr>
        <p:spPr/>
        <p:txBody>
          <a:bodyPr/>
          <a:lstStyle/>
          <a:p>
            <a:fld id="{3F67213F-F5DC-470A-A529-DCA4CC90B02C}" type="slidenum">
              <a:rPr lang="en-US" smtClean="0"/>
              <a:t>1</a:t>
            </a:fld>
            <a:endParaRPr lang="en-US" dirty="0"/>
          </a:p>
        </p:txBody>
      </p:sp>
    </p:spTree>
    <p:extLst>
      <p:ext uri="{BB962C8B-B14F-4D97-AF65-F5344CB8AC3E}">
        <p14:creationId xmlns:p14="http://schemas.microsoft.com/office/powerpoint/2010/main" val="21095131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67213F-F5DC-470A-A529-DCA4CC90B02C}" type="slidenum">
              <a:rPr lang="en-US" smtClean="0"/>
              <a:t>4</a:t>
            </a:fld>
            <a:endParaRPr lang="en-US" dirty="0"/>
          </a:p>
        </p:txBody>
      </p:sp>
    </p:spTree>
    <p:extLst>
      <p:ext uri="{BB962C8B-B14F-4D97-AF65-F5344CB8AC3E}">
        <p14:creationId xmlns:p14="http://schemas.microsoft.com/office/powerpoint/2010/main" val="3417214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r>
              <a:rPr lang="en-US" dirty="0"/>
              <a:t>Goals</a:t>
            </a:r>
          </a:p>
          <a:p>
            <a:pPr marL="171450" lvl="0" indent="-171450">
              <a:buFont typeface="Arial" panose="020B0604020202020204" pitchFamily="34" charset="0"/>
              <a:buChar char="•"/>
            </a:pPr>
            <a:r>
              <a:rPr lang="en-US" dirty="0"/>
              <a:t>Sponsor can communicate your analysis</a:t>
            </a:r>
          </a:p>
          <a:p>
            <a:pPr marL="171450" lvl="0" indent="-171450">
              <a:buFont typeface="Arial" panose="020B0604020202020204" pitchFamily="34" charset="0"/>
              <a:buChar char="•"/>
            </a:pPr>
            <a:r>
              <a:rPr lang="en-US" dirty="0"/>
              <a:t>Sponsor interpret your analysis</a:t>
            </a:r>
          </a:p>
          <a:p>
            <a:pPr marL="171450" lvl="0" indent="-171450">
              <a:buFont typeface="Arial" panose="020B0604020202020204" pitchFamily="34" charset="0"/>
              <a:buChar char="•"/>
            </a:pPr>
            <a:r>
              <a:rPr lang="en-US" dirty="0"/>
              <a:t>Sponsor can predict effects of policy/structural changes</a:t>
            </a:r>
          </a:p>
          <a:p>
            <a:endParaRPr lang="en-US" dirty="0"/>
          </a:p>
        </p:txBody>
      </p:sp>
      <p:sp>
        <p:nvSpPr>
          <p:cNvPr id="4" name="Slide Number Placeholder 3"/>
          <p:cNvSpPr>
            <a:spLocks noGrp="1"/>
          </p:cNvSpPr>
          <p:nvPr>
            <p:ph type="sldNum" sz="quarter" idx="5"/>
          </p:nvPr>
        </p:nvSpPr>
        <p:spPr/>
        <p:txBody>
          <a:bodyPr/>
          <a:lstStyle/>
          <a:p>
            <a:fld id="{3F67213F-F5DC-470A-A529-DCA4CC90B02C}" type="slidenum">
              <a:rPr lang="en-US" smtClean="0"/>
              <a:t>5</a:t>
            </a:fld>
            <a:endParaRPr lang="en-US" dirty="0"/>
          </a:p>
        </p:txBody>
      </p:sp>
    </p:spTree>
    <p:extLst>
      <p:ext uri="{BB962C8B-B14F-4D97-AF65-F5344CB8AC3E}">
        <p14:creationId xmlns:p14="http://schemas.microsoft.com/office/powerpoint/2010/main" val="34387970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Screenshot taken from https://arup-group-social-data-run-lodl36.streamlit.app/?page=Equity+Explorer.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a collapsible sidebar saves space.</a:t>
            </a:r>
          </a:p>
          <a:p>
            <a:endParaRPr lang="en-US" dirty="0"/>
          </a:p>
        </p:txBody>
      </p:sp>
      <p:sp>
        <p:nvSpPr>
          <p:cNvPr id="4" name="Slide Number Placeholder 3"/>
          <p:cNvSpPr>
            <a:spLocks noGrp="1"/>
          </p:cNvSpPr>
          <p:nvPr>
            <p:ph type="sldNum" sz="quarter" idx="5"/>
          </p:nvPr>
        </p:nvSpPr>
        <p:spPr/>
        <p:txBody>
          <a:bodyPr/>
          <a:lstStyle/>
          <a:p>
            <a:fld id="{3F67213F-F5DC-470A-A529-DCA4CC90B02C}" type="slidenum">
              <a:rPr lang="en-US" smtClean="0"/>
              <a:t>6</a:t>
            </a:fld>
            <a:endParaRPr lang="en-US" dirty="0"/>
          </a:p>
        </p:txBody>
      </p:sp>
    </p:spTree>
    <p:extLst>
      <p:ext uri="{BB962C8B-B14F-4D97-AF65-F5344CB8AC3E}">
        <p14:creationId xmlns:p14="http://schemas.microsoft.com/office/powerpoint/2010/main" val="425525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Screenshot taken from https://arup-group-social-data-run-lodl36.streamlit.app/?page=Equity+Explorer.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radio button to show/hide downloadable data saves space.</a:t>
            </a:r>
          </a:p>
          <a:p>
            <a:endParaRPr lang="en-US" dirty="0"/>
          </a:p>
        </p:txBody>
      </p:sp>
      <p:sp>
        <p:nvSpPr>
          <p:cNvPr id="4" name="Slide Number Placeholder 3"/>
          <p:cNvSpPr>
            <a:spLocks noGrp="1"/>
          </p:cNvSpPr>
          <p:nvPr>
            <p:ph type="sldNum" sz="quarter" idx="5"/>
          </p:nvPr>
        </p:nvSpPr>
        <p:spPr/>
        <p:txBody>
          <a:bodyPr/>
          <a:lstStyle/>
          <a:p>
            <a:fld id="{3F67213F-F5DC-470A-A529-DCA4CC90B02C}" type="slidenum">
              <a:rPr lang="en-US" smtClean="0"/>
              <a:t>7</a:t>
            </a:fld>
            <a:endParaRPr lang="en-US" dirty="0"/>
          </a:p>
        </p:txBody>
      </p:sp>
    </p:spTree>
    <p:extLst>
      <p:ext uri="{BB962C8B-B14F-4D97-AF65-F5344CB8AC3E}">
        <p14:creationId xmlns:p14="http://schemas.microsoft.com/office/powerpoint/2010/main" val="32450683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Screenshot taken from https://arup-group-social-data-run-lodl36.streamlit.app/?page=Equity+Explorer.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the detailed “what” is collapsible and labelled appropriately.</a:t>
            </a:r>
          </a:p>
          <a:p>
            <a:endParaRPr lang="en-US" dirty="0"/>
          </a:p>
        </p:txBody>
      </p:sp>
      <p:sp>
        <p:nvSpPr>
          <p:cNvPr id="4" name="Slide Number Placeholder 3"/>
          <p:cNvSpPr>
            <a:spLocks noGrp="1"/>
          </p:cNvSpPr>
          <p:nvPr>
            <p:ph type="sldNum" sz="quarter" idx="5"/>
          </p:nvPr>
        </p:nvSpPr>
        <p:spPr/>
        <p:txBody>
          <a:bodyPr/>
          <a:lstStyle/>
          <a:p>
            <a:fld id="{3F67213F-F5DC-470A-A529-DCA4CC90B02C}" type="slidenum">
              <a:rPr lang="en-US" smtClean="0"/>
              <a:t>8</a:t>
            </a:fld>
            <a:endParaRPr lang="en-US" dirty="0"/>
          </a:p>
        </p:txBody>
      </p:sp>
    </p:spTree>
    <p:extLst>
      <p:ext uri="{BB962C8B-B14F-4D97-AF65-F5344CB8AC3E}">
        <p14:creationId xmlns:p14="http://schemas.microsoft.com/office/powerpoint/2010/main" val="10422475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Screenshot taken from https://arup-group-social-data-run-lodl36.streamlit.app/?page=Equity+Explorer.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the methodology is collapsible and labelled appropriately.</a:t>
            </a:r>
          </a:p>
        </p:txBody>
      </p:sp>
      <p:sp>
        <p:nvSpPr>
          <p:cNvPr id="4" name="Slide Number Placeholder 3"/>
          <p:cNvSpPr>
            <a:spLocks noGrp="1"/>
          </p:cNvSpPr>
          <p:nvPr>
            <p:ph type="sldNum" sz="quarter" idx="5"/>
          </p:nvPr>
        </p:nvSpPr>
        <p:spPr/>
        <p:txBody>
          <a:bodyPr/>
          <a:lstStyle/>
          <a:p>
            <a:fld id="{3F67213F-F5DC-470A-A529-DCA4CC90B02C}" type="slidenum">
              <a:rPr lang="en-US" smtClean="0"/>
              <a:t>9</a:t>
            </a:fld>
            <a:endParaRPr lang="en-US" dirty="0"/>
          </a:p>
        </p:txBody>
      </p:sp>
    </p:spTree>
    <p:extLst>
      <p:ext uri="{BB962C8B-B14F-4D97-AF65-F5344CB8AC3E}">
        <p14:creationId xmlns:p14="http://schemas.microsoft.com/office/powerpoint/2010/main" val="35087431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67213F-F5DC-470A-A529-DCA4CC90B02C}" type="slidenum">
              <a:rPr lang="en-US" smtClean="0"/>
              <a:t>10</a:t>
            </a:fld>
            <a:endParaRPr lang="en-US" dirty="0"/>
          </a:p>
        </p:txBody>
      </p:sp>
    </p:spTree>
    <p:extLst>
      <p:ext uri="{BB962C8B-B14F-4D97-AF65-F5344CB8AC3E}">
        <p14:creationId xmlns:p14="http://schemas.microsoft.com/office/powerpoint/2010/main" val="39622213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1" name="Text Placeholder 2"/>
          <p:cNvSpPr>
            <a:spLocks noGrp="1"/>
          </p:cNvSpPr>
          <p:nvPr>
            <p:ph type="body" sz="quarter" idx="17" hasCustomPrompt="1"/>
          </p:nvPr>
        </p:nvSpPr>
        <p:spPr>
          <a:xfrm>
            <a:off x="369347" y="1524000"/>
            <a:ext cx="8429625" cy="1295400"/>
          </a:xfrm>
          <a:prstGeom prst="rect">
            <a:avLst/>
          </a:prstGeom>
        </p:spPr>
        <p:txBody>
          <a:bodyPr>
            <a:normAutofit/>
          </a:bodyPr>
          <a:lstStyle>
            <a:lvl1pPr marL="0" indent="0" algn="ctr">
              <a:buNone/>
              <a:defRPr sz="2400" b="1">
                <a:latin typeface="+mn-lt"/>
              </a:defRPr>
            </a:lvl1pPr>
          </a:lstStyle>
          <a:p>
            <a:pPr lvl="0"/>
            <a:r>
              <a:rPr lang="en-US" dirty="0"/>
              <a:t>Click to add presentation title</a:t>
            </a:r>
          </a:p>
        </p:txBody>
      </p:sp>
      <p:sp>
        <p:nvSpPr>
          <p:cNvPr id="12" name="Text Placeholder 2"/>
          <p:cNvSpPr>
            <a:spLocks noGrp="1"/>
          </p:cNvSpPr>
          <p:nvPr>
            <p:ph type="body" sz="quarter" idx="18" hasCustomPrompt="1"/>
          </p:nvPr>
        </p:nvSpPr>
        <p:spPr>
          <a:xfrm>
            <a:off x="369347" y="3124204"/>
            <a:ext cx="8429625" cy="1476983"/>
          </a:xfrm>
          <a:prstGeom prst="rect">
            <a:avLst/>
          </a:prstGeom>
        </p:spPr>
        <p:txBody>
          <a:bodyPr>
            <a:normAutofit/>
          </a:bodyPr>
          <a:lstStyle>
            <a:lvl1pPr marL="0" indent="0" algn="ctr">
              <a:buNone/>
              <a:defRPr sz="1800"/>
            </a:lvl1pPr>
          </a:lstStyle>
          <a:p>
            <a:pPr lvl="0"/>
            <a:r>
              <a:rPr lang="en-US" dirty="0"/>
              <a:t>Click to add authors</a:t>
            </a:r>
          </a:p>
        </p:txBody>
      </p:sp>
      <p:sp>
        <p:nvSpPr>
          <p:cNvPr id="14" name="Text Placeholder 2"/>
          <p:cNvSpPr>
            <a:spLocks noGrp="1"/>
          </p:cNvSpPr>
          <p:nvPr>
            <p:ph type="body" sz="quarter" idx="19" hasCustomPrompt="1"/>
          </p:nvPr>
        </p:nvSpPr>
        <p:spPr>
          <a:xfrm>
            <a:off x="369347" y="4706571"/>
            <a:ext cx="8429625" cy="457200"/>
          </a:xfrm>
          <a:prstGeom prst="rect">
            <a:avLst/>
          </a:prstGeom>
        </p:spPr>
        <p:txBody>
          <a:bodyPr>
            <a:normAutofit/>
          </a:bodyPr>
          <a:lstStyle>
            <a:lvl1pPr marL="0" indent="0" algn="ctr">
              <a:buNone/>
              <a:defRPr sz="1351"/>
            </a:lvl1pPr>
          </a:lstStyle>
          <a:p>
            <a:pPr lvl="0"/>
            <a:r>
              <a:rPr lang="en-US" dirty="0"/>
              <a:t>Click to add date</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3311" y="381002"/>
            <a:ext cx="1246076" cy="572089"/>
          </a:xfrm>
          <a:prstGeom prst="rect">
            <a:avLst/>
          </a:prstGeom>
        </p:spPr>
      </p:pic>
      <p:sp>
        <p:nvSpPr>
          <p:cNvPr id="7" name="Rectangle 22"/>
          <p:cNvSpPr>
            <a:spLocks noChangeArrowheads="1"/>
          </p:cNvSpPr>
          <p:nvPr userDrawn="1"/>
        </p:nvSpPr>
        <p:spPr bwMode="auto">
          <a:xfrm>
            <a:off x="2012409" y="5770125"/>
            <a:ext cx="5143500" cy="838201"/>
          </a:xfrm>
          <a:prstGeom prst="rect">
            <a:avLst/>
          </a:prstGeom>
          <a:noFill/>
          <a:ln w="9525">
            <a:noFill/>
            <a:miter lim="800000"/>
            <a:headEnd/>
            <a:tailEnd/>
          </a:ln>
        </p:spPr>
        <p:txBody>
          <a:bodyPr/>
          <a:lstStyle/>
          <a:p>
            <a:pPr algn="ctr"/>
            <a:r>
              <a:rPr lang="en-US" sz="2400" b="1" kern="1200" dirty="0">
                <a:solidFill>
                  <a:srgbClr val="000000"/>
                </a:solidFill>
                <a:latin typeface="+mj-lt"/>
                <a:ea typeface="+mn-ea"/>
                <a:cs typeface="+mn-cs"/>
              </a:rPr>
              <a:t>Institute for Defense</a:t>
            </a:r>
            <a:r>
              <a:rPr lang="en-US" sz="2400" b="1" kern="1200" baseline="0" dirty="0">
                <a:solidFill>
                  <a:srgbClr val="000000"/>
                </a:solidFill>
                <a:latin typeface="+mj-lt"/>
                <a:ea typeface="+mn-ea"/>
                <a:cs typeface="+mn-cs"/>
              </a:rPr>
              <a:t> Analyses</a:t>
            </a:r>
            <a:br>
              <a:rPr lang="en-US" sz="2400" b="1" kern="1200" dirty="0">
                <a:solidFill>
                  <a:srgbClr val="000000"/>
                </a:solidFill>
                <a:latin typeface="+mj-lt"/>
                <a:ea typeface="+mn-ea"/>
                <a:cs typeface="+mn-cs"/>
              </a:rPr>
            </a:br>
            <a:r>
              <a:rPr lang="en-US" sz="1400" kern="1200" dirty="0">
                <a:solidFill>
                  <a:srgbClr val="000000"/>
                </a:solidFill>
                <a:latin typeface="+mj-lt"/>
                <a:ea typeface="+mn-ea"/>
                <a:cs typeface="+mn-cs"/>
              </a:rPr>
              <a:t>730 East Glebe Road </a:t>
            </a:r>
            <a:r>
              <a:rPr lang="en-US" sz="1200" kern="1200" dirty="0">
                <a:solidFill>
                  <a:srgbClr val="980038"/>
                </a:solidFill>
                <a:latin typeface="+mj-lt"/>
                <a:ea typeface="+mn-ea"/>
                <a:cs typeface="+mn-cs"/>
                <a:sym typeface="Wingdings" pitchFamily="2" charset="2"/>
              </a:rPr>
              <a:t></a:t>
            </a:r>
            <a:r>
              <a:rPr lang="en-US" sz="1051" kern="1200" dirty="0">
                <a:solidFill>
                  <a:srgbClr val="000000"/>
                </a:solidFill>
                <a:latin typeface="+mj-lt"/>
                <a:ea typeface="+mn-ea"/>
                <a:cs typeface="+mn-cs"/>
              </a:rPr>
              <a:t> </a:t>
            </a:r>
            <a:r>
              <a:rPr lang="en-US" sz="1400" kern="1200" dirty="0">
                <a:solidFill>
                  <a:srgbClr val="000000"/>
                </a:solidFill>
                <a:latin typeface="+mj-lt"/>
                <a:ea typeface="+mn-ea"/>
                <a:cs typeface="+mn-cs"/>
              </a:rPr>
              <a:t>Alexandria, Virginia 22305</a:t>
            </a:r>
          </a:p>
        </p:txBody>
      </p:sp>
    </p:spTree>
    <p:extLst>
      <p:ext uri="{BB962C8B-B14F-4D97-AF65-F5344CB8AC3E}">
        <p14:creationId xmlns:p14="http://schemas.microsoft.com/office/powerpoint/2010/main" val="4067638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11" name="Title 10"/>
          <p:cNvSpPr>
            <a:spLocks noGrp="1"/>
          </p:cNvSpPr>
          <p:nvPr>
            <p:ph type="title" hasCustomPrompt="1"/>
          </p:nvPr>
        </p:nvSpPr>
        <p:spPr/>
        <p:txBody>
          <a:bodyPr/>
          <a:lstStyle>
            <a:lvl1pPr>
              <a:defRPr/>
            </a:lvl1pPr>
          </a:lstStyle>
          <a:p>
            <a:r>
              <a:rPr lang="en-US" dirty="0"/>
              <a:t>Click to add slide title</a:t>
            </a:r>
          </a:p>
        </p:txBody>
      </p:sp>
      <p:sp>
        <p:nvSpPr>
          <p:cNvPr id="3" name="Text Placeholder 2"/>
          <p:cNvSpPr>
            <a:spLocks noGrp="1"/>
          </p:cNvSpPr>
          <p:nvPr>
            <p:ph type="body" sz="quarter" idx="10" hasCustomPrompt="1"/>
          </p:nvPr>
        </p:nvSpPr>
        <p:spPr>
          <a:xfrm>
            <a:off x="572428" y="1219199"/>
            <a:ext cx="7999148" cy="5047744"/>
          </a:xfrm>
        </p:spPr>
        <p:txBody>
          <a:bodyPr/>
          <a:lstStyle>
            <a:lvl1pPr marL="0" indent="0">
              <a:buNone/>
              <a:defRPr baseline="0"/>
            </a:lvl1pPr>
          </a:lstStyle>
          <a:p>
            <a:pPr lvl="0"/>
            <a:r>
              <a:rPr lang="en-US" dirty="0"/>
              <a:t>Click to add text</a:t>
            </a:r>
          </a:p>
        </p:txBody>
      </p:sp>
    </p:spTree>
    <p:extLst>
      <p:ext uri="{BB962C8B-B14F-4D97-AF65-F5344CB8AC3E}">
        <p14:creationId xmlns:p14="http://schemas.microsoft.com/office/powerpoint/2010/main" val="3401268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Bullets">
    <p:spTree>
      <p:nvGrpSpPr>
        <p:cNvPr id="1" name=""/>
        <p:cNvGrpSpPr/>
        <p:nvPr/>
      </p:nvGrpSpPr>
      <p:grpSpPr>
        <a:xfrm>
          <a:off x="0" y="0"/>
          <a:ext cx="0" cy="0"/>
          <a:chOff x="0" y="0"/>
          <a:chExt cx="0" cy="0"/>
        </a:xfrm>
      </p:grpSpPr>
      <p:sp>
        <p:nvSpPr>
          <p:cNvPr id="20" name="Title 10"/>
          <p:cNvSpPr>
            <a:spLocks noGrp="1"/>
          </p:cNvSpPr>
          <p:nvPr>
            <p:ph type="title" hasCustomPrompt="1"/>
          </p:nvPr>
        </p:nvSpPr>
        <p:spPr>
          <a:xfrm>
            <a:off x="234683" y="311286"/>
            <a:ext cx="8674639" cy="812258"/>
          </a:xfrm>
        </p:spPr>
        <p:txBody>
          <a:bodyPr/>
          <a:lstStyle>
            <a:lvl1pPr>
              <a:defRPr/>
            </a:lvl1pPr>
          </a:lstStyle>
          <a:p>
            <a:r>
              <a:rPr lang="en-US" dirty="0"/>
              <a:t>Click to add slide title</a:t>
            </a:r>
          </a:p>
        </p:txBody>
      </p:sp>
      <p:sp>
        <p:nvSpPr>
          <p:cNvPr id="6" name="Text Placeholder 4"/>
          <p:cNvSpPr>
            <a:spLocks noGrp="1"/>
          </p:cNvSpPr>
          <p:nvPr>
            <p:ph type="body" sz="quarter" idx="11" hasCustomPrompt="1"/>
          </p:nvPr>
        </p:nvSpPr>
        <p:spPr>
          <a:xfrm>
            <a:off x="570113" y="1209476"/>
            <a:ext cx="8001463" cy="5037437"/>
          </a:xfrm>
        </p:spPr>
        <p:txBody>
          <a:bodyPr/>
          <a:lstStyle>
            <a:lvl1pPr>
              <a:defRPr/>
            </a:lvl1pPr>
            <a:lvl2pPr>
              <a:defRPr/>
            </a:lvl2pPr>
            <a:lvl3pPr>
              <a:defRPr/>
            </a:lvl3pPr>
            <a:lvl4pPr>
              <a:defRPr/>
            </a:lvl4pPr>
            <a:lvl5pPr>
              <a:defRPr/>
            </a:lvl5pPr>
          </a:lstStyle>
          <a:p>
            <a:pPr lvl="0"/>
            <a:r>
              <a:rPr lang="en-US" dirty="0"/>
              <a:t>Click to add bullet text</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404743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ullets and Text">
    <p:spTree>
      <p:nvGrpSpPr>
        <p:cNvPr id="1" name=""/>
        <p:cNvGrpSpPr/>
        <p:nvPr/>
      </p:nvGrpSpPr>
      <p:grpSpPr>
        <a:xfrm>
          <a:off x="0" y="0"/>
          <a:ext cx="0" cy="0"/>
          <a:chOff x="0" y="0"/>
          <a:chExt cx="0" cy="0"/>
        </a:xfrm>
      </p:grpSpPr>
      <p:sp>
        <p:nvSpPr>
          <p:cNvPr id="9" name="Text Placeholder 3"/>
          <p:cNvSpPr>
            <a:spLocks noGrp="1"/>
          </p:cNvSpPr>
          <p:nvPr>
            <p:ph type="body" sz="half" idx="10" hasCustomPrompt="1"/>
          </p:nvPr>
        </p:nvSpPr>
        <p:spPr>
          <a:xfrm flipH="1">
            <a:off x="5364178" y="1209477"/>
            <a:ext cx="3191317" cy="5029198"/>
          </a:xfrm>
          <a:prstGeom prst="rect">
            <a:avLst/>
          </a:prstGeom>
        </p:spPr>
        <p:txBody>
          <a:bodyPr>
            <a:normAutofit/>
          </a:bodyPr>
          <a:lstStyle>
            <a:lvl1pPr marL="0" indent="0">
              <a:buNone/>
              <a:defRPr sz="1500" baseline="0"/>
            </a:lvl1pPr>
            <a:lvl2pPr marL="342891" indent="0">
              <a:buNone/>
              <a:defRPr sz="900"/>
            </a:lvl2pPr>
            <a:lvl3pPr marL="685783" indent="0">
              <a:buNone/>
              <a:defRPr sz="751"/>
            </a:lvl3pPr>
            <a:lvl4pPr marL="1028674" indent="0">
              <a:buNone/>
              <a:defRPr sz="675"/>
            </a:lvl4pPr>
            <a:lvl5pPr marL="1371566" indent="0">
              <a:buNone/>
              <a:defRPr sz="675"/>
            </a:lvl5pPr>
            <a:lvl6pPr marL="1714457" indent="0">
              <a:buNone/>
              <a:defRPr sz="675"/>
            </a:lvl6pPr>
            <a:lvl7pPr marL="2057349" indent="0">
              <a:buNone/>
              <a:defRPr sz="675"/>
            </a:lvl7pPr>
            <a:lvl8pPr marL="2400240" indent="0">
              <a:buNone/>
              <a:defRPr sz="675"/>
            </a:lvl8pPr>
            <a:lvl9pPr marL="2743131" indent="0">
              <a:buNone/>
              <a:defRPr sz="675"/>
            </a:lvl9pPr>
          </a:lstStyle>
          <a:p>
            <a:pPr lvl="0"/>
            <a:r>
              <a:rPr lang="en-US" dirty="0"/>
              <a:t>Click to add text</a:t>
            </a:r>
          </a:p>
        </p:txBody>
      </p:sp>
      <p:sp>
        <p:nvSpPr>
          <p:cNvPr id="17" name="Title 16"/>
          <p:cNvSpPr>
            <a:spLocks noGrp="1"/>
          </p:cNvSpPr>
          <p:nvPr>
            <p:ph type="title" hasCustomPrompt="1"/>
          </p:nvPr>
        </p:nvSpPr>
        <p:spPr/>
        <p:txBody>
          <a:bodyPr/>
          <a:lstStyle>
            <a:lvl1pPr>
              <a:defRPr/>
            </a:lvl1pPr>
          </a:lstStyle>
          <a:p>
            <a:r>
              <a:rPr lang="en-US" dirty="0"/>
              <a:t>Click to add slide title</a:t>
            </a:r>
          </a:p>
        </p:txBody>
      </p:sp>
      <p:sp>
        <p:nvSpPr>
          <p:cNvPr id="25" name="Text Placeholder 4"/>
          <p:cNvSpPr>
            <a:spLocks noGrp="1"/>
          </p:cNvSpPr>
          <p:nvPr>
            <p:ph type="body" sz="quarter" idx="11" hasCustomPrompt="1"/>
          </p:nvPr>
        </p:nvSpPr>
        <p:spPr>
          <a:xfrm>
            <a:off x="570113" y="1209477"/>
            <a:ext cx="4676775" cy="5029198"/>
          </a:xfrm>
        </p:spPr>
        <p:txBody>
          <a:bodyPr/>
          <a:lstStyle>
            <a:lvl1pPr>
              <a:defRPr/>
            </a:lvl1pPr>
            <a:lvl2pPr>
              <a:defRPr/>
            </a:lvl2pPr>
            <a:lvl3pPr>
              <a:defRPr/>
            </a:lvl3pPr>
            <a:lvl4pPr>
              <a:defRPr/>
            </a:lvl4pPr>
            <a:lvl5pPr>
              <a:defRPr/>
            </a:lvl5pPr>
          </a:lstStyle>
          <a:p>
            <a:pPr lvl="0"/>
            <a:r>
              <a:rPr lang="en-US" dirty="0"/>
              <a:t>Click to add bullet text</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4110452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Bullets">
    <p:spTree>
      <p:nvGrpSpPr>
        <p:cNvPr id="1" name=""/>
        <p:cNvGrpSpPr/>
        <p:nvPr/>
      </p:nvGrpSpPr>
      <p:grpSpPr>
        <a:xfrm>
          <a:off x="0" y="0"/>
          <a:ext cx="0" cy="0"/>
          <a:chOff x="0" y="0"/>
          <a:chExt cx="0" cy="0"/>
        </a:xfrm>
      </p:grpSpPr>
      <p:sp>
        <p:nvSpPr>
          <p:cNvPr id="9" name="Text Placeholder 3"/>
          <p:cNvSpPr>
            <a:spLocks noGrp="1"/>
          </p:cNvSpPr>
          <p:nvPr>
            <p:ph type="body" sz="half" idx="10" hasCustomPrompt="1"/>
          </p:nvPr>
        </p:nvSpPr>
        <p:spPr>
          <a:xfrm flipH="1">
            <a:off x="576261" y="1209477"/>
            <a:ext cx="3191317" cy="5029199"/>
          </a:xfrm>
          <a:prstGeom prst="rect">
            <a:avLst/>
          </a:prstGeom>
        </p:spPr>
        <p:txBody>
          <a:bodyPr>
            <a:normAutofit/>
          </a:bodyPr>
          <a:lstStyle>
            <a:lvl1pPr marL="0" indent="0">
              <a:buNone/>
              <a:defRPr sz="1500" baseline="0"/>
            </a:lvl1pPr>
            <a:lvl2pPr marL="342891" indent="0">
              <a:buNone/>
              <a:defRPr sz="900"/>
            </a:lvl2pPr>
            <a:lvl3pPr marL="685783" indent="0">
              <a:buNone/>
              <a:defRPr sz="751"/>
            </a:lvl3pPr>
            <a:lvl4pPr marL="1028674" indent="0">
              <a:buNone/>
              <a:defRPr sz="675"/>
            </a:lvl4pPr>
            <a:lvl5pPr marL="1371566" indent="0">
              <a:buNone/>
              <a:defRPr sz="675"/>
            </a:lvl5pPr>
            <a:lvl6pPr marL="1714457" indent="0">
              <a:buNone/>
              <a:defRPr sz="675"/>
            </a:lvl6pPr>
            <a:lvl7pPr marL="2057349" indent="0">
              <a:buNone/>
              <a:defRPr sz="675"/>
            </a:lvl7pPr>
            <a:lvl8pPr marL="2400240" indent="0">
              <a:buNone/>
              <a:defRPr sz="675"/>
            </a:lvl8pPr>
            <a:lvl9pPr marL="2743131" indent="0">
              <a:buNone/>
              <a:defRPr sz="675"/>
            </a:lvl9pPr>
          </a:lstStyle>
          <a:p>
            <a:pPr lvl="0"/>
            <a:r>
              <a:rPr lang="en-US" dirty="0"/>
              <a:t>Click to add text</a:t>
            </a:r>
          </a:p>
        </p:txBody>
      </p:sp>
      <p:sp>
        <p:nvSpPr>
          <p:cNvPr id="17" name="Title 16"/>
          <p:cNvSpPr>
            <a:spLocks noGrp="1"/>
          </p:cNvSpPr>
          <p:nvPr>
            <p:ph type="title" hasCustomPrompt="1"/>
          </p:nvPr>
        </p:nvSpPr>
        <p:spPr/>
        <p:txBody>
          <a:bodyPr/>
          <a:lstStyle>
            <a:lvl1pPr>
              <a:defRPr/>
            </a:lvl1pPr>
          </a:lstStyle>
          <a:p>
            <a:r>
              <a:rPr lang="en-US" dirty="0"/>
              <a:t>Click to add slide title</a:t>
            </a:r>
          </a:p>
        </p:txBody>
      </p:sp>
      <p:sp>
        <p:nvSpPr>
          <p:cNvPr id="5" name="Text Placeholder 4"/>
          <p:cNvSpPr>
            <a:spLocks noGrp="1"/>
          </p:cNvSpPr>
          <p:nvPr>
            <p:ph type="body" sz="quarter" idx="11" hasCustomPrompt="1"/>
          </p:nvPr>
        </p:nvSpPr>
        <p:spPr>
          <a:xfrm>
            <a:off x="3881438" y="1209477"/>
            <a:ext cx="4676775" cy="5029199"/>
          </a:xfrm>
        </p:spPr>
        <p:txBody>
          <a:bodyPr/>
          <a:lstStyle>
            <a:lvl1pPr>
              <a:defRPr/>
            </a:lvl1pPr>
            <a:lvl2pPr>
              <a:defRPr/>
            </a:lvl2pPr>
            <a:lvl3pPr>
              <a:defRPr/>
            </a:lvl3pPr>
            <a:lvl4pPr>
              <a:defRPr/>
            </a:lvl4pPr>
            <a:lvl5pPr>
              <a:defRPr/>
            </a:lvl5pPr>
          </a:lstStyle>
          <a:p>
            <a:pPr lvl="0"/>
            <a:r>
              <a:rPr lang="en-US" dirty="0"/>
              <a:t>Click to add bullet text</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780438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572428" y="1209476"/>
            <a:ext cx="3925754" cy="838395"/>
          </a:xfrm>
          <a:prstGeom prst="rect">
            <a:avLst/>
          </a:prstGeom>
        </p:spPr>
        <p:txBody>
          <a:bodyPr anchor="b"/>
          <a:lstStyle>
            <a:lvl1pPr marL="0" indent="0" algn="ctr">
              <a:buNone/>
              <a:defRPr sz="1800" b="1"/>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dirty="0"/>
              <a:t>Click to add heading</a:t>
            </a:r>
          </a:p>
        </p:txBody>
      </p:sp>
      <p:sp>
        <p:nvSpPr>
          <p:cNvPr id="4" name="Content Placeholder 3"/>
          <p:cNvSpPr>
            <a:spLocks noGrp="1"/>
          </p:cNvSpPr>
          <p:nvPr>
            <p:ph sz="half" idx="2"/>
          </p:nvPr>
        </p:nvSpPr>
        <p:spPr>
          <a:xfrm>
            <a:off x="572428" y="2047870"/>
            <a:ext cx="3925754" cy="4190805"/>
          </a:xfrm>
          <a:prstGeom prst="rect">
            <a:avLst/>
          </a:prstGeom>
        </p:spPr>
        <p:txBody>
          <a:bodyPr/>
          <a:lstStyle>
            <a:lvl1pPr marL="0" indent="0">
              <a:buNone/>
              <a:defRPr/>
            </a:lvl1pPr>
          </a:lstStyle>
          <a:p>
            <a:pPr lvl="0"/>
            <a:r>
              <a:rPr lang="en-US"/>
              <a:t>Edit Master text styles</a:t>
            </a:r>
          </a:p>
        </p:txBody>
      </p:sp>
      <p:sp>
        <p:nvSpPr>
          <p:cNvPr id="5" name="Text Placeholder 4"/>
          <p:cNvSpPr>
            <a:spLocks noGrp="1"/>
          </p:cNvSpPr>
          <p:nvPr>
            <p:ph type="body" sz="quarter" idx="3" hasCustomPrompt="1"/>
          </p:nvPr>
        </p:nvSpPr>
        <p:spPr>
          <a:xfrm>
            <a:off x="4629152" y="1209477"/>
            <a:ext cx="3942424" cy="838394"/>
          </a:xfrm>
          <a:prstGeom prst="rect">
            <a:avLst/>
          </a:prstGeom>
        </p:spPr>
        <p:txBody>
          <a:bodyPr anchor="b"/>
          <a:lstStyle>
            <a:lvl1pPr marL="0" indent="0" algn="ctr">
              <a:buNone/>
              <a:defRPr sz="1800" b="1" baseline="0"/>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dirty="0"/>
              <a:t>Click to add heading</a:t>
            </a:r>
          </a:p>
        </p:txBody>
      </p:sp>
      <p:sp>
        <p:nvSpPr>
          <p:cNvPr id="6" name="Content Placeholder 5"/>
          <p:cNvSpPr>
            <a:spLocks noGrp="1"/>
          </p:cNvSpPr>
          <p:nvPr>
            <p:ph sz="quarter" idx="4"/>
          </p:nvPr>
        </p:nvSpPr>
        <p:spPr>
          <a:xfrm>
            <a:off x="4629152" y="2047870"/>
            <a:ext cx="3942424" cy="4190805"/>
          </a:xfrm>
          <a:prstGeom prst="rect">
            <a:avLst/>
          </a:prstGeom>
        </p:spPr>
        <p:txBody>
          <a:bodyPr/>
          <a:lstStyle>
            <a:lvl1pPr marL="0" indent="0">
              <a:buNone/>
              <a:defRPr/>
            </a:lvl1pPr>
          </a:lstStyle>
          <a:p>
            <a:pPr lvl="0"/>
            <a:r>
              <a:rPr lang="en-US"/>
              <a:t>Edit Master text styles</a:t>
            </a:r>
          </a:p>
        </p:txBody>
      </p:sp>
      <p:sp>
        <p:nvSpPr>
          <p:cNvPr id="12" name="Title 11"/>
          <p:cNvSpPr>
            <a:spLocks noGrp="1"/>
          </p:cNvSpPr>
          <p:nvPr>
            <p:ph type="title" hasCustomPrompt="1"/>
          </p:nvPr>
        </p:nvSpPr>
        <p:spPr/>
        <p:txBody>
          <a:bodyPr/>
          <a:lstStyle>
            <a:lvl1pPr>
              <a:defRPr/>
            </a:lvl1pPr>
          </a:lstStyle>
          <a:p>
            <a:r>
              <a:rPr lang="en-US" dirty="0"/>
              <a:t>Click to add slide title</a:t>
            </a:r>
          </a:p>
        </p:txBody>
      </p:sp>
    </p:spTree>
    <p:extLst>
      <p:ext uri="{BB962C8B-B14F-4D97-AF65-F5344CB8AC3E}">
        <p14:creationId xmlns:p14="http://schemas.microsoft.com/office/powerpoint/2010/main" val="2333392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72428" y="1209477"/>
            <a:ext cx="7999147" cy="3722455"/>
          </a:xfrm>
          <a:prstGeom prst="rect">
            <a:avLst/>
          </a:prstGeom>
        </p:spPr>
        <p:txBody>
          <a:bodyPr/>
          <a:lstStyle>
            <a:lvl1pPr marL="0" indent="0">
              <a:buNone/>
              <a:defRPr sz="2400"/>
            </a:lvl1pPr>
            <a:lvl2pPr marL="342891" indent="0">
              <a:buNone/>
              <a:defRPr sz="2100"/>
            </a:lvl2pPr>
            <a:lvl3pPr marL="685783" indent="0">
              <a:buNone/>
              <a:defRPr sz="1800"/>
            </a:lvl3pPr>
            <a:lvl4pPr marL="1028674" indent="0">
              <a:buNone/>
              <a:defRPr sz="1500"/>
            </a:lvl4pPr>
            <a:lvl5pPr marL="1371566" indent="0">
              <a:buNone/>
              <a:defRPr sz="1500"/>
            </a:lvl5pPr>
            <a:lvl6pPr marL="1714457" indent="0">
              <a:buNone/>
              <a:defRPr sz="1500"/>
            </a:lvl6pPr>
            <a:lvl7pPr marL="2057349" indent="0">
              <a:buNone/>
              <a:defRPr sz="1500"/>
            </a:lvl7pPr>
            <a:lvl8pPr marL="2400240" indent="0">
              <a:buNone/>
              <a:defRPr sz="1500"/>
            </a:lvl8pPr>
            <a:lvl9pPr marL="2743131" indent="0">
              <a:buNone/>
              <a:defRPr sz="1500"/>
            </a:lvl9pPr>
          </a:lstStyle>
          <a:p>
            <a:r>
              <a:rPr lang="en-US" dirty="0"/>
              <a:t>Click icon to add picture</a:t>
            </a:r>
          </a:p>
        </p:txBody>
      </p:sp>
      <p:sp>
        <p:nvSpPr>
          <p:cNvPr id="9" name="Title 8"/>
          <p:cNvSpPr>
            <a:spLocks noGrp="1"/>
          </p:cNvSpPr>
          <p:nvPr>
            <p:ph type="title" hasCustomPrompt="1"/>
          </p:nvPr>
        </p:nvSpPr>
        <p:spPr/>
        <p:txBody>
          <a:bodyPr/>
          <a:lstStyle>
            <a:lvl1pPr>
              <a:defRPr baseline="0"/>
            </a:lvl1pPr>
          </a:lstStyle>
          <a:p>
            <a:r>
              <a:rPr lang="en-US" dirty="0"/>
              <a:t>Click to add slide title</a:t>
            </a:r>
          </a:p>
        </p:txBody>
      </p:sp>
      <p:sp>
        <p:nvSpPr>
          <p:cNvPr id="11" name="Text Placeholder 10"/>
          <p:cNvSpPr>
            <a:spLocks noGrp="1"/>
          </p:cNvSpPr>
          <p:nvPr>
            <p:ph type="body" sz="quarter" idx="10" hasCustomPrompt="1"/>
          </p:nvPr>
        </p:nvSpPr>
        <p:spPr>
          <a:xfrm>
            <a:off x="572428" y="5078418"/>
            <a:ext cx="7999147" cy="1160258"/>
          </a:xfrm>
        </p:spPr>
        <p:txBody>
          <a:bodyPr/>
          <a:lstStyle>
            <a:lvl1pPr marL="0" indent="0">
              <a:buNone/>
              <a:defRPr/>
            </a:lvl1pPr>
            <a:lvl2pPr>
              <a:defRPr/>
            </a:lvl2pPr>
          </a:lstStyle>
          <a:p>
            <a:pPr lvl="0"/>
            <a:r>
              <a:rPr lang="en-US" dirty="0"/>
              <a:t>Click to add text</a:t>
            </a:r>
          </a:p>
        </p:txBody>
      </p:sp>
    </p:spTree>
    <p:extLst>
      <p:ext uri="{BB962C8B-B14F-4D97-AF65-F5344CB8AC3E}">
        <p14:creationId xmlns:p14="http://schemas.microsoft.com/office/powerpoint/2010/main" val="3385523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hasCustomPrompt="1"/>
          </p:nvPr>
        </p:nvSpPr>
        <p:spPr/>
        <p:txBody>
          <a:bodyPr/>
          <a:lstStyle>
            <a:lvl1pPr>
              <a:defRPr baseline="0"/>
            </a:lvl1pPr>
          </a:lstStyle>
          <a:p>
            <a:r>
              <a:rPr lang="en-US" dirty="0"/>
              <a:t>Click to add slide title</a:t>
            </a:r>
          </a:p>
        </p:txBody>
      </p:sp>
    </p:spTree>
    <p:extLst>
      <p:ext uri="{BB962C8B-B14F-4D97-AF65-F5344CB8AC3E}">
        <p14:creationId xmlns:p14="http://schemas.microsoft.com/office/powerpoint/2010/main" val="2263152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8517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Title Placeholder 15"/>
          <p:cNvSpPr>
            <a:spLocks noGrp="1"/>
          </p:cNvSpPr>
          <p:nvPr>
            <p:ph type="title"/>
          </p:nvPr>
        </p:nvSpPr>
        <p:spPr>
          <a:xfrm>
            <a:off x="234683" y="311286"/>
            <a:ext cx="8674639" cy="81225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2" name="Text Placeholder 1"/>
          <p:cNvSpPr>
            <a:spLocks noGrp="1"/>
          </p:cNvSpPr>
          <p:nvPr>
            <p:ph type="body" idx="1"/>
          </p:nvPr>
        </p:nvSpPr>
        <p:spPr>
          <a:xfrm>
            <a:off x="572428" y="1209477"/>
            <a:ext cx="7999148" cy="5029199"/>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22" name="Slide Number Placeholder 2"/>
          <p:cNvSpPr txBox="1">
            <a:spLocks/>
          </p:cNvSpPr>
          <p:nvPr userDrawn="1"/>
        </p:nvSpPr>
        <p:spPr>
          <a:xfrm>
            <a:off x="8555503" y="6378700"/>
            <a:ext cx="359899" cy="2507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F8DDE87-FADA-4B92-9BFD-BF708B477B5D}" type="slidenum">
              <a:rPr lang="en-US" sz="900" b="0" smtClean="0"/>
              <a:pPr/>
              <a:t>‹#›</a:t>
            </a:fld>
            <a:endParaRPr lang="en-US" sz="900" b="0" dirty="0"/>
          </a:p>
        </p:txBody>
      </p:sp>
      <p:grpSp>
        <p:nvGrpSpPr>
          <p:cNvPr id="25" name="Group 24"/>
          <p:cNvGrpSpPr/>
          <p:nvPr userDrawn="1"/>
        </p:nvGrpSpPr>
        <p:grpSpPr>
          <a:xfrm>
            <a:off x="7894891" y="6324600"/>
            <a:ext cx="676963" cy="381000"/>
            <a:chOff x="7857438" y="6324600"/>
            <a:chExt cx="676962" cy="381000"/>
          </a:xfrm>
        </p:grpSpPr>
        <p:cxnSp>
          <p:nvCxnSpPr>
            <p:cNvPr id="26" name="Straight Connector 25"/>
            <p:cNvCxnSpPr/>
            <p:nvPr userDrawn="1"/>
          </p:nvCxnSpPr>
          <p:spPr>
            <a:xfrm>
              <a:off x="8534400" y="6324600"/>
              <a:ext cx="0" cy="381000"/>
            </a:xfrm>
            <a:prstGeom prst="line">
              <a:avLst/>
            </a:prstGeom>
            <a:ln w="2540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pic>
          <p:nvPicPr>
            <p:cNvPr id="27" name="Picture 26"/>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7857438" y="6378700"/>
              <a:ext cx="594190" cy="272800"/>
            </a:xfrm>
            <a:prstGeom prst="rect">
              <a:avLst/>
            </a:prstGeom>
          </p:spPr>
        </p:pic>
      </p:grpSp>
    </p:spTree>
    <p:extLst>
      <p:ext uri="{BB962C8B-B14F-4D97-AF65-F5344CB8AC3E}">
        <p14:creationId xmlns:p14="http://schemas.microsoft.com/office/powerpoint/2010/main" val="2084730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3" r:id="rId3"/>
    <p:sldLayoutId id="2147483652" r:id="rId4"/>
    <p:sldLayoutId id="2147483660" r:id="rId5"/>
    <p:sldLayoutId id="2147483653" r:id="rId6"/>
    <p:sldLayoutId id="2147483657" r:id="rId7"/>
    <p:sldLayoutId id="2147483654" r:id="rId8"/>
    <p:sldLayoutId id="2147483661" r:id="rId9"/>
  </p:sldLayoutIdLst>
  <p:hf sldNum="0" hdr="0" ftr="0" dt="0"/>
  <p:txStyles>
    <p:titleStyle>
      <a:lvl1pPr algn="l" defTabSz="685783" rtl="0" eaLnBrk="1" latinLnBrk="0" hangingPunct="1">
        <a:lnSpc>
          <a:spcPct val="100000"/>
        </a:lnSpc>
        <a:spcBef>
          <a:spcPct val="0"/>
        </a:spcBef>
        <a:buNone/>
        <a:defRPr sz="1800" b="1" kern="1200" baseline="0">
          <a:solidFill>
            <a:schemeClr val="tx1"/>
          </a:solidFill>
          <a:latin typeface="+mj-lt"/>
          <a:ea typeface="+mj-ea"/>
          <a:cs typeface="+mj-cs"/>
        </a:defRPr>
      </a:lvl1pPr>
    </p:titleStyle>
    <p:bodyStyle>
      <a:lvl1pPr marL="171446" indent="-171446" algn="l" defTabSz="685783" rtl="0" eaLnBrk="1" latinLnBrk="0" hangingPunct="1">
        <a:lnSpc>
          <a:spcPct val="90000"/>
        </a:lnSpc>
        <a:spcBef>
          <a:spcPts val="751"/>
        </a:spcBef>
        <a:buFont typeface="Arial" panose="020B0604020202020204" pitchFamily="34" charset="0"/>
        <a:buChar char="•"/>
        <a:defRPr sz="2400" kern="1200" baseline="0">
          <a:solidFill>
            <a:schemeClr val="tx1"/>
          </a:solidFill>
          <a:latin typeface="+mn-lt"/>
          <a:ea typeface="+mn-ea"/>
          <a:cs typeface="+mn-cs"/>
        </a:defRPr>
      </a:lvl1pPr>
      <a:lvl2pPr marL="342891" indent="-171446" algn="l" defTabSz="685783" rtl="0" eaLnBrk="1" latinLnBrk="0" hangingPunct="1">
        <a:lnSpc>
          <a:spcPct val="90000"/>
        </a:lnSpc>
        <a:spcBef>
          <a:spcPts val="375"/>
        </a:spcBef>
        <a:buFont typeface="Franklin Gothic Book" panose="020B0503020102020204" pitchFamily="34" charset="0"/>
        <a:buChar char="–"/>
        <a:defRPr sz="2000" kern="1200">
          <a:solidFill>
            <a:schemeClr val="tx1"/>
          </a:solidFill>
          <a:latin typeface="+mn-lt"/>
          <a:ea typeface="+mn-ea"/>
          <a:cs typeface="+mn-cs"/>
        </a:defRPr>
      </a:lvl2pPr>
      <a:lvl3pPr marL="514338" indent="-171446" algn="l" defTabSz="685783" rtl="0" eaLnBrk="1" latinLnBrk="0" hangingPunct="1">
        <a:lnSpc>
          <a:spcPct val="90000"/>
        </a:lnSpc>
        <a:spcBef>
          <a:spcPts val="375"/>
        </a:spcBef>
        <a:buFont typeface="Courier New" panose="02070309020205020404" pitchFamily="49" charset="0"/>
        <a:buChar char="o"/>
        <a:defRPr sz="1800" kern="1200">
          <a:solidFill>
            <a:schemeClr val="tx1"/>
          </a:solidFill>
          <a:latin typeface="+mn-lt"/>
          <a:ea typeface="+mn-ea"/>
          <a:cs typeface="+mn-cs"/>
        </a:defRPr>
      </a:lvl3pPr>
      <a:lvl4pPr marL="685783" indent="-171446" algn="l" defTabSz="685783" rtl="0" eaLnBrk="1" latinLnBrk="0" hangingPunct="1">
        <a:lnSpc>
          <a:spcPct val="90000"/>
        </a:lnSpc>
        <a:spcBef>
          <a:spcPts val="375"/>
        </a:spcBef>
        <a:buFont typeface="Wingdings" panose="05000000000000000000" pitchFamily="2" charset="2"/>
        <a:buChar char="Ø"/>
        <a:defRPr sz="1600" kern="1200">
          <a:solidFill>
            <a:schemeClr val="tx1"/>
          </a:solidFill>
          <a:latin typeface="+mn-lt"/>
          <a:ea typeface="+mn-ea"/>
          <a:cs typeface="+mn-cs"/>
        </a:defRPr>
      </a:lvl4pPr>
      <a:lvl5pPr marL="900091" indent="-214308" algn="l" defTabSz="685783" rtl="0" eaLnBrk="1" latinLnBrk="0" hangingPunct="1">
        <a:lnSpc>
          <a:spcPct val="90000"/>
        </a:lnSpc>
        <a:spcBef>
          <a:spcPts val="375"/>
        </a:spcBef>
        <a:buFont typeface="Wingdings" panose="05000000000000000000" pitchFamily="2" charset="2"/>
        <a:buChar char="Ø"/>
        <a:defRPr sz="1200" kern="1200">
          <a:solidFill>
            <a:schemeClr val="tx1"/>
          </a:solidFill>
          <a:latin typeface="+mn-lt"/>
          <a:ea typeface="+mn-ea"/>
          <a:cs typeface="+mn-cs"/>
        </a:defRPr>
      </a:lvl5pPr>
      <a:lvl6pPr marL="1885904"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8pPr>
      <a:lvl9pPr marL="2914578"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9pPr>
    </p:bodyStyle>
    <p:otherStyle>
      <a:defPPr>
        <a:defRPr lang="en-US"/>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ctl.wustl.edu/resources/glossary-of-pedagogical-term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A1262DFA-BA37-4E10-8620-33503D25D4A5}"/>
              </a:ext>
            </a:extLst>
          </p:cNvPr>
          <p:cNvSpPr>
            <a:spLocks noGrp="1"/>
          </p:cNvSpPr>
          <p:nvPr>
            <p:ph type="body" sz="quarter" idx="17"/>
          </p:nvPr>
        </p:nvSpPr>
        <p:spPr/>
        <p:txBody>
          <a:bodyPr anchor="ctr">
            <a:normAutofit/>
          </a:bodyPr>
          <a:lstStyle/>
          <a:p>
            <a:r>
              <a:rPr lang="en-US" sz="3600" dirty="0"/>
              <a:t>User-Friendly Decision Tools</a:t>
            </a:r>
          </a:p>
        </p:txBody>
      </p:sp>
      <p:sp>
        <p:nvSpPr>
          <p:cNvPr id="6" name="Text Placeholder 5">
            <a:extLst>
              <a:ext uri="{FF2B5EF4-FFF2-40B4-BE49-F238E27FC236}">
                <a16:creationId xmlns:a16="http://schemas.microsoft.com/office/drawing/2014/main" id="{1166D950-D077-4DCC-B231-0E428E123A8B}"/>
              </a:ext>
            </a:extLst>
          </p:cNvPr>
          <p:cNvSpPr>
            <a:spLocks noGrp="1"/>
          </p:cNvSpPr>
          <p:nvPr>
            <p:ph type="body" sz="quarter" idx="18"/>
          </p:nvPr>
        </p:nvSpPr>
        <p:spPr/>
        <p:txBody>
          <a:bodyPr anchor="ctr"/>
          <a:lstStyle/>
          <a:p>
            <a:r>
              <a:rPr lang="en-US" dirty="0"/>
              <a:t>Clifford Bridges</a:t>
            </a:r>
          </a:p>
        </p:txBody>
      </p:sp>
      <p:sp>
        <p:nvSpPr>
          <p:cNvPr id="7" name="Text Placeholder 6">
            <a:extLst>
              <a:ext uri="{FF2B5EF4-FFF2-40B4-BE49-F238E27FC236}">
                <a16:creationId xmlns:a16="http://schemas.microsoft.com/office/drawing/2014/main" id="{7DCA2FFA-8701-4705-B510-CBE24C1EF411}"/>
              </a:ext>
            </a:extLst>
          </p:cNvPr>
          <p:cNvSpPr>
            <a:spLocks noGrp="1"/>
          </p:cNvSpPr>
          <p:nvPr>
            <p:ph type="body" sz="quarter" idx="19"/>
          </p:nvPr>
        </p:nvSpPr>
        <p:spPr/>
        <p:txBody>
          <a:bodyPr/>
          <a:lstStyle/>
          <a:p>
            <a:fld id="{44FA08BC-3096-40DB-9256-15BB9E1E56A6}" type="datetime4">
              <a:rPr lang="en-US" smtClean="0"/>
              <a:t>April 14, 2023</a:t>
            </a:fld>
            <a:endParaRPr lang="en-US" dirty="0"/>
          </a:p>
        </p:txBody>
      </p:sp>
    </p:spTree>
    <p:extLst>
      <p:ext uri="{BB962C8B-B14F-4D97-AF65-F5344CB8AC3E}">
        <p14:creationId xmlns:p14="http://schemas.microsoft.com/office/powerpoint/2010/main" val="3131319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D5258-1DB8-491D-A7FE-9AAA946868D0}"/>
              </a:ext>
            </a:extLst>
          </p:cNvPr>
          <p:cNvSpPr>
            <a:spLocks noGrp="1"/>
          </p:cNvSpPr>
          <p:nvPr>
            <p:ph type="title"/>
          </p:nvPr>
        </p:nvSpPr>
        <p:spPr/>
        <p:txBody>
          <a:bodyPr>
            <a:normAutofit/>
          </a:bodyPr>
          <a:lstStyle/>
          <a:p>
            <a:pPr lvl="0"/>
            <a:r>
              <a:rPr lang="en-US" sz="2800" dirty="0"/>
              <a:t>Cognitive Load</a:t>
            </a:r>
          </a:p>
        </p:txBody>
      </p:sp>
      <p:sp>
        <p:nvSpPr>
          <p:cNvPr id="7" name="Text Placeholder 6">
            <a:extLst>
              <a:ext uri="{FF2B5EF4-FFF2-40B4-BE49-F238E27FC236}">
                <a16:creationId xmlns:a16="http://schemas.microsoft.com/office/drawing/2014/main" id="{97B0EDF4-3137-46FB-BD8B-5ECA4BAED051}"/>
              </a:ext>
            </a:extLst>
          </p:cNvPr>
          <p:cNvSpPr>
            <a:spLocks noGrp="1"/>
          </p:cNvSpPr>
          <p:nvPr>
            <p:ph type="body" sz="quarter" idx="10"/>
          </p:nvPr>
        </p:nvSpPr>
        <p:spPr>
          <a:xfrm>
            <a:off x="572428" y="5548276"/>
            <a:ext cx="7999147" cy="690399"/>
          </a:xfrm>
        </p:spPr>
        <p:txBody>
          <a:bodyPr>
            <a:normAutofit/>
          </a:bodyPr>
          <a:lstStyle/>
          <a:p>
            <a:r>
              <a:rPr lang="en-US" sz="1700" dirty="0"/>
              <a:t>Information is presented in a place and at a time where it can be comprehended: at the top of the page and when the user wants.</a:t>
            </a:r>
          </a:p>
        </p:txBody>
      </p:sp>
      <p:pic>
        <p:nvPicPr>
          <p:cNvPr id="4" name="Picture 3">
            <a:extLst>
              <a:ext uri="{FF2B5EF4-FFF2-40B4-BE49-F238E27FC236}">
                <a16:creationId xmlns:a16="http://schemas.microsoft.com/office/drawing/2014/main" id="{C3A00162-743D-45CA-895D-B6F36DC8C7A6}"/>
              </a:ext>
            </a:extLst>
          </p:cNvPr>
          <p:cNvPicPr>
            <a:picLocks noChangeAspect="1"/>
          </p:cNvPicPr>
          <p:nvPr/>
        </p:nvPicPr>
        <p:blipFill>
          <a:blip r:embed="rId3"/>
          <a:stretch>
            <a:fillRect/>
          </a:stretch>
        </p:blipFill>
        <p:spPr>
          <a:xfrm>
            <a:off x="570039" y="1055390"/>
            <a:ext cx="7760229" cy="4489743"/>
          </a:xfrm>
          <a:prstGeom prst="rect">
            <a:avLst/>
          </a:prstGeom>
        </p:spPr>
      </p:pic>
    </p:spTree>
    <p:extLst>
      <p:ext uri="{BB962C8B-B14F-4D97-AF65-F5344CB8AC3E}">
        <p14:creationId xmlns:p14="http://schemas.microsoft.com/office/powerpoint/2010/main" val="12042139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128CD-1493-4EC0-8756-B21586EE1D9C}"/>
              </a:ext>
            </a:extLst>
          </p:cNvPr>
          <p:cNvSpPr>
            <a:spLocks noGrp="1"/>
          </p:cNvSpPr>
          <p:nvPr>
            <p:ph type="title"/>
          </p:nvPr>
        </p:nvSpPr>
        <p:spPr/>
        <p:txBody>
          <a:bodyPr>
            <a:normAutofit/>
          </a:bodyPr>
          <a:lstStyle/>
          <a:p>
            <a:r>
              <a:rPr lang="en-US" sz="2800" dirty="0"/>
              <a:t>Be a Trusted Advisor and Teacher</a:t>
            </a:r>
          </a:p>
        </p:txBody>
      </p:sp>
      <p:sp>
        <p:nvSpPr>
          <p:cNvPr id="3" name="Text Placeholder 2">
            <a:extLst>
              <a:ext uri="{FF2B5EF4-FFF2-40B4-BE49-F238E27FC236}">
                <a16:creationId xmlns:a16="http://schemas.microsoft.com/office/drawing/2014/main" id="{983E1CC1-49E6-4F92-8AEB-70C9B5A58E8C}"/>
              </a:ext>
            </a:extLst>
          </p:cNvPr>
          <p:cNvSpPr>
            <a:spLocks noGrp="1"/>
          </p:cNvSpPr>
          <p:nvPr>
            <p:ph type="body" sz="quarter" idx="10"/>
          </p:nvPr>
        </p:nvSpPr>
        <p:spPr/>
        <p:txBody>
          <a:bodyPr anchor="ctr">
            <a:normAutofit/>
          </a:bodyPr>
          <a:lstStyle/>
          <a:p>
            <a:pPr algn="ctr"/>
            <a:r>
              <a:rPr lang="en-US" sz="2800" dirty="0"/>
              <a:t>Integrating what we know about teaching into tools can help us advise sponsors beyond the interaction with the tool.</a:t>
            </a:r>
          </a:p>
        </p:txBody>
      </p:sp>
    </p:spTree>
    <p:extLst>
      <p:ext uri="{BB962C8B-B14F-4D97-AF65-F5344CB8AC3E}">
        <p14:creationId xmlns:p14="http://schemas.microsoft.com/office/powerpoint/2010/main" val="2438479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128CD-1493-4EC0-8756-B21586EE1D9C}"/>
              </a:ext>
            </a:extLst>
          </p:cNvPr>
          <p:cNvSpPr>
            <a:spLocks noGrp="1"/>
          </p:cNvSpPr>
          <p:nvPr>
            <p:ph type="title"/>
          </p:nvPr>
        </p:nvSpPr>
        <p:spPr/>
        <p:txBody>
          <a:bodyPr>
            <a:normAutofit/>
          </a:bodyPr>
          <a:lstStyle/>
          <a:p>
            <a:r>
              <a:rPr lang="en-US" sz="2800" dirty="0"/>
              <a:t>What are “Decision Tools”?</a:t>
            </a:r>
          </a:p>
        </p:txBody>
      </p:sp>
      <p:sp>
        <p:nvSpPr>
          <p:cNvPr id="3" name="Text Placeholder 2">
            <a:extLst>
              <a:ext uri="{FF2B5EF4-FFF2-40B4-BE49-F238E27FC236}">
                <a16:creationId xmlns:a16="http://schemas.microsoft.com/office/drawing/2014/main" id="{983E1CC1-49E6-4F92-8AEB-70C9B5A58E8C}"/>
              </a:ext>
            </a:extLst>
          </p:cNvPr>
          <p:cNvSpPr>
            <a:spLocks noGrp="1"/>
          </p:cNvSpPr>
          <p:nvPr>
            <p:ph type="body" sz="quarter" idx="10"/>
          </p:nvPr>
        </p:nvSpPr>
        <p:spPr/>
        <p:txBody>
          <a:bodyPr/>
          <a:lstStyle/>
          <a:p>
            <a:pPr lvl="0"/>
            <a:r>
              <a:rPr lang="en-US" dirty="0"/>
              <a:t>Tools can be:</a:t>
            </a:r>
            <a:br>
              <a:rPr lang="en-US" dirty="0"/>
            </a:br>
            <a:endParaRPr lang="en-US" dirty="0"/>
          </a:p>
          <a:p>
            <a:pPr marL="171450" lvl="0" indent="-171450">
              <a:buFont typeface="Arial" panose="020B0604020202020204" pitchFamily="34" charset="0"/>
              <a:buChar char="•"/>
            </a:pPr>
            <a:r>
              <a:rPr lang="en-US" dirty="0"/>
              <a:t>Static PowerPoint briefs,</a:t>
            </a:r>
            <a:br>
              <a:rPr lang="en-US" dirty="0"/>
            </a:br>
            <a:endParaRPr lang="en-US" dirty="0"/>
          </a:p>
          <a:p>
            <a:pPr marL="171450" lvl="0" indent="-171450">
              <a:buFont typeface="Arial" panose="020B0604020202020204" pitchFamily="34" charset="0"/>
              <a:buChar char="•"/>
            </a:pPr>
            <a:r>
              <a:rPr lang="en-US" dirty="0"/>
              <a:t>Interactive dashboards,</a:t>
            </a:r>
            <a:br>
              <a:rPr lang="en-US" dirty="0"/>
            </a:br>
            <a:endParaRPr lang="en-US" dirty="0"/>
          </a:p>
          <a:p>
            <a:pPr marL="171450" lvl="0" indent="-171450">
              <a:buFont typeface="Arial" panose="020B0604020202020204" pitchFamily="34" charset="0"/>
              <a:buChar char="•"/>
            </a:pPr>
            <a:r>
              <a:rPr lang="en-US" dirty="0"/>
              <a:t>Dynamic apps,</a:t>
            </a:r>
            <a:br>
              <a:rPr lang="en-US" dirty="0"/>
            </a:br>
            <a:endParaRPr lang="en-US" dirty="0"/>
          </a:p>
          <a:p>
            <a:pPr marL="171450" lvl="0" indent="-171450">
              <a:buFont typeface="Arial" panose="020B0604020202020204" pitchFamily="34" charset="0"/>
              <a:buChar char="•"/>
            </a:pPr>
            <a:r>
              <a:rPr lang="en-US" dirty="0"/>
              <a:t>And more</a:t>
            </a:r>
          </a:p>
        </p:txBody>
      </p:sp>
    </p:spTree>
    <p:extLst>
      <p:ext uri="{BB962C8B-B14F-4D97-AF65-F5344CB8AC3E}">
        <p14:creationId xmlns:p14="http://schemas.microsoft.com/office/powerpoint/2010/main" val="2092491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128CD-1493-4EC0-8756-B21586EE1D9C}"/>
              </a:ext>
            </a:extLst>
          </p:cNvPr>
          <p:cNvSpPr>
            <a:spLocks noGrp="1"/>
          </p:cNvSpPr>
          <p:nvPr>
            <p:ph type="title"/>
          </p:nvPr>
        </p:nvSpPr>
        <p:spPr/>
        <p:txBody>
          <a:bodyPr>
            <a:normAutofit/>
          </a:bodyPr>
          <a:lstStyle/>
          <a:p>
            <a:r>
              <a:rPr lang="en-US" sz="2800" dirty="0"/>
              <a:t>Who are “Users”?</a:t>
            </a:r>
          </a:p>
        </p:txBody>
      </p:sp>
      <p:sp>
        <p:nvSpPr>
          <p:cNvPr id="3" name="Text Placeholder 2">
            <a:extLst>
              <a:ext uri="{FF2B5EF4-FFF2-40B4-BE49-F238E27FC236}">
                <a16:creationId xmlns:a16="http://schemas.microsoft.com/office/drawing/2014/main" id="{983E1CC1-49E6-4F92-8AEB-70C9B5A58E8C}"/>
              </a:ext>
            </a:extLst>
          </p:cNvPr>
          <p:cNvSpPr>
            <a:spLocks noGrp="1"/>
          </p:cNvSpPr>
          <p:nvPr>
            <p:ph type="body" sz="quarter" idx="10"/>
          </p:nvPr>
        </p:nvSpPr>
        <p:spPr/>
        <p:txBody>
          <a:bodyPr/>
          <a:lstStyle/>
          <a:p>
            <a:pPr lvl="0"/>
            <a:r>
              <a:rPr lang="en-US" dirty="0"/>
              <a:t>Users can be</a:t>
            </a:r>
            <a:br>
              <a:rPr lang="en-US" dirty="0"/>
            </a:br>
            <a:endParaRPr lang="en-US" dirty="0"/>
          </a:p>
          <a:p>
            <a:pPr marL="171450" lvl="0" indent="-171450">
              <a:buFont typeface="Arial" panose="020B0604020202020204" pitchFamily="34" charset="0"/>
              <a:buChar char="•"/>
            </a:pPr>
            <a:r>
              <a:rPr lang="en-US" dirty="0"/>
              <a:t>Long-term sponsors who needs to understand the analysis, not just the result;</a:t>
            </a:r>
            <a:br>
              <a:rPr lang="en-US" dirty="0"/>
            </a:br>
            <a:endParaRPr lang="en-US" dirty="0"/>
          </a:p>
          <a:p>
            <a:pPr marL="171450" lvl="0" indent="-171450">
              <a:buFont typeface="Arial" panose="020B0604020202020204" pitchFamily="34" charset="0"/>
              <a:buChar char="•"/>
            </a:pPr>
            <a:r>
              <a:rPr lang="en-US" dirty="0"/>
              <a:t>A sponsor’s team of analysts to whom analysis tools will be transferred;</a:t>
            </a:r>
            <a:br>
              <a:rPr lang="en-US" dirty="0"/>
            </a:br>
            <a:endParaRPr lang="en-US" dirty="0"/>
          </a:p>
          <a:p>
            <a:pPr marL="171450" lvl="0" indent="-171450">
              <a:buFont typeface="Arial" panose="020B0604020202020204" pitchFamily="34" charset="0"/>
              <a:buChar char="•"/>
            </a:pPr>
            <a:r>
              <a:rPr lang="en-US" dirty="0"/>
              <a:t>Anyone who will be using the tool while you are not present. (Tools can grow legs!)</a:t>
            </a:r>
          </a:p>
        </p:txBody>
      </p:sp>
    </p:spTree>
    <p:extLst>
      <p:ext uri="{BB962C8B-B14F-4D97-AF65-F5344CB8AC3E}">
        <p14:creationId xmlns:p14="http://schemas.microsoft.com/office/powerpoint/2010/main" val="40990989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128CD-1493-4EC0-8756-B21586EE1D9C}"/>
              </a:ext>
            </a:extLst>
          </p:cNvPr>
          <p:cNvSpPr>
            <a:spLocks noGrp="1"/>
          </p:cNvSpPr>
          <p:nvPr>
            <p:ph type="title"/>
          </p:nvPr>
        </p:nvSpPr>
        <p:spPr/>
        <p:txBody>
          <a:bodyPr>
            <a:normAutofit/>
          </a:bodyPr>
          <a:lstStyle/>
          <a:p>
            <a:r>
              <a:rPr lang="en-US" sz="2800" dirty="0"/>
              <a:t>Key Pedagogical Terms</a:t>
            </a:r>
          </a:p>
        </p:txBody>
      </p:sp>
      <p:sp>
        <p:nvSpPr>
          <p:cNvPr id="3" name="Text Placeholder 2">
            <a:extLst>
              <a:ext uri="{FF2B5EF4-FFF2-40B4-BE49-F238E27FC236}">
                <a16:creationId xmlns:a16="http://schemas.microsoft.com/office/drawing/2014/main" id="{983E1CC1-49E6-4F92-8AEB-70C9B5A58E8C}"/>
              </a:ext>
            </a:extLst>
          </p:cNvPr>
          <p:cNvSpPr>
            <a:spLocks noGrp="1"/>
          </p:cNvSpPr>
          <p:nvPr>
            <p:ph type="body" sz="quarter" idx="10"/>
          </p:nvPr>
        </p:nvSpPr>
        <p:spPr/>
        <p:txBody>
          <a:bodyPr>
            <a:normAutofit fontScale="92500" lnSpcReduction="10000"/>
          </a:bodyPr>
          <a:lstStyle/>
          <a:p>
            <a:pPr lvl="0">
              <a:lnSpc>
                <a:spcPct val="100000"/>
              </a:lnSpc>
            </a:pPr>
            <a:r>
              <a:rPr lang="en-US" sz="2600" b="1" dirty="0"/>
              <a:t>Active Learning </a:t>
            </a:r>
            <a:r>
              <a:rPr lang="en-US" sz="2600" dirty="0"/>
              <a:t>– “learning through activities and/or discussion … as opposed to passively listening”</a:t>
            </a:r>
            <a:br>
              <a:rPr lang="en-US" sz="2600" dirty="0"/>
            </a:br>
            <a:endParaRPr lang="en-US" sz="2600" dirty="0"/>
          </a:p>
          <a:p>
            <a:pPr lvl="0">
              <a:lnSpc>
                <a:spcPct val="100000"/>
              </a:lnSpc>
            </a:pPr>
            <a:r>
              <a:rPr lang="en-US" sz="2600" b="1" dirty="0"/>
              <a:t>Learning Outcomes </a:t>
            </a:r>
            <a:r>
              <a:rPr lang="en-US" sz="2600" dirty="0"/>
              <a:t>– “statements that articulate the knowledge and skills you want students to acquire” </a:t>
            </a:r>
          </a:p>
          <a:p>
            <a:pPr lvl="0">
              <a:lnSpc>
                <a:spcPct val="100000"/>
              </a:lnSpc>
            </a:pPr>
            <a:br>
              <a:rPr lang="en-US" sz="2600" b="1" dirty="0"/>
            </a:br>
            <a:r>
              <a:rPr lang="en-US" sz="2600" b="1" dirty="0"/>
              <a:t>Transparent Assignment Design </a:t>
            </a:r>
            <a:r>
              <a:rPr lang="en-US" sz="2600" dirty="0"/>
              <a:t>– “clearly describe the task and how it should be accomplished”</a:t>
            </a:r>
          </a:p>
          <a:p>
            <a:pPr lvl="0">
              <a:lnSpc>
                <a:spcPct val="100000"/>
              </a:lnSpc>
            </a:pPr>
            <a:br>
              <a:rPr lang="en-US" sz="2600" b="1" dirty="0"/>
            </a:br>
            <a:r>
              <a:rPr lang="en-US" sz="2600" b="1" dirty="0"/>
              <a:t>Cognitive Load </a:t>
            </a:r>
            <a:r>
              <a:rPr lang="en-US" sz="2600" dirty="0"/>
              <a:t>– “demands and limitations on working memory”</a:t>
            </a:r>
          </a:p>
          <a:p>
            <a:pPr lvl="0"/>
            <a:endParaRPr lang="en-US" sz="1300" dirty="0"/>
          </a:p>
          <a:p>
            <a:pPr lvl="0"/>
            <a:endParaRPr lang="en-US" sz="1300" dirty="0"/>
          </a:p>
          <a:p>
            <a:pPr lvl="0"/>
            <a:r>
              <a:rPr lang="en-US" sz="1300" dirty="0"/>
              <a:t>Terms derived from the Washington University in St. Louis Center for Teaching and Learning - </a:t>
            </a:r>
            <a:r>
              <a:rPr lang="en-US" sz="1300" dirty="0">
                <a:hlinkClick r:id="rId2"/>
              </a:rPr>
              <a:t>https://ctl.wustl.edu/resources/glossary-of-pedagogical-terms/</a:t>
            </a:r>
            <a:endParaRPr lang="en-US" sz="1300" dirty="0"/>
          </a:p>
        </p:txBody>
      </p:sp>
    </p:spTree>
    <p:extLst>
      <p:ext uri="{BB962C8B-B14F-4D97-AF65-F5344CB8AC3E}">
        <p14:creationId xmlns:p14="http://schemas.microsoft.com/office/powerpoint/2010/main" val="56113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128CD-1493-4EC0-8756-B21586EE1D9C}"/>
              </a:ext>
            </a:extLst>
          </p:cNvPr>
          <p:cNvSpPr>
            <a:spLocks noGrp="1"/>
          </p:cNvSpPr>
          <p:nvPr>
            <p:ph type="title"/>
          </p:nvPr>
        </p:nvSpPr>
        <p:spPr/>
        <p:txBody>
          <a:bodyPr>
            <a:normAutofit/>
          </a:bodyPr>
          <a:lstStyle/>
          <a:p>
            <a:r>
              <a:rPr lang="en-US" sz="2800" dirty="0"/>
              <a:t>Be a Trusted Advisor</a:t>
            </a:r>
          </a:p>
        </p:txBody>
      </p:sp>
      <p:sp>
        <p:nvSpPr>
          <p:cNvPr id="3" name="Text Placeholder 2">
            <a:extLst>
              <a:ext uri="{FF2B5EF4-FFF2-40B4-BE49-F238E27FC236}">
                <a16:creationId xmlns:a16="http://schemas.microsoft.com/office/drawing/2014/main" id="{983E1CC1-49E6-4F92-8AEB-70C9B5A58E8C}"/>
              </a:ext>
            </a:extLst>
          </p:cNvPr>
          <p:cNvSpPr>
            <a:spLocks noGrp="1"/>
          </p:cNvSpPr>
          <p:nvPr>
            <p:ph type="body" sz="quarter" idx="10"/>
          </p:nvPr>
        </p:nvSpPr>
        <p:spPr/>
        <p:txBody>
          <a:bodyPr/>
          <a:lstStyle/>
          <a:p>
            <a:r>
              <a:rPr lang="en-US" dirty="0"/>
              <a:t>What does a </a:t>
            </a:r>
            <a:r>
              <a:rPr lang="en-US" b="1" dirty="0"/>
              <a:t>trusted advisor</a:t>
            </a:r>
            <a:r>
              <a:rPr lang="en-US" dirty="0"/>
              <a:t> do?</a:t>
            </a:r>
            <a:br>
              <a:rPr lang="en-US" dirty="0"/>
            </a:br>
            <a:endParaRPr lang="en-US" dirty="0"/>
          </a:p>
          <a:p>
            <a:pPr marL="342900" indent="-342900">
              <a:buFont typeface="Arial" panose="020B0604020202020204" pitchFamily="34" charset="0"/>
              <a:buChar char="•"/>
            </a:pPr>
            <a:r>
              <a:rPr lang="en-US" dirty="0"/>
              <a:t>Builds a long-term relationship with </a:t>
            </a:r>
            <a:r>
              <a:rPr lang="en-US" b="1" dirty="0"/>
              <a:t>sponsors</a:t>
            </a:r>
            <a:r>
              <a:rPr lang="en-US" dirty="0"/>
              <a:t> through regular communication.</a:t>
            </a:r>
            <a:br>
              <a:rPr lang="en-US" dirty="0"/>
            </a:br>
            <a:endParaRPr lang="en-US" dirty="0"/>
          </a:p>
          <a:p>
            <a:pPr marL="342900" indent="-342900">
              <a:buFont typeface="Arial" panose="020B0604020202020204" pitchFamily="34" charset="0"/>
              <a:buChar char="•"/>
            </a:pPr>
            <a:r>
              <a:rPr lang="en-US" dirty="0"/>
              <a:t>Helps </a:t>
            </a:r>
            <a:r>
              <a:rPr lang="en-US" b="1" dirty="0"/>
              <a:t>sponsors</a:t>
            </a:r>
            <a:r>
              <a:rPr lang="en-US" dirty="0"/>
              <a:t> ask the right questions – does not just give the right answers.</a:t>
            </a:r>
            <a:br>
              <a:rPr lang="en-US" dirty="0"/>
            </a:br>
            <a:endParaRPr lang="en-US" dirty="0"/>
          </a:p>
          <a:p>
            <a:pPr marL="342900" indent="-342900">
              <a:buFont typeface="Arial" panose="020B0604020202020204" pitchFamily="34" charset="0"/>
              <a:buChar char="•"/>
            </a:pPr>
            <a:r>
              <a:rPr lang="en-US" dirty="0"/>
              <a:t>Develops </a:t>
            </a:r>
            <a:r>
              <a:rPr lang="en-US" b="1" dirty="0"/>
              <a:t>sponsors’</a:t>
            </a:r>
            <a:r>
              <a:rPr lang="en-US" dirty="0"/>
              <a:t> ability to independently reach defensible conclusions.</a:t>
            </a:r>
          </a:p>
          <a:p>
            <a:endParaRPr lang="en-US" dirty="0"/>
          </a:p>
        </p:txBody>
      </p:sp>
    </p:spTree>
    <p:extLst>
      <p:ext uri="{BB962C8B-B14F-4D97-AF65-F5344CB8AC3E}">
        <p14:creationId xmlns:p14="http://schemas.microsoft.com/office/powerpoint/2010/main" val="122769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128CD-1493-4EC0-8756-B21586EE1D9C}"/>
              </a:ext>
            </a:extLst>
          </p:cNvPr>
          <p:cNvSpPr>
            <a:spLocks noGrp="1"/>
          </p:cNvSpPr>
          <p:nvPr>
            <p:ph type="title"/>
          </p:nvPr>
        </p:nvSpPr>
        <p:spPr>
          <a:xfrm>
            <a:off x="234683" y="311286"/>
            <a:ext cx="8674639" cy="812258"/>
          </a:xfrm>
        </p:spPr>
        <p:txBody>
          <a:bodyPr>
            <a:normAutofit/>
          </a:bodyPr>
          <a:lstStyle/>
          <a:p>
            <a:r>
              <a:rPr lang="en-US" sz="2800" dirty="0"/>
              <a:t>Be a Teacher</a:t>
            </a:r>
          </a:p>
        </p:txBody>
      </p:sp>
      <p:sp>
        <p:nvSpPr>
          <p:cNvPr id="3" name="Text Placeholder 2">
            <a:extLst>
              <a:ext uri="{FF2B5EF4-FFF2-40B4-BE49-F238E27FC236}">
                <a16:creationId xmlns:a16="http://schemas.microsoft.com/office/drawing/2014/main" id="{983E1CC1-49E6-4F92-8AEB-70C9B5A58E8C}"/>
              </a:ext>
            </a:extLst>
          </p:cNvPr>
          <p:cNvSpPr>
            <a:spLocks noGrp="1"/>
          </p:cNvSpPr>
          <p:nvPr>
            <p:ph type="body" sz="quarter" idx="10"/>
          </p:nvPr>
        </p:nvSpPr>
        <p:spPr>
          <a:xfrm>
            <a:off x="572428" y="1219199"/>
            <a:ext cx="7999148" cy="5047744"/>
          </a:xfrm>
        </p:spPr>
        <p:txBody>
          <a:bodyPr/>
          <a:lstStyle/>
          <a:p>
            <a:r>
              <a:rPr lang="en-US" dirty="0"/>
              <a:t>What does a </a:t>
            </a:r>
            <a:r>
              <a:rPr lang="en-US" b="1" dirty="0"/>
              <a:t>teacher</a:t>
            </a:r>
            <a:r>
              <a:rPr lang="en-US" dirty="0"/>
              <a:t> do?</a:t>
            </a:r>
            <a:br>
              <a:rPr lang="en-US" dirty="0"/>
            </a:br>
            <a:endParaRPr lang="en-US" dirty="0"/>
          </a:p>
          <a:p>
            <a:pPr marL="342900" indent="-342900">
              <a:buFont typeface="Arial" panose="020B0604020202020204" pitchFamily="34" charset="0"/>
              <a:buChar char="•"/>
            </a:pPr>
            <a:r>
              <a:rPr lang="en-US" dirty="0"/>
              <a:t>Builds a long-term relationship with </a:t>
            </a:r>
            <a:r>
              <a:rPr lang="en-US" b="1" dirty="0"/>
              <a:t>students</a:t>
            </a:r>
            <a:r>
              <a:rPr lang="en-US" dirty="0"/>
              <a:t> through regular communication.</a:t>
            </a:r>
            <a:br>
              <a:rPr lang="en-US" dirty="0"/>
            </a:br>
            <a:endParaRPr lang="en-US" dirty="0"/>
          </a:p>
          <a:p>
            <a:pPr marL="342900" indent="-342900">
              <a:buFont typeface="Arial" panose="020B0604020202020204" pitchFamily="34" charset="0"/>
              <a:buChar char="•"/>
            </a:pPr>
            <a:r>
              <a:rPr lang="en-US" dirty="0"/>
              <a:t>Helps </a:t>
            </a:r>
            <a:r>
              <a:rPr lang="en-US" b="1" dirty="0"/>
              <a:t>students</a:t>
            </a:r>
            <a:r>
              <a:rPr lang="en-US" dirty="0"/>
              <a:t> ask the right questions – does not just give the right answers.</a:t>
            </a:r>
            <a:br>
              <a:rPr lang="en-US" dirty="0"/>
            </a:br>
            <a:endParaRPr lang="en-US" dirty="0"/>
          </a:p>
          <a:p>
            <a:pPr marL="342900" indent="-342900">
              <a:buFont typeface="Arial" panose="020B0604020202020204" pitchFamily="34" charset="0"/>
              <a:buChar char="•"/>
            </a:pPr>
            <a:r>
              <a:rPr lang="en-US" dirty="0"/>
              <a:t>Develops </a:t>
            </a:r>
            <a:r>
              <a:rPr lang="en-US" b="1" dirty="0"/>
              <a:t>students’</a:t>
            </a:r>
            <a:r>
              <a:rPr lang="en-US" dirty="0"/>
              <a:t> ability to independently reach defensible conclusions.</a:t>
            </a:r>
          </a:p>
        </p:txBody>
      </p:sp>
    </p:spTree>
    <p:extLst>
      <p:ext uri="{BB962C8B-B14F-4D97-AF65-F5344CB8AC3E}">
        <p14:creationId xmlns:p14="http://schemas.microsoft.com/office/powerpoint/2010/main" val="2203010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128CD-1493-4EC0-8756-B21586EE1D9C}"/>
              </a:ext>
            </a:extLst>
          </p:cNvPr>
          <p:cNvSpPr>
            <a:spLocks noGrp="1"/>
          </p:cNvSpPr>
          <p:nvPr>
            <p:ph type="title"/>
          </p:nvPr>
        </p:nvSpPr>
        <p:spPr/>
        <p:txBody>
          <a:bodyPr>
            <a:normAutofit/>
          </a:bodyPr>
          <a:lstStyle/>
          <a:p>
            <a:r>
              <a:rPr lang="en-US" sz="2800" dirty="0"/>
              <a:t>Help Your Students Earn an A</a:t>
            </a:r>
          </a:p>
        </p:txBody>
      </p:sp>
      <p:graphicFrame>
        <p:nvGraphicFramePr>
          <p:cNvPr id="4" name="Table 3">
            <a:extLst>
              <a:ext uri="{FF2B5EF4-FFF2-40B4-BE49-F238E27FC236}">
                <a16:creationId xmlns:a16="http://schemas.microsoft.com/office/drawing/2014/main" id="{E7FF2673-8969-4EF4-BD67-65514F29FF32}"/>
              </a:ext>
            </a:extLst>
          </p:cNvPr>
          <p:cNvGraphicFramePr>
            <a:graphicFrameLocks noGrp="1"/>
          </p:cNvGraphicFramePr>
          <p:nvPr>
            <p:extLst>
              <p:ext uri="{D42A27DB-BD31-4B8C-83A1-F6EECF244321}">
                <p14:modId xmlns:p14="http://schemas.microsoft.com/office/powerpoint/2010/main" val="3205518225"/>
              </p:ext>
            </p:extLst>
          </p:nvPr>
        </p:nvGraphicFramePr>
        <p:xfrm>
          <a:off x="572426" y="2018899"/>
          <a:ext cx="7999148" cy="2584383"/>
        </p:xfrm>
        <a:graphic>
          <a:graphicData uri="http://schemas.openxmlformats.org/drawingml/2006/table">
            <a:tbl>
              <a:tblPr firstRow="1" bandRow="1">
                <a:tableStyleId>{5C22544A-7EE6-4342-B048-85BDC9FD1C3A}</a:tableStyleId>
              </a:tblPr>
              <a:tblGrid>
                <a:gridCol w="1328565">
                  <a:extLst>
                    <a:ext uri="{9D8B030D-6E8A-4147-A177-3AD203B41FA5}">
                      <a16:colId xmlns:a16="http://schemas.microsoft.com/office/drawing/2014/main" val="777275120"/>
                    </a:ext>
                  </a:extLst>
                </a:gridCol>
                <a:gridCol w="6670583">
                  <a:extLst>
                    <a:ext uri="{9D8B030D-6E8A-4147-A177-3AD203B41FA5}">
                      <a16:colId xmlns:a16="http://schemas.microsoft.com/office/drawing/2014/main" val="2761027865"/>
                    </a:ext>
                  </a:extLst>
                </a:gridCol>
              </a:tblGrid>
              <a:tr h="587141">
                <a:tc>
                  <a:txBody>
                    <a:bodyPr/>
                    <a:lstStyle/>
                    <a:p>
                      <a:r>
                        <a:rPr lang="en-US" sz="2400" dirty="0">
                          <a:solidFill>
                            <a:schemeClr val="tx1"/>
                          </a:solidFill>
                        </a:rPr>
                        <a:t>Grade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400" dirty="0">
                          <a:solidFill>
                            <a:schemeClr val="tx1"/>
                          </a:solidFill>
                        </a:rPr>
                        <a:t>Expected Ability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3748135"/>
                  </a:ext>
                </a:extLst>
              </a:tr>
              <a:tr h="587141">
                <a:tc>
                  <a:txBody>
                    <a:bodyPr/>
                    <a:lstStyle/>
                    <a:p>
                      <a:pPr algn="ctr"/>
                      <a:r>
                        <a:rPr lang="en-US" sz="2400" dirty="0">
                          <a:solidFill>
                            <a:schemeClr val="tx1"/>
                          </a:solidFill>
                        </a:rPr>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400" dirty="0">
                          <a:solidFill>
                            <a:schemeClr val="tx1"/>
                          </a:solidFill>
                        </a:rPr>
                        <a:t>Can answer complex questions with significant guidance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28240003"/>
                  </a:ext>
                </a:extLst>
              </a:tr>
              <a:tr h="587141">
                <a:tc>
                  <a:txBody>
                    <a:bodyPr/>
                    <a:lstStyle/>
                    <a:p>
                      <a:pPr algn="ctr"/>
                      <a:r>
                        <a:rPr lang="en-US" sz="2400" dirty="0">
                          <a:solidFill>
                            <a:schemeClr val="tx1"/>
                          </a:solidFill>
                        </a:rPr>
                        <a:t>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400" dirty="0">
                          <a:solidFill>
                            <a:schemeClr val="tx1"/>
                          </a:solidFill>
                        </a:rPr>
                        <a:t>Can check answers to complex questions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48679885"/>
                  </a:ext>
                </a:extLst>
              </a:tr>
              <a:tr h="587141">
                <a:tc>
                  <a:txBody>
                    <a:bodyPr/>
                    <a:lstStyle/>
                    <a:p>
                      <a:pPr algn="ctr"/>
                      <a:r>
                        <a:rPr lang="en-US" sz="2400" dirty="0">
                          <a:solidFill>
                            <a:schemeClr val="tx1"/>
                          </a:solidFill>
                        </a:rPr>
                        <a: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400" dirty="0">
                          <a:solidFill>
                            <a:schemeClr val="tx1"/>
                          </a:solidFill>
                        </a:rPr>
                        <a:t>Can answer complex questions independently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40296882"/>
                  </a:ext>
                </a:extLst>
              </a:tr>
            </a:tbl>
          </a:graphicData>
        </a:graphic>
      </p:graphicFrame>
    </p:spTree>
    <p:extLst>
      <p:ext uri="{BB962C8B-B14F-4D97-AF65-F5344CB8AC3E}">
        <p14:creationId xmlns:p14="http://schemas.microsoft.com/office/powerpoint/2010/main" val="2586504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128CD-1493-4EC0-8756-B21586EE1D9C}"/>
              </a:ext>
            </a:extLst>
          </p:cNvPr>
          <p:cNvSpPr>
            <a:spLocks noGrp="1"/>
          </p:cNvSpPr>
          <p:nvPr>
            <p:ph type="title"/>
          </p:nvPr>
        </p:nvSpPr>
        <p:spPr/>
        <p:txBody>
          <a:bodyPr>
            <a:normAutofit/>
          </a:bodyPr>
          <a:lstStyle/>
          <a:p>
            <a:r>
              <a:rPr lang="en-US" sz="2800" dirty="0"/>
              <a:t>Help Your Sponsor Navigate Decisions</a:t>
            </a:r>
          </a:p>
        </p:txBody>
      </p:sp>
      <p:graphicFrame>
        <p:nvGraphicFramePr>
          <p:cNvPr id="4" name="Table 3">
            <a:extLst>
              <a:ext uri="{FF2B5EF4-FFF2-40B4-BE49-F238E27FC236}">
                <a16:creationId xmlns:a16="http://schemas.microsoft.com/office/drawing/2014/main" id="{8D866A4E-ABF0-4EC8-8DD4-F8A721ABB2CA}"/>
              </a:ext>
            </a:extLst>
          </p:cNvPr>
          <p:cNvGraphicFramePr>
            <a:graphicFrameLocks noGrp="1"/>
          </p:cNvGraphicFramePr>
          <p:nvPr>
            <p:extLst>
              <p:ext uri="{D42A27DB-BD31-4B8C-83A1-F6EECF244321}">
                <p14:modId xmlns:p14="http://schemas.microsoft.com/office/powerpoint/2010/main" val="2157312109"/>
              </p:ext>
            </p:extLst>
          </p:nvPr>
        </p:nvGraphicFramePr>
        <p:xfrm>
          <a:off x="572426" y="2018899"/>
          <a:ext cx="7999148" cy="2820202"/>
        </p:xfrm>
        <a:graphic>
          <a:graphicData uri="http://schemas.openxmlformats.org/drawingml/2006/table">
            <a:tbl>
              <a:tblPr firstRow="1" bandRow="1">
                <a:tableStyleId>{5C22544A-7EE6-4342-B048-85BDC9FD1C3A}</a:tableStyleId>
              </a:tblPr>
              <a:tblGrid>
                <a:gridCol w="1328565">
                  <a:extLst>
                    <a:ext uri="{9D8B030D-6E8A-4147-A177-3AD203B41FA5}">
                      <a16:colId xmlns:a16="http://schemas.microsoft.com/office/drawing/2014/main" val="777275120"/>
                    </a:ext>
                  </a:extLst>
                </a:gridCol>
                <a:gridCol w="6670583">
                  <a:extLst>
                    <a:ext uri="{9D8B030D-6E8A-4147-A177-3AD203B41FA5}">
                      <a16:colId xmlns:a16="http://schemas.microsoft.com/office/drawing/2014/main" val="2761027865"/>
                    </a:ext>
                  </a:extLst>
                </a:gridCol>
              </a:tblGrid>
              <a:tr h="587141">
                <a:tc>
                  <a:txBody>
                    <a:bodyPr/>
                    <a:lstStyle/>
                    <a:p>
                      <a:r>
                        <a:rPr lang="en-US" sz="2400" dirty="0">
                          <a:ln>
                            <a:noFill/>
                          </a:ln>
                          <a:solidFill>
                            <a:schemeClr val="tx1"/>
                          </a:solidFill>
                        </a:rPr>
                        <a:t>Able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400" dirty="0">
                          <a:ln>
                            <a:noFill/>
                          </a:ln>
                          <a:solidFill>
                            <a:schemeClr val="tx1"/>
                          </a:solidFill>
                        </a:rPr>
                        <a:t>Desired Ability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3748135"/>
                  </a:ext>
                </a:extLst>
              </a:tr>
              <a:tr h="587141">
                <a:tc>
                  <a:txBody>
                    <a:bodyPr/>
                    <a:lstStyle/>
                    <a:p>
                      <a:pPr algn="ctr"/>
                      <a:endParaRPr lang="en-US" sz="2400" dirty="0">
                        <a:ln>
                          <a:noFill/>
                        </a:ln>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400" dirty="0">
                          <a:ln>
                            <a:noFill/>
                          </a:ln>
                          <a:solidFill>
                            <a:schemeClr val="tx1"/>
                          </a:solidFill>
                        </a:rPr>
                        <a:t>Can answer complex questions with significant guidance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28240003"/>
                  </a:ext>
                </a:extLst>
              </a:tr>
              <a:tr h="587141">
                <a:tc>
                  <a:txBody>
                    <a:bodyPr/>
                    <a:lstStyle/>
                    <a:p>
                      <a:pPr algn="ctr"/>
                      <a:endParaRPr lang="en-US" sz="2400" dirty="0">
                        <a:ln>
                          <a:noFill/>
                        </a:ln>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400" dirty="0">
                          <a:ln>
                            <a:noFill/>
                          </a:ln>
                          <a:solidFill>
                            <a:schemeClr val="tx1"/>
                          </a:solidFill>
                        </a:rPr>
                        <a:t>Can check to ensure your answers make sense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48679885"/>
                  </a:ext>
                </a:extLst>
              </a:tr>
              <a:tr h="587141">
                <a:tc>
                  <a:txBody>
                    <a:bodyPr/>
                    <a:lstStyle/>
                    <a:p>
                      <a:pPr algn="ctr"/>
                      <a:endParaRPr lang="en-US" sz="2400" dirty="0">
                        <a:ln>
                          <a:noFill/>
                        </a:ln>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400" dirty="0">
                          <a:ln>
                            <a:noFill/>
                          </a:ln>
                          <a:solidFill>
                            <a:schemeClr val="tx1"/>
                          </a:solidFill>
                        </a:rPr>
                        <a:t>Can discuss their ideas for solving complex questions with you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40296882"/>
                  </a:ext>
                </a:extLst>
              </a:tr>
            </a:tbl>
          </a:graphicData>
        </a:graphic>
      </p:graphicFrame>
      <p:pic>
        <p:nvPicPr>
          <p:cNvPr id="6" name="Graphic 5" descr="Checkmark">
            <a:extLst>
              <a:ext uri="{FF2B5EF4-FFF2-40B4-BE49-F238E27FC236}">
                <a16:creationId xmlns:a16="http://schemas.microsoft.com/office/drawing/2014/main" id="{EEF53167-EA46-42D7-B5DD-F03B31EB27B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86590" y="2803357"/>
            <a:ext cx="541421" cy="541421"/>
          </a:xfrm>
          <a:prstGeom prst="rect">
            <a:avLst/>
          </a:prstGeom>
        </p:spPr>
      </p:pic>
      <p:pic>
        <p:nvPicPr>
          <p:cNvPr id="7" name="Graphic 6" descr="Checkmark">
            <a:extLst>
              <a:ext uri="{FF2B5EF4-FFF2-40B4-BE49-F238E27FC236}">
                <a16:creationId xmlns:a16="http://schemas.microsoft.com/office/drawing/2014/main" id="{21CE32CA-CCC0-41ED-8C39-DD5B7ED7B9E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86588" y="3472214"/>
            <a:ext cx="541421" cy="541421"/>
          </a:xfrm>
          <a:prstGeom prst="rect">
            <a:avLst/>
          </a:prstGeom>
        </p:spPr>
      </p:pic>
      <p:pic>
        <p:nvPicPr>
          <p:cNvPr id="8" name="Graphic 7" descr="Checkmark">
            <a:extLst>
              <a:ext uri="{FF2B5EF4-FFF2-40B4-BE49-F238E27FC236}">
                <a16:creationId xmlns:a16="http://schemas.microsoft.com/office/drawing/2014/main" id="{3E2058FB-9D3B-4548-99D0-CE8FA2EF671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86589" y="4141072"/>
            <a:ext cx="541421" cy="541421"/>
          </a:xfrm>
          <a:prstGeom prst="rect">
            <a:avLst/>
          </a:prstGeom>
        </p:spPr>
      </p:pic>
    </p:spTree>
    <p:extLst>
      <p:ext uri="{BB962C8B-B14F-4D97-AF65-F5344CB8AC3E}">
        <p14:creationId xmlns:p14="http://schemas.microsoft.com/office/powerpoint/2010/main" val="499496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128CD-1493-4EC0-8756-B21586EE1D9C}"/>
              </a:ext>
            </a:extLst>
          </p:cNvPr>
          <p:cNvSpPr>
            <a:spLocks noGrp="1"/>
          </p:cNvSpPr>
          <p:nvPr>
            <p:ph type="title"/>
          </p:nvPr>
        </p:nvSpPr>
        <p:spPr/>
        <p:txBody>
          <a:bodyPr>
            <a:normAutofit/>
          </a:bodyPr>
          <a:lstStyle/>
          <a:p>
            <a:r>
              <a:rPr lang="en-US" sz="2800" dirty="0"/>
              <a:t>Sponsors Are Students (Are Sponsors!)</a:t>
            </a:r>
          </a:p>
        </p:txBody>
      </p:sp>
      <p:sp>
        <p:nvSpPr>
          <p:cNvPr id="3" name="Text Placeholder 2">
            <a:extLst>
              <a:ext uri="{FF2B5EF4-FFF2-40B4-BE49-F238E27FC236}">
                <a16:creationId xmlns:a16="http://schemas.microsoft.com/office/drawing/2014/main" id="{983E1CC1-49E6-4F92-8AEB-70C9B5A58E8C}"/>
              </a:ext>
            </a:extLst>
          </p:cNvPr>
          <p:cNvSpPr>
            <a:spLocks noGrp="1"/>
          </p:cNvSpPr>
          <p:nvPr>
            <p:ph type="body" sz="quarter" idx="10"/>
          </p:nvPr>
        </p:nvSpPr>
        <p:spPr/>
        <p:txBody>
          <a:bodyPr anchor="ctr">
            <a:normAutofit/>
          </a:bodyPr>
          <a:lstStyle/>
          <a:p>
            <a:pPr algn="ctr"/>
            <a:r>
              <a:rPr lang="en-US" sz="2800" dirty="0"/>
              <a:t>If your sponsor had to make a complex policy decision without your presence, how well will your tool have prepared them?</a:t>
            </a:r>
          </a:p>
        </p:txBody>
      </p:sp>
    </p:spTree>
    <p:extLst>
      <p:ext uri="{BB962C8B-B14F-4D97-AF65-F5344CB8AC3E}">
        <p14:creationId xmlns:p14="http://schemas.microsoft.com/office/powerpoint/2010/main" val="1016476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D5258-1DB8-491D-A7FE-9AAA946868D0}"/>
              </a:ext>
            </a:extLst>
          </p:cNvPr>
          <p:cNvSpPr>
            <a:spLocks noGrp="1"/>
          </p:cNvSpPr>
          <p:nvPr>
            <p:ph type="title"/>
          </p:nvPr>
        </p:nvSpPr>
        <p:spPr>
          <a:xfrm>
            <a:off x="234680" y="274790"/>
            <a:ext cx="8674639" cy="812258"/>
          </a:xfrm>
        </p:spPr>
        <p:txBody>
          <a:bodyPr>
            <a:normAutofit/>
          </a:bodyPr>
          <a:lstStyle/>
          <a:p>
            <a:r>
              <a:rPr lang="en-US" sz="2800" dirty="0"/>
              <a:t>Learning Outcomes</a:t>
            </a:r>
          </a:p>
        </p:txBody>
      </p:sp>
      <p:sp>
        <p:nvSpPr>
          <p:cNvPr id="7" name="Text Placeholder 6">
            <a:extLst>
              <a:ext uri="{FF2B5EF4-FFF2-40B4-BE49-F238E27FC236}">
                <a16:creationId xmlns:a16="http://schemas.microsoft.com/office/drawing/2014/main" id="{97B0EDF4-3137-46FB-BD8B-5ECA4BAED051}"/>
              </a:ext>
            </a:extLst>
          </p:cNvPr>
          <p:cNvSpPr>
            <a:spLocks noGrp="1"/>
          </p:cNvSpPr>
          <p:nvPr>
            <p:ph type="body" sz="quarter" idx="10"/>
          </p:nvPr>
        </p:nvSpPr>
        <p:spPr>
          <a:xfrm>
            <a:off x="572428" y="5548276"/>
            <a:ext cx="7999147" cy="690399"/>
          </a:xfrm>
        </p:spPr>
        <p:txBody>
          <a:bodyPr>
            <a:normAutofit fontScale="70000" lnSpcReduction="20000"/>
          </a:bodyPr>
          <a:lstStyle/>
          <a:p>
            <a:r>
              <a:rPr lang="en-US" dirty="0"/>
              <a:t>Users are likely not a novice to the field, but may be a novice to your tool. A few lines of code with effectively zero space lost can provide very helpful context.</a:t>
            </a:r>
          </a:p>
        </p:txBody>
      </p:sp>
      <p:pic>
        <p:nvPicPr>
          <p:cNvPr id="3" name="Picture 2">
            <a:extLst>
              <a:ext uri="{FF2B5EF4-FFF2-40B4-BE49-F238E27FC236}">
                <a16:creationId xmlns:a16="http://schemas.microsoft.com/office/drawing/2014/main" id="{9F4EB86E-D5B7-433C-8309-7D2CA445AF64}"/>
              </a:ext>
            </a:extLst>
          </p:cNvPr>
          <p:cNvPicPr>
            <a:picLocks noChangeAspect="1"/>
          </p:cNvPicPr>
          <p:nvPr/>
        </p:nvPicPr>
        <p:blipFill>
          <a:blip r:embed="rId3"/>
          <a:stretch>
            <a:fillRect/>
          </a:stretch>
        </p:blipFill>
        <p:spPr>
          <a:xfrm>
            <a:off x="572426" y="1078291"/>
            <a:ext cx="7732676" cy="4473804"/>
          </a:xfrm>
          <a:prstGeom prst="rect">
            <a:avLst/>
          </a:prstGeom>
        </p:spPr>
      </p:pic>
    </p:spTree>
    <p:extLst>
      <p:ext uri="{BB962C8B-B14F-4D97-AF65-F5344CB8AC3E}">
        <p14:creationId xmlns:p14="http://schemas.microsoft.com/office/powerpoint/2010/main" val="1464226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D5258-1DB8-491D-A7FE-9AAA946868D0}"/>
              </a:ext>
            </a:extLst>
          </p:cNvPr>
          <p:cNvSpPr>
            <a:spLocks noGrp="1"/>
          </p:cNvSpPr>
          <p:nvPr>
            <p:ph type="title"/>
          </p:nvPr>
        </p:nvSpPr>
        <p:spPr/>
        <p:txBody>
          <a:bodyPr>
            <a:normAutofit/>
          </a:bodyPr>
          <a:lstStyle/>
          <a:p>
            <a:r>
              <a:rPr lang="en-US" sz="2800" dirty="0"/>
              <a:t>Active Learning</a:t>
            </a:r>
          </a:p>
        </p:txBody>
      </p:sp>
      <p:sp>
        <p:nvSpPr>
          <p:cNvPr id="7" name="Text Placeholder 6">
            <a:extLst>
              <a:ext uri="{FF2B5EF4-FFF2-40B4-BE49-F238E27FC236}">
                <a16:creationId xmlns:a16="http://schemas.microsoft.com/office/drawing/2014/main" id="{97B0EDF4-3137-46FB-BD8B-5ECA4BAED051}"/>
              </a:ext>
            </a:extLst>
          </p:cNvPr>
          <p:cNvSpPr>
            <a:spLocks noGrp="1"/>
          </p:cNvSpPr>
          <p:nvPr>
            <p:ph type="body" sz="quarter" idx="10"/>
          </p:nvPr>
        </p:nvSpPr>
        <p:spPr>
          <a:xfrm>
            <a:off x="572428" y="5548276"/>
            <a:ext cx="7999147" cy="690399"/>
          </a:xfrm>
        </p:spPr>
        <p:txBody>
          <a:bodyPr>
            <a:noAutofit/>
          </a:bodyPr>
          <a:lstStyle/>
          <a:p>
            <a:r>
              <a:rPr lang="en-US" sz="1700" dirty="0"/>
              <a:t>Whenever possible, enable users to complete the same analyses on their own if they want. If their results are inconsistent with yours, something important is happening; either they have a misunderstanding or you do!</a:t>
            </a:r>
          </a:p>
          <a:p>
            <a:endParaRPr lang="en-US" sz="1700" dirty="0"/>
          </a:p>
        </p:txBody>
      </p:sp>
      <p:pic>
        <p:nvPicPr>
          <p:cNvPr id="4" name="Picture 3">
            <a:extLst>
              <a:ext uri="{FF2B5EF4-FFF2-40B4-BE49-F238E27FC236}">
                <a16:creationId xmlns:a16="http://schemas.microsoft.com/office/drawing/2014/main" id="{3E0B7FD7-233D-4A51-8BB6-590702E6A663}"/>
              </a:ext>
            </a:extLst>
          </p:cNvPr>
          <p:cNvPicPr>
            <a:picLocks noChangeAspect="1"/>
          </p:cNvPicPr>
          <p:nvPr/>
        </p:nvPicPr>
        <p:blipFill>
          <a:blip r:embed="rId3"/>
          <a:stretch>
            <a:fillRect/>
          </a:stretch>
        </p:blipFill>
        <p:spPr>
          <a:xfrm>
            <a:off x="572426" y="1123544"/>
            <a:ext cx="7654460" cy="4428551"/>
          </a:xfrm>
          <a:prstGeom prst="rect">
            <a:avLst/>
          </a:prstGeom>
        </p:spPr>
      </p:pic>
    </p:spTree>
    <p:extLst>
      <p:ext uri="{BB962C8B-B14F-4D97-AF65-F5344CB8AC3E}">
        <p14:creationId xmlns:p14="http://schemas.microsoft.com/office/powerpoint/2010/main" val="29442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D5258-1DB8-491D-A7FE-9AAA946868D0}"/>
              </a:ext>
            </a:extLst>
          </p:cNvPr>
          <p:cNvSpPr>
            <a:spLocks noGrp="1"/>
          </p:cNvSpPr>
          <p:nvPr>
            <p:ph type="title"/>
          </p:nvPr>
        </p:nvSpPr>
        <p:spPr/>
        <p:txBody>
          <a:bodyPr>
            <a:normAutofit/>
          </a:bodyPr>
          <a:lstStyle/>
          <a:p>
            <a:pPr lvl="0"/>
            <a:r>
              <a:rPr lang="en-US" sz="2800" dirty="0"/>
              <a:t>Transparent Assignment Design</a:t>
            </a:r>
          </a:p>
        </p:txBody>
      </p:sp>
      <p:sp>
        <p:nvSpPr>
          <p:cNvPr id="7" name="Text Placeholder 6">
            <a:extLst>
              <a:ext uri="{FF2B5EF4-FFF2-40B4-BE49-F238E27FC236}">
                <a16:creationId xmlns:a16="http://schemas.microsoft.com/office/drawing/2014/main" id="{97B0EDF4-3137-46FB-BD8B-5ECA4BAED051}"/>
              </a:ext>
            </a:extLst>
          </p:cNvPr>
          <p:cNvSpPr>
            <a:spLocks noGrp="1"/>
          </p:cNvSpPr>
          <p:nvPr>
            <p:ph type="body" sz="quarter" idx="10"/>
          </p:nvPr>
        </p:nvSpPr>
        <p:spPr>
          <a:xfrm>
            <a:off x="572428" y="5548276"/>
            <a:ext cx="7999147" cy="690399"/>
          </a:xfrm>
        </p:spPr>
        <p:txBody>
          <a:bodyPr>
            <a:normAutofit/>
          </a:bodyPr>
          <a:lstStyle/>
          <a:p>
            <a:r>
              <a:rPr lang="en-US" sz="1700" dirty="0"/>
              <a:t>There are instructions on how to use the map. The description of what this map shows is given twice, once in general terms and again in full detail.</a:t>
            </a:r>
          </a:p>
        </p:txBody>
      </p:sp>
      <p:pic>
        <p:nvPicPr>
          <p:cNvPr id="10" name="Picture 9">
            <a:extLst>
              <a:ext uri="{FF2B5EF4-FFF2-40B4-BE49-F238E27FC236}">
                <a16:creationId xmlns:a16="http://schemas.microsoft.com/office/drawing/2014/main" id="{AE32DE41-B0BD-47A6-A294-B732A0145EAF}"/>
              </a:ext>
            </a:extLst>
          </p:cNvPr>
          <p:cNvPicPr>
            <a:picLocks noChangeAspect="1"/>
          </p:cNvPicPr>
          <p:nvPr/>
        </p:nvPicPr>
        <p:blipFill>
          <a:blip r:embed="rId3"/>
          <a:stretch>
            <a:fillRect/>
          </a:stretch>
        </p:blipFill>
        <p:spPr>
          <a:xfrm>
            <a:off x="574423" y="1109724"/>
            <a:ext cx="7680344" cy="4443526"/>
          </a:xfrm>
          <a:prstGeom prst="rect">
            <a:avLst/>
          </a:prstGeom>
        </p:spPr>
      </p:pic>
    </p:spTree>
    <p:extLst>
      <p:ext uri="{BB962C8B-B14F-4D97-AF65-F5344CB8AC3E}">
        <p14:creationId xmlns:p14="http://schemas.microsoft.com/office/powerpoint/2010/main" val="3142891990"/>
      </p:ext>
    </p:extLst>
  </p:cSld>
  <p:clrMapOvr>
    <a:masterClrMapping/>
  </p:clrMapOvr>
</p:sld>
</file>

<file path=ppt/theme/theme1.xml><?xml version="1.0" encoding="utf-8"?>
<a:theme xmlns:a="http://schemas.openxmlformats.org/drawingml/2006/main" name="Office Theme">
  <a:themeElements>
    <a:clrScheme name="IDA Basic Color Palette">
      <a:dk1>
        <a:srgbClr val="121212"/>
      </a:dk1>
      <a:lt1>
        <a:srgbClr val="FFFFFF"/>
      </a:lt1>
      <a:dk2>
        <a:srgbClr val="45402D"/>
      </a:dk2>
      <a:lt2>
        <a:srgbClr val="D9D9D9"/>
      </a:lt2>
      <a:accent1>
        <a:srgbClr val="686044"/>
      </a:accent1>
      <a:accent2>
        <a:srgbClr val="AE6043"/>
      </a:accent2>
      <a:accent3>
        <a:srgbClr val="BFBFBF"/>
      </a:accent3>
      <a:accent4>
        <a:srgbClr val="B7AF93"/>
      </a:accent4>
      <a:accent5>
        <a:srgbClr val="EAD2CA"/>
      </a:accent5>
      <a:accent6>
        <a:srgbClr val="ECEAE2"/>
      </a:accent6>
      <a:hlink>
        <a:srgbClr val="D6A795"/>
      </a:hlink>
      <a:folHlink>
        <a:srgbClr val="F8F0ED"/>
      </a:folHlink>
    </a:clrScheme>
    <a:fontScheme name="IDA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DA Unclassified Standard_PY" id="{85373148-4242-41C5-8886-3BB9AC3E746D}" vid="{E3CB38E1-14AA-4063-B165-668892E2F02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IDA Unclassified Standard</Template>
  <TotalTime>212</TotalTime>
  <Words>932</Words>
  <Application>Microsoft Office PowerPoint</Application>
  <PresentationFormat>On-screen Show (4:3)</PresentationFormat>
  <Paragraphs>86</Paragraphs>
  <Slides>14</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Courier New</vt:lpstr>
      <vt:lpstr>Franklin Gothic Book</vt:lpstr>
      <vt:lpstr>trebuchet ms</vt:lpstr>
      <vt:lpstr>Wingdings</vt:lpstr>
      <vt:lpstr>Office Theme</vt:lpstr>
      <vt:lpstr>PowerPoint Presentation</vt:lpstr>
      <vt:lpstr>Be a Trusted Advisor</vt:lpstr>
      <vt:lpstr>Be a Teacher</vt:lpstr>
      <vt:lpstr>Help Your Students Earn an A</vt:lpstr>
      <vt:lpstr>Help Your Sponsor Navigate Decisions</vt:lpstr>
      <vt:lpstr>Sponsors Are Students (Are Sponsors!)</vt:lpstr>
      <vt:lpstr>Learning Outcomes</vt:lpstr>
      <vt:lpstr>Active Learning</vt:lpstr>
      <vt:lpstr>Transparent Assignment Design</vt:lpstr>
      <vt:lpstr>Cognitive Load</vt:lpstr>
      <vt:lpstr>Be a Trusted Advisor and Teacher</vt:lpstr>
      <vt:lpstr>What are “Decision Tools”?</vt:lpstr>
      <vt:lpstr>Who are “Users”?</vt:lpstr>
      <vt:lpstr>Key Pedagogical Terms</vt:lpstr>
    </vt:vector>
  </TitlesOfParts>
  <Company>Institute for Defense Analyses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Bridges, Clifford</dc:creator>
  <cp:lastModifiedBy>Bridges, Clifford</cp:lastModifiedBy>
  <cp:revision>33</cp:revision>
  <dcterms:created xsi:type="dcterms:W3CDTF">2023-04-14T13:37:56Z</dcterms:created>
  <dcterms:modified xsi:type="dcterms:W3CDTF">2023-04-14T18:08:38Z</dcterms:modified>
</cp:coreProperties>
</file>