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5" r:id="rId4"/>
    <p:sldMasterId id="2147483648" r:id="rId5"/>
  </p:sldMasterIdLst>
  <p:notesMasterIdLst>
    <p:notesMasterId r:id="rId26"/>
  </p:notesMasterIdLst>
  <p:handoutMasterIdLst>
    <p:handoutMasterId r:id="rId27"/>
  </p:handoutMasterIdLst>
  <p:sldIdLst>
    <p:sldId id="256" r:id="rId6"/>
    <p:sldId id="340" r:id="rId7"/>
    <p:sldId id="341" r:id="rId8"/>
    <p:sldId id="342" r:id="rId9"/>
    <p:sldId id="343" r:id="rId10"/>
    <p:sldId id="344" r:id="rId11"/>
    <p:sldId id="347" r:id="rId12"/>
    <p:sldId id="356" r:id="rId13"/>
    <p:sldId id="346" r:id="rId14"/>
    <p:sldId id="348" r:id="rId15"/>
    <p:sldId id="459" r:id="rId16"/>
    <p:sldId id="458" r:id="rId17"/>
    <p:sldId id="361" r:id="rId18"/>
    <p:sldId id="322" r:id="rId19"/>
    <p:sldId id="349" r:id="rId20"/>
    <p:sldId id="351" r:id="rId21"/>
    <p:sldId id="257" r:id="rId22"/>
    <p:sldId id="457" r:id="rId23"/>
    <p:sldId id="353" r:id="rId24"/>
    <p:sldId id="355" r:id="rId25"/>
  </p:sldIdLst>
  <p:sldSz cx="12192000" cy="6858000"/>
  <p:notesSz cx="7315200" cy="9601200"/>
  <p:embeddedFontLst>
    <p:embeddedFont>
      <p:font typeface="Calibri" panose="020F0502020204030204" pitchFamily="34" charset="0"/>
      <p:regular r:id="rId28"/>
      <p:bold r:id="rId29"/>
      <p:italic r:id="rId30"/>
      <p:boldItalic r:id="rId31"/>
    </p:embeddedFont>
    <p:embeddedFont>
      <p:font typeface="Cambria Math" panose="02040503050406030204" pitchFamily="18" charset="0"/>
      <p:regular r:id="rId32"/>
    </p:embeddedFont>
    <p:embeddedFont>
      <p:font typeface="Open Sans" panose="020B0606030504020204" pitchFamily="34" charset="0"/>
      <p:regular r:id="rId33"/>
      <p:bold r:id="rId34"/>
      <p:italic r:id="rId35"/>
      <p:boldItalic r:id="rId36"/>
    </p:embeddedFont>
    <p:embeddedFont>
      <p:font typeface="Open Sans bold" panose="020B0806030504020204" pitchFamily="34" charset="0"/>
      <p:regular r:id="rId37"/>
      <p:bold r:id="rId38"/>
      <p:italic r:id="rId39"/>
      <p:boldItalic r:id="rId40"/>
    </p:embeddedFont>
    <p:embeddedFont>
      <p:font typeface="Open Sans Light" panose="020B030603050402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78F097-0A73-434B-97FE-ED3B8A0EF645}">
          <p14:sldIdLst>
            <p14:sldId id="256"/>
            <p14:sldId id="340"/>
            <p14:sldId id="341"/>
            <p14:sldId id="342"/>
            <p14:sldId id="343"/>
            <p14:sldId id="344"/>
            <p14:sldId id="347"/>
            <p14:sldId id="356"/>
            <p14:sldId id="346"/>
            <p14:sldId id="348"/>
            <p14:sldId id="459"/>
            <p14:sldId id="458"/>
            <p14:sldId id="361"/>
            <p14:sldId id="322"/>
            <p14:sldId id="349"/>
            <p14:sldId id="351"/>
            <p14:sldId id="257"/>
            <p14:sldId id="457"/>
            <p14:sldId id="353"/>
            <p14:sldId id="35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6FF"/>
    <a:srgbClr val="00ACD5"/>
    <a:srgbClr val="339A2E"/>
    <a:srgbClr val="00AFDD"/>
    <a:srgbClr val="1A315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11685-B090-BCD9-8512-454F28DF2A40}" v="4" dt="2023-04-20T04:02:57.790"/>
    <p1510:client id="{54680F72-D6BF-6847-8B0D-E7205204C24B}" v="51" dt="2023-04-20T12:55:20.325"/>
    <p1510:client id="{66B67AF4-E34E-4110-AFBE-44C7212A2AEF}" v="27" dt="2023-04-20T12:47:24.996"/>
    <p1510:client id="{F2B994BA-A0A8-440C-2D4D-7C5922ACF2A7}" v="185" dt="2023-04-20T12:41:32.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474" y="9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A4712B77-F7E2-4D68-A9CB-41B8CCDC9B29}" type="datetimeFigureOut">
              <a:rPr lang="en-US" smtClean="0">
                <a:latin typeface="Open Sans" panose="020B0606030504020204" pitchFamily="34" charset="0"/>
              </a:rPr>
              <a:t>4/20/2023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b="0" i="0">
                <a:latin typeface="Open Sans" panose="020B0606030504020204" pitchFamily="34" charset="0"/>
              </a:defRPr>
            </a:lvl1pPr>
          </a:lstStyle>
          <a:p>
            <a:fld id="{896A8DF4-6A87-4F69-8212-F0A65870B2F2}" type="datetimeFigureOut">
              <a:rPr lang="en-US" smtClean="0"/>
              <a:pPr/>
              <a:t>4/20/2023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dirty="0"/>
          </a:p>
        </p:txBody>
      </p:sp>
    </p:spTree>
    <p:extLst>
      <p:ext uri="{BB962C8B-B14F-4D97-AF65-F5344CB8AC3E}">
        <p14:creationId xmlns:p14="http://schemas.microsoft.com/office/powerpoint/2010/main" val="385018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https://www.cs.ox.ac.uk/people/yarin.gal/website/blog_3d801aa532c1ce.html</a:t>
            </a:r>
          </a:p>
          <a:p>
            <a:pPr defTabSz="966612">
              <a:defRPr/>
            </a:pPr>
            <a:r>
              <a:rPr lang="en-US" sz="1300" dirty="0"/>
              <a:t>A sketch of softmax input and output for an idealised binary classification problem. Training data is given between the dashed grey lines (the pale blue area). Function point estimate is shown with a solid line (TanH for simplicity — left). Function uncertainty is shown with a shaded area. Marked with a dashed red line is a point $x^*$ far from the training data. Ignoring function uncertainty, point $x^*$ is classified as class 1 with probability 1.</a:t>
            </a:r>
          </a:p>
        </p:txBody>
      </p:sp>
      <p:sp>
        <p:nvSpPr>
          <p:cNvPr id="4" name="Slide Number Placeholder 3"/>
          <p:cNvSpPr>
            <a:spLocks noGrp="1"/>
          </p:cNvSpPr>
          <p:nvPr>
            <p:ph type="sldNum" sz="quarter" idx="10"/>
          </p:nvPr>
        </p:nvSpPr>
        <p:spPr/>
        <p:txBody>
          <a:bodyPr/>
          <a:lstStyle/>
          <a:p>
            <a:fld id="{A2430F75-B5EC-044F-A636-30352D0A1350}" type="slidenum">
              <a:rPr lang="en-US" smtClean="0"/>
              <a:t>13</a:t>
            </a:fld>
            <a:endParaRPr lang="en-US" dirty="0"/>
          </a:p>
        </p:txBody>
      </p:sp>
    </p:spTree>
    <p:extLst>
      <p:ext uri="{BB962C8B-B14F-4D97-AF65-F5344CB8AC3E}">
        <p14:creationId xmlns:p14="http://schemas.microsoft.com/office/powerpoint/2010/main" val="165731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14</a:t>
            </a:fld>
            <a:endParaRPr lang="en-US" dirty="0"/>
          </a:p>
        </p:txBody>
      </p:sp>
    </p:spTree>
    <p:extLst>
      <p:ext uri="{BB962C8B-B14F-4D97-AF65-F5344CB8AC3E}">
        <p14:creationId xmlns:p14="http://schemas.microsoft.com/office/powerpoint/2010/main" val="306802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ctr">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2588669" y="6296999"/>
            <a:ext cx="1828800" cy="136525"/>
          </a:xfrm>
          <a:prstGeom prst="rect">
            <a:avLst/>
          </a:prstGeo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509920"/>
            <a:ext cx="4297393" cy="667120"/>
          </a:xfrm>
          <a:prstGeom prst="rect">
            <a:avLst/>
          </a:prstGeom>
        </p:spPr>
        <p:txBody>
          <a:bodyPr lIns="0" tIns="0" rIns="0" bIns="0"/>
          <a:lstStyle>
            <a:lvl1pPr>
              <a:buFontTx/>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966239" y="479998"/>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912699" y="1056087"/>
            <a:ext cx="4710777" cy="307777"/>
          </a:xfrm>
          <a:prstGeom prst="rect">
            <a:avLst/>
          </a:prstGeom>
          <a:noFill/>
        </p:spPr>
        <p:txBody>
          <a:bodyPr wrap="none" rtlCol="0">
            <a:spAutoFit/>
          </a:bodyPr>
          <a:lstStyle/>
          <a:p>
            <a:r>
              <a:rPr lang="en-US" sz="1400" spc="150" baseline="0" dirty="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5287993" y="6307251"/>
            <a:ext cx="5642358" cy="491225"/>
          </a:xfrm>
          <a:prstGeom prst="rect">
            <a:avLst/>
          </a:prstGeom>
          <a:noFill/>
        </p:spPr>
        <p:txBody>
          <a:bodyPr wrap="square" rtlCol="0">
            <a:spAutoFit/>
          </a:bodyPr>
          <a:lstStyle/>
          <a:p>
            <a:pPr algn="r">
              <a:lnSpc>
                <a:spcPct val="110000"/>
              </a:lnSpc>
            </a:pPr>
            <a:r>
              <a:rPr lang="en-US" sz="800" b="0" i="0" kern="1200" dirty="0">
                <a:solidFill>
                  <a:schemeClr val="bg2">
                    <a:lumMod val="50000"/>
                  </a:schemeClr>
                </a:solidFill>
                <a:effectLst/>
                <a:latin typeface="Open Sans" panose="020B0606030504020204" pitchFamily="34" charset="0"/>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 </a:t>
            </a:r>
            <a:endParaRPr lang="en-US" sz="8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and Conten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21CFFC65-F19B-E241-BA7B-613451C4E80D}" type="datetime1">
              <a:rPr lang="en-US" smtClean="0"/>
              <a:t>4/20/2023</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720648" y="1441697"/>
            <a:ext cx="10058400" cy="3306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22429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18BD-EAC1-296A-579C-0ADF58FECE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F951D6-DB2E-DDAC-DF16-FB440E840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7DE446-D200-1175-9249-8AE0FA68BA97}"/>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5" name="Footer Placeholder 4">
            <a:extLst>
              <a:ext uri="{FF2B5EF4-FFF2-40B4-BE49-F238E27FC236}">
                <a16:creationId xmlns:a16="http://schemas.microsoft.com/office/drawing/2014/main" id="{BCA81DDE-3F99-210B-59A3-29B7892F9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6EB27-AD50-F7BF-125A-A271F8B15E36}"/>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435911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06BD-64A9-B86B-35B1-B47D9596D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C47B6-C62A-A95F-053D-DEC54299C5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ED184-4799-D641-A6E7-B134F4DE7522}"/>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5" name="Footer Placeholder 4">
            <a:extLst>
              <a:ext uri="{FF2B5EF4-FFF2-40B4-BE49-F238E27FC236}">
                <a16:creationId xmlns:a16="http://schemas.microsoft.com/office/drawing/2014/main" id="{A218F5EB-CCB8-4106-9FCF-2D97984AC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183E9-1030-B843-97B3-A82C0E53057A}"/>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2015176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AEB3-70B4-B7A3-5D39-49BB09948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10FB03-33D6-427E-32E9-D97602B1B2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769EE-616E-EAC9-BC64-82ABDD0162D3}"/>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5" name="Footer Placeholder 4">
            <a:extLst>
              <a:ext uri="{FF2B5EF4-FFF2-40B4-BE49-F238E27FC236}">
                <a16:creationId xmlns:a16="http://schemas.microsoft.com/office/drawing/2014/main" id="{2315B52E-0F07-F040-A54E-D43234302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431D8-7B91-80DE-9303-3F0FAA0ABC49}"/>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49420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0F122-4335-AA3D-B3E6-18019B125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B0E63-CC31-ACC7-D1BB-0F4FEF5353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D480FC-7B2E-FE6D-5A1B-B81DAB3F70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0D7D23-8F93-71B6-C5BF-BD6E26A1A44C}"/>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6" name="Footer Placeholder 5">
            <a:extLst>
              <a:ext uri="{FF2B5EF4-FFF2-40B4-BE49-F238E27FC236}">
                <a16:creationId xmlns:a16="http://schemas.microsoft.com/office/drawing/2014/main" id="{769E5ACD-9943-AE39-D05F-23FC38AB7B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136A-38B2-5451-9FA0-A609BC6BF844}"/>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182292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B28BD-72B0-9269-D882-CF160287F4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E25468-4662-473F-7A04-8E178B5F0B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BAB9C-2D65-DE59-83E0-94047DD970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8FAA70-70FE-016D-A683-DE6543AFE8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8AB66E-1758-9E00-8839-28A9E7D193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7A0186-5C64-007D-B1A1-C4FD6B0E6744}"/>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8" name="Footer Placeholder 7">
            <a:extLst>
              <a:ext uri="{FF2B5EF4-FFF2-40B4-BE49-F238E27FC236}">
                <a16:creationId xmlns:a16="http://schemas.microsoft.com/office/drawing/2014/main" id="{8D626DBE-2E24-7F51-5DDC-A6656ABE69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1C56E8-3775-EF72-0276-A72253C2B3AB}"/>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1644530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0C04-E7FF-C19A-151A-0C96A58623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A783D5-029A-56A8-044C-F0D274048C0D}"/>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4" name="Footer Placeholder 3">
            <a:extLst>
              <a:ext uri="{FF2B5EF4-FFF2-40B4-BE49-F238E27FC236}">
                <a16:creationId xmlns:a16="http://schemas.microsoft.com/office/drawing/2014/main" id="{D7E5FBE5-44F9-7CBB-74EA-CC479A81F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ED12F1-BF04-7648-702C-6839619A2A70}"/>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2114867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9C2FA-9C41-EBB9-36D8-E2BB55BE0100}"/>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3" name="Footer Placeholder 2">
            <a:extLst>
              <a:ext uri="{FF2B5EF4-FFF2-40B4-BE49-F238E27FC236}">
                <a16:creationId xmlns:a16="http://schemas.microsoft.com/office/drawing/2014/main" id="{45416010-6705-F0F1-E5BF-61E3B4772B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E89C48-BB51-FDC9-7277-109F22F2D0E3}"/>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539082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C890-95E1-1F2D-E6B9-456079A80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0A7A22-52BC-873E-4C5D-4EE4ABA4E7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2C7947-3F8A-3A78-76D0-4B005965A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AD859B-8C33-A8AD-0D81-000025DAABA9}"/>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6" name="Footer Placeholder 5">
            <a:extLst>
              <a:ext uri="{FF2B5EF4-FFF2-40B4-BE49-F238E27FC236}">
                <a16:creationId xmlns:a16="http://schemas.microsoft.com/office/drawing/2014/main" id="{51356223-A871-165D-65EC-1B6846A79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00B4E-F43B-F761-D523-D6D832DE0E69}"/>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3785702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8C64-B954-4395-C6E4-B06091A1F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D60EC5-DB60-D6D5-E5FE-37D815977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DD455-20F6-9D86-3316-E86EF2F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6FAF59-37AC-02C5-EACA-7BB4FE64B070}"/>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6" name="Footer Placeholder 5">
            <a:extLst>
              <a:ext uri="{FF2B5EF4-FFF2-40B4-BE49-F238E27FC236}">
                <a16:creationId xmlns:a16="http://schemas.microsoft.com/office/drawing/2014/main" id="{AAAAA5C5-52EE-1358-72BA-3D7AE0350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5E8C-A8C7-E9AE-4053-F39658D4A51B}"/>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428997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a:t>CLICK TO ADD 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6A343-2762-9B5A-8298-8C451C55D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537475-EFE5-32C7-F26C-65B57962FF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39A3F-7862-1941-6135-931A59B45563}"/>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5" name="Footer Placeholder 4">
            <a:extLst>
              <a:ext uri="{FF2B5EF4-FFF2-40B4-BE49-F238E27FC236}">
                <a16:creationId xmlns:a16="http://schemas.microsoft.com/office/drawing/2014/main" id="{57397FCA-2D45-B054-2D1C-4E79E9031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66E6-7FE5-24E8-3ECA-E18925185291}"/>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2600014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C3E347-5C7E-330A-0451-DB7EC8BD11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6058C0-39AE-E591-802A-C9D6DDF7BA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825F9-1A59-FED2-2D08-7E9E9DD75D3C}"/>
              </a:ext>
            </a:extLst>
          </p:cNvPr>
          <p:cNvSpPr>
            <a:spLocks noGrp="1"/>
          </p:cNvSpPr>
          <p:nvPr>
            <p:ph type="dt" sz="half" idx="10"/>
          </p:nvPr>
        </p:nvSpPr>
        <p:spPr/>
        <p:txBody>
          <a:bodyPr/>
          <a:lstStyle/>
          <a:p>
            <a:fld id="{413FF9AF-55FF-6448-9F8D-546490F8B38F}" type="datetimeFigureOut">
              <a:rPr lang="en-US" smtClean="0"/>
              <a:t>4/20/2023</a:t>
            </a:fld>
            <a:endParaRPr lang="en-US"/>
          </a:p>
        </p:txBody>
      </p:sp>
      <p:sp>
        <p:nvSpPr>
          <p:cNvPr id="5" name="Footer Placeholder 4">
            <a:extLst>
              <a:ext uri="{FF2B5EF4-FFF2-40B4-BE49-F238E27FC236}">
                <a16:creationId xmlns:a16="http://schemas.microsoft.com/office/drawing/2014/main" id="{E68A22AC-F302-C2A0-F8D0-F8E675C9B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6731E-7997-53A4-6CBC-8ED8B1599A7B}"/>
              </a:ext>
            </a:extLst>
          </p:cNvPr>
          <p:cNvSpPr>
            <a:spLocks noGrp="1"/>
          </p:cNvSpPr>
          <p:nvPr>
            <p:ph type="sldNum" sz="quarter" idx="12"/>
          </p:nvPr>
        </p:nvSpPr>
        <p:spPr/>
        <p:txBody>
          <a:bodyPr/>
          <a:lstStyle/>
          <a:p>
            <a:fld id="{6E8C15AE-855A-6944-BF8E-9CA8727EE5DC}" type="slidenum">
              <a:rPr lang="en-US" smtClean="0"/>
              <a:t>‹#›</a:t>
            </a:fld>
            <a:endParaRPr lang="en-US"/>
          </a:p>
        </p:txBody>
      </p:sp>
    </p:spTree>
    <p:extLst>
      <p:ext uri="{BB962C8B-B14F-4D97-AF65-F5344CB8AC3E}">
        <p14:creationId xmlns:p14="http://schemas.microsoft.com/office/powerpoint/2010/main" val="271491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2919047"/>
            <a:ext cx="4598377" cy="1767254"/>
          </a:xfrm>
        </p:spPr>
        <p:txBody>
          <a:bodyPr anchor="ctr">
            <a:normAutofit/>
          </a:bodyPr>
          <a:lstStyle>
            <a:lvl1pPr algn="l">
              <a:defRPr sz="3600">
                <a:solidFill>
                  <a:schemeClr val="bg1"/>
                </a:solidFill>
              </a:defRPr>
            </a:lvl1pPr>
          </a:lstStyle>
          <a:p>
            <a:r>
              <a:rPr lang="en-US"/>
              <a:t>CLICK TO ADD 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9000"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7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a:t>TITLE AND DOUBLE CONTENT - 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p:txBody>
      </p:sp>
      <p:sp>
        <p:nvSpPr>
          <p:cNvPr id="8" name="Slide Number Placeholder 5">
            <a:extLst>
              <a:ext uri="{FF2B5EF4-FFF2-40B4-BE49-F238E27FC236}">
                <a16:creationId xmlns:a16="http://schemas.microsoft.com/office/drawing/2014/main" id="{1CF5FC13-FF8A-8C4E-BA9B-B1FED8AA82E4}"/>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a:t>TITLE ONLY - CLICK TO ADD TITLE</a:t>
            </a:r>
          </a:p>
        </p:txBody>
      </p:sp>
      <p:sp>
        <p:nvSpPr>
          <p:cNvPr id="5" name="Slide Number Placeholder 5">
            <a:extLst>
              <a:ext uri="{FF2B5EF4-FFF2-40B4-BE49-F238E27FC236}">
                <a16:creationId xmlns:a16="http://schemas.microsoft.com/office/drawing/2014/main" id="{6E97028B-705D-5846-9BF6-441624A3FB9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B71B262-AC2E-494D-B366-04431A29FCBF}"/>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9EBAFAC-1E1A-FD77-2495-9712B39AF1BE}"/>
              </a:ext>
            </a:extLst>
          </p:cNvPr>
          <p:cNvSpPr>
            <a:spLocks noGrp="1"/>
          </p:cNvSpPr>
          <p:nvPr>
            <p:ph type="sldNum" sz="quarter" idx="10"/>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3320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and Conten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54594059-040C-4185-BEEE-D6C6AB98A1B6}" type="datetime1">
              <a:rPr lang="en-US" smtClean="0"/>
              <a:t>4/20/2023</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720648" y="1441697"/>
            <a:ext cx="10058400" cy="50442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6354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261257"/>
            <a:ext cx="10096500" cy="774779"/>
          </a:xfrm>
          <a:prstGeom prst="rect">
            <a:avLst/>
          </a:prstGeom>
        </p:spPr>
        <p:txBody>
          <a:bodyPr vert="horz" lIns="0" tIns="0" rIns="0" bIns="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654222" y="1429233"/>
            <a:ext cx="11042478" cy="459056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17C06173-326E-C842-95A0-26D69A4B9AF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b="0" i="0">
                <a:solidFill>
                  <a:srgbClr val="FFFFFF"/>
                </a:solidFill>
                <a:latin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3" r:id="rId4"/>
    <p:sldLayoutId id="2147483760" r:id="rId5"/>
    <p:sldLayoutId id="2147483761" r:id="rId6"/>
    <p:sldLayoutId id="2147483762" r:id="rId7"/>
    <p:sldLayoutId id="2147483764" r:id="rId8"/>
    <p:sldLayoutId id="2147483766" r:id="rId9"/>
    <p:sldLayoutId id="214748376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E2663-3D2E-DB59-9D51-AACAA6109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93159-C73E-6ECF-2FE4-9A295849D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59ECD-374B-39A9-F346-DA6E5C8015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FF9AF-55FF-6448-9F8D-546490F8B38F}" type="datetimeFigureOut">
              <a:rPr lang="en-US" smtClean="0"/>
              <a:t>4/20/2023</a:t>
            </a:fld>
            <a:endParaRPr lang="en-US"/>
          </a:p>
        </p:txBody>
      </p:sp>
      <p:sp>
        <p:nvSpPr>
          <p:cNvPr id="5" name="Footer Placeholder 4">
            <a:extLst>
              <a:ext uri="{FF2B5EF4-FFF2-40B4-BE49-F238E27FC236}">
                <a16:creationId xmlns:a16="http://schemas.microsoft.com/office/drawing/2014/main" id="{5F4402DB-F2DE-9C2E-91E6-1C15456090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786FF4-7DCF-C1E3-6C62-AC35782125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C15AE-855A-6944-BF8E-9CA8727EE5DC}" type="slidenum">
              <a:rPr lang="en-US" smtClean="0"/>
              <a:t>‹#›</a:t>
            </a:fld>
            <a:endParaRPr lang="en-US"/>
          </a:p>
        </p:txBody>
      </p:sp>
    </p:spTree>
    <p:extLst>
      <p:ext uri="{BB962C8B-B14F-4D97-AF65-F5344CB8AC3E}">
        <p14:creationId xmlns:p14="http://schemas.microsoft.com/office/powerpoint/2010/main" val="845635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3.gif"/><Relationship Id="rId3" Type="http://schemas.openxmlformats.org/officeDocument/2006/relationships/image" Target="../media/image28.png"/><Relationship Id="rId7" Type="http://schemas.openxmlformats.org/officeDocument/2006/relationships/image" Target="../media/image28.gif"/><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23EA49-B5D0-1541-8EC1-3C4BE870D2BF}"/>
              </a:ext>
            </a:extLst>
          </p:cNvPr>
          <p:cNvSpPr>
            <a:spLocks noGrp="1"/>
          </p:cNvSpPr>
          <p:nvPr>
            <p:ph type="ctrTitle"/>
          </p:nvPr>
        </p:nvSpPr>
        <p:spPr/>
        <p:txBody>
          <a:bodyPr>
            <a:normAutofit/>
          </a:bodyPr>
          <a:lstStyle/>
          <a:p>
            <a:r>
              <a:rPr lang="en-US" sz="2800" dirty="0">
                <a:ea typeface="+mj-lt"/>
                <a:cs typeface="+mj-lt"/>
              </a:rPr>
              <a:t>Tools for Assessing Machine Learning Models' Performance in Real-World Settings</a:t>
            </a:r>
            <a:endParaRPr lang="en-US" sz="2800" dirty="0"/>
          </a:p>
        </p:txBody>
      </p:sp>
      <p:sp>
        <p:nvSpPr>
          <p:cNvPr id="8" name="Subtitle 7">
            <a:extLst>
              <a:ext uri="{FF2B5EF4-FFF2-40B4-BE49-F238E27FC236}">
                <a16:creationId xmlns:a16="http://schemas.microsoft.com/office/drawing/2014/main" id="{6572C9CA-5251-BE48-98C9-AEE6EB0EB890}"/>
              </a:ext>
            </a:extLst>
          </p:cNvPr>
          <p:cNvSpPr>
            <a:spLocks noGrp="1"/>
          </p:cNvSpPr>
          <p:nvPr>
            <p:ph type="subTitle" idx="1"/>
          </p:nvPr>
        </p:nvSpPr>
        <p:spPr>
          <a:xfrm>
            <a:off x="990598" y="3719997"/>
            <a:ext cx="5803901" cy="667120"/>
          </a:xfrm>
        </p:spPr>
        <p:txBody>
          <a:bodyPr/>
          <a:lstStyle/>
          <a:p>
            <a:r>
              <a:rPr lang="en-US" dirty="0">
                <a:ea typeface="Open Sans"/>
                <a:cs typeface="Open Sans"/>
              </a:rPr>
              <a:t>Presented by: Cari Martinez</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latin typeface="Open Sans" panose="020B0606030504020204" pitchFamily="34" charset="0"/>
            </a:endParaRPr>
          </a:p>
        </p:txBody>
      </p:sp>
      <p:sp>
        <p:nvSpPr>
          <p:cNvPr id="2" name="TextBox 1">
            <a:extLst>
              <a:ext uri="{FF2B5EF4-FFF2-40B4-BE49-F238E27FC236}">
                <a16:creationId xmlns:a16="http://schemas.microsoft.com/office/drawing/2014/main" id="{3E862218-337B-1E4B-B991-E06D4F61813E}"/>
              </a:ext>
            </a:extLst>
          </p:cNvPr>
          <p:cNvSpPr txBox="1"/>
          <p:nvPr/>
        </p:nvSpPr>
        <p:spPr>
          <a:xfrm>
            <a:off x="5989320" y="6324600"/>
            <a:ext cx="0" cy="0"/>
          </a:xfrm>
          <a:prstGeom prst="rect">
            <a:avLst/>
          </a:prstGeom>
        </p:spPr>
        <p:txBody>
          <a:bodyPr vert="horz" wrap="none" lIns="91440" tIns="45720" rIns="91440" bIns="45720" rtlCol="0">
            <a:noAutofit/>
          </a:bodyPr>
          <a:lstStyle/>
          <a:p>
            <a:pPr algn="l"/>
            <a:endParaRPr lang="en-US" dirty="0"/>
          </a:p>
        </p:txBody>
      </p:sp>
      <p:sp>
        <p:nvSpPr>
          <p:cNvPr id="4" name="Text Placeholder 3">
            <a:extLst>
              <a:ext uri="{FF2B5EF4-FFF2-40B4-BE49-F238E27FC236}">
                <a16:creationId xmlns:a16="http://schemas.microsoft.com/office/drawing/2014/main" id="{83941BE6-CF80-5027-7D6D-380EBC9BDDEF}"/>
              </a:ext>
            </a:extLst>
          </p:cNvPr>
          <p:cNvSpPr>
            <a:spLocks noGrp="1"/>
          </p:cNvSpPr>
          <p:nvPr>
            <p:ph type="body" sz="quarter" idx="15"/>
          </p:nvPr>
        </p:nvSpPr>
        <p:spPr>
          <a:xfrm>
            <a:off x="2588669" y="6296999"/>
            <a:ext cx="2046514" cy="468825"/>
          </a:xfrm>
        </p:spPr>
        <p:txBody>
          <a:bodyPr vert="horz" lIns="0" tIns="0" rIns="0" bIns="0" rtlCol="0" anchor="t">
            <a:normAutofit/>
          </a:bodyPr>
          <a:lstStyle/>
          <a:p>
            <a:pPr algn="l"/>
            <a:r>
              <a:rPr lang="en-US" dirty="0">
                <a:latin typeface="Open Sans"/>
                <a:ea typeface="Open Sans"/>
                <a:cs typeface="Open Sans"/>
              </a:rPr>
              <a:t>SAND2023-02427C</a:t>
            </a:r>
            <a:endParaRPr lang="en-US" dirty="0"/>
          </a:p>
          <a:p>
            <a:endParaRPr lang="en-US" b="0" dirty="0"/>
          </a:p>
          <a:p>
            <a:endParaRPr lang="en-US" b="0" dirty="0"/>
          </a:p>
          <a:p>
            <a:endParaRPr lang="en-US" b="0" dirty="0"/>
          </a:p>
          <a:p>
            <a:endParaRPr lang="en-US" dirty="0"/>
          </a:p>
        </p:txBody>
      </p:sp>
      <p:sp>
        <p:nvSpPr>
          <p:cNvPr id="5" name="TextBox 4">
            <a:extLst>
              <a:ext uri="{FF2B5EF4-FFF2-40B4-BE49-F238E27FC236}">
                <a16:creationId xmlns:a16="http://schemas.microsoft.com/office/drawing/2014/main" id="{E088E9E6-61F3-4D69-B335-2621E6ED9FBC}"/>
              </a:ext>
            </a:extLst>
          </p:cNvPr>
          <p:cNvSpPr txBox="1"/>
          <p:nvPr/>
        </p:nvSpPr>
        <p:spPr>
          <a:xfrm>
            <a:off x="990598" y="3003504"/>
            <a:ext cx="6357974" cy="520607"/>
          </a:xfrm>
          <a:prstGeom prst="rect">
            <a:avLst/>
          </a:prstGeom>
        </p:spPr>
        <p:txBody>
          <a:bodyPr vert="horz" wrap="square" lIns="91440" tIns="45720" rIns="91440" bIns="45720" rtlCol="0">
            <a:noAutofit/>
          </a:bodyPr>
          <a:lstStyle/>
          <a:p>
            <a:pPr algn="l"/>
            <a:endParaRPr lang="en-US" dirty="0"/>
          </a:p>
        </p:txBody>
      </p:sp>
      <p:sp>
        <p:nvSpPr>
          <p:cNvPr id="6" name="TextBox 5">
            <a:extLst>
              <a:ext uri="{FF2B5EF4-FFF2-40B4-BE49-F238E27FC236}">
                <a16:creationId xmlns:a16="http://schemas.microsoft.com/office/drawing/2014/main" id="{FA45D6ED-1364-431D-8EC5-7D11FC4F30DE}"/>
              </a:ext>
            </a:extLst>
          </p:cNvPr>
          <p:cNvSpPr txBox="1"/>
          <p:nvPr/>
        </p:nvSpPr>
        <p:spPr>
          <a:xfrm>
            <a:off x="934330" y="3032879"/>
            <a:ext cx="5860169" cy="546735"/>
          </a:xfrm>
          <a:prstGeom prst="rect">
            <a:avLst/>
          </a:prstGeom>
        </p:spPr>
        <p:txBody>
          <a:bodyPr vert="horz" wrap="square" lIns="91440" tIns="45720" rIns="91440" bIns="45720" rtlCol="0" anchor="t">
            <a:noAutofit/>
          </a:bodyPr>
          <a:lstStyle/>
          <a:p>
            <a:r>
              <a:rPr lang="en-US" dirty="0">
                <a:solidFill>
                  <a:schemeClr val="bg2"/>
                </a:solidFill>
              </a:rPr>
              <a:t>Practical approaches to reducing risk</a:t>
            </a:r>
          </a:p>
        </p:txBody>
      </p:sp>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E3EF-C0AC-8021-DDCC-42031B886475}"/>
              </a:ext>
            </a:extLst>
          </p:cNvPr>
          <p:cNvSpPr>
            <a:spLocks noGrp="1"/>
          </p:cNvSpPr>
          <p:nvPr>
            <p:ph type="title"/>
          </p:nvPr>
        </p:nvSpPr>
        <p:spPr/>
        <p:txBody>
          <a:bodyPr/>
          <a:lstStyle/>
          <a:p>
            <a:r>
              <a:rPr lang="en-US" dirty="0"/>
              <a:t>Interpret and document model results</a:t>
            </a:r>
          </a:p>
        </p:txBody>
      </p:sp>
      <p:sp>
        <p:nvSpPr>
          <p:cNvPr id="3" name="Slide Number Placeholder 2">
            <a:extLst>
              <a:ext uri="{FF2B5EF4-FFF2-40B4-BE49-F238E27FC236}">
                <a16:creationId xmlns:a16="http://schemas.microsoft.com/office/drawing/2014/main" id="{DF2F9A3A-ECDA-707D-0A6F-175F72F9C904}"/>
              </a:ext>
            </a:extLst>
          </p:cNvPr>
          <p:cNvSpPr>
            <a:spLocks noGrp="1"/>
          </p:cNvSpPr>
          <p:nvPr>
            <p:ph type="sldNum" sz="quarter" idx="10"/>
          </p:nvPr>
        </p:nvSpPr>
        <p:spPr/>
        <p:txBody>
          <a:bodyPr/>
          <a:lstStyle/>
          <a:p>
            <a:fld id="{4FAB73BC-B049-4115-A692-8D63A059BFB8}" type="slidenum">
              <a:rPr lang="en-US" smtClean="0"/>
              <a:pPr/>
              <a:t>10</a:t>
            </a:fld>
            <a:endParaRPr lang="en-US" dirty="0"/>
          </a:p>
        </p:txBody>
      </p:sp>
      <p:sp>
        <p:nvSpPr>
          <p:cNvPr id="4" name="Content Placeholder 3">
            <a:extLst>
              <a:ext uri="{FF2B5EF4-FFF2-40B4-BE49-F238E27FC236}">
                <a16:creationId xmlns:a16="http://schemas.microsoft.com/office/drawing/2014/main" id="{19CAADB8-70E1-AC24-9F41-224A0CEF660F}"/>
              </a:ext>
            </a:extLst>
          </p:cNvPr>
          <p:cNvSpPr>
            <a:spLocks noGrp="1"/>
          </p:cNvSpPr>
          <p:nvPr>
            <p:ph sz="quarter" idx="11"/>
          </p:nvPr>
        </p:nvSpPr>
        <p:spPr>
          <a:xfrm>
            <a:off x="1069393" y="2026947"/>
            <a:ext cx="4434663" cy="1535519"/>
          </a:xfrm>
        </p:spPr>
        <p:txBody>
          <a:bodyPr>
            <a:normAutofit fontScale="92500"/>
          </a:bodyPr>
          <a:lstStyle/>
          <a:p>
            <a:r>
              <a:rPr lang="en-US" dirty="0">
                <a:latin typeface="Open Sans"/>
                <a:ea typeface="Open Sans"/>
                <a:cs typeface="Open Sans"/>
              </a:rPr>
              <a:t>5. Review methods used to understand model behavior, such as explanations and uncertainty quantification.</a:t>
            </a:r>
          </a:p>
          <a:p>
            <a:r>
              <a:rPr lang="en-US" dirty="0">
                <a:latin typeface="Open Sans"/>
                <a:ea typeface="Open Sans"/>
                <a:cs typeface="Open Sans"/>
              </a:rPr>
              <a:t>6. Document findings, identify risks, and recommend mitigations.</a:t>
            </a:r>
            <a:endParaRPr lang="en-US" dirty="0"/>
          </a:p>
          <a:p>
            <a:endParaRPr lang="en-US" dirty="0"/>
          </a:p>
          <a:p>
            <a:endParaRPr lang="en-US" dirty="0"/>
          </a:p>
        </p:txBody>
      </p:sp>
      <p:sp>
        <p:nvSpPr>
          <p:cNvPr id="5" name="Content Placeholder 3">
            <a:extLst>
              <a:ext uri="{FF2B5EF4-FFF2-40B4-BE49-F238E27FC236}">
                <a16:creationId xmlns:a16="http://schemas.microsoft.com/office/drawing/2014/main" id="{4A5D5A05-B83A-E317-40E9-41546D382918}"/>
              </a:ext>
            </a:extLst>
          </p:cNvPr>
          <p:cNvSpPr txBox="1">
            <a:spLocks/>
          </p:cNvSpPr>
          <p:nvPr/>
        </p:nvSpPr>
        <p:spPr>
          <a:xfrm>
            <a:off x="6648449" y="2065817"/>
            <a:ext cx="4434663" cy="440557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1"/>
                </a:solidFill>
                <a:latin typeface="Open Sans"/>
                <a:ea typeface="Open Sans"/>
                <a:cs typeface="Open Sans"/>
              </a:rPr>
              <a:t>Ensemble methods – Monte Carlo dropout</a:t>
            </a:r>
          </a:p>
          <a:p>
            <a:r>
              <a:rPr lang="en-US" sz="1400" dirty="0">
                <a:solidFill>
                  <a:srgbClr val="222222"/>
                </a:solidFill>
                <a:latin typeface="Arial" panose="020B0604020202020204" pitchFamily="34" charset="0"/>
              </a:rPr>
              <a:t>Gal, Y., &amp; Ghahramani, Z. (2016, June). Dropout as a bayesian approximation: Representing model uncertainty in deep learning. In</a:t>
            </a:r>
            <a:r>
              <a:rPr lang="en-US" sz="1400" i="1" dirty="0">
                <a:solidFill>
                  <a:srgbClr val="222222"/>
                </a:solidFill>
                <a:latin typeface="Arial" panose="020B0604020202020204" pitchFamily="34" charset="0"/>
              </a:rPr>
              <a:t> International Conference on Machine Learning </a:t>
            </a:r>
            <a:r>
              <a:rPr lang="en-US" sz="1400" dirty="0">
                <a:solidFill>
                  <a:srgbClr val="222222"/>
                </a:solidFill>
                <a:latin typeface="Arial" panose="020B0604020202020204" pitchFamily="34" charset="0"/>
              </a:rPr>
              <a:t>(pp. 1050-1059). PMLR.</a:t>
            </a:r>
          </a:p>
          <a:p>
            <a:r>
              <a:rPr lang="en-US" b="1" dirty="0">
                <a:solidFill>
                  <a:schemeClr val="accent1"/>
                </a:solidFill>
                <a:latin typeface="Open Sans"/>
                <a:ea typeface="Open Sans"/>
                <a:cs typeface="Open Sans"/>
              </a:rPr>
              <a:t>Explainability – SHAP</a:t>
            </a:r>
          </a:p>
          <a:p>
            <a:r>
              <a:rPr lang="en-US" sz="1400" b="0" i="0" dirty="0">
                <a:solidFill>
                  <a:srgbClr val="222222"/>
                </a:solidFill>
                <a:effectLst/>
                <a:latin typeface="Arial" panose="020B0604020202020204" pitchFamily="34" charset="0"/>
              </a:rPr>
              <a:t>Lundberg, S. M., &amp; Lee, S. I. (2017). A unified approach to interpreting model predictions. </a:t>
            </a:r>
            <a:r>
              <a:rPr lang="en-US" sz="1400" b="0" i="1" dirty="0">
                <a:solidFill>
                  <a:srgbClr val="222222"/>
                </a:solidFill>
                <a:effectLst/>
                <a:latin typeface="Arial" panose="020B0604020202020204" pitchFamily="34" charset="0"/>
              </a:rPr>
              <a:t>Advances in neural information processing systems</a:t>
            </a:r>
            <a:r>
              <a:rPr lang="en-US" sz="1400" b="0" i="0" dirty="0">
                <a:solidFill>
                  <a:srgbClr val="222222"/>
                </a:solidFill>
                <a:effectLst/>
                <a:latin typeface="Arial" panose="020B0604020202020204" pitchFamily="34" charset="0"/>
              </a:rPr>
              <a:t>, </a:t>
            </a:r>
            <a:r>
              <a:rPr lang="en-US" sz="1400" b="0" i="1" dirty="0">
                <a:solidFill>
                  <a:srgbClr val="222222"/>
                </a:solidFill>
                <a:effectLst/>
                <a:latin typeface="Arial" panose="020B0604020202020204" pitchFamily="34" charset="0"/>
              </a:rPr>
              <a:t>30</a:t>
            </a:r>
            <a:r>
              <a:rPr lang="en-US" sz="1400" b="0" i="0" dirty="0">
                <a:solidFill>
                  <a:srgbClr val="222222"/>
                </a:solidFill>
                <a:effectLst/>
                <a:latin typeface="Arial" panose="020B0604020202020204" pitchFamily="34" charset="0"/>
              </a:rPr>
              <a:t>.</a:t>
            </a:r>
            <a:endParaRPr lang="en-US" sz="1400" dirty="0">
              <a:latin typeface="Open Sans"/>
              <a:ea typeface="Open Sans"/>
              <a:cs typeface="Open Sans"/>
            </a:endParaRPr>
          </a:p>
          <a:p>
            <a:r>
              <a:rPr lang="en-US" b="1" dirty="0">
                <a:solidFill>
                  <a:schemeClr val="accent1"/>
                </a:solidFill>
                <a:latin typeface="Open Sans"/>
                <a:ea typeface="Open Sans"/>
                <a:cs typeface="Open Sans"/>
              </a:rPr>
              <a:t>Reproducibility - Weights and Biases</a:t>
            </a:r>
          </a:p>
          <a:p>
            <a:r>
              <a:rPr lang="en-US" sz="1400" dirty="0">
                <a:solidFill>
                  <a:srgbClr val="222222"/>
                </a:solidFill>
                <a:latin typeface="Arial" panose="020B0604020202020204" pitchFamily="34" charset="0"/>
              </a:rPr>
              <a:t>Biewald, L. (2020). Experiment tracking with weights and biases, 2020. Software available from wandb.com, 2(5).</a:t>
            </a:r>
          </a:p>
          <a:p>
            <a:pPr marL="342900" indent="-342900">
              <a:buFont typeface="Arial" panose="020B0604020202020204" pitchFamily="34" charset="0"/>
              <a:buChar char="•"/>
            </a:pPr>
            <a:endParaRPr lang="en-US" dirty="0"/>
          </a:p>
          <a:p>
            <a:endParaRPr lang="en-US" dirty="0"/>
          </a:p>
        </p:txBody>
      </p:sp>
      <p:pic>
        <p:nvPicPr>
          <p:cNvPr id="7" name="Graphic 6" descr="Head with gears outline">
            <a:extLst>
              <a:ext uri="{FF2B5EF4-FFF2-40B4-BE49-F238E27FC236}">
                <a16:creationId xmlns:a16="http://schemas.microsoft.com/office/drawing/2014/main" id="{6470C779-688B-5489-DF48-AD06793AFC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393" y="383242"/>
            <a:ext cx="530807" cy="530807"/>
          </a:xfrm>
          <a:prstGeom prst="rect">
            <a:avLst/>
          </a:prstGeom>
        </p:spPr>
      </p:pic>
      <p:sp>
        <p:nvSpPr>
          <p:cNvPr id="9" name="TextBox 8">
            <a:extLst>
              <a:ext uri="{FF2B5EF4-FFF2-40B4-BE49-F238E27FC236}">
                <a16:creationId xmlns:a16="http://schemas.microsoft.com/office/drawing/2014/main" id="{84564C0E-3007-71BA-5AFC-5177726252F6}"/>
              </a:ext>
            </a:extLst>
          </p:cNvPr>
          <p:cNvSpPr txBox="1"/>
          <p:nvPr/>
        </p:nvSpPr>
        <p:spPr>
          <a:xfrm>
            <a:off x="829340" y="1308074"/>
            <a:ext cx="4434663" cy="669851"/>
          </a:xfrm>
          <a:prstGeom prst="rect">
            <a:avLst/>
          </a:prstGeom>
        </p:spPr>
        <p:txBody>
          <a:bodyPr vert="horz" wrap="square" lIns="91440" tIns="45720" rIns="91440" bIns="45720" rtlCol="0">
            <a:noAutofit/>
          </a:bodyPr>
          <a:lstStyle/>
          <a:p>
            <a:pPr algn="ctr"/>
            <a:r>
              <a:rPr lang="en-US" sz="2800" b="1" dirty="0"/>
              <a:t>Goals</a:t>
            </a:r>
          </a:p>
        </p:txBody>
      </p:sp>
      <p:sp>
        <p:nvSpPr>
          <p:cNvPr id="10" name="TextBox 9">
            <a:extLst>
              <a:ext uri="{FF2B5EF4-FFF2-40B4-BE49-F238E27FC236}">
                <a16:creationId xmlns:a16="http://schemas.microsoft.com/office/drawing/2014/main" id="{D7EB0010-99C0-D579-0F66-16C8A133EC5C}"/>
              </a:ext>
            </a:extLst>
          </p:cNvPr>
          <p:cNvSpPr txBox="1"/>
          <p:nvPr/>
        </p:nvSpPr>
        <p:spPr>
          <a:xfrm>
            <a:off x="6648450" y="1308073"/>
            <a:ext cx="4434663" cy="669851"/>
          </a:xfrm>
          <a:prstGeom prst="rect">
            <a:avLst/>
          </a:prstGeom>
        </p:spPr>
        <p:txBody>
          <a:bodyPr vert="horz" wrap="square" lIns="91440" tIns="45720" rIns="91440" bIns="45720" rtlCol="0">
            <a:noAutofit/>
          </a:bodyPr>
          <a:lstStyle/>
          <a:p>
            <a:pPr algn="ctr"/>
            <a:r>
              <a:rPr lang="en-US" sz="2800" b="1" dirty="0"/>
              <a:t>Tools</a:t>
            </a:r>
          </a:p>
        </p:txBody>
      </p:sp>
      <p:pic>
        <p:nvPicPr>
          <p:cNvPr id="12" name="Picture 11">
            <a:extLst>
              <a:ext uri="{FF2B5EF4-FFF2-40B4-BE49-F238E27FC236}">
                <a16:creationId xmlns:a16="http://schemas.microsoft.com/office/drawing/2014/main" id="{0C94C322-547C-FEEB-9621-27D1F6589773}"/>
              </a:ext>
            </a:extLst>
          </p:cNvPr>
          <p:cNvPicPr>
            <a:picLocks noChangeAspect="1"/>
          </p:cNvPicPr>
          <p:nvPr/>
        </p:nvPicPr>
        <p:blipFill>
          <a:blip r:embed="rId4"/>
          <a:stretch>
            <a:fillRect/>
          </a:stretch>
        </p:blipFill>
        <p:spPr>
          <a:xfrm>
            <a:off x="1069393" y="3891395"/>
            <a:ext cx="4144041" cy="2217576"/>
          </a:xfrm>
          <a:prstGeom prst="rect">
            <a:avLst/>
          </a:prstGeom>
        </p:spPr>
      </p:pic>
      <p:sp>
        <p:nvSpPr>
          <p:cNvPr id="13" name="TextBox 12">
            <a:extLst>
              <a:ext uri="{FF2B5EF4-FFF2-40B4-BE49-F238E27FC236}">
                <a16:creationId xmlns:a16="http://schemas.microsoft.com/office/drawing/2014/main" id="{ED7B55CE-2BC1-237E-0125-5F296365FF74}"/>
              </a:ext>
            </a:extLst>
          </p:cNvPr>
          <p:cNvSpPr txBox="1"/>
          <p:nvPr/>
        </p:nvSpPr>
        <p:spPr>
          <a:xfrm>
            <a:off x="1108889" y="6210130"/>
            <a:ext cx="4434663" cy="386613"/>
          </a:xfrm>
          <a:prstGeom prst="rect">
            <a:avLst/>
          </a:prstGeom>
        </p:spPr>
        <p:txBody>
          <a:bodyPr vert="horz" wrap="square" lIns="91440" tIns="45720" rIns="91440" bIns="45720" rtlCol="0">
            <a:noAutofit/>
          </a:bodyPr>
          <a:lstStyle/>
          <a:p>
            <a:pPr algn="l"/>
            <a:r>
              <a:rPr lang="en-US" sz="800" dirty="0"/>
              <a:t>https://shap.readthedocs.io/en/latest/example_notebooks/tabular_examples/model_agnostic/Census%20income%20classification%20with%20scikit-learn.html</a:t>
            </a:r>
          </a:p>
        </p:txBody>
      </p:sp>
    </p:spTree>
    <p:extLst>
      <p:ext uri="{BB962C8B-B14F-4D97-AF65-F5344CB8AC3E}">
        <p14:creationId xmlns:p14="http://schemas.microsoft.com/office/powerpoint/2010/main" val="3346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D68C17-28C2-477F-49D2-15C0844E4DFF}"/>
              </a:ext>
            </a:extLst>
          </p:cNvPr>
          <p:cNvPicPr>
            <a:picLocks noChangeAspect="1"/>
          </p:cNvPicPr>
          <p:nvPr/>
        </p:nvPicPr>
        <p:blipFill>
          <a:blip r:embed="rId2"/>
          <a:stretch>
            <a:fillRect/>
          </a:stretch>
        </p:blipFill>
        <p:spPr>
          <a:xfrm>
            <a:off x="1114058" y="4182141"/>
            <a:ext cx="2417568" cy="22860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E6C481E-D98C-4FFC-2A17-1316249151A6}"/>
              </a:ext>
            </a:extLst>
          </p:cNvPr>
          <p:cNvPicPr>
            <a:picLocks noChangeAspect="1"/>
          </p:cNvPicPr>
          <p:nvPr/>
        </p:nvPicPr>
        <p:blipFill>
          <a:blip r:embed="rId3"/>
          <a:stretch>
            <a:fillRect/>
          </a:stretch>
        </p:blipFill>
        <p:spPr>
          <a:xfrm>
            <a:off x="4878951" y="550623"/>
            <a:ext cx="3402752" cy="228096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ABDD5E2-1409-DE17-1BE6-63E3F1BC59DF}"/>
              </a:ext>
            </a:extLst>
          </p:cNvPr>
          <p:cNvPicPr>
            <a:picLocks noChangeAspect="1"/>
          </p:cNvPicPr>
          <p:nvPr/>
        </p:nvPicPr>
        <p:blipFill rotWithShape="1">
          <a:blip r:embed="rId4"/>
          <a:srcRect l="14127" t="12661" r="7178" b="4684"/>
          <a:stretch/>
        </p:blipFill>
        <p:spPr>
          <a:xfrm>
            <a:off x="8896071" y="550623"/>
            <a:ext cx="2549695" cy="2574617"/>
          </a:xfrm>
          <a:prstGeom prst="rect">
            <a:avLst/>
          </a:prstGeom>
          <a:ln>
            <a:noFill/>
          </a:ln>
          <a:effectLst>
            <a:outerShdw blurRad="292100" dist="139700" dir="2700000" algn="tl" rotWithShape="0">
              <a:srgbClr val="333333">
                <a:alpha val="0"/>
              </a:srgbClr>
            </a:outerShdw>
            <a:softEdge rad="0"/>
          </a:effectLst>
        </p:spPr>
      </p:pic>
      <p:pic>
        <p:nvPicPr>
          <p:cNvPr id="6" name="Picture 2" descr="png">
            <a:extLst>
              <a:ext uri="{FF2B5EF4-FFF2-40B4-BE49-F238E27FC236}">
                <a16:creationId xmlns:a16="http://schemas.microsoft.com/office/drawing/2014/main" id="{B26227F7-3314-48ED-8A2B-41A72F326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7624" y="3498485"/>
            <a:ext cx="3790737" cy="3248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FCF85F-57BB-4848-CC21-C945C7263C09}"/>
              </a:ext>
            </a:extLst>
          </p:cNvPr>
          <p:cNvSpPr txBox="1"/>
          <p:nvPr/>
        </p:nvSpPr>
        <p:spPr>
          <a:xfrm>
            <a:off x="1415551" y="3391"/>
            <a:ext cx="5314788" cy="461665"/>
          </a:xfrm>
          <a:prstGeom prst="rect">
            <a:avLst/>
          </a:prstGeom>
          <a:noFill/>
        </p:spPr>
        <p:txBody>
          <a:bodyPr wrap="none" lIns="91440" tIns="45720" rIns="91440" bIns="45720" rtlCol="0" anchor="t">
            <a:spAutoFit/>
          </a:bodyPr>
          <a:lstStyle/>
          <a:p>
            <a:r>
              <a:rPr lang="en-US" sz="2400" dirty="0">
                <a:solidFill>
                  <a:schemeClr val="tx2"/>
                </a:solidFill>
                <a:latin typeface="Open Sans bold"/>
                <a:ea typeface="Open Sans bold"/>
                <a:cs typeface="Open Sans bold"/>
              </a:rPr>
              <a:t>Bayesian Uncertainty Framework</a:t>
            </a:r>
          </a:p>
        </p:txBody>
      </p:sp>
      <p:cxnSp>
        <p:nvCxnSpPr>
          <p:cNvPr id="11" name="Straight Arrow Connector 10">
            <a:extLst>
              <a:ext uri="{FF2B5EF4-FFF2-40B4-BE49-F238E27FC236}">
                <a16:creationId xmlns:a16="http://schemas.microsoft.com/office/drawing/2014/main" id="{0843DB60-57C6-F9FF-26F6-100CA54B597F}"/>
              </a:ext>
            </a:extLst>
          </p:cNvPr>
          <p:cNvCxnSpPr>
            <a:cxnSpLocks/>
          </p:cNvCxnSpPr>
          <p:nvPr/>
        </p:nvCxnSpPr>
        <p:spPr>
          <a:xfrm flipH="1">
            <a:off x="3222702" y="3986889"/>
            <a:ext cx="1656249" cy="4289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44FD69D-14F2-BB7F-74DB-D106554DC1AD}"/>
              </a:ext>
            </a:extLst>
          </p:cNvPr>
          <p:cNvCxnSpPr>
            <a:cxnSpLocks/>
          </p:cNvCxnSpPr>
          <p:nvPr/>
        </p:nvCxnSpPr>
        <p:spPr>
          <a:xfrm flipV="1">
            <a:off x="6243564" y="2498283"/>
            <a:ext cx="235295" cy="895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7F32DA61-81AB-84DA-496D-0DFC14F5D5C3}"/>
              </a:ext>
            </a:extLst>
          </p:cNvPr>
          <p:cNvSpPr/>
          <p:nvPr/>
        </p:nvSpPr>
        <p:spPr>
          <a:xfrm>
            <a:off x="4906159" y="3125240"/>
            <a:ext cx="2652507" cy="1200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examples where “uncertainty” appears</a:t>
            </a:r>
          </a:p>
        </p:txBody>
      </p:sp>
      <p:cxnSp>
        <p:nvCxnSpPr>
          <p:cNvPr id="29" name="Straight Arrow Connector 28">
            <a:extLst>
              <a:ext uri="{FF2B5EF4-FFF2-40B4-BE49-F238E27FC236}">
                <a16:creationId xmlns:a16="http://schemas.microsoft.com/office/drawing/2014/main" id="{2F7ABCB3-1B7E-4CB7-85D1-3639F7AC8F07}"/>
              </a:ext>
            </a:extLst>
          </p:cNvPr>
          <p:cNvCxnSpPr>
            <a:cxnSpLocks/>
          </p:cNvCxnSpPr>
          <p:nvPr/>
        </p:nvCxnSpPr>
        <p:spPr>
          <a:xfrm flipH="1">
            <a:off x="6096000" y="4222622"/>
            <a:ext cx="136412" cy="8999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8778CD1-2265-4E10-04A0-27047ED04AE4}"/>
              </a:ext>
            </a:extLst>
          </p:cNvPr>
          <p:cNvSpPr/>
          <p:nvPr/>
        </p:nvSpPr>
        <p:spPr>
          <a:xfrm>
            <a:off x="9000497" y="3370666"/>
            <a:ext cx="1494318" cy="2786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Uncertainty</a:t>
            </a:r>
          </a:p>
        </p:txBody>
      </p:sp>
      <p:cxnSp>
        <p:nvCxnSpPr>
          <p:cNvPr id="14" name="Straight Arrow Connector 13">
            <a:extLst>
              <a:ext uri="{FF2B5EF4-FFF2-40B4-BE49-F238E27FC236}">
                <a16:creationId xmlns:a16="http://schemas.microsoft.com/office/drawing/2014/main" id="{1FAC8671-E5EF-CB1C-8093-A4FAEE9FFFF7}"/>
              </a:ext>
            </a:extLst>
          </p:cNvPr>
          <p:cNvCxnSpPr>
            <a:cxnSpLocks/>
            <a:endCxn id="33" idx="1"/>
          </p:cNvCxnSpPr>
          <p:nvPr/>
        </p:nvCxnSpPr>
        <p:spPr>
          <a:xfrm flipV="1">
            <a:off x="7397712" y="3509972"/>
            <a:ext cx="1602785" cy="605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A0873585-C4FF-3A65-8545-13C52015D3E9}"/>
              </a:ext>
            </a:extLst>
          </p:cNvPr>
          <p:cNvSpPr/>
          <p:nvPr/>
        </p:nvSpPr>
        <p:spPr>
          <a:xfrm>
            <a:off x="264085" y="1032056"/>
            <a:ext cx="4372383" cy="2826265"/>
          </a:xfrm>
          <a:prstGeom prst="round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latin typeface="Avenir Next Condensed" panose="020B0506020202020204" pitchFamily="34" charset="0"/>
              </a:rPr>
              <a:t>Uncertainty is a term often raised as having dire importance to machine learning, but it is</a:t>
            </a:r>
          </a:p>
          <a:p>
            <a:pPr marL="285750" indent="-285750">
              <a:buFont typeface="Arial" panose="020B0604020202020204" pitchFamily="34" charset="0"/>
              <a:buChar char="•"/>
            </a:pPr>
            <a:r>
              <a:rPr lang="en-US" sz="1600" dirty="0">
                <a:latin typeface="Avenir Next Condensed" panose="020B0506020202020204" pitchFamily="34" charset="0"/>
              </a:rPr>
              <a:t>lacking mathematical formalism</a:t>
            </a:r>
          </a:p>
          <a:p>
            <a:pPr marL="285750" indent="-285750">
              <a:buFont typeface="Arial" panose="020B0604020202020204" pitchFamily="34" charset="0"/>
              <a:buChar char="•"/>
            </a:pPr>
            <a:r>
              <a:rPr lang="en-US" sz="1600" dirty="0">
                <a:latin typeface="Avenir Next Condensed" panose="020B0506020202020204" pitchFamily="34" charset="0"/>
              </a:rPr>
              <a:t>used without qualification (what kind of uncertainty)</a:t>
            </a:r>
          </a:p>
          <a:p>
            <a:pPr marL="285750" indent="-285750">
              <a:buFont typeface="Arial" panose="020B0604020202020204" pitchFamily="34" charset="0"/>
              <a:buChar char="•"/>
            </a:pPr>
            <a:r>
              <a:rPr lang="en-US" sz="1600" dirty="0">
                <a:latin typeface="Avenir Next Condensed" panose="020B0506020202020204" pitchFamily="34" charset="0"/>
              </a:rPr>
              <a:t>decomposed into multiple contradicting taxonomies</a:t>
            </a:r>
          </a:p>
          <a:p>
            <a:pPr marL="285750" indent="-285750">
              <a:buFont typeface="Arial" panose="020B0604020202020204" pitchFamily="34" charset="0"/>
              <a:buChar char="•"/>
            </a:pPr>
            <a:r>
              <a:rPr lang="en-US" sz="1600" dirty="0">
                <a:latin typeface="Avenir Next Condensed" panose="020B0506020202020204" pitchFamily="34" charset="0"/>
              </a:rPr>
              <a:t>deployed in cases where it may not may sense</a:t>
            </a:r>
          </a:p>
          <a:p>
            <a:pPr algn="ctr"/>
            <a:endParaRPr lang="en-US" sz="1600" dirty="0">
              <a:latin typeface="Avenir Next Condensed" panose="020B0506020202020204" pitchFamily="34" charset="0"/>
            </a:endParaRPr>
          </a:p>
        </p:txBody>
      </p:sp>
      <p:cxnSp>
        <p:nvCxnSpPr>
          <p:cNvPr id="27" name="Straight Arrow Connector 26">
            <a:extLst>
              <a:ext uri="{FF2B5EF4-FFF2-40B4-BE49-F238E27FC236}">
                <a16:creationId xmlns:a16="http://schemas.microsoft.com/office/drawing/2014/main" id="{657493D4-2C6C-0708-EC23-19F6F8822A5B}"/>
              </a:ext>
            </a:extLst>
          </p:cNvPr>
          <p:cNvCxnSpPr>
            <a:cxnSpLocks/>
          </p:cNvCxnSpPr>
          <p:nvPr/>
        </p:nvCxnSpPr>
        <p:spPr>
          <a:xfrm flipV="1">
            <a:off x="7423795" y="2442669"/>
            <a:ext cx="1720205" cy="8285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72357DB-063E-91F7-09DC-E88C8A40945D}"/>
              </a:ext>
            </a:extLst>
          </p:cNvPr>
          <p:cNvSpPr/>
          <p:nvPr/>
        </p:nvSpPr>
        <p:spPr>
          <a:xfrm>
            <a:off x="3976793" y="5196839"/>
            <a:ext cx="3276600" cy="1540933"/>
          </a:xfrm>
          <a:prstGeom prst="round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95B7F8-17FE-4D88-A53C-89B3A2131ED0}"/>
              </a:ext>
            </a:extLst>
          </p:cNvPr>
          <p:cNvSpPr txBox="1"/>
          <p:nvPr/>
        </p:nvSpPr>
        <p:spPr>
          <a:xfrm>
            <a:off x="4469553" y="4831926"/>
            <a:ext cx="19464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latin typeface="Arial"/>
                <a:ea typeface="Open Sans Light"/>
                <a:cs typeface="Open Sans Light"/>
              </a:rPr>
              <a:t>PU = AU + EU</a:t>
            </a:r>
            <a:endParaRPr lang="en-US" i="1">
              <a:latin typeface="Arial"/>
              <a:cs typeface="Arial"/>
            </a:endParaRPr>
          </a:p>
        </p:txBody>
      </p:sp>
      <p:sp>
        <p:nvSpPr>
          <p:cNvPr id="9" name="TextBox 8">
            <a:extLst>
              <a:ext uri="{FF2B5EF4-FFF2-40B4-BE49-F238E27FC236}">
                <a16:creationId xmlns:a16="http://schemas.microsoft.com/office/drawing/2014/main" id="{7FE720A7-EA50-F0EA-E370-E83058A9F3AA}"/>
              </a:ext>
            </a:extLst>
          </p:cNvPr>
          <p:cNvSpPr txBox="1"/>
          <p:nvPr/>
        </p:nvSpPr>
        <p:spPr>
          <a:xfrm>
            <a:off x="4182533" y="5446607"/>
            <a:ext cx="30268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latin typeface="Arial"/>
                <a:cs typeface="Arial"/>
              </a:rPr>
              <a:t>AU</a:t>
            </a:r>
            <a:r>
              <a:rPr lang="en-US" dirty="0">
                <a:latin typeface="Arial"/>
                <a:cs typeface="Arial"/>
              </a:rPr>
              <a:t>: aleatoric uncertainty</a:t>
            </a:r>
            <a:endParaRPr lang="en-US">
              <a:latin typeface="Arial"/>
              <a:ea typeface="Open Sans Light"/>
              <a:cs typeface="Arial"/>
            </a:endParaRPr>
          </a:p>
          <a:p>
            <a:r>
              <a:rPr lang="en-US" i="1" dirty="0">
                <a:latin typeface="Arial"/>
                <a:ea typeface="Open Sans Light"/>
                <a:cs typeface="Open Sans Light"/>
              </a:rPr>
              <a:t>EU</a:t>
            </a:r>
            <a:r>
              <a:rPr lang="en-US" dirty="0">
                <a:latin typeface="Arial"/>
                <a:ea typeface="Open Sans Light"/>
                <a:cs typeface="Open Sans Light"/>
              </a:rPr>
              <a:t>: epistemic uncertainty</a:t>
            </a:r>
          </a:p>
          <a:p>
            <a:r>
              <a:rPr lang="en-US" i="1" dirty="0">
                <a:latin typeface="Arial"/>
                <a:ea typeface="Open Sans Light"/>
                <a:cs typeface="Open Sans Light"/>
              </a:rPr>
              <a:t>PU</a:t>
            </a:r>
            <a:r>
              <a:rPr lang="en-US" dirty="0">
                <a:latin typeface="Arial"/>
                <a:ea typeface="Open Sans Light"/>
                <a:cs typeface="Open Sans Light"/>
              </a:rPr>
              <a:t>: predictive uncertainty</a:t>
            </a:r>
          </a:p>
        </p:txBody>
      </p:sp>
      <p:sp>
        <p:nvSpPr>
          <p:cNvPr id="10" name="TextBox 9">
            <a:extLst>
              <a:ext uri="{FF2B5EF4-FFF2-40B4-BE49-F238E27FC236}">
                <a16:creationId xmlns:a16="http://schemas.microsoft.com/office/drawing/2014/main" id="{BF713657-A26E-8119-2BE5-26DC679E4850}"/>
              </a:ext>
            </a:extLst>
          </p:cNvPr>
          <p:cNvSpPr txBox="1"/>
          <p:nvPr/>
        </p:nvSpPr>
        <p:spPr>
          <a:xfrm>
            <a:off x="233623" y="6571622"/>
            <a:ext cx="29466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Sandia QUQ LDRD: T. Ganter, et al.</a:t>
            </a:r>
            <a:endParaRPr lang="en-US" sz="1000" dirty="0">
              <a:ea typeface="Open Sans Light"/>
              <a:cs typeface="Open Sans Light"/>
            </a:endParaRPr>
          </a:p>
        </p:txBody>
      </p:sp>
      <p:sp>
        <p:nvSpPr>
          <p:cNvPr id="13" name="Slide Number Placeholder 2">
            <a:extLst>
              <a:ext uri="{FF2B5EF4-FFF2-40B4-BE49-F238E27FC236}">
                <a16:creationId xmlns:a16="http://schemas.microsoft.com/office/drawing/2014/main" id="{7FECCBE2-BFD6-7479-D7AF-3D76CDB333A2}"/>
              </a:ext>
            </a:extLst>
          </p:cNvPr>
          <p:cNvSpPr txBox="1">
            <a:spLocks/>
          </p:cNvSpPr>
          <p:nvPr/>
        </p:nvSpPr>
        <p:spPr>
          <a:xfrm>
            <a:off x="11702562" y="6471387"/>
            <a:ext cx="489438"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400" dirty="0">
                <a:solidFill>
                  <a:srgbClr val="FFFFFF"/>
                </a:solidFill>
                <a:latin typeface="Open Sans"/>
                <a:ea typeface="Open Sans"/>
                <a:cs typeface="Open Sans"/>
              </a:rPr>
              <a:pPr/>
              <a:t>11</a:t>
            </a:fld>
            <a:endParaRPr lang="en-US" sz="1400" dirty="0">
              <a:solidFill>
                <a:srgbClr val="FFFFFF"/>
              </a:solidFill>
              <a:latin typeface="Open Sans"/>
              <a:ea typeface="Open Sans"/>
              <a:cs typeface="Open Sans"/>
            </a:endParaRPr>
          </a:p>
        </p:txBody>
      </p:sp>
    </p:spTree>
    <p:extLst>
      <p:ext uri="{BB962C8B-B14F-4D97-AF65-F5344CB8AC3E}">
        <p14:creationId xmlns:p14="http://schemas.microsoft.com/office/powerpoint/2010/main" val="387274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2F809D50-BB10-8477-3B37-6C48201DAD5E}"/>
              </a:ext>
            </a:extLst>
          </p:cNvPr>
          <p:cNvGrpSpPr/>
          <p:nvPr/>
        </p:nvGrpSpPr>
        <p:grpSpPr>
          <a:xfrm>
            <a:off x="4953468" y="269157"/>
            <a:ext cx="4175836" cy="2554852"/>
            <a:chOff x="5144377" y="731438"/>
            <a:chExt cx="4175836" cy="2554852"/>
          </a:xfrm>
        </p:grpSpPr>
        <p:pic>
          <p:nvPicPr>
            <p:cNvPr id="63" name="Picture 62">
              <a:extLst>
                <a:ext uri="{FF2B5EF4-FFF2-40B4-BE49-F238E27FC236}">
                  <a16:creationId xmlns:a16="http://schemas.microsoft.com/office/drawing/2014/main" id="{C06F97C2-94F1-AB2F-9C7F-9E23E024CEF3}"/>
                </a:ext>
              </a:extLst>
            </p:cNvPr>
            <p:cNvPicPr>
              <a:picLocks noChangeAspect="1"/>
            </p:cNvPicPr>
            <p:nvPr/>
          </p:nvPicPr>
          <p:blipFill rotWithShape="1">
            <a:blip r:embed="rId2"/>
            <a:srcRect l="8394" t="11855" r="8132" b="6158"/>
            <a:stretch/>
          </p:blipFill>
          <p:spPr>
            <a:xfrm>
              <a:off x="5340028" y="1163003"/>
              <a:ext cx="3980185" cy="1954680"/>
            </a:xfrm>
            <a:prstGeom prst="rect">
              <a:avLst/>
            </a:prstGeom>
          </p:spPr>
        </p:pic>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79A8B139-0B75-C013-B91E-CC67D39B9A6E}"/>
                    </a:ext>
                  </a:extLst>
                </p:cNvPr>
                <p:cNvSpPr txBox="1"/>
                <p:nvPr/>
              </p:nvSpPr>
              <p:spPr>
                <a:xfrm>
                  <a:off x="6007675" y="731438"/>
                  <a:ext cx="83478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𝑃</m:t>
                        </m:r>
                        <m:d>
                          <m:dPr>
                            <m:ctrlPr>
                              <a:rPr lang="en-US" sz="1600" i="1">
                                <a:latin typeface="Cambria Math" panose="02040503050406030204" pitchFamily="18" charset="0"/>
                                <a:ea typeface="Cambria Math" panose="02040503050406030204" pitchFamily="18" charset="0"/>
                              </a:rPr>
                            </m:ctrlPr>
                          </m:dPr>
                          <m:e>
                            <m:r>
                              <a:rPr lang="en-US" sz="1600" b="1" i="1" smtClean="0">
                                <a:latin typeface="Cambria Math" panose="02040503050406030204" pitchFamily="18" charset="0"/>
                                <a:ea typeface="Cambria Math" panose="02040503050406030204" pitchFamily="18" charset="0"/>
                              </a:rPr>
                              <m:t>𝒙</m:t>
                            </m:r>
                            <m:r>
                              <a:rPr lang="en-US" sz="1600" b="1"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𝑦</m:t>
                            </m:r>
                          </m:e>
                        </m:d>
                      </m:oMath>
                    </m:oMathPara>
                  </a14:m>
                  <a:endParaRPr lang="en-US" sz="1600" i="1" dirty="0">
                    <a:latin typeface="Cambria Math" panose="02040503050406030204" pitchFamily="18" charset="0"/>
                    <a:ea typeface="Cambria Math" panose="02040503050406030204" pitchFamily="18" charset="0"/>
                  </a:endParaRPr>
                </a:p>
              </p:txBody>
            </p:sp>
          </mc:Choice>
          <mc:Fallback xmlns="">
            <p:sp>
              <p:nvSpPr>
                <p:cNvPr id="64" name="TextBox 63">
                  <a:extLst>
                    <a:ext uri="{FF2B5EF4-FFF2-40B4-BE49-F238E27FC236}">
                      <a16:creationId xmlns:a16="http://schemas.microsoft.com/office/drawing/2014/main" id="{79A8B139-0B75-C013-B91E-CC67D39B9A6E}"/>
                    </a:ext>
                  </a:extLst>
                </p:cNvPr>
                <p:cNvSpPr txBox="1">
                  <a:spLocks noRot="1" noChangeAspect="1" noMove="1" noResize="1" noEditPoints="1" noAdjustHandles="1" noChangeArrowheads="1" noChangeShapeType="1" noTextEdit="1"/>
                </p:cNvSpPr>
                <p:nvPr/>
              </p:nvSpPr>
              <p:spPr>
                <a:xfrm>
                  <a:off x="6007675" y="731438"/>
                  <a:ext cx="834780" cy="338554"/>
                </a:xfrm>
                <a:prstGeom prst="rect">
                  <a:avLst/>
                </a:prstGeom>
                <a:blipFill>
                  <a:blip r:embed="rId3"/>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50B4AB2-40B9-91E5-E74C-531399A44C6A}"/>
                    </a:ext>
                  </a:extLst>
                </p:cNvPr>
                <p:cNvSpPr txBox="1"/>
                <p:nvPr/>
              </p:nvSpPr>
              <p:spPr>
                <a:xfrm>
                  <a:off x="7913413" y="731438"/>
                  <a:ext cx="89922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59043"/>
                            </a:solidFill>
                            <a:latin typeface="Cambria Math" panose="02040503050406030204" pitchFamily="18" charset="0"/>
                            <a:ea typeface="Cambria Math" panose="02040503050406030204" pitchFamily="18" charset="0"/>
                          </a:rPr>
                          <m:t>𝑝</m:t>
                        </m:r>
                        <m:d>
                          <m:dPr>
                            <m:ctrlPr>
                              <a:rPr lang="en-US" sz="1600" i="1">
                                <a:solidFill>
                                  <a:srgbClr val="059043"/>
                                </a:solidFill>
                                <a:latin typeface="Cambria Math" panose="02040503050406030204" pitchFamily="18" charset="0"/>
                                <a:ea typeface="Cambria Math" panose="02040503050406030204" pitchFamily="18" charset="0"/>
                              </a:rPr>
                            </m:ctrlPr>
                          </m:dPr>
                          <m:e>
                            <m:r>
                              <a:rPr lang="en-US" sz="1600" b="0" i="1" smtClean="0">
                                <a:solidFill>
                                  <a:srgbClr val="059043"/>
                                </a:solidFill>
                                <a:latin typeface="Cambria Math" panose="02040503050406030204" pitchFamily="18" charset="0"/>
                                <a:ea typeface="Cambria Math" panose="02040503050406030204" pitchFamily="18" charset="0"/>
                              </a:rPr>
                              <m:t>𝑦</m:t>
                            </m:r>
                            <m:r>
                              <a:rPr lang="en-US" sz="1600" b="0" i="1" smtClean="0">
                                <a:solidFill>
                                  <a:srgbClr val="059043"/>
                                </a:solidFill>
                                <a:latin typeface="Cambria Math" panose="02040503050406030204" pitchFamily="18" charset="0"/>
                                <a:ea typeface="Cambria Math" panose="02040503050406030204" pitchFamily="18" charset="0"/>
                              </a:rPr>
                              <m:t>|</m:t>
                            </m:r>
                            <m:r>
                              <a:rPr lang="en-US" sz="1600" b="1" i="1">
                                <a:solidFill>
                                  <a:srgbClr val="059043"/>
                                </a:solidFill>
                                <a:latin typeface="Cambria Math" panose="02040503050406030204" pitchFamily="18" charset="0"/>
                                <a:ea typeface="Cambria Math" panose="02040503050406030204" pitchFamily="18" charset="0"/>
                              </a:rPr>
                              <m:t>𝒙</m:t>
                            </m:r>
                            <m:r>
                              <a:rPr lang="en-US" sz="1600" b="1" i="1" smtClean="0">
                                <a:solidFill>
                                  <a:srgbClr val="059043"/>
                                </a:solidFill>
                                <a:latin typeface="Cambria Math" panose="02040503050406030204" pitchFamily="18" charset="0"/>
                                <a:ea typeface="Cambria Math" panose="02040503050406030204" pitchFamily="18" charset="0"/>
                              </a:rPr>
                              <m:t>,</m:t>
                            </m:r>
                            <m:r>
                              <a:rPr lang="en-US" sz="1600" b="1" i="1" smtClean="0">
                                <a:solidFill>
                                  <a:srgbClr val="059043"/>
                                </a:solidFill>
                                <a:latin typeface="Cambria Math" panose="02040503050406030204" pitchFamily="18" charset="0"/>
                                <a:ea typeface="Cambria Math" panose="02040503050406030204" pitchFamily="18" charset="0"/>
                              </a:rPr>
                              <m:t>𝝅</m:t>
                            </m:r>
                          </m:e>
                        </m:d>
                      </m:oMath>
                    </m:oMathPara>
                  </a14:m>
                  <a:endParaRPr lang="en-US" sz="1600" i="1" dirty="0">
                    <a:solidFill>
                      <a:srgbClr val="059043"/>
                    </a:solidFill>
                    <a:latin typeface="Cambria Math" panose="02040503050406030204" pitchFamily="18" charset="0"/>
                    <a:ea typeface="Cambria Math" panose="02040503050406030204" pitchFamily="18" charset="0"/>
                  </a:endParaRPr>
                </a:p>
              </p:txBody>
            </p:sp>
          </mc:Choice>
          <mc:Fallback xmlns="">
            <p:sp>
              <p:nvSpPr>
                <p:cNvPr id="65" name="TextBox 64">
                  <a:extLst>
                    <a:ext uri="{FF2B5EF4-FFF2-40B4-BE49-F238E27FC236}">
                      <a16:creationId xmlns:a16="http://schemas.microsoft.com/office/drawing/2014/main" id="{750B4AB2-40B9-91E5-E74C-531399A44C6A}"/>
                    </a:ext>
                  </a:extLst>
                </p:cNvPr>
                <p:cNvSpPr txBox="1">
                  <a:spLocks noRot="1" noChangeAspect="1" noMove="1" noResize="1" noEditPoints="1" noAdjustHandles="1" noChangeArrowheads="1" noChangeShapeType="1" noTextEdit="1"/>
                </p:cNvSpPr>
                <p:nvPr/>
              </p:nvSpPr>
              <p:spPr>
                <a:xfrm>
                  <a:off x="7913413" y="731438"/>
                  <a:ext cx="899221" cy="338554"/>
                </a:xfrm>
                <a:prstGeom prst="rect">
                  <a:avLst/>
                </a:prstGeom>
                <a:blipFill>
                  <a:blip r:embed="rId4"/>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D0F877A-A003-3F16-3260-4D8267A9B6A8}"/>
                    </a:ext>
                  </a:extLst>
                </p:cNvPr>
                <p:cNvSpPr txBox="1"/>
                <p:nvPr/>
              </p:nvSpPr>
              <p:spPr>
                <a:xfrm>
                  <a:off x="6115593" y="3009291"/>
                  <a:ext cx="37234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𝑥</m:t>
                            </m:r>
                          </m:e>
                          <m:sub>
                            <m:r>
                              <a:rPr lang="en-US" sz="1200" b="0" i="1" smtClean="0">
                                <a:latin typeface="Cambria Math" panose="02040503050406030204" pitchFamily="18" charset="0"/>
                                <a:ea typeface="Cambria Math" panose="02040503050406030204" pitchFamily="18" charset="0"/>
                              </a:rPr>
                              <m:t>0</m:t>
                            </m:r>
                          </m:sub>
                        </m:sSub>
                      </m:oMath>
                    </m:oMathPara>
                  </a14:m>
                  <a:endParaRPr lang="en-US" dirty="0"/>
                </a:p>
              </p:txBody>
            </p:sp>
          </mc:Choice>
          <mc:Fallback xmlns="">
            <p:sp>
              <p:nvSpPr>
                <p:cNvPr id="71" name="TextBox 70">
                  <a:extLst>
                    <a:ext uri="{FF2B5EF4-FFF2-40B4-BE49-F238E27FC236}">
                      <a16:creationId xmlns:a16="http://schemas.microsoft.com/office/drawing/2014/main" id="{5D0F877A-A003-3F16-3260-4D8267A9B6A8}"/>
                    </a:ext>
                  </a:extLst>
                </p:cNvPr>
                <p:cNvSpPr txBox="1">
                  <a:spLocks noRot="1" noChangeAspect="1" noMove="1" noResize="1" noEditPoints="1" noAdjustHandles="1" noChangeArrowheads="1" noChangeShapeType="1" noTextEdit="1"/>
                </p:cNvSpPr>
                <p:nvPr/>
              </p:nvSpPr>
              <p:spPr>
                <a:xfrm>
                  <a:off x="6115593" y="3009291"/>
                  <a:ext cx="372346" cy="2769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FF53445-C90B-D440-6F8B-BE4683B072C3}"/>
                    </a:ext>
                  </a:extLst>
                </p:cNvPr>
                <p:cNvSpPr txBox="1"/>
                <p:nvPr/>
              </p:nvSpPr>
              <p:spPr>
                <a:xfrm>
                  <a:off x="5144377" y="2001843"/>
                  <a:ext cx="368755"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𝑥</m:t>
                            </m:r>
                          </m:e>
                          <m:sub>
                            <m:r>
                              <a:rPr lang="en-US" sz="1200"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72" name="TextBox 71">
                  <a:extLst>
                    <a:ext uri="{FF2B5EF4-FFF2-40B4-BE49-F238E27FC236}">
                      <a16:creationId xmlns:a16="http://schemas.microsoft.com/office/drawing/2014/main" id="{9FF53445-C90B-D440-6F8B-BE4683B072C3}"/>
                    </a:ext>
                  </a:extLst>
                </p:cNvPr>
                <p:cNvSpPr txBox="1">
                  <a:spLocks noRot="1" noChangeAspect="1" noMove="1" noResize="1" noEditPoints="1" noAdjustHandles="1" noChangeArrowheads="1" noChangeShapeType="1" noTextEdit="1"/>
                </p:cNvSpPr>
                <p:nvPr/>
              </p:nvSpPr>
              <p:spPr>
                <a:xfrm>
                  <a:off x="5144377" y="2001843"/>
                  <a:ext cx="368755" cy="276999"/>
                </a:xfrm>
                <a:prstGeom prst="rect">
                  <a:avLst/>
                </a:prstGeom>
                <a:blipFill>
                  <a:blip r:embed="rId6"/>
                  <a:stretch>
                    <a:fillRect/>
                  </a:stretch>
                </a:blipFill>
              </p:spPr>
              <p:txBody>
                <a:bodyPr/>
                <a:lstStyle/>
                <a:p>
                  <a:r>
                    <a:rPr lang="en-US">
                      <a:noFill/>
                    </a:rPr>
                    <a:t> </a:t>
                  </a:r>
                </a:p>
              </p:txBody>
            </p:sp>
          </mc:Fallback>
        </mc:AlternateContent>
      </p:grpSp>
      <p:grpSp>
        <p:nvGrpSpPr>
          <p:cNvPr id="76" name="Group 75">
            <a:extLst>
              <a:ext uri="{FF2B5EF4-FFF2-40B4-BE49-F238E27FC236}">
                <a16:creationId xmlns:a16="http://schemas.microsoft.com/office/drawing/2014/main" id="{AC9607A6-BABA-BE9C-C201-239AFD254D36}"/>
              </a:ext>
            </a:extLst>
          </p:cNvPr>
          <p:cNvGrpSpPr/>
          <p:nvPr/>
        </p:nvGrpSpPr>
        <p:grpSpPr>
          <a:xfrm>
            <a:off x="5751990" y="2977359"/>
            <a:ext cx="5697453" cy="3611484"/>
            <a:chOff x="5972996" y="2990578"/>
            <a:chExt cx="5697453" cy="3611484"/>
          </a:xfrm>
        </p:grpSpPr>
        <p:pic>
          <p:nvPicPr>
            <p:cNvPr id="47" name="Picture 46">
              <a:extLst>
                <a:ext uri="{FF2B5EF4-FFF2-40B4-BE49-F238E27FC236}">
                  <a16:creationId xmlns:a16="http://schemas.microsoft.com/office/drawing/2014/main" id="{C2DBC4BE-45AC-65D3-A360-21ECD780878C}"/>
                </a:ext>
              </a:extLst>
            </p:cNvPr>
            <p:cNvPicPr>
              <a:picLocks noChangeAspect="1"/>
            </p:cNvPicPr>
            <p:nvPr/>
          </p:nvPicPr>
          <p:blipFill rotWithShape="1">
            <a:blip r:embed="rId7"/>
            <a:srcRect l="64845" t="11928" r="10135" b="6881"/>
            <a:stretch/>
          </p:blipFill>
          <p:spPr>
            <a:xfrm>
              <a:off x="7985634" y="4356857"/>
              <a:ext cx="1741699" cy="1412897"/>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8E928C5-1E2D-A48D-1AE1-D6E7E7021930}"/>
                    </a:ext>
                  </a:extLst>
                </p:cNvPr>
                <p:cNvSpPr txBox="1"/>
                <p:nvPr/>
              </p:nvSpPr>
              <p:spPr>
                <a:xfrm>
                  <a:off x="6096000" y="4500802"/>
                  <a:ext cx="1462260" cy="7386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ℍ</m:t>
                            </m:r>
                          </m:e>
                          <m:sub>
                            <m:r>
                              <a:rPr lang="en-US" sz="1400" b="0" i="1" smtClean="0">
                                <a:latin typeface="Cambria Math" panose="02040503050406030204" pitchFamily="18" charset="0"/>
                                <a:ea typeface="Cambria Math" panose="02040503050406030204" pitchFamily="18" charset="0"/>
                              </a:rPr>
                              <m:t>𝐴𝑈</m:t>
                            </m:r>
                          </m:sub>
                        </m:sSub>
                        <m:r>
                          <a:rPr lang="en-US" sz="1400" b="0" i="1" smtClean="0">
                            <a:latin typeface="Cambria Math" panose="02040503050406030204" pitchFamily="18" charset="0"/>
                          </a:rPr>
                          <m:t>(</m:t>
                        </m:r>
                        <m:r>
                          <a:rPr lang="en-US" sz="1400" b="0" i="1" smtClean="0">
                            <a:solidFill>
                              <a:srgbClr val="059043"/>
                            </a:solidFill>
                            <a:latin typeface="Cambria Math" panose="02040503050406030204" pitchFamily="18" charset="0"/>
                          </a:rPr>
                          <m:t>𝑦</m:t>
                        </m:r>
                        <m:r>
                          <a:rPr lang="en-US" sz="1400" b="0" i="1" smtClean="0">
                            <a:solidFill>
                              <a:srgbClr val="059043"/>
                            </a:solidFill>
                            <a:latin typeface="Cambria Math" panose="02040503050406030204" pitchFamily="18" charset="0"/>
                          </a:rPr>
                          <m:t>|</m:t>
                        </m:r>
                        <m:r>
                          <a:rPr lang="en-US" sz="1400" b="1" i="1" smtClean="0">
                            <a:solidFill>
                              <a:srgbClr val="059043"/>
                            </a:solidFill>
                            <a:latin typeface="Cambria Math" panose="02040503050406030204" pitchFamily="18" charset="0"/>
                          </a:rPr>
                          <m:t>𝒙</m:t>
                        </m:r>
                        <m:r>
                          <a:rPr lang="en-US" sz="1400" b="0" i="1" smtClean="0">
                            <a:solidFill>
                              <a:srgbClr val="059043"/>
                            </a:solidFill>
                            <a:latin typeface="Cambria Math" panose="02040503050406030204" pitchFamily="18" charset="0"/>
                          </a:rPr>
                          <m:t>,</m:t>
                        </m:r>
                        <m:r>
                          <a:rPr lang="en-US" sz="1400" b="1" i="1" smtClean="0">
                            <a:solidFill>
                              <a:srgbClr val="059043"/>
                            </a:solidFill>
                            <a:latin typeface="Cambria Math" panose="02040503050406030204" pitchFamily="18" charset="0"/>
                            <a:ea typeface="Cambria Math" panose="02040503050406030204" pitchFamily="18" charset="0"/>
                          </a:rPr>
                          <m:t>𝝅</m:t>
                        </m:r>
                        <m:r>
                          <a:rPr lang="en-US" sz="1400" b="0" i="1" smtClean="0">
                            <a:latin typeface="Cambria Math" panose="02040503050406030204" pitchFamily="18" charset="0"/>
                          </a:rPr>
                          <m:t>)</m:t>
                        </m:r>
                      </m:oMath>
                    </m:oMathPara>
                  </a14:m>
                  <a:endParaRPr lang="en-US" sz="1400" dirty="0"/>
                </a:p>
                <a:p>
                  <a:pPr algn="ctr"/>
                  <a:r>
                    <a:rPr lang="en-US" sz="1400" dirty="0">
                      <a:latin typeface="Avenir Next Condensed" panose="020B0506020202020204" pitchFamily="34" charset="0"/>
                    </a:rPr>
                    <a:t>aleatoric uncertainty</a:t>
                  </a:r>
                </a:p>
                <a:p>
                  <a:pPr algn="ctr"/>
                  <a:r>
                    <a:rPr lang="en-US" sz="1400" dirty="0">
                      <a:latin typeface="Avenir Next Condensed" panose="020B0506020202020204" pitchFamily="34" charset="0"/>
                    </a:rPr>
                    <a:t>(data uncertainty)</a:t>
                  </a:r>
                </a:p>
              </p:txBody>
            </p:sp>
          </mc:Choice>
          <mc:Fallback xmlns="">
            <p:sp>
              <p:nvSpPr>
                <p:cNvPr id="48" name="TextBox 47">
                  <a:extLst>
                    <a:ext uri="{FF2B5EF4-FFF2-40B4-BE49-F238E27FC236}">
                      <a16:creationId xmlns:a16="http://schemas.microsoft.com/office/drawing/2014/main" id="{48E928C5-1E2D-A48D-1AE1-D6E7E7021930}"/>
                    </a:ext>
                  </a:extLst>
                </p:cNvPr>
                <p:cNvSpPr txBox="1">
                  <a:spLocks noRot="1" noChangeAspect="1" noMove="1" noResize="1" noEditPoints="1" noAdjustHandles="1" noChangeArrowheads="1" noChangeShapeType="1" noTextEdit="1"/>
                </p:cNvSpPr>
                <p:nvPr/>
              </p:nvSpPr>
              <p:spPr>
                <a:xfrm>
                  <a:off x="6096000" y="4500802"/>
                  <a:ext cx="1462260" cy="738664"/>
                </a:xfrm>
                <a:prstGeom prst="rect">
                  <a:avLst/>
                </a:prstGeom>
                <a:blipFill>
                  <a:blip r:embed="rId8"/>
                  <a:stretch>
                    <a:fillRect l="-8333" r="-8750" b="-82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31CD459-7707-D69D-2907-F19140098A99}"/>
                    </a:ext>
                  </a:extLst>
                </p:cNvPr>
                <p:cNvSpPr txBox="1"/>
                <p:nvPr/>
              </p:nvSpPr>
              <p:spPr>
                <a:xfrm>
                  <a:off x="8017675" y="3429000"/>
                  <a:ext cx="1548822" cy="73866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ℍ</m:t>
                            </m:r>
                          </m:e>
                          <m:sub>
                            <m:r>
                              <a:rPr lang="en-US" sz="1400" b="0" i="1" smtClean="0">
                                <a:latin typeface="Cambria Math" panose="02040503050406030204" pitchFamily="18" charset="0"/>
                                <a:ea typeface="Cambria Math" panose="02040503050406030204" pitchFamily="18" charset="0"/>
                              </a:rPr>
                              <m:t>𝑃𝑈</m:t>
                            </m:r>
                          </m:sub>
                        </m:sSub>
                        <m:r>
                          <a:rPr lang="en-US" sz="1400" b="0" i="1" smtClean="0">
                            <a:latin typeface="Cambria Math" panose="02040503050406030204" pitchFamily="18" charset="0"/>
                          </a:rPr>
                          <m:t>(</m:t>
                        </m:r>
                        <m:r>
                          <a:rPr lang="en-US" sz="1400" b="0" i="1" smtClean="0">
                            <a:solidFill>
                              <a:srgbClr val="B350FF"/>
                            </a:solidFill>
                            <a:latin typeface="Cambria Math" panose="02040503050406030204" pitchFamily="18" charset="0"/>
                          </a:rPr>
                          <m:t>𝑦</m:t>
                        </m:r>
                        <m:r>
                          <a:rPr lang="en-US" sz="1400" b="0" i="1" smtClean="0">
                            <a:solidFill>
                              <a:srgbClr val="B350FF"/>
                            </a:solidFill>
                            <a:latin typeface="Cambria Math" panose="02040503050406030204" pitchFamily="18" charset="0"/>
                          </a:rPr>
                          <m:t>|</m:t>
                        </m:r>
                        <m:r>
                          <a:rPr lang="en-US" sz="1400" b="1" i="1" smtClean="0">
                            <a:solidFill>
                              <a:srgbClr val="B350FF"/>
                            </a:solidFill>
                            <a:latin typeface="Cambria Math" panose="02040503050406030204" pitchFamily="18" charset="0"/>
                          </a:rPr>
                          <m:t>𝒙</m:t>
                        </m:r>
                        <m:r>
                          <a:rPr lang="en-US" sz="1400" b="0" i="1" smtClean="0">
                            <a:solidFill>
                              <a:srgbClr val="B350FF"/>
                            </a:solidFill>
                            <a:latin typeface="Cambria Math" panose="02040503050406030204" pitchFamily="18" charset="0"/>
                          </a:rPr>
                          <m:t>,</m:t>
                        </m:r>
                        <m:r>
                          <a:rPr lang="en-US" sz="1400" b="0" i="1" smtClean="0">
                            <a:solidFill>
                              <a:srgbClr val="B350FF"/>
                            </a:solidFill>
                            <a:latin typeface="Cambria Math" panose="02040503050406030204" pitchFamily="18" charset="0"/>
                            <a:ea typeface="Cambria Math" panose="02040503050406030204" pitchFamily="18" charset="0"/>
                          </a:rPr>
                          <m:t>𝑁</m:t>
                        </m:r>
                        <m:r>
                          <a:rPr lang="en-US" sz="1400" b="0" i="1" smtClean="0">
                            <a:latin typeface="Cambria Math" panose="02040503050406030204" pitchFamily="18" charset="0"/>
                          </a:rPr>
                          <m:t>)</m:t>
                        </m:r>
                      </m:oMath>
                    </m:oMathPara>
                  </a14:m>
                  <a:endParaRPr lang="en-US" sz="1400" dirty="0"/>
                </a:p>
                <a:p>
                  <a:pPr algn="ctr"/>
                  <a:r>
                    <a:rPr lang="en-US" sz="1400" dirty="0">
                      <a:latin typeface="Avenir Next Condensed" panose="020B0506020202020204" pitchFamily="34" charset="0"/>
                      <a:cs typeface="Times New Roman" panose="02020603050405020304" pitchFamily="18" charset="0"/>
                    </a:rPr>
                    <a:t>predictive uncertainty</a:t>
                  </a:r>
                </a:p>
                <a:p>
                  <a:pPr algn="ctr"/>
                  <a:r>
                    <a:rPr lang="en-US" sz="1400" dirty="0">
                      <a:latin typeface="Avenir Next Condensed" panose="020B0506020202020204" pitchFamily="34" charset="0"/>
                      <a:cs typeface="Times New Roman" panose="02020603050405020304" pitchFamily="18" charset="0"/>
                    </a:rPr>
                    <a:t>(total uncertainty)</a:t>
                  </a:r>
                </a:p>
              </p:txBody>
            </p:sp>
          </mc:Choice>
          <mc:Fallback xmlns="">
            <p:sp>
              <p:nvSpPr>
                <p:cNvPr id="49" name="TextBox 48">
                  <a:extLst>
                    <a:ext uri="{FF2B5EF4-FFF2-40B4-BE49-F238E27FC236}">
                      <a16:creationId xmlns:a16="http://schemas.microsoft.com/office/drawing/2014/main" id="{B31CD459-7707-D69D-2907-F19140098A99}"/>
                    </a:ext>
                  </a:extLst>
                </p:cNvPr>
                <p:cNvSpPr txBox="1">
                  <a:spLocks noRot="1" noChangeAspect="1" noMove="1" noResize="1" noEditPoints="1" noAdjustHandles="1" noChangeArrowheads="1" noChangeShapeType="1" noTextEdit="1"/>
                </p:cNvSpPr>
                <p:nvPr/>
              </p:nvSpPr>
              <p:spPr>
                <a:xfrm>
                  <a:off x="8017675" y="3429000"/>
                  <a:ext cx="1548822" cy="738664"/>
                </a:xfrm>
                <a:prstGeom prst="rect">
                  <a:avLst/>
                </a:prstGeom>
                <a:blipFill>
                  <a:blip r:embed="rId9"/>
                  <a:stretch>
                    <a:fillRect l="-8268" r="-8268" b="-7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16D29F5-6583-2AA2-6C4D-83AEABEAA8AF}"/>
                    </a:ext>
                  </a:extLst>
                </p:cNvPr>
                <p:cNvSpPr txBox="1"/>
                <p:nvPr/>
              </p:nvSpPr>
              <p:spPr>
                <a:xfrm>
                  <a:off x="10007749" y="4469980"/>
                  <a:ext cx="1537600" cy="7386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h</m:t>
                            </m:r>
                          </m:e>
                          <m:sub>
                            <m:r>
                              <a:rPr lang="en-US" sz="1400" b="0" i="1" smtClean="0">
                                <a:latin typeface="Cambria Math" panose="02040503050406030204" pitchFamily="18" charset="0"/>
                                <a:ea typeface="Cambria Math" panose="02040503050406030204" pitchFamily="18" charset="0"/>
                              </a:rPr>
                              <m:t>𝐸𝑈</m:t>
                            </m:r>
                          </m:sub>
                        </m:sSub>
                        <m:d>
                          <m:dPr>
                            <m:ctrlPr>
                              <a:rPr lang="en-US" sz="1400" b="0" i="1" smtClean="0">
                                <a:latin typeface="Cambria Math" panose="02040503050406030204" pitchFamily="18" charset="0"/>
                                <a:ea typeface="Cambria Math" panose="02040503050406030204" pitchFamily="18" charset="0"/>
                              </a:rPr>
                            </m:ctrlPr>
                          </m:dPr>
                          <m:e>
                            <m:r>
                              <a:rPr lang="en-US" sz="1400" b="1" i="1" smtClean="0">
                                <a:solidFill>
                                  <a:srgbClr val="C00000"/>
                                </a:solidFill>
                                <a:latin typeface="Cambria Math" panose="02040503050406030204" pitchFamily="18" charset="0"/>
                                <a:ea typeface="Cambria Math" panose="02040503050406030204" pitchFamily="18" charset="0"/>
                              </a:rPr>
                              <m:t>𝝅</m:t>
                            </m:r>
                          </m:e>
                          <m:e>
                            <m:r>
                              <a:rPr lang="en-US" sz="1400" b="1" i="1" smtClean="0">
                                <a:solidFill>
                                  <a:srgbClr val="C00000"/>
                                </a:solidFill>
                                <a:latin typeface="Cambria Math" panose="02040503050406030204" pitchFamily="18" charset="0"/>
                              </a:rPr>
                              <m:t>𝒙</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𝑁</m:t>
                            </m:r>
                          </m:e>
                        </m:d>
                      </m:oMath>
                    </m:oMathPara>
                  </a14:m>
                  <a:endParaRPr lang="en-US" sz="1400" b="0" dirty="0"/>
                </a:p>
                <a:p>
                  <a:pPr algn="ctr"/>
                  <a:r>
                    <a:rPr lang="en-US" sz="1400" dirty="0">
                      <a:latin typeface="Avenir Next Condensed" panose="020B0506020202020204" pitchFamily="34" charset="0"/>
                    </a:rPr>
                    <a:t>epistemic uncertainty</a:t>
                  </a:r>
                </a:p>
                <a:p>
                  <a:pPr algn="ctr"/>
                  <a:r>
                    <a:rPr lang="en-US" sz="1400" dirty="0">
                      <a:latin typeface="Avenir Next Condensed" panose="020B0506020202020204" pitchFamily="34" charset="0"/>
                    </a:rPr>
                    <a:t>(model uncertainty)</a:t>
                  </a:r>
                </a:p>
              </p:txBody>
            </p:sp>
          </mc:Choice>
          <mc:Fallback xmlns="">
            <p:sp>
              <p:nvSpPr>
                <p:cNvPr id="50" name="TextBox 49">
                  <a:extLst>
                    <a:ext uri="{FF2B5EF4-FFF2-40B4-BE49-F238E27FC236}">
                      <a16:creationId xmlns:a16="http://schemas.microsoft.com/office/drawing/2014/main" id="{E16D29F5-6583-2AA2-6C4D-83AEABEAA8AF}"/>
                    </a:ext>
                  </a:extLst>
                </p:cNvPr>
                <p:cNvSpPr txBox="1">
                  <a:spLocks noRot="1" noChangeAspect="1" noMove="1" noResize="1" noEditPoints="1" noAdjustHandles="1" noChangeArrowheads="1" noChangeShapeType="1" noTextEdit="1"/>
                </p:cNvSpPr>
                <p:nvPr/>
              </p:nvSpPr>
              <p:spPr>
                <a:xfrm>
                  <a:off x="10007749" y="4469980"/>
                  <a:ext cx="1537600" cy="738664"/>
                </a:xfrm>
                <a:prstGeom prst="rect">
                  <a:avLst/>
                </a:prstGeom>
                <a:blipFill>
                  <a:blip r:embed="rId10"/>
                  <a:stretch>
                    <a:fillRect l="-7905" r="-7510" b="-8264"/>
                  </a:stretch>
                </a:blipFill>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8432F619-4B39-907A-CE4F-AE401534805C}"/>
                </a:ext>
              </a:extLst>
            </p:cNvPr>
            <p:cNvCxnSpPr>
              <a:cxnSpLocks/>
              <a:stCxn id="49" idx="2"/>
              <a:endCxn id="50" idx="0"/>
            </p:cNvCxnSpPr>
            <p:nvPr/>
          </p:nvCxnSpPr>
          <p:spPr>
            <a:xfrm>
              <a:off x="8792086" y="4167664"/>
              <a:ext cx="1984463" cy="30231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B8FB50EA-DFD5-4617-B85E-22F22A1D54EE}"/>
                </a:ext>
              </a:extLst>
            </p:cNvPr>
            <p:cNvCxnSpPr>
              <a:cxnSpLocks/>
              <a:stCxn id="49" idx="2"/>
              <a:endCxn id="48" idx="0"/>
            </p:cNvCxnSpPr>
            <p:nvPr/>
          </p:nvCxnSpPr>
          <p:spPr>
            <a:xfrm flipH="1">
              <a:off x="6827130" y="4167664"/>
              <a:ext cx="1964956" cy="33313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53" name="Picture 52">
              <a:extLst>
                <a:ext uri="{FF2B5EF4-FFF2-40B4-BE49-F238E27FC236}">
                  <a16:creationId xmlns:a16="http://schemas.microsoft.com/office/drawing/2014/main" id="{48709992-5B25-9916-24C8-14C0CC385352}"/>
                </a:ext>
              </a:extLst>
            </p:cNvPr>
            <p:cNvPicPr>
              <a:picLocks noChangeAspect="1"/>
            </p:cNvPicPr>
            <p:nvPr/>
          </p:nvPicPr>
          <p:blipFill rotWithShape="1">
            <a:blip r:embed="rId11"/>
            <a:srcRect t="11997" r="9598" b="6266"/>
            <a:stretch/>
          </p:blipFill>
          <p:spPr>
            <a:xfrm>
              <a:off x="5972996" y="5239466"/>
              <a:ext cx="1741699" cy="1312297"/>
            </a:xfrm>
            <a:prstGeom prst="rect">
              <a:avLst/>
            </a:prstGeom>
          </p:spPr>
        </p:pic>
        <p:pic>
          <p:nvPicPr>
            <p:cNvPr id="54" name="Picture 53">
              <a:extLst>
                <a:ext uri="{FF2B5EF4-FFF2-40B4-BE49-F238E27FC236}">
                  <a16:creationId xmlns:a16="http://schemas.microsoft.com/office/drawing/2014/main" id="{4DD0B158-E171-3C7F-36CE-E96655A8EB12}"/>
                </a:ext>
              </a:extLst>
            </p:cNvPr>
            <p:cNvPicPr>
              <a:picLocks noChangeAspect="1"/>
            </p:cNvPicPr>
            <p:nvPr/>
          </p:nvPicPr>
          <p:blipFill rotWithShape="1">
            <a:blip r:embed="rId7"/>
            <a:srcRect l="37470" t="11928" r="36847" b="6881"/>
            <a:stretch/>
          </p:blipFill>
          <p:spPr>
            <a:xfrm>
              <a:off x="9882650" y="5189165"/>
              <a:ext cx="1787799" cy="1412897"/>
            </a:xfrm>
            <a:prstGeom prst="rect">
              <a:avLst/>
            </a:prstGeom>
          </p:spPr>
        </p:pic>
        <p:sp>
          <p:nvSpPr>
            <p:cNvPr id="75" name="TextBox 74">
              <a:extLst>
                <a:ext uri="{FF2B5EF4-FFF2-40B4-BE49-F238E27FC236}">
                  <a16:creationId xmlns:a16="http://schemas.microsoft.com/office/drawing/2014/main" id="{901953F7-4025-FD7F-0C1A-3EA3740FDA64}"/>
                </a:ext>
              </a:extLst>
            </p:cNvPr>
            <p:cNvSpPr txBox="1"/>
            <p:nvPr/>
          </p:nvSpPr>
          <p:spPr>
            <a:xfrm>
              <a:off x="8003893" y="2990578"/>
              <a:ext cx="1780424" cy="461665"/>
            </a:xfrm>
            <a:prstGeom prst="rect">
              <a:avLst/>
            </a:prstGeom>
            <a:noFill/>
          </p:spPr>
          <p:txBody>
            <a:bodyPr wrap="square">
              <a:spAutoFit/>
            </a:bodyPr>
            <a:lstStyle/>
            <a:p>
              <a:r>
                <a:rPr lang="en-US" sz="2400" dirty="0">
                  <a:latin typeface="Avenir Next Condensed" panose="020B0506020202020204" pitchFamily="34" charset="0"/>
                </a:rPr>
                <a:t>Uncertainty</a:t>
              </a:r>
              <a:endParaRPr lang="en-US" sz="2400" i="1" dirty="0">
                <a:latin typeface="Avenir Next Condensed" panose="020B0506020202020204" pitchFamily="34" charset="0"/>
              </a:endParaRPr>
            </a:p>
          </p:txBody>
        </p:sp>
      </p:grpSp>
      <p:grpSp>
        <p:nvGrpSpPr>
          <p:cNvPr id="5" name="Group 4">
            <a:extLst>
              <a:ext uri="{FF2B5EF4-FFF2-40B4-BE49-F238E27FC236}">
                <a16:creationId xmlns:a16="http://schemas.microsoft.com/office/drawing/2014/main" id="{9941502B-AF66-3DFE-2E25-46424CA90F60}"/>
              </a:ext>
            </a:extLst>
          </p:cNvPr>
          <p:cNvGrpSpPr/>
          <p:nvPr/>
        </p:nvGrpSpPr>
        <p:grpSpPr>
          <a:xfrm>
            <a:off x="8869612" y="269157"/>
            <a:ext cx="2940978" cy="2277853"/>
            <a:chOff x="9060521" y="495136"/>
            <a:chExt cx="2940978" cy="2277853"/>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920F5950-A0DE-E98E-39A9-24CA882B356A}"/>
                    </a:ext>
                  </a:extLst>
                </p:cNvPr>
                <p:cNvSpPr txBox="1"/>
                <p:nvPr/>
              </p:nvSpPr>
              <p:spPr>
                <a:xfrm>
                  <a:off x="9060521" y="495136"/>
                  <a:ext cx="2940978"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B350FF"/>
                            </a:solidFill>
                            <a:latin typeface="Cambria Math" panose="02040503050406030204" pitchFamily="18" charset="0"/>
                          </a:rPr>
                          <m:t>𝑝</m:t>
                        </m:r>
                        <m:d>
                          <m:dPr>
                            <m:ctrlPr>
                              <a:rPr lang="en-US" sz="1600" b="0" i="1" smtClean="0">
                                <a:solidFill>
                                  <a:srgbClr val="B350FF"/>
                                </a:solidFill>
                                <a:latin typeface="Cambria Math" panose="02040503050406030204" pitchFamily="18" charset="0"/>
                              </a:rPr>
                            </m:ctrlPr>
                          </m:dPr>
                          <m:e>
                            <m:r>
                              <a:rPr lang="en-US" sz="1600" b="0" i="1" smtClean="0">
                                <a:solidFill>
                                  <a:srgbClr val="B350FF"/>
                                </a:solidFill>
                                <a:latin typeface="Cambria Math" panose="02040503050406030204" pitchFamily="18" charset="0"/>
                              </a:rPr>
                              <m:t>𝑦</m:t>
                            </m:r>
                          </m:e>
                          <m:e>
                            <m:r>
                              <a:rPr lang="en-US" sz="1600" b="1" i="1" smtClean="0">
                                <a:solidFill>
                                  <a:srgbClr val="B350FF"/>
                                </a:solidFill>
                                <a:latin typeface="Cambria Math" panose="02040503050406030204" pitchFamily="18" charset="0"/>
                                <a:ea typeface="Cambria Math" panose="02040503050406030204" pitchFamily="18" charset="0"/>
                              </a:rPr>
                              <m:t>𝒙</m:t>
                            </m:r>
                            <m:r>
                              <a:rPr lang="en-US" sz="1600" b="0" i="1" smtClean="0">
                                <a:solidFill>
                                  <a:srgbClr val="B350FF"/>
                                </a:solidFill>
                                <a:latin typeface="Cambria Math" panose="02040503050406030204" pitchFamily="18" charset="0"/>
                                <a:ea typeface="Cambria Math" panose="02040503050406030204" pitchFamily="18" charset="0"/>
                              </a:rPr>
                              <m:t>,</m:t>
                            </m:r>
                            <m:r>
                              <a:rPr lang="en-US" sz="1600" b="0" i="1" smtClean="0">
                                <a:solidFill>
                                  <a:srgbClr val="B350FF"/>
                                </a:solidFill>
                                <a:latin typeface="Cambria Math" panose="02040503050406030204" pitchFamily="18" charset="0"/>
                                <a:ea typeface="Cambria Math" panose="02040503050406030204" pitchFamily="18" charset="0"/>
                              </a:rPr>
                              <m:t>𝑁</m:t>
                            </m:r>
                          </m:e>
                        </m:d>
                        <m:r>
                          <a:rPr lang="en-US" sz="1600" b="0" i="1" smtClean="0">
                            <a:solidFill>
                              <a:schemeClr val="tx1"/>
                            </a:solidFill>
                            <a:latin typeface="Cambria Math" panose="02040503050406030204" pitchFamily="18" charset="0"/>
                          </a:rPr>
                          <m:t>=</m:t>
                        </m:r>
                        <m:r>
                          <a:rPr lang="en-US" sz="1600" b="0" i="1" smtClean="0">
                            <a:solidFill>
                              <a:srgbClr val="B350FF"/>
                            </a:solidFill>
                            <a:latin typeface="Cambria Math" panose="02040503050406030204" pitchFamily="18" charset="0"/>
                            <a:ea typeface="Cambria Math" panose="02040503050406030204" pitchFamily="18" charset="0"/>
                          </a:rPr>
                          <m:t>𝔼</m:t>
                        </m:r>
                        <m:r>
                          <a:rPr lang="en-US" sz="1600" b="0" i="1" smtClean="0">
                            <a:solidFill>
                              <a:srgbClr val="B350FF"/>
                            </a:solidFill>
                            <a:latin typeface="Cambria Math" panose="02040503050406030204" pitchFamily="18" charset="0"/>
                          </a:rPr>
                          <m:t>[</m:t>
                        </m:r>
                        <m:r>
                          <a:rPr lang="en-US" sz="1600" b="1" i="1" smtClean="0">
                            <a:solidFill>
                              <a:srgbClr val="B350FF"/>
                            </a:solidFill>
                            <a:latin typeface="Cambria Math" panose="02040503050406030204" pitchFamily="18" charset="0"/>
                            <a:ea typeface="Cambria Math" panose="02040503050406030204" pitchFamily="18" charset="0"/>
                          </a:rPr>
                          <m:t>𝝅</m:t>
                        </m:r>
                        <m:r>
                          <a:rPr lang="en-US" sz="1600" b="0" i="1" smtClean="0">
                            <a:solidFill>
                              <a:srgbClr val="B350FF"/>
                            </a:solidFill>
                            <a:latin typeface="Cambria Math" panose="02040503050406030204" pitchFamily="18" charset="0"/>
                            <a:ea typeface="Cambria Math" panose="02040503050406030204" pitchFamily="18" charset="0"/>
                          </a:rPr>
                          <m:t>|</m:t>
                        </m:r>
                        <m:r>
                          <a:rPr lang="en-US" sz="1600" b="1" i="1" smtClean="0">
                            <a:solidFill>
                              <a:srgbClr val="B350FF"/>
                            </a:solidFill>
                            <a:latin typeface="Cambria Math" panose="02040503050406030204" pitchFamily="18" charset="0"/>
                            <a:ea typeface="Cambria Math" panose="02040503050406030204" pitchFamily="18" charset="0"/>
                          </a:rPr>
                          <m:t>𝒙</m:t>
                        </m:r>
                        <m:r>
                          <a:rPr lang="en-US" sz="1600" b="0" i="1" smtClean="0">
                            <a:solidFill>
                              <a:srgbClr val="B350FF"/>
                            </a:solidFill>
                            <a:latin typeface="Cambria Math" panose="02040503050406030204" pitchFamily="18" charset="0"/>
                            <a:ea typeface="Cambria Math" panose="02040503050406030204" pitchFamily="18" charset="0"/>
                          </a:rPr>
                          <m:t>,</m:t>
                        </m:r>
                        <m:r>
                          <a:rPr lang="en-US" sz="1600" b="0" i="1" smtClean="0">
                            <a:solidFill>
                              <a:srgbClr val="B350FF"/>
                            </a:solidFill>
                            <a:latin typeface="Cambria Math" panose="02040503050406030204" pitchFamily="18" charset="0"/>
                            <a:ea typeface="Cambria Math" panose="02040503050406030204" pitchFamily="18" charset="0"/>
                          </a:rPr>
                          <m:t>𝑁</m:t>
                        </m:r>
                        <m:r>
                          <a:rPr lang="en-US" sz="1600" b="0" i="1" smtClean="0">
                            <a:solidFill>
                              <a:srgbClr val="B350FF"/>
                            </a:solidFill>
                            <a:latin typeface="Cambria Math" panose="02040503050406030204" pitchFamily="18" charset="0"/>
                            <a:ea typeface="Cambria Math" panose="02040503050406030204" pitchFamily="18" charset="0"/>
                          </a:rPr>
                          <m:t>]</m:t>
                        </m:r>
                      </m:oMath>
                    </m:oMathPara>
                  </a14:m>
                  <a:endParaRPr lang="en-US" sz="1600" dirty="0">
                    <a:solidFill>
                      <a:srgbClr val="B350FF"/>
                    </a:solidFill>
                  </a:endParaRPr>
                </a:p>
              </p:txBody>
            </p:sp>
          </mc:Choice>
          <mc:Fallback xmlns="">
            <p:sp>
              <p:nvSpPr>
                <p:cNvPr id="67" name="TextBox 66">
                  <a:extLst>
                    <a:ext uri="{FF2B5EF4-FFF2-40B4-BE49-F238E27FC236}">
                      <a16:creationId xmlns:a16="http://schemas.microsoft.com/office/drawing/2014/main" id="{920F5950-A0DE-E98E-39A9-24CA882B356A}"/>
                    </a:ext>
                  </a:extLst>
                </p:cNvPr>
                <p:cNvSpPr txBox="1">
                  <a:spLocks noRot="1" noChangeAspect="1" noMove="1" noResize="1" noEditPoints="1" noAdjustHandles="1" noChangeArrowheads="1" noChangeShapeType="1" noTextEdit="1"/>
                </p:cNvSpPr>
                <p:nvPr/>
              </p:nvSpPr>
              <p:spPr>
                <a:xfrm>
                  <a:off x="9060521" y="495136"/>
                  <a:ext cx="2940978" cy="338554"/>
                </a:xfrm>
                <a:prstGeom prst="rect">
                  <a:avLst/>
                </a:prstGeom>
                <a:blipFill>
                  <a:blip r:embed="rId12"/>
                  <a:stretch>
                    <a:fillRect b="-892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7D2751F-9A3A-1E9B-7C8C-206E76BA2F8C}"/>
                </a:ext>
              </a:extLst>
            </p:cNvPr>
            <p:cNvPicPr>
              <a:picLocks noChangeAspect="1"/>
            </p:cNvPicPr>
            <p:nvPr/>
          </p:nvPicPr>
          <p:blipFill rotWithShape="1">
            <a:blip r:embed="rId13"/>
            <a:srcRect l="12658" t="12462" r="52512" b="13414"/>
            <a:stretch/>
          </p:blipFill>
          <p:spPr>
            <a:xfrm>
              <a:off x="9727333" y="1009354"/>
              <a:ext cx="1657452" cy="1763635"/>
            </a:xfrm>
            <a:prstGeom prst="rect">
              <a:avLst/>
            </a:prstGeom>
          </p:spPr>
        </p:pic>
      </p:grpSp>
      <p:sp>
        <p:nvSpPr>
          <p:cNvPr id="6" name="TextBox 5">
            <a:extLst>
              <a:ext uri="{FF2B5EF4-FFF2-40B4-BE49-F238E27FC236}">
                <a16:creationId xmlns:a16="http://schemas.microsoft.com/office/drawing/2014/main" id="{DC5F4D48-8689-912D-2BC2-DA06FA6D65CB}"/>
              </a:ext>
            </a:extLst>
          </p:cNvPr>
          <p:cNvSpPr txBox="1"/>
          <p:nvPr/>
        </p:nvSpPr>
        <p:spPr>
          <a:xfrm>
            <a:off x="1322418" y="3391"/>
            <a:ext cx="4470455" cy="707886"/>
          </a:xfrm>
          <a:prstGeom prst="rect">
            <a:avLst/>
          </a:prstGeom>
          <a:noFill/>
        </p:spPr>
        <p:txBody>
          <a:bodyPr wrap="none" lIns="91440" tIns="45720" rIns="91440" bIns="45720" rtlCol="0" anchor="t">
            <a:spAutoFit/>
          </a:bodyPr>
          <a:lstStyle/>
          <a:p>
            <a:r>
              <a:rPr lang="en-US" sz="2000" dirty="0">
                <a:solidFill>
                  <a:schemeClr val="tx2"/>
                </a:solidFill>
                <a:latin typeface="Open Sans bold"/>
                <a:ea typeface="Open Sans bold"/>
                <a:cs typeface="Open Sans bold"/>
              </a:rPr>
              <a:t>Bayesian Uncertainty Framework</a:t>
            </a:r>
          </a:p>
          <a:p>
            <a:r>
              <a:rPr lang="en-US" sz="2000" i="1" dirty="0">
                <a:latin typeface="Avenir Next Condensed" panose="020B0506020202020204" pitchFamily="34" charset="0"/>
              </a:rPr>
              <a:t>Formal definitions</a:t>
            </a:r>
            <a:endParaRPr lang="en-US" sz="1600" i="1" dirty="0">
              <a:latin typeface="Avenir Next Condensed" panose="020B0506020202020204" pitchFamily="34" charset="0"/>
            </a:endParaRPr>
          </a:p>
        </p:txBody>
      </p:sp>
      <p:pic>
        <p:nvPicPr>
          <p:cNvPr id="9" name="Picture 8">
            <a:extLst>
              <a:ext uri="{FF2B5EF4-FFF2-40B4-BE49-F238E27FC236}">
                <a16:creationId xmlns:a16="http://schemas.microsoft.com/office/drawing/2014/main" id="{204C9F5C-85E4-FC4F-2C6D-1635658BBE5C}"/>
              </a:ext>
            </a:extLst>
          </p:cNvPr>
          <p:cNvPicPr>
            <a:picLocks noChangeAspect="1"/>
          </p:cNvPicPr>
          <p:nvPr/>
        </p:nvPicPr>
        <p:blipFill rotWithShape="1">
          <a:blip r:embed="rId14"/>
          <a:srcRect l="34664"/>
          <a:stretch/>
        </p:blipFill>
        <p:spPr>
          <a:xfrm>
            <a:off x="1324462" y="4108019"/>
            <a:ext cx="3402146" cy="2644990"/>
          </a:xfrm>
          <a:prstGeom prst="rect">
            <a:avLst/>
          </a:prstGeom>
        </p:spPr>
      </p:pic>
      <p:sp>
        <p:nvSpPr>
          <p:cNvPr id="10" name="TextBox 9">
            <a:extLst>
              <a:ext uri="{FF2B5EF4-FFF2-40B4-BE49-F238E27FC236}">
                <a16:creationId xmlns:a16="http://schemas.microsoft.com/office/drawing/2014/main" id="{5E940BFE-C379-44F4-04EF-AA6003FDFC6C}"/>
              </a:ext>
            </a:extLst>
          </p:cNvPr>
          <p:cNvSpPr txBox="1"/>
          <p:nvPr/>
        </p:nvSpPr>
        <p:spPr>
          <a:xfrm>
            <a:off x="2051157" y="3738687"/>
            <a:ext cx="2026517" cy="369332"/>
          </a:xfrm>
          <a:prstGeom prst="rect">
            <a:avLst/>
          </a:prstGeom>
          <a:noFill/>
        </p:spPr>
        <p:txBody>
          <a:bodyPr wrap="none" rtlCol="0">
            <a:spAutoFit/>
          </a:bodyPr>
          <a:lstStyle/>
          <a:p>
            <a:r>
              <a:rPr lang="en-US" dirty="0">
                <a:latin typeface="Avenir Next Condensed" panose="020B0506020202020204" pitchFamily="34" charset="0"/>
              </a:rPr>
              <a:t>The 4 UQ deployments</a:t>
            </a:r>
          </a:p>
        </p:txBody>
      </p:sp>
      <p:sp>
        <p:nvSpPr>
          <p:cNvPr id="11" name="Rounded Rectangle 10">
            <a:extLst>
              <a:ext uri="{FF2B5EF4-FFF2-40B4-BE49-F238E27FC236}">
                <a16:creationId xmlns:a16="http://schemas.microsoft.com/office/drawing/2014/main" id="{409C0135-3F6D-1CF4-8E2F-96B4DF0A8FDB}"/>
              </a:ext>
            </a:extLst>
          </p:cNvPr>
          <p:cNvSpPr/>
          <p:nvPr/>
        </p:nvSpPr>
        <p:spPr>
          <a:xfrm>
            <a:off x="420483" y="942024"/>
            <a:ext cx="4372383" cy="2644990"/>
          </a:xfrm>
          <a:prstGeom prst="round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effectLst/>
                <a:latin typeface="Avenir Next Condensed" panose="020B0506020202020204" pitchFamily="34" charset="0"/>
              </a:rPr>
              <a:t>A proposed formal framework with clear definitions provides…</a:t>
            </a:r>
          </a:p>
          <a:p>
            <a:pPr marL="285750" indent="-285750">
              <a:buFont typeface="Arial" panose="020B0604020202020204" pitchFamily="34" charset="0"/>
              <a:buChar char="•"/>
            </a:pPr>
            <a:r>
              <a:rPr lang="en-US" sz="1600" dirty="0">
                <a:latin typeface="Avenir Next Condensed" panose="020B0506020202020204" pitchFamily="34" charset="0"/>
              </a:rPr>
              <a:t>clear communication among researchers</a:t>
            </a:r>
          </a:p>
          <a:p>
            <a:pPr marL="285750" indent="-285750">
              <a:buFont typeface="Arial" panose="020B0604020202020204" pitchFamily="34" charset="0"/>
              <a:buChar char="•"/>
            </a:pPr>
            <a:r>
              <a:rPr lang="en-US" sz="1600" dirty="0">
                <a:latin typeface="Avenir Next Condensed" panose="020B0506020202020204" pitchFamily="34" charset="0"/>
              </a:rPr>
              <a:t>a scope of the theoretical capabilities and limitations of UQ</a:t>
            </a:r>
          </a:p>
          <a:p>
            <a:pPr marL="285750" indent="-285750">
              <a:buFont typeface="Arial" panose="020B0604020202020204" pitchFamily="34" charset="0"/>
              <a:buChar char="•"/>
            </a:pPr>
            <a:r>
              <a:rPr lang="en-US" sz="1600" dirty="0">
                <a:latin typeface="Avenir Next Condensed" panose="020B0506020202020204" pitchFamily="34" charset="0"/>
              </a:rPr>
              <a:t>understanding of what evaluation procedures are appropriate considering the type of uncertainty estimated</a:t>
            </a:r>
          </a:p>
          <a:p>
            <a:pPr marL="285750" indent="-285750">
              <a:buFont typeface="Arial" panose="020B0604020202020204" pitchFamily="34" charset="0"/>
              <a:buChar char="•"/>
            </a:pPr>
            <a:r>
              <a:rPr lang="en-US" sz="1600" dirty="0">
                <a:latin typeface="Avenir Next Condensed" panose="020B0506020202020204" pitchFamily="34" charset="0"/>
              </a:rPr>
              <a:t>a capped number of sensible deployment approaches for practitioners</a:t>
            </a:r>
          </a:p>
        </p:txBody>
      </p:sp>
      <p:sp>
        <p:nvSpPr>
          <p:cNvPr id="3" name="Slide Number Placeholder 2">
            <a:extLst>
              <a:ext uri="{FF2B5EF4-FFF2-40B4-BE49-F238E27FC236}">
                <a16:creationId xmlns:a16="http://schemas.microsoft.com/office/drawing/2014/main" id="{ECF06B7F-C513-328B-6C56-96F33F1C1A5C}"/>
              </a:ext>
            </a:extLst>
          </p:cNvPr>
          <p:cNvSpPr txBox="1">
            <a:spLocks/>
          </p:cNvSpPr>
          <p:nvPr/>
        </p:nvSpPr>
        <p:spPr>
          <a:xfrm>
            <a:off x="11702562" y="6471387"/>
            <a:ext cx="489438"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400" dirty="0">
                <a:solidFill>
                  <a:srgbClr val="FFFFFF"/>
                </a:solidFill>
                <a:latin typeface="Open Sans"/>
                <a:ea typeface="Open Sans"/>
                <a:cs typeface="Open Sans"/>
              </a:rPr>
              <a:pPr/>
              <a:t>12</a:t>
            </a:fld>
            <a:endParaRPr lang="en-US" sz="1400" dirty="0">
              <a:solidFill>
                <a:srgbClr val="FFFFFF"/>
              </a:solidFill>
              <a:latin typeface="Open Sans"/>
              <a:ea typeface="Open Sans"/>
              <a:cs typeface="Open Sans"/>
            </a:endParaRPr>
          </a:p>
        </p:txBody>
      </p:sp>
      <p:sp>
        <p:nvSpPr>
          <p:cNvPr id="8" name="TextBox 7">
            <a:extLst>
              <a:ext uri="{FF2B5EF4-FFF2-40B4-BE49-F238E27FC236}">
                <a16:creationId xmlns:a16="http://schemas.microsoft.com/office/drawing/2014/main" id="{37BED688-4731-9BFF-9988-26F56C620648}"/>
              </a:ext>
            </a:extLst>
          </p:cNvPr>
          <p:cNvSpPr txBox="1"/>
          <p:nvPr/>
        </p:nvSpPr>
        <p:spPr>
          <a:xfrm>
            <a:off x="4931227" y="6613490"/>
            <a:ext cx="29466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Sandia QUQ LDRD: T. Ganter, et al.</a:t>
            </a:r>
            <a:endParaRPr lang="en-US" sz="1000" dirty="0">
              <a:ea typeface="Open Sans Light"/>
              <a:cs typeface="Open Sans Light"/>
            </a:endParaRPr>
          </a:p>
        </p:txBody>
      </p:sp>
    </p:spTree>
    <p:extLst>
      <p:ext uri="{BB962C8B-B14F-4D97-AF65-F5344CB8AC3E}">
        <p14:creationId xmlns:p14="http://schemas.microsoft.com/office/powerpoint/2010/main" val="76914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6FA8E-CB86-4F51-9F82-4B101AF1B1AB}"/>
              </a:ext>
            </a:extLst>
          </p:cNvPr>
          <p:cNvSpPr>
            <a:spLocks noGrp="1"/>
          </p:cNvSpPr>
          <p:nvPr>
            <p:ph type="title"/>
          </p:nvPr>
        </p:nvSpPr>
        <p:spPr/>
        <p:txBody>
          <a:bodyPr anchor="t"/>
          <a:lstStyle/>
          <a:p>
            <a:r>
              <a:rPr lang="en-US" dirty="0"/>
              <a:t>Standard neural network models do not provide error bars</a:t>
            </a:r>
          </a:p>
        </p:txBody>
      </p:sp>
      <p:sp>
        <p:nvSpPr>
          <p:cNvPr id="4" name="Slide Number Placeholder 3">
            <a:extLst>
              <a:ext uri="{FF2B5EF4-FFF2-40B4-BE49-F238E27FC236}">
                <a16:creationId xmlns:a16="http://schemas.microsoft.com/office/drawing/2014/main" id="{F29BEDC4-C526-4E10-9EC1-B5FFF46F8CA9}"/>
              </a:ext>
            </a:extLst>
          </p:cNvPr>
          <p:cNvSpPr>
            <a:spLocks noGrp="1"/>
          </p:cNvSpPr>
          <p:nvPr>
            <p:ph type="sldNum" sz="quarter" idx="10"/>
          </p:nvPr>
        </p:nvSpPr>
        <p:spPr/>
        <p:txBody>
          <a:bodyPr/>
          <a:lstStyle/>
          <a:p>
            <a:fld id="{A5E55A7B-7854-E145-92D9-B491DF4BAE2D}" type="slidenum">
              <a:rPr lang="en-US" smtClean="0"/>
              <a:pPr/>
              <a:t>13</a:t>
            </a:fld>
            <a:endParaRPr lang="en-US" dirty="0"/>
          </a:p>
        </p:txBody>
      </p:sp>
      <p:sp>
        <p:nvSpPr>
          <p:cNvPr id="3" name="Content Placeholder 2">
            <a:extLst>
              <a:ext uri="{FF2B5EF4-FFF2-40B4-BE49-F238E27FC236}">
                <a16:creationId xmlns:a16="http://schemas.microsoft.com/office/drawing/2014/main" id="{F6A0E187-0BE7-4091-AAF2-24C5F2C465C4}"/>
              </a:ext>
            </a:extLst>
          </p:cNvPr>
          <p:cNvSpPr>
            <a:spLocks noGrp="1"/>
          </p:cNvSpPr>
          <p:nvPr>
            <p:ph sz="quarter" idx="11"/>
          </p:nvPr>
        </p:nvSpPr>
        <p:spPr>
          <a:xfrm>
            <a:off x="647700" y="896600"/>
            <a:ext cx="11049000" cy="5123200"/>
          </a:xfrm>
        </p:spPr>
        <p:txBody>
          <a:bodyPr>
            <a:noAutofit/>
          </a:bodyPr>
          <a:lstStyle/>
          <a:p>
            <a:pPr marL="0" indent="0">
              <a:buNone/>
            </a:pPr>
            <a:r>
              <a:rPr lang="en-US" sz="2400" dirty="0"/>
              <a:t>Softmax output is not enough to determine model uncertainty.</a:t>
            </a:r>
            <a:endParaRPr lang="en-US" sz="2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r>
              <a:rPr lang="en-US" sz="1800" dirty="0"/>
              <a:t>Solid black line is the result when dropout is not used.</a:t>
            </a:r>
          </a:p>
          <a:p>
            <a:r>
              <a:rPr lang="en-US" sz="1800" dirty="0"/>
              <a:t>Grey area shows inputs and outputs when dropout is used during inference.</a:t>
            </a:r>
          </a:p>
          <a:p>
            <a:r>
              <a:rPr lang="en-US" sz="1800" dirty="0"/>
              <a:t>We can use dropout at inference time to approximate uncertainty.</a:t>
            </a:r>
          </a:p>
        </p:txBody>
      </p:sp>
      <p:sp>
        <p:nvSpPr>
          <p:cNvPr id="10" name="TextBox 9"/>
          <p:cNvSpPr txBox="1"/>
          <p:nvPr/>
        </p:nvSpPr>
        <p:spPr>
          <a:xfrm>
            <a:off x="-312286" y="6466908"/>
            <a:ext cx="12124267" cy="246221"/>
          </a:xfrm>
          <a:prstGeom prst="rect">
            <a:avLst/>
          </a:prstGeom>
          <a:noFill/>
        </p:spPr>
        <p:txBody>
          <a:bodyPr wrap="square" rtlCol="0">
            <a:spAutoFit/>
          </a:bodyPr>
          <a:lstStyle/>
          <a:p>
            <a:pPr algn="ctr"/>
            <a:r>
              <a:rPr lang="en-US" sz="1000" dirty="0"/>
              <a:t>https://www.cs.ox.ac.uk/people/yarin.gal/website/blog_3d801aa532c1ce.html</a:t>
            </a:r>
          </a:p>
        </p:txBody>
      </p:sp>
      <p:sp>
        <p:nvSpPr>
          <p:cNvPr id="12" name="TextBox 11"/>
          <p:cNvSpPr txBox="1"/>
          <p:nvPr/>
        </p:nvSpPr>
        <p:spPr>
          <a:xfrm rot="16200000">
            <a:off x="-2077251" y="2627938"/>
            <a:ext cx="5123199" cy="338554"/>
          </a:xfrm>
          <a:prstGeom prst="rect">
            <a:avLst/>
          </a:prstGeom>
          <a:noFill/>
        </p:spPr>
        <p:txBody>
          <a:bodyPr wrap="square" rtlCol="0">
            <a:spAutoFit/>
          </a:bodyPr>
          <a:lstStyle/>
          <a:p>
            <a:pPr algn="ctr"/>
            <a:r>
              <a:rPr lang="en-US" sz="1600" dirty="0"/>
              <a:t>Softmax layer input</a:t>
            </a:r>
          </a:p>
        </p:txBody>
      </p:sp>
      <p:sp>
        <p:nvSpPr>
          <p:cNvPr id="18" name="TextBox 17"/>
          <p:cNvSpPr txBox="1"/>
          <p:nvPr/>
        </p:nvSpPr>
        <p:spPr>
          <a:xfrm rot="16200000">
            <a:off x="3852470" y="2692657"/>
            <a:ext cx="5119333" cy="338554"/>
          </a:xfrm>
          <a:prstGeom prst="rect">
            <a:avLst/>
          </a:prstGeom>
          <a:noFill/>
        </p:spPr>
        <p:txBody>
          <a:bodyPr wrap="square" rtlCol="0">
            <a:spAutoFit/>
          </a:bodyPr>
          <a:lstStyle/>
          <a:p>
            <a:pPr algn="ctr"/>
            <a:r>
              <a:rPr lang="en-US" sz="1600" dirty="0"/>
              <a:t>Softmax layer output</a:t>
            </a:r>
          </a:p>
        </p:txBody>
      </p:sp>
      <p:grpSp>
        <p:nvGrpSpPr>
          <p:cNvPr id="11" name="Group 10">
            <a:extLst>
              <a:ext uri="{FF2B5EF4-FFF2-40B4-BE49-F238E27FC236}">
                <a16:creationId xmlns:a16="http://schemas.microsoft.com/office/drawing/2014/main" id="{F44E7FA4-F58A-FE4B-9010-EB5402FF4CBA}"/>
              </a:ext>
            </a:extLst>
          </p:cNvPr>
          <p:cNvGrpSpPr/>
          <p:nvPr/>
        </p:nvGrpSpPr>
        <p:grpSpPr>
          <a:xfrm>
            <a:off x="9767455" y="4410651"/>
            <a:ext cx="2106968" cy="2148376"/>
            <a:chOff x="6225426" y="3655869"/>
            <a:chExt cx="2482418" cy="2531205"/>
          </a:xfrm>
        </p:grpSpPr>
        <p:pic>
          <p:nvPicPr>
            <p:cNvPr id="13" name="Picture 12">
              <a:extLst>
                <a:ext uri="{FF2B5EF4-FFF2-40B4-BE49-F238E27FC236}">
                  <a16:creationId xmlns:a16="http://schemas.microsoft.com/office/drawing/2014/main" id="{D97E061B-F4D6-514C-A1B0-C526100D9CAD}"/>
                </a:ext>
              </a:extLst>
            </p:cNvPr>
            <p:cNvPicPr>
              <a:picLocks noChangeAspect="1"/>
            </p:cNvPicPr>
            <p:nvPr/>
          </p:nvPicPr>
          <p:blipFill rotWithShape="1">
            <a:blip r:embed="rId3">
              <a:extLst>
                <a:ext uri="{28A0092B-C50C-407E-A947-70E740481C1C}">
                  <a14:useLocalDpi xmlns:a14="http://schemas.microsoft.com/office/drawing/2010/main" val="0"/>
                </a:ext>
              </a:extLst>
            </a:blip>
            <a:srcRect l="-1" t="8026" r="386"/>
            <a:stretch/>
          </p:blipFill>
          <p:spPr>
            <a:xfrm>
              <a:off x="6518923" y="3655869"/>
              <a:ext cx="1718840" cy="2028204"/>
            </a:xfrm>
            <a:prstGeom prst="rect">
              <a:avLst/>
            </a:prstGeom>
            <a:ln>
              <a:solidFill>
                <a:schemeClr val="tx1"/>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712EC5A1-6107-084E-A0FB-5B797EA745E4}"/>
                </a:ext>
              </a:extLst>
            </p:cNvPr>
            <p:cNvSpPr txBox="1"/>
            <p:nvPr/>
          </p:nvSpPr>
          <p:spPr>
            <a:xfrm>
              <a:off x="6225426" y="5786964"/>
              <a:ext cx="2482418" cy="400110"/>
            </a:xfrm>
            <a:prstGeom prst="rect">
              <a:avLst/>
            </a:prstGeom>
            <a:noFill/>
          </p:spPr>
          <p:txBody>
            <a:bodyPr wrap="square" rtlCol="0" anchor="t">
              <a:spAutoFit/>
            </a:bodyPr>
            <a:lstStyle/>
            <a:p>
              <a:r>
                <a:rPr lang="en-US" sz="1000" dirty="0"/>
                <a:t>“Dropout as a Bayesian Approximation” </a:t>
              </a:r>
              <a:br>
                <a:rPr lang="en-US" sz="1000" dirty="0"/>
              </a:br>
              <a:r>
                <a:rPr lang="en-US" sz="1000" dirty="0"/>
                <a:t>– Gal et. al., 2016</a:t>
              </a:r>
            </a:p>
          </p:txBody>
        </p:sp>
      </p:grpSp>
      <p:grpSp>
        <p:nvGrpSpPr>
          <p:cNvPr id="7" name="Group 6">
            <a:extLst>
              <a:ext uri="{FF2B5EF4-FFF2-40B4-BE49-F238E27FC236}">
                <a16:creationId xmlns:a16="http://schemas.microsoft.com/office/drawing/2014/main" id="{59784412-E3A6-8C47-8E09-4F8B083E7772}"/>
              </a:ext>
            </a:extLst>
          </p:cNvPr>
          <p:cNvGrpSpPr/>
          <p:nvPr/>
        </p:nvGrpSpPr>
        <p:grpSpPr>
          <a:xfrm>
            <a:off x="593363" y="1825954"/>
            <a:ext cx="5250484" cy="2071963"/>
            <a:chOff x="274649" y="1837873"/>
            <a:chExt cx="5698986" cy="2197304"/>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49" y="1837873"/>
              <a:ext cx="5698986" cy="2197304"/>
            </a:xfrm>
            <a:prstGeom prst="rect">
              <a:avLst/>
            </a:prstGeom>
          </p:spPr>
        </p:pic>
        <p:sp>
          <p:nvSpPr>
            <p:cNvPr id="5" name="Rectangle 4">
              <a:extLst>
                <a:ext uri="{FF2B5EF4-FFF2-40B4-BE49-F238E27FC236}">
                  <a16:creationId xmlns:a16="http://schemas.microsoft.com/office/drawing/2014/main" id="{1A535600-6C15-9A4B-A9FF-BB092E060010}"/>
                </a:ext>
              </a:extLst>
            </p:cNvPr>
            <p:cNvSpPr/>
            <p:nvPr/>
          </p:nvSpPr>
          <p:spPr>
            <a:xfrm>
              <a:off x="928255" y="2022764"/>
              <a:ext cx="3311237" cy="1690254"/>
            </a:xfrm>
            <a:prstGeom prst="rect">
              <a:avLst/>
            </a:prstGeom>
            <a:solidFill>
              <a:schemeClr val="accent1">
                <a:lumMod val="60000"/>
                <a:lumOff val="40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D48E453F-B64D-E04D-838B-8F54FD6A3462}"/>
              </a:ext>
            </a:extLst>
          </p:cNvPr>
          <p:cNvGrpSpPr/>
          <p:nvPr/>
        </p:nvGrpSpPr>
        <p:grpSpPr>
          <a:xfrm>
            <a:off x="6626550" y="1892210"/>
            <a:ext cx="5202736" cy="2012413"/>
            <a:chOff x="6227264" y="1901025"/>
            <a:chExt cx="5647159" cy="213415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7264" y="1901025"/>
              <a:ext cx="5647159" cy="2134152"/>
            </a:xfrm>
            <a:prstGeom prst="rect">
              <a:avLst/>
            </a:prstGeom>
          </p:spPr>
        </p:pic>
        <p:sp>
          <p:nvSpPr>
            <p:cNvPr id="15" name="Rectangle 14">
              <a:extLst>
                <a:ext uri="{FF2B5EF4-FFF2-40B4-BE49-F238E27FC236}">
                  <a16:creationId xmlns:a16="http://schemas.microsoft.com/office/drawing/2014/main" id="{07E77B56-145C-E144-B300-76B67654AB3B}"/>
                </a:ext>
              </a:extLst>
            </p:cNvPr>
            <p:cNvSpPr/>
            <p:nvPr/>
          </p:nvSpPr>
          <p:spPr>
            <a:xfrm>
              <a:off x="6816436" y="2022764"/>
              <a:ext cx="3311237" cy="1690254"/>
            </a:xfrm>
            <a:prstGeom prst="rect">
              <a:avLst/>
            </a:prstGeom>
            <a:solidFill>
              <a:schemeClr val="accent1">
                <a:lumMod val="60000"/>
                <a:lumOff val="40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p:cNvSpPr txBox="1"/>
          <p:nvPr/>
        </p:nvSpPr>
        <p:spPr>
          <a:xfrm>
            <a:off x="657005" y="3781992"/>
            <a:ext cx="5123199" cy="338554"/>
          </a:xfrm>
          <a:prstGeom prst="rect">
            <a:avLst/>
          </a:prstGeom>
          <a:noFill/>
        </p:spPr>
        <p:txBody>
          <a:bodyPr wrap="square" rtlCol="0">
            <a:spAutoFit/>
          </a:bodyPr>
          <a:lstStyle/>
          <a:p>
            <a:pPr algn="ctr"/>
            <a:r>
              <a:rPr lang="en-US" sz="1600" dirty="0"/>
              <a:t>NN input value</a:t>
            </a:r>
          </a:p>
        </p:txBody>
      </p:sp>
      <p:sp>
        <p:nvSpPr>
          <p:cNvPr id="20" name="TextBox 19"/>
          <p:cNvSpPr txBox="1"/>
          <p:nvPr/>
        </p:nvSpPr>
        <p:spPr>
          <a:xfrm>
            <a:off x="6645057" y="3786968"/>
            <a:ext cx="5123199" cy="338554"/>
          </a:xfrm>
          <a:prstGeom prst="rect">
            <a:avLst/>
          </a:prstGeom>
          <a:noFill/>
        </p:spPr>
        <p:txBody>
          <a:bodyPr wrap="square" rtlCol="0">
            <a:spAutoFit/>
          </a:bodyPr>
          <a:lstStyle/>
          <a:p>
            <a:pPr algn="ctr"/>
            <a:r>
              <a:rPr lang="en-US" sz="1600" dirty="0"/>
              <a:t>NN input value</a:t>
            </a:r>
          </a:p>
        </p:txBody>
      </p:sp>
      <p:sp>
        <p:nvSpPr>
          <p:cNvPr id="22" name="TextBox 21"/>
          <p:cNvSpPr txBox="1"/>
          <p:nvPr/>
        </p:nvSpPr>
        <p:spPr>
          <a:xfrm>
            <a:off x="159254" y="1446163"/>
            <a:ext cx="5123199" cy="338554"/>
          </a:xfrm>
          <a:prstGeom prst="rect">
            <a:avLst/>
          </a:prstGeom>
          <a:noFill/>
        </p:spPr>
        <p:txBody>
          <a:bodyPr wrap="square" rtlCol="0">
            <a:spAutoFit/>
          </a:bodyPr>
          <a:lstStyle/>
          <a:p>
            <a:pPr algn="ctr"/>
            <a:r>
              <a:rPr lang="en-US" sz="1600" dirty="0"/>
              <a:t>Training domain</a:t>
            </a:r>
          </a:p>
        </p:txBody>
      </p:sp>
      <p:sp>
        <p:nvSpPr>
          <p:cNvPr id="23" name="TextBox 22"/>
          <p:cNvSpPr txBox="1"/>
          <p:nvPr/>
        </p:nvSpPr>
        <p:spPr>
          <a:xfrm>
            <a:off x="6133079" y="1449354"/>
            <a:ext cx="5123199" cy="338554"/>
          </a:xfrm>
          <a:prstGeom prst="rect">
            <a:avLst/>
          </a:prstGeom>
          <a:noFill/>
        </p:spPr>
        <p:txBody>
          <a:bodyPr wrap="square" rtlCol="0">
            <a:spAutoFit/>
          </a:bodyPr>
          <a:lstStyle/>
          <a:p>
            <a:pPr algn="ctr"/>
            <a:r>
              <a:rPr lang="en-US" sz="1600" dirty="0"/>
              <a:t>Training domain</a:t>
            </a:r>
          </a:p>
        </p:txBody>
      </p:sp>
      <p:sp>
        <p:nvSpPr>
          <p:cNvPr id="17" name="Left Brace 16"/>
          <p:cNvSpPr/>
          <p:nvPr/>
        </p:nvSpPr>
        <p:spPr>
          <a:xfrm rot="5400000">
            <a:off x="2557583" y="331825"/>
            <a:ext cx="232510" cy="31446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Left Brace 23"/>
          <p:cNvSpPr/>
          <p:nvPr/>
        </p:nvSpPr>
        <p:spPr>
          <a:xfrm rot="5400000">
            <a:off x="8566897" y="298402"/>
            <a:ext cx="226669" cy="31446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457508015"/>
      </p:ext>
    </p:extLst>
  </p:cSld>
  <p:clrMapOvr>
    <a:masterClrMapping/>
  </p:clrMapOvr>
  <mc:AlternateContent xmlns:mc="http://schemas.openxmlformats.org/markup-compatibility/2006" xmlns:p14="http://schemas.microsoft.com/office/powerpoint/2010/main">
    <mc:Choice Requires="p14">
      <p:transition spd="med" p14:dur="700" advTm="104693">
        <p:fade/>
      </p:transition>
    </mc:Choice>
    <mc:Fallback xmlns="">
      <p:transition spd="med" advTm="10469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fontScale="90000"/>
          </a:bodyPr>
          <a:lstStyle/>
          <a:p>
            <a:r>
              <a:rPr lang="en-US" sz="3000" dirty="0"/>
              <a:t>Uncertainty quantification allows us to add error bars to our deep learning models</a:t>
            </a:r>
          </a:p>
        </p:txBody>
      </p:sp>
      <p:sp>
        <p:nvSpPr>
          <p:cNvPr id="2" name="Slide Number Placeholder 1"/>
          <p:cNvSpPr>
            <a:spLocks noGrp="1"/>
          </p:cNvSpPr>
          <p:nvPr>
            <p:ph type="sldNum" sz="quarter" idx="10"/>
          </p:nvPr>
        </p:nvSpPr>
        <p:spPr/>
        <p:txBody>
          <a:bodyPr/>
          <a:lstStyle/>
          <a:p>
            <a:fld id="{4FAB73BC-B049-4115-A692-8D63A059BFB8}" type="slidenum">
              <a:rPr lang="en-US" smtClean="0"/>
              <a:pPr/>
              <a:t>14</a:t>
            </a:fld>
            <a:endParaRPr lang="en-US" dirty="0"/>
          </a:p>
        </p:txBody>
      </p:sp>
      <p:sp>
        <p:nvSpPr>
          <p:cNvPr id="3" name="Content Placeholder 2">
            <a:extLst>
              <a:ext uri="{FF2B5EF4-FFF2-40B4-BE49-F238E27FC236}">
                <a16:creationId xmlns:a16="http://schemas.microsoft.com/office/drawing/2014/main" id="{1BE65AC8-9BFA-FB4A-ABD1-010DD802998D}"/>
              </a:ext>
            </a:extLst>
          </p:cNvPr>
          <p:cNvSpPr>
            <a:spLocks noGrp="1"/>
          </p:cNvSpPr>
          <p:nvPr>
            <p:ph sz="quarter" idx="11"/>
          </p:nvPr>
        </p:nvSpPr>
        <p:spPr>
          <a:xfrm>
            <a:off x="647700" y="1409700"/>
            <a:ext cx="4161905" cy="3627967"/>
          </a:xfrm>
        </p:spPr>
        <p:txBody>
          <a:bodyPr lIns="0">
            <a:noAutofit/>
          </a:bodyPr>
          <a:lstStyle/>
          <a:p>
            <a:pPr marL="0" indent="0">
              <a:buNone/>
            </a:pPr>
            <a:r>
              <a:rPr lang="en-US" dirty="0"/>
              <a:t>UQ method:</a:t>
            </a:r>
          </a:p>
          <a:p>
            <a:pPr marL="457200" indent="-457200">
              <a:buFont typeface="+mj-lt"/>
              <a:buAutoNum type="arabicPeriod"/>
            </a:pPr>
            <a:r>
              <a:rPr lang="en-US" dirty="0"/>
              <a:t>Sample segmentation results from the trained model. [1]</a:t>
            </a:r>
          </a:p>
          <a:p>
            <a:pPr marL="457200" indent="-457200">
              <a:buFont typeface="+mj-lt"/>
              <a:buAutoNum type="arabicPeriod"/>
            </a:pPr>
            <a:r>
              <a:rPr lang="en-US" dirty="0"/>
              <a:t>Quantify variance in distribution of predictions for each pixel. [2]</a:t>
            </a:r>
          </a:p>
          <a:p>
            <a:pPr marL="457200" indent="-457200">
              <a:buFont typeface="+mj-lt"/>
              <a:buAutoNum type="arabicPeriod"/>
            </a:pPr>
            <a:r>
              <a:rPr lang="en-US" dirty="0"/>
              <a:t>Assess model viability in deployment domain.</a:t>
            </a:r>
          </a:p>
        </p:txBody>
      </p:sp>
      <p:sp>
        <p:nvSpPr>
          <p:cNvPr id="11" name="TextBox 10"/>
          <p:cNvSpPr txBox="1"/>
          <p:nvPr/>
        </p:nvSpPr>
        <p:spPr>
          <a:xfrm>
            <a:off x="9554146" y="3540690"/>
            <a:ext cx="2399298" cy="738664"/>
          </a:xfrm>
          <a:prstGeom prst="rect">
            <a:avLst/>
          </a:prstGeom>
          <a:noFill/>
        </p:spPr>
        <p:txBody>
          <a:bodyPr wrap="square" rtlCol="0">
            <a:spAutoFit/>
          </a:bodyPr>
          <a:lstStyle/>
          <a:p>
            <a:pPr algn="ctr"/>
            <a:r>
              <a:rPr lang="en-US" sz="1400" dirty="0"/>
              <a:t>Uncertainty map –</a:t>
            </a:r>
          </a:p>
          <a:p>
            <a:pPr algn="ctr"/>
            <a:r>
              <a:rPr lang="en-US" sz="1400" dirty="0"/>
              <a:t> brighter pixel values indicate higher uncertainty</a:t>
            </a:r>
          </a:p>
        </p:txBody>
      </p:sp>
      <p:pic>
        <p:nvPicPr>
          <p:cNvPr id="5" name="Picture 4"/>
          <p:cNvPicPr>
            <a:picLocks/>
          </p:cNvPicPr>
          <p:nvPr/>
        </p:nvPicPr>
        <p:blipFill rotWithShape="1">
          <a:blip r:embed="rId3">
            <a:extLst>
              <a:ext uri="{28A0092B-C50C-407E-A947-70E740481C1C}">
                <a14:useLocalDpi xmlns:a14="http://schemas.microsoft.com/office/drawing/2010/main" val="0"/>
              </a:ext>
            </a:extLst>
          </a:blip>
          <a:srcRect l="23448" t="14085" r="20849" b="11644"/>
          <a:stretch/>
        </p:blipFill>
        <p:spPr>
          <a:xfrm>
            <a:off x="9737690" y="4300586"/>
            <a:ext cx="1965383" cy="1920240"/>
          </a:xfrm>
          <a:prstGeom prst="rect">
            <a:avLst/>
          </a:prstGeom>
        </p:spPr>
      </p:pic>
      <p:pic>
        <p:nvPicPr>
          <p:cNvPr id="7" name="Picture 6"/>
          <p:cNvPicPr>
            <a:picLocks/>
          </p:cNvPicPr>
          <p:nvPr/>
        </p:nvPicPr>
        <p:blipFill rotWithShape="1">
          <a:blip r:embed="rId4">
            <a:extLst>
              <a:ext uri="{28A0092B-C50C-407E-A947-70E740481C1C}">
                <a14:useLocalDpi xmlns:a14="http://schemas.microsoft.com/office/drawing/2010/main" val="0"/>
              </a:ext>
            </a:extLst>
          </a:blip>
          <a:srcRect l="23354" t="13633" r="21302" b="13055"/>
          <a:stretch/>
        </p:blipFill>
        <p:spPr>
          <a:xfrm>
            <a:off x="5268019" y="4299784"/>
            <a:ext cx="1966660" cy="1916926"/>
          </a:xfrm>
          <a:prstGeom prst="rect">
            <a:avLst/>
          </a:prstGeom>
        </p:spPr>
      </p:pic>
      <p:pic>
        <p:nvPicPr>
          <p:cNvPr id="13" name="Picture 12"/>
          <p:cNvPicPr>
            <a:picLocks/>
          </p:cNvPicPr>
          <p:nvPr/>
        </p:nvPicPr>
        <p:blipFill rotWithShape="1">
          <a:blip r:embed="rId5">
            <a:extLst>
              <a:ext uri="{28A0092B-C50C-407E-A947-70E740481C1C}">
                <a14:useLocalDpi xmlns:a14="http://schemas.microsoft.com/office/drawing/2010/main" val="0"/>
              </a:ext>
            </a:extLst>
          </a:blip>
          <a:srcRect l="22868" t="13178" r="20350" b="13030"/>
          <a:stretch/>
        </p:blipFill>
        <p:spPr>
          <a:xfrm>
            <a:off x="7473614" y="4290370"/>
            <a:ext cx="1965383" cy="1918171"/>
          </a:xfrm>
          <a:prstGeom prst="rect">
            <a:avLst/>
          </a:prstGeom>
        </p:spPr>
      </p:pic>
      <p:pic>
        <p:nvPicPr>
          <p:cNvPr id="14" name="Picture 13"/>
          <p:cNvPicPr>
            <a:picLocks/>
          </p:cNvPicPr>
          <p:nvPr/>
        </p:nvPicPr>
        <p:blipFill rotWithShape="1">
          <a:blip r:embed="rId6">
            <a:extLst>
              <a:ext uri="{28A0092B-C50C-407E-A947-70E740481C1C}">
                <a14:useLocalDpi xmlns:a14="http://schemas.microsoft.com/office/drawing/2010/main" val="0"/>
              </a:ext>
            </a:extLst>
          </a:blip>
          <a:srcRect l="22949" t="12361" r="21348" b="11931"/>
          <a:stretch/>
        </p:blipFill>
        <p:spPr>
          <a:xfrm>
            <a:off x="7464523" y="1570624"/>
            <a:ext cx="1965383" cy="1916926"/>
          </a:xfrm>
          <a:prstGeom prst="rect">
            <a:avLst/>
          </a:prstGeom>
        </p:spPr>
      </p:pic>
      <p:pic>
        <p:nvPicPr>
          <p:cNvPr id="15" name="Picture 14"/>
          <p:cNvPicPr>
            <a:picLocks/>
          </p:cNvPicPr>
          <p:nvPr/>
        </p:nvPicPr>
        <p:blipFill rotWithShape="1">
          <a:blip r:embed="rId7">
            <a:extLst>
              <a:ext uri="{28A0092B-C50C-407E-A947-70E740481C1C}">
                <a14:useLocalDpi xmlns:a14="http://schemas.microsoft.com/office/drawing/2010/main" val="0"/>
              </a:ext>
            </a:extLst>
          </a:blip>
          <a:srcRect l="22950" t="13896" r="20987" b="12312"/>
          <a:stretch/>
        </p:blipFill>
        <p:spPr>
          <a:xfrm>
            <a:off x="9758223" y="1570624"/>
            <a:ext cx="1965383" cy="1918171"/>
          </a:xfrm>
          <a:prstGeom prst="rect">
            <a:avLst/>
          </a:prstGeom>
        </p:spPr>
      </p:pic>
      <p:pic>
        <p:nvPicPr>
          <p:cNvPr id="16" name="Picture 15"/>
          <p:cNvPicPr>
            <a:picLocks/>
          </p:cNvPicPr>
          <p:nvPr/>
        </p:nvPicPr>
        <p:blipFill rotWithShape="1">
          <a:blip r:embed="rId8">
            <a:extLst>
              <a:ext uri="{28A0092B-C50C-407E-A947-70E740481C1C}">
                <a14:useLocalDpi xmlns:a14="http://schemas.microsoft.com/office/drawing/2010/main" val="0"/>
              </a:ext>
            </a:extLst>
          </a:blip>
          <a:srcRect l="23449" t="13257" r="20847" b="12951"/>
          <a:stretch/>
        </p:blipFill>
        <p:spPr>
          <a:xfrm>
            <a:off x="5269295" y="1570624"/>
            <a:ext cx="1965383" cy="1916926"/>
          </a:xfrm>
          <a:prstGeom prst="rect">
            <a:avLst/>
          </a:prstGeom>
        </p:spPr>
      </p:pic>
      <p:sp>
        <p:nvSpPr>
          <p:cNvPr id="17" name="TextBox 16"/>
          <p:cNvSpPr txBox="1"/>
          <p:nvPr/>
        </p:nvSpPr>
        <p:spPr>
          <a:xfrm>
            <a:off x="7234678" y="3701929"/>
            <a:ext cx="2399298" cy="307777"/>
          </a:xfrm>
          <a:prstGeom prst="rect">
            <a:avLst/>
          </a:prstGeom>
          <a:noFill/>
        </p:spPr>
        <p:txBody>
          <a:bodyPr wrap="square" rtlCol="0">
            <a:spAutoFit/>
          </a:bodyPr>
          <a:lstStyle/>
          <a:p>
            <a:pPr algn="ctr"/>
            <a:r>
              <a:rPr lang="en-US" sz="1400" dirty="0"/>
              <a:t>ML segmentation</a:t>
            </a:r>
          </a:p>
        </p:txBody>
      </p:sp>
      <p:sp>
        <p:nvSpPr>
          <p:cNvPr id="18" name="TextBox 17"/>
          <p:cNvSpPr txBox="1"/>
          <p:nvPr/>
        </p:nvSpPr>
        <p:spPr>
          <a:xfrm>
            <a:off x="5051700" y="3701929"/>
            <a:ext cx="2399298" cy="307777"/>
          </a:xfrm>
          <a:prstGeom prst="rect">
            <a:avLst/>
          </a:prstGeom>
          <a:noFill/>
        </p:spPr>
        <p:txBody>
          <a:bodyPr wrap="square" rtlCol="0">
            <a:spAutoFit/>
          </a:bodyPr>
          <a:lstStyle/>
          <a:p>
            <a:pPr algn="ctr"/>
            <a:r>
              <a:rPr lang="en-US" sz="1400" dirty="0"/>
              <a:t>CT scan slice</a:t>
            </a:r>
          </a:p>
        </p:txBody>
      </p:sp>
      <p:sp>
        <p:nvSpPr>
          <p:cNvPr id="28" name="TextBox 27"/>
          <p:cNvSpPr txBox="1"/>
          <p:nvPr/>
        </p:nvSpPr>
        <p:spPr>
          <a:xfrm rot="16200000">
            <a:off x="3839801" y="2375198"/>
            <a:ext cx="2399298" cy="307777"/>
          </a:xfrm>
          <a:prstGeom prst="rect">
            <a:avLst/>
          </a:prstGeom>
          <a:noFill/>
        </p:spPr>
        <p:txBody>
          <a:bodyPr wrap="square" rtlCol="0">
            <a:spAutoFit/>
          </a:bodyPr>
          <a:lstStyle/>
          <a:p>
            <a:pPr algn="ctr"/>
            <a:r>
              <a:rPr lang="en-US" sz="1400" dirty="0"/>
              <a:t>In training domain</a:t>
            </a:r>
          </a:p>
        </p:txBody>
      </p:sp>
      <p:sp>
        <p:nvSpPr>
          <p:cNvPr id="29" name="TextBox 28"/>
          <p:cNvSpPr txBox="1"/>
          <p:nvPr/>
        </p:nvSpPr>
        <p:spPr>
          <a:xfrm rot="16200000">
            <a:off x="3847736" y="5121091"/>
            <a:ext cx="2399298" cy="307777"/>
          </a:xfrm>
          <a:prstGeom prst="rect">
            <a:avLst/>
          </a:prstGeom>
          <a:noFill/>
        </p:spPr>
        <p:txBody>
          <a:bodyPr wrap="square" rtlCol="0">
            <a:spAutoFit/>
          </a:bodyPr>
          <a:lstStyle/>
          <a:p>
            <a:pPr algn="ctr"/>
            <a:r>
              <a:rPr lang="en-US" sz="1400" dirty="0"/>
              <a:t>Outside training domain</a:t>
            </a:r>
          </a:p>
        </p:txBody>
      </p:sp>
      <p:sp>
        <p:nvSpPr>
          <p:cNvPr id="8" name="Rectangle 7"/>
          <p:cNvSpPr/>
          <p:nvPr/>
        </p:nvSpPr>
        <p:spPr>
          <a:xfrm>
            <a:off x="-248153" y="5432181"/>
            <a:ext cx="5074904" cy="1446550"/>
          </a:xfrm>
          <a:prstGeom prst="rect">
            <a:avLst/>
          </a:prstGeom>
        </p:spPr>
        <p:txBody>
          <a:bodyPr wrap="square">
            <a:spAutoFit/>
          </a:bodyPr>
          <a:lstStyle/>
          <a:p>
            <a:pPr lvl="1"/>
            <a:r>
              <a:rPr lang="en-US" sz="1200" dirty="0"/>
              <a:t>[1] Gal, Yarin, and Zoubin Ghahramani. "Dropout as a Bayesian approximation: Representing model uncertainty in deep learning." </a:t>
            </a:r>
            <a:r>
              <a:rPr lang="en-US" sz="1200" i="1" dirty="0"/>
              <a:t>International Conference on Machine Learning</a:t>
            </a:r>
            <a:r>
              <a:rPr lang="en-US" sz="1200" dirty="0"/>
              <a:t>. 2016</a:t>
            </a:r>
            <a:r>
              <a:rPr lang="en-US" sz="1600" dirty="0"/>
              <a:t>.</a:t>
            </a:r>
          </a:p>
          <a:p>
            <a:pPr lvl="1"/>
            <a:r>
              <a:rPr lang="en-US" sz="1200" dirty="0"/>
              <a:t>[2] Darling, M. C., Hush, D. R., &amp; Stracuzzi, D. J. (2020). A Novel Measure of Uncertainty For Machine Learning Predictions (No. SAND2020-2424C). Sandia National Labs, Albuquerque, NM (United States).</a:t>
            </a:r>
          </a:p>
        </p:txBody>
      </p:sp>
    </p:spTree>
    <p:extLst>
      <p:ext uri="{BB962C8B-B14F-4D97-AF65-F5344CB8AC3E}">
        <p14:creationId xmlns:p14="http://schemas.microsoft.com/office/powerpoint/2010/main" val="643944225"/>
      </p:ext>
    </p:extLst>
  </p:cSld>
  <p:clrMapOvr>
    <a:masterClrMapping/>
  </p:clrMapOvr>
  <mc:AlternateContent xmlns:mc="http://schemas.openxmlformats.org/markup-compatibility/2006" xmlns:p14="http://schemas.microsoft.com/office/powerpoint/2010/main">
    <mc:Choice Requires="p14">
      <p:transition spd="med" p14:dur="700" advTm="41148">
        <p:fade/>
      </p:transition>
    </mc:Choice>
    <mc:Fallback xmlns="">
      <p:transition spd="med" advTm="41148">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F3B8-4917-9563-D03F-94BE36859F97}"/>
              </a:ext>
            </a:extLst>
          </p:cNvPr>
          <p:cNvSpPr>
            <a:spLocks noGrp="1"/>
          </p:cNvSpPr>
          <p:nvPr>
            <p:ph type="title"/>
          </p:nvPr>
        </p:nvSpPr>
        <p:spPr/>
        <p:txBody>
          <a:bodyPr/>
          <a:lstStyle/>
          <a:p>
            <a:r>
              <a:rPr lang="en-US" dirty="0"/>
              <a:t>Interpret model: Uncertainty Quantification</a:t>
            </a:r>
          </a:p>
        </p:txBody>
      </p:sp>
      <p:sp>
        <p:nvSpPr>
          <p:cNvPr id="3" name="Slide Number Placeholder 2">
            <a:extLst>
              <a:ext uri="{FF2B5EF4-FFF2-40B4-BE49-F238E27FC236}">
                <a16:creationId xmlns:a16="http://schemas.microsoft.com/office/drawing/2014/main" id="{A6DD4887-48DB-2E92-E127-5D0FA6821BD5}"/>
              </a:ext>
            </a:extLst>
          </p:cNvPr>
          <p:cNvSpPr>
            <a:spLocks noGrp="1"/>
          </p:cNvSpPr>
          <p:nvPr>
            <p:ph type="sldNum" sz="quarter" idx="10"/>
          </p:nvPr>
        </p:nvSpPr>
        <p:spPr/>
        <p:txBody>
          <a:bodyPr/>
          <a:lstStyle/>
          <a:p>
            <a:fld id="{4FAB73BC-B049-4115-A692-8D63A059BFB8}" type="slidenum">
              <a:rPr lang="en-US" smtClean="0"/>
              <a:pPr/>
              <a:t>15</a:t>
            </a:fld>
            <a:endParaRPr lang="en-US" dirty="0"/>
          </a:p>
        </p:txBody>
      </p:sp>
      <p:pic>
        <p:nvPicPr>
          <p:cNvPr id="5" name="Graphic 4" descr="Head with gears outline">
            <a:extLst>
              <a:ext uri="{FF2B5EF4-FFF2-40B4-BE49-F238E27FC236}">
                <a16:creationId xmlns:a16="http://schemas.microsoft.com/office/drawing/2014/main" id="{98AF152B-7265-7B49-657E-8F3D1480D1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393" y="383242"/>
            <a:ext cx="530807" cy="530807"/>
          </a:xfrm>
          <a:prstGeom prst="rect">
            <a:avLst/>
          </a:prstGeom>
        </p:spPr>
      </p:pic>
      <p:pic>
        <p:nvPicPr>
          <p:cNvPr id="14" name="Picture 13">
            <a:extLst>
              <a:ext uri="{FF2B5EF4-FFF2-40B4-BE49-F238E27FC236}">
                <a16:creationId xmlns:a16="http://schemas.microsoft.com/office/drawing/2014/main" id="{260A188E-A95D-1DBF-43EF-44F4DC668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0095" y="2638076"/>
            <a:ext cx="4643633" cy="3476647"/>
          </a:xfrm>
          <a:prstGeom prst="rect">
            <a:avLst/>
          </a:prstGeom>
        </p:spPr>
      </p:pic>
      <p:pic>
        <p:nvPicPr>
          <p:cNvPr id="16" name="Picture 15">
            <a:extLst>
              <a:ext uri="{FF2B5EF4-FFF2-40B4-BE49-F238E27FC236}">
                <a16:creationId xmlns:a16="http://schemas.microsoft.com/office/drawing/2014/main" id="{B4BE8BA0-CA7D-0C4A-5FDB-2B9F051336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3796" y="2638077"/>
            <a:ext cx="4643633" cy="3476647"/>
          </a:xfrm>
          <a:prstGeom prst="rect">
            <a:avLst/>
          </a:prstGeom>
        </p:spPr>
      </p:pic>
      <p:grpSp>
        <p:nvGrpSpPr>
          <p:cNvPr id="18" name="Group 17">
            <a:extLst>
              <a:ext uri="{FF2B5EF4-FFF2-40B4-BE49-F238E27FC236}">
                <a16:creationId xmlns:a16="http://schemas.microsoft.com/office/drawing/2014/main" id="{9C9D46B0-36AA-2E87-F38B-80D7BDCC4FDE}"/>
              </a:ext>
            </a:extLst>
          </p:cNvPr>
          <p:cNvGrpSpPr/>
          <p:nvPr/>
        </p:nvGrpSpPr>
        <p:grpSpPr>
          <a:xfrm>
            <a:off x="694913" y="2638077"/>
            <a:ext cx="2628883" cy="3105918"/>
            <a:chOff x="8637435" y="2744698"/>
            <a:chExt cx="2628883" cy="3105918"/>
          </a:xfrm>
        </p:grpSpPr>
        <p:grpSp>
          <p:nvGrpSpPr>
            <p:cNvPr id="19" name="Group 18">
              <a:extLst>
                <a:ext uri="{FF2B5EF4-FFF2-40B4-BE49-F238E27FC236}">
                  <a16:creationId xmlns:a16="http://schemas.microsoft.com/office/drawing/2014/main" id="{6EB20650-AEF8-3729-2222-B4166206D615}"/>
                </a:ext>
              </a:extLst>
            </p:cNvPr>
            <p:cNvGrpSpPr/>
            <p:nvPr/>
          </p:nvGrpSpPr>
          <p:grpSpPr>
            <a:xfrm>
              <a:off x="10031848" y="2922451"/>
              <a:ext cx="1234470" cy="2928165"/>
              <a:chOff x="9646508" y="644232"/>
              <a:chExt cx="1446522" cy="3431154"/>
            </a:xfrm>
          </p:grpSpPr>
          <p:sp>
            <p:nvSpPr>
              <p:cNvPr id="22" name="TextBox 21">
                <a:extLst>
                  <a:ext uri="{FF2B5EF4-FFF2-40B4-BE49-F238E27FC236}">
                    <a16:creationId xmlns:a16="http://schemas.microsoft.com/office/drawing/2014/main" id="{8AACD170-956A-36A8-E269-2541D0FAC3E1}"/>
                  </a:ext>
                </a:extLst>
              </p:cNvPr>
              <p:cNvSpPr txBox="1"/>
              <p:nvPr/>
            </p:nvSpPr>
            <p:spPr>
              <a:xfrm>
                <a:off x="9646508" y="644232"/>
                <a:ext cx="1446522" cy="297533"/>
              </a:xfrm>
              <a:prstGeom prst="rect">
                <a:avLst/>
              </a:prstGeom>
              <a:solidFill>
                <a:schemeClr val="bg1"/>
              </a:solidFill>
            </p:spPr>
            <p:txBody>
              <a:bodyPr wrap="square" rtlCol="0">
                <a:spAutoFit/>
              </a:bodyPr>
              <a:lstStyle/>
              <a:p>
                <a:pPr algn="ctr"/>
                <a:r>
                  <a:rPr lang="en-US" sz="1050" dirty="0">
                    <a:latin typeface="Arial" panose="020B0604020202020204" pitchFamily="34" charset="0"/>
                    <a:cs typeface="Arial" panose="020B0604020202020204" pitchFamily="34" charset="0"/>
                  </a:rPr>
                  <a:t>Wrong label</a:t>
                </a:r>
              </a:p>
            </p:txBody>
          </p:sp>
          <p:pic>
            <p:nvPicPr>
              <p:cNvPr id="21" name="Picture 20">
                <a:extLst>
                  <a:ext uri="{FF2B5EF4-FFF2-40B4-BE49-F238E27FC236}">
                    <a16:creationId xmlns:a16="http://schemas.microsoft.com/office/drawing/2014/main" id="{B6672563-40AC-29BB-AD88-CF480EB705CF}"/>
                  </a:ext>
                </a:extLst>
              </p:cNvPr>
              <p:cNvPicPr>
                <a:picLocks noChangeAspect="1"/>
              </p:cNvPicPr>
              <p:nvPr/>
            </p:nvPicPr>
            <p:blipFill rotWithShape="1">
              <a:blip r:embed="rId6">
                <a:extLst>
                  <a:ext uri="{28A0092B-C50C-407E-A947-70E740481C1C}">
                    <a14:useLocalDpi xmlns:a14="http://schemas.microsoft.com/office/drawing/2010/main" val="0"/>
                  </a:ext>
                </a:extLst>
              </a:blip>
              <a:srcRect l="30153" t="11748" r="59511" b="10701"/>
              <a:stretch/>
            </p:blipFill>
            <p:spPr>
              <a:xfrm>
                <a:off x="9829800" y="906516"/>
                <a:ext cx="1079938" cy="3168870"/>
              </a:xfrm>
              <a:prstGeom prst="rect">
                <a:avLst/>
              </a:prstGeom>
            </p:spPr>
          </p:pic>
        </p:grpSp>
        <p:pic>
          <p:nvPicPr>
            <p:cNvPr id="20" name="Picture 19">
              <a:extLst>
                <a:ext uri="{FF2B5EF4-FFF2-40B4-BE49-F238E27FC236}">
                  <a16:creationId xmlns:a16="http://schemas.microsoft.com/office/drawing/2014/main" id="{71B4BA99-83AD-134F-FB40-DE08485B2F3E}"/>
                </a:ext>
              </a:extLst>
            </p:cNvPr>
            <p:cNvPicPr>
              <a:picLocks noChangeAspect="1"/>
            </p:cNvPicPr>
            <p:nvPr/>
          </p:nvPicPr>
          <p:blipFill rotWithShape="1">
            <a:blip r:embed="rId5">
              <a:extLst>
                <a:ext uri="{28A0092B-C50C-407E-A947-70E740481C1C}">
                  <a14:useLocalDpi xmlns:a14="http://schemas.microsoft.com/office/drawing/2010/main" val="0"/>
                </a:ext>
              </a:extLst>
            </a:blip>
            <a:srcRect l="20381" r="59928" b="10663"/>
            <a:stretch/>
          </p:blipFill>
          <p:spPr>
            <a:xfrm>
              <a:off x="8637435" y="2744698"/>
              <a:ext cx="914400" cy="3105918"/>
            </a:xfrm>
            <a:prstGeom prst="rect">
              <a:avLst/>
            </a:prstGeom>
          </p:spPr>
        </p:pic>
      </p:grpSp>
      <p:sp>
        <p:nvSpPr>
          <p:cNvPr id="24" name="TextBox 23">
            <a:extLst>
              <a:ext uri="{FF2B5EF4-FFF2-40B4-BE49-F238E27FC236}">
                <a16:creationId xmlns:a16="http://schemas.microsoft.com/office/drawing/2014/main" id="{1E143D72-FBEC-B38D-B2C2-E4EBDF033257}"/>
              </a:ext>
            </a:extLst>
          </p:cNvPr>
          <p:cNvSpPr txBox="1"/>
          <p:nvPr/>
        </p:nvSpPr>
        <p:spPr>
          <a:xfrm>
            <a:off x="790605" y="1452897"/>
            <a:ext cx="7417729" cy="646331"/>
          </a:xfrm>
          <a:prstGeom prst="rect">
            <a:avLst/>
          </a:prstGeom>
          <a:noFill/>
        </p:spPr>
        <p:txBody>
          <a:bodyPr wrap="square">
            <a:spAutoFit/>
          </a:bodyPr>
          <a:lstStyle/>
          <a:p>
            <a:r>
              <a:rPr lang="en-US" dirty="0"/>
              <a:t>Training the neural network on the wrong labels resulted in poor segmentations but high uncertainty around interesting features.</a:t>
            </a:r>
          </a:p>
        </p:txBody>
      </p:sp>
      <p:sp>
        <p:nvSpPr>
          <p:cNvPr id="25" name="Rectangle 24">
            <a:extLst>
              <a:ext uri="{FF2B5EF4-FFF2-40B4-BE49-F238E27FC236}">
                <a16:creationId xmlns:a16="http://schemas.microsoft.com/office/drawing/2014/main" id="{36193EAD-892F-3717-F8EA-C8BCC5ACDA9B}"/>
              </a:ext>
            </a:extLst>
          </p:cNvPr>
          <p:cNvSpPr/>
          <p:nvPr/>
        </p:nvSpPr>
        <p:spPr>
          <a:xfrm>
            <a:off x="3859618" y="2934587"/>
            <a:ext cx="404037" cy="2934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CE672BD-1BBF-E129-46E4-B7452502CA40}"/>
              </a:ext>
            </a:extLst>
          </p:cNvPr>
          <p:cNvSpPr/>
          <p:nvPr/>
        </p:nvSpPr>
        <p:spPr>
          <a:xfrm>
            <a:off x="5829284" y="2934587"/>
            <a:ext cx="404037" cy="2934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87FE3CF-61F4-FA6E-DABD-E446F8805CEB}"/>
              </a:ext>
            </a:extLst>
          </p:cNvPr>
          <p:cNvSpPr/>
          <p:nvPr/>
        </p:nvSpPr>
        <p:spPr>
          <a:xfrm>
            <a:off x="7870380" y="2934587"/>
            <a:ext cx="404037" cy="2934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27C4A14-2884-1685-2A63-8970AD9B1BB3}"/>
              </a:ext>
            </a:extLst>
          </p:cNvPr>
          <p:cNvSpPr/>
          <p:nvPr/>
        </p:nvSpPr>
        <p:spPr>
          <a:xfrm>
            <a:off x="9844317" y="2970551"/>
            <a:ext cx="404037" cy="2934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8EFBDA3-59FC-1AE2-14DF-9DA188310382}"/>
              </a:ext>
            </a:extLst>
          </p:cNvPr>
          <p:cNvSpPr/>
          <p:nvPr/>
        </p:nvSpPr>
        <p:spPr>
          <a:xfrm rot="5400000">
            <a:off x="5528929" y="4475560"/>
            <a:ext cx="404037" cy="2934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264E27C-D207-8556-A5E2-CCAE31F72979}"/>
              </a:ext>
            </a:extLst>
          </p:cNvPr>
          <p:cNvSpPr/>
          <p:nvPr/>
        </p:nvSpPr>
        <p:spPr>
          <a:xfrm rot="5400000">
            <a:off x="9455347" y="4404137"/>
            <a:ext cx="404037" cy="3077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312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F5FE-9417-149E-56A9-0C4DE46C06BB}"/>
              </a:ext>
            </a:extLst>
          </p:cNvPr>
          <p:cNvSpPr>
            <a:spLocks noGrp="1"/>
          </p:cNvSpPr>
          <p:nvPr>
            <p:ph type="title"/>
          </p:nvPr>
        </p:nvSpPr>
        <p:spPr/>
        <p:txBody>
          <a:bodyPr/>
          <a:lstStyle/>
          <a:p>
            <a:r>
              <a:rPr lang="en-US" dirty="0"/>
              <a:t>Interpret model: Explainability</a:t>
            </a:r>
          </a:p>
        </p:txBody>
      </p:sp>
      <p:sp>
        <p:nvSpPr>
          <p:cNvPr id="3" name="Slide Number Placeholder 2">
            <a:extLst>
              <a:ext uri="{FF2B5EF4-FFF2-40B4-BE49-F238E27FC236}">
                <a16:creationId xmlns:a16="http://schemas.microsoft.com/office/drawing/2014/main" id="{9260444B-947D-00FF-06E5-85CB85AB575E}"/>
              </a:ext>
            </a:extLst>
          </p:cNvPr>
          <p:cNvSpPr>
            <a:spLocks noGrp="1"/>
          </p:cNvSpPr>
          <p:nvPr>
            <p:ph type="sldNum" sz="quarter" idx="10"/>
          </p:nvPr>
        </p:nvSpPr>
        <p:spPr/>
        <p:txBody>
          <a:bodyPr/>
          <a:lstStyle/>
          <a:p>
            <a:fld id="{4FAB73BC-B049-4115-A692-8D63A059BFB8}" type="slidenum">
              <a:rPr lang="en-US" smtClean="0"/>
              <a:pPr/>
              <a:t>16</a:t>
            </a:fld>
            <a:endParaRPr lang="en-US" dirty="0"/>
          </a:p>
        </p:txBody>
      </p:sp>
      <p:sp>
        <p:nvSpPr>
          <p:cNvPr id="4" name="Content Placeholder 3">
            <a:extLst>
              <a:ext uri="{FF2B5EF4-FFF2-40B4-BE49-F238E27FC236}">
                <a16:creationId xmlns:a16="http://schemas.microsoft.com/office/drawing/2014/main" id="{96C362AB-3679-47EE-C930-D11A4501577F}"/>
              </a:ext>
            </a:extLst>
          </p:cNvPr>
          <p:cNvSpPr>
            <a:spLocks noGrp="1"/>
          </p:cNvSpPr>
          <p:nvPr>
            <p:ph sz="quarter" idx="11"/>
          </p:nvPr>
        </p:nvSpPr>
        <p:spPr>
          <a:xfrm>
            <a:off x="342458" y="1512455"/>
            <a:ext cx="4559152" cy="4782019"/>
          </a:xfrm>
        </p:spPr>
        <p:txBody>
          <a:bodyPr/>
          <a:lstStyle/>
          <a:p>
            <a:r>
              <a:rPr lang="en-US" dirty="0"/>
              <a:t>Shapley Additive exPlanations (SHAP) </a:t>
            </a:r>
          </a:p>
          <a:p>
            <a:pPr marL="342900" indent="-342900">
              <a:buFont typeface="Arial" panose="020B0604020202020204" pitchFamily="34" charset="0"/>
              <a:buChar char="•"/>
            </a:pPr>
            <a:r>
              <a:rPr lang="en-US" dirty="0"/>
              <a:t>Shapley values: Game theoretic approach to attribute feature contributions to model predictions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SHAP python package includes model-agnostic explainability implementations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Linear approximation to nonlinear mapping will have some error with respect to model behavior</a:t>
            </a:r>
          </a:p>
          <a:p>
            <a:pPr marL="342900" indent="-342900">
              <a:buFont typeface="Arial" panose="020B0604020202020204" pitchFamily="34" charset="0"/>
              <a:buChar char="•"/>
            </a:pPr>
            <a:endParaRPr lang="en-US" dirty="0"/>
          </a:p>
          <a:p>
            <a:endParaRPr lang="en-US" dirty="0"/>
          </a:p>
        </p:txBody>
      </p:sp>
      <p:pic>
        <p:nvPicPr>
          <p:cNvPr id="5" name="Graphic 4" descr="Head with gears outline">
            <a:extLst>
              <a:ext uri="{FF2B5EF4-FFF2-40B4-BE49-F238E27FC236}">
                <a16:creationId xmlns:a16="http://schemas.microsoft.com/office/drawing/2014/main" id="{4E60DEDE-C736-7256-E575-A91E5D7EE8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393" y="383242"/>
            <a:ext cx="530807" cy="530807"/>
          </a:xfrm>
          <a:prstGeom prst="rect">
            <a:avLst/>
          </a:prstGeom>
        </p:spPr>
      </p:pic>
      <p:pic>
        <p:nvPicPr>
          <p:cNvPr id="7" name="Picture 6">
            <a:extLst>
              <a:ext uri="{FF2B5EF4-FFF2-40B4-BE49-F238E27FC236}">
                <a16:creationId xmlns:a16="http://schemas.microsoft.com/office/drawing/2014/main" id="{2602E29E-0C27-B34D-D324-0268171644CC}"/>
              </a:ext>
            </a:extLst>
          </p:cNvPr>
          <p:cNvPicPr>
            <a:picLocks noChangeAspect="1"/>
          </p:cNvPicPr>
          <p:nvPr/>
        </p:nvPicPr>
        <p:blipFill>
          <a:blip r:embed="rId4"/>
          <a:stretch>
            <a:fillRect/>
          </a:stretch>
        </p:blipFill>
        <p:spPr>
          <a:xfrm>
            <a:off x="5018568" y="1036036"/>
            <a:ext cx="7144932" cy="3621024"/>
          </a:xfrm>
          <a:prstGeom prst="rect">
            <a:avLst/>
          </a:prstGeom>
        </p:spPr>
      </p:pic>
      <p:sp>
        <p:nvSpPr>
          <p:cNvPr id="8" name="TextBox 7">
            <a:extLst>
              <a:ext uri="{FF2B5EF4-FFF2-40B4-BE49-F238E27FC236}">
                <a16:creationId xmlns:a16="http://schemas.microsoft.com/office/drawing/2014/main" id="{C7C3FD5B-5A93-BDD0-3CFB-798E35FE6F16}"/>
              </a:ext>
            </a:extLst>
          </p:cNvPr>
          <p:cNvSpPr txBox="1"/>
          <p:nvPr/>
        </p:nvSpPr>
        <p:spPr>
          <a:xfrm>
            <a:off x="6943061" y="5181897"/>
            <a:ext cx="6422951" cy="531628"/>
          </a:xfrm>
          <a:prstGeom prst="rect">
            <a:avLst/>
          </a:prstGeom>
        </p:spPr>
        <p:txBody>
          <a:bodyPr vert="horz" wrap="square" lIns="91440" tIns="45720" rIns="91440" bIns="45720" rtlCol="0">
            <a:noAutofit/>
          </a:bodyPr>
          <a:lstStyle/>
          <a:p>
            <a:pPr algn="l"/>
            <a:r>
              <a:rPr lang="en-US" sz="1200" dirty="0"/>
              <a:t>https://shap.readthedocs.io/en/latest/index.html</a:t>
            </a:r>
          </a:p>
        </p:txBody>
      </p:sp>
    </p:spTree>
    <p:extLst>
      <p:ext uri="{BB962C8B-B14F-4D97-AF65-F5344CB8AC3E}">
        <p14:creationId xmlns:p14="http://schemas.microsoft.com/office/powerpoint/2010/main" val="92588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C150-67BD-40E5-AEC8-44BC3D3F0F2B}"/>
              </a:ext>
            </a:extLst>
          </p:cNvPr>
          <p:cNvSpPr>
            <a:spLocks noGrp="1"/>
          </p:cNvSpPr>
          <p:nvPr>
            <p:ph type="title"/>
          </p:nvPr>
        </p:nvSpPr>
        <p:spPr/>
        <p:txBody>
          <a:bodyPr>
            <a:noAutofit/>
          </a:bodyPr>
          <a:lstStyle/>
          <a:p>
            <a:r>
              <a:rPr lang="en-US" sz="2700" dirty="0"/>
              <a:t>Example: Longitudinal Risk Prediction Using RNNs and CNNs</a:t>
            </a:r>
          </a:p>
        </p:txBody>
      </p:sp>
      <p:sp>
        <p:nvSpPr>
          <p:cNvPr id="5" name="Content Placeholder 4">
            <a:extLst>
              <a:ext uri="{FF2B5EF4-FFF2-40B4-BE49-F238E27FC236}">
                <a16:creationId xmlns:a16="http://schemas.microsoft.com/office/drawing/2014/main" id="{50A6CABD-E590-B88C-060C-FEBF7FC9FFBE}"/>
              </a:ext>
            </a:extLst>
          </p:cNvPr>
          <p:cNvSpPr>
            <a:spLocks noGrp="1"/>
          </p:cNvSpPr>
          <p:nvPr>
            <p:ph sz="quarter" idx="11"/>
          </p:nvPr>
        </p:nvSpPr>
        <p:spPr/>
        <p:txBody>
          <a:bodyPr/>
          <a:lstStyle/>
          <a:p>
            <a:endParaRPr lang="en-US" dirty="0"/>
          </a:p>
        </p:txBody>
      </p:sp>
      <p:pic>
        <p:nvPicPr>
          <p:cNvPr id="81" name="Picture 80">
            <a:extLst>
              <a:ext uri="{FF2B5EF4-FFF2-40B4-BE49-F238E27FC236}">
                <a16:creationId xmlns:a16="http://schemas.microsoft.com/office/drawing/2014/main" id="{3405836D-2131-4BA6-9C64-5493C7CBE8B4}"/>
              </a:ext>
            </a:extLst>
          </p:cNvPr>
          <p:cNvPicPr>
            <a:picLocks noChangeAspect="1"/>
          </p:cNvPicPr>
          <p:nvPr/>
        </p:nvPicPr>
        <p:blipFill>
          <a:blip r:embed="rId2"/>
          <a:stretch>
            <a:fillRect/>
          </a:stretch>
        </p:blipFill>
        <p:spPr>
          <a:xfrm>
            <a:off x="2152650" y="1905001"/>
            <a:ext cx="8083264" cy="3869891"/>
          </a:xfrm>
          <a:prstGeom prst="rect">
            <a:avLst/>
          </a:prstGeom>
        </p:spPr>
      </p:pic>
      <p:sp>
        <p:nvSpPr>
          <p:cNvPr id="6" name="Slide Number Placeholder 2">
            <a:extLst>
              <a:ext uri="{FF2B5EF4-FFF2-40B4-BE49-F238E27FC236}">
                <a16:creationId xmlns:a16="http://schemas.microsoft.com/office/drawing/2014/main" id="{0F39C7D9-5A34-76EE-FD64-5AB4DF643593}"/>
              </a:ext>
            </a:extLst>
          </p:cNvPr>
          <p:cNvSpPr>
            <a:spLocks noGrp="1"/>
          </p:cNvSpPr>
          <p:nvPr>
            <p:ph type="sldNum" sz="quarter" idx="10"/>
          </p:nvPr>
        </p:nvSpPr>
        <p:spPr>
          <a:xfrm>
            <a:off x="11702562" y="6471387"/>
            <a:ext cx="489438" cy="365125"/>
          </a:xfrm>
        </p:spPr>
        <p:txBody>
          <a:bodyPr/>
          <a:lstStyle/>
          <a:p>
            <a:fld id="{4FAB73BC-B049-4115-A692-8D63A059BFB8}" type="slidenum">
              <a:rPr lang="en-US" smtClean="0"/>
              <a:pPr/>
              <a:t>17</a:t>
            </a:fld>
            <a:endParaRPr lang="en-US" dirty="0"/>
          </a:p>
        </p:txBody>
      </p:sp>
    </p:spTree>
    <p:extLst>
      <p:ext uri="{BB962C8B-B14F-4D97-AF65-F5344CB8AC3E}">
        <p14:creationId xmlns:p14="http://schemas.microsoft.com/office/powerpoint/2010/main" val="4287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DC431D-CE26-7C2E-21E4-28A78CD753D3}"/>
              </a:ext>
            </a:extLst>
          </p:cNvPr>
          <p:cNvSpPr>
            <a:spLocks noGrp="1"/>
          </p:cNvSpPr>
          <p:nvPr>
            <p:ph type="title"/>
          </p:nvPr>
        </p:nvSpPr>
        <p:spPr/>
        <p:txBody>
          <a:bodyPr/>
          <a:lstStyle/>
          <a:p>
            <a:endParaRPr lang="en-US" dirty="0"/>
          </a:p>
        </p:txBody>
      </p:sp>
      <p:sp>
        <p:nvSpPr>
          <p:cNvPr id="9" name="Content Placeholder 8">
            <a:extLst>
              <a:ext uri="{FF2B5EF4-FFF2-40B4-BE49-F238E27FC236}">
                <a16:creationId xmlns:a16="http://schemas.microsoft.com/office/drawing/2014/main" id="{01BF162F-9A58-60C8-90CC-1A0C74E67A4B}"/>
              </a:ext>
            </a:extLst>
          </p:cNvPr>
          <p:cNvSpPr>
            <a:spLocks noGrp="1"/>
          </p:cNvSpPr>
          <p:nvPr>
            <p:ph sz="quarter" idx="11"/>
          </p:nvPr>
        </p:nvSpPr>
        <p:spPr/>
        <p:txBody>
          <a:bodyPr/>
          <a:lstStyle/>
          <a:p>
            <a:endParaRPr lang="en-US" dirty="0"/>
          </a:p>
        </p:txBody>
      </p:sp>
      <p:pic>
        <p:nvPicPr>
          <p:cNvPr id="7" name="Picture 6">
            <a:extLst>
              <a:ext uri="{FF2B5EF4-FFF2-40B4-BE49-F238E27FC236}">
                <a16:creationId xmlns:a16="http://schemas.microsoft.com/office/drawing/2014/main" id="{C77DA8CC-168C-4EEC-9EB1-BDA71818D431}"/>
              </a:ext>
            </a:extLst>
          </p:cNvPr>
          <p:cNvPicPr>
            <a:picLocks noChangeAspect="1"/>
          </p:cNvPicPr>
          <p:nvPr/>
        </p:nvPicPr>
        <p:blipFill rotWithShape="1">
          <a:blip r:embed="rId2"/>
          <a:srcRect r="1093" b="2254"/>
          <a:stretch/>
        </p:blipFill>
        <p:spPr>
          <a:xfrm>
            <a:off x="0" y="0"/>
            <a:ext cx="11294533" cy="6697133"/>
          </a:xfrm>
          <a:prstGeom prst="rect">
            <a:avLst/>
          </a:prstGeom>
        </p:spPr>
      </p:pic>
      <p:sp>
        <p:nvSpPr>
          <p:cNvPr id="10" name="Slide Number Placeholder 2">
            <a:extLst>
              <a:ext uri="{FF2B5EF4-FFF2-40B4-BE49-F238E27FC236}">
                <a16:creationId xmlns:a16="http://schemas.microsoft.com/office/drawing/2014/main" id="{1AF4E49B-0DDE-9065-FC35-02CDC9674376}"/>
              </a:ext>
            </a:extLst>
          </p:cNvPr>
          <p:cNvSpPr>
            <a:spLocks noGrp="1"/>
          </p:cNvSpPr>
          <p:nvPr>
            <p:ph type="sldNum" sz="quarter" idx="10"/>
          </p:nvPr>
        </p:nvSpPr>
        <p:spPr>
          <a:xfrm>
            <a:off x="11702562" y="6471387"/>
            <a:ext cx="489438" cy="365125"/>
          </a:xfrm>
        </p:spPr>
        <p:txBody>
          <a:bodyPr/>
          <a:lstStyle/>
          <a:p>
            <a:fld id="{4FAB73BC-B049-4115-A692-8D63A059BFB8}" type="slidenum">
              <a:rPr lang="en-US" smtClean="0"/>
              <a:pPr/>
              <a:t>18</a:t>
            </a:fld>
            <a:endParaRPr lang="en-US" dirty="0"/>
          </a:p>
        </p:txBody>
      </p:sp>
    </p:spTree>
    <p:extLst>
      <p:ext uri="{BB962C8B-B14F-4D97-AF65-F5344CB8AC3E}">
        <p14:creationId xmlns:p14="http://schemas.microsoft.com/office/powerpoint/2010/main" val="5964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F5FE-9417-149E-56A9-0C4DE46C06BB}"/>
              </a:ext>
            </a:extLst>
          </p:cNvPr>
          <p:cNvSpPr>
            <a:spLocks noGrp="1"/>
          </p:cNvSpPr>
          <p:nvPr>
            <p:ph type="title"/>
          </p:nvPr>
        </p:nvSpPr>
        <p:spPr/>
        <p:txBody>
          <a:bodyPr/>
          <a:lstStyle/>
          <a:p>
            <a:r>
              <a:rPr lang="en-US" dirty="0"/>
              <a:t>Documentation: Weights and Biases</a:t>
            </a:r>
          </a:p>
        </p:txBody>
      </p:sp>
      <p:sp>
        <p:nvSpPr>
          <p:cNvPr id="3" name="Slide Number Placeholder 2">
            <a:extLst>
              <a:ext uri="{FF2B5EF4-FFF2-40B4-BE49-F238E27FC236}">
                <a16:creationId xmlns:a16="http://schemas.microsoft.com/office/drawing/2014/main" id="{9260444B-947D-00FF-06E5-85CB85AB575E}"/>
              </a:ext>
            </a:extLst>
          </p:cNvPr>
          <p:cNvSpPr>
            <a:spLocks noGrp="1"/>
          </p:cNvSpPr>
          <p:nvPr>
            <p:ph type="sldNum" sz="quarter" idx="10"/>
          </p:nvPr>
        </p:nvSpPr>
        <p:spPr/>
        <p:txBody>
          <a:bodyPr/>
          <a:lstStyle/>
          <a:p>
            <a:fld id="{4FAB73BC-B049-4115-A692-8D63A059BFB8}" type="slidenum">
              <a:rPr lang="en-US" smtClean="0"/>
              <a:pPr/>
              <a:t>19</a:t>
            </a:fld>
            <a:endParaRPr lang="en-US" dirty="0"/>
          </a:p>
        </p:txBody>
      </p:sp>
      <p:sp>
        <p:nvSpPr>
          <p:cNvPr id="4" name="Content Placeholder 3">
            <a:extLst>
              <a:ext uri="{FF2B5EF4-FFF2-40B4-BE49-F238E27FC236}">
                <a16:creationId xmlns:a16="http://schemas.microsoft.com/office/drawing/2014/main" id="{96C362AB-3679-47EE-C930-D11A4501577F}"/>
              </a:ext>
            </a:extLst>
          </p:cNvPr>
          <p:cNvSpPr>
            <a:spLocks noGrp="1"/>
          </p:cNvSpPr>
          <p:nvPr>
            <p:ph sz="quarter" idx="11"/>
          </p:nvPr>
        </p:nvSpPr>
        <p:spPr>
          <a:xfrm>
            <a:off x="601183" y="1533720"/>
            <a:ext cx="4672566" cy="4409879"/>
          </a:xfrm>
        </p:spPr>
        <p:txBody>
          <a:bodyPr>
            <a:normAutofit/>
          </a:bodyPr>
          <a:lstStyle/>
          <a:p>
            <a:r>
              <a:rPr lang="en-US" dirty="0"/>
              <a:t>Weights and Biases experiment tracker</a:t>
            </a:r>
          </a:p>
          <a:p>
            <a:pPr marL="342900" indent="-342900">
              <a:buFont typeface="Arial" panose="020B0604020202020204" pitchFamily="34" charset="0"/>
              <a:buChar char="•"/>
            </a:pPr>
            <a:r>
              <a:rPr lang="en-US" dirty="0"/>
              <a:t>Model and data versioning</a:t>
            </a:r>
          </a:p>
          <a:p>
            <a:pPr marL="342900" indent="-342900">
              <a:buFont typeface="Arial" panose="020B0604020202020204" pitchFamily="34" charset="0"/>
              <a:buChar char="•"/>
            </a:pPr>
            <a:r>
              <a:rPr lang="en-US" dirty="0"/>
              <a:t>Training and evaluation metrics</a:t>
            </a:r>
          </a:p>
          <a:p>
            <a:pPr marL="342900" indent="-342900">
              <a:buFont typeface="Arial" panose="020B0604020202020204" pitchFamily="34" charset="0"/>
              <a:buChar char="•"/>
            </a:pPr>
            <a:r>
              <a:rPr lang="en-US" dirty="0"/>
              <a:t>Configuration management</a:t>
            </a:r>
          </a:p>
          <a:p>
            <a:pPr marL="342900" indent="-342900">
              <a:buFont typeface="Arial" panose="020B0604020202020204" pitchFamily="34" charset="0"/>
              <a:buChar char="•"/>
            </a:pPr>
            <a:r>
              <a:rPr lang="en-US" dirty="0"/>
              <a:t>Hyperparameter tuning</a:t>
            </a:r>
          </a:p>
          <a:p>
            <a:pPr marL="342900" indent="-342900">
              <a:buFont typeface="Arial" panose="020B0604020202020204" pitchFamily="34" charset="0"/>
              <a:buChar char="•"/>
            </a:pPr>
            <a:r>
              <a:rPr lang="en-US" dirty="0"/>
              <a:t>Share results</a:t>
            </a:r>
          </a:p>
          <a:p>
            <a:pPr marL="342900" indent="-342900">
              <a:buFont typeface="Arial" panose="020B0604020202020204" pitchFamily="34" charset="0"/>
              <a:buChar char="•"/>
            </a:pPr>
            <a:r>
              <a:rPr lang="en-US" dirty="0"/>
              <a:t>Interactive reports</a:t>
            </a:r>
          </a:p>
        </p:txBody>
      </p:sp>
      <p:pic>
        <p:nvPicPr>
          <p:cNvPr id="6" name="Picture 5">
            <a:extLst>
              <a:ext uri="{FF2B5EF4-FFF2-40B4-BE49-F238E27FC236}">
                <a16:creationId xmlns:a16="http://schemas.microsoft.com/office/drawing/2014/main" id="{0ADAD6C3-007F-AE36-71AE-5B4053B5217A}"/>
              </a:ext>
            </a:extLst>
          </p:cNvPr>
          <p:cNvPicPr>
            <a:picLocks noChangeAspect="1"/>
          </p:cNvPicPr>
          <p:nvPr/>
        </p:nvPicPr>
        <p:blipFill>
          <a:blip r:embed="rId2"/>
          <a:stretch>
            <a:fillRect/>
          </a:stretch>
        </p:blipFill>
        <p:spPr>
          <a:xfrm>
            <a:off x="474910" y="4514542"/>
            <a:ext cx="4925112" cy="1619476"/>
          </a:xfrm>
          <a:prstGeom prst="rect">
            <a:avLst/>
          </a:prstGeom>
        </p:spPr>
      </p:pic>
      <p:pic>
        <p:nvPicPr>
          <p:cNvPr id="8" name="Picture 7">
            <a:extLst>
              <a:ext uri="{FF2B5EF4-FFF2-40B4-BE49-F238E27FC236}">
                <a16:creationId xmlns:a16="http://schemas.microsoft.com/office/drawing/2014/main" id="{18E3042F-E514-55EB-F84A-BDE4BD45B4BD}"/>
              </a:ext>
            </a:extLst>
          </p:cNvPr>
          <p:cNvPicPr>
            <a:picLocks noChangeAspect="1"/>
          </p:cNvPicPr>
          <p:nvPr/>
        </p:nvPicPr>
        <p:blipFill rotWithShape="1">
          <a:blip r:embed="rId3"/>
          <a:srcRect t="1" r="5826" b="-26201"/>
          <a:stretch/>
        </p:blipFill>
        <p:spPr>
          <a:xfrm>
            <a:off x="474910" y="6317754"/>
            <a:ext cx="4925112" cy="307265"/>
          </a:xfrm>
          <a:prstGeom prst="rect">
            <a:avLst/>
          </a:prstGeom>
        </p:spPr>
      </p:pic>
      <p:sp>
        <p:nvSpPr>
          <p:cNvPr id="9" name="TextBox 8">
            <a:extLst>
              <a:ext uri="{FF2B5EF4-FFF2-40B4-BE49-F238E27FC236}">
                <a16:creationId xmlns:a16="http://schemas.microsoft.com/office/drawing/2014/main" id="{7F13CA1F-EA66-3662-1553-6FD6F871821F}"/>
              </a:ext>
            </a:extLst>
          </p:cNvPr>
          <p:cNvSpPr txBox="1"/>
          <p:nvPr/>
        </p:nvSpPr>
        <p:spPr>
          <a:xfrm>
            <a:off x="474910" y="6625019"/>
            <a:ext cx="4798839" cy="183736"/>
          </a:xfrm>
          <a:prstGeom prst="rect">
            <a:avLst/>
          </a:prstGeom>
        </p:spPr>
        <p:txBody>
          <a:bodyPr vert="horz" wrap="square" lIns="91440" tIns="45720" rIns="91440" bIns="45720" rtlCol="0">
            <a:noAutofit/>
          </a:bodyPr>
          <a:lstStyle/>
          <a:p>
            <a:pPr algn="l"/>
            <a:r>
              <a:rPr lang="en-US" sz="800" dirty="0"/>
              <a:t>https://docs.wandb.ai/quickstart</a:t>
            </a:r>
          </a:p>
        </p:txBody>
      </p:sp>
      <p:pic>
        <p:nvPicPr>
          <p:cNvPr id="11" name="Picture 10">
            <a:extLst>
              <a:ext uri="{FF2B5EF4-FFF2-40B4-BE49-F238E27FC236}">
                <a16:creationId xmlns:a16="http://schemas.microsoft.com/office/drawing/2014/main" id="{56D25A2A-A1C1-7B2A-1025-6168BFE69413}"/>
              </a:ext>
            </a:extLst>
          </p:cNvPr>
          <p:cNvPicPr>
            <a:picLocks noChangeAspect="1"/>
          </p:cNvPicPr>
          <p:nvPr/>
        </p:nvPicPr>
        <p:blipFill rotWithShape="1">
          <a:blip r:embed="rId4">
            <a:extLst>
              <a:ext uri="{28A0092B-C50C-407E-A947-70E740481C1C}">
                <a14:useLocalDpi xmlns:a14="http://schemas.microsoft.com/office/drawing/2010/main" val="0"/>
              </a:ext>
            </a:extLst>
          </a:blip>
          <a:srcRect l="32345" b="1061"/>
          <a:stretch/>
        </p:blipFill>
        <p:spPr>
          <a:xfrm>
            <a:off x="6313514" y="1036036"/>
            <a:ext cx="5155301" cy="5654386"/>
          </a:xfrm>
          <a:prstGeom prst="rect">
            <a:avLst/>
          </a:prstGeom>
        </p:spPr>
      </p:pic>
    </p:spTree>
    <p:extLst>
      <p:ext uri="{BB962C8B-B14F-4D97-AF65-F5344CB8AC3E}">
        <p14:creationId xmlns:p14="http://schemas.microsoft.com/office/powerpoint/2010/main" val="43230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718E6C-B53D-C9DA-0FC9-CAEE5A7B39D7}"/>
              </a:ext>
            </a:extLst>
          </p:cNvPr>
          <p:cNvSpPr>
            <a:spLocks noGrp="1"/>
          </p:cNvSpPr>
          <p:nvPr>
            <p:ph type="dt" sz="half" idx="4294967295"/>
          </p:nvPr>
        </p:nvSpPr>
        <p:spPr/>
        <p:txBody>
          <a:bodyPr/>
          <a:lstStyle/>
          <a:p>
            <a:endParaRPr lang="en-US" dirty="0"/>
          </a:p>
        </p:txBody>
      </p:sp>
      <p:sp>
        <p:nvSpPr>
          <p:cNvPr id="6" name="Slide Number Placeholder 5">
            <a:extLst>
              <a:ext uri="{FF2B5EF4-FFF2-40B4-BE49-F238E27FC236}">
                <a16:creationId xmlns:a16="http://schemas.microsoft.com/office/drawing/2014/main" id="{0E3F78EF-D34B-15DB-B3C4-681A06869A36}"/>
              </a:ext>
            </a:extLst>
          </p:cNvPr>
          <p:cNvSpPr>
            <a:spLocks noGrp="1"/>
          </p:cNvSpPr>
          <p:nvPr>
            <p:ph type="sldNum" sz="quarter" idx="10"/>
          </p:nvPr>
        </p:nvSpPr>
        <p:spPr>
          <a:xfrm>
            <a:off x="11702562" y="6471387"/>
            <a:ext cx="489438" cy="365125"/>
          </a:xfrm>
        </p:spPr>
        <p:txBody>
          <a:bodyPr/>
          <a:lstStyle/>
          <a:p>
            <a:fld id="{6113E31D-E2AB-40D1-8B51-AFA5AFEF393A}" type="slidenum">
              <a:rPr lang="en-US" dirty="0"/>
              <a:t>2</a:t>
            </a:fld>
            <a:endParaRPr lang="en-US" dirty="0"/>
          </a:p>
        </p:txBody>
      </p:sp>
      <p:sp>
        <p:nvSpPr>
          <p:cNvPr id="7" name="Content Placeholder 6">
            <a:extLst>
              <a:ext uri="{FF2B5EF4-FFF2-40B4-BE49-F238E27FC236}">
                <a16:creationId xmlns:a16="http://schemas.microsoft.com/office/drawing/2014/main" id="{DD8DD1EF-2FDB-F892-2439-1EA997E8B012}"/>
              </a:ext>
            </a:extLst>
          </p:cNvPr>
          <p:cNvSpPr>
            <a:spLocks noGrp="1"/>
          </p:cNvSpPr>
          <p:nvPr/>
        </p:nvSpPr>
        <p:spPr>
          <a:xfrm>
            <a:off x="518530" y="1709878"/>
            <a:ext cx="5393172" cy="4457006"/>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Clr>
                <a:schemeClr val="accent1"/>
              </a:buClr>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100000"/>
              </a:lnSpc>
              <a:spcBef>
                <a:spcPts val="200"/>
              </a:spcBef>
              <a:spcAft>
                <a:spcPts val="400"/>
              </a:spcAft>
              <a:buClr>
                <a:schemeClr val="accent1"/>
              </a:buClr>
              <a:buFont typeface="Wingdings" pitchFamily="2" charset="2"/>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100000"/>
              </a:lnSpc>
              <a:spcBef>
                <a:spcPts val="200"/>
              </a:spcBef>
              <a:spcAft>
                <a:spcPts val="400"/>
              </a:spcAft>
              <a:buClr>
                <a:schemeClr val="accent1"/>
              </a:buClr>
              <a:buFont typeface="Wingdings" pitchFamily="2" charset="2"/>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ML Performance Assessment</a:t>
            </a:r>
          </a:p>
          <a:p>
            <a:pPr marL="726948" lvl="1" indent="-342900">
              <a:buFont typeface="Arial" panose="020B0604020202020204" pitchFamily="34" charset="0"/>
              <a:buChar char="•"/>
            </a:pPr>
            <a:r>
              <a:rPr lang="en-US" dirty="0"/>
              <a:t>Does the model perform its task correctly?</a:t>
            </a:r>
          </a:p>
          <a:p>
            <a:pPr marL="726948" lvl="1" indent="-342900">
              <a:buFont typeface="Arial" panose="020B0604020202020204" pitchFamily="34" charset="0"/>
              <a:buChar char="•"/>
            </a:pPr>
            <a:r>
              <a:rPr lang="en-US" dirty="0"/>
              <a:t>Will it perform well in a deployed setting?</a:t>
            </a:r>
          </a:p>
          <a:p>
            <a:pPr marL="726948" lvl="1" indent="-342900">
              <a:buFont typeface="Arial" panose="020B0604020202020204" pitchFamily="34" charset="0"/>
              <a:buChar char="•"/>
            </a:pPr>
            <a:r>
              <a:rPr lang="en-US" dirty="0"/>
              <a:t>What are the limitations of the model? Are they communicated to the end users?</a:t>
            </a:r>
          </a:p>
          <a:p>
            <a:pPr marL="1275588" lvl="4" indent="-342900"/>
            <a:endParaRPr lang="en-US" dirty="0"/>
          </a:p>
          <a:p>
            <a:r>
              <a:rPr lang="en-US" b="1" dirty="0"/>
              <a:t>How well does the model perform its task and what risks exist?</a:t>
            </a:r>
          </a:p>
          <a:p>
            <a:endParaRPr lang="en-US" b="1" dirty="0"/>
          </a:p>
          <a:p>
            <a:endParaRPr lang="en-US" b="1" dirty="0"/>
          </a:p>
          <a:p>
            <a:r>
              <a:rPr lang="en-US" b="1" dirty="0">
                <a:solidFill>
                  <a:schemeClr val="accent1"/>
                </a:solidFill>
              </a:rPr>
              <a:t>No single tool or process captures every scenario. </a:t>
            </a:r>
          </a:p>
        </p:txBody>
      </p:sp>
      <p:sp>
        <p:nvSpPr>
          <p:cNvPr id="11" name="Content Placeholder 6">
            <a:extLst>
              <a:ext uri="{FF2B5EF4-FFF2-40B4-BE49-F238E27FC236}">
                <a16:creationId xmlns:a16="http://schemas.microsoft.com/office/drawing/2014/main" id="{AD571F8E-0AF4-43F9-AD35-7018622173F7}"/>
              </a:ext>
            </a:extLst>
          </p:cNvPr>
          <p:cNvSpPr>
            <a:spLocks noGrp="1"/>
          </p:cNvSpPr>
          <p:nvPr/>
        </p:nvSpPr>
        <p:spPr>
          <a:xfrm>
            <a:off x="6540648" y="940273"/>
            <a:ext cx="5290463" cy="5311672"/>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Clr>
                <a:schemeClr val="accent1"/>
              </a:buClr>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100000"/>
              </a:lnSpc>
              <a:spcBef>
                <a:spcPts val="200"/>
              </a:spcBef>
              <a:spcAft>
                <a:spcPts val="400"/>
              </a:spcAft>
              <a:buClr>
                <a:schemeClr val="accent1"/>
              </a:buClr>
              <a:buFont typeface="Wingdings" pitchFamily="2" charset="2"/>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100000"/>
              </a:lnSpc>
              <a:spcBef>
                <a:spcPts val="200"/>
              </a:spcBef>
              <a:spcAft>
                <a:spcPts val="400"/>
              </a:spcAft>
              <a:buClr>
                <a:schemeClr val="accent1"/>
              </a:buClr>
              <a:buFont typeface="Wingdings" pitchFamily="2" charset="2"/>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Open Sans"/>
                <a:ea typeface="Open Sans"/>
                <a:cs typeface="Open Sans"/>
              </a:rPr>
              <a:t>1. Inspect and assess the data used for training and evaluation.</a:t>
            </a:r>
            <a:endParaRPr lang="en-US" dirty="0"/>
          </a:p>
          <a:p>
            <a:r>
              <a:rPr lang="en-US" dirty="0">
                <a:latin typeface="Open Sans"/>
                <a:ea typeface="Open Sans"/>
                <a:cs typeface="Open Sans"/>
              </a:rPr>
              <a:t>2. Compare the training and evaluation data to data sampled from the deployment domain.</a:t>
            </a:r>
            <a:endParaRPr lang="en-US" dirty="0"/>
          </a:p>
          <a:p>
            <a:r>
              <a:rPr lang="en-US" dirty="0">
                <a:latin typeface="Open Sans"/>
                <a:ea typeface="Open Sans"/>
                <a:cs typeface="Open Sans"/>
              </a:rPr>
              <a:t>3. Review the ML source code.</a:t>
            </a:r>
            <a:endParaRPr lang="en-US" dirty="0"/>
          </a:p>
          <a:p>
            <a:r>
              <a:rPr lang="en-US" dirty="0">
                <a:latin typeface="Open Sans"/>
                <a:ea typeface="Open Sans"/>
                <a:cs typeface="Open Sans"/>
              </a:rPr>
              <a:t>4. Independently train and evaluate the ML model in an environment similar to (ideally, identical to) the</a:t>
            </a:r>
            <a:r>
              <a:rPr lang="en-US" dirty="0"/>
              <a:t> </a:t>
            </a:r>
            <a:r>
              <a:rPr lang="en-US" dirty="0">
                <a:latin typeface="Open Sans"/>
                <a:ea typeface="Open Sans"/>
                <a:cs typeface="Open Sans"/>
              </a:rPr>
              <a:t>deployed system.</a:t>
            </a:r>
            <a:endParaRPr lang="en-US" dirty="0"/>
          </a:p>
          <a:p>
            <a:r>
              <a:rPr lang="en-US" dirty="0">
                <a:latin typeface="Open Sans"/>
                <a:ea typeface="Open Sans"/>
                <a:cs typeface="Open Sans"/>
              </a:rPr>
              <a:t>5. Review methods used to understand model behavior, such as explanations and uncertainty quantification.</a:t>
            </a:r>
            <a:endParaRPr lang="en-US" dirty="0"/>
          </a:p>
          <a:p>
            <a:r>
              <a:rPr lang="en-US" dirty="0">
                <a:latin typeface="Open Sans"/>
                <a:ea typeface="Open Sans"/>
                <a:cs typeface="Open Sans"/>
              </a:rPr>
              <a:t>6. Document findings, identify risks, and recommend mitigations.</a:t>
            </a:r>
            <a:endParaRPr lang="en-US" dirty="0"/>
          </a:p>
          <a:p>
            <a:endParaRPr lang="en-US" b="1" dirty="0">
              <a:latin typeface="Open Sans"/>
              <a:ea typeface="Open Sans"/>
              <a:cs typeface="Open Sans"/>
            </a:endParaRPr>
          </a:p>
        </p:txBody>
      </p:sp>
      <p:sp>
        <p:nvSpPr>
          <p:cNvPr id="2" name="TextBox 1">
            <a:extLst>
              <a:ext uri="{FF2B5EF4-FFF2-40B4-BE49-F238E27FC236}">
                <a16:creationId xmlns:a16="http://schemas.microsoft.com/office/drawing/2014/main" id="{AA8E3108-BAB6-9BCA-2DB1-136053D4524B}"/>
              </a:ext>
            </a:extLst>
          </p:cNvPr>
          <p:cNvSpPr txBox="1"/>
          <p:nvPr/>
        </p:nvSpPr>
        <p:spPr>
          <a:xfrm>
            <a:off x="6475228" y="276447"/>
            <a:ext cx="5103628" cy="584790"/>
          </a:xfrm>
          <a:prstGeom prst="rect">
            <a:avLst/>
          </a:prstGeom>
        </p:spPr>
        <p:txBody>
          <a:bodyPr vert="horz" wrap="square" lIns="91440" tIns="45720" rIns="91440" bIns="45720" rtlCol="0">
            <a:noAutofit/>
          </a:bodyPr>
          <a:lstStyle/>
          <a:p>
            <a:pPr algn="ctr"/>
            <a:r>
              <a:rPr lang="en-US" sz="2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Peer review steps</a:t>
            </a:r>
          </a:p>
        </p:txBody>
      </p:sp>
    </p:spTree>
    <p:extLst>
      <p:ext uri="{BB962C8B-B14F-4D97-AF65-F5344CB8AC3E}">
        <p14:creationId xmlns:p14="http://schemas.microsoft.com/office/powerpoint/2010/main" val="117735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A4DC-FD5A-7CED-F23C-BAAEF9CFC718}"/>
              </a:ext>
            </a:extLst>
          </p:cNvPr>
          <p:cNvSpPr>
            <a:spLocks noGrp="1"/>
          </p:cNvSpPr>
          <p:nvPr>
            <p:ph type="title"/>
          </p:nvPr>
        </p:nvSpPr>
        <p:spPr/>
        <p:txBody>
          <a:bodyPr/>
          <a:lstStyle/>
          <a:p>
            <a:r>
              <a:rPr lang="en-US" dirty="0"/>
              <a:t>Conclusion</a:t>
            </a:r>
          </a:p>
        </p:txBody>
      </p:sp>
      <p:sp>
        <p:nvSpPr>
          <p:cNvPr id="3" name="Slide Number Placeholder 2">
            <a:extLst>
              <a:ext uri="{FF2B5EF4-FFF2-40B4-BE49-F238E27FC236}">
                <a16:creationId xmlns:a16="http://schemas.microsoft.com/office/drawing/2014/main" id="{DB7C78A7-15C4-C839-4E3F-4A1CD093124E}"/>
              </a:ext>
            </a:extLst>
          </p:cNvPr>
          <p:cNvSpPr>
            <a:spLocks noGrp="1"/>
          </p:cNvSpPr>
          <p:nvPr>
            <p:ph type="sldNum" sz="quarter" idx="10"/>
          </p:nvPr>
        </p:nvSpPr>
        <p:spPr/>
        <p:txBody>
          <a:bodyPr/>
          <a:lstStyle/>
          <a:p>
            <a:fld id="{4FAB73BC-B049-4115-A692-8D63A059BFB8}" type="slidenum">
              <a:rPr lang="en-US" smtClean="0"/>
              <a:pPr/>
              <a:t>20</a:t>
            </a:fld>
            <a:endParaRPr lang="en-US" dirty="0"/>
          </a:p>
        </p:txBody>
      </p:sp>
      <p:sp>
        <p:nvSpPr>
          <p:cNvPr id="4" name="Content Placeholder 3">
            <a:extLst>
              <a:ext uri="{FF2B5EF4-FFF2-40B4-BE49-F238E27FC236}">
                <a16:creationId xmlns:a16="http://schemas.microsoft.com/office/drawing/2014/main" id="{49CE6CCD-53E2-1E89-D799-BE3A02B12AF1}"/>
              </a:ext>
            </a:extLst>
          </p:cNvPr>
          <p:cNvSpPr>
            <a:spLocks noGrp="1"/>
          </p:cNvSpPr>
          <p:nvPr>
            <p:ph sz="quarter" idx="11"/>
          </p:nvPr>
        </p:nvSpPr>
        <p:spPr>
          <a:xfrm>
            <a:off x="354861" y="3036483"/>
            <a:ext cx="11482277" cy="1088950"/>
          </a:xfrm>
        </p:spPr>
        <p:txBody>
          <a:bodyPr>
            <a:normAutofit/>
          </a:bodyPr>
          <a:lstStyle/>
          <a:p>
            <a:pPr algn="ctr"/>
            <a:r>
              <a:rPr lang="en-US" sz="2400" dirty="0"/>
              <a:t>Developers can implement a few lines of code to reduce ML deployment risks.</a:t>
            </a:r>
          </a:p>
        </p:txBody>
      </p:sp>
      <p:sp>
        <p:nvSpPr>
          <p:cNvPr id="5" name="TextBox 4">
            <a:extLst>
              <a:ext uri="{FF2B5EF4-FFF2-40B4-BE49-F238E27FC236}">
                <a16:creationId xmlns:a16="http://schemas.microsoft.com/office/drawing/2014/main" id="{E92478D4-A416-CAFC-598F-DE07CE631EEE}"/>
              </a:ext>
            </a:extLst>
          </p:cNvPr>
          <p:cNvSpPr txBox="1"/>
          <p:nvPr/>
        </p:nvSpPr>
        <p:spPr>
          <a:xfrm>
            <a:off x="481263" y="4680284"/>
            <a:ext cx="11215437" cy="950495"/>
          </a:xfrm>
          <a:prstGeom prst="rect">
            <a:avLst/>
          </a:prstGeom>
        </p:spPr>
        <p:txBody>
          <a:bodyPr vert="horz" wrap="square" lIns="91440" tIns="45720" rIns="91440" bIns="45720" rtlCol="0">
            <a:noAutofit/>
          </a:bodyPr>
          <a:lstStyle/>
          <a:p>
            <a:pPr algn="ctr"/>
            <a:r>
              <a:rPr lang="en-US" dirty="0"/>
              <a:t>Questions? Recommendations?</a:t>
            </a:r>
          </a:p>
          <a:p>
            <a:pPr algn="ctr"/>
            <a:r>
              <a:rPr lang="en-US" dirty="0"/>
              <a:t>cmarti5@sandia.gov</a:t>
            </a:r>
          </a:p>
        </p:txBody>
      </p:sp>
      <p:sp>
        <p:nvSpPr>
          <p:cNvPr id="6" name="TextBox 5">
            <a:extLst>
              <a:ext uri="{FF2B5EF4-FFF2-40B4-BE49-F238E27FC236}">
                <a16:creationId xmlns:a16="http://schemas.microsoft.com/office/drawing/2014/main" id="{CA791899-C426-5974-01C2-772DA95C0E58}"/>
              </a:ext>
            </a:extLst>
          </p:cNvPr>
          <p:cNvSpPr txBox="1"/>
          <p:nvPr/>
        </p:nvSpPr>
        <p:spPr>
          <a:xfrm>
            <a:off x="481263" y="4499811"/>
            <a:ext cx="11215437" cy="1251284"/>
          </a:xfrm>
          <a:prstGeom prst="rect">
            <a:avLst/>
          </a:prstGeom>
        </p:spPr>
        <p:txBody>
          <a:bodyPr vert="horz" wrap="square" lIns="91440" tIns="45720" rIns="91440" bIns="45720" rtlCol="0">
            <a:noAutofit/>
          </a:bodyPr>
          <a:lstStyle/>
          <a:p>
            <a:pPr algn="l"/>
            <a:endParaRPr lang="en-US" dirty="0"/>
          </a:p>
        </p:txBody>
      </p:sp>
    </p:spTree>
    <p:extLst>
      <p:ext uri="{BB962C8B-B14F-4D97-AF65-F5344CB8AC3E}">
        <p14:creationId xmlns:p14="http://schemas.microsoft.com/office/powerpoint/2010/main" val="14717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CD8F-40E2-EE58-2CFD-CBC4ABB55F0F}"/>
              </a:ext>
            </a:extLst>
          </p:cNvPr>
          <p:cNvSpPr>
            <a:spLocks noGrp="1"/>
          </p:cNvSpPr>
          <p:nvPr>
            <p:ph type="title"/>
          </p:nvPr>
        </p:nvSpPr>
        <p:spPr/>
        <p:txBody>
          <a:bodyPr/>
          <a:lstStyle/>
          <a:p>
            <a:r>
              <a:rPr lang="en-US" dirty="0"/>
              <a:t>Easy-to-implement tools reduce ML deployment risk</a:t>
            </a:r>
          </a:p>
        </p:txBody>
      </p:sp>
      <p:sp>
        <p:nvSpPr>
          <p:cNvPr id="3" name="Content Placeholder 2">
            <a:extLst>
              <a:ext uri="{FF2B5EF4-FFF2-40B4-BE49-F238E27FC236}">
                <a16:creationId xmlns:a16="http://schemas.microsoft.com/office/drawing/2014/main" id="{8CEA6580-E543-BD15-EFC8-7196810CE954}"/>
              </a:ext>
            </a:extLst>
          </p:cNvPr>
          <p:cNvSpPr>
            <a:spLocks noGrp="1"/>
          </p:cNvSpPr>
          <p:nvPr>
            <p:ph idx="1"/>
          </p:nvPr>
        </p:nvSpPr>
        <p:spPr>
          <a:xfrm>
            <a:off x="527637" y="1153769"/>
            <a:ext cx="11564100" cy="914400"/>
          </a:xfrm>
        </p:spPr>
        <p:txBody>
          <a:bodyPr>
            <a:normAutofit/>
          </a:bodyPr>
          <a:lstStyle/>
          <a:p>
            <a:r>
              <a:rPr lang="en-US" dirty="0"/>
              <a:t>Existing, accessible methods can be integrated into ML development workflows with little effort.</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FC1D233-ABA6-B541-92C2-DF571A94123E}"/>
              </a:ext>
            </a:extLst>
          </p:cNvPr>
          <p:cNvSpPr>
            <a:spLocks noGrp="1"/>
          </p:cNvSpPr>
          <p:nvPr>
            <p:ph type="dt" sz="half" idx="4294967295"/>
          </p:nvPr>
        </p:nvSpPr>
        <p:spPr/>
        <p:txBody>
          <a:bodyPr/>
          <a:lstStyle/>
          <a:p>
            <a:endParaRPr lang="en-US" dirty="0"/>
          </a:p>
        </p:txBody>
      </p:sp>
      <p:sp>
        <p:nvSpPr>
          <p:cNvPr id="6" name="Slide Number Placeholder 5">
            <a:extLst>
              <a:ext uri="{FF2B5EF4-FFF2-40B4-BE49-F238E27FC236}">
                <a16:creationId xmlns:a16="http://schemas.microsoft.com/office/drawing/2014/main" id="{BDE86F26-8A8A-C2E6-705E-F93F3C3D5764}"/>
              </a:ext>
            </a:extLst>
          </p:cNvPr>
          <p:cNvSpPr>
            <a:spLocks noGrp="1"/>
          </p:cNvSpPr>
          <p:nvPr>
            <p:ph type="sldNum" sz="quarter" idx="10"/>
          </p:nvPr>
        </p:nvSpPr>
        <p:spPr>
          <a:xfrm>
            <a:off x="11702562" y="6471387"/>
            <a:ext cx="489438" cy="365125"/>
          </a:xfrm>
        </p:spPr>
        <p:txBody>
          <a:bodyPr/>
          <a:lstStyle/>
          <a:p>
            <a:fld id="{6113E31D-E2AB-40D1-8B51-AFA5AFEF393A}" type="slidenum">
              <a:rPr lang="en-US" smtClean="0"/>
              <a:t>3</a:t>
            </a:fld>
            <a:endParaRPr lang="en-US" dirty="0"/>
          </a:p>
        </p:txBody>
      </p:sp>
      <p:pic>
        <p:nvPicPr>
          <p:cNvPr id="9" name="Graphic 8" descr="Database outline">
            <a:extLst>
              <a:ext uri="{FF2B5EF4-FFF2-40B4-BE49-F238E27FC236}">
                <a16:creationId xmlns:a16="http://schemas.microsoft.com/office/drawing/2014/main" id="{B3E08034-792A-D100-B6C5-8DE8D78F07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7544" y="2248643"/>
            <a:ext cx="914400" cy="914400"/>
          </a:xfrm>
          <a:prstGeom prst="rect">
            <a:avLst/>
          </a:prstGeom>
        </p:spPr>
      </p:pic>
      <p:pic>
        <p:nvPicPr>
          <p:cNvPr id="11" name="Graphic 10" descr="Head with gears outline">
            <a:extLst>
              <a:ext uri="{FF2B5EF4-FFF2-40B4-BE49-F238E27FC236}">
                <a16:creationId xmlns:a16="http://schemas.microsoft.com/office/drawing/2014/main" id="{F2622A92-73DF-055B-AD95-A9CD4C97CC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7544" y="4970306"/>
            <a:ext cx="914400" cy="914400"/>
          </a:xfrm>
          <a:prstGeom prst="rect">
            <a:avLst/>
          </a:prstGeom>
        </p:spPr>
      </p:pic>
      <p:pic>
        <p:nvPicPr>
          <p:cNvPr id="13" name="Graphic 12" descr="Bar graph with downward trend with solid fill">
            <a:extLst>
              <a:ext uri="{FF2B5EF4-FFF2-40B4-BE49-F238E27FC236}">
                <a16:creationId xmlns:a16="http://schemas.microsoft.com/office/drawing/2014/main" id="{0D30A276-5DD3-79FD-9FC3-3FF08E5177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77544" y="3694958"/>
            <a:ext cx="914400" cy="914400"/>
          </a:xfrm>
          <a:prstGeom prst="rect">
            <a:avLst/>
          </a:prstGeom>
        </p:spPr>
      </p:pic>
      <p:sp>
        <p:nvSpPr>
          <p:cNvPr id="14" name="TextBox 13">
            <a:extLst>
              <a:ext uri="{FF2B5EF4-FFF2-40B4-BE49-F238E27FC236}">
                <a16:creationId xmlns:a16="http://schemas.microsoft.com/office/drawing/2014/main" id="{56A5EB28-CC06-306A-1CDA-13ED17E91722}"/>
              </a:ext>
            </a:extLst>
          </p:cNvPr>
          <p:cNvSpPr txBox="1"/>
          <p:nvPr/>
        </p:nvSpPr>
        <p:spPr>
          <a:xfrm>
            <a:off x="4219076" y="2057400"/>
            <a:ext cx="5021178" cy="3505200"/>
          </a:xfrm>
          <a:prstGeom prst="rect">
            <a:avLst/>
          </a:prstGeom>
        </p:spPr>
        <p:txBody>
          <a:bodyPr vert="horz" wrap="square" lIns="91440" tIns="45720" rIns="91440" bIns="45720" rtlCol="0">
            <a:noAutofit/>
          </a:bodyPr>
          <a:lstStyle/>
          <a:p>
            <a:r>
              <a:rPr lang="en-US" dirty="0"/>
              <a:t>Topics today:</a:t>
            </a:r>
          </a:p>
          <a:p>
            <a:pPr marL="342900" indent="-342900">
              <a:buClr>
                <a:schemeClr val="accent1"/>
              </a:buClr>
              <a:buFont typeface="+mj-lt"/>
              <a:buAutoNum type="arabicPeriod"/>
            </a:pPr>
            <a:r>
              <a:rPr lang="en-US" dirty="0"/>
              <a:t>Review data</a:t>
            </a:r>
          </a:p>
          <a:p>
            <a:pPr marL="841248" lvl="1" indent="-457200">
              <a:buClr>
                <a:schemeClr val="accent1"/>
              </a:buClr>
              <a:buFont typeface="Arial" panose="020B0604020202020204" pitchFamily="34" charset="0"/>
              <a:buChar char="•"/>
            </a:pPr>
            <a:r>
              <a:rPr lang="en-US" dirty="0"/>
              <a:t>Documentation</a:t>
            </a:r>
          </a:p>
          <a:p>
            <a:pPr marL="841248" lvl="1" indent="-457200">
              <a:buClr>
                <a:schemeClr val="accent1"/>
              </a:buClr>
              <a:buFont typeface="Arial" panose="020B0604020202020204" pitchFamily="34" charset="0"/>
              <a:buChar char="•"/>
            </a:pPr>
            <a:r>
              <a:rPr lang="en-US" dirty="0"/>
              <a:t>Feature distribution and correlation</a:t>
            </a:r>
          </a:p>
          <a:p>
            <a:pPr marL="841248" lvl="1" indent="-457200">
              <a:buClr>
                <a:schemeClr val="accent1"/>
              </a:buClr>
              <a:buFont typeface="Arial" panose="020B0604020202020204" pitchFamily="34" charset="0"/>
              <a:buChar char="•"/>
            </a:pPr>
            <a:r>
              <a:rPr lang="en-US" dirty="0"/>
              <a:t>Train-test gaps</a:t>
            </a:r>
          </a:p>
          <a:p>
            <a:pPr marL="384048" lvl="1">
              <a:buClr>
                <a:schemeClr val="accent1"/>
              </a:buClr>
            </a:pPr>
            <a:endParaRPr lang="en-US" dirty="0"/>
          </a:p>
          <a:p>
            <a:pPr marL="384048" indent="-457200">
              <a:buClr>
                <a:schemeClr val="accent1"/>
              </a:buClr>
              <a:buFont typeface="+mj-lt"/>
              <a:buAutoNum type="arabicPeriod"/>
            </a:pPr>
            <a:r>
              <a:rPr lang="en-US" dirty="0"/>
              <a:t>Evaluate model</a:t>
            </a:r>
          </a:p>
          <a:p>
            <a:pPr marL="841248" lvl="1" indent="-457200">
              <a:buClr>
                <a:schemeClr val="accent1"/>
              </a:buClr>
              <a:buFont typeface="Arial" panose="020B0604020202020204" pitchFamily="34" charset="0"/>
              <a:buChar char="•"/>
            </a:pPr>
            <a:r>
              <a:rPr lang="en-US" dirty="0"/>
              <a:t>Documentation</a:t>
            </a:r>
          </a:p>
          <a:p>
            <a:pPr marL="841248" lvl="1" indent="-457200">
              <a:buClr>
                <a:schemeClr val="accent1"/>
              </a:buClr>
              <a:buFont typeface="Arial" panose="020B0604020202020204" pitchFamily="34" charset="0"/>
              <a:buChar char="•"/>
            </a:pPr>
            <a:r>
              <a:rPr lang="en-US" dirty="0"/>
              <a:t>Performance metrics</a:t>
            </a:r>
          </a:p>
          <a:p>
            <a:pPr marL="384048" lvl="1">
              <a:buClr>
                <a:schemeClr val="accent1"/>
              </a:buClr>
            </a:pPr>
            <a:endParaRPr lang="en-US" dirty="0"/>
          </a:p>
          <a:p>
            <a:pPr marL="384048" indent="-457200">
              <a:buClr>
                <a:schemeClr val="accent1"/>
              </a:buClr>
              <a:buFont typeface="+mj-lt"/>
              <a:buAutoNum type="arabicPeriod"/>
            </a:pPr>
            <a:r>
              <a:rPr lang="en-US" dirty="0"/>
              <a:t>Robustness</a:t>
            </a:r>
          </a:p>
          <a:p>
            <a:pPr marL="841248" lvl="1" indent="-457200">
              <a:buClr>
                <a:schemeClr val="accent1"/>
              </a:buClr>
              <a:buFont typeface="Arial" panose="020B0604020202020204" pitchFamily="34" charset="0"/>
              <a:buChar char="•"/>
            </a:pPr>
            <a:r>
              <a:rPr lang="en-US" dirty="0"/>
              <a:t>Uncertainty quantification</a:t>
            </a:r>
          </a:p>
          <a:p>
            <a:pPr marL="841248" lvl="1" indent="-457200">
              <a:buClr>
                <a:schemeClr val="accent1"/>
              </a:buClr>
              <a:buFont typeface="Arial" panose="020B0604020202020204" pitchFamily="34" charset="0"/>
              <a:buChar char="•"/>
            </a:pPr>
            <a:r>
              <a:rPr lang="en-US" dirty="0"/>
              <a:t>Explainability</a:t>
            </a:r>
          </a:p>
          <a:p>
            <a:pPr marL="841248" lvl="1" indent="-457200">
              <a:buClr>
                <a:schemeClr val="accent1"/>
              </a:buClr>
              <a:buFont typeface="Arial" panose="020B0604020202020204" pitchFamily="34" charset="0"/>
              <a:buChar char="•"/>
            </a:pPr>
            <a:r>
              <a:rPr lang="en-US" dirty="0"/>
              <a:t>Reproducibility</a:t>
            </a:r>
          </a:p>
          <a:p>
            <a:pPr algn="l"/>
            <a:endParaRPr lang="en-US" dirty="0"/>
          </a:p>
        </p:txBody>
      </p:sp>
    </p:spTree>
    <p:extLst>
      <p:ext uri="{BB962C8B-B14F-4D97-AF65-F5344CB8AC3E}">
        <p14:creationId xmlns:p14="http://schemas.microsoft.com/office/powerpoint/2010/main" val="341869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E3EF-C0AC-8021-DDCC-42031B886475}"/>
              </a:ext>
            </a:extLst>
          </p:cNvPr>
          <p:cNvSpPr>
            <a:spLocks noGrp="1"/>
          </p:cNvSpPr>
          <p:nvPr>
            <p:ph type="title"/>
          </p:nvPr>
        </p:nvSpPr>
        <p:spPr/>
        <p:txBody>
          <a:bodyPr/>
          <a:lstStyle/>
          <a:p>
            <a:r>
              <a:rPr lang="en-US" dirty="0"/>
              <a:t>Data review</a:t>
            </a:r>
          </a:p>
        </p:txBody>
      </p:sp>
      <p:sp>
        <p:nvSpPr>
          <p:cNvPr id="3" name="Slide Number Placeholder 2">
            <a:extLst>
              <a:ext uri="{FF2B5EF4-FFF2-40B4-BE49-F238E27FC236}">
                <a16:creationId xmlns:a16="http://schemas.microsoft.com/office/drawing/2014/main" id="{DF2F9A3A-ECDA-707D-0A6F-175F72F9C904}"/>
              </a:ext>
            </a:extLst>
          </p:cNvPr>
          <p:cNvSpPr>
            <a:spLocks noGrp="1"/>
          </p:cNvSpPr>
          <p:nvPr>
            <p:ph type="sldNum" sz="quarter" idx="10"/>
          </p:nvPr>
        </p:nvSpPr>
        <p:spPr/>
        <p:txBody>
          <a:bodyPr/>
          <a:lstStyle/>
          <a:p>
            <a:fld id="{4FAB73BC-B049-4115-A692-8D63A059BFB8}" type="slidenum">
              <a:rPr lang="en-US" smtClean="0"/>
              <a:pPr/>
              <a:t>4</a:t>
            </a:fld>
            <a:endParaRPr lang="en-US" dirty="0"/>
          </a:p>
        </p:txBody>
      </p:sp>
      <p:sp>
        <p:nvSpPr>
          <p:cNvPr id="4" name="Content Placeholder 3">
            <a:extLst>
              <a:ext uri="{FF2B5EF4-FFF2-40B4-BE49-F238E27FC236}">
                <a16:creationId xmlns:a16="http://schemas.microsoft.com/office/drawing/2014/main" id="{19CAADB8-70E1-AC24-9F41-224A0CEF660F}"/>
              </a:ext>
            </a:extLst>
          </p:cNvPr>
          <p:cNvSpPr>
            <a:spLocks noGrp="1"/>
          </p:cNvSpPr>
          <p:nvPr>
            <p:ph sz="quarter" idx="11"/>
          </p:nvPr>
        </p:nvSpPr>
        <p:spPr>
          <a:xfrm>
            <a:off x="1126165" y="2228682"/>
            <a:ext cx="4434663" cy="1535519"/>
          </a:xfrm>
        </p:spPr>
        <p:txBody>
          <a:bodyPr>
            <a:normAutofit lnSpcReduction="10000"/>
          </a:bodyPr>
          <a:lstStyle/>
          <a:p>
            <a:r>
              <a:rPr lang="en-US" dirty="0">
                <a:latin typeface="Open Sans"/>
                <a:ea typeface="Open Sans"/>
                <a:cs typeface="Open Sans"/>
              </a:rPr>
              <a:t>1. Inspect and assess the data used for training and evaluation.</a:t>
            </a:r>
            <a:endParaRPr lang="en-US" dirty="0"/>
          </a:p>
          <a:p>
            <a:r>
              <a:rPr lang="en-US" dirty="0">
                <a:latin typeface="Open Sans"/>
                <a:ea typeface="Open Sans"/>
                <a:cs typeface="Open Sans"/>
              </a:rPr>
              <a:t>2. Compare the training and evaluation data to data sampled from the deployment domain.</a:t>
            </a:r>
            <a:endParaRPr lang="en-US" dirty="0"/>
          </a:p>
          <a:p>
            <a:endParaRPr lang="en-US" dirty="0"/>
          </a:p>
        </p:txBody>
      </p:sp>
      <p:sp>
        <p:nvSpPr>
          <p:cNvPr id="5" name="Content Placeholder 3">
            <a:extLst>
              <a:ext uri="{FF2B5EF4-FFF2-40B4-BE49-F238E27FC236}">
                <a16:creationId xmlns:a16="http://schemas.microsoft.com/office/drawing/2014/main" id="{4A5D5A05-B83A-E317-40E9-41546D382918}"/>
              </a:ext>
            </a:extLst>
          </p:cNvPr>
          <p:cNvSpPr txBox="1">
            <a:spLocks/>
          </p:cNvSpPr>
          <p:nvPr/>
        </p:nvSpPr>
        <p:spPr>
          <a:xfrm>
            <a:off x="6283003" y="2135344"/>
            <a:ext cx="4782832" cy="3257714"/>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1"/>
                </a:solidFill>
                <a:latin typeface="Open Sans"/>
                <a:ea typeface="Open Sans"/>
                <a:cs typeface="Open Sans"/>
              </a:rPr>
              <a:t>Datasheets for Datasets</a:t>
            </a:r>
          </a:p>
          <a:p>
            <a:r>
              <a:rPr lang="en-US" sz="1400" dirty="0">
                <a:solidFill>
                  <a:srgbClr val="222222"/>
                </a:solidFill>
                <a:latin typeface="Arial" panose="020B0604020202020204" pitchFamily="34" charset="0"/>
              </a:rPr>
              <a:t>Gebru, T., et al. (2021). Datasheets for datasets. </a:t>
            </a:r>
            <a:r>
              <a:rPr lang="en-US" sz="1400" i="1" dirty="0">
                <a:solidFill>
                  <a:srgbClr val="222222"/>
                </a:solidFill>
                <a:latin typeface="Arial" panose="020B0604020202020204" pitchFamily="34" charset="0"/>
              </a:rPr>
              <a:t>Communications of the ACM</a:t>
            </a:r>
            <a:r>
              <a:rPr lang="en-US" sz="1400" dirty="0">
                <a:solidFill>
                  <a:srgbClr val="222222"/>
                </a:solidFill>
                <a:latin typeface="Arial" panose="020B0604020202020204" pitchFamily="34" charset="0"/>
              </a:rPr>
              <a:t>, 64(12), 86-92.</a:t>
            </a:r>
          </a:p>
          <a:p>
            <a:endParaRPr lang="en-US" dirty="0"/>
          </a:p>
          <a:p>
            <a:r>
              <a:rPr lang="en-US" b="1" dirty="0">
                <a:solidFill>
                  <a:schemeClr val="accent1"/>
                </a:solidFill>
                <a:latin typeface="Open Sans"/>
                <a:ea typeface="Open Sans"/>
                <a:cs typeface="Open Sans"/>
              </a:rPr>
              <a:t>DeepChecks</a:t>
            </a:r>
            <a:endParaRPr lang="en-US" sz="1800" b="1" dirty="0">
              <a:solidFill>
                <a:schemeClr val="accent1"/>
              </a:solidFill>
              <a:latin typeface="Open Sans"/>
              <a:ea typeface="Open Sans"/>
              <a:cs typeface="Open Sans"/>
            </a:endParaRPr>
          </a:p>
          <a:p>
            <a:r>
              <a:rPr lang="en-US" sz="1400" dirty="0">
                <a:solidFill>
                  <a:srgbClr val="222222"/>
                </a:solidFill>
                <a:latin typeface="Arial" panose="020B0604020202020204" pitchFamily="34" charset="0"/>
              </a:rPr>
              <a:t>Chorev, S., et al. (2022). Deepchecks: A Library for Testing and Validating Machine Learning Models and Data. </a:t>
            </a:r>
            <a:r>
              <a:rPr lang="en-US" sz="1400" i="1" dirty="0">
                <a:solidFill>
                  <a:srgbClr val="222222"/>
                </a:solidFill>
                <a:latin typeface="Arial" panose="020B0604020202020204" pitchFamily="34" charset="0"/>
              </a:rPr>
              <a:t>Journal of Machine Learning Research</a:t>
            </a:r>
            <a:r>
              <a:rPr lang="en-US" sz="1400" dirty="0">
                <a:solidFill>
                  <a:srgbClr val="222222"/>
                </a:solidFill>
                <a:latin typeface="Arial" panose="020B0604020202020204" pitchFamily="34" charset="0"/>
              </a:rPr>
              <a:t>, 23(285), 1-6.</a:t>
            </a:r>
          </a:p>
          <a:p>
            <a:endParaRPr lang="en-US" dirty="0"/>
          </a:p>
        </p:txBody>
      </p:sp>
      <p:sp>
        <p:nvSpPr>
          <p:cNvPr id="6" name="TextBox 5">
            <a:extLst>
              <a:ext uri="{FF2B5EF4-FFF2-40B4-BE49-F238E27FC236}">
                <a16:creationId xmlns:a16="http://schemas.microsoft.com/office/drawing/2014/main" id="{6B906151-9EBA-CB89-8F18-3166C46A192A}"/>
              </a:ext>
            </a:extLst>
          </p:cNvPr>
          <p:cNvSpPr txBox="1"/>
          <p:nvPr/>
        </p:nvSpPr>
        <p:spPr>
          <a:xfrm>
            <a:off x="829340" y="1456936"/>
            <a:ext cx="4434663" cy="669851"/>
          </a:xfrm>
          <a:prstGeom prst="rect">
            <a:avLst/>
          </a:prstGeom>
        </p:spPr>
        <p:txBody>
          <a:bodyPr vert="horz" wrap="square" lIns="91440" tIns="45720" rIns="91440" bIns="45720" rtlCol="0">
            <a:noAutofit/>
          </a:bodyPr>
          <a:lstStyle/>
          <a:p>
            <a:pPr algn="ctr"/>
            <a:r>
              <a:rPr lang="en-US" sz="2800" b="1" dirty="0"/>
              <a:t>Goals</a:t>
            </a:r>
          </a:p>
        </p:txBody>
      </p:sp>
      <p:sp>
        <p:nvSpPr>
          <p:cNvPr id="8" name="TextBox 7">
            <a:extLst>
              <a:ext uri="{FF2B5EF4-FFF2-40B4-BE49-F238E27FC236}">
                <a16:creationId xmlns:a16="http://schemas.microsoft.com/office/drawing/2014/main" id="{A6A94044-C4F7-CB2B-06E0-1A6F664C7C54}"/>
              </a:ext>
            </a:extLst>
          </p:cNvPr>
          <p:cNvSpPr txBox="1"/>
          <p:nvPr/>
        </p:nvSpPr>
        <p:spPr>
          <a:xfrm>
            <a:off x="6648450" y="1456935"/>
            <a:ext cx="4434663" cy="669851"/>
          </a:xfrm>
          <a:prstGeom prst="rect">
            <a:avLst/>
          </a:prstGeom>
        </p:spPr>
        <p:txBody>
          <a:bodyPr vert="horz" wrap="square" lIns="91440" tIns="45720" rIns="91440" bIns="45720" rtlCol="0">
            <a:noAutofit/>
          </a:bodyPr>
          <a:lstStyle/>
          <a:p>
            <a:pPr algn="ctr"/>
            <a:r>
              <a:rPr lang="en-US" sz="2800" b="1" dirty="0"/>
              <a:t>Tools</a:t>
            </a:r>
          </a:p>
        </p:txBody>
      </p:sp>
      <p:pic>
        <p:nvPicPr>
          <p:cNvPr id="7" name="Graphic 6" descr="Database outline">
            <a:extLst>
              <a:ext uri="{FF2B5EF4-FFF2-40B4-BE49-F238E27FC236}">
                <a16:creationId xmlns:a16="http://schemas.microsoft.com/office/drawing/2014/main" id="{637FE53A-87AD-7F01-00CE-15B4A01B86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6165" y="345478"/>
            <a:ext cx="460638" cy="460638"/>
          </a:xfrm>
          <a:prstGeom prst="rect">
            <a:avLst/>
          </a:prstGeom>
        </p:spPr>
      </p:pic>
      <p:pic>
        <p:nvPicPr>
          <p:cNvPr id="12" name="Picture 11">
            <a:extLst>
              <a:ext uri="{FF2B5EF4-FFF2-40B4-BE49-F238E27FC236}">
                <a16:creationId xmlns:a16="http://schemas.microsoft.com/office/drawing/2014/main" id="{56F2A5F0-1CAC-5C9A-524C-145659CF2FF9}"/>
              </a:ext>
            </a:extLst>
          </p:cNvPr>
          <p:cNvPicPr>
            <a:picLocks noChangeAspect="1"/>
          </p:cNvPicPr>
          <p:nvPr/>
        </p:nvPicPr>
        <p:blipFill>
          <a:blip r:embed="rId4"/>
          <a:stretch>
            <a:fillRect/>
          </a:stretch>
        </p:blipFill>
        <p:spPr>
          <a:xfrm>
            <a:off x="596488" y="4791208"/>
            <a:ext cx="4964340" cy="1016633"/>
          </a:xfrm>
          <a:prstGeom prst="rect">
            <a:avLst/>
          </a:prstGeom>
        </p:spPr>
      </p:pic>
    </p:spTree>
    <p:extLst>
      <p:ext uri="{BB962C8B-B14F-4D97-AF65-F5344CB8AC3E}">
        <p14:creationId xmlns:p14="http://schemas.microsoft.com/office/powerpoint/2010/main" val="191987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B7D0-7973-57D5-69E5-C0ED56F04F76}"/>
              </a:ext>
            </a:extLst>
          </p:cNvPr>
          <p:cNvSpPr>
            <a:spLocks noGrp="1"/>
          </p:cNvSpPr>
          <p:nvPr>
            <p:ph type="title"/>
          </p:nvPr>
        </p:nvSpPr>
        <p:spPr/>
        <p:txBody>
          <a:bodyPr/>
          <a:lstStyle/>
          <a:p>
            <a:r>
              <a:rPr lang="en-US" dirty="0"/>
              <a:t>Data review: Datasheets for Datasets</a:t>
            </a:r>
          </a:p>
        </p:txBody>
      </p:sp>
      <p:sp>
        <p:nvSpPr>
          <p:cNvPr id="4" name="Slide Number Placeholder 3">
            <a:extLst>
              <a:ext uri="{FF2B5EF4-FFF2-40B4-BE49-F238E27FC236}">
                <a16:creationId xmlns:a16="http://schemas.microsoft.com/office/drawing/2014/main" id="{5FF0A5A7-C34D-5CAD-1DE9-8CB806611E0A}"/>
              </a:ext>
            </a:extLst>
          </p:cNvPr>
          <p:cNvSpPr>
            <a:spLocks noGrp="1"/>
          </p:cNvSpPr>
          <p:nvPr>
            <p:ph type="sldNum" sz="quarter" idx="10"/>
          </p:nvPr>
        </p:nvSpPr>
        <p:spPr/>
        <p:txBody>
          <a:bodyPr/>
          <a:lstStyle/>
          <a:p>
            <a:fld id="{4FAB73BC-B049-4115-A692-8D63A059BFB8}" type="slidenum">
              <a:rPr lang="en-US" smtClean="0"/>
              <a:pPr/>
              <a:t>5</a:t>
            </a:fld>
            <a:endParaRPr lang="en-US" dirty="0"/>
          </a:p>
        </p:txBody>
      </p:sp>
      <p:sp>
        <p:nvSpPr>
          <p:cNvPr id="9" name="Content Placeholder 2">
            <a:extLst>
              <a:ext uri="{FF2B5EF4-FFF2-40B4-BE49-F238E27FC236}">
                <a16:creationId xmlns:a16="http://schemas.microsoft.com/office/drawing/2014/main" id="{23A6F198-3C75-1C73-438F-01BFCB62E298}"/>
              </a:ext>
            </a:extLst>
          </p:cNvPr>
          <p:cNvSpPr txBox="1">
            <a:spLocks/>
          </p:cNvSpPr>
          <p:nvPr/>
        </p:nvSpPr>
        <p:spPr>
          <a:xfrm>
            <a:off x="623637" y="1081597"/>
            <a:ext cx="5472363" cy="5430925"/>
          </a:xfrm>
          <a:prstGeom prst="rect">
            <a:avLst/>
          </a:prstGeom>
        </p:spPr>
        <p:txBody>
          <a:bodyPr vert="horz" lIns="0" tIns="45720" rIns="0" bIns="45720" rtlCol="0">
            <a:normAutofit fontScale="92500" lnSpcReduction="2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1"/>
                </a:solidFill>
              </a:rPr>
              <a:t>Motivation</a:t>
            </a:r>
          </a:p>
          <a:p>
            <a:pPr marL="342900" indent="-342900">
              <a:buFont typeface="Arial" panose="020B0604020202020204" pitchFamily="34" charset="0"/>
              <a:buChar char="•"/>
            </a:pPr>
            <a:r>
              <a:rPr lang="en-US" b="0" i="0" dirty="0">
                <a:solidFill>
                  <a:srgbClr val="000000"/>
                </a:solidFill>
                <a:effectLst/>
                <a:latin typeface="WordVisi_MSFontService"/>
              </a:rPr>
              <a:t>For what purpose was the dataset created?	</a:t>
            </a:r>
            <a:endParaRPr lang="en-US" dirty="0"/>
          </a:p>
          <a:p>
            <a:r>
              <a:rPr lang="en-US" sz="2100" b="1" dirty="0">
                <a:solidFill>
                  <a:schemeClr val="accent1"/>
                </a:solidFill>
              </a:rPr>
              <a:t>Composition</a:t>
            </a:r>
          </a:p>
          <a:p>
            <a:pPr marL="342900" indent="-342900">
              <a:buFont typeface="Arial" panose="020B0604020202020204" pitchFamily="34" charset="0"/>
              <a:buChar char="•"/>
            </a:pPr>
            <a:r>
              <a:rPr lang="en-US" b="0" i="0" dirty="0">
                <a:solidFill>
                  <a:srgbClr val="000000"/>
                </a:solidFill>
                <a:effectLst/>
                <a:latin typeface="Calibri" panose="020F0502020204030204" pitchFamily="34" charset="0"/>
              </a:rPr>
              <a:t>What do the instances that comprise the dataset represent (e.g., documents, photos, people, countries)? </a:t>
            </a:r>
          </a:p>
          <a:p>
            <a:pPr marL="342900" indent="-342900">
              <a:buFont typeface="Arial" panose="020B0604020202020204" pitchFamily="34" charset="0"/>
              <a:buChar char="•"/>
            </a:pPr>
            <a:r>
              <a:rPr lang="en-US" b="0" i="0" dirty="0">
                <a:solidFill>
                  <a:srgbClr val="000000"/>
                </a:solidFill>
                <a:effectLst/>
                <a:latin typeface="Calibri" panose="020F0502020204030204" pitchFamily="34" charset="0"/>
              </a:rPr>
              <a:t>Does the dataset identify any subpopulations (e.g., by age, gender)?</a:t>
            </a:r>
          </a:p>
          <a:p>
            <a:pPr marL="342900" indent="-342900">
              <a:buFont typeface="Arial" panose="020B0604020202020204" pitchFamily="34" charset="0"/>
              <a:buChar char="•"/>
            </a:pPr>
            <a:r>
              <a:rPr lang="en-US" b="0" i="0" dirty="0">
                <a:solidFill>
                  <a:srgbClr val="000000"/>
                </a:solidFill>
                <a:effectLst/>
                <a:latin typeface="Calibri" panose="020F0502020204030204" pitchFamily="34" charset="0"/>
              </a:rPr>
              <a:t>Is it possible to identify individuals (i.e., one or more natural persons), either directly or indirectly (i.e., in combination with other data) from the dataset?	</a:t>
            </a:r>
            <a:endParaRPr lang="en-US" dirty="0"/>
          </a:p>
          <a:p>
            <a:r>
              <a:rPr lang="en-US" sz="2100" b="1" dirty="0">
                <a:solidFill>
                  <a:schemeClr val="accent1"/>
                </a:solidFill>
              </a:rPr>
              <a:t>Collection Process</a:t>
            </a:r>
          </a:p>
          <a:p>
            <a:pPr marL="342900" indent="-342900">
              <a:buFont typeface="Arial" panose="020B0604020202020204" pitchFamily="34" charset="0"/>
              <a:buChar char="•"/>
            </a:pPr>
            <a:r>
              <a:rPr lang="en-US" b="0" i="0" dirty="0">
                <a:solidFill>
                  <a:srgbClr val="000000"/>
                </a:solidFill>
                <a:effectLst/>
                <a:latin typeface="Calibri" panose="020F0502020204030204" pitchFamily="34" charset="0"/>
              </a:rPr>
              <a:t>How was the data associated with each instance acquired? </a:t>
            </a:r>
          </a:p>
          <a:p>
            <a:pPr marL="342900" indent="-342900">
              <a:buFont typeface="Arial" panose="020B0604020202020204" pitchFamily="34" charset="0"/>
              <a:buChar char="•"/>
            </a:pPr>
            <a:r>
              <a:rPr lang="en-US" sz="2100" dirty="0">
                <a:solidFill>
                  <a:srgbClr val="000000"/>
                </a:solidFill>
                <a:latin typeface="Calibri" panose="020F0502020204030204" pitchFamily="34" charset="0"/>
              </a:rPr>
              <a:t>If the dataset is a sample from a larger set, what was the sampling strategy (e.g., deterministic, probabilistic with specific sampling probabilities)? </a:t>
            </a:r>
          </a:p>
        </p:txBody>
      </p:sp>
      <p:sp>
        <p:nvSpPr>
          <p:cNvPr id="10" name="Content Placeholder 2">
            <a:extLst>
              <a:ext uri="{FF2B5EF4-FFF2-40B4-BE49-F238E27FC236}">
                <a16:creationId xmlns:a16="http://schemas.microsoft.com/office/drawing/2014/main" id="{9E348172-BD01-3B44-2A93-8A3DA557FC11}"/>
              </a:ext>
            </a:extLst>
          </p:cNvPr>
          <p:cNvSpPr txBox="1">
            <a:spLocks/>
          </p:cNvSpPr>
          <p:nvPr/>
        </p:nvSpPr>
        <p:spPr>
          <a:xfrm>
            <a:off x="6648450" y="1036036"/>
            <a:ext cx="5274845" cy="5703431"/>
          </a:xfrm>
          <a:prstGeom prst="rect">
            <a:avLst/>
          </a:prstGeom>
        </p:spPr>
        <p:txBody>
          <a:bodyPr vert="horz" lIns="0" tIns="45720" rIns="0" bIns="45720" rtlCol="0">
            <a:normAutofit fontScale="92500" lnSpcReduction="2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chemeClr val="accent1"/>
                </a:solidFill>
              </a:rPr>
              <a:t>Preprocessing/cleaning/labeling</a:t>
            </a:r>
          </a:p>
          <a:p>
            <a:pPr marL="342900" indent="-342900">
              <a:buFont typeface="Arial" panose="020B0604020202020204" pitchFamily="34" charset="0"/>
              <a:buChar char="•"/>
            </a:pPr>
            <a:r>
              <a:rPr lang="en-US" sz="1900" dirty="0">
                <a:solidFill>
                  <a:srgbClr val="000000"/>
                </a:solidFill>
                <a:latin typeface="Calibri" panose="020F0502020204030204" pitchFamily="34" charset="0"/>
              </a:rPr>
              <a:t>Was any preprocessing/cleaning/labeling of the data done?</a:t>
            </a:r>
          </a:p>
          <a:p>
            <a:pPr marL="342900" indent="-342900">
              <a:buFont typeface="Arial" panose="020B0604020202020204" pitchFamily="34" charset="0"/>
              <a:buChar char="•"/>
            </a:pPr>
            <a:r>
              <a:rPr lang="en-US" sz="1900" dirty="0">
                <a:solidFill>
                  <a:srgbClr val="000000"/>
                </a:solidFill>
                <a:latin typeface="Calibri" panose="020F0502020204030204" pitchFamily="34" charset="0"/>
              </a:rPr>
              <a:t>Was the “raw” data saved in addition to the preprocessed/cleaned/labeled data?</a:t>
            </a:r>
          </a:p>
          <a:p>
            <a:pPr marL="342900" indent="-342900">
              <a:buFont typeface="Arial" panose="020B0604020202020204" pitchFamily="34" charset="0"/>
              <a:buChar char="•"/>
            </a:pPr>
            <a:endParaRPr lang="en-US" sz="1900" dirty="0">
              <a:solidFill>
                <a:srgbClr val="000000"/>
              </a:solidFill>
              <a:latin typeface="Calibri" panose="020F0502020204030204" pitchFamily="34" charset="0"/>
            </a:endParaRPr>
          </a:p>
          <a:p>
            <a:r>
              <a:rPr lang="en-US" sz="1900" b="1" dirty="0">
                <a:solidFill>
                  <a:schemeClr val="accent1"/>
                </a:solidFill>
              </a:rPr>
              <a:t>Uses</a:t>
            </a:r>
          </a:p>
          <a:p>
            <a:pPr marL="342900" indent="-342900">
              <a:buFont typeface="Arial" panose="020B0604020202020204" pitchFamily="34" charset="0"/>
              <a:buChar char="•"/>
            </a:pPr>
            <a:r>
              <a:rPr lang="en-US" sz="1900" dirty="0">
                <a:solidFill>
                  <a:srgbClr val="000000"/>
                </a:solidFill>
                <a:latin typeface="Calibri" panose="020F0502020204030204" pitchFamily="34" charset="0"/>
              </a:rPr>
              <a:t>Has the dataset been used for any tasks already? </a:t>
            </a:r>
          </a:p>
          <a:p>
            <a:pPr marL="342900" indent="-342900">
              <a:buFont typeface="Arial" panose="020B0604020202020204" pitchFamily="34" charset="0"/>
              <a:buChar char="•"/>
            </a:pPr>
            <a:r>
              <a:rPr lang="en-US" sz="1900" dirty="0">
                <a:solidFill>
                  <a:srgbClr val="000000"/>
                </a:solidFill>
                <a:latin typeface="Calibri" panose="020F0502020204030204" pitchFamily="34" charset="0"/>
              </a:rPr>
              <a:t>Is there anything about the composition of the dataset or the way it was collected and preprocessed/cleaned/labeled that might impact future uses?</a:t>
            </a:r>
          </a:p>
          <a:p>
            <a:endParaRPr lang="en-US" sz="1900" dirty="0">
              <a:solidFill>
                <a:srgbClr val="000000"/>
              </a:solidFill>
              <a:latin typeface="Calibri" panose="020F0502020204030204" pitchFamily="34" charset="0"/>
            </a:endParaRPr>
          </a:p>
          <a:p>
            <a:r>
              <a:rPr lang="en-US" sz="1900" b="1" dirty="0">
                <a:solidFill>
                  <a:schemeClr val="accent1"/>
                </a:solidFill>
              </a:rPr>
              <a:t>Distribution</a:t>
            </a:r>
          </a:p>
          <a:p>
            <a:pPr marL="285750" indent="-285750">
              <a:buFont typeface="Arial" panose="020B0604020202020204" pitchFamily="34" charset="0"/>
              <a:buChar char="•"/>
            </a:pPr>
            <a:r>
              <a:rPr lang="en-US" sz="1900" dirty="0">
                <a:solidFill>
                  <a:srgbClr val="000000"/>
                </a:solidFill>
                <a:latin typeface="Calibri" panose="020F0502020204030204" pitchFamily="34" charset="0"/>
              </a:rPr>
              <a:t>Will the dataset be distributed under a copyright or other intellectual property (IP) license, and/or under applicable terms of use (ToU)?</a:t>
            </a:r>
          </a:p>
          <a:p>
            <a:endParaRPr lang="en-US" sz="1900" dirty="0">
              <a:solidFill>
                <a:srgbClr val="000000"/>
              </a:solidFill>
              <a:latin typeface="Calibri" panose="020F0502020204030204" pitchFamily="34" charset="0"/>
            </a:endParaRPr>
          </a:p>
          <a:p>
            <a:r>
              <a:rPr lang="en-US" sz="1900" b="1" dirty="0">
                <a:solidFill>
                  <a:schemeClr val="accent1"/>
                </a:solidFill>
              </a:rPr>
              <a:t>Maintenance</a:t>
            </a:r>
          </a:p>
          <a:p>
            <a:pPr marL="342900" indent="-342900">
              <a:buFont typeface="Arial" panose="020B0604020202020204" pitchFamily="34" charset="0"/>
              <a:buChar char="•"/>
            </a:pPr>
            <a:r>
              <a:rPr lang="en-US" sz="1900" dirty="0">
                <a:solidFill>
                  <a:srgbClr val="000000"/>
                </a:solidFill>
                <a:latin typeface="Calibri" panose="020F0502020204030204" pitchFamily="34" charset="0"/>
              </a:rPr>
              <a:t>Who will be supporting/hosting/maintaining the dataset?</a:t>
            </a:r>
          </a:p>
        </p:txBody>
      </p:sp>
      <p:pic>
        <p:nvPicPr>
          <p:cNvPr id="11" name="Graphic 10" descr="Database outline">
            <a:extLst>
              <a:ext uri="{FF2B5EF4-FFF2-40B4-BE49-F238E27FC236}">
                <a16:creationId xmlns:a16="http://schemas.microsoft.com/office/drawing/2014/main" id="{50570481-7599-A7CC-A3E5-E5EF80AA63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6165" y="345478"/>
            <a:ext cx="460638" cy="460638"/>
          </a:xfrm>
          <a:prstGeom prst="rect">
            <a:avLst/>
          </a:prstGeom>
        </p:spPr>
      </p:pic>
    </p:spTree>
    <p:extLst>
      <p:ext uri="{BB962C8B-B14F-4D97-AF65-F5344CB8AC3E}">
        <p14:creationId xmlns:p14="http://schemas.microsoft.com/office/powerpoint/2010/main" val="291368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B7D0-7973-57D5-69E5-C0ED56F04F76}"/>
              </a:ext>
            </a:extLst>
          </p:cNvPr>
          <p:cNvSpPr>
            <a:spLocks noGrp="1"/>
          </p:cNvSpPr>
          <p:nvPr>
            <p:ph type="title"/>
          </p:nvPr>
        </p:nvSpPr>
        <p:spPr/>
        <p:txBody>
          <a:bodyPr/>
          <a:lstStyle/>
          <a:p>
            <a:r>
              <a:rPr lang="en-US" dirty="0"/>
              <a:t>Data review: DeepChecks</a:t>
            </a:r>
          </a:p>
        </p:txBody>
      </p:sp>
      <p:sp>
        <p:nvSpPr>
          <p:cNvPr id="3" name="Content Placeholder 2">
            <a:extLst>
              <a:ext uri="{FF2B5EF4-FFF2-40B4-BE49-F238E27FC236}">
                <a16:creationId xmlns:a16="http://schemas.microsoft.com/office/drawing/2014/main" id="{847B262B-2804-41BC-48AA-D44D8876CFEC}"/>
              </a:ext>
            </a:extLst>
          </p:cNvPr>
          <p:cNvSpPr>
            <a:spLocks noGrp="1"/>
          </p:cNvSpPr>
          <p:nvPr>
            <p:ph idx="1"/>
          </p:nvPr>
        </p:nvSpPr>
        <p:spPr>
          <a:xfrm>
            <a:off x="654222" y="1193373"/>
            <a:ext cx="5193125" cy="2422281"/>
          </a:xfrm>
        </p:spPr>
        <p:txBody>
          <a:bodyPr>
            <a:normAutofit fontScale="92500" lnSpcReduction="20000"/>
          </a:bodyPr>
          <a:lstStyle/>
          <a:p>
            <a:r>
              <a:rPr lang="en-US" dirty="0"/>
              <a:t>Data Integrity Suite</a:t>
            </a:r>
          </a:p>
          <a:p>
            <a:pPr marL="342900" indent="-342900">
              <a:buFont typeface="Arial" panose="020B0604020202020204" pitchFamily="34" charset="0"/>
              <a:buChar char="•"/>
            </a:pPr>
            <a:r>
              <a:rPr lang="en-US" sz="1600" dirty="0"/>
              <a:t>Feature correlations</a:t>
            </a:r>
          </a:p>
          <a:p>
            <a:pPr marL="342900" indent="-342900">
              <a:buFont typeface="Arial" panose="020B0604020202020204" pitchFamily="34" charset="0"/>
              <a:buChar char="•"/>
            </a:pPr>
            <a:r>
              <a:rPr lang="en-US" sz="1600" dirty="0"/>
              <a:t>Label inconsistencies</a:t>
            </a:r>
          </a:p>
          <a:p>
            <a:pPr marL="342900" indent="-342900">
              <a:buFont typeface="Arial" panose="020B0604020202020204" pitchFamily="34" charset="0"/>
              <a:buChar char="•"/>
            </a:pPr>
            <a:r>
              <a:rPr lang="en-US" sz="1600" dirty="0"/>
              <a:t>Uninformative features</a:t>
            </a:r>
          </a:p>
          <a:p>
            <a:r>
              <a:rPr lang="en-US" sz="2100" dirty="0"/>
              <a:t>Train-Test Validation Suite</a:t>
            </a:r>
          </a:p>
          <a:p>
            <a:pPr marL="342900" indent="-342900">
              <a:buFont typeface="Arial" panose="020B0604020202020204" pitchFamily="34" charset="0"/>
              <a:buChar char="•"/>
            </a:pPr>
            <a:r>
              <a:rPr lang="en-US" sz="1600" dirty="0"/>
              <a:t>Data Leakage</a:t>
            </a:r>
          </a:p>
          <a:p>
            <a:pPr marL="342900" indent="-342900">
              <a:buFont typeface="Arial" panose="020B0604020202020204" pitchFamily="34" charset="0"/>
              <a:buChar char="•"/>
            </a:pPr>
            <a:r>
              <a:rPr lang="en-US" sz="1600" dirty="0"/>
              <a:t>Feature drift</a:t>
            </a:r>
          </a:p>
          <a:p>
            <a:pPr marL="342900" indent="-342900">
              <a:buFont typeface="Arial" panose="020B0604020202020204" pitchFamily="34" charset="0"/>
              <a:buChar char="•"/>
            </a:pPr>
            <a:r>
              <a:rPr lang="en-US" sz="1600" dirty="0"/>
              <a:t>Label distribution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FF0A5A7-C34D-5CAD-1DE9-8CB806611E0A}"/>
              </a:ext>
            </a:extLst>
          </p:cNvPr>
          <p:cNvSpPr>
            <a:spLocks noGrp="1"/>
          </p:cNvSpPr>
          <p:nvPr>
            <p:ph type="sldNum" sz="quarter" idx="10"/>
          </p:nvPr>
        </p:nvSpPr>
        <p:spPr/>
        <p:txBody>
          <a:bodyPr/>
          <a:lstStyle/>
          <a:p>
            <a:fld id="{4FAB73BC-B049-4115-A692-8D63A059BFB8}" type="slidenum">
              <a:rPr lang="en-US" smtClean="0"/>
              <a:pPr/>
              <a:t>6</a:t>
            </a:fld>
            <a:endParaRPr lang="en-US" dirty="0"/>
          </a:p>
        </p:txBody>
      </p:sp>
      <p:pic>
        <p:nvPicPr>
          <p:cNvPr id="5" name="Graphic 4" descr="Database outline">
            <a:extLst>
              <a:ext uri="{FF2B5EF4-FFF2-40B4-BE49-F238E27FC236}">
                <a16:creationId xmlns:a16="http://schemas.microsoft.com/office/drawing/2014/main" id="{38A94626-6F02-C703-C342-D055854590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6165" y="345478"/>
            <a:ext cx="460638" cy="460638"/>
          </a:xfrm>
          <a:prstGeom prst="rect">
            <a:avLst/>
          </a:prstGeom>
        </p:spPr>
      </p:pic>
      <p:pic>
        <p:nvPicPr>
          <p:cNvPr id="7" name="Picture 6">
            <a:extLst>
              <a:ext uri="{FF2B5EF4-FFF2-40B4-BE49-F238E27FC236}">
                <a16:creationId xmlns:a16="http://schemas.microsoft.com/office/drawing/2014/main" id="{2C235B6F-3073-0507-7B35-5C96CA7411D6}"/>
              </a:ext>
            </a:extLst>
          </p:cNvPr>
          <p:cNvPicPr>
            <a:picLocks noChangeAspect="1"/>
          </p:cNvPicPr>
          <p:nvPr/>
        </p:nvPicPr>
        <p:blipFill rotWithShape="1">
          <a:blip r:embed="rId4"/>
          <a:srcRect l="6234" t="41508"/>
          <a:stretch/>
        </p:blipFill>
        <p:spPr>
          <a:xfrm>
            <a:off x="6648450" y="398149"/>
            <a:ext cx="4889328" cy="3692092"/>
          </a:xfrm>
          <a:prstGeom prst="rect">
            <a:avLst/>
          </a:prstGeom>
        </p:spPr>
      </p:pic>
      <p:sp>
        <p:nvSpPr>
          <p:cNvPr id="8" name="TextBox 7">
            <a:extLst>
              <a:ext uri="{FF2B5EF4-FFF2-40B4-BE49-F238E27FC236}">
                <a16:creationId xmlns:a16="http://schemas.microsoft.com/office/drawing/2014/main" id="{AE4B5A1F-FA30-0668-759A-3D4C7FAEEA05}"/>
              </a:ext>
            </a:extLst>
          </p:cNvPr>
          <p:cNvSpPr txBox="1"/>
          <p:nvPr/>
        </p:nvSpPr>
        <p:spPr>
          <a:xfrm>
            <a:off x="6939012" y="4022352"/>
            <a:ext cx="4598766" cy="239769"/>
          </a:xfrm>
          <a:prstGeom prst="rect">
            <a:avLst/>
          </a:prstGeom>
        </p:spPr>
        <p:txBody>
          <a:bodyPr vert="horz" wrap="square" lIns="91440" tIns="45720" rIns="91440" bIns="45720" rtlCol="0">
            <a:noAutofit/>
          </a:bodyPr>
          <a:lstStyle/>
          <a:p>
            <a:pPr algn="l"/>
            <a:r>
              <a:rPr lang="en-US" sz="800" dirty="0"/>
              <a:t>https://docs.deepchecks.com/stable/user-guide/tabular/auto_tutorials/plot_phishing_urls.html</a:t>
            </a:r>
          </a:p>
        </p:txBody>
      </p:sp>
      <p:pic>
        <p:nvPicPr>
          <p:cNvPr id="10" name="Picture 9">
            <a:extLst>
              <a:ext uri="{FF2B5EF4-FFF2-40B4-BE49-F238E27FC236}">
                <a16:creationId xmlns:a16="http://schemas.microsoft.com/office/drawing/2014/main" id="{DF205B21-6C3A-00D0-6DFC-2E59A387BE7E}"/>
              </a:ext>
            </a:extLst>
          </p:cNvPr>
          <p:cNvPicPr>
            <a:picLocks noChangeAspect="1"/>
          </p:cNvPicPr>
          <p:nvPr/>
        </p:nvPicPr>
        <p:blipFill rotWithShape="1">
          <a:blip r:embed="rId5"/>
          <a:srcRect t="2578"/>
          <a:stretch/>
        </p:blipFill>
        <p:spPr>
          <a:xfrm>
            <a:off x="363660" y="4090241"/>
            <a:ext cx="5087060" cy="2422281"/>
          </a:xfrm>
          <a:prstGeom prst="rect">
            <a:avLst/>
          </a:prstGeom>
        </p:spPr>
      </p:pic>
      <p:sp>
        <p:nvSpPr>
          <p:cNvPr id="11" name="TextBox 10">
            <a:extLst>
              <a:ext uri="{FF2B5EF4-FFF2-40B4-BE49-F238E27FC236}">
                <a16:creationId xmlns:a16="http://schemas.microsoft.com/office/drawing/2014/main" id="{51AB9381-83B9-15E6-EF46-15269C254C44}"/>
              </a:ext>
            </a:extLst>
          </p:cNvPr>
          <p:cNvSpPr txBox="1"/>
          <p:nvPr/>
        </p:nvSpPr>
        <p:spPr>
          <a:xfrm>
            <a:off x="363660" y="6510920"/>
            <a:ext cx="4892040" cy="239769"/>
          </a:xfrm>
          <a:prstGeom prst="rect">
            <a:avLst/>
          </a:prstGeom>
        </p:spPr>
        <p:txBody>
          <a:bodyPr vert="horz" wrap="square" lIns="91440" tIns="45720" rIns="91440" bIns="45720" rtlCol="0">
            <a:noAutofit/>
          </a:bodyPr>
          <a:lstStyle/>
          <a:p>
            <a:pPr algn="l"/>
            <a:r>
              <a:rPr lang="en-US" sz="800" dirty="0"/>
              <a:t>https://docs.deepchecks.com/stable/user-guide/vision/auto_tutorials/plot_classification_tutorial.html</a:t>
            </a:r>
          </a:p>
        </p:txBody>
      </p:sp>
      <p:pic>
        <p:nvPicPr>
          <p:cNvPr id="15" name="Picture 14">
            <a:extLst>
              <a:ext uri="{FF2B5EF4-FFF2-40B4-BE49-F238E27FC236}">
                <a16:creationId xmlns:a16="http://schemas.microsoft.com/office/drawing/2014/main" id="{982181D2-8337-982A-DDD5-83B249F7E7ED}"/>
              </a:ext>
            </a:extLst>
          </p:cNvPr>
          <p:cNvPicPr>
            <a:picLocks noChangeAspect="1"/>
          </p:cNvPicPr>
          <p:nvPr/>
        </p:nvPicPr>
        <p:blipFill>
          <a:blip r:embed="rId6"/>
          <a:stretch>
            <a:fillRect/>
          </a:stretch>
        </p:blipFill>
        <p:spPr>
          <a:xfrm>
            <a:off x="5867784" y="4613752"/>
            <a:ext cx="6068272" cy="1552792"/>
          </a:xfrm>
          <a:prstGeom prst="rect">
            <a:avLst/>
          </a:prstGeom>
        </p:spPr>
      </p:pic>
    </p:spTree>
    <p:extLst>
      <p:ext uri="{BB962C8B-B14F-4D97-AF65-F5344CB8AC3E}">
        <p14:creationId xmlns:p14="http://schemas.microsoft.com/office/powerpoint/2010/main" val="388721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E3EF-C0AC-8021-DDCC-42031B886475}"/>
              </a:ext>
            </a:extLst>
          </p:cNvPr>
          <p:cNvSpPr>
            <a:spLocks noGrp="1"/>
          </p:cNvSpPr>
          <p:nvPr>
            <p:ph type="title"/>
          </p:nvPr>
        </p:nvSpPr>
        <p:spPr/>
        <p:txBody>
          <a:bodyPr/>
          <a:lstStyle/>
          <a:p>
            <a:r>
              <a:rPr lang="en-US" dirty="0"/>
              <a:t>Model review</a:t>
            </a:r>
          </a:p>
        </p:txBody>
      </p:sp>
      <p:sp>
        <p:nvSpPr>
          <p:cNvPr id="3" name="Slide Number Placeholder 2">
            <a:extLst>
              <a:ext uri="{FF2B5EF4-FFF2-40B4-BE49-F238E27FC236}">
                <a16:creationId xmlns:a16="http://schemas.microsoft.com/office/drawing/2014/main" id="{DF2F9A3A-ECDA-707D-0A6F-175F72F9C904}"/>
              </a:ext>
            </a:extLst>
          </p:cNvPr>
          <p:cNvSpPr>
            <a:spLocks noGrp="1"/>
          </p:cNvSpPr>
          <p:nvPr>
            <p:ph type="sldNum" sz="quarter" idx="10"/>
          </p:nvPr>
        </p:nvSpPr>
        <p:spPr/>
        <p:txBody>
          <a:bodyPr/>
          <a:lstStyle/>
          <a:p>
            <a:fld id="{4FAB73BC-B049-4115-A692-8D63A059BFB8}" type="slidenum">
              <a:rPr lang="en-US" smtClean="0"/>
              <a:pPr/>
              <a:t>7</a:t>
            </a:fld>
            <a:endParaRPr lang="en-US" dirty="0"/>
          </a:p>
        </p:txBody>
      </p:sp>
      <p:sp>
        <p:nvSpPr>
          <p:cNvPr id="4" name="Content Placeholder 3">
            <a:extLst>
              <a:ext uri="{FF2B5EF4-FFF2-40B4-BE49-F238E27FC236}">
                <a16:creationId xmlns:a16="http://schemas.microsoft.com/office/drawing/2014/main" id="{19CAADB8-70E1-AC24-9F41-224A0CEF660F}"/>
              </a:ext>
            </a:extLst>
          </p:cNvPr>
          <p:cNvSpPr>
            <a:spLocks noGrp="1"/>
          </p:cNvSpPr>
          <p:nvPr>
            <p:ph sz="quarter" idx="11"/>
          </p:nvPr>
        </p:nvSpPr>
        <p:spPr>
          <a:xfrm>
            <a:off x="1126165" y="2866360"/>
            <a:ext cx="4434663" cy="1535519"/>
          </a:xfrm>
        </p:spPr>
        <p:txBody>
          <a:bodyPr>
            <a:normAutofit/>
          </a:bodyPr>
          <a:lstStyle/>
          <a:p>
            <a:endParaRPr lang="en-US" dirty="0"/>
          </a:p>
          <a:p>
            <a:endParaRPr lang="en-US" dirty="0"/>
          </a:p>
        </p:txBody>
      </p:sp>
      <p:sp>
        <p:nvSpPr>
          <p:cNvPr id="5" name="Content Placeholder 3">
            <a:extLst>
              <a:ext uri="{FF2B5EF4-FFF2-40B4-BE49-F238E27FC236}">
                <a16:creationId xmlns:a16="http://schemas.microsoft.com/office/drawing/2014/main" id="{4A5D5A05-B83A-E317-40E9-41546D382918}"/>
              </a:ext>
            </a:extLst>
          </p:cNvPr>
          <p:cNvSpPr txBox="1">
            <a:spLocks/>
          </p:cNvSpPr>
          <p:nvPr/>
        </p:nvSpPr>
        <p:spPr>
          <a:xfrm>
            <a:off x="6229141" y="1744619"/>
            <a:ext cx="5670092" cy="5020248"/>
          </a:xfrm>
          <a:prstGeom prst="rect">
            <a:avLst/>
          </a:prstGeom>
        </p:spPr>
        <p:txBody>
          <a:bodyPr vert="horz" lIns="0" tIns="45720" rIns="0" bIns="45720" rtlCol="0" anchor="t">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1"/>
                </a:solidFill>
                <a:latin typeface="Open Sans"/>
                <a:ea typeface="Open Sans"/>
                <a:cs typeface="Open Sans"/>
              </a:rPr>
              <a:t>Model cards</a:t>
            </a:r>
          </a:p>
          <a:p>
            <a:r>
              <a:rPr lang="en-US" sz="1400" dirty="0">
                <a:solidFill>
                  <a:srgbClr val="222222"/>
                </a:solidFill>
                <a:latin typeface="Arial" panose="020B0604020202020204" pitchFamily="34" charset="0"/>
              </a:rPr>
              <a:t>Mitchell, M., et al.(2019, January). Model cards for model reporting. In Proceedings of the </a:t>
            </a:r>
            <a:r>
              <a:rPr lang="en-US" sz="1400" i="1" dirty="0">
                <a:solidFill>
                  <a:srgbClr val="222222"/>
                </a:solidFill>
                <a:latin typeface="Arial" panose="020B0604020202020204" pitchFamily="34" charset="0"/>
              </a:rPr>
              <a:t>Conference on fairness, accountability, and transparency </a:t>
            </a:r>
            <a:r>
              <a:rPr lang="en-US" sz="1400" dirty="0">
                <a:solidFill>
                  <a:srgbClr val="222222"/>
                </a:solidFill>
                <a:latin typeface="Arial" panose="020B0604020202020204" pitchFamily="34" charset="0"/>
              </a:rPr>
              <a:t>(pp. 220-229).</a:t>
            </a:r>
          </a:p>
          <a:p>
            <a:r>
              <a:rPr lang="en-US" b="1" dirty="0">
                <a:solidFill>
                  <a:schemeClr val="accent1"/>
                </a:solidFill>
                <a:latin typeface="Open Sans"/>
                <a:ea typeface="Open Sans"/>
                <a:cs typeface="Open Sans"/>
              </a:rPr>
              <a:t>DeepChecks</a:t>
            </a:r>
          </a:p>
          <a:p>
            <a:r>
              <a:rPr lang="en-US" sz="1400" dirty="0">
                <a:solidFill>
                  <a:srgbClr val="222222"/>
                </a:solidFill>
                <a:latin typeface="Arial" panose="020B0604020202020204" pitchFamily="34" charset="0"/>
              </a:rPr>
              <a:t>Chorev, S., et al. (2022). Deepchecks: A Library for Testing and Validating Machine Learning Models and Data. </a:t>
            </a:r>
            <a:r>
              <a:rPr lang="en-US" sz="1400" i="1" dirty="0">
                <a:solidFill>
                  <a:srgbClr val="222222"/>
                </a:solidFill>
                <a:latin typeface="Arial" panose="020B0604020202020204" pitchFamily="34" charset="0"/>
              </a:rPr>
              <a:t>Journal of Machine Learning Research</a:t>
            </a:r>
            <a:r>
              <a:rPr lang="en-US" sz="1400" dirty="0">
                <a:solidFill>
                  <a:srgbClr val="222222"/>
                </a:solidFill>
                <a:latin typeface="Arial" panose="020B0604020202020204" pitchFamily="34" charset="0"/>
              </a:rPr>
              <a:t>, 23(285), 1-6.</a:t>
            </a:r>
          </a:p>
          <a:p>
            <a:r>
              <a:rPr lang="en-US" b="1" dirty="0">
                <a:solidFill>
                  <a:schemeClr val="accent1"/>
                </a:solidFill>
                <a:latin typeface="Open Sans"/>
                <a:ea typeface="Open Sans"/>
                <a:cs typeface="Open Sans"/>
              </a:rPr>
              <a:t>Responsible AI Toolbox</a:t>
            </a:r>
          </a:p>
          <a:p>
            <a:r>
              <a:rPr lang="en-US" sz="1400" dirty="0">
                <a:solidFill>
                  <a:srgbClr val="222222"/>
                </a:solidFill>
                <a:latin typeface="Arial" panose="020B0604020202020204" pitchFamily="34" charset="0"/>
              </a:rPr>
              <a:t>Soklaski, R., et al.. "Tools and practices for responsible AI engineering." arXiv preprint arXiv:2201.05647 (2022).</a:t>
            </a:r>
          </a:p>
          <a:p>
            <a:pPr>
              <a:lnSpc>
                <a:spcPct val="100000"/>
              </a:lnSpc>
            </a:pPr>
            <a:r>
              <a:rPr lang="en-US" b="1" dirty="0">
                <a:solidFill>
                  <a:schemeClr val="accent1"/>
                </a:solidFill>
                <a:latin typeface="Open Sans"/>
                <a:ea typeface="Open Sans"/>
                <a:cs typeface="Open Sans"/>
              </a:rPr>
              <a:t>Adversarial Robustness Toolbox</a:t>
            </a:r>
          </a:p>
          <a:p>
            <a:pPr>
              <a:lnSpc>
                <a:spcPct val="100000"/>
              </a:lnSpc>
            </a:pPr>
            <a:r>
              <a:rPr lang="en-US" sz="1400" dirty="0">
                <a:solidFill>
                  <a:srgbClr val="222222"/>
                </a:solidFill>
                <a:latin typeface="Arial" panose="020B0604020202020204" pitchFamily="34" charset="0"/>
              </a:rPr>
              <a:t>Nicolae, M. I.., et al.  (2018). Adversarial Robustness Toolbox v1. 0.0. arXiv preprint arXiv:1807.01069.</a:t>
            </a:r>
          </a:p>
          <a:p>
            <a:pPr>
              <a:lnSpc>
                <a:spcPct val="110000"/>
              </a:lnSpc>
            </a:pPr>
            <a:r>
              <a:rPr lang="en-US" b="1" dirty="0">
                <a:solidFill>
                  <a:schemeClr val="accent1"/>
                </a:solidFill>
                <a:latin typeface="Open Sans"/>
                <a:ea typeface="Open Sans"/>
                <a:cs typeface="Open Sans"/>
              </a:rPr>
              <a:t>AI FactSheets</a:t>
            </a:r>
          </a:p>
          <a:p>
            <a:pPr>
              <a:lnSpc>
                <a:spcPct val="110000"/>
              </a:lnSpc>
            </a:pPr>
            <a:r>
              <a:rPr lang="en-US" sz="1400" dirty="0">
                <a:solidFill>
                  <a:srgbClr val="222222"/>
                </a:solidFill>
                <a:latin typeface="Arial" panose="020B0604020202020204" pitchFamily="34" charset="0"/>
              </a:rPr>
              <a:t>Arnold, M., et al.. (2019). FactSheets: Increasing trust in AI services through supplier's declarations of conformity.</a:t>
            </a:r>
            <a:r>
              <a:rPr lang="en-US" sz="1400" i="1" dirty="0">
                <a:solidFill>
                  <a:srgbClr val="222222"/>
                </a:solidFill>
                <a:latin typeface="Arial" panose="020B0604020202020204" pitchFamily="34" charset="0"/>
              </a:rPr>
              <a:t> IBM Journal of Research and Development</a:t>
            </a:r>
            <a:r>
              <a:rPr lang="en-US" sz="1400" dirty="0">
                <a:solidFill>
                  <a:srgbClr val="222222"/>
                </a:solidFill>
                <a:latin typeface="Arial" panose="020B0604020202020204" pitchFamily="34" charset="0"/>
              </a:rPr>
              <a:t>, 63(4/5), 6-1.</a:t>
            </a:r>
          </a:p>
          <a:p>
            <a:endParaRPr lang="en-US" dirty="0"/>
          </a:p>
        </p:txBody>
      </p:sp>
      <p:sp>
        <p:nvSpPr>
          <p:cNvPr id="9" name="TextBox 8">
            <a:extLst>
              <a:ext uri="{FF2B5EF4-FFF2-40B4-BE49-F238E27FC236}">
                <a16:creationId xmlns:a16="http://schemas.microsoft.com/office/drawing/2014/main" id="{05792969-E074-1C2B-F8AA-D83B43E6BD96}"/>
              </a:ext>
            </a:extLst>
          </p:cNvPr>
          <p:cNvSpPr txBox="1"/>
          <p:nvPr/>
        </p:nvSpPr>
        <p:spPr>
          <a:xfrm>
            <a:off x="457853" y="2053213"/>
            <a:ext cx="5177636" cy="1328569"/>
          </a:xfrm>
          <a:prstGeom prst="rect">
            <a:avLst/>
          </a:prstGeom>
          <a:noFill/>
        </p:spPr>
        <p:txBody>
          <a:bodyPr wrap="square">
            <a:spAutoFit/>
          </a:bodyPr>
          <a:lstStyle/>
          <a:p>
            <a:pPr>
              <a:lnSpc>
                <a:spcPct val="90000"/>
              </a:lnSpc>
              <a:spcBef>
                <a:spcPts val="1000"/>
              </a:spcBef>
              <a:buClr>
                <a:schemeClr val="accent1"/>
              </a:buClr>
            </a:pPr>
            <a:r>
              <a:rPr lang="en-US" sz="2000" dirty="0">
                <a:solidFill>
                  <a:schemeClr val="bg2">
                    <a:lumMod val="25000"/>
                  </a:schemeClr>
                </a:solidFill>
                <a:latin typeface="Open Sans"/>
                <a:ea typeface="Open Sans"/>
                <a:cs typeface="Open Sans"/>
              </a:rPr>
              <a:t>3. Review the ML source code.</a:t>
            </a:r>
          </a:p>
          <a:p>
            <a:pPr>
              <a:lnSpc>
                <a:spcPct val="90000"/>
              </a:lnSpc>
              <a:spcBef>
                <a:spcPts val="1000"/>
              </a:spcBef>
              <a:buClr>
                <a:schemeClr val="accent1"/>
              </a:buClr>
            </a:pPr>
            <a:r>
              <a:rPr lang="en-US" sz="2000" dirty="0">
                <a:solidFill>
                  <a:schemeClr val="bg2">
                    <a:lumMod val="25000"/>
                  </a:schemeClr>
                </a:solidFill>
                <a:latin typeface="Open Sans"/>
                <a:ea typeface="Open Sans"/>
                <a:cs typeface="Open Sans"/>
              </a:rPr>
              <a:t>4. Independently train and evaluate the ML model in an environment similar to (ideally, identical to) the deployed system.</a:t>
            </a:r>
          </a:p>
        </p:txBody>
      </p:sp>
      <p:pic>
        <p:nvPicPr>
          <p:cNvPr id="7" name="Graphic 6" descr="Bar graph with downward trend with solid fill">
            <a:extLst>
              <a:ext uri="{FF2B5EF4-FFF2-40B4-BE49-F238E27FC236}">
                <a16:creationId xmlns:a16="http://schemas.microsoft.com/office/drawing/2014/main" id="{D3456FE2-4FD0-092E-1037-645E4D5398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462" y="351165"/>
            <a:ext cx="467434" cy="467434"/>
          </a:xfrm>
          <a:prstGeom prst="rect">
            <a:avLst/>
          </a:prstGeom>
        </p:spPr>
      </p:pic>
      <p:sp>
        <p:nvSpPr>
          <p:cNvPr id="10" name="TextBox 9">
            <a:extLst>
              <a:ext uri="{FF2B5EF4-FFF2-40B4-BE49-F238E27FC236}">
                <a16:creationId xmlns:a16="http://schemas.microsoft.com/office/drawing/2014/main" id="{BBBFAB6A-1CEA-D0F0-4DAD-C6C9894D9B8A}"/>
              </a:ext>
            </a:extLst>
          </p:cNvPr>
          <p:cNvSpPr txBox="1"/>
          <p:nvPr/>
        </p:nvSpPr>
        <p:spPr>
          <a:xfrm>
            <a:off x="829340" y="1308074"/>
            <a:ext cx="4434663" cy="669851"/>
          </a:xfrm>
          <a:prstGeom prst="rect">
            <a:avLst/>
          </a:prstGeom>
        </p:spPr>
        <p:txBody>
          <a:bodyPr vert="horz" wrap="square" lIns="91440" tIns="45720" rIns="91440" bIns="45720" rtlCol="0">
            <a:noAutofit/>
          </a:bodyPr>
          <a:lstStyle/>
          <a:p>
            <a:pPr algn="ctr"/>
            <a:r>
              <a:rPr lang="en-US" sz="2800" b="1" dirty="0"/>
              <a:t>Goals</a:t>
            </a:r>
          </a:p>
        </p:txBody>
      </p:sp>
      <p:sp>
        <p:nvSpPr>
          <p:cNvPr id="11" name="TextBox 10">
            <a:extLst>
              <a:ext uri="{FF2B5EF4-FFF2-40B4-BE49-F238E27FC236}">
                <a16:creationId xmlns:a16="http://schemas.microsoft.com/office/drawing/2014/main" id="{6B4B79E6-2BFC-FD0C-A79F-58E0E86F1DB2}"/>
              </a:ext>
            </a:extLst>
          </p:cNvPr>
          <p:cNvSpPr txBox="1"/>
          <p:nvPr/>
        </p:nvSpPr>
        <p:spPr>
          <a:xfrm>
            <a:off x="6648450" y="1308073"/>
            <a:ext cx="4434663" cy="669851"/>
          </a:xfrm>
          <a:prstGeom prst="rect">
            <a:avLst/>
          </a:prstGeom>
        </p:spPr>
        <p:txBody>
          <a:bodyPr vert="horz" wrap="square" lIns="91440" tIns="45720" rIns="91440" bIns="45720" rtlCol="0">
            <a:noAutofit/>
          </a:bodyPr>
          <a:lstStyle/>
          <a:p>
            <a:pPr algn="ctr"/>
            <a:r>
              <a:rPr lang="en-US" sz="2800" b="1" dirty="0"/>
              <a:t>Tools</a:t>
            </a:r>
          </a:p>
        </p:txBody>
      </p:sp>
      <p:pic>
        <p:nvPicPr>
          <p:cNvPr id="13" name="Picture 12">
            <a:extLst>
              <a:ext uri="{FF2B5EF4-FFF2-40B4-BE49-F238E27FC236}">
                <a16:creationId xmlns:a16="http://schemas.microsoft.com/office/drawing/2014/main" id="{6A4E3EC0-A3B8-C760-9D5C-61B5131D3F9A}"/>
              </a:ext>
            </a:extLst>
          </p:cNvPr>
          <p:cNvPicPr>
            <a:picLocks noChangeAspect="1"/>
          </p:cNvPicPr>
          <p:nvPr/>
        </p:nvPicPr>
        <p:blipFill rotWithShape="1">
          <a:blip r:embed="rId4"/>
          <a:srcRect l="3006" t="4244" r="1600"/>
          <a:stretch/>
        </p:blipFill>
        <p:spPr>
          <a:xfrm>
            <a:off x="754913" y="3806456"/>
            <a:ext cx="4434664" cy="263626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876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803B-93FC-B7D6-6D2F-3DE13A86F543}"/>
              </a:ext>
            </a:extLst>
          </p:cNvPr>
          <p:cNvSpPr>
            <a:spLocks noGrp="1"/>
          </p:cNvSpPr>
          <p:nvPr>
            <p:ph type="title"/>
          </p:nvPr>
        </p:nvSpPr>
        <p:spPr/>
        <p:txBody>
          <a:bodyPr/>
          <a:lstStyle/>
          <a:p>
            <a:r>
              <a:rPr lang="en-US" dirty="0"/>
              <a:t>Model review: Model cards</a:t>
            </a:r>
          </a:p>
        </p:txBody>
      </p:sp>
      <p:sp>
        <p:nvSpPr>
          <p:cNvPr id="3" name="Content Placeholder 2">
            <a:extLst>
              <a:ext uri="{FF2B5EF4-FFF2-40B4-BE49-F238E27FC236}">
                <a16:creationId xmlns:a16="http://schemas.microsoft.com/office/drawing/2014/main" id="{A8FB68EA-09AC-5B76-97E0-DEF26C76BE57}"/>
              </a:ext>
            </a:extLst>
          </p:cNvPr>
          <p:cNvSpPr>
            <a:spLocks noGrp="1"/>
          </p:cNvSpPr>
          <p:nvPr>
            <p:ph idx="1"/>
          </p:nvPr>
        </p:nvSpPr>
        <p:spPr>
          <a:xfrm>
            <a:off x="654222" y="1429233"/>
            <a:ext cx="5353173" cy="5077602"/>
          </a:xfrm>
        </p:spPr>
        <p:txBody>
          <a:bodyPr>
            <a:normAutofit fontScale="85000" lnSpcReduction="20000"/>
          </a:bodyPr>
          <a:lstStyle/>
          <a:p>
            <a:r>
              <a:rPr lang="en-US" sz="3000" b="1" dirty="0">
                <a:solidFill>
                  <a:schemeClr val="accent1"/>
                </a:solidFill>
              </a:rPr>
              <a:t>Model Details</a:t>
            </a:r>
          </a:p>
          <a:p>
            <a:pPr marL="342900" indent="-342900">
              <a:buFont typeface="Arial" panose="020B0604020202020204" pitchFamily="34" charset="0"/>
              <a:buChar char="•"/>
            </a:pPr>
            <a:r>
              <a:rPr lang="en-US" dirty="0"/>
              <a:t>Basic information about the model.</a:t>
            </a:r>
          </a:p>
          <a:p>
            <a:pPr marL="342900" indent="-342900">
              <a:buFont typeface="Arial" panose="020B0604020202020204" pitchFamily="34" charset="0"/>
              <a:buChar char="•"/>
            </a:pPr>
            <a:r>
              <a:rPr lang="en-US" dirty="0"/>
              <a:t>Training algorithms, parameters, fairness constraints or other applied approaches, and features</a:t>
            </a:r>
          </a:p>
          <a:p>
            <a:r>
              <a:rPr lang="en-US" sz="3000" b="1" dirty="0">
                <a:solidFill>
                  <a:schemeClr val="accent1"/>
                </a:solidFill>
              </a:rPr>
              <a:t>Intended Use</a:t>
            </a:r>
          </a:p>
          <a:p>
            <a:pPr marL="342900" indent="-342900">
              <a:buFont typeface="Arial" panose="020B0604020202020204" pitchFamily="34" charset="0"/>
              <a:buChar char="•"/>
            </a:pPr>
            <a:r>
              <a:rPr lang="en-US" dirty="0"/>
              <a:t>Primary intended uses, users</a:t>
            </a:r>
          </a:p>
          <a:p>
            <a:pPr marL="342900" indent="-342900">
              <a:buFont typeface="Arial" panose="020B0604020202020204" pitchFamily="34" charset="0"/>
              <a:buChar char="•"/>
            </a:pPr>
            <a:r>
              <a:rPr lang="en-US" dirty="0"/>
              <a:t>Out-of-scope use cases</a:t>
            </a:r>
          </a:p>
          <a:p>
            <a:r>
              <a:rPr lang="en-US" sz="3100" b="1" dirty="0">
                <a:solidFill>
                  <a:schemeClr val="accent1"/>
                </a:solidFill>
              </a:rPr>
              <a:t>Factors</a:t>
            </a:r>
          </a:p>
          <a:p>
            <a:pPr marL="342900" indent="-342900">
              <a:buFont typeface="Arial" panose="020B0604020202020204" pitchFamily="34" charset="0"/>
              <a:buChar char="•"/>
            </a:pPr>
            <a:r>
              <a:rPr lang="en-US" dirty="0"/>
              <a:t>Demographic or phenotypic groups</a:t>
            </a:r>
          </a:p>
          <a:p>
            <a:pPr marL="342900" indent="-342900">
              <a:buFont typeface="Arial" panose="020B0604020202020204" pitchFamily="34" charset="0"/>
              <a:buChar char="•"/>
            </a:pPr>
            <a:r>
              <a:rPr lang="en-US" dirty="0"/>
              <a:t>Environmental conditions</a:t>
            </a:r>
          </a:p>
          <a:p>
            <a:pPr marL="342900" indent="-342900">
              <a:buFont typeface="Arial" panose="020B0604020202020204" pitchFamily="34" charset="0"/>
              <a:buChar char="•"/>
            </a:pPr>
            <a:r>
              <a:rPr lang="en-US" dirty="0"/>
              <a:t>Technical attributes</a:t>
            </a:r>
          </a:p>
          <a:p>
            <a:r>
              <a:rPr lang="en-US" sz="2800" b="1" dirty="0">
                <a:solidFill>
                  <a:schemeClr val="accent1"/>
                </a:solidFill>
              </a:rPr>
              <a:t>Metrics</a:t>
            </a:r>
          </a:p>
          <a:p>
            <a:pPr marL="342900" indent="-342900">
              <a:buFont typeface="Arial" panose="020B0604020202020204" pitchFamily="34" charset="0"/>
              <a:buChar char="•"/>
            </a:pPr>
            <a:r>
              <a:rPr lang="en-US" sz="2000" dirty="0"/>
              <a:t>Performance measures</a:t>
            </a:r>
          </a:p>
          <a:p>
            <a:pPr marL="342900" indent="-342900">
              <a:buFont typeface="Arial" panose="020B0604020202020204" pitchFamily="34" charset="0"/>
              <a:buChar char="•"/>
            </a:pPr>
            <a:r>
              <a:rPr lang="en-US" sz="2000" dirty="0"/>
              <a:t>Decision thresholds</a:t>
            </a:r>
          </a:p>
          <a:p>
            <a:endParaRPr lang="en-US" dirty="0"/>
          </a:p>
        </p:txBody>
      </p:sp>
      <p:sp>
        <p:nvSpPr>
          <p:cNvPr id="4" name="Slide Number Placeholder 3">
            <a:extLst>
              <a:ext uri="{FF2B5EF4-FFF2-40B4-BE49-F238E27FC236}">
                <a16:creationId xmlns:a16="http://schemas.microsoft.com/office/drawing/2014/main" id="{8CBEECA5-C4D8-F6D7-4027-A1DC0163E1B3}"/>
              </a:ext>
            </a:extLst>
          </p:cNvPr>
          <p:cNvSpPr>
            <a:spLocks noGrp="1"/>
          </p:cNvSpPr>
          <p:nvPr>
            <p:ph type="sldNum" sz="quarter" idx="10"/>
          </p:nvPr>
        </p:nvSpPr>
        <p:spPr/>
        <p:txBody>
          <a:bodyPr/>
          <a:lstStyle/>
          <a:p>
            <a:fld id="{4FAB73BC-B049-4115-A692-8D63A059BFB8}" type="slidenum">
              <a:rPr lang="en-US" smtClean="0"/>
              <a:pPr/>
              <a:t>8</a:t>
            </a:fld>
            <a:endParaRPr lang="en-US" dirty="0"/>
          </a:p>
        </p:txBody>
      </p:sp>
      <p:pic>
        <p:nvPicPr>
          <p:cNvPr id="5" name="Graphic 4" descr="Bar graph with downward trend with solid fill">
            <a:extLst>
              <a:ext uri="{FF2B5EF4-FFF2-40B4-BE49-F238E27FC236}">
                <a16:creationId xmlns:a16="http://schemas.microsoft.com/office/drawing/2014/main" id="{C06A4E56-D9CD-5693-56D6-42441655A6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462" y="351165"/>
            <a:ext cx="467434" cy="467434"/>
          </a:xfrm>
          <a:prstGeom prst="rect">
            <a:avLst/>
          </a:prstGeom>
        </p:spPr>
      </p:pic>
      <p:sp>
        <p:nvSpPr>
          <p:cNvPr id="6" name="Content Placeholder 2">
            <a:extLst>
              <a:ext uri="{FF2B5EF4-FFF2-40B4-BE49-F238E27FC236}">
                <a16:creationId xmlns:a16="http://schemas.microsoft.com/office/drawing/2014/main" id="{F7DD4984-EC9E-9FD5-2EA9-0C538B41BABD}"/>
              </a:ext>
            </a:extLst>
          </p:cNvPr>
          <p:cNvSpPr txBox="1">
            <a:spLocks/>
          </p:cNvSpPr>
          <p:nvPr/>
        </p:nvSpPr>
        <p:spPr>
          <a:xfrm>
            <a:off x="5890437" y="1347717"/>
            <a:ext cx="5465135" cy="4372600"/>
          </a:xfrm>
          <a:prstGeom prst="rect">
            <a:avLst/>
          </a:prstGeom>
        </p:spPr>
        <p:txBody>
          <a:bodyPr vert="horz" lIns="0" tIns="45720" rIns="0" bIns="45720" rtlCol="0">
            <a:normAutofit fontScale="85000"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100" b="1" dirty="0">
                <a:solidFill>
                  <a:schemeClr val="accent1"/>
                </a:solidFill>
              </a:rPr>
              <a:t>Training/Evaluation Data</a:t>
            </a:r>
          </a:p>
          <a:p>
            <a:pPr marL="457200" indent="-457200">
              <a:buFont typeface="Arial" panose="020B0604020202020204" pitchFamily="34" charset="0"/>
              <a:buChar char="•"/>
            </a:pPr>
            <a:r>
              <a:rPr lang="en-US" sz="2100" dirty="0"/>
              <a:t>Description/datasheet</a:t>
            </a:r>
          </a:p>
          <a:p>
            <a:pPr>
              <a:lnSpc>
                <a:spcPct val="100000"/>
              </a:lnSpc>
            </a:pPr>
            <a:r>
              <a:rPr lang="en-US" sz="3000" b="1" dirty="0">
                <a:solidFill>
                  <a:schemeClr val="accent1"/>
                </a:solidFill>
              </a:rPr>
              <a:t>Quantitative Analyses</a:t>
            </a:r>
          </a:p>
          <a:p>
            <a:pPr marL="342900" indent="-342900">
              <a:lnSpc>
                <a:spcPct val="100000"/>
              </a:lnSpc>
              <a:buFont typeface="Arial" panose="020B0604020202020204" pitchFamily="34" charset="0"/>
              <a:buChar char="•"/>
            </a:pPr>
            <a:r>
              <a:rPr lang="en-US" dirty="0"/>
              <a:t>Evaluation set metrics</a:t>
            </a:r>
          </a:p>
          <a:p>
            <a:pPr marL="342900" indent="-342900">
              <a:lnSpc>
                <a:spcPct val="100000"/>
              </a:lnSpc>
              <a:buFont typeface="Arial" panose="020B0604020202020204" pitchFamily="34" charset="0"/>
              <a:buChar char="•"/>
            </a:pPr>
            <a:r>
              <a:rPr lang="en-US" dirty="0"/>
              <a:t>Subgroup analyses</a:t>
            </a:r>
          </a:p>
          <a:p>
            <a:r>
              <a:rPr lang="en-US" sz="3000" b="1" dirty="0">
                <a:solidFill>
                  <a:schemeClr val="accent1"/>
                </a:solidFill>
              </a:rPr>
              <a:t>Ethical Considerations</a:t>
            </a:r>
          </a:p>
          <a:p>
            <a:pPr marL="457200" indent="-457200">
              <a:buFont typeface="Arial" panose="020B0604020202020204" pitchFamily="34" charset="0"/>
              <a:buChar char="•"/>
            </a:pPr>
            <a:r>
              <a:rPr lang="en-US" sz="2100" dirty="0"/>
              <a:t>Data sensitivities</a:t>
            </a:r>
          </a:p>
          <a:p>
            <a:pPr marL="457200" indent="-457200">
              <a:buFont typeface="Arial" panose="020B0604020202020204" pitchFamily="34" charset="0"/>
              <a:buChar char="•"/>
            </a:pPr>
            <a:r>
              <a:rPr lang="en-US" sz="2100" dirty="0"/>
              <a:t>Decision impacts</a:t>
            </a:r>
          </a:p>
          <a:p>
            <a:r>
              <a:rPr lang="en-US" sz="3100" b="1" dirty="0">
                <a:solidFill>
                  <a:schemeClr val="accent1"/>
                </a:solidFill>
              </a:rPr>
              <a:t>Caveats and Recommendations</a:t>
            </a:r>
          </a:p>
          <a:p>
            <a:pPr marL="457200" indent="-457200">
              <a:buFont typeface="Arial" panose="020B0604020202020204" pitchFamily="34" charset="0"/>
              <a:buChar char="•"/>
            </a:pPr>
            <a:r>
              <a:rPr lang="en-US" dirty="0"/>
              <a:t>Analysis of results</a:t>
            </a:r>
          </a:p>
          <a:p>
            <a:pPr marL="457200" indent="-457200">
              <a:buFont typeface="Arial" panose="020B0604020202020204" pitchFamily="34" charset="0"/>
              <a:buChar char="•"/>
            </a:pPr>
            <a:r>
              <a:rPr lang="en-US" dirty="0"/>
              <a:t>Mitigation of risks</a:t>
            </a:r>
          </a:p>
        </p:txBody>
      </p:sp>
    </p:spTree>
    <p:extLst>
      <p:ext uri="{BB962C8B-B14F-4D97-AF65-F5344CB8AC3E}">
        <p14:creationId xmlns:p14="http://schemas.microsoft.com/office/powerpoint/2010/main" val="153154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803B-93FC-B7D6-6D2F-3DE13A86F543}"/>
              </a:ext>
            </a:extLst>
          </p:cNvPr>
          <p:cNvSpPr>
            <a:spLocks noGrp="1"/>
          </p:cNvSpPr>
          <p:nvPr>
            <p:ph type="title"/>
          </p:nvPr>
        </p:nvSpPr>
        <p:spPr/>
        <p:txBody>
          <a:bodyPr/>
          <a:lstStyle/>
          <a:p>
            <a:r>
              <a:rPr lang="en-US" dirty="0"/>
              <a:t>Model review: DeepChecks</a:t>
            </a:r>
          </a:p>
        </p:txBody>
      </p:sp>
      <p:pic>
        <p:nvPicPr>
          <p:cNvPr id="7" name="Content Placeholder 6">
            <a:extLst>
              <a:ext uri="{FF2B5EF4-FFF2-40B4-BE49-F238E27FC236}">
                <a16:creationId xmlns:a16="http://schemas.microsoft.com/office/drawing/2014/main" id="{765B094B-3D61-1245-929D-186C2FF9AD99}"/>
              </a:ext>
            </a:extLst>
          </p:cNvPr>
          <p:cNvPicPr>
            <a:picLocks noGrp="1" noChangeAspect="1"/>
          </p:cNvPicPr>
          <p:nvPr>
            <p:ph idx="1"/>
          </p:nvPr>
        </p:nvPicPr>
        <p:blipFill rotWithShape="1">
          <a:blip r:embed="rId2"/>
          <a:srcRect b="4102"/>
          <a:stretch/>
        </p:blipFill>
        <p:spPr>
          <a:xfrm>
            <a:off x="6990526" y="907854"/>
            <a:ext cx="4956755" cy="5042291"/>
          </a:xfrm>
        </p:spPr>
      </p:pic>
      <p:sp>
        <p:nvSpPr>
          <p:cNvPr id="4" name="Slide Number Placeholder 3">
            <a:extLst>
              <a:ext uri="{FF2B5EF4-FFF2-40B4-BE49-F238E27FC236}">
                <a16:creationId xmlns:a16="http://schemas.microsoft.com/office/drawing/2014/main" id="{8CBEECA5-C4D8-F6D7-4027-A1DC0163E1B3}"/>
              </a:ext>
            </a:extLst>
          </p:cNvPr>
          <p:cNvSpPr>
            <a:spLocks noGrp="1"/>
          </p:cNvSpPr>
          <p:nvPr>
            <p:ph type="sldNum" sz="quarter" idx="10"/>
          </p:nvPr>
        </p:nvSpPr>
        <p:spPr/>
        <p:txBody>
          <a:bodyPr/>
          <a:lstStyle/>
          <a:p>
            <a:fld id="{4FAB73BC-B049-4115-A692-8D63A059BFB8}" type="slidenum">
              <a:rPr lang="en-US" smtClean="0"/>
              <a:pPr/>
              <a:t>9</a:t>
            </a:fld>
            <a:endParaRPr lang="en-US" dirty="0"/>
          </a:p>
        </p:txBody>
      </p:sp>
      <p:pic>
        <p:nvPicPr>
          <p:cNvPr id="5" name="Graphic 4" descr="Bar graph with downward trend with solid fill">
            <a:extLst>
              <a:ext uri="{FF2B5EF4-FFF2-40B4-BE49-F238E27FC236}">
                <a16:creationId xmlns:a16="http://schemas.microsoft.com/office/drawing/2014/main" id="{1C5F837B-4A43-5042-472E-DFD74F20FB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462" y="351165"/>
            <a:ext cx="467434" cy="467434"/>
          </a:xfrm>
          <a:prstGeom prst="rect">
            <a:avLst/>
          </a:prstGeom>
        </p:spPr>
      </p:pic>
      <p:sp>
        <p:nvSpPr>
          <p:cNvPr id="8" name="TextBox 7">
            <a:extLst>
              <a:ext uri="{FF2B5EF4-FFF2-40B4-BE49-F238E27FC236}">
                <a16:creationId xmlns:a16="http://schemas.microsoft.com/office/drawing/2014/main" id="{D356B1B7-CF96-75DE-2C8F-62D70D688ED0}"/>
              </a:ext>
            </a:extLst>
          </p:cNvPr>
          <p:cNvSpPr txBox="1"/>
          <p:nvPr/>
        </p:nvSpPr>
        <p:spPr>
          <a:xfrm>
            <a:off x="7300111" y="6140034"/>
            <a:ext cx="4647170" cy="365125"/>
          </a:xfrm>
          <a:prstGeom prst="rect">
            <a:avLst/>
          </a:prstGeom>
        </p:spPr>
        <p:txBody>
          <a:bodyPr vert="horz" wrap="square" lIns="91440" tIns="45720" rIns="91440" bIns="45720" rtlCol="0">
            <a:noAutofit/>
          </a:bodyPr>
          <a:lstStyle/>
          <a:p>
            <a:pPr algn="l"/>
            <a:r>
              <a:rPr lang="en-US" sz="800" dirty="0"/>
              <a:t>https://docs.deepchecks.com/stable/user-guide/tabular/auto_quickstarts/plot_quick_model_evaluation.html#WeakSegmentsPerformance-TrainDataset_I3QK2IAGL58KXO9T7E8G8JDP0-section-LVSNU</a:t>
            </a:r>
          </a:p>
        </p:txBody>
      </p:sp>
      <p:pic>
        <p:nvPicPr>
          <p:cNvPr id="11" name="Picture 10">
            <a:extLst>
              <a:ext uri="{FF2B5EF4-FFF2-40B4-BE49-F238E27FC236}">
                <a16:creationId xmlns:a16="http://schemas.microsoft.com/office/drawing/2014/main" id="{8A0BA5C0-4E69-9605-EF65-4C514921450E}"/>
              </a:ext>
            </a:extLst>
          </p:cNvPr>
          <p:cNvPicPr>
            <a:picLocks noChangeAspect="1"/>
          </p:cNvPicPr>
          <p:nvPr/>
        </p:nvPicPr>
        <p:blipFill>
          <a:blip r:embed="rId5"/>
          <a:stretch>
            <a:fillRect/>
          </a:stretch>
        </p:blipFill>
        <p:spPr>
          <a:xfrm>
            <a:off x="313799" y="3836877"/>
            <a:ext cx="6144482" cy="1457528"/>
          </a:xfrm>
          <a:prstGeom prst="rect">
            <a:avLst/>
          </a:prstGeom>
        </p:spPr>
      </p:pic>
      <p:sp>
        <p:nvSpPr>
          <p:cNvPr id="12" name="Content Placeholder 2">
            <a:extLst>
              <a:ext uri="{FF2B5EF4-FFF2-40B4-BE49-F238E27FC236}">
                <a16:creationId xmlns:a16="http://schemas.microsoft.com/office/drawing/2014/main" id="{491F8042-373B-7B3E-CC7C-4C86A83A2CBA}"/>
              </a:ext>
            </a:extLst>
          </p:cNvPr>
          <p:cNvSpPr txBox="1">
            <a:spLocks/>
          </p:cNvSpPr>
          <p:nvPr/>
        </p:nvSpPr>
        <p:spPr>
          <a:xfrm>
            <a:off x="732911" y="1563595"/>
            <a:ext cx="5193125" cy="2422281"/>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Model Evaluation Suite</a:t>
            </a:r>
          </a:p>
          <a:p>
            <a:pPr marL="342900" indent="-342900">
              <a:buFont typeface="Arial" panose="020B0604020202020204" pitchFamily="34" charset="0"/>
              <a:buChar char="•"/>
            </a:pPr>
            <a:r>
              <a:rPr lang="en-US" sz="1600" dirty="0"/>
              <a:t>Train/test performance comparison</a:t>
            </a:r>
          </a:p>
          <a:p>
            <a:pPr marL="342900" indent="-342900">
              <a:buFont typeface="Arial" panose="020B0604020202020204" pitchFamily="34" charset="0"/>
              <a:buChar char="•"/>
            </a:pPr>
            <a:r>
              <a:rPr lang="en-US" sz="1600" dirty="0"/>
              <a:t>Error analysis</a:t>
            </a:r>
          </a:p>
          <a:p>
            <a:pPr marL="342900" indent="-342900">
              <a:buFont typeface="Arial" panose="020B0604020202020204" pitchFamily="34" charset="0"/>
              <a:buChar char="•"/>
            </a:pPr>
            <a:r>
              <a:rPr lang="en-US" sz="1600" dirty="0"/>
              <a:t>Baseline model comparison</a:t>
            </a:r>
          </a:p>
          <a:p>
            <a:pPr marL="342900" indent="-342900">
              <a:buFont typeface="Arial" panose="020B0604020202020204" pitchFamily="34" charset="0"/>
              <a:buChar char="•"/>
            </a:pPr>
            <a:r>
              <a:rPr lang="en-US" sz="1600" dirty="0"/>
              <a:t>Weak subpopulation performance</a:t>
            </a:r>
          </a:p>
          <a:p>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89434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Angles">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Sandia_Angles_UUR_Template" id="{9BE48291-630A-F646-BC08-A68F26F77835}" vid="{C1ACFAEA-263E-684B-9E88-A8D9A9BAEB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64fd635-3d0c-4874-aa9a-5a4bdd5f1f2f">
      <UserInfo>
        <DisplayName/>
        <AccountId xsi:nil="true"/>
        <AccountType/>
      </UserInfo>
    </SharedWithUsers>
    <SharingHintHash xmlns="564fd635-3d0c-4874-aa9a-5a4bdd5f1f2f" xsi:nil="true"/>
    <_activity xmlns="564fd635-3d0c-4874-aa9a-5a4bdd5f1f2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8A2B221517E84E99D811715C7E9844" ma:contentTypeVersion="14" ma:contentTypeDescription="Create a new document." ma:contentTypeScope="" ma:versionID="1428535ef4c1b8e419555eff9b88d8ef">
  <xsd:schema xmlns:xsd="http://www.w3.org/2001/XMLSchema" xmlns:xs="http://www.w3.org/2001/XMLSchema" xmlns:p="http://schemas.microsoft.com/office/2006/metadata/properties" xmlns:ns3="564fd635-3d0c-4874-aa9a-5a4bdd5f1f2f" xmlns:ns4="2e4d5c9c-4961-4723-afd4-b2d22b98253e" targetNamespace="http://schemas.microsoft.com/office/2006/metadata/properties" ma:root="true" ma:fieldsID="54e4c5304795d3d735a7c1ccaa2cc11c" ns3:_="" ns4:_="">
    <xsd:import namespace="564fd635-3d0c-4874-aa9a-5a4bdd5f1f2f"/>
    <xsd:import namespace="2e4d5c9c-4961-4723-afd4-b2d22b98253e"/>
    <xsd:element name="properties">
      <xsd:complexType>
        <xsd:sequence>
          <xsd:element name="documentManagement">
            <xsd:complexType>
              <xsd:all>
                <xsd:element ref="ns3:SharedWithUsers" minOccurs="0"/>
                <xsd:element ref="ns3:SharingHintHash" minOccurs="0"/>
                <xsd:element ref="ns3:MediaServiceMetadata" minOccurs="0"/>
                <xsd:element ref="ns3:MediaServiceFastMetadata" minOccurs="0"/>
                <xsd:element ref="ns3:MediaServiceDateTaken" minOccurs="0"/>
                <xsd:element ref="ns3:MediaLengthInSeconds" minOccurs="0"/>
                <xsd:element ref="ns4:SharedWithDetail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4fd635-3d0c-4874-aa9a-5a4bdd5f1f2f" elementFormDefault="qualified">
    <xsd:import namespace="http://schemas.microsoft.com/office/2006/documentManagement/types"/>
    <xsd:import namespace="http://schemas.microsoft.com/office/infopath/2007/PartnerControls"/>
    <xsd:element name="SharedWithUsers" ma:index="8" nillable="true" ma:displayName="Shared With" ma:list="UserInfo" ma:SearchPeopleOnly="false" ma:internalName="SharedWithUse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false">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4d5c9c-4961-4723-afd4-b2d22b98253e"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6473CF-9AED-41C9-9B35-7C9397AAE67D}">
  <ds:schemaRefs>
    <ds:schemaRef ds:uri="http://schemas.microsoft.com/office/2006/documentManagement/types"/>
    <ds:schemaRef ds:uri="http://schemas.openxmlformats.org/package/2006/metadata/core-properties"/>
    <ds:schemaRef ds:uri="http://purl.org/dc/terms/"/>
    <ds:schemaRef ds:uri="http://www.w3.org/XML/1998/namespace"/>
    <ds:schemaRef ds:uri="http://purl.org/dc/elements/1.1/"/>
    <ds:schemaRef ds:uri="http://schemas.microsoft.com/office/2006/metadata/properties"/>
    <ds:schemaRef ds:uri="564fd635-3d0c-4874-aa9a-5a4bdd5f1f2f"/>
    <ds:schemaRef ds:uri="http://purl.org/dc/dcmitype/"/>
    <ds:schemaRef ds:uri="http://schemas.microsoft.com/office/infopath/2007/PartnerControls"/>
    <ds:schemaRef ds:uri="2e4d5c9c-4961-4723-afd4-b2d22b98253e"/>
  </ds:schemaRefs>
</ds:datastoreItem>
</file>

<file path=customXml/itemProps2.xml><?xml version="1.0" encoding="utf-8"?>
<ds:datastoreItem xmlns:ds="http://schemas.openxmlformats.org/officeDocument/2006/customXml" ds:itemID="{AECC0381-9B3E-4197-A76D-CC41045A65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4fd635-3d0c-4874-aa9a-5a4bdd5f1f2f"/>
    <ds:schemaRef ds:uri="2e4d5c9c-4961-4723-afd4-b2d22b9825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22B0ED-F5DE-4193-B602-D17ED4A093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TotalTime>
  <Words>1868</Words>
  <Application>Microsoft Office PowerPoint</Application>
  <PresentationFormat>Widescreen</PresentationFormat>
  <Paragraphs>259</Paragraphs>
  <Slides>20</Slides>
  <Notes>3</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Sandia Angles</vt:lpstr>
      <vt:lpstr>Office Theme</vt:lpstr>
      <vt:lpstr>Tools for Assessing Machine Learning Models' Performance in Real-World Settings</vt:lpstr>
      <vt:lpstr>PowerPoint Presentation</vt:lpstr>
      <vt:lpstr>Easy-to-implement tools reduce ML deployment risk</vt:lpstr>
      <vt:lpstr>Data review</vt:lpstr>
      <vt:lpstr>Data review: Datasheets for Datasets</vt:lpstr>
      <vt:lpstr>Data review: DeepChecks</vt:lpstr>
      <vt:lpstr>Model review</vt:lpstr>
      <vt:lpstr>Model review: Model cards</vt:lpstr>
      <vt:lpstr>Model review: DeepChecks</vt:lpstr>
      <vt:lpstr>Interpret and document model results</vt:lpstr>
      <vt:lpstr>PowerPoint Presentation</vt:lpstr>
      <vt:lpstr>PowerPoint Presentation</vt:lpstr>
      <vt:lpstr>Standard neural network models do not provide error bars</vt:lpstr>
      <vt:lpstr>Uncertainty quantification allows us to add error bars to our deep learning models</vt:lpstr>
      <vt:lpstr>Interpret model: Uncertainty Quantification</vt:lpstr>
      <vt:lpstr>Interpret model: Explainability</vt:lpstr>
      <vt:lpstr>Example: Longitudinal Risk Prediction Using RNNs and CNNs</vt:lpstr>
      <vt:lpstr>PowerPoint Presentation</vt:lpstr>
      <vt:lpstr>Documentation: Weights and Biases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Martinez, Carianne</cp:lastModifiedBy>
  <cp:revision>14</cp:revision>
  <dcterms:created xsi:type="dcterms:W3CDTF">2018-07-21T13:25:45Z</dcterms:created>
  <dcterms:modified xsi:type="dcterms:W3CDTF">2023-04-20T12:55:34Z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0x010100A68A2B221517E84E99D811715C7E9844</vt:lpwstr>
  </property>
</Properties>
</file>