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88" r:id="rId2"/>
  </p:sldMasterIdLst>
  <p:notesMasterIdLst>
    <p:notesMasterId r:id="rId49"/>
  </p:notesMasterIdLst>
  <p:sldIdLst>
    <p:sldId id="389" r:id="rId3"/>
    <p:sldId id="344" r:id="rId4"/>
    <p:sldId id="348" r:id="rId5"/>
    <p:sldId id="412" r:id="rId6"/>
    <p:sldId id="390" r:id="rId7"/>
    <p:sldId id="391" r:id="rId8"/>
    <p:sldId id="392" r:id="rId9"/>
    <p:sldId id="393" r:id="rId10"/>
    <p:sldId id="394" r:id="rId11"/>
    <p:sldId id="395" r:id="rId12"/>
    <p:sldId id="411" r:id="rId13"/>
    <p:sldId id="396" r:id="rId14"/>
    <p:sldId id="397" r:id="rId15"/>
    <p:sldId id="410" r:id="rId16"/>
    <p:sldId id="399" r:id="rId17"/>
    <p:sldId id="398" r:id="rId18"/>
    <p:sldId id="400" r:id="rId19"/>
    <p:sldId id="401" r:id="rId20"/>
    <p:sldId id="402" r:id="rId21"/>
    <p:sldId id="403" r:id="rId22"/>
    <p:sldId id="404" r:id="rId23"/>
    <p:sldId id="405" r:id="rId24"/>
    <p:sldId id="310" r:id="rId25"/>
    <p:sldId id="407" r:id="rId26"/>
    <p:sldId id="406" r:id="rId27"/>
    <p:sldId id="408" r:id="rId28"/>
    <p:sldId id="306" r:id="rId29"/>
    <p:sldId id="282" r:id="rId30"/>
    <p:sldId id="283" r:id="rId31"/>
    <p:sldId id="285" r:id="rId32"/>
    <p:sldId id="284" r:id="rId33"/>
    <p:sldId id="288" r:id="rId34"/>
    <p:sldId id="308" r:id="rId35"/>
    <p:sldId id="286" r:id="rId36"/>
    <p:sldId id="287" r:id="rId37"/>
    <p:sldId id="289" r:id="rId38"/>
    <p:sldId id="290" r:id="rId39"/>
    <p:sldId id="291" r:id="rId40"/>
    <p:sldId id="292" r:id="rId41"/>
    <p:sldId id="409" r:id="rId42"/>
    <p:sldId id="307" r:id="rId43"/>
    <p:sldId id="309" r:id="rId44"/>
    <p:sldId id="294" r:id="rId45"/>
    <p:sldId id="296" r:id="rId46"/>
    <p:sldId id="303" r:id="rId47"/>
    <p:sldId id="2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204A87"/>
    <a:srgbClr val="4E9A06"/>
    <a:srgbClr val="0000FF"/>
    <a:srgbClr val="FF9900"/>
    <a:srgbClr val="262626"/>
    <a:srgbClr val="B18A2C"/>
    <a:srgbClr val="616A78"/>
    <a:srgbClr val="D87C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EDAFA6-500B-4B00-B2A2-38CE3CB525ED}" v="1" dt="2023-04-12T18:30:48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5809" autoAdjust="0"/>
  </p:normalViewPr>
  <p:slideViewPr>
    <p:cSldViewPr snapToGrid="0">
      <p:cViewPr varScale="1">
        <p:scale>
          <a:sx n="62" d="100"/>
          <a:sy n="62" d="100"/>
        </p:scale>
        <p:origin x="822" y="66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3EFC-526B-4EF2-8A0A-F01C60CA2A67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72F06-F6ED-43C1-A86D-15B5F2AFDE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8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1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9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60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8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Do not take absolute values</a:t>
                </a:r>
              </a:p>
              <a:p>
                <a:pPr lvl="1"/>
                <a:r>
                  <a:rPr lang="en-US" dirty="0"/>
                  <a:t>X and Y are shot locations, and can be positive or negative (depends on how we define the coordinate system)</a:t>
                </a:r>
              </a:p>
              <a:p>
                <a:pPr lvl="1"/>
                <a:r>
                  <a:rPr lang="en-US" dirty="0"/>
                  <a:t>If X and Y contain both positive and negative values, taking absolute values will (reduce variability) bias our estimates of </a:t>
                </a:r>
                <a:r>
                  <a:rPr lang="en-US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𝜎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Example:</a:t>
                </a:r>
              </a:p>
              <a:p>
                <a:pPr lvl="2"/>
                <a:r>
                  <a:rPr lang="en-US" dirty="0"/>
                  <a:t>Data 1 and Data 2 have same spread.</a:t>
                </a:r>
              </a:p>
              <a:p>
                <a:pPr lvl="2"/>
                <a:r>
                  <a:rPr lang="en-US" dirty="0"/>
                  <a:t>After taking absolute value, Data 1 and Data 2 no longer have same spread. Data 2 spread has been reduced.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43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57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51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92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75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94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9D49E-5A50-4387-A5EF-005E76EDD49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7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1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2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6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1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6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6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74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1192D4-3DEB-49BB-8F09-91031D57C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6224" cy="6858000"/>
          </a:xfrm>
          <a:solidFill>
            <a:schemeClr val="accent1"/>
          </a:solidFill>
        </p:spPr>
        <p:txBody>
          <a:bodyPr tIns="1280160" anchor="ctr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4C4FA-8597-7449-A0F1-38E8A1C6B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018" y="1526016"/>
            <a:ext cx="12188952" cy="2031324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 lIns="868680" tIns="9144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47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22E6D3-9558-45D3-9914-1F3B0A5BD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88952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or graphic here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DF58130-BFA9-C64B-9400-27CEC7444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966" y="2338086"/>
            <a:ext cx="10541219" cy="2164466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27-12AA-4101-927A-D68C2A2D3CBC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5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31F8-8E1A-49E8-9D62-88EEEDADCF5A}" type="datetime1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4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6D2D-5CAE-4C7F-A0B2-96DA4B1B4D63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72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27-12AA-4101-927A-D68C2A2D3CBC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4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55FF-17B2-4E41-951D-323B4CBF595A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3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1897-941B-4353-BDC1-3241CA040DB2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31F8-8E1A-49E8-9D62-88EEEDADCF5A}" type="datetime1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36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8C7-7AFF-4DCE-9DAD-0E5C962E943E}" type="datetime1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41C5-ACBC-459A-BB89-955BB0A266B6}" type="datetime1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3">
            <a:extLst>
              <a:ext uri="{FF2B5EF4-FFF2-40B4-BE49-F238E27FC236}">
                <a16:creationId xmlns:a16="http://schemas.microsoft.com/office/drawing/2014/main" id="{63C9361F-F5AC-124A-A751-F276961C9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2707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10C240-E84A-BB4D-911E-3069CAF91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76" y="1018950"/>
            <a:ext cx="10542706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B2370-69F6-454B-ACB1-3BCDAE4D8D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7320225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85AAEB-729B-0E45-AA2A-8821D226E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220" y="3888618"/>
            <a:ext cx="238909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A4E48D-7640-4648-AD2A-35EB9295CC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0220" y="5322378"/>
            <a:ext cx="2389094" cy="8597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6946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8618-5B4A-4955-81D0-AE2D12ABCF32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44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B52-97AB-4094-BDAF-43A100F3D7DE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5E39-ED6E-4E05-A47E-A34B886F5508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0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2E9-7DF4-4D0C-810E-C09CDE5533C9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7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full-bleed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3">
            <a:extLst>
              <a:ext uri="{FF2B5EF4-FFF2-40B4-BE49-F238E27FC236}">
                <a16:creationId xmlns:a16="http://schemas.microsoft.com/office/drawing/2014/main" id="{3265DD9D-6018-7248-B068-226B5087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0405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BB5A709-E25A-CC47-AE58-EC9F42EF12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76" y="1018950"/>
            <a:ext cx="1054040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BB3087-49AA-480C-A462-1133A6E7C6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2066536"/>
            <a:ext cx="12188951" cy="480060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0AF7B98-3554-234B-A9A0-828B8E3E8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66537"/>
            <a:ext cx="6096000" cy="4800604"/>
          </a:xfrm>
          <a:solidFill>
            <a:srgbClr val="262626">
              <a:alpha val="61961"/>
            </a:srgbClr>
          </a:solidFill>
        </p:spPr>
        <p:txBody>
          <a:bodyPr lIns="1920240" tIns="274320" anchor="ctr" anchorCtr="0">
            <a:normAutofit/>
          </a:bodyPr>
          <a:lstStyle>
            <a:lvl1pPr marL="0" indent="0" algn="l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0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667F-4D1E-EA4A-9BD5-F58C1A59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62621"/>
          </a:xfrm>
        </p:spPr>
        <p:txBody>
          <a:bodyPr lIns="0" tIns="0" anchor="t"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A66A47-2551-47FC-AF11-56C9D8900A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895600" y="202268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6A8B312-3B12-4FB7-8207-99056B6249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040" y="202268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889AF3F-A262-4DE7-9C9F-D0730B47D91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95600" y="347034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3E97BC8-22E4-3141-9608-84A945A42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47034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F4D375CF-42E3-43DD-814F-AC643A2908F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895600" y="4922214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B752F2A-0251-4959-80B1-17743D2F9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922214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2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3">
            <a:extLst>
              <a:ext uri="{FF2B5EF4-FFF2-40B4-BE49-F238E27FC236}">
                <a16:creationId xmlns:a16="http://schemas.microsoft.com/office/drawing/2014/main" id="{40DEA294-B1C6-9E48-A990-C4FC91639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A9031-5DBD-4AD9-9381-7F3F67DD857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200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9751D94-3DF3-A241-B368-55DC9BEF3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197" y="4634096"/>
            <a:ext cx="3042684" cy="617685"/>
          </a:xfrm>
          <a:solidFill>
            <a:schemeClr val="accent4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B5A1782-324D-4E6F-B70F-B4AAAF5BE2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00994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2C2A04-A4DF-194D-9BF0-98BDCA834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1548" y="4634097"/>
            <a:ext cx="3042684" cy="617685"/>
          </a:xfrm>
          <a:solidFill>
            <a:schemeClr val="accent2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48B0B4-59DD-4F57-BC4D-AD690F1F9A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10557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10F1566-2F10-C94E-A440-3BE6863E4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11" y="4636714"/>
            <a:ext cx="3042684" cy="617685"/>
          </a:xfrm>
          <a:solidFill>
            <a:schemeClr val="accent3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7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1830361-A194-9F4E-999F-05BDD53E5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9F5E-ECB4-4608-BAD6-3C0B906FB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968500" y="1780031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1456E2-715C-4D0E-AEC1-EDCEF7EFE1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997700" y="1779475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4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1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269070-4807-43E2-A9DF-90767C93C7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207239" cy="6858000"/>
          </a:xfrm>
          <a:solidFill>
            <a:schemeClr val="accent1"/>
          </a:solidFill>
        </p:spPr>
        <p:txBody>
          <a:bodyPr tIns="2560320" anchor="ctr"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95A5A22-1295-5A4C-BEED-CDAAB6B38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574" y="-11151"/>
            <a:ext cx="12207240" cy="3429000"/>
          </a:xfrm>
          <a:solidFill>
            <a:srgbClr val="262626">
              <a:alpha val="61961"/>
            </a:srgbClr>
          </a:solidFill>
          <a:ln>
            <a:noFill/>
          </a:ln>
        </p:spPr>
        <p:txBody>
          <a:bodyPr lIns="868680" tIns="2057400" bIns="9144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exit master text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EBD28-F38A-B644-853D-75CBD6A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5847"/>
            <a:ext cx="10515600" cy="1062232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6C998-067D-F24C-8880-399DE7EC60CF}"/>
              </a:ext>
            </a:extLst>
          </p:cNvPr>
          <p:cNvSpPr txBox="1"/>
          <p:nvPr userDrawn="1"/>
        </p:nvSpPr>
        <p:spPr>
          <a:xfrm>
            <a:off x="3340444" y="5935091"/>
            <a:ext cx="5511112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547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FD44-3E18-544B-BBAC-DCBF5F125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9494"/>
            <a:ext cx="10515600" cy="911595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69AB53E-6566-42B1-A87A-589EE239D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6759223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D3509C8-7877-6946-8CE5-00F7B9552E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3725227"/>
            <a:ext cx="2919113" cy="18353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6EC1DFF-6B7A-4C4C-9BDC-76D1FE8DD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2800" y="5692068"/>
            <a:ext cx="2919113" cy="53275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5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DDE9C-955A-40E0-AEDB-57EE5B37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2AA-470A-438D-B06A-389D4965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C0FCC-269D-49E4-B1A8-2F5D9EEA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6" r:id="rId9"/>
    <p:sldLayoutId id="2147483681" r:id="rId10"/>
    <p:sldLayoutId id="2147483700" r:id="rId11"/>
    <p:sldLayoutId id="214748370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9576-39C2-4C8D-8A98-9FE4982552E4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0DC23-0D0D-45DF-B07F-5DBD6737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allistipedia.com/index.php?title=CEP_literature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dtic.mil/sti/pdfs/ADP001580.pdf" TargetMode="External"/><Relationship Id="rId2" Type="http://schemas.openxmlformats.org/officeDocument/2006/relationships/hyperlink" Target="https://doi.org/10.1002/qre.2771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c-stan.org/" TargetMode="External"/><Relationship Id="rId4" Type="http://schemas.openxmlformats.org/officeDocument/2006/relationships/hyperlink" Target="https://apps.dtic.mil/sti/pdfs/ADA153828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7A51-0899-6E09-090B-CA3AD23C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Error Probable and an Example with Multilevel Errors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26656-B4D9-4492-5675-8C373BCA4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7620" y="4072731"/>
            <a:ext cx="2358274" cy="574740"/>
          </a:xfrm>
        </p:spPr>
        <p:txBody>
          <a:bodyPr/>
          <a:lstStyle/>
          <a:p>
            <a:pPr algn="ctr"/>
            <a:r>
              <a:rPr lang="en-US" dirty="0"/>
              <a:t>Jacob Warren</a:t>
            </a:r>
          </a:p>
          <a:p>
            <a:pPr algn="ctr"/>
            <a:r>
              <a:rPr lang="en-US" sz="1200" dirty="0"/>
              <a:t>Assistant Scientific Advisor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5A3FE4-E51F-2480-8A1A-6D9B7B7B3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62" y="4796074"/>
            <a:ext cx="1828800" cy="18288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EE3A04-C545-861D-4722-5CE79A8F973A}"/>
              </a:ext>
            </a:extLst>
          </p:cNvPr>
          <p:cNvCxnSpPr>
            <a:cxnSpLocks/>
          </p:cNvCxnSpPr>
          <p:nvPr/>
        </p:nvCxnSpPr>
        <p:spPr>
          <a:xfrm>
            <a:off x="4140654" y="3918403"/>
            <a:ext cx="551996" cy="0"/>
          </a:xfrm>
          <a:prstGeom prst="line">
            <a:avLst/>
          </a:prstGeom>
          <a:ln w="444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134057F-50FD-F31C-718E-C0CFE5D70F1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/>
          <a:srcRect l="662" r="36955" b="33391"/>
          <a:stretch/>
        </p:blipFill>
        <p:spPr>
          <a:xfrm>
            <a:off x="538619" y="1963729"/>
            <a:ext cx="8192021" cy="4562331"/>
          </a:xfrm>
        </p:spPr>
      </p:pic>
      <p:sp>
        <p:nvSpPr>
          <p:cNvPr id="232" name="TextBox 231">
            <a:extLst>
              <a:ext uri="{FF2B5EF4-FFF2-40B4-BE49-F238E27FC236}">
                <a16:creationId xmlns:a16="http://schemas.microsoft.com/office/drawing/2014/main" id="{6CCA6E30-3A44-62A4-D936-B527F63D2329}"/>
              </a:ext>
            </a:extLst>
          </p:cNvPr>
          <p:cNvSpPr txBox="1"/>
          <p:nvPr/>
        </p:nvSpPr>
        <p:spPr>
          <a:xfrm>
            <a:off x="2170134" y="1640563"/>
            <a:ext cx="6560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CEP literature - ShotStat (ballistipedia.com)</a:t>
            </a:r>
            <a:endParaRPr lang="nn-NO" dirty="0">
              <a:solidFill>
                <a:schemeClr val="accent6"/>
              </a:solidFill>
            </a:endParaRPr>
          </a:p>
          <a:p>
            <a:r>
              <a:rPr lang="nn-NO" dirty="0">
                <a:solidFill>
                  <a:srgbClr val="FF0000"/>
                </a:solidFill>
              </a:rPr>
              <a:t>82 references as of 8 Feb 2023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86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623823C-8B61-2CD6-DEF1-AC181E58B69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8780" y="1215343"/>
            <a:ext cx="10537825" cy="5422738"/>
          </a:xfrm>
          <a:noFill/>
        </p:spPr>
        <p:txBody>
          <a:bodyPr>
            <a:noAutofit/>
          </a:bodyPr>
          <a:lstStyle/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bvn_polar_pdf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function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(r, sx, sy){ 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tmp_min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min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(sx, sy)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tmp_max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max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(sx, sy)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sx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tmp_max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sy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tmp_min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(r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(sx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sy))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exp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(sx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((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sx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besselI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((sx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((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sx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^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nu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endParaRPr lang="en-US" sz="1600" dirty="0">
              <a:latin typeface="Courier New" panose="020703090202050204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integrate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(bvn_polar_pdf,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sx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lower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upper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sqrt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log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)))</a:t>
            </a: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#&gt; 0.5 with absolute error &lt; 5.6e-15</a:t>
            </a: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endParaRPr lang="en-US" sz="1600" dirty="0">
              <a:latin typeface="Courier New" panose="020703090202050204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bvn_cep &lt;-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function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(r, p, sx, sy) {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abs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integrate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(bvn_polar_pdf,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sx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sx,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sy,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lower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upper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r,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abs.tol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1E-10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$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value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4E9A06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p)</a:t>
            </a: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b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optimize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(bvn_cep,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p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.5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sx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sy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interval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>
                <a:solidFill>
                  <a:srgbClr val="204A87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tol =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1E-10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$</a:t>
            </a: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min</a:t>
            </a:r>
          </a:p>
          <a:p>
            <a:pPr marL="0" marR="0" indent="0" algn="l" latinLnBrk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latin typeface="Courier New" panose="020703090202050204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#&gt; [1] 1.17741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2CF19-6270-3420-77CA-90FC628D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58" y="252900"/>
            <a:ext cx="10537683" cy="873436"/>
          </a:xfrm>
        </p:spPr>
        <p:txBody>
          <a:bodyPr/>
          <a:lstStyle/>
          <a:p>
            <a:r>
              <a:rPr lang="en-US" dirty="0"/>
              <a:t>We can use our computer to solve for CEP in the general Bivariate Normal (GBN) case.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D90DA-FF02-6AB4-563E-467CE78462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87E565-797F-33CE-4347-3FD6C5C666E0}"/>
              </a:ext>
            </a:extLst>
          </p:cNvPr>
          <p:cNvSpPr/>
          <p:nvPr/>
        </p:nvSpPr>
        <p:spPr>
          <a:xfrm>
            <a:off x="7697165" y="3839713"/>
            <a:ext cx="1669951" cy="2392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E2FBB-6DBD-0F21-801E-BC6AC895EE54}"/>
              </a:ext>
            </a:extLst>
          </p:cNvPr>
          <p:cNvSpPr txBox="1"/>
          <p:nvPr/>
        </p:nvSpPr>
        <p:spPr>
          <a:xfrm>
            <a:off x="253934" y="396701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4591D-9249-94B8-BFED-B7054B9B086F}"/>
              </a:ext>
            </a:extLst>
          </p:cNvPr>
          <p:cNvSpPr txBox="1"/>
          <p:nvPr/>
        </p:nvSpPr>
        <p:spPr>
          <a:xfrm>
            <a:off x="253934" y="627532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BFE0777-FC9D-8A27-3854-A7C17D4204C6}"/>
              </a:ext>
            </a:extLst>
          </p:cNvPr>
          <p:cNvSpPr/>
          <p:nvPr/>
        </p:nvSpPr>
        <p:spPr>
          <a:xfrm>
            <a:off x="7416568" y="1227881"/>
            <a:ext cx="480178" cy="2158528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46BE4-B495-121C-D4CD-077A67685CAE}"/>
              </a:ext>
            </a:extLst>
          </p:cNvPr>
          <p:cNvSpPr txBox="1"/>
          <p:nvPr/>
        </p:nvSpPr>
        <p:spPr>
          <a:xfrm>
            <a:off x="7886138" y="1901786"/>
            <a:ext cx="314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PDF</a:t>
            </a:r>
            <a:r>
              <a:rPr lang="en-US" sz="1600" dirty="0"/>
              <a:t>, given radius (r) and x and y standard deviations (sx, sy), and mean (0, 0)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AE3CBDC-3480-1AB5-07DE-680D22222566}"/>
              </a:ext>
            </a:extLst>
          </p:cNvPr>
          <p:cNvSpPr/>
          <p:nvPr/>
        </p:nvSpPr>
        <p:spPr>
          <a:xfrm>
            <a:off x="8976317" y="4887673"/>
            <a:ext cx="480178" cy="728513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E7386-FD0B-AA69-4B51-D0A82FD092CF}"/>
              </a:ext>
            </a:extLst>
          </p:cNvPr>
          <p:cNvSpPr txBox="1"/>
          <p:nvPr/>
        </p:nvSpPr>
        <p:spPr>
          <a:xfrm>
            <a:off x="9400344" y="4850129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Inverse CDF,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Quantile Function</a:t>
            </a:r>
          </a:p>
          <a:p>
            <a:r>
              <a:rPr lang="en-US" sz="1600" dirty="0"/>
              <a:t>(Function to solve for CEP)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2D1698-722E-D8B1-595B-32CC6D78003C}"/>
              </a:ext>
            </a:extLst>
          </p:cNvPr>
          <p:cNvCxnSpPr>
            <a:cxnSpLocks/>
            <a:stCxn id="11" idx="0"/>
            <a:endCxn id="19" idx="1"/>
          </p:cNvCxnSpPr>
          <p:nvPr/>
        </p:nvCxnSpPr>
        <p:spPr>
          <a:xfrm flipV="1">
            <a:off x="8532141" y="3407641"/>
            <a:ext cx="684265" cy="43207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00F148-FF24-8EC4-9CCD-74F945C3B9ED}"/>
              </a:ext>
            </a:extLst>
          </p:cNvPr>
          <p:cNvSpPr txBox="1"/>
          <p:nvPr/>
        </p:nvSpPr>
        <p:spPr>
          <a:xfrm>
            <a:off x="9216406" y="3238364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slide 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050337-9000-826A-E4CB-9C782610CBD2}"/>
              </a:ext>
            </a:extLst>
          </p:cNvPr>
          <p:cNvSpPr/>
          <p:nvPr/>
        </p:nvSpPr>
        <p:spPr>
          <a:xfrm>
            <a:off x="1142573" y="6444721"/>
            <a:ext cx="1029449" cy="255266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2000F2-F1CE-FD1D-A23F-7CDD28E90A93}"/>
              </a:ext>
            </a:extLst>
          </p:cNvPr>
          <p:cNvSpPr txBox="1"/>
          <p:nvPr/>
        </p:nvSpPr>
        <p:spPr>
          <a:xfrm>
            <a:off x="2715932" y="6403147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slide 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97F407-EFCF-D71D-3CF1-73AAC6D29FA7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2172022" y="6572354"/>
            <a:ext cx="543910" cy="7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50EC98-7BD9-6CD3-9A97-2B7FB8A1943B}"/>
              </a:ext>
            </a:extLst>
          </p:cNvPr>
          <p:cNvSpPr txBox="1"/>
          <p:nvPr/>
        </p:nvSpPr>
        <p:spPr>
          <a:xfrm>
            <a:off x="9536914" y="3790051"/>
            <a:ext cx="99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CDF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CBBD1B-B6C5-77FC-E348-9A1831F00D50}"/>
              </a:ext>
            </a:extLst>
          </p:cNvPr>
          <p:cNvSpPr txBox="1"/>
          <p:nvPr/>
        </p:nvSpPr>
        <p:spPr>
          <a:xfrm>
            <a:off x="10317604" y="6017796"/>
            <a:ext cx="1162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Evaluate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47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507D-2A7C-9DC6-8C39-B312B455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3298"/>
            <a:ext cx="10537683" cy="1147066"/>
          </a:xfrm>
        </p:spPr>
        <p:txBody>
          <a:bodyPr/>
          <a:lstStyle/>
          <a:p>
            <a:r>
              <a:rPr lang="en-US" dirty="0"/>
              <a:t>We  don’t model CEP, we model the data. Then we use the model to estimate CEP. If the model doesn’t give me an exact form for CEP, I can simulate.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800E-3DC3-A5B5-A378-3A80A7D068A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8199" y="1780032"/>
            <a:ext cx="11031748" cy="4576318"/>
          </a:xfrm>
          <a:noFill/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(mvtnorm)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 &lt;- 500000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 &lt;- 1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rmvnorm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(n, mean = c(0,0), sigma = matrix(c(s^2,0,0,s^2), nrow=2))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data.frame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(df)</a:t>
            </a:r>
          </a:p>
          <a:p>
            <a:pPr algn="l"/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(df) &lt;- c("x", "y")</a:t>
            </a:r>
          </a:p>
          <a:p>
            <a:pPr algn="l"/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df$r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(df$x^2 + df$y^2) </a:t>
            </a:r>
            <a:r>
              <a:rPr lang="en-US" sz="20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Calculate miss distance</a:t>
            </a:r>
          </a:p>
          <a:p>
            <a:pPr algn="l"/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quantile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(df$r, probs = 0.50)  </a:t>
            </a:r>
            <a:r>
              <a:rPr lang="en-US" sz="20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Find desired quantile of miss distance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50% </a:t>
            </a:r>
          </a:p>
          <a:p>
            <a:pPr algn="l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1.177425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54C32-E453-4558-97CB-540C318B9E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34467B-B23F-B04B-9FEC-8F92FA491F7D}"/>
              </a:ext>
            </a:extLst>
          </p:cNvPr>
          <p:cNvSpPr/>
          <p:nvPr/>
        </p:nvSpPr>
        <p:spPr>
          <a:xfrm>
            <a:off x="838199" y="5900468"/>
            <a:ext cx="1318405" cy="328249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E8792-0122-2A4F-C6F8-0D3B82C4AB26}"/>
              </a:ext>
            </a:extLst>
          </p:cNvPr>
          <p:cNvSpPr txBox="1"/>
          <p:nvPr/>
        </p:nvSpPr>
        <p:spPr>
          <a:xfrm>
            <a:off x="2715932" y="5902814"/>
            <a:ext cx="7151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Simulate can provide a good approximation to exact solution (slides 8 &amp; 10)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75548E-E9E3-6332-CE56-F9D99F48E1F5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172022" y="6072021"/>
            <a:ext cx="543910" cy="7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19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1C86-9D8A-B336-B512-0C7702FE3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Correlation can be removed by performing a rotation into a non-correlated coordinate system.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D6A00636-F314-6172-6A7B-5D56B98A22F4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r="49966"/>
          <a:stretch/>
        </p:blipFill>
        <p:spPr>
          <a:xfrm>
            <a:off x="1582551" y="1545053"/>
            <a:ext cx="3129842" cy="3200400"/>
          </a:xfrm>
        </p:spPr>
      </p:pic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33C9A739-7BA3-199A-5B06-14C589A7950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265991" y="1440364"/>
            <a:ext cx="3200402" cy="3200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BBB0B-B79F-3E52-D207-A2D1E04B48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695FA3-5D02-DA00-976B-B80B455E5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86237"/>
              </p:ext>
            </p:extLst>
          </p:nvPr>
        </p:nvGraphicFramePr>
        <p:xfrm>
          <a:off x="2358802" y="4850142"/>
          <a:ext cx="15773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F43D25C-3396-AD89-028E-ECFEE48D7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42308"/>
              </p:ext>
            </p:extLst>
          </p:nvPr>
        </p:nvGraphicFramePr>
        <p:xfrm>
          <a:off x="7619455" y="4850142"/>
          <a:ext cx="29235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b="0" baseline="-25000" dirty="0">
                          <a:solidFill>
                            <a:schemeClr val="tx1"/>
                          </a:solidFill>
                        </a:rPr>
                        <a:t>rot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="0" baseline="-25000" dirty="0">
                          <a:solidFill>
                            <a:schemeClr val="tx1"/>
                          </a:solidFill>
                        </a:rPr>
                        <a:t>rot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b="0" baseline="-25000" dirty="0">
                          <a:solidFill>
                            <a:schemeClr val="tx1"/>
                          </a:solidFill>
                        </a:rPr>
                        <a:t>rot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4.618034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="0" baseline="-25000" dirty="0">
                          <a:solidFill>
                            <a:schemeClr val="tx1"/>
                          </a:solidFill>
                        </a:rPr>
                        <a:t>rot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2.381966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79D2C6-5F57-E7E1-06DF-15C62C00EAD9}"/>
                  </a:ext>
                </a:extLst>
              </p:cNvPr>
              <p:cNvSpPr txBox="1"/>
              <p:nvPr/>
            </p:nvSpPr>
            <p:spPr>
              <a:xfrm>
                <a:off x="1739307" y="6080414"/>
                <a:ext cx="8673193" cy="668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0" dirty="0"/>
                  <a:t>Using GBN,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𝐶𝐸𝑃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≈2.17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Using </a:t>
                </a:r>
                <a:r>
                  <a:rPr lang="en-US" dirty="0">
                    <a:solidFill>
                      <a:srgbClr val="FF0000"/>
                    </a:solidFill>
                  </a:rPr>
                  <a:t>eigenvalues</a:t>
                </a:r>
                <a:r>
                  <a:rPr lang="en-US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ensures rotation doesn’t affect the CEP estimate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79D2C6-5F57-E7E1-06DF-15C62C00E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07" y="6080414"/>
                <a:ext cx="8673193" cy="668260"/>
              </a:xfrm>
              <a:prstGeom prst="rect">
                <a:avLst/>
              </a:prstGeom>
              <a:blipFill>
                <a:blip r:embed="rId5"/>
                <a:stretch>
                  <a:fillRect t="-45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09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5294E-81BF-A500-C608-04DBE445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take absolute values. That could reduce variability in your data, and CEP is based on variability.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8935-D153-024D-30DF-51CB0741BA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Content Placeholder 11" descr="Chart, scatter chart&#10;&#10;Description automatically generated">
            <a:extLst>
              <a:ext uri="{FF2B5EF4-FFF2-40B4-BE49-F238E27FC236}">
                <a16:creationId xmlns:a16="http://schemas.microsoft.com/office/drawing/2014/main" id="{6A73E026-8605-BE22-2185-994DBCDA35EF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03" y="1440364"/>
            <a:ext cx="5971959" cy="2985979"/>
          </a:xfr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D0CC44C-35B3-A322-438A-B8DCB3016C54}"/>
              </a:ext>
            </a:extLst>
          </p:cNvPr>
          <p:cNvGrpSpPr/>
          <p:nvPr/>
        </p:nvGrpSpPr>
        <p:grpSpPr>
          <a:xfrm>
            <a:off x="2206099" y="4634372"/>
            <a:ext cx="7781980" cy="2087103"/>
            <a:chOff x="384190" y="4269248"/>
            <a:chExt cx="7781980" cy="2087103"/>
          </a:xfrm>
        </p:grpSpPr>
        <p:sp>
          <p:nvSpPr>
            <p:cNvPr id="63" name="Multiply 81">
              <a:extLst>
                <a:ext uri="{FF2B5EF4-FFF2-40B4-BE49-F238E27FC236}">
                  <a16:creationId xmlns:a16="http://schemas.microsoft.com/office/drawing/2014/main" id="{547F0CF3-FD17-D177-401E-ABA7B86FE2A6}"/>
                </a:ext>
              </a:extLst>
            </p:cNvPr>
            <p:cNvSpPr/>
            <p:nvPr/>
          </p:nvSpPr>
          <p:spPr>
            <a:xfrm>
              <a:off x="3292661" y="4414747"/>
              <a:ext cx="146304" cy="146304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B46795E-2F52-C72E-A73B-9072D7FBEF2C}"/>
                </a:ext>
              </a:extLst>
            </p:cNvPr>
            <p:cNvCxnSpPr/>
            <p:nvPr/>
          </p:nvCxnSpPr>
          <p:spPr>
            <a:xfrm>
              <a:off x="1108578" y="4745549"/>
              <a:ext cx="25772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0521DB2-EEAC-3CF4-559E-E2EDBFDB4478}"/>
                </a:ext>
              </a:extLst>
            </p:cNvPr>
            <p:cNvCxnSpPr/>
            <p:nvPr/>
          </p:nvCxnSpPr>
          <p:spPr>
            <a:xfrm>
              <a:off x="2393501" y="463582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B399B48-C065-C2FE-CFF6-513BE2569D53}"/>
                </a:ext>
              </a:extLst>
            </p:cNvPr>
            <p:cNvCxnSpPr/>
            <p:nvPr/>
          </p:nvCxnSpPr>
          <p:spPr>
            <a:xfrm>
              <a:off x="2719637" y="463582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D3E87F8-2894-80AC-D83A-71ED6182EA2E}"/>
                </a:ext>
              </a:extLst>
            </p:cNvPr>
            <p:cNvCxnSpPr/>
            <p:nvPr/>
          </p:nvCxnSpPr>
          <p:spPr>
            <a:xfrm>
              <a:off x="3045773" y="463582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DD9ECBD-43BF-F808-1EF5-3CC3910748DA}"/>
                </a:ext>
              </a:extLst>
            </p:cNvPr>
            <p:cNvCxnSpPr/>
            <p:nvPr/>
          </p:nvCxnSpPr>
          <p:spPr>
            <a:xfrm>
              <a:off x="3365813" y="463582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DE2B1E-34D7-30B2-5F13-A610A58C29F7}"/>
                </a:ext>
              </a:extLst>
            </p:cNvPr>
            <p:cNvCxnSpPr/>
            <p:nvPr/>
          </p:nvCxnSpPr>
          <p:spPr>
            <a:xfrm>
              <a:off x="1428618" y="4641917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E4915F0-9F38-5214-F6D2-E3F43F599D96}"/>
                </a:ext>
              </a:extLst>
            </p:cNvPr>
            <p:cNvCxnSpPr/>
            <p:nvPr/>
          </p:nvCxnSpPr>
          <p:spPr>
            <a:xfrm>
              <a:off x="1748658" y="4641917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0472FC-99D0-AFF7-4725-AA2463698BE5}"/>
                </a:ext>
              </a:extLst>
            </p:cNvPr>
            <p:cNvCxnSpPr/>
            <p:nvPr/>
          </p:nvCxnSpPr>
          <p:spPr>
            <a:xfrm>
              <a:off x="2074794" y="4641917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EBBEFA-0523-2251-E4AD-733946937837}"/>
                </a:ext>
              </a:extLst>
            </p:cNvPr>
            <p:cNvSpPr txBox="1"/>
            <p:nvPr/>
          </p:nvSpPr>
          <p:spPr>
            <a:xfrm>
              <a:off x="2237048" y="48238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548F010-29DC-202A-74A1-D64F7E2B7359}"/>
                </a:ext>
              </a:extLst>
            </p:cNvPr>
            <p:cNvSpPr txBox="1"/>
            <p:nvPr/>
          </p:nvSpPr>
          <p:spPr>
            <a:xfrm>
              <a:off x="3203264" y="48238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AF7665F-7CA1-B88D-17BC-E325857CF3BD}"/>
                </a:ext>
              </a:extLst>
            </p:cNvPr>
            <p:cNvSpPr txBox="1"/>
            <p:nvPr/>
          </p:nvSpPr>
          <p:spPr>
            <a:xfrm>
              <a:off x="1242110" y="4858325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63E9695-D66F-1B96-E569-F552D9652CF2}"/>
                </a:ext>
              </a:extLst>
            </p:cNvPr>
            <p:cNvSpPr/>
            <p:nvPr/>
          </p:nvSpPr>
          <p:spPr>
            <a:xfrm>
              <a:off x="2646485" y="4399263"/>
              <a:ext cx="146304" cy="1463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7CC7A6E-76E2-7A37-67AD-8A6D3B121921}"/>
                </a:ext>
              </a:extLst>
            </p:cNvPr>
            <p:cNvCxnSpPr/>
            <p:nvPr/>
          </p:nvCxnSpPr>
          <p:spPr>
            <a:xfrm>
              <a:off x="1104863" y="5874243"/>
              <a:ext cx="25772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B7DF813-78DA-A705-BD86-CFC2BDDBD978}"/>
                </a:ext>
              </a:extLst>
            </p:cNvPr>
            <p:cNvCxnSpPr/>
            <p:nvPr/>
          </p:nvCxnSpPr>
          <p:spPr>
            <a:xfrm>
              <a:off x="2389786" y="5764515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71587CB-0C5D-D4A4-211A-D9B8207E6DC6}"/>
                </a:ext>
              </a:extLst>
            </p:cNvPr>
            <p:cNvCxnSpPr/>
            <p:nvPr/>
          </p:nvCxnSpPr>
          <p:spPr>
            <a:xfrm>
              <a:off x="2715922" y="5764515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762146A-DF38-1B52-FD23-DE4FF66F02A9}"/>
                </a:ext>
              </a:extLst>
            </p:cNvPr>
            <p:cNvCxnSpPr/>
            <p:nvPr/>
          </p:nvCxnSpPr>
          <p:spPr>
            <a:xfrm>
              <a:off x="3042058" y="5764515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F2DA3F3-147A-AE84-EDE9-99A91FF6EF58}"/>
                </a:ext>
              </a:extLst>
            </p:cNvPr>
            <p:cNvCxnSpPr/>
            <p:nvPr/>
          </p:nvCxnSpPr>
          <p:spPr>
            <a:xfrm>
              <a:off x="3362098" y="5764515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E122F42-BFE2-B749-7DA7-E1F26B33124A}"/>
                </a:ext>
              </a:extLst>
            </p:cNvPr>
            <p:cNvCxnSpPr/>
            <p:nvPr/>
          </p:nvCxnSpPr>
          <p:spPr>
            <a:xfrm>
              <a:off x="1424903" y="577061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E7A626-3300-3989-A32B-46001BB117E0}"/>
                </a:ext>
              </a:extLst>
            </p:cNvPr>
            <p:cNvCxnSpPr/>
            <p:nvPr/>
          </p:nvCxnSpPr>
          <p:spPr>
            <a:xfrm>
              <a:off x="1744943" y="577061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D576E80-E12F-B1CD-DA4D-5E919BF78EBF}"/>
                </a:ext>
              </a:extLst>
            </p:cNvPr>
            <p:cNvCxnSpPr/>
            <p:nvPr/>
          </p:nvCxnSpPr>
          <p:spPr>
            <a:xfrm>
              <a:off x="2071079" y="5770611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3B4755C-1AA1-55D2-FB9E-23D5201D5441}"/>
                </a:ext>
              </a:extLst>
            </p:cNvPr>
            <p:cNvSpPr txBox="1"/>
            <p:nvPr/>
          </p:nvSpPr>
          <p:spPr>
            <a:xfrm>
              <a:off x="2233333" y="59525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A1429F7-1442-CFA3-D20C-5A1AFAEE4A39}"/>
                </a:ext>
              </a:extLst>
            </p:cNvPr>
            <p:cNvSpPr txBox="1"/>
            <p:nvPr/>
          </p:nvSpPr>
          <p:spPr>
            <a:xfrm>
              <a:off x="3199549" y="59525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81A3285-CD9C-4A06-F49C-7C65D757A24A}"/>
                </a:ext>
              </a:extLst>
            </p:cNvPr>
            <p:cNvSpPr txBox="1"/>
            <p:nvPr/>
          </p:nvSpPr>
          <p:spPr>
            <a:xfrm>
              <a:off x="1238395" y="598701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78D1FFD-04AC-7AD7-36DE-777098B02DEC}"/>
                </a:ext>
              </a:extLst>
            </p:cNvPr>
            <p:cNvSpPr/>
            <p:nvPr/>
          </p:nvSpPr>
          <p:spPr>
            <a:xfrm>
              <a:off x="2642770" y="5527957"/>
              <a:ext cx="146304" cy="1463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CEC589F-A659-659F-9381-FAC52CCE0D92}"/>
                </a:ext>
              </a:extLst>
            </p:cNvPr>
            <p:cNvSpPr txBox="1"/>
            <p:nvPr/>
          </p:nvSpPr>
          <p:spPr>
            <a:xfrm>
              <a:off x="384190" y="4299943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AD73C5E-90A3-61E3-168E-5384441726EE}"/>
                </a:ext>
              </a:extLst>
            </p:cNvPr>
            <p:cNvSpPr txBox="1"/>
            <p:nvPr/>
          </p:nvSpPr>
          <p:spPr>
            <a:xfrm>
              <a:off x="384191" y="5401877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2</a:t>
              </a:r>
            </a:p>
          </p:txBody>
        </p:sp>
        <p:sp>
          <p:nvSpPr>
            <p:cNvPr id="90" name="Multiply 82">
              <a:extLst>
                <a:ext uri="{FF2B5EF4-FFF2-40B4-BE49-F238E27FC236}">
                  <a16:creationId xmlns:a16="http://schemas.microsoft.com/office/drawing/2014/main" id="{79878851-C382-C4F1-4C0E-890EB9DC20E8}"/>
                </a:ext>
              </a:extLst>
            </p:cNvPr>
            <p:cNvSpPr/>
            <p:nvPr/>
          </p:nvSpPr>
          <p:spPr>
            <a:xfrm>
              <a:off x="1997927" y="5546245"/>
              <a:ext cx="146304" cy="146304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Multiply 83">
              <a:extLst>
                <a:ext uri="{FF2B5EF4-FFF2-40B4-BE49-F238E27FC236}">
                  <a16:creationId xmlns:a16="http://schemas.microsoft.com/office/drawing/2014/main" id="{94D17CA0-043F-060D-850E-8F23C088D679}"/>
                </a:ext>
              </a:extLst>
            </p:cNvPr>
            <p:cNvSpPr/>
            <p:nvPr/>
          </p:nvSpPr>
          <p:spPr>
            <a:xfrm>
              <a:off x="7772978" y="4384052"/>
              <a:ext cx="146304" cy="146304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695A5C2-5A8E-3AF9-1DBB-80EAC1430047}"/>
                </a:ext>
              </a:extLst>
            </p:cNvPr>
            <p:cNvCxnSpPr/>
            <p:nvPr/>
          </p:nvCxnSpPr>
          <p:spPr>
            <a:xfrm>
              <a:off x="5588895" y="4714854"/>
              <a:ext cx="25772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FE73611-2A2D-26C7-9BB9-72AEFE644729}"/>
                </a:ext>
              </a:extLst>
            </p:cNvPr>
            <p:cNvCxnSpPr/>
            <p:nvPr/>
          </p:nvCxnSpPr>
          <p:spPr>
            <a:xfrm>
              <a:off x="6873818" y="460512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1D9EC5A-E76B-1C31-A53B-FAF92F37F5C1}"/>
                </a:ext>
              </a:extLst>
            </p:cNvPr>
            <p:cNvCxnSpPr/>
            <p:nvPr/>
          </p:nvCxnSpPr>
          <p:spPr>
            <a:xfrm>
              <a:off x="7199954" y="460512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E468DF-9291-A137-5573-1622F9E54DED}"/>
                </a:ext>
              </a:extLst>
            </p:cNvPr>
            <p:cNvCxnSpPr/>
            <p:nvPr/>
          </p:nvCxnSpPr>
          <p:spPr>
            <a:xfrm>
              <a:off x="7526090" y="460512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EB9E596-4EFF-0F96-6811-B512CCE0254F}"/>
                </a:ext>
              </a:extLst>
            </p:cNvPr>
            <p:cNvCxnSpPr/>
            <p:nvPr/>
          </p:nvCxnSpPr>
          <p:spPr>
            <a:xfrm>
              <a:off x="7846130" y="460512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3318610-B6A5-E255-292F-DF84A5442F37}"/>
                </a:ext>
              </a:extLst>
            </p:cNvPr>
            <p:cNvCxnSpPr/>
            <p:nvPr/>
          </p:nvCxnSpPr>
          <p:spPr>
            <a:xfrm>
              <a:off x="5908935" y="4611222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97EB1DC-E82F-EFB1-F896-BBC1A23C753D}"/>
                </a:ext>
              </a:extLst>
            </p:cNvPr>
            <p:cNvCxnSpPr/>
            <p:nvPr/>
          </p:nvCxnSpPr>
          <p:spPr>
            <a:xfrm>
              <a:off x="6228975" y="4611222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15F50F0-A870-C79D-E41E-42A431027E5A}"/>
                </a:ext>
              </a:extLst>
            </p:cNvPr>
            <p:cNvCxnSpPr/>
            <p:nvPr/>
          </p:nvCxnSpPr>
          <p:spPr>
            <a:xfrm>
              <a:off x="6555111" y="4611222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42D62B0-A756-5D07-22FF-342B1B7F6979}"/>
                </a:ext>
              </a:extLst>
            </p:cNvPr>
            <p:cNvSpPr txBox="1"/>
            <p:nvPr/>
          </p:nvSpPr>
          <p:spPr>
            <a:xfrm>
              <a:off x="6717365" y="4793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D2CD23A-9A4E-50D7-988D-5EADA3FC0D66}"/>
                </a:ext>
              </a:extLst>
            </p:cNvPr>
            <p:cNvSpPr txBox="1"/>
            <p:nvPr/>
          </p:nvSpPr>
          <p:spPr>
            <a:xfrm>
              <a:off x="7683581" y="4793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5F27700-D433-E127-4E1B-8C6D03C137C3}"/>
                </a:ext>
              </a:extLst>
            </p:cNvPr>
            <p:cNvSpPr txBox="1"/>
            <p:nvPr/>
          </p:nvSpPr>
          <p:spPr>
            <a:xfrm>
              <a:off x="5722427" y="4827630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6AC1F4F-9071-522E-305F-0EB8EA2D9EE9}"/>
                </a:ext>
              </a:extLst>
            </p:cNvPr>
            <p:cNvSpPr/>
            <p:nvPr/>
          </p:nvSpPr>
          <p:spPr>
            <a:xfrm>
              <a:off x="7126802" y="4368568"/>
              <a:ext cx="146304" cy="1463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86788B0-DA1A-49D3-A8F5-DBE9C6A6CA4C}"/>
                </a:ext>
              </a:extLst>
            </p:cNvPr>
            <p:cNvCxnSpPr/>
            <p:nvPr/>
          </p:nvCxnSpPr>
          <p:spPr>
            <a:xfrm>
              <a:off x="5585180" y="5843548"/>
              <a:ext cx="25772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3F1B061-BB76-F3F3-9B7E-B4AE4A58C2CB}"/>
                </a:ext>
              </a:extLst>
            </p:cNvPr>
            <p:cNvCxnSpPr/>
            <p:nvPr/>
          </p:nvCxnSpPr>
          <p:spPr>
            <a:xfrm>
              <a:off x="6870103" y="5733820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5EF06A3-BF1C-5C17-0D1F-A5E45E65E20F}"/>
                </a:ext>
              </a:extLst>
            </p:cNvPr>
            <p:cNvCxnSpPr/>
            <p:nvPr/>
          </p:nvCxnSpPr>
          <p:spPr>
            <a:xfrm>
              <a:off x="7196239" y="5733820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EC22531-32E4-E50C-09CF-ED4D9A9E5601}"/>
                </a:ext>
              </a:extLst>
            </p:cNvPr>
            <p:cNvCxnSpPr/>
            <p:nvPr/>
          </p:nvCxnSpPr>
          <p:spPr>
            <a:xfrm>
              <a:off x="7522375" y="5733820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62F727-3A61-1F35-5F3C-10B3DF24C779}"/>
                </a:ext>
              </a:extLst>
            </p:cNvPr>
            <p:cNvCxnSpPr/>
            <p:nvPr/>
          </p:nvCxnSpPr>
          <p:spPr>
            <a:xfrm>
              <a:off x="7842415" y="5733820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9F19B-068E-5F1A-399A-FF0F9E6AC6D6}"/>
                </a:ext>
              </a:extLst>
            </p:cNvPr>
            <p:cNvCxnSpPr/>
            <p:nvPr/>
          </p:nvCxnSpPr>
          <p:spPr>
            <a:xfrm>
              <a:off x="5905220" y="573991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FD8DD01-EDB8-E0B4-4BE7-E2274A821F29}"/>
                </a:ext>
              </a:extLst>
            </p:cNvPr>
            <p:cNvCxnSpPr/>
            <p:nvPr/>
          </p:nvCxnSpPr>
          <p:spPr>
            <a:xfrm>
              <a:off x="6225260" y="573991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6A96433-B12A-32BC-22BF-3FC6DF1F74F7}"/>
                </a:ext>
              </a:extLst>
            </p:cNvPr>
            <p:cNvCxnSpPr/>
            <p:nvPr/>
          </p:nvCxnSpPr>
          <p:spPr>
            <a:xfrm>
              <a:off x="6551396" y="5739916"/>
              <a:ext cx="0" cy="237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C789434-9AF5-409B-901D-9A36AE23CD8E}"/>
                </a:ext>
              </a:extLst>
            </p:cNvPr>
            <p:cNvSpPr txBox="1"/>
            <p:nvPr/>
          </p:nvSpPr>
          <p:spPr>
            <a:xfrm>
              <a:off x="6713650" y="59218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A803666-351D-BBF5-C1F7-FF5F16B0488F}"/>
                </a:ext>
              </a:extLst>
            </p:cNvPr>
            <p:cNvSpPr txBox="1"/>
            <p:nvPr/>
          </p:nvSpPr>
          <p:spPr>
            <a:xfrm>
              <a:off x="7679866" y="59218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2F1A501-A48C-BA93-12DE-C57D1AE2BFC5}"/>
                </a:ext>
              </a:extLst>
            </p:cNvPr>
            <p:cNvSpPr txBox="1"/>
            <p:nvPr/>
          </p:nvSpPr>
          <p:spPr>
            <a:xfrm>
              <a:off x="5718712" y="5956324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B04C358-AC0F-8B6E-4D0D-D5B73908DFAB}"/>
                </a:ext>
              </a:extLst>
            </p:cNvPr>
            <p:cNvSpPr/>
            <p:nvPr/>
          </p:nvSpPr>
          <p:spPr>
            <a:xfrm>
              <a:off x="7123087" y="5497262"/>
              <a:ext cx="146304" cy="1463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33A3AD9-7BF9-7F40-B078-60248ADE39CD}"/>
                </a:ext>
              </a:extLst>
            </p:cNvPr>
            <p:cNvSpPr txBox="1"/>
            <p:nvPr/>
          </p:nvSpPr>
          <p:spPr>
            <a:xfrm>
              <a:off x="4864507" y="42692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Abs Data 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877298A-CBD1-7009-E872-7632B61C4F92}"/>
                </a:ext>
              </a:extLst>
            </p:cNvPr>
            <p:cNvSpPr txBox="1"/>
            <p:nvPr/>
          </p:nvSpPr>
          <p:spPr>
            <a:xfrm>
              <a:off x="4864508" y="5371182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Abs Data 2</a:t>
              </a:r>
            </a:p>
          </p:txBody>
        </p:sp>
        <p:sp>
          <p:nvSpPr>
            <p:cNvPr id="118" name="Multiply 110">
              <a:extLst>
                <a:ext uri="{FF2B5EF4-FFF2-40B4-BE49-F238E27FC236}">
                  <a16:creationId xmlns:a16="http://schemas.microsoft.com/office/drawing/2014/main" id="{C6757461-827D-E17A-CC2E-5A00EA73BCC4}"/>
                </a:ext>
              </a:extLst>
            </p:cNvPr>
            <p:cNvSpPr/>
            <p:nvPr/>
          </p:nvSpPr>
          <p:spPr>
            <a:xfrm>
              <a:off x="7125738" y="5494537"/>
              <a:ext cx="146304" cy="146304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3903C4-49B5-4427-5A1C-8FD6B70A87EC}"/>
              </a:ext>
            </a:extLst>
          </p:cNvPr>
          <p:cNvCxnSpPr>
            <a:cxnSpLocks/>
          </p:cNvCxnSpPr>
          <p:nvPr/>
        </p:nvCxnSpPr>
        <p:spPr>
          <a:xfrm>
            <a:off x="0" y="4426343"/>
            <a:ext cx="12192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37B000-6000-C015-BAC5-0C0F978DF33C}"/>
              </a:ext>
            </a:extLst>
          </p:cNvPr>
          <p:cNvSpPr txBox="1"/>
          <p:nvPr/>
        </p:nvSpPr>
        <p:spPr>
          <a:xfrm>
            <a:off x="313509" y="1466505"/>
            <a:ext cx="1719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</a:t>
            </a:r>
          </a:p>
          <a:p>
            <a:r>
              <a:rPr lang="en-US" dirty="0"/>
              <a:t>Example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4D846-D6D9-78EB-EDB6-9AF368E87441}"/>
              </a:ext>
            </a:extLst>
          </p:cNvPr>
          <p:cNvSpPr txBox="1"/>
          <p:nvPr/>
        </p:nvSpPr>
        <p:spPr>
          <a:xfrm>
            <a:off x="313509" y="4528978"/>
            <a:ext cx="1719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</a:t>
            </a:r>
          </a:p>
          <a:p>
            <a:r>
              <a:rPr lang="en-US" dirty="0"/>
              <a:t>Example 2</a:t>
            </a:r>
          </a:p>
        </p:txBody>
      </p:sp>
    </p:spTree>
    <p:extLst>
      <p:ext uri="{BB962C8B-B14F-4D97-AF65-F5344CB8AC3E}">
        <p14:creationId xmlns:p14="http://schemas.microsoft.com/office/powerpoint/2010/main" val="350236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General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2E2948-2D10-E9EF-65EA-E9D2CCA6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Exploratory Data Analysis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Assess viability of normality assumption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Assess viability of circularity assumption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Model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If model Circular or General Bivariate Normal is good, plug  estimated model parameters to CEP function.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Else, simulate data according to well-fitting model and calculate miss distances (mean location to observed location), and find quantile of miss distance.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5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3933CB2-C668-8248-8E77-8C3FF47A3B5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38984" y="5796323"/>
            <a:ext cx="3042684" cy="617685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DD152E-341E-BE41-866F-57426B3BF8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22720" y="5796323"/>
            <a:ext cx="3042684" cy="617685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DE37E5-5F6C-0C4C-AA85-EF844CD9A0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2B842-F2C5-C337-4D8B-54FEDF02EF1A}"/>
              </a:ext>
            </a:extLst>
          </p:cNvPr>
          <p:cNvSpPr txBox="1">
            <a:spLocks/>
          </p:cNvSpPr>
          <p:nvPr/>
        </p:nvSpPr>
        <p:spPr>
          <a:xfrm>
            <a:off x="723900" y="239363"/>
            <a:ext cx="10375024" cy="17331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Goals: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Provide a theoretical understanding of CEP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Use understanding for estimation of CEP in simple and complex cases</a:t>
            </a:r>
          </a:p>
        </p:txBody>
      </p:sp>
      <p:pic>
        <p:nvPicPr>
          <p:cNvPr id="13" name="Picture Placeholder 12" descr="Logo, company name&#10;&#10;Description automatically generated">
            <a:extLst>
              <a:ext uri="{FF2B5EF4-FFF2-40B4-BE49-F238E27FC236}">
                <a16:creationId xmlns:a16="http://schemas.microsoft.com/office/drawing/2014/main" id="{FA29A752-DC88-75E5-4B51-0BF74C3E63D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6049" r="24459" b="18796"/>
          <a:stretch/>
        </p:blipFill>
        <p:spPr>
          <a:xfrm>
            <a:off x="2138984" y="2770767"/>
            <a:ext cx="3044952" cy="30255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CE2ADD-C574-D75C-1E30-077077DEB57F}"/>
              </a:ext>
            </a:extLst>
          </p:cNvPr>
          <p:cNvSpPr txBox="1"/>
          <p:nvPr/>
        </p:nvSpPr>
        <p:spPr>
          <a:xfrm>
            <a:off x="664584" y="56034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1F884-4E71-4718-4F80-992F25091BDB}"/>
              </a:ext>
            </a:extLst>
          </p:cNvPr>
          <p:cNvSpPr txBox="1"/>
          <p:nvPr/>
        </p:nvSpPr>
        <p:spPr>
          <a:xfrm>
            <a:off x="1629846" y="591426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6" name="Picture Placeholder 15" descr="Diagram&#10;&#10;Description automatically generated">
            <a:extLst>
              <a:ext uri="{FF2B5EF4-FFF2-40B4-BE49-F238E27FC236}">
                <a16:creationId xmlns:a16="http://schemas.microsoft.com/office/drawing/2014/main" id="{DF92500D-7DB9-A83E-B115-A9973419617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96" b="-3896"/>
          <a:stretch/>
        </p:blipFill>
        <p:spPr>
          <a:xfrm>
            <a:off x="7008066" y="3084873"/>
            <a:ext cx="3043238" cy="2711450"/>
          </a:xfrm>
          <a:noFill/>
        </p:spPr>
      </p:pic>
    </p:spTree>
    <p:extLst>
      <p:ext uri="{BB962C8B-B14F-4D97-AF65-F5344CB8AC3E}">
        <p14:creationId xmlns:p14="http://schemas.microsoft.com/office/powerpoint/2010/main" val="271836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FA0C952-1E88-38A8-BBA8-B7F301B5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1257"/>
            <a:ext cx="10537683" cy="1179107"/>
          </a:xfrm>
        </p:spPr>
        <p:txBody>
          <a:bodyPr/>
          <a:lstStyle/>
          <a:p>
            <a:r>
              <a:rPr lang="en-US" dirty="0"/>
              <a:t>In practice, estimation of CEP is often required in more than “single sample” cases, meaning we need to be able to account for factors.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5A3BBC-4145-7B92-32BB-0D9B5751FA55}"/>
              </a:ext>
            </a:extLst>
          </p:cNvPr>
          <p:cNvGraphicFramePr>
            <a:graphicFrameLocks noGrp="1"/>
          </p:cNvGraphicFramePr>
          <p:nvPr>
            <p:ph sz="quarter" idx="26"/>
            <p:extLst>
              <p:ext uri="{D42A27DB-BD31-4B8C-83A1-F6EECF244321}">
                <p14:modId xmlns:p14="http://schemas.microsoft.com/office/powerpoint/2010/main" val="1580205938"/>
              </p:ext>
            </p:extLst>
          </p:nvPr>
        </p:nvGraphicFramePr>
        <p:xfrm>
          <a:off x="6773092" y="2532742"/>
          <a:ext cx="429768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1689010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24128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3037106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621797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Submunitions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122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35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387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96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0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1258-CE88-49D7-429B-2998A5E2A3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9B2CA-672D-3A46-8424-7901BD6B63C3}"/>
              </a:ext>
            </a:extLst>
          </p:cNvPr>
          <p:cNvSpPr txBox="1"/>
          <p:nvPr/>
        </p:nvSpPr>
        <p:spPr>
          <a:xfrm>
            <a:off x="619728" y="189025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shot, results in multiple (submunition) impacts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3A6C4-A96D-1966-2964-2A942C1D6DB5}"/>
              </a:ext>
            </a:extLst>
          </p:cNvPr>
          <p:cNvSpPr txBox="1"/>
          <p:nvPr/>
        </p:nvSpPr>
        <p:spPr>
          <a:xfrm>
            <a:off x="6670463" y="2163410"/>
            <a:ext cx="438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plan: </a:t>
            </a:r>
            <a:r>
              <a:rPr lang="en-US" sz="1200" dirty="0"/>
              <a:t>(not everything occurred according to the plan)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2F5284-853F-0979-44FF-125FD697D311}"/>
              </a:ext>
            </a:extLst>
          </p:cNvPr>
          <p:cNvSpPr txBox="1"/>
          <p:nvPr/>
        </p:nvSpPr>
        <p:spPr>
          <a:xfrm>
            <a:off x="6096001" y="512214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Does CEP (variability) depend on F1 and F2?</a:t>
            </a:r>
          </a:p>
          <a:p>
            <a:r>
              <a:rPr lang="en-US" dirty="0"/>
              <a:t>What is CEP at each?</a:t>
            </a:r>
          </a:p>
          <a:p>
            <a:r>
              <a:rPr lang="en-US" dirty="0"/>
              <a:t>How much variability between shots vs within shots?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439EF31A-EBB5-D01E-77A3-253C78515F8A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2411728"/>
            <a:ext cx="4175397" cy="3451284"/>
          </a:xfrm>
        </p:spPr>
      </p:pic>
    </p:spTree>
    <p:extLst>
      <p:ext uri="{BB962C8B-B14F-4D97-AF65-F5344CB8AC3E}">
        <p14:creationId xmlns:p14="http://schemas.microsoft.com/office/powerpoint/2010/main" val="335024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7B99-F971-905E-E9F2-2A799B6D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F1 B, F2 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27D85-485E-3EDD-8B06-EAECD300CD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6403F0-5E35-E900-73A0-FB6AA4092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43313"/>
              </p:ext>
            </p:extLst>
          </p:nvPr>
        </p:nvGraphicFramePr>
        <p:xfrm>
          <a:off x="9023611" y="1087118"/>
          <a:ext cx="3038377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Observed submunition location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Shot Center (mean submunition location per shot)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Content Placeholder 8" descr="Chart, scatter chart&#10;&#10;Description automatically generated">
            <a:extLst>
              <a:ext uri="{FF2B5EF4-FFF2-40B4-BE49-F238E27FC236}">
                <a16:creationId xmlns:a16="http://schemas.microsoft.com/office/drawing/2014/main" id="{2C6FB929-411B-A5DD-54F8-D0827F811292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4" y="372320"/>
            <a:ext cx="6126480" cy="6126480"/>
          </a:xfrm>
        </p:spPr>
      </p:pic>
    </p:spTree>
    <p:extLst>
      <p:ext uri="{BB962C8B-B14F-4D97-AF65-F5344CB8AC3E}">
        <p14:creationId xmlns:p14="http://schemas.microsoft.com/office/powerpoint/2010/main" val="21040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7B99-F971-905E-E9F2-2A799B6D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F1 A, F2 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27D85-485E-3EDD-8B06-EAECD300CD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CF507-1A27-DDEF-1EDC-271ABF2EF5FF}"/>
              </a:ext>
            </a:extLst>
          </p:cNvPr>
          <p:cNvSpPr txBox="1"/>
          <p:nvPr/>
        </p:nvSpPr>
        <p:spPr>
          <a:xfrm>
            <a:off x="0" y="6344951"/>
            <a:ext cx="442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Note: Change in axes scale.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Axis are ~10 times wider than plot in previous slide.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532E79-6353-F78B-646E-66CAFEB3B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884019"/>
              </p:ext>
            </p:extLst>
          </p:nvPr>
        </p:nvGraphicFramePr>
        <p:xfrm>
          <a:off x="9023611" y="1087118"/>
          <a:ext cx="316838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Observed submunition location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Shot Center (mean submunition location per shot)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Content Placeholder 9" descr="Chart, scatter chart&#10;&#10;Description automatically generated">
            <a:extLst>
              <a:ext uri="{FF2B5EF4-FFF2-40B4-BE49-F238E27FC236}">
                <a16:creationId xmlns:a16="http://schemas.microsoft.com/office/drawing/2014/main" id="{8E840920-8056-E754-26F6-950430CE5364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4" y="380973"/>
            <a:ext cx="6126480" cy="6126480"/>
          </a:xfrm>
        </p:spPr>
      </p:pic>
    </p:spTree>
    <p:extLst>
      <p:ext uri="{BB962C8B-B14F-4D97-AF65-F5344CB8AC3E}">
        <p14:creationId xmlns:p14="http://schemas.microsoft.com/office/powerpoint/2010/main" val="109484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E36FCA-4D13-99F8-D4EA-8A0E0E78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210"/>
            <a:ext cx="4426132" cy="565153"/>
          </a:xfrm>
        </p:spPr>
        <p:txBody>
          <a:bodyPr/>
          <a:lstStyle/>
          <a:p>
            <a:pPr algn="ctr"/>
            <a:r>
              <a:rPr lang="en-US" dirty="0"/>
              <a:t>All Data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3E1EC06-62B3-C3FE-942F-D670BDDB1F57}"/>
              </a:ext>
            </a:extLst>
          </p:cNvPr>
          <p:cNvSpPr txBox="1">
            <a:spLocks/>
          </p:cNvSpPr>
          <p:nvPr/>
        </p:nvSpPr>
        <p:spPr>
          <a:xfrm>
            <a:off x="6927670" y="522515"/>
            <a:ext cx="4426132" cy="7968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/>
              <a:t>Zooming In – Shot Centers Only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C9EC9-B6E1-D016-B9D0-C0769F4ABB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92A2D8-5B14-0500-BE46-78E284E499B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" y="1711233"/>
            <a:ext cx="4800600" cy="4800600"/>
          </a:xfrm>
        </p:spPr>
      </p:pic>
      <p:pic>
        <p:nvPicPr>
          <p:cNvPr id="14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EB7EC1F5-2CFF-70B2-F2BE-022D4B9465A6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41" y="1711233"/>
            <a:ext cx="4800600" cy="48006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3327F2-91A1-9EE2-0F88-CB4BD0A1790E}"/>
              </a:ext>
            </a:extLst>
          </p:cNvPr>
          <p:cNvSpPr txBox="1"/>
          <p:nvPr/>
        </p:nvSpPr>
        <p:spPr>
          <a:xfrm>
            <a:off x="1789642" y="1440364"/>
            <a:ext cx="861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Data centered so the mean submunition location is (0,0), </a:t>
            </a:r>
            <a:r>
              <a:rPr lang="en-US" b="1" dirty="0"/>
              <a:t>per group/facet</a:t>
            </a:r>
          </a:p>
        </p:txBody>
      </p:sp>
    </p:spTree>
    <p:extLst>
      <p:ext uri="{BB962C8B-B14F-4D97-AF65-F5344CB8AC3E}">
        <p14:creationId xmlns:p14="http://schemas.microsoft.com/office/powerpoint/2010/main" val="136295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3933CB2-C668-8248-8E77-8C3FF47A3B5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38984" y="5796323"/>
            <a:ext cx="3042684" cy="617685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DD152E-341E-BE41-866F-57426B3BF8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22720" y="5796323"/>
            <a:ext cx="3042684" cy="617685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DE37E5-5F6C-0C4C-AA85-EF844CD9A0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2B842-F2C5-C337-4D8B-54FEDF02EF1A}"/>
              </a:ext>
            </a:extLst>
          </p:cNvPr>
          <p:cNvSpPr txBox="1">
            <a:spLocks/>
          </p:cNvSpPr>
          <p:nvPr/>
        </p:nvSpPr>
        <p:spPr>
          <a:xfrm>
            <a:off x="723900" y="239363"/>
            <a:ext cx="10375024" cy="17331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Goals: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Provide a theoretical understanding of CEP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Use understanding for estimation of CEP in simple and complex cases</a:t>
            </a:r>
          </a:p>
        </p:txBody>
      </p:sp>
      <p:pic>
        <p:nvPicPr>
          <p:cNvPr id="5" name="Content Placeholder 46" descr="Chart, radar chart&#10;&#10;Description automatically generated">
            <a:extLst>
              <a:ext uri="{FF2B5EF4-FFF2-40B4-BE49-F238E27FC236}">
                <a16:creationId xmlns:a16="http://schemas.microsoft.com/office/drawing/2014/main" id="{19E86E4F-0AC9-5F1C-1E6E-123A665CCE11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>
            <a:fillRect/>
          </a:stretch>
        </p:blipFill>
        <p:spPr>
          <a:xfrm>
            <a:off x="2126042" y="3084873"/>
            <a:ext cx="3043238" cy="271145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BEC0EB4-01E1-3435-92C7-F1707EDB2E17}"/>
              </a:ext>
            </a:extLst>
          </p:cNvPr>
          <p:cNvSpPr/>
          <p:nvPr/>
        </p:nvSpPr>
        <p:spPr>
          <a:xfrm>
            <a:off x="3760347" y="4287094"/>
            <a:ext cx="64008" cy="64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BB2EFEE9-0BEA-7972-0589-775BEFFF14B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96" b="-3896"/>
          <a:stretch/>
        </p:blipFill>
        <p:spPr>
          <a:xfrm>
            <a:off x="7022720" y="3084873"/>
            <a:ext cx="3043238" cy="2711450"/>
          </a:xfrm>
          <a:noFill/>
        </p:spPr>
      </p:pic>
    </p:spTree>
    <p:extLst>
      <p:ext uri="{BB962C8B-B14F-4D97-AF65-F5344CB8AC3E}">
        <p14:creationId xmlns:p14="http://schemas.microsoft.com/office/powerpoint/2010/main" val="299613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047C6-1AF3-66FF-DB88-B3A81584E8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A4068E9B-ABDF-AB73-BED3-B26338E9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210"/>
            <a:ext cx="4426132" cy="565153"/>
          </a:xfrm>
        </p:spPr>
        <p:txBody>
          <a:bodyPr/>
          <a:lstStyle/>
          <a:p>
            <a:pPr algn="ctr"/>
            <a:r>
              <a:rPr lang="en-US" dirty="0"/>
              <a:t>All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FD72F-1C67-D259-BD33-6AC1C34C2994}"/>
              </a:ext>
            </a:extLst>
          </p:cNvPr>
          <p:cNvSpPr txBox="1"/>
          <p:nvPr/>
        </p:nvSpPr>
        <p:spPr>
          <a:xfrm>
            <a:off x="1789642" y="1440364"/>
            <a:ext cx="861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Data centered so the mean submunition location is (0,0), </a:t>
            </a:r>
            <a:r>
              <a:rPr lang="en-US" b="1" dirty="0"/>
              <a:t>per shot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E454746-7FC1-F0CD-C1CF-56DACDB9CEBC}"/>
              </a:ext>
            </a:extLst>
          </p:cNvPr>
          <p:cNvSpPr txBox="1">
            <a:spLocks/>
          </p:cNvSpPr>
          <p:nvPr/>
        </p:nvSpPr>
        <p:spPr>
          <a:xfrm>
            <a:off x="6927670" y="509451"/>
            <a:ext cx="4426132" cy="8098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/>
              <a:t>Zooming In – Outliers Trimmed</a:t>
            </a:r>
            <a:endParaRPr lang="en-US" dirty="0"/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A14CFE47-02DB-BC9E-BD8A-6C90A6404C65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" y="1809696"/>
            <a:ext cx="4800600" cy="4800600"/>
          </a:xfrm>
        </p:spPr>
      </p:pic>
      <p:pic>
        <p:nvPicPr>
          <p:cNvPr id="15" name="Content Placeholder 14" descr="Chart, scatter chart&#10;&#10;Description automatically generated">
            <a:extLst>
              <a:ext uri="{FF2B5EF4-FFF2-40B4-BE49-F238E27FC236}">
                <a16:creationId xmlns:a16="http://schemas.microsoft.com/office/drawing/2014/main" id="{90DB2EC4-309F-E308-FCA8-48BEF432FAF0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41" y="1809696"/>
            <a:ext cx="4800600" cy="4800600"/>
          </a:xfrm>
        </p:spPr>
      </p:pic>
    </p:spTree>
    <p:extLst>
      <p:ext uri="{BB962C8B-B14F-4D97-AF65-F5344CB8AC3E}">
        <p14:creationId xmlns:p14="http://schemas.microsoft.com/office/powerpoint/2010/main" val="2290854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5030-FA02-F724-4CB8-9F4185B3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Normal QQ Plots for submunitions show departure from normality.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7B8DD-7C67-127E-E3B0-CED89D6B01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E0AE8889-B75C-434B-580F-D260657EBB89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5" y="1648687"/>
            <a:ext cx="4800600" cy="4800600"/>
          </a:xfrm>
        </p:spPr>
      </p:pic>
      <p:pic>
        <p:nvPicPr>
          <p:cNvPr id="1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88163240-5D92-8CE1-6A7D-5504ED16CEC5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27" y="1648687"/>
            <a:ext cx="4800600" cy="4800600"/>
          </a:xfrm>
        </p:spPr>
      </p:pic>
    </p:spTree>
    <p:extLst>
      <p:ext uri="{BB962C8B-B14F-4D97-AF65-F5344CB8AC3E}">
        <p14:creationId xmlns:p14="http://schemas.microsoft.com/office/powerpoint/2010/main" val="1904155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6468-89C9-4F42-5DA1-3E77FB12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Normal QQ Plots for Shot Centers show departure from normality.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A3F33-36BC-2427-A698-E9BFE0D97D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2A08AC06-8BEA-09E0-0115-C42C023F0CC7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74813"/>
            <a:ext cx="4800600" cy="4800600"/>
          </a:xfrm>
        </p:spPr>
      </p:pic>
      <p:pic>
        <p:nvPicPr>
          <p:cNvPr id="13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5117B182-BC2A-E51A-7967-C60B3D7CA65D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74813"/>
            <a:ext cx="4800600" cy="4800600"/>
          </a:xfrm>
        </p:spPr>
      </p:pic>
    </p:spTree>
    <p:extLst>
      <p:ext uri="{BB962C8B-B14F-4D97-AF65-F5344CB8AC3E}">
        <p14:creationId xmlns:p14="http://schemas.microsoft.com/office/powerpoint/2010/main" val="2880469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340FCA-CDC5-7D78-90BC-23BB3327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Build model to describe data generating process, and be mindful of assumptions, removing those that aren’t reasonable.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8F898AB-C406-0C33-068F-50916A9213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/>
                  <a:t>Normality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/>
                  <a:t>Circularity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800" dirty="0"/>
                  <a:t>Bias in mean point of impact can be adjusted out through re-aiming/zeroing the weapon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8F898AB-C406-0C33-068F-50916A9213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16766-333D-1874-B499-9491FE4B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8EA11E-EB6F-8F1B-23AD-B764DF1362B0}"/>
                  </a:ext>
                </a:extLst>
              </p:cNvPr>
              <p:cNvSpPr txBox="1"/>
              <p:nvPr/>
            </p:nvSpPr>
            <p:spPr>
              <a:xfrm>
                <a:off x="588144" y="4368566"/>
                <a:ext cx="2858430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8EA11E-EB6F-8F1B-23AD-B764DF136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4" y="4368566"/>
                <a:ext cx="2858430" cy="829843"/>
              </a:xfrm>
              <a:prstGeom prst="rect">
                <a:avLst/>
              </a:prstGeom>
              <a:blipFill>
                <a:blip r:embed="rId3"/>
                <a:stretch>
                  <a:fillRect r="-3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C80475-A03A-E8E0-17EF-27A97AAD2B6F}"/>
                  </a:ext>
                </a:extLst>
              </p:cNvPr>
              <p:cNvSpPr/>
              <p:nvPr/>
            </p:nvSpPr>
            <p:spPr>
              <a:xfrm>
                <a:off x="588144" y="5781831"/>
                <a:ext cx="4315412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C80475-A03A-E8E0-17EF-27A97AAD2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4" y="5781831"/>
                <a:ext cx="4315412" cy="922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F72A307-F97C-580D-64D2-FA2648E5550C}"/>
                  </a:ext>
                </a:extLst>
              </p:cNvPr>
              <p:cNvSpPr/>
              <p:nvPr/>
            </p:nvSpPr>
            <p:spPr>
              <a:xfrm>
                <a:off x="5323664" y="4001294"/>
                <a:ext cx="6850978" cy="2392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Where,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i="1" dirty="0" err="1"/>
                  <a:t>i</a:t>
                </a:r>
                <a:r>
                  <a:rPr lang="en-US" dirty="0" err="1"/>
                  <a:t>th</a:t>
                </a:r>
                <a:r>
                  <a:rPr lang="en-US" dirty="0"/>
                  <a:t> submunition (SM) location for the </a:t>
                </a:r>
                <a:r>
                  <a:rPr lang="en-US" i="1" dirty="0"/>
                  <a:t>j</a:t>
                </a:r>
                <a:r>
                  <a:rPr lang="en-US" dirty="0"/>
                  <a:t>th shot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the shot center for </a:t>
                </a:r>
                <a:r>
                  <a:rPr lang="en-US" i="1" dirty="0"/>
                  <a:t>j</a:t>
                </a:r>
                <a:r>
                  <a:rPr lang="en-US" dirty="0"/>
                  <a:t>th shot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 is the submunition level predictor matrix for variance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is the shot level predictor matrix for variance</a:t>
                </a:r>
              </a:p>
              <a:p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are coefficient vectors describing submunition x and y spread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coefficient vectors describing shot center x and y spread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F72A307-F97C-580D-64D2-FA2648E55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664" y="4001294"/>
                <a:ext cx="6850978" cy="2392450"/>
              </a:xfrm>
              <a:prstGeom prst="rect">
                <a:avLst/>
              </a:prstGeom>
              <a:blipFill>
                <a:blip r:embed="rId5"/>
                <a:stretch>
                  <a:fillRect l="-712" t="-1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415C922-4156-333A-4AE0-3A4E3627EB33}"/>
              </a:ext>
            </a:extLst>
          </p:cNvPr>
          <p:cNvSpPr/>
          <p:nvPr/>
        </p:nvSpPr>
        <p:spPr>
          <a:xfrm>
            <a:off x="588144" y="5449472"/>
            <a:ext cx="4149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Shots distributed around origin.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3655F-1D3F-A455-C050-AC17C8D5ED8C}"/>
              </a:ext>
            </a:extLst>
          </p:cNvPr>
          <p:cNvSpPr/>
          <p:nvPr/>
        </p:nvSpPr>
        <p:spPr>
          <a:xfrm>
            <a:off x="588144" y="4041185"/>
            <a:ext cx="3673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SMs distributed around shot.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06252-ED03-B7B1-8E9B-E7E607B72C46}"/>
              </a:ext>
            </a:extLst>
          </p:cNvPr>
          <p:cNvSpPr txBox="1"/>
          <p:nvPr/>
        </p:nvSpPr>
        <p:spPr>
          <a:xfrm>
            <a:off x="4618884" y="2306536"/>
            <a:ext cx="668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Assumption doesn’t appear valid, so I won’t force it in my model</a:t>
            </a:r>
          </a:p>
          <a:p>
            <a:r>
              <a:rPr lang="en-US" dirty="0">
                <a:solidFill>
                  <a:srgbClr val="FF0000"/>
                </a:solidFill>
              </a:rPr>
              <a:t>(see explanation on slide 26)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4BD37-A2A8-51C4-EFCF-CADA8AC09432}"/>
              </a:ext>
            </a:extLst>
          </p:cNvPr>
          <p:cNvSpPr txBox="1"/>
          <p:nvPr/>
        </p:nvSpPr>
        <p:spPr>
          <a:xfrm>
            <a:off x="4618884" y="1836852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Assumption doesn’t appear valid, but I’ll try it first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39068-0076-35FE-6280-79822492737A}"/>
              </a:ext>
            </a:extLst>
          </p:cNvPr>
          <p:cNvSpPr txBox="1"/>
          <p:nvPr/>
        </p:nvSpPr>
        <p:spPr>
          <a:xfrm>
            <a:off x="870721" y="279150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6BB36-78B9-B904-3DF4-F65A31C58606}"/>
              </a:ext>
            </a:extLst>
          </p:cNvPr>
          <p:cNvSpPr txBox="1"/>
          <p:nvPr/>
        </p:nvSpPr>
        <p:spPr>
          <a:xfrm>
            <a:off x="911591" y="230933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49074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FFE686-2185-EB1F-A29D-8FBF4C5A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 is a probabilistic programming language that will allow fitting the model described on the previous slide.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6069A-47B5-AC48-9A62-F89F434F74D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functions{}</a:t>
            </a:r>
          </a:p>
          <a:p>
            <a:pPr marL="0" indent="0" algn="l">
              <a:buNone/>
            </a:pP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data{}</a:t>
            </a:r>
          </a:p>
          <a:p>
            <a:pPr marL="0" indent="0" algn="l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transformed data{}</a:t>
            </a:r>
          </a:p>
          <a:p>
            <a:pPr marL="0" indent="0" algn="l">
              <a:buNone/>
            </a:pP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parameters{}</a:t>
            </a:r>
          </a:p>
          <a:p>
            <a:pPr marL="0" indent="0" algn="l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transformed parameters{}</a:t>
            </a:r>
          </a:p>
          <a:p>
            <a:pPr marL="0" indent="0" algn="l">
              <a:buNone/>
            </a:pP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model{}</a:t>
            </a:r>
          </a:p>
          <a:p>
            <a:pPr marL="0" indent="0" algn="l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generated quantities{}</a:t>
            </a:r>
          </a:p>
          <a:p>
            <a:pPr algn="l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06607-AFF7-E5C7-AA89-4B37BC2927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F81565-D16C-FD5B-11C2-D4D10AB387F3}"/>
              </a:ext>
            </a:extLst>
          </p:cNvPr>
          <p:cNvCxnSpPr>
            <a:cxnSpLocks/>
          </p:cNvCxnSpPr>
          <p:nvPr/>
        </p:nvCxnSpPr>
        <p:spPr>
          <a:xfrm>
            <a:off x="2586446" y="2647917"/>
            <a:ext cx="5225011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927E76-F869-B5B0-5C76-D13E45EB91AD}"/>
              </a:ext>
            </a:extLst>
          </p:cNvPr>
          <p:cNvCxnSpPr>
            <a:cxnSpLocks/>
          </p:cNvCxnSpPr>
          <p:nvPr/>
        </p:nvCxnSpPr>
        <p:spPr>
          <a:xfrm flipV="1">
            <a:off x="4010297" y="2717800"/>
            <a:ext cx="3801160" cy="10312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8F1CC6-6785-E02F-6EA6-83C00CEB7F31}"/>
              </a:ext>
            </a:extLst>
          </p:cNvPr>
          <p:cNvSpPr txBox="1"/>
          <p:nvPr/>
        </p:nvSpPr>
        <p:spPr>
          <a:xfrm>
            <a:off x="7903820" y="2117635"/>
            <a:ext cx="3918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Discussed on next slide, with the goal of building the model on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450120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D85D80-CC01-7775-9841-4003B29019D6}"/>
              </a:ext>
            </a:extLst>
          </p:cNvPr>
          <p:cNvSpPr/>
          <p:nvPr/>
        </p:nvSpPr>
        <p:spPr>
          <a:xfrm>
            <a:off x="2690426" y="5814464"/>
            <a:ext cx="758692" cy="4441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A4A823-7D3C-9B6E-D759-A66BB5A8E2F0}"/>
              </a:ext>
            </a:extLst>
          </p:cNvPr>
          <p:cNvSpPr/>
          <p:nvPr/>
        </p:nvSpPr>
        <p:spPr>
          <a:xfrm>
            <a:off x="2732512" y="4441371"/>
            <a:ext cx="570016" cy="4441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F741C-BB17-7596-B2B9-A33EE51D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Below are some of the building blocks for our Stan model.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B637B-576E-52D9-D690-7725CF964B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Content Placeholder 3">
                <a:extLst>
                  <a:ext uri="{FF2B5EF4-FFF2-40B4-BE49-F238E27FC236}">
                    <a16:creationId xmlns:a16="http://schemas.microsoft.com/office/drawing/2014/main" id="{8312FF8B-2A9F-4F7A-692E-B68F69B1FBE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66670634"/>
                  </p:ext>
                </p:extLst>
              </p:nvPr>
            </p:nvGraphicFramePr>
            <p:xfrm>
              <a:off x="1969652" y="1043536"/>
              <a:ext cx="8248650" cy="5697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222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6358">
                      <a:extLst>
                        <a:ext uri="{9D8B030D-6E8A-4147-A177-3AD203B41FA5}">
                          <a16:colId xmlns:a16="http://schemas.microsoft.com/office/drawing/2014/main" val="779858474"/>
                        </a:ext>
                      </a:extLst>
                    </a:gridCol>
                  </a:tblGrid>
                  <a:tr h="404878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lim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b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lim>
                              </m:limLow>
                            </m:oMath>
                          </a14:m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lim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b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lim>
                              </m:limLow>
                            </m:oMath>
                          </a14:m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are submunition location components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400" dirty="0"/>
                            <a:t> is the number of 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submunition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805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  <m:r>
                                    <a:rPr lang="en-US" sz="1400" b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lim>
                              </m:limLow>
                            </m:oMath>
                          </a14:m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indicates the shot number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17516432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oMath>
                          </a14:m>
                          <a:r>
                            <a:rPr lang="en-US" sz="1400" dirty="0"/>
                            <a:t> is the number of shots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1400" dirty="0"/>
                            <a:t> is the number of coefficients for shot &amp; SM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37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lim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×1</m:t>
                                  </m:r>
                                </m:lim>
                              </m:limLow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vector of SM locations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05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lim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×1</m:t>
                                  </m:r>
                                </m:lim>
                              </m:limLow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vector of shot centers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78194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400" dirty="0"/>
                            <a:t> is the SM model matrix for each component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dirty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32818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model matrix for the SM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𝑆𝑀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coefficient vector for the SM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400" dirty="0"/>
                            <a:t> is the shot level model matrix for each component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dirty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48348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model matrix for the shot variance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0200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𝑠h𝑜𝑡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×1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coefficient vector for the shot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Content Placeholder 3">
                <a:extLst>
                  <a:ext uri="{FF2B5EF4-FFF2-40B4-BE49-F238E27FC236}">
                    <a16:creationId xmlns:a16="http://schemas.microsoft.com/office/drawing/2014/main" id="{8312FF8B-2A9F-4F7A-692E-B68F69B1FBE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66670634"/>
                  </p:ext>
                </p:extLst>
              </p:nvPr>
            </p:nvGraphicFramePr>
            <p:xfrm>
              <a:off x="1969652" y="1043536"/>
              <a:ext cx="8248650" cy="5697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222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6358">
                      <a:extLst>
                        <a:ext uri="{9D8B030D-6E8A-4147-A177-3AD203B41FA5}">
                          <a16:colId xmlns:a16="http://schemas.microsoft.com/office/drawing/2014/main" val="779858474"/>
                        </a:ext>
                      </a:extLst>
                    </a:gridCol>
                  </a:tblGrid>
                  <a:tr h="4058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985" r="-39300" b="-1295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4545" r="-39300" b="-12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15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90141" r="-39300" b="-10295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17516432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12121" r="-39300" b="-10075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405970" r="-39300" b="-892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82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464384" r="-39300" b="-7191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769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521519" r="-39300" b="-564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78194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743939" r="-39300" b="-5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72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763014" r="-39300" b="-420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972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768293" r="-39300" b="-27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78788" r="-39300" b="-2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638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10390" r="-39300" b="-106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020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42683" r="-393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79187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5DF741C-BB17-7596-B2B9-A33EE51D0F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39634"/>
                <a:ext cx="10537683" cy="703902"/>
              </a:xfrm>
            </p:spPr>
            <p:txBody>
              <a:bodyPr/>
              <a:lstStyle/>
              <a:p>
                <a:r>
                  <a:rPr lang="en-US" sz="2800" dirty="0"/>
                  <a:t>Explaining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/>
                  <a:t> Matrix Structure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5DF741C-BB17-7596-B2B9-A33EE51D0F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39634"/>
                <a:ext cx="10537683" cy="703902"/>
              </a:xfrm>
              <a:blipFill>
                <a:blip r:embed="rId2"/>
                <a:stretch>
                  <a:fillRect l="-2024" t="-3478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B637B-576E-52D9-D690-7725CF964B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Content Placeholder 3">
                <a:extLst>
                  <a:ext uri="{FF2B5EF4-FFF2-40B4-BE49-F238E27FC236}">
                    <a16:creationId xmlns:a16="http://schemas.microsoft.com/office/drawing/2014/main" id="{8312FF8B-2A9F-4F7A-692E-B68F69B1FBE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76691857"/>
                  </p:ext>
                </p:extLst>
              </p:nvPr>
            </p:nvGraphicFramePr>
            <p:xfrm>
              <a:off x="1969652" y="1043536"/>
              <a:ext cx="8248650" cy="27201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222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6358">
                      <a:extLst>
                        <a:ext uri="{9D8B030D-6E8A-4147-A177-3AD203B41FA5}">
                          <a16:colId xmlns:a16="http://schemas.microsoft.com/office/drawing/2014/main" val="779858474"/>
                        </a:ext>
                      </a:extLst>
                    </a:gridCol>
                  </a:tblGrid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lim>
                                  <m:r>
                                    <a:rPr lang="en-US" sz="1400" b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 b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 b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tx2"/>
                              </a:solidFill>
                            </a:rPr>
                            <a:t> is the SM model matrix for each component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tx2"/>
                              </a:solidFill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tx2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tx2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32818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model matrix for the SM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𝑆𝑀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coefficient vector for the SM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400" dirty="0"/>
                            <a:t> is the shot level model matrix for each component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dirty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48348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model matrix for the shot variance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0200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𝑠h𝑜𝑡</m:t>
                                      </m:r>
                                    </m:sub>
                                  </m:sSub>
                                </m:e>
                                <m:li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×1</m:t>
                                  </m:r>
                                </m:lim>
                              </m:limLow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is the coefficient vector for the shot variance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Content Placeholder 3">
                <a:extLst>
                  <a:ext uri="{FF2B5EF4-FFF2-40B4-BE49-F238E27FC236}">
                    <a16:creationId xmlns:a16="http://schemas.microsoft.com/office/drawing/2014/main" id="{8312FF8B-2A9F-4F7A-692E-B68F69B1FBE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76691857"/>
                  </p:ext>
                </p:extLst>
              </p:nvPr>
            </p:nvGraphicFramePr>
            <p:xfrm>
              <a:off x="1969652" y="1043536"/>
              <a:ext cx="8248650" cy="27201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222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6358">
                      <a:extLst>
                        <a:ext uri="{9D8B030D-6E8A-4147-A177-3AD203B41FA5}">
                          <a16:colId xmlns:a16="http://schemas.microsoft.com/office/drawing/2014/main" val="779858474"/>
                        </a:ext>
                      </a:extLst>
                    </a:gridCol>
                  </a:tblGrid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985" r="-39300" b="-567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tx2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72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94521" r="-39300" b="-420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972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3171" r="-39300" b="-27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4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39394" r="-39300" b="-2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638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76623" r="-39300" b="-106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020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47561" r="-393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CE9359-BF20-465D-2BC3-6E38BA4341BE}"/>
                  </a:ext>
                </a:extLst>
              </p:cNvPr>
              <p:cNvSpPr txBox="1"/>
              <p:nvPr/>
            </p:nvSpPr>
            <p:spPr>
              <a:xfrm>
                <a:off x="650376" y="4559228"/>
                <a:ext cx="1512762" cy="913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CE9359-BF20-465D-2BC3-6E38BA434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76" y="4559228"/>
                <a:ext cx="1512762" cy="9135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8BEC04-FF51-A729-FF09-47F6249CAB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286365" y="4187528"/>
            <a:ext cx="464054" cy="3717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C2DF29-841F-ED85-F44F-FB2C9C5C6E7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924585" y="4777127"/>
            <a:ext cx="493433" cy="40476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820CD05-6A6A-A931-B05A-046B6F7C6BC8}"/>
              </a:ext>
            </a:extLst>
          </p:cNvPr>
          <p:cNvSpPr txBox="1"/>
          <p:nvPr/>
        </p:nvSpPr>
        <p:spPr>
          <a:xfrm>
            <a:off x="1750419" y="3864362"/>
            <a:ext cx="316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matrix for x-direction components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C1B20-830B-14D8-D6E4-6BA5877EE4BD}"/>
              </a:ext>
            </a:extLst>
          </p:cNvPr>
          <p:cNvSpPr txBox="1"/>
          <p:nvPr/>
        </p:nvSpPr>
        <p:spPr>
          <a:xfrm>
            <a:off x="2418018" y="4453961"/>
            <a:ext cx="300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matrix for y-direction components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5D624A6-E756-90D4-CD46-A7F6FFC99741}"/>
              </a:ext>
            </a:extLst>
          </p:cNvPr>
          <p:cNvSpPr/>
          <p:nvPr/>
        </p:nvSpPr>
        <p:spPr>
          <a:xfrm>
            <a:off x="5432910" y="4402002"/>
            <a:ext cx="663090" cy="3693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A75A94-9B7F-C6CC-1EEA-672AF531341B}"/>
                  </a:ext>
                </a:extLst>
              </p:cNvPr>
              <p:cNvSpPr txBox="1"/>
              <p:nvPr/>
            </p:nvSpPr>
            <p:spPr>
              <a:xfrm>
                <a:off x="6057900" y="3903088"/>
                <a:ext cx="6106305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 are independent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we get different sets of coefficients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 variances don’t need to be equal, and shot/SM patterns don’t need to be circular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(doesn’t force circularity)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are the coefs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,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are the coefs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 at the SM level.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160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/>
                  <a:t> are the coefs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, and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 are the coefs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 at the shot level.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A75A94-9B7F-C6CC-1EEA-672AF5313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00" y="3903088"/>
                <a:ext cx="6106305" cy="1815882"/>
              </a:xfrm>
              <a:prstGeom prst="rect">
                <a:avLst/>
              </a:prstGeom>
              <a:blipFill>
                <a:blip r:embed="rId5"/>
                <a:stretch>
                  <a:fillRect l="-400" t="-1007" r="-999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9F34BD-F8D7-A6CE-E498-2FB51141BB08}"/>
                  </a:ext>
                </a:extLst>
              </p:cNvPr>
              <p:cNvSpPr txBox="1"/>
              <p:nvPr/>
            </p:nvSpPr>
            <p:spPr>
              <a:xfrm>
                <a:off x="4317096" y="5942416"/>
                <a:ext cx="1076509" cy="90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9F34BD-F8D7-A6CE-E498-2FB51141B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096" y="5942416"/>
                <a:ext cx="1076509" cy="90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Right 26">
            <a:extLst>
              <a:ext uri="{FF2B5EF4-FFF2-40B4-BE49-F238E27FC236}">
                <a16:creationId xmlns:a16="http://schemas.microsoft.com/office/drawing/2014/main" id="{65DCBC13-9654-9606-3CE6-8CEED5ADC897}"/>
              </a:ext>
            </a:extLst>
          </p:cNvPr>
          <p:cNvSpPr/>
          <p:nvPr/>
        </p:nvSpPr>
        <p:spPr>
          <a:xfrm>
            <a:off x="5418246" y="6177476"/>
            <a:ext cx="663090" cy="3693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EE79C-4D44-D128-C39E-1A23FDD4C538}"/>
              </a:ext>
            </a:extLst>
          </p:cNvPr>
          <p:cNvSpPr txBox="1"/>
          <p:nvPr/>
        </p:nvSpPr>
        <p:spPr>
          <a:xfrm>
            <a:off x="6105977" y="6196025"/>
            <a:ext cx="2625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Does force circularity</a:t>
            </a:r>
          </a:p>
        </p:txBody>
      </p:sp>
    </p:spTree>
    <p:extLst>
      <p:ext uri="{BB962C8B-B14F-4D97-AF65-F5344CB8AC3E}">
        <p14:creationId xmlns:p14="http://schemas.microsoft.com/office/powerpoint/2010/main" val="2696941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47AA-CF37-6681-99F1-EC853B1A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"/>
            <a:ext cx="10579100" cy="10667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Example Stan Model Block for Bivariate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89D0B-F309-FEA3-2B16-4C0D946F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9000"/>
            <a:ext cx="12192000" cy="596899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model{</a:t>
            </a:r>
          </a:p>
          <a:p>
            <a:r>
              <a:rPr lang="en-US" sz="18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vector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[2*N] yhat; </a:t>
            </a: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//yhat = vector of predicted shot centers   // N = number of SMs</a:t>
            </a:r>
          </a:p>
          <a:p>
            <a:endParaRPr lang="en-US" sz="1800" dirty="0">
              <a:solidFill>
                <a:srgbClr val="4E9A0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//priors can be specified</a:t>
            </a:r>
          </a:p>
          <a:p>
            <a:endParaRPr lang="en-US" sz="1800" dirty="0">
              <a:solidFill>
                <a:srgbClr val="4E9A0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//j = vector indicating shot number  //j[n] = shot number of nth submunition</a:t>
            </a:r>
          </a:p>
          <a:p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//Y1 is parameter for shot center (vector of length 2*J)</a:t>
            </a:r>
          </a:p>
          <a:p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//yhat is a vector of length 2*N, stating that a group of SMs from the jth shot</a:t>
            </a:r>
          </a:p>
          <a:p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// have the same shot center, expanding Y1 from length 2*J to 2*N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(n </a:t>
            </a:r>
            <a:r>
              <a:rPr lang="en-US" sz="18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1:2*N){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yhat[n] = Y1[j[n]];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target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+= normal_lpdf(Y1 | 0, gamma_shot);    </a:t>
            </a: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Y1 ~ normal(0, gamma_shot)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target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+= normal_lpdf(Y | yhat,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gamma_sm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    </a:t>
            </a: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Y ~ normal(yhat, </a:t>
            </a:r>
            <a:r>
              <a:rPr lang="en-US" sz="1800" dirty="0" err="1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gamma_sm</a:t>
            </a: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42A5-272E-7E19-A513-35BF71B6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67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06600" y="1778000"/>
                <a:ext cx="10185399" cy="43989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Define/compile model in Stan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Fit model (MCMC sampling)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ea typeface="Cambria" panose="02040503050406030204" pitchFamily="18" charset="0"/>
                    <a:cs typeface="Courier New" panose="02070309020205020404" pitchFamily="49" charset="0"/>
                  </a:rPr>
                  <a:t>Assess model fit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Use coefficients to 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component variances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ea typeface="Cambria" panose="02040503050406030204" pitchFamily="18" charset="0"/>
                    <a:cs typeface="Times New Roman" panose="02020603050405020304" pitchFamily="18" charset="0"/>
                  </a:rPr>
                  <a:t>Plug variances into </a:t>
                </a:r>
                <a:r>
                  <a:rPr lang="en-US" dirty="0">
                    <a:latin typeface="Courier New" panose="02070309020205020404" pitchFamily="49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bvn_cep</a:t>
                </a:r>
                <a:r>
                  <a:rPr lang="en-US" dirty="0">
                    <a:ea typeface="Cambria" panose="02040503050406030204" pitchFamily="18" charset="0"/>
                    <a:cs typeface="Courier New" panose="02070309020205020404" pitchFamily="49" charset="0"/>
                  </a:rPr>
                  <a:t> function (slide 10) and optimize/solve to get CEP based on variances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ea typeface="Cambria" panose="02040503050406030204" pitchFamily="18" charset="0"/>
                    <a:cs typeface="Courier New" panose="02070309020205020404" pitchFamily="49" charset="0"/>
                  </a:rPr>
                  <a:t>Repeat step 4 for each iteration of MCMC to get credible intervals for CEP estimates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6600" y="1778000"/>
                <a:ext cx="10185399" cy="4398963"/>
              </a:xfrm>
              <a:blipFill>
                <a:blip r:embed="rId2"/>
                <a:stretch>
                  <a:fillRect l="-1077" t="-2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43D59E4-3888-867F-0CAF-C06F0E3ABF56}"/>
              </a:ext>
            </a:extLst>
          </p:cNvPr>
          <p:cNvSpPr/>
          <p:nvPr/>
        </p:nvSpPr>
        <p:spPr>
          <a:xfrm rot="10800000">
            <a:off x="1727200" y="1777999"/>
            <a:ext cx="190500" cy="14478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BB269-57E6-5569-6DEB-0568CA288C4F}"/>
              </a:ext>
            </a:extLst>
          </p:cNvPr>
          <p:cNvSpPr txBox="1"/>
          <p:nvPr/>
        </p:nvSpPr>
        <p:spPr>
          <a:xfrm>
            <a:off x="0" y="2271066"/>
            <a:ext cx="182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 Data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B2F8E59-F707-D713-6F15-C9A083C573E0}"/>
              </a:ext>
            </a:extLst>
          </p:cNvPr>
          <p:cNvSpPr/>
          <p:nvPr/>
        </p:nvSpPr>
        <p:spPr>
          <a:xfrm rot="10800000">
            <a:off x="1727199" y="3429000"/>
            <a:ext cx="190501" cy="20955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CEDBF-1F61-40B0-1D4C-DC01E2C42139}"/>
              </a:ext>
            </a:extLst>
          </p:cNvPr>
          <p:cNvSpPr txBox="1"/>
          <p:nvPr/>
        </p:nvSpPr>
        <p:spPr>
          <a:xfrm>
            <a:off x="0" y="4061251"/>
            <a:ext cx="200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model is good</a:t>
            </a:r>
          </a:p>
        </p:txBody>
      </p:sp>
    </p:spTree>
    <p:extLst>
      <p:ext uri="{BB962C8B-B14F-4D97-AF65-F5344CB8AC3E}">
        <p14:creationId xmlns:p14="http://schemas.microsoft.com/office/powerpoint/2010/main" val="2397914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&#10;&#10;Description automatically generated">
            <a:extLst>
              <a:ext uri="{FF2B5EF4-FFF2-40B4-BE49-F238E27FC236}">
                <a16:creationId xmlns:a16="http://schemas.microsoft.com/office/drawing/2014/main" id="{AFA47303-6745-7495-F8B0-6BBC3897F1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94" y="1738312"/>
            <a:ext cx="4800600" cy="4800600"/>
          </a:xfrm>
        </p:spPr>
      </p:pic>
      <p:pic>
        <p:nvPicPr>
          <p:cNvPr id="9" name="Content Placeholder 8" descr="Chart, diagram&#10;&#10;Description automatically generated">
            <a:extLst>
              <a:ext uri="{FF2B5EF4-FFF2-40B4-BE49-F238E27FC236}">
                <a16:creationId xmlns:a16="http://schemas.microsoft.com/office/drawing/2014/main" id="{1C2F52A0-A9E3-4D1B-BA58-EB8F8BB69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6" y="1738312"/>
            <a:ext cx="4800600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Bivariate Normal Model Fit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1532879"/>
            <a:ext cx="5157787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Shot Center </a:t>
            </a:r>
            <a:r>
              <a:rPr lang="en-US" sz="1800" b="0" dirty="0"/>
              <a:t>X Density Overlay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1532879"/>
            <a:ext cx="5183188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Shot Center </a:t>
            </a:r>
            <a:r>
              <a:rPr lang="en-US" sz="1800" b="0" dirty="0"/>
              <a:t>Y Density Overlay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DDC2A7-62E6-1947-9B60-7F0A62B94D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05326" y="566927"/>
                <a:ext cx="11201400" cy="1151749"/>
              </a:xfrm>
            </p:spPr>
            <p:txBody>
              <a:bodyPr/>
              <a:lstStyle/>
              <a:p>
                <a:r>
                  <a:rPr lang="en-US" dirty="0"/>
                  <a:t>Circular Error Probable (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𝐂𝐄𝐏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r>
                  <a:rPr lang="en-US" dirty="0"/>
                  <a:t>) is the radius of a circle</a:t>
                </a:r>
                <a:r>
                  <a:rPr lang="en-US" sz="2800" dirty="0"/>
                  <a:t>; centered on the mean, whose boundary is expected to include the landing points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r>
                  <a:rPr lang="en-US" sz="2800" dirty="0"/>
                  <a:t>% of the population of rounds.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6DDC2A7-62E6-1947-9B60-7F0A62B94D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5326" y="566927"/>
                <a:ext cx="11201400" cy="1151749"/>
              </a:xfrm>
              <a:blipFill>
                <a:blip r:embed="rId3"/>
                <a:stretch>
                  <a:fillRect l="-1960" t="-13228" r="-1796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Content Placeholder 46" descr="Chart, radar chart&#10;&#10;Description automatically generated">
            <a:extLst>
              <a:ext uri="{FF2B5EF4-FFF2-40B4-BE49-F238E27FC236}">
                <a16:creationId xmlns:a16="http://schemas.microsoft.com/office/drawing/2014/main" id="{B729A92F-45AF-F0C1-B0AD-AAB619CABCD8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42" y="1955797"/>
            <a:ext cx="4583115" cy="458311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C374D-3DB1-6649-B8BA-A021D02E51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48CFB3A-47E2-46A6-0980-84FA9CC3C776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5022528" y="4265824"/>
            <a:ext cx="1530594" cy="9789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626029A-074D-8AC0-D924-7A37E961FC67}"/>
              </a:ext>
            </a:extLst>
          </p:cNvPr>
          <p:cNvCxnSpPr>
            <a:cxnSpLocks/>
          </p:cNvCxnSpPr>
          <p:nvPr/>
        </p:nvCxnSpPr>
        <p:spPr>
          <a:xfrm>
            <a:off x="6411414" y="2366485"/>
            <a:ext cx="427082" cy="957404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249AD9F-9BA2-E9EE-A526-5311AFED6D25}"/>
              </a:ext>
            </a:extLst>
          </p:cNvPr>
          <p:cNvSpPr txBox="1"/>
          <p:nvPr/>
        </p:nvSpPr>
        <p:spPr>
          <a:xfrm>
            <a:off x="4474435" y="5244773"/>
            <a:ext cx="109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CEP(50)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CEP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3E7101-1A9F-DD8E-287F-E40BF69DF707}"/>
              </a:ext>
            </a:extLst>
          </p:cNvPr>
          <p:cNvSpPr txBox="1"/>
          <p:nvPr/>
        </p:nvSpPr>
        <p:spPr>
          <a:xfrm>
            <a:off x="5876652" y="200427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</a:rPr>
              <a:t>CEP(95)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1A69EDC-E446-37A6-7FBD-89EFC5E15049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3271916" y="4072561"/>
            <a:ext cx="2957643" cy="429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7F1DB19A-A04B-AE14-58CF-C8D29F4CF655}"/>
              </a:ext>
            </a:extLst>
          </p:cNvPr>
          <p:cNvSpPr/>
          <p:nvPr/>
        </p:nvSpPr>
        <p:spPr>
          <a:xfrm>
            <a:off x="6255720" y="4016672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D537F2-F97A-C27A-8FDA-B33EBC330CA9}"/>
              </a:ext>
            </a:extLst>
          </p:cNvPr>
          <p:cNvSpPr txBox="1"/>
          <p:nvPr/>
        </p:nvSpPr>
        <p:spPr>
          <a:xfrm>
            <a:off x="733425" y="4317126"/>
            <a:ext cx="25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Mean of data in (x, y)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AD9C21-362C-3965-FF38-8800A2E40720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3804442" y="2743774"/>
            <a:ext cx="1739518" cy="813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32ABA3E-586F-CD99-5A82-B403E47E4B1A}"/>
              </a:ext>
            </a:extLst>
          </p:cNvPr>
          <p:cNvSpPr txBox="1"/>
          <p:nvPr/>
        </p:nvSpPr>
        <p:spPr>
          <a:xfrm>
            <a:off x="1042147" y="255910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Desired Point of Impact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0D11FB-91EF-734E-8D7B-50AC7D7171C8}"/>
              </a:ext>
            </a:extLst>
          </p:cNvPr>
          <p:cNvSpPr txBox="1"/>
          <p:nvPr/>
        </p:nvSpPr>
        <p:spPr>
          <a:xfrm>
            <a:off x="71154" y="6075144"/>
            <a:ext cx="386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Aim point ≠ Mean of data…</a:t>
            </a:r>
          </a:p>
          <a:p>
            <a:r>
              <a:rPr lang="en-US" b="1" dirty="0"/>
              <a:t>CEP don’t care</a:t>
            </a:r>
          </a:p>
        </p:txBody>
      </p:sp>
    </p:spTree>
    <p:extLst>
      <p:ext uri="{BB962C8B-B14F-4D97-AF65-F5344CB8AC3E}">
        <p14:creationId xmlns:p14="http://schemas.microsoft.com/office/powerpoint/2010/main" val="2853389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59436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Bivariate Normal Model 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227602" y="622792"/>
          <a:ext cx="244039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Predicted Shot Center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Observed Shot Center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71947" y="872079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Shot Center </a:t>
            </a:r>
            <a:r>
              <a:rPr lang="en-US" sz="2000" dirty="0"/>
              <a:t>Pattern</a:t>
            </a:r>
          </a:p>
        </p:txBody>
      </p:sp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4B9D8653-927D-B628-8A13-0ACB33C96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99" y="1199863"/>
            <a:ext cx="5623560" cy="5623560"/>
          </a:xfrm>
        </p:spPr>
      </p:pic>
    </p:spTree>
    <p:extLst>
      <p:ext uri="{BB962C8B-B14F-4D97-AF65-F5344CB8AC3E}">
        <p14:creationId xmlns:p14="http://schemas.microsoft.com/office/powerpoint/2010/main" val="198604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 descr="Chart&#10;&#10;Description automatically generated">
            <a:extLst>
              <a:ext uri="{FF2B5EF4-FFF2-40B4-BE49-F238E27FC236}">
                <a16:creationId xmlns:a16="http://schemas.microsoft.com/office/drawing/2014/main" id="{5062D01F-7DB9-80A5-C554-0A034AE2FC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81" y="1738312"/>
            <a:ext cx="4800600" cy="4800600"/>
          </a:xfrm>
        </p:spPr>
      </p:pic>
      <p:pic>
        <p:nvPicPr>
          <p:cNvPr id="23" name="Content Placeholder 22" descr="Chart&#10;&#10;Description automatically generated">
            <a:extLst>
              <a:ext uri="{FF2B5EF4-FFF2-40B4-BE49-F238E27FC236}">
                <a16:creationId xmlns:a16="http://schemas.microsoft.com/office/drawing/2014/main" id="{F7B6310E-1913-D9A6-B45F-EE15B72DF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9" y="1738312"/>
            <a:ext cx="4800600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Bivariate Normal Model Fit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1532879"/>
            <a:ext cx="5157787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Submunition</a:t>
            </a:r>
            <a:r>
              <a:rPr lang="en-US" sz="1800" b="0" dirty="0"/>
              <a:t> X Density Overlay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1532879"/>
            <a:ext cx="5183188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Submunition</a:t>
            </a:r>
            <a:r>
              <a:rPr lang="en-US" sz="1800" b="0" dirty="0"/>
              <a:t> Y Density Overlay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8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, scatter chart&#10;&#10;Description automatically generated">
            <a:extLst>
              <a:ext uri="{FF2B5EF4-FFF2-40B4-BE49-F238E27FC236}">
                <a16:creationId xmlns:a16="http://schemas.microsoft.com/office/drawing/2014/main" id="{6FF22FCA-FE8F-23D4-E54D-858A79A6A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28" y="1109883"/>
            <a:ext cx="5623560" cy="56235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59436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Bivariate Normal Model 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594517"/>
            <a:ext cx="3868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Note: 4 observed SMs trimmed/not shown due to axes scales.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6105" y="709773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Submunition</a:t>
            </a:r>
            <a:r>
              <a:rPr lang="en-US" sz="2000" dirty="0"/>
              <a:t> Pattern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3539"/>
              </p:ext>
            </p:extLst>
          </p:nvPr>
        </p:nvGraphicFramePr>
        <p:xfrm>
          <a:off x="8089393" y="635508"/>
          <a:ext cx="244039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Predicted Submunition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Observed Submunition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504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913A-5C3A-558C-1852-051915AE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16839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CEP(50) Estimates with 80% Intervals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A0F02-FB2C-D5AE-4CFA-65DFC0B02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7100"/>
            <a:ext cx="10668000" cy="5930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Combine errors at both levels to get x &amp; y-direction sds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x1 &lt;-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(post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s_shot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[1]"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post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[1]"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y1 &lt;-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(post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"s_shot[5]"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post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[5]"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Function to find CEP based on x and y sds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cep_fn &lt;-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optimize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(bvn_cep,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.5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 =</a:t>
            </a:r>
            <a:r>
              <a:rPr lang="en-US" sz="1800" dirty="0">
                <a:solidFill>
                  <a:srgbClr val="C4A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x,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 =</a:t>
            </a:r>
            <a:r>
              <a:rPr lang="en-US" sz="1800" dirty="0">
                <a:solidFill>
                  <a:srgbClr val="C4A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y,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interval =</a:t>
            </a:r>
            <a:r>
              <a:rPr lang="en-US" sz="1800" dirty="0">
                <a:solidFill>
                  <a:srgbClr val="C4A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500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tol =</a:t>
            </a:r>
            <a:r>
              <a:rPr lang="en-US" sz="1800" dirty="0">
                <a:solidFill>
                  <a:srgbClr val="C4A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1E-10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Find CEP for each value of x1 &amp; y1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cep1 &lt;-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unlist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purrr::map2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(x1, y1, cep_fn) 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Check to make sure that integration from 0 to CEP is close to 0.50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E9A0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otherwise may need to change optimize interval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purrr::pmap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(x1, y1, cep1), check_fn))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0.50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which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purrr::pmap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(x1, y1, cep1), check_fn))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0.50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6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0.000001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(cep1)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quantile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(cep1, </a:t>
            </a:r>
            <a:r>
              <a:rPr lang="en-US" sz="18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probs = </a:t>
            </a:r>
            <a:r>
              <a:rPr lang="en-US" sz="18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.1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8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.9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84149-475B-2D33-6D49-7638193B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6E0D350-35A9-449F-39C9-551A3A67F400}"/>
              </a:ext>
            </a:extLst>
          </p:cNvPr>
          <p:cNvSpPr/>
          <p:nvPr/>
        </p:nvSpPr>
        <p:spPr>
          <a:xfrm>
            <a:off x="6261100" y="2095499"/>
            <a:ext cx="177800" cy="133350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3A07A-3899-0014-1818-A7EF7829177A}"/>
              </a:ext>
            </a:extLst>
          </p:cNvPr>
          <p:cNvSpPr txBox="1"/>
          <p:nvPr/>
        </p:nvSpPr>
        <p:spPr>
          <a:xfrm>
            <a:off x="6451599" y="2577583"/>
            <a:ext cx="574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 from bottom of slide 10 wrapped into a function</a:t>
            </a:r>
          </a:p>
        </p:txBody>
      </p:sp>
    </p:spTree>
    <p:extLst>
      <p:ext uri="{BB962C8B-B14F-4D97-AF65-F5344CB8AC3E}">
        <p14:creationId xmlns:p14="http://schemas.microsoft.com/office/powerpoint/2010/main" val="2905139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C4ED020D-A992-DBBC-CADB-789F395AD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72" y="725056"/>
            <a:ext cx="5715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2296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CEP Assuming Bivariate Normal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77065" y="972168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86%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(85%,87%)*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1888" y="972168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39%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(34%,45%)*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7065" y="3436330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38% </a:t>
            </a:r>
            <a:r>
              <a:rPr lang="en-US" sz="1100" dirty="0"/>
              <a:t>of points </a:t>
            </a:r>
            <a:r>
              <a:rPr lang="en-US" sz="1100" dirty="0">
                <a:solidFill>
                  <a:srgbClr val="FF0000"/>
                </a:solidFill>
              </a:rPr>
              <a:t>(34%,46%)*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1888" y="3436329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64%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(60%,70%)*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6538914"/>
            <a:ext cx="7059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*Indicates the % of points covered by the CEP(50) 80% credible interval endpoints</a:t>
            </a:r>
          </a:p>
        </p:txBody>
      </p:sp>
    </p:spTree>
    <p:extLst>
      <p:ext uri="{BB962C8B-B14F-4D97-AF65-F5344CB8AC3E}">
        <p14:creationId xmlns:p14="http://schemas.microsoft.com/office/powerpoint/2010/main" val="128973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Relaxing Model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previous diagnostic plots, the Bivariate Normality assumption of shot centers and submunitions does not appear to be adequate especially at F1 A, F2 A and F1 B, F2 B.</a:t>
            </a:r>
          </a:p>
          <a:p>
            <a:endParaRPr lang="en-US" dirty="0"/>
          </a:p>
          <a:p>
            <a:r>
              <a:rPr lang="en-US" dirty="0"/>
              <a:t>As a result, CEP(50) doesn’t appear to be covering the % of points we would expect (see slide 34).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18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Workflow for Student’s t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7700" y="1825625"/>
                <a:ext cx="10274300" cy="466725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/>
                  <a:t>Define/compile model in Stan </a:t>
                </a:r>
                <a:r>
                  <a:rPr lang="en-US" dirty="0">
                    <a:solidFill>
                      <a:srgbClr val="FF0000"/>
                    </a:solidFill>
                  </a:rPr>
                  <a:t>using Student’s t distributions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/>
                  <a:t>Fit model (MCMC sampling)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>
                    <a:ea typeface="Cambria" panose="02040503050406030204" pitchFamily="18" charset="0"/>
                    <a:cs typeface="Courier New" panose="02070309020205020404" pitchFamily="49" charset="0"/>
                  </a:rPr>
                  <a:t>Assess model fit</a:t>
                </a:r>
                <a:endParaRPr lang="en-US" dirty="0"/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/>
                  <a:t>Use coefficients to 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component </a:t>
                </a:r>
                <a:r>
                  <a:rPr lang="en-US" dirty="0">
                    <a:solidFill>
                      <a:srgbClr val="FF0000"/>
                    </a:solidFill>
                  </a:rPr>
                  <a:t>degrees of freedom</a:t>
                </a:r>
                <a:r>
                  <a:rPr lang="en-US" dirty="0"/>
                  <a:t>/variances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strike="sngStrike" dirty="0">
                    <a:ea typeface="Cambria" panose="02040503050406030204" pitchFamily="18" charset="0"/>
                    <a:cs typeface="Times New Roman" panose="02020603050405020304" pitchFamily="18" charset="0"/>
                  </a:rPr>
                  <a:t>Plug variances into </a:t>
                </a:r>
                <a:r>
                  <a:rPr lang="en-US" strike="sngStrike" dirty="0">
                    <a:latin typeface="Courier New" panose="02070309020205020404" pitchFamily="49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bvn_cep</a:t>
                </a:r>
                <a:r>
                  <a:rPr lang="en-US" strike="sngStrike" dirty="0">
                    <a:ea typeface="Cambria" panose="02040503050406030204" pitchFamily="18" charset="0"/>
                    <a:cs typeface="Courier New" panose="02070309020205020404" pitchFamily="49" charset="0"/>
                  </a:rPr>
                  <a:t> function (slide 10) and optimize/solve to get CEP based on variances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 startAt="5"/>
                </a:pPr>
                <a:r>
                  <a:rPr lang="en-US" dirty="0">
                    <a:solidFill>
                      <a:srgbClr val="FF0000"/>
                    </a:solidFill>
                    <a:ea typeface="Cambria" panose="02040503050406030204" pitchFamily="18" charset="0"/>
                    <a:cs typeface="Courier New" panose="02070309020205020404" pitchFamily="49" charset="0"/>
                  </a:rPr>
                  <a:t>Can’t exactly solve for CEP given Student’s t, thus:</a:t>
                </a:r>
              </a:p>
              <a:p>
                <a:pPr marL="914400" lvl="1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  <a:ea typeface="Cambria" panose="02040503050406030204" pitchFamily="18" charset="0"/>
                    <a:cs typeface="Courier New" panose="02070309020205020404" pitchFamily="49" charset="0"/>
                  </a:rPr>
                  <a:t>simulate large number of points (e.g. 10,000) from Student’s t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ea typeface="Cambria" panose="02040503050406030204" pitchFamily="18" charset="0"/>
                    <a:cs typeface="Courier New" panose="02070309020205020404" pitchFamily="49" charset="0"/>
                  </a:rPr>
                  <a:t>components based on degrees of freedom and variance</a:t>
                </a:r>
              </a:p>
              <a:p>
                <a:pPr marL="914400" lvl="1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  <a:ea typeface="Cambria" panose="02040503050406030204" pitchFamily="18" charset="0"/>
                    <a:cs typeface="Courier New" panose="02070309020205020404" pitchFamily="49" charset="0"/>
                  </a:rPr>
                  <a:t>Use simulated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s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s to compute Euclidean distance, and find desired quantile to get CEP(p)</a:t>
                </a:r>
                <a:endParaRPr lang="en-US" dirty="0">
                  <a:solidFill>
                    <a:srgbClr val="FF0000"/>
                  </a:solidFill>
                  <a:ea typeface="Cambria" panose="02040503050406030204" pitchFamily="18" charset="0"/>
                  <a:cs typeface="Courier New" panose="02070309020205020404" pitchFamily="49" charset="0"/>
                </a:endParaRPr>
              </a:p>
              <a:p>
                <a:pPr marL="914400" lvl="1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dirty="0">
                    <a:ea typeface="Cambria" panose="02040503050406030204" pitchFamily="18" charset="0"/>
                    <a:cs typeface="Courier New" panose="02070309020205020404" pitchFamily="49" charset="0"/>
                  </a:rPr>
                  <a:t>Repeat step 5.1 and 5.2 for each iteration of MCMC to get credible intervals for CEP estimates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7700" y="1825625"/>
                <a:ext cx="10274300" cy="4667250"/>
              </a:xfrm>
              <a:blipFill>
                <a:blip r:embed="rId2"/>
                <a:stretch>
                  <a:fillRect l="-534" t="-522" r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85872B9-8723-39B3-C955-7ADD88493D40}"/>
              </a:ext>
            </a:extLst>
          </p:cNvPr>
          <p:cNvSpPr/>
          <p:nvPr/>
        </p:nvSpPr>
        <p:spPr>
          <a:xfrm rot="10800000">
            <a:off x="1727200" y="1777999"/>
            <a:ext cx="190500" cy="14478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436A7-7925-4AE4-B80C-F9F0FF45063B}"/>
              </a:ext>
            </a:extLst>
          </p:cNvPr>
          <p:cNvSpPr txBox="1"/>
          <p:nvPr/>
        </p:nvSpPr>
        <p:spPr>
          <a:xfrm>
            <a:off x="0" y="2271066"/>
            <a:ext cx="182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 Data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8D4F025-9B20-45D2-3A18-E602FABF4CB1}"/>
              </a:ext>
            </a:extLst>
          </p:cNvPr>
          <p:cNvSpPr/>
          <p:nvPr/>
        </p:nvSpPr>
        <p:spPr>
          <a:xfrm rot="10800000">
            <a:off x="1727199" y="3298826"/>
            <a:ext cx="190500" cy="305752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D7BC7-A906-9746-6B81-C5D4124C7FB4}"/>
              </a:ext>
            </a:extLst>
          </p:cNvPr>
          <p:cNvSpPr txBox="1"/>
          <p:nvPr/>
        </p:nvSpPr>
        <p:spPr>
          <a:xfrm>
            <a:off x="0" y="4430583"/>
            <a:ext cx="200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model is good</a:t>
            </a:r>
          </a:p>
        </p:txBody>
      </p:sp>
    </p:spTree>
    <p:extLst>
      <p:ext uri="{BB962C8B-B14F-4D97-AF65-F5344CB8AC3E}">
        <p14:creationId xmlns:p14="http://schemas.microsoft.com/office/powerpoint/2010/main" val="292258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diagram, histogram&#10;&#10;Description automatically generated">
            <a:extLst>
              <a:ext uri="{FF2B5EF4-FFF2-40B4-BE49-F238E27FC236}">
                <a16:creationId xmlns:a16="http://schemas.microsoft.com/office/drawing/2014/main" id="{3AD41DD4-4E07-5C52-62F1-E80305470A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83" y="1738312"/>
            <a:ext cx="4800600" cy="4800600"/>
          </a:xfrm>
        </p:spPr>
      </p:pic>
      <p:pic>
        <p:nvPicPr>
          <p:cNvPr id="9" name="Content Placeholder 8" descr="Chart, diagram&#10;&#10;Description automatically generated">
            <a:extLst>
              <a:ext uri="{FF2B5EF4-FFF2-40B4-BE49-F238E27FC236}">
                <a16:creationId xmlns:a16="http://schemas.microsoft.com/office/drawing/2014/main" id="{B6AB7443-EA31-975F-BE59-A9AC12FE26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17" y="1738312"/>
            <a:ext cx="4800600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Student’s t Model Fit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1532879"/>
            <a:ext cx="5157787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Shot Center </a:t>
            </a:r>
            <a:r>
              <a:rPr lang="en-US" sz="1800" b="0" dirty="0"/>
              <a:t>X Density Overlay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1532879"/>
            <a:ext cx="5183188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Shot Center </a:t>
            </a:r>
            <a:r>
              <a:rPr lang="en-US" sz="1800" b="0" dirty="0"/>
              <a:t>Y Density Overlay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49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5943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Student’s t Model 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89393" y="635508"/>
          <a:ext cx="244039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Predicted Shot Center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Observed Shot Center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71947" y="825185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Shot Center </a:t>
            </a:r>
            <a:r>
              <a:rPr lang="en-US" sz="2000" dirty="0"/>
              <a:t>Pattern</a:t>
            </a:r>
          </a:p>
        </p:txBody>
      </p:sp>
      <p:pic>
        <p:nvPicPr>
          <p:cNvPr id="10" name="Content Placeholder 9" descr="Chart, scatter chart&#10;&#10;Description automatically generated">
            <a:extLst>
              <a:ext uri="{FF2B5EF4-FFF2-40B4-BE49-F238E27FC236}">
                <a16:creationId xmlns:a16="http://schemas.microsoft.com/office/drawing/2014/main" id="{08BFE65B-461C-F4D4-86F1-E8969C106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99" y="1167714"/>
            <a:ext cx="5623560" cy="5623560"/>
          </a:xfrm>
        </p:spPr>
      </p:pic>
    </p:spTree>
    <p:extLst>
      <p:ext uri="{BB962C8B-B14F-4D97-AF65-F5344CB8AC3E}">
        <p14:creationId xmlns:p14="http://schemas.microsoft.com/office/powerpoint/2010/main" val="1440272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&#10;&#10;Description automatically generated">
            <a:extLst>
              <a:ext uri="{FF2B5EF4-FFF2-40B4-BE49-F238E27FC236}">
                <a16:creationId xmlns:a16="http://schemas.microsoft.com/office/drawing/2014/main" id="{CE53D53A-01C0-8866-D78B-167408E953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95" y="1786567"/>
            <a:ext cx="4800600" cy="4800600"/>
          </a:xfrm>
        </p:spPr>
      </p:pic>
      <p:pic>
        <p:nvPicPr>
          <p:cNvPr id="11" name="Content Placeholder 10" descr="A picture containing text, different, silhouette&#10;&#10;Description automatically generated">
            <a:extLst>
              <a:ext uri="{FF2B5EF4-FFF2-40B4-BE49-F238E27FC236}">
                <a16:creationId xmlns:a16="http://schemas.microsoft.com/office/drawing/2014/main" id="{D04EAEC7-8546-452C-8607-536D707FD2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2" y="1786567"/>
            <a:ext cx="4800600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Student’s t Model Fit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1582307"/>
            <a:ext cx="5157787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Submunition</a:t>
            </a:r>
            <a:r>
              <a:rPr lang="en-US" sz="1800" b="0" dirty="0"/>
              <a:t> X Density Overlay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1582307"/>
            <a:ext cx="5183188" cy="823912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1800" b="0" dirty="0">
                <a:solidFill>
                  <a:srgbClr val="FF0000"/>
                </a:solidFill>
              </a:rPr>
              <a:t>Submunition</a:t>
            </a:r>
            <a:r>
              <a:rPr lang="en-US" sz="1800" b="0" dirty="0"/>
              <a:t> Y Density Overlay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0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538E-9AC6-9998-C1ED-7164CD41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 is a measure of radial error, no matter what the underlying data looks like.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1E7BB-3FFC-4D8D-3B59-BEEDD0DE22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8" name="Content Placeholder 27" descr="Chart&#10;&#10;Description automatically generated">
            <a:extLst>
              <a:ext uri="{FF2B5EF4-FFF2-40B4-BE49-F238E27FC236}">
                <a16:creationId xmlns:a16="http://schemas.microsoft.com/office/drawing/2014/main" id="{903A0C90-8E26-6A12-C3FC-1B68A0A574EB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" y="1612357"/>
            <a:ext cx="4572000" cy="4572000"/>
          </a:xfrm>
        </p:spPr>
      </p:pic>
      <p:pic>
        <p:nvPicPr>
          <p:cNvPr id="42" name="Content Placeholder 41" descr="Diagram&#10;&#10;Description automatically generated">
            <a:extLst>
              <a:ext uri="{FF2B5EF4-FFF2-40B4-BE49-F238E27FC236}">
                <a16:creationId xmlns:a16="http://schemas.microsoft.com/office/drawing/2014/main" id="{EF14A22C-8A78-C2C8-D1F0-D8B35DFC450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99" y="1612357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3720704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5943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Assessing Student’s t Model 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6105" y="709773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Submunition</a:t>
            </a:r>
            <a:r>
              <a:rPr lang="en-US" sz="2000" dirty="0"/>
              <a:t> Pattern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01563"/>
              </p:ext>
            </p:extLst>
          </p:nvPr>
        </p:nvGraphicFramePr>
        <p:xfrm>
          <a:off x="8089393" y="635508"/>
          <a:ext cx="244039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Predicted Submunition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Observed Submunition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1CBABF78-D94C-99AD-6B04-175CBDCF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28" y="1184148"/>
            <a:ext cx="5623560" cy="5623560"/>
          </a:xfrm>
        </p:spPr>
      </p:pic>
      <p:sp>
        <p:nvSpPr>
          <p:cNvPr id="20" name="TextBox 19"/>
          <p:cNvSpPr txBox="1"/>
          <p:nvPr/>
        </p:nvSpPr>
        <p:spPr>
          <a:xfrm>
            <a:off x="1524001" y="6594518"/>
            <a:ext cx="3868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Note: 4 observed SMs trimmed/not shown due to axes scales.</a:t>
            </a:r>
          </a:p>
        </p:txBody>
      </p:sp>
    </p:spTree>
    <p:extLst>
      <p:ext uri="{BB962C8B-B14F-4D97-AF65-F5344CB8AC3E}">
        <p14:creationId xmlns:p14="http://schemas.microsoft.com/office/powerpoint/2010/main" val="3060751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9124-25DF-CBF6-6CF6-8A3FE420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6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CEP(50) Estimates with 80% Intervals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A2024-E163-89A7-8995-FCE83A03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92828-19A4-F122-F0D1-E8B3F980DC9C}"/>
              </a:ext>
            </a:extLst>
          </p:cNvPr>
          <p:cNvSpPr txBox="1"/>
          <p:nvPr/>
        </p:nvSpPr>
        <p:spPr>
          <a:xfrm>
            <a:off x="1079500" y="950091"/>
            <a:ext cx="8902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euclid_dist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(s_shotx,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s_shoty,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n, dofx, dofy, prob){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quantile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(n, dofx)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sd_shotx 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(n, dofx)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sd_smx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(n, dofy)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sd_shoty 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(n, dofy)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sd_smy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b="1" dirty="0">
                <a:solidFill>
                  <a:srgbClr val="CE5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), prob)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cep1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nrow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(post))</a:t>
            </a:r>
          </a:p>
          <a:p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(i in 1: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nrow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(post)){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cep1[i] &lt;-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euclid_dist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post$"s_shotx"[i], post$"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"[i],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post$"s_shoty"[i], post$"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s_smy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"[i],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sims = 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dofx =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dofy = 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probs =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0.50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(cep1)</a:t>
            </a:r>
          </a:p>
          <a:p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quantile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(cep1, </a:t>
            </a:r>
            <a:r>
              <a:rPr lang="en-US" sz="2000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probs =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204A8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.1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000" dirty="0">
                <a:solidFill>
                  <a:srgbClr val="0000C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FC73D5D-40FC-32B5-33A1-E7E1B5CA3ADD}"/>
              </a:ext>
            </a:extLst>
          </p:cNvPr>
          <p:cNvSpPr/>
          <p:nvPr/>
        </p:nvSpPr>
        <p:spPr>
          <a:xfrm>
            <a:off x="9283700" y="1648739"/>
            <a:ext cx="203200" cy="139132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47DD5-EA68-81F3-833C-4D7EF46D9CCE}"/>
              </a:ext>
            </a:extLst>
          </p:cNvPr>
          <p:cNvSpPr txBox="1"/>
          <p:nvPr/>
        </p:nvSpPr>
        <p:spPr>
          <a:xfrm>
            <a:off x="9486900" y="1915616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 data from</a:t>
            </a:r>
          </a:p>
          <a:p>
            <a:r>
              <a:rPr lang="en-US" dirty="0"/>
              <a:t>t-dist to find</a:t>
            </a:r>
          </a:p>
          <a:p>
            <a:r>
              <a:rPr lang="en-US" dirty="0"/>
              <a:t>approx. CEP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42734BA-098C-2C37-D4D8-6439D0A01BE2}"/>
              </a:ext>
            </a:extLst>
          </p:cNvPr>
          <p:cNvSpPr/>
          <p:nvPr/>
        </p:nvSpPr>
        <p:spPr>
          <a:xfrm>
            <a:off x="9283700" y="3767136"/>
            <a:ext cx="234950" cy="227250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F08A8-9EA8-E275-FEC3-5EC99E8462F2}"/>
              </a:ext>
            </a:extLst>
          </p:cNvPr>
          <p:cNvSpPr txBox="1"/>
          <p:nvPr/>
        </p:nvSpPr>
        <p:spPr>
          <a:xfrm>
            <a:off x="9518650" y="4303224"/>
            <a:ext cx="19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for every set of parameters that came from MCMC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34B54E-2367-2775-37C6-F517A1B5C19F}"/>
              </a:ext>
            </a:extLst>
          </p:cNvPr>
          <p:cNvCxnSpPr>
            <a:cxnSpLocks/>
          </p:cNvCxnSpPr>
          <p:nvPr/>
        </p:nvCxnSpPr>
        <p:spPr>
          <a:xfrm>
            <a:off x="0" y="3566160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050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F547-827D-F39F-B821-EEB677D3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CEP(50) Estimates with 80% Intervals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4164A-6694-4612-C338-7CB0A873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42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0DD889F-9A1C-F764-0F54-83C6659C6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478649"/>
              </p:ext>
            </p:extLst>
          </p:nvPr>
        </p:nvGraphicFramePr>
        <p:xfrm>
          <a:off x="3641724" y="2400300"/>
          <a:ext cx="4344777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193">
                  <a:extLst>
                    <a:ext uri="{9D8B030D-6E8A-4147-A177-3AD203B41FA5}">
                      <a16:colId xmlns:a16="http://schemas.microsoft.com/office/drawing/2014/main" val="2993383132"/>
                    </a:ext>
                  </a:extLst>
                </a:gridCol>
                <a:gridCol w="1656292">
                  <a:extLst>
                    <a:ext uri="{9D8B030D-6E8A-4147-A177-3AD203B41FA5}">
                      <a16:colId xmlns:a16="http://schemas.microsoft.com/office/drawing/2014/main" val="2371442549"/>
                    </a:ext>
                  </a:extLst>
                </a:gridCol>
                <a:gridCol w="1656292">
                  <a:extLst>
                    <a:ext uri="{9D8B030D-6E8A-4147-A177-3AD203B41FA5}">
                      <a16:colId xmlns:a16="http://schemas.microsoft.com/office/drawing/2014/main" val="2717419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F2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F2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6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F1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(88, 119)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(72, 103)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565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F1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(68, 93)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(93, 129)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29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768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CA54C15F-39DB-D462-9060-B2424CEFF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15" y="731063"/>
            <a:ext cx="5715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8229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CEP Assuming Student’s 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7921" y="969430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55%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(47%,66%)*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1888" y="969430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53%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(44%,59%)*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7921" y="3439420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51% </a:t>
            </a:r>
            <a:r>
              <a:rPr lang="en-US" sz="1100" dirty="0"/>
              <a:t>of points </a:t>
            </a:r>
            <a:r>
              <a:rPr lang="en-US" sz="1100" dirty="0">
                <a:solidFill>
                  <a:srgbClr val="FF0000"/>
                </a:solidFill>
              </a:rPr>
              <a:t>(39%,61%)*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1888" y="3439419"/>
            <a:ext cx="2047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Mean CEP(50) contains </a:t>
            </a:r>
            <a:r>
              <a:rPr lang="en-US" sz="1100" b="1" dirty="0">
                <a:solidFill>
                  <a:srgbClr val="FF0000"/>
                </a:solidFill>
              </a:rPr>
              <a:t>49%</a:t>
            </a:r>
            <a:r>
              <a:rPr lang="en-US" sz="1100" dirty="0"/>
              <a:t> of points </a:t>
            </a:r>
            <a:r>
              <a:rPr lang="en-US" sz="1100" dirty="0">
                <a:solidFill>
                  <a:srgbClr val="FF0000"/>
                </a:solidFill>
              </a:rPr>
              <a:t>(43%,61%)*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6538741"/>
            <a:ext cx="7257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*Indicates the % of points covered by the CEP(50) 80% credible interval endpoints</a:t>
            </a:r>
          </a:p>
        </p:txBody>
      </p:sp>
    </p:spTree>
    <p:extLst>
      <p:ext uri="{BB962C8B-B14F-4D97-AF65-F5344CB8AC3E}">
        <p14:creationId xmlns:p14="http://schemas.microsoft.com/office/powerpoint/2010/main" val="1892781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Model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52650" y="1690689"/>
            <a:ext cx="5811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elpd_diff   se_diff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Student’s t model       0.0       0.0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Normal model         -850.6     131.2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869449"/>
            <a:ext cx="10109200" cy="330751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  <a:cs typeface="Courier New" panose="02070309020205020404" pitchFamily="49" charset="0"/>
              </a:rPr>
              <a:t>Student’s t model improves the </a:t>
            </a:r>
            <a:r>
              <a:rPr lang="en-US" sz="3200" b="1" dirty="0"/>
              <a:t>expected log-predictive densities</a:t>
            </a:r>
          </a:p>
          <a:p>
            <a:endParaRPr lang="en-US" sz="3200" b="1" dirty="0"/>
          </a:p>
          <a:p>
            <a:r>
              <a:rPr lang="en-US" sz="3200" dirty="0"/>
              <a:t>Posterior predictive accuracy of </a:t>
            </a:r>
            <a:r>
              <a:rPr lang="en-US" sz="3200" dirty="0">
                <a:cs typeface="Courier New" panose="02070309020205020404" pitchFamily="49" charset="0"/>
              </a:rPr>
              <a:t>Student’s t model </a:t>
            </a:r>
            <a:r>
              <a:rPr lang="en-US" sz="3200" dirty="0"/>
              <a:t>is </a:t>
            </a:r>
            <a:r>
              <a:rPr lang="en-US" sz="3200" i="1" dirty="0"/>
              <a:t>significantly</a:t>
            </a:r>
            <a:r>
              <a:rPr lang="en-US" sz="3200" dirty="0"/>
              <a:t> greater than that of Normal model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166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D14CE-F0FA-34A3-78B9-086FFD69E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638"/>
            <a:ext cx="10515600" cy="3347050"/>
          </a:xfrm>
        </p:spPr>
        <p:txBody>
          <a:bodyPr>
            <a:normAutofit/>
          </a:bodyPr>
          <a:lstStyle/>
          <a:p>
            <a:r>
              <a:rPr lang="en-US" sz="3200" dirty="0"/>
              <a:t>Understanding the assumptions of CEP helps: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ensure proper use of CEP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understand how to relax those assumptions when they are not justifiable</a:t>
            </a:r>
          </a:p>
          <a:p>
            <a:pPr lvl="1"/>
            <a:endParaRPr lang="en-US" sz="2800" dirty="0"/>
          </a:p>
          <a:p>
            <a:r>
              <a:rPr lang="en-US" sz="3200" dirty="0"/>
              <a:t>First reference (next slide) provides a good framework for estimating CEP using regression methods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A05A-5E1A-E599-9BF5-AC803C6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1AA1B2-5C1B-1475-FB38-801045B34F26}"/>
              </a:ext>
            </a:extLst>
          </p:cNvPr>
          <p:cNvSpPr txBox="1">
            <a:spLocks/>
          </p:cNvSpPr>
          <p:nvPr/>
        </p:nvSpPr>
        <p:spPr>
          <a:xfrm>
            <a:off x="4375150" y="5487987"/>
            <a:ext cx="3365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</a:rPr>
              <a:t>Questions?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BF940D-474E-B213-AA90-E654C582AB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Goals: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Provide a theoretical understanding of CEP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Use understanding for estimation of CEP in simple and complex cases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63307-2C13-185B-DA7A-F1E9304B8FC3}"/>
              </a:ext>
            </a:extLst>
          </p:cNvPr>
          <p:cNvSpPr txBox="1"/>
          <p:nvPr/>
        </p:nvSpPr>
        <p:spPr>
          <a:xfrm>
            <a:off x="784456" y="113523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8BCC5-1A0E-36B1-7D01-2382D3B1E07A}"/>
              </a:ext>
            </a:extLst>
          </p:cNvPr>
          <p:cNvSpPr txBox="1"/>
          <p:nvPr/>
        </p:nvSpPr>
        <p:spPr>
          <a:xfrm>
            <a:off x="781579" y="70103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3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Johnson, TH, Haman, JT, </a:t>
            </a:r>
            <a:r>
              <a:rPr lang="en-US" sz="2000" dirty="0" err="1"/>
              <a:t>Wojton</a:t>
            </a:r>
            <a:r>
              <a:rPr lang="en-US" sz="2000" dirty="0"/>
              <a:t>, H, Freeman, L. Circular prediction regions for miss distance models under </a:t>
            </a:r>
            <a:r>
              <a:rPr lang="en-US" sz="2000" dirty="0" err="1"/>
              <a:t>heteroskedasticity</a:t>
            </a:r>
            <a:r>
              <a:rPr lang="en-US" sz="2000" dirty="0"/>
              <a:t>. </a:t>
            </a:r>
            <a:r>
              <a:rPr lang="en-US" sz="2000" i="1" dirty="0" err="1"/>
              <a:t>Qual</a:t>
            </a:r>
            <a:r>
              <a:rPr lang="en-US" sz="2000" i="1" dirty="0"/>
              <a:t> </a:t>
            </a:r>
            <a:r>
              <a:rPr lang="en-US" sz="2000" i="1" dirty="0" err="1"/>
              <a:t>Reliab</a:t>
            </a:r>
            <a:r>
              <a:rPr lang="en-US" sz="2000" i="1" dirty="0"/>
              <a:t> </a:t>
            </a:r>
            <a:r>
              <a:rPr lang="en-US" sz="2000" i="1" dirty="0" err="1"/>
              <a:t>Engng</a:t>
            </a:r>
            <a:r>
              <a:rPr lang="en-US" sz="2000" i="1" dirty="0"/>
              <a:t> Int</a:t>
            </a:r>
            <a:r>
              <a:rPr lang="en-US" sz="2000" dirty="0"/>
              <a:t>. 2021; 37: 2991– 3003. </a:t>
            </a:r>
            <a:r>
              <a:rPr lang="en-US" sz="20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https://doi.org/10.1002/qre.2771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err="1"/>
              <a:t>Taub</a:t>
            </a:r>
            <a:r>
              <a:rPr lang="en-US" sz="2000" dirty="0"/>
              <a:t>, AE, Thomas, MA. Comparison of CEP Estimators for Elliptical Normal Errors. 1982. </a:t>
            </a:r>
            <a:r>
              <a:rPr lang="en-US" sz="2000" dirty="0">
                <a:hlinkClick r:id="rId3"/>
              </a:rPr>
              <a:t>https://apps.dtic.mil/sti/pdfs/ADP001580.pdf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Taub</a:t>
            </a:r>
            <a:r>
              <a:rPr lang="en-US" sz="2000" dirty="0"/>
              <a:t>, AE, Thomas, MA. Confidence Intervals for CEP when the Errors are Elliptical Normal. 1983. </a:t>
            </a:r>
            <a:r>
              <a:rPr lang="en-US" sz="2000" dirty="0">
                <a:hlinkClick r:id="rId4"/>
              </a:rPr>
              <a:t>https://apps.dtic.mil/sti/pdfs/ADA153828.pdf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https://mc-stan.org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DC23-0D0D-45DF-B07F-5DBD6737EA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3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B85530-D816-FD6C-414E-F09A6CE9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 is a measure of precision or spread.</a:t>
            </a:r>
            <a:br>
              <a:rPr lang="en-US" dirty="0"/>
            </a:br>
            <a:r>
              <a:rPr lang="en-US" dirty="0"/>
              <a:t>It is not a measure of accuracy or location.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Content Placeholder 12" descr="Logo, company name&#10;&#10;Description automatically generated">
            <a:extLst>
              <a:ext uri="{FF2B5EF4-FFF2-40B4-BE49-F238E27FC236}">
                <a16:creationId xmlns:a16="http://schemas.microsoft.com/office/drawing/2014/main" id="{C62C4447-86E9-3234-B18D-F880DECEA74C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41" y="1650143"/>
            <a:ext cx="8002117" cy="4496427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50065-4DB3-087A-E2D1-4221F7B1E0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C30B3-5C86-3128-A020-7F550C28D1E4}"/>
              </a:ext>
            </a:extLst>
          </p:cNvPr>
          <p:cNvSpPr/>
          <p:nvPr/>
        </p:nvSpPr>
        <p:spPr>
          <a:xfrm>
            <a:off x="5462876" y="5662641"/>
            <a:ext cx="1537914" cy="433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265E0E-917D-19B2-93DE-D89DD4053489}"/>
              </a:ext>
            </a:extLst>
          </p:cNvPr>
          <p:cNvSpPr/>
          <p:nvPr/>
        </p:nvSpPr>
        <p:spPr>
          <a:xfrm rot="16200000">
            <a:off x="1753503" y="3410023"/>
            <a:ext cx="1510731" cy="495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6DB0F5-0DD5-1750-5DD9-9F43596BB453}"/>
              </a:ext>
            </a:extLst>
          </p:cNvPr>
          <p:cNvCxnSpPr>
            <a:cxnSpLocks/>
          </p:cNvCxnSpPr>
          <p:nvPr/>
        </p:nvCxnSpPr>
        <p:spPr>
          <a:xfrm>
            <a:off x="2261285" y="2902243"/>
            <a:ext cx="495167" cy="1510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7F6F05-E889-C2B1-8EB9-42FFD5C822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161634"/>
              </p:ext>
            </p:extLst>
          </p:nvPr>
        </p:nvGraphicFramePr>
        <p:xfrm>
          <a:off x="5274634" y="6438553"/>
          <a:ext cx="2398375" cy="41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124000" imgH="371520" progId="Paint.Picture.1">
                  <p:embed/>
                </p:oleObj>
              </mc:Choice>
              <mc:Fallback>
                <p:oleObj name="Bitmap Image" r:id="rId4" imgW="2124000" imgH="371520" progId="Paint.Picture.1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97F6F05-E889-C2B1-8EB9-42FFD5C82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4634" y="6438553"/>
                        <a:ext cx="2398375" cy="419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1C973DB-89F3-824C-EA6F-5264D79D0546}"/>
              </a:ext>
            </a:extLst>
          </p:cNvPr>
          <p:cNvSpPr txBox="1"/>
          <p:nvPr/>
        </p:nvSpPr>
        <p:spPr>
          <a:xfrm>
            <a:off x="5817703" y="6127684"/>
            <a:ext cx="108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Spread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FCAF05-CE0B-0040-FE15-089A366E8EE2}"/>
              </a:ext>
            </a:extLst>
          </p:cNvPr>
          <p:cNvSpPr txBox="1"/>
          <p:nvPr/>
        </p:nvSpPr>
        <p:spPr>
          <a:xfrm rot="16200000">
            <a:off x="1162197" y="3244334"/>
            <a:ext cx="149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009929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607E121-2E96-C181-EBCA-4A4BA251376F}"/>
              </a:ext>
            </a:extLst>
          </p:cNvPr>
          <p:cNvSpPr/>
          <p:nvPr/>
        </p:nvSpPr>
        <p:spPr>
          <a:xfrm>
            <a:off x="4601548" y="5000263"/>
            <a:ext cx="3042684" cy="617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D609F-623C-AD15-1218-798FEE63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 is a measure of a weapon system’s precision and might be valuable information to a decision maker regarding a weapon system’s performance.</a:t>
            </a:r>
          </a:p>
        </p:txBody>
      </p:sp>
      <p:pic>
        <p:nvPicPr>
          <p:cNvPr id="17" name="Picture Placeholder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12BB5A-4119-2864-92A1-4A9991A63F8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236"/>
          <a:stretch/>
        </p:blipFill>
        <p:spPr>
          <a:xfrm>
            <a:off x="838200" y="2303361"/>
            <a:ext cx="3043238" cy="3171463"/>
          </a:xfr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88097BC-B28F-28B7-F451-625B1B107CF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9027" y="5452278"/>
            <a:ext cx="3042684" cy="617685"/>
          </a:xfrm>
        </p:spPr>
        <p:txBody>
          <a:bodyPr/>
          <a:lstStyle/>
          <a:p>
            <a:r>
              <a:rPr lang="en-US" dirty="0"/>
              <a:t>CEP might impact OE Decision</a:t>
            </a:r>
          </a:p>
        </p:txBody>
      </p:sp>
      <p:pic>
        <p:nvPicPr>
          <p:cNvPr id="36" name="Picture Placeholder 35" descr="Paper with solid fill">
            <a:extLst>
              <a:ext uri="{FF2B5EF4-FFF2-40B4-BE49-F238E27FC236}">
                <a16:creationId xmlns:a16="http://schemas.microsoft.com/office/drawing/2014/main" id="{534D09E6-3FD1-6B0A-158A-F7975B08C57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51" b="5451"/>
          <a:stretch>
            <a:fillRect/>
          </a:stretch>
        </p:blipFill>
        <p:spPr>
          <a:xfrm>
            <a:off x="4601548" y="2533367"/>
            <a:ext cx="3043238" cy="2711450"/>
          </a:xfr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15B5DC0-4AF0-CBEC-F544-D7BCF3297F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01548" y="5452277"/>
            <a:ext cx="3042684" cy="617685"/>
          </a:xfrm>
        </p:spPr>
        <p:txBody>
          <a:bodyPr/>
          <a:lstStyle/>
          <a:p>
            <a:r>
              <a:rPr lang="en-US" dirty="0"/>
              <a:t>CEP might be a requirement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0B8336C-D5DA-0267-953F-202DAFCFA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4342" y="5452276"/>
            <a:ext cx="3042684" cy="617685"/>
          </a:xfrm>
        </p:spPr>
        <p:txBody>
          <a:bodyPr tIns="0" bIns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Quantify uncertainty in our estimate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2AC33-ABA2-C68D-F1BF-12D18BBC49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A2AE4D-6FEE-B0D7-7144-16EDE567A9DA}"/>
              </a:ext>
            </a:extLst>
          </p:cNvPr>
          <p:cNvCxnSpPr>
            <a:cxnSpLocks/>
          </p:cNvCxnSpPr>
          <p:nvPr/>
        </p:nvCxnSpPr>
        <p:spPr>
          <a:xfrm>
            <a:off x="852635" y="4541497"/>
            <a:ext cx="4678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EA8F4A-46BA-C1D8-8C34-4DE98CA9F4A6}"/>
              </a:ext>
            </a:extLst>
          </p:cNvPr>
          <p:cNvSpPr txBox="1"/>
          <p:nvPr/>
        </p:nvSpPr>
        <p:spPr>
          <a:xfrm>
            <a:off x="193480" y="435683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1A45B5-91D3-F41A-3E51-B8BFC394D649}"/>
              </a:ext>
            </a:extLst>
          </p:cNvPr>
          <p:cNvSpPr txBox="1"/>
          <p:nvPr/>
        </p:nvSpPr>
        <p:spPr>
          <a:xfrm>
            <a:off x="1262569" y="4356831"/>
            <a:ext cx="108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DD6E92-49CB-3885-9A5D-216CF53AFE01}"/>
              </a:ext>
            </a:extLst>
          </p:cNvPr>
          <p:cNvCxnSpPr>
            <a:cxnSpLocks/>
          </p:cNvCxnSpPr>
          <p:nvPr/>
        </p:nvCxnSpPr>
        <p:spPr>
          <a:xfrm>
            <a:off x="2290369" y="4541497"/>
            <a:ext cx="4678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4E6814E-6419-9338-BDF2-EB15F6ED37E5}"/>
              </a:ext>
            </a:extLst>
          </p:cNvPr>
          <p:cNvSpPr txBox="1"/>
          <p:nvPr/>
        </p:nvSpPr>
        <p:spPr>
          <a:xfrm>
            <a:off x="5285519" y="3567038"/>
            <a:ext cx="16209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Requirements</a:t>
            </a:r>
          </a:p>
          <a:p>
            <a:pPr algn="ctr"/>
            <a:r>
              <a:rPr lang="en-US" dirty="0"/>
              <a:t>Document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(CDD,P-SPEC)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E829B2-8CE8-8B6C-418A-C9D0E843D094}"/>
                  </a:ext>
                </a:extLst>
              </p:cNvPr>
              <p:cNvSpPr txBox="1"/>
              <p:nvPr/>
            </p:nvSpPr>
            <p:spPr>
              <a:xfrm>
                <a:off x="8514084" y="3864837"/>
                <a:ext cx="27432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𝑪𝑬𝑷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±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𝑬𝒓𝒓𝒐𝒓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E829B2-8CE8-8B6C-418A-C9D0E843D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084" y="3864837"/>
                <a:ext cx="27432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61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D1B444C-86F6-748C-8A7A-58C01648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21" y="148165"/>
            <a:ext cx="10918840" cy="1292199"/>
          </a:xfrm>
        </p:spPr>
        <p:txBody>
          <a:bodyPr/>
          <a:lstStyle/>
          <a:p>
            <a:r>
              <a:rPr lang="en-US" dirty="0"/>
              <a:t>CEP was developed based on integration of the bivariate normal distribution.</a:t>
            </a:r>
          </a:p>
        </p:txBody>
      </p:sp>
      <p:pic>
        <p:nvPicPr>
          <p:cNvPr id="14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33571F14-8FBE-F93D-0E95-08CEEED35F1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0" y="1101177"/>
            <a:ext cx="4026716" cy="2926080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378F1-335D-6BA2-25F6-67D901021E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D487D6-3F72-A3EA-43B0-628725A91A84}"/>
              </a:ext>
            </a:extLst>
          </p:cNvPr>
          <p:cNvSpPr/>
          <p:nvPr/>
        </p:nvSpPr>
        <p:spPr>
          <a:xfrm>
            <a:off x="5183643" y="2925543"/>
            <a:ext cx="837987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endParaRPr lang="en-US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487B6-E8D4-DB5F-79DF-F19C78B437FE}"/>
              </a:ext>
            </a:extLst>
          </p:cNvPr>
          <p:cNvSpPr txBox="1"/>
          <p:nvPr/>
        </p:nvSpPr>
        <p:spPr>
          <a:xfrm>
            <a:off x="8410274" y="498138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Rayleigh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32EF29-D8C8-DBA1-2E6B-E5E0E2826C8C}"/>
                  </a:ext>
                </a:extLst>
              </p:cNvPr>
              <p:cNvSpPr txBox="1"/>
              <p:nvPr/>
            </p:nvSpPr>
            <p:spPr>
              <a:xfrm>
                <a:off x="0" y="5894685"/>
                <a:ext cx="6096000" cy="9233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Center point of impact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 is controlled by sighting.</a:t>
                </a:r>
              </a:p>
              <a:p>
                <a:pPr algn="ctr"/>
                <a:r>
                  <a:rPr lang="en-US" dirty="0"/>
                  <a:t>We assume that a gunner can dial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and leave that parameter out of the question.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32EF29-D8C8-DBA1-2E6B-E5E0E282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4685"/>
                <a:ext cx="6096000" cy="923330"/>
              </a:xfrm>
              <a:prstGeom prst="rect">
                <a:avLst/>
              </a:prstGeom>
              <a:blipFill>
                <a:blip r:embed="rId4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313E435-B14C-DDDE-6B34-D71E5ADD75A6}"/>
              </a:ext>
            </a:extLst>
          </p:cNvPr>
          <p:cNvSpPr txBox="1"/>
          <p:nvPr/>
        </p:nvSpPr>
        <p:spPr>
          <a:xfrm>
            <a:off x="319357" y="4227841"/>
            <a:ext cx="544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PDF </a:t>
            </a:r>
            <a:r>
              <a:rPr lang="en-US" sz="2400" b="1" dirty="0">
                <a:solidFill>
                  <a:srgbClr val="FF0000"/>
                </a:solidFill>
              </a:rPr>
              <a:t>Circular</a:t>
            </a:r>
            <a:r>
              <a:rPr lang="en-US" dirty="0">
                <a:solidFill>
                  <a:srgbClr val="FF0000"/>
                </a:solidFill>
              </a:rPr>
              <a:t> Bivariate Normal with mean (0,0)</a:t>
            </a:r>
          </a:p>
        </p:txBody>
      </p:sp>
      <p:pic>
        <p:nvPicPr>
          <p:cNvPr id="25" name="Content Placeholder 24" descr="Chart, scatter chart&#10;&#10;Description automatically generated">
            <a:extLst>
              <a:ext uri="{FF2B5EF4-FFF2-40B4-BE49-F238E27FC236}">
                <a16:creationId xmlns:a16="http://schemas.microsoft.com/office/drawing/2014/main" id="{CAB08910-9125-E302-ADCC-0468C038C0F1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84" y="1115665"/>
            <a:ext cx="4026716" cy="292608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F8C2B0-10FA-87E4-0BB8-0F9C140AA115}"/>
              </a:ext>
            </a:extLst>
          </p:cNvPr>
          <p:cNvSpPr/>
          <p:nvPr/>
        </p:nvSpPr>
        <p:spPr>
          <a:xfrm>
            <a:off x="2389420" y="2072143"/>
            <a:ext cx="657082" cy="644485"/>
          </a:xfrm>
          <a:prstGeom prst="rect">
            <a:avLst/>
          </a:prstGeom>
          <a:noFill/>
          <a:ln w="38100">
            <a:gradFill flip="none" rotWithShape="1">
              <a:gsLst>
                <a:gs pos="50000">
                  <a:srgbClr val="FF0000"/>
                </a:gs>
                <a:gs pos="50000">
                  <a:srgbClr val="00FF0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1B0812-68A2-094E-F2C7-44B215A993EE}"/>
              </a:ext>
            </a:extLst>
          </p:cNvPr>
          <p:cNvCxnSpPr/>
          <p:nvPr/>
        </p:nvCxnSpPr>
        <p:spPr>
          <a:xfrm>
            <a:off x="2396134" y="2714833"/>
            <a:ext cx="7060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3ED22B-3583-29A2-B2BF-950B294D0FBE}"/>
              </a:ext>
            </a:extLst>
          </p:cNvPr>
          <p:cNvSpPr txBox="1"/>
          <p:nvPr/>
        </p:nvSpPr>
        <p:spPr>
          <a:xfrm>
            <a:off x="2239681" y="26849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2B3959-8E76-B035-52C4-23ECD0B55DE5}"/>
              </a:ext>
            </a:extLst>
          </p:cNvPr>
          <p:cNvSpPr txBox="1"/>
          <p:nvPr/>
        </p:nvSpPr>
        <p:spPr>
          <a:xfrm>
            <a:off x="2935237" y="2701302"/>
            <a:ext cx="25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68DDFF-7810-D301-71E3-FED9D6D768C8}"/>
              </a:ext>
            </a:extLst>
          </p:cNvPr>
          <p:cNvCxnSpPr>
            <a:cxnSpLocks/>
          </p:cNvCxnSpPr>
          <p:nvPr/>
        </p:nvCxnSpPr>
        <p:spPr>
          <a:xfrm flipH="1" flipV="1">
            <a:off x="2389420" y="2063984"/>
            <a:ext cx="6412" cy="678678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5CF7FAC-62B1-D4B1-6A35-739683A5D294}"/>
              </a:ext>
            </a:extLst>
          </p:cNvPr>
          <p:cNvSpPr txBox="1"/>
          <p:nvPr/>
        </p:nvSpPr>
        <p:spPr>
          <a:xfrm>
            <a:off x="2082237" y="25113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945128-0DE6-133B-A485-E770E3C57D2D}"/>
              </a:ext>
            </a:extLst>
          </p:cNvPr>
          <p:cNvSpPr txBox="1"/>
          <p:nvPr/>
        </p:nvSpPr>
        <p:spPr>
          <a:xfrm>
            <a:off x="2059087" y="1903045"/>
            <a:ext cx="25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91704C6-0E23-7D4B-8EAD-91F5CEF0EDC6}"/>
              </a:ext>
            </a:extLst>
          </p:cNvPr>
          <p:cNvSpPr/>
          <p:nvPr/>
        </p:nvSpPr>
        <p:spPr>
          <a:xfrm>
            <a:off x="8422375" y="1869811"/>
            <a:ext cx="1036632" cy="1036632"/>
          </a:xfrm>
          <a:prstGeom prst="ellipse">
            <a:avLst/>
          </a:prstGeom>
          <a:noFill/>
          <a:ln w="38100">
            <a:gradFill>
              <a:gsLst>
                <a:gs pos="0">
                  <a:srgbClr val="00FF00">
                    <a:alpha val="50000"/>
                  </a:srgbClr>
                </a:gs>
                <a:gs pos="100000">
                  <a:srgbClr val="00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CEA1A8-2804-568A-9FDD-F2AB468AEA0A}"/>
              </a:ext>
            </a:extLst>
          </p:cNvPr>
          <p:cNvCxnSpPr>
            <a:cxnSpLocks/>
            <a:endCxn id="34" idx="7"/>
          </p:cNvCxnSpPr>
          <p:nvPr/>
        </p:nvCxnSpPr>
        <p:spPr>
          <a:xfrm flipV="1">
            <a:off x="8929114" y="2021622"/>
            <a:ext cx="378082" cy="388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CD02EE-FB35-47DD-7937-AAE929CCAC78}"/>
              </a:ext>
            </a:extLst>
          </p:cNvPr>
          <p:cNvSpPr txBox="1"/>
          <p:nvPr/>
        </p:nvSpPr>
        <p:spPr>
          <a:xfrm>
            <a:off x="8699251" y="22157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D67FBB-7691-D08D-3A91-D59812EC83EA}"/>
              </a:ext>
            </a:extLst>
          </p:cNvPr>
          <p:cNvSpPr txBox="1"/>
          <p:nvPr/>
        </p:nvSpPr>
        <p:spPr>
          <a:xfrm>
            <a:off x="9029490" y="185071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F659CF5-C63D-DDC3-5421-3E51321ED5FB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9459007" y="2318498"/>
            <a:ext cx="0" cy="69629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504F087-7E5E-21EB-DD36-CFC362ADC090}"/>
              </a:ext>
            </a:extLst>
          </p:cNvPr>
          <p:cNvSpPr txBox="1"/>
          <p:nvPr/>
        </p:nvSpPr>
        <p:spPr>
          <a:xfrm>
            <a:off x="9161204" y="217774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0  2</a:t>
            </a:r>
            <a:r>
              <a:rPr lang="el-GR" dirty="0">
                <a:solidFill>
                  <a:srgbClr val="00FF00"/>
                </a:solidFill>
              </a:rPr>
              <a:t>π</a:t>
            </a:r>
            <a:endParaRPr lang="en-US" dirty="0">
              <a:solidFill>
                <a:srgbClr val="00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8B564D4-1384-EE3C-F1CE-CFBFF5E0BD77}"/>
                  </a:ext>
                </a:extLst>
              </p:cNvPr>
              <p:cNvSpPr txBox="1"/>
              <p:nvPr/>
            </p:nvSpPr>
            <p:spPr>
              <a:xfrm>
                <a:off x="1212831" y="4590029"/>
                <a:ext cx="3779133" cy="1166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−(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)/2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</m:e>
                          <m:e/>
                        </m:mr>
                      </m:m>
                    </m:oMath>
                  </m:oMathPara>
                </a14:m>
                <a:endParaRPr lang="en-US" dirty="0">
                  <a:effectLst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i="1" dirty="0">
                  <a:effectLst/>
                  <a:latin typeface="Cambria Math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−∞&lt;</m:t>
                      </m:r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&lt;∞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8B564D4-1384-EE3C-F1CE-CFBFF5E0B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31" y="4590029"/>
                <a:ext cx="3779133" cy="1166794"/>
              </a:xfrm>
              <a:prstGeom prst="rect">
                <a:avLst/>
              </a:prstGeom>
              <a:blipFill>
                <a:blip r:embed="rId5"/>
                <a:stretch>
                  <a:fillRect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8E555C-0863-A5D9-3CAD-8BF919A5AB89}"/>
                  </a:ext>
                </a:extLst>
              </p:cNvPr>
              <p:cNvSpPr txBox="1"/>
              <p:nvPr/>
            </p:nvSpPr>
            <p:spPr>
              <a:xfrm>
                <a:off x="6637855" y="4182495"/>
                <a:ext cx="5145007" cy="704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900"/>
                  </a:spcBef>
                  <a:spcAft>
                    <a:spcPts val="900"/>
                  </a:spcAft>
                </a:pPr>
                <a:r>
                  <a:rPr lang="en-US" sz="1800" dirty="0"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Translating to polar coordinates we get the following PDF in terms of radius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8E555C-0863-A5D9-3CAD-8BF919A5A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855" y="4182495"/>
                <a:ext cx="5145007" cy="704745"/>
              </a:xfrm>
              <a:prstGeom prst="rect">
                <a:avLst/>
              </a:prstGeom>
              <a:blipFill>
                <a:blip r:embed="rId6"/>
                <a:stretch>
                  <a:fillRect t="-4310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6E848E-3F11-3393-7A60-6110A0B470DC}"/>
                  </a:ext>
                </a:extLst>
              </p:cNvPr>
              <p:cNvSpPr txBox="1"/>
              <p:nvPr/>
            </p:nvSpPr>
            <p:spPr>
              <a:xfrm>
                <a:off x="7639734" y="5416191"/>
                <a:ext cx="3141248" cy="1120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Times New Roman" panose="02020603050405020304" pitchFamily="18" charset="0"/>
                                  </a:rPr>
                                  <m:t>/2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</m:e>
                          <m:e/>
                        </m:mr>
                      </m:m>
                    </m:oMath>
                  </m:oMathPara>
                </a14:m>
                <a:endParaRPr lang="en-US" dirty="0">
                  <a:effectLst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6E848E-3F11-3393-7A60-6110A0B47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734" y="5416191"/>
                <a:ext cx="3141248" cy="1120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336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5B8AC5-3D50-C508-8200-173BCDB7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37683" cy="1303839"/>
          </a:xfrm>
        </p:spPr>
        <p:txBody>
          <a:bodyPr/>
          <a:lstStyle/>
          <a:p>
            <a:r>
              <a:rPr lang="en-US" dirty="0"/>
              <a:t>If data is distributed according to the Circular Bivariate Normal distribution, the closed form solution for CEP is the Rayleigh Quantile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9B19F-A94D-2F62-5448-75BA5C246B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164FAB3-23DC-8605-5A84-F8A994B1D4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593" y="2510771"/>
                <a:ext cx="3351511" cy="176700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aln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limLoc m:val="subSup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nary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aln/>
                        </m:rP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/2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164FAB3-23DC-8605-5A84-F8A994B1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3" y="2510771"/>
                <a:ext cx="3351511" cy="17670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1402741-A2CC-104F-1FAE-81319F4A0E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58764" y="2334552"/>
                <a:ext cx="4247198" cy="401428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</m:e>
                      </m:ra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[1/(1−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ra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[1/(1−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rad>
                      <m:r>
                        <m:rPr>
                          <m:aln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1402741-A2CC-104F-1FAE-81319F4A0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764" y="2334552"/>
                <a:ext cx="4247198" cy="4014280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125BB3-36F9-0FE7-B5EC-E27F178E994A}"/>
                  </a:ext>
                </a:extLst>
              </p:cNvPr>
              <p:cNvSpPr/>
              <p:nvPr/>
            </p:nvSpPr>
            <p:spPr>
              <a:xfrm>
                <a:off x="8585347" y="2510771"/>
                <a:ext cx="3426836" cy="1891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[1/(1−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ra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[1/(1−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ra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[1/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CEP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.5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1.7741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125BB3-36F9-0FE7-B5EC-E27F178E9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47" y="2510771"/>
                <a:ext cx="3426836" cy="1891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C74B1F9-D0CA-ADBD-AED0-BA5014487F8C}"/>
                  </a:ext>
                </a:extLst>
              </p:cNvPr>
              <p:cNvSpPr/>
              <p:nvPr/>
            </p:nvSpPr>
            <p:spPr>
              <a:xfrm>
                <a:off x="5190367" y="6457890"/>
                <a:ext cx="18112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For: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C74B1F9-D0CA-ADBD-AED0-BA5014487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367" y="6457890"/>
                <a:ext cx="1811265" cy="400110"/>
              </a:xfrm>
              <a:prstGeom prst="rect">
                <a:avLst/>
              </a:prstGeom>
              <a:blipFill>
                <a:blip r:embed="rId6"/>
                <a:stretch>
                  <a:fillRect l="-3356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24C6F2-BA68-44F8-0AA0-44099B1BFDF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977377" y="1686859"/>
            <a:ext cx="170869" cy="974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EFDC45-E929-A392-CCD4-296EE7DD9947}"/>
                  </a:ext>
                </a:extLst>
              </p:cNvPr>
              <p:cNvSpPr txBox="1"/>
              <p:nvPr/>
            </p:nvSpPr>
            <p:spPr>
              <a:xfrm>
                <a:off x="8942691" y="1317527"/>
                <a:ext cx="2411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CEP is a function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EFDC45-E929-A392-CCD4-296EE7DD9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691" y="1317527"/>
                <a:ext cx="2411109" cy="369332"/>
              </a:xfrm>
              <a:prstGeom prst="rect">
                <a:avLst/>
              </a:prstGeom>
              <a:blipFill>
                <a:blip r:embed="rId7"/>
                <a:stretch>
                  <a:fillRect l="-227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A1C271B-1F52-42A0-68FB-37D212815ABB}"/>
              </a:ext>
            </a:extLst>
          </p:cNvPr>
          <p:cNvSpPr txBox="1">
            <a:spLocks/>
          </p:cNvSpPr>
          <p:nvPr/>
        </p:nvSpPr>
        <p:spPr>
          <a:xfrm>
            <a:off x="20994" y="1605841"/>
            <a:ext cx="3159157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Integrate PDF to get Rayleigh CDF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20E9A13-18BF-1F63-F7B6-F805219DF883}"/>
              </a:ext>
            </a:extLst>
          </p:cNvPr>
          <p:cNvSpPr txBox="1">
            <a:spLocks/>
          </p:cNvSpPr>
          <p:nvPr/>
        </p:nvSpPr>
        <p:spPr>
          <a:xfrm>
            <a:off x="4256801" y="1546323"/>
            <a:ext cx="3375326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Inverse CDF to get </a:t>
            </a:r>
            <a:r>
              <a:rPr lang="en-US" b="1" dirty="0">
                <a:solidFill>
                  <a:srgbClr val="FF0000"/>
                </a:solidFill>
              </a:rPr>
              <a:t>Quantile Function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A480FAB-1E22-6382-F237-151949AA4E38}"/>
              </a:ext>
            </a:extLst>
          </p:cNvPr>
          <p:cNvSpPr txBox="1">
            <a:spLocks/>
          </p:cNvSpPr>
          <p:nvPr/>
        </p:nvSpPr>
        <p:spPr>
          <a:xfrm>
            <a:off x="8708777" y="1863078"/>
            <a:ext cx="3077737" cy="471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Simplify for CEP(.5)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180A4C-B64C-A48C-F787-91344BA749B7}"/>
              </a:ext>
            </a:extLst>
          </p:cNvPr>
          <p:cNvSpPr/>
          <p:nvPr/>
        </p:nvSpPr>
        <p:spPr>
          <a:xfrm>
            <a:off x="8585347" y="4016415"/>
            <a:ext cx="2318005" cy="385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EDFD74-DACC-F993-EEE8-A3A8839D4F51}"/>
              </a:ext>
            </a:extLst>
          </p:cNvPr>
          <p:cNvCxnSpPr>
            <a:cxnSpLocks/>
            <a:stCxn id="23" idx="0"/>
            <a:endCxn id="18" idx="2"/>
          </p:cNvCxnSpPr>
          <p:nvPr/>
        </p:nvCxnSpPr>
        <p:spPr>
          <a:xfrm flipV="1">
            <a:off x="9744117" y="4401801"/>
            <a:ext cx="233" cy="575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3BC3BF-E091-F5F6-BD3F-3AE4329F9364}"/>
              </a:ext>
            </a:extLst>
          </p:cNvPr>
          <p:cNvSpPr txBox="1"/>
          <p:nvPr/>
        </p:nvSpPr>
        <p:spPr>
          <a:xfrm>
            <a:off x="8080809" y="4977114"/>
            <a:ext cx="332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Take note of this value for later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(slide )</a:t>
            </a:r>
          </a:p>
        </p:txBody>
      </p:sp>
    </p:spTree>
    <p:extLst>
      <p:ext uri="{BB962C8B-B14F-4D97-AF65-F5344CB8AC3E}">
        <p14:creationId xmlns:p14="http://schemas.microsoft.com/office/powerpoint/2010/main" val="123159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142B-DD4B-EC3A-F32B-CD96ACEB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37683" cy="1303839"/>
          </a:xfrm>
        </p:spPr>
        <p:txBody>
          <a:bodyPr/>
          <a:lstStyle/>
          <a:p>
            <a:r>
              <a:rPr lang="en-US" dirty="0"/>
              <a:t>If data is distributed according to the general Bivariate Normal distribution (not necessarily circular), there is no closed-form solution.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694A586E-1809-AD5E-0DDB-AA9D31B5B5C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8" y="1440364"/>
            <a:ext cx="3636065" cy="2605846"/>
          </a:xfrm>
        </p:spPr>
      </p:pic>
      <p:pic>
        <p:nvPicPr>
          <p:cNvPr id="10" name="Content Placeholder 9" descr="Surface chart&#10;&#10;Description automatically generated">
            <a:extLst>
              <a:ext uri="{FF2B5EF4-FFF2-40B4-BE49-F238E27FC236}">
                <a16:creationId xmlns:a16="http://schemas.microsoft.com/office/drawing/2014/main" id="{3892E4D1-1708-42CA-DCF4-E2AF0D44D210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66" y="1440364"/>
            <a:ext cx="4396634" cy="26058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A94CB-1CF1-C884-DF4D-81C84C7120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2BEA90-E6BE-45F4-8D5D-C2E01FE3DBCB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B54C1D-1658-5914-45A2-A6D76BABBF3C}"/>
                  </a:ext>
                </a:extLst>
              </p:cNvPr>
              <p:cNvSpPr/>
              <p:nvPr/>
            </p:nvSpPr>
            <p:spPr>
              <a:xfrm>
                <a:off x="1106438" y="4668659"/>
                <a:ext cx="3636064" cy="943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B54C1D-1658-5914-45A2-A6D76BABBF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438" y="4668659"/>
                <a:ext cx="3636064" cy="943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36309E-1F39-7C4C-6E74-1D5354385FC9}"/>
                  </a:ext>
                </a:extLst>
              </p:cNvPr>
              <p:cNvSpPr/>
              <p:nvPr/>
            </p:nvSpPr>
            <p:spPr>
              <a:xfrm>
                <a:off x="5994112" y="4496674"/>
                <a:ext cx="6322741" cy="2347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:r>
                  <a:rPr lang="en-US" dirty="0"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is the modified Bessel function of the first kind and zero order given as:</a:t>
                </a:r>
              </a:p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</m:oMath>
                  </m:oMathPara>
                </a14:m>
                <a:endParaRPr lang="en-US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36309E-1F39-7C4C-6E74-1D5354385F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112" y="4496674"/>
                <a:ext cx="6322741" cy="2347630"/>
              </a:xfrm>
              <a:prstGeom prst="rect">
                <a:avLst/>
              </a:prstGeom>
              <a:blipFill>
                <a:blip r:embed="rId6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48470B7-AAE0-2A61-EC8E-8C11E64EBB5F}"/>
              </a:ext>
            </a:extLst>
          </p:cNvPr>
          <p:cNvSpPr/>
          <p:nvPr/>
        </p:nvSpPr>
        <p:spPr>
          <a:xfrm>
            <a:off x="5994112" y="449667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dirty="0">
                <a:ea typeface="Cambria" panose="02040503050406030204" pitchFamily="18" charset="0"/>
                <a:cs typeface="Times New Roman" panose="02020603050405020304" pitchFamily="18" charset="0"/>
              </a:rPr>
              <a:t>Where,</a:t>
            </a:r>
            <a:endParaRPr lang="en-US" i="1" dirty="0">
              <a:latin typeface="Cambria Math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94DC-8B3D-55A8-D825-0ED20B293F5C}"/>
                  </a:ext>
                </a:extLst>
              </p:cNvPr>
              <p:cNvSpPr txBox="1"/>
              <p:nvPr/>
            </p:nvSpPr>
            <p:spPr>
              <a:xfrm>
                <a:off x="1274018" y="5825606"/>
                <a:ext cx="330090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PDF is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purposely omitted)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(correlation purposely omitted)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1E94DC-8B3D-55A8-D825-0ED20B29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018" y="5825606"/>
                <a:ext cx="3300904" cy="967188"/>
              </a:xfrm>
              <a:prstGeom prst="rect">
                <a:avLst/>
              </a:prstGeom>
              <a:blipFill>
                <a:blip r:embed="rId7"/>
                <a:stretch>
                  <a:fillRect l="-1294" t="-3797" r="-1479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EF4E18F-98D4-2C53-38F5-9B7F9C6B1EE0}"/>
              </a:ext>
            </a:extLst>
          </p:cNvPr>
          <p:cNvSpPr txBox="1"/>
          <p:nvPr/>
        </p:nvSpPr>
        <p:spPr>
          <a:xfrm>
            <a:off x="235272" y="4313196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General Bivariate Normal PDF in polar coordinates</a:t>
            </a:r>
          </a:p>
        </p:txBody>
      </p:sp>
    </p:spTree>
    <p:extLst>
      <p:ext uri="{BB962C8B-B14F-4D97-AF65-F5344CB8AC3E}">
        <p14:creationId xmlns:p14="http://schemas.microsoft.com/office/powerpoint/2010/main" val="166357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000000"/>
      </a:dk1>
      <a:lt1>
        <a:srgbClr val="FFFFFF"/>
      </a:lt1>
      <a:dk2>
        <a:srgbClr val="574512"/>
      </a:dk2>
      <a:lt2>
        <a:srgbClr val="6C3C0D"/>
      </a:lt2>
      <a:accent1>
        <a:srgbClr val="DDDDDD"/>
      </a:accent1>
      <a:accent2>
        <a:srgbClr val="616A78"/>
      </a:accent2>
      <a:accent3>
        <a:srgbClr val="B18A2C"/>
      </a:accent3>
      <a:accent4>
        <a:srgbClr val="D87C1B"/>
      </a:accent4>
      <a:accent5>
        <a:srgbClr val="2E515E"/>
      </a:accent5>
      <a:accent6>
        <a:srgbClr val="1D7CB8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sertion-Evidence-Template_Win32_CP_v19.potx" id="{F7F7AC7C-B7AB-44FD-AC83-76356AEA967F}" vid="{C271DA4D-3F28-4C4F-A66E-BDB8F32B9A4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3572</Words>
  <Application>Microsoft Office PowerPoint</Application>
  <PresentationFormat>Widescreen</PresentationFormat>
  <Paragraphs>527</Paragraphs>
  <Slides>46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 Math</vt:lpstr>
      <vt:lpstr>Courier New</vt:lpstr>
      <vt:lpstr>Wingdings</vt:lpstr>
      <vt:lpstr>Office Theme</vt:lpstr>
      <vt:lpstr>1_Office Theme</vt:lpstr>
      <vt:lpstr>Bitmap Image</vt:lpstr>
      <vt:lpstr>Circular Error Probable and an Example with Multilevel Errors</vt:lpstr>
      <vt:lpstr>PowerPoint Presentation</vt:lpstr>
      <vt:lpstr>Circular Error Probable (CEP(p)) is the radius of a circle; centered on the mean, whose boundary is expected to include the landing points of (p)% of the population of rounds.</vt:lpstr>
      <vt:lpstr>CEP is a measure of radial error, no matter what the underlying data looks like.</vt:lpstr>
      <vt:lpstr>CEP is a measure of precision or spread. It is not a measure of accuracy or location. </vt:lpstr>
      <vt:lpstr>CEP is a measure of a weapon system’s precision and might be valuable information to a decision maker regarding a weapon system’s performance.</vt:lpstr>
      <vt:lpstr>CEP was developed based on integration of the bivariate normal distribution.</vt:lpstr>
      <vt:lpstr>If data is distributed according to the Circular Bivariate Normal distribution, the closed form solution for CEP is the Rayleigh Quantile Function.</vt:lpstr>
      <vt:lpstr>If data is distributed according to the general Bivariate Normal distribution (not necessarily circular), there is no closed-form solution.</vt:lpstr>
      <vt:lpstr>We can use our computer to solve for CEP in the general Bivariate Normal (GBN) case. </vt:lpstr>
      <vt:lpstr>We  don’t model CEP, we model the data. Then we use the model to estimate CEP. If the model doesn’t give me an exact form for CEP, I can simulate.</vt:lpstr>
      <vt:lpstr>Correlation can be removed by performing a rotation into a non-correlated coordinate system. </vt:lpstr>
      <vt:lpstr>Do not take absolute values. That could reduce variability in your data, and CEP is based on variability.</vt:lpstr>
      <vt:lpstr>General Workflow</vt:lpstr>
      <vt:lpstr>PowerPoint Presentation</vt:lpstr>
      <vt:lpstr>In practice, estimation of CEP is often required in more than “single sample” cases, meaning we need to be able to account for factors.</vt:lpstr>
      <vt:lpstr>F1 B, F2 A</vt:lpstr>
      <vt:lpstr>F1 A, F2 A</vt:lpstr>
      <vt:lpstr>All Data</vt:lpstr>
      <vt:lpstr>All Data</vt:lpstr>
      <vt:lpstr>Normal QQ Plots for submunitions show departure from normality.</vt:lpstr>
      <vt:lpstr>Normal QQ Plots for Shot Centers show departure from normality.</vt:lpstr>
      <vt:lpstr>Build model to describe data generating process, and be mindful of assumptions, removing those that aren’t reasonable.</vt:lpstr>
      <vt:lpstr>Stan is a probabilistic programming language that will allow fitting the model described on the previous slide.</vt:lpstr>
      <vt:lpstr>Below are some of the building blocks for our Stan model.</vt:lpstr>
      <vt:lpstr>Explaining the (■8(X&amp;0@0&amp;X)) Matrix Structure</vt:lpstr>
      <vt:lpstr>Example Stan Model Block for Bivariate Normal</vt:lpstr>
      <vt:lpstr>Workflow</vt:lpstr>
      <vt:lpstr>Assessing Bivariate Normal Model Fit</vt:lpstr>
      <vt:lpstr>Assessing Bivariate Normal Model Fit</vt:lpstr>
      <vt:lpstr>Assessing Bivariate Normal Model Fit</vt:lpstr>
      <vt:lpstr>Assessing Bivariate Normal Model Fit</vt:lpstr>
      <vt:lpstr>CEP(50) Estimates with 80% Intervals</vt:lpstr>
      <vt:lpstr>CEP Assuming Bivariate Normal Model</vt:lpstr>
      <vt:lpstr>Relaxing Model Assumptions</vt:lpstr>
      <vt:lpstr>Workflow for Student’s t Model</vt:lpstr>
      <vt:lpstr>Assessing Student’s t Model Fit</vt:lpstr>
      <vt:lpstr>Assessing Student’s t Model Fit</vt:lpstr>
      <vt:lpstr>Assessing Student’s t Model Fit</vt:lpstr>
      <vt:lpstr>Assessing Student’s t Model Fit</vt:lpstr>
      <vt:lpstr>CEP(50) Estimates with 80% Intervals</vt:lpstr>
      <vt:lpstr>CEP(50) Estimates with 80% Intervals</vt:lpstr>
      <vt:lpstr>CEP Assuming Student’s t Model</vt:lpstr>
      <vt:lpstr>Model Comparison</vt:lpstr>
      <vt:lpstr>Goals: Provide a theoretical understanding of CEP Use understanding for estimation of CEP in simple and complex cases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2022-04-07T15:39:19Z</dcterms:created>
  <dcterms:modified xsi:type="dcterms:W3CDTF">2023-04-12T18:30:58Z</dcterms:modified>
</cp:coreProperties>
</file>