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4"/>
  </p:normalViewPr>
  <p:slideViewPr>
    <p:cSldViewPr snapToGrid="0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5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139C-E0F3-2446-973A-B8029893F3E1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875C-345A-0648-90D0-0EA0FE3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1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5CE0-5C46-3EBE-D58C-44AB3EA59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Program Review</a:t>
            </a:r>
            <a:br>
              <a:rPr lang="en-US" b="1" dirty="0"/>
            </a:br>
            <a:r>
              <a:rPr lang="en-US" sz="5400" b="1" i="1" dirty="0">
                <a:solidFill>
                  <a:schemeClr val="accent2"/>
                </a:solidFill>
              </a:rPr>
              <a:t>What’s not to love?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B67A9-2FDB-3373-2DA8-F56F84E93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572" y="4558479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Christine Fox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April 27, 2023</a:t>
            </a:r>
          </a:p>
        </p:txBody>
      </p:sp>
    </p:spTree>
    <p:extLst>
      <p:ext uri="{BB962C8B-B14F-4D97-AF65-F5344CB8AC3E}">
        <p14:creationId xmlns:p14="http://schemas.microsoft.com/office/powerpoint/2010/main" val="165469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D3D5-F381-9236-67E0-42146BBC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Better analytic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873E-6AC5-E6C2-298F-A10EE29BEF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pPr lvl="1"/>
            <a:r>
              <a:rPr lang="en-US" dirty="0"/>
              <a:t>Campaign models</a:t>
            </a:r>
          </a:p>
          <a:p>
            <a:pPr lvl="1"/>
            <a:r>
              <a:rPr lang="en-US" dirty="0"/>
              <a:t>Wargames</a:t>
            </a:r>
          </a:p>
          <a:p>
            <a:pPr lvl="1"/>
            <a:endParaRPr lang="en-US" dirty="0"/>
          </a:p>
          <a:p>
            <a:r>
              <a:rPr lang="en-US" dirty="0"/>
              <a:t>Tomorrow</a:t>
            </a:r>
          </a:p>
          <a:p>
            <a:pPr lvl="1"/>
            <a:r>
              <a:rPr lang="en-US" dirty="0"/>
              <a:t>Metaverse and virtual worlds</a:t>
            </a:r>
          </a:p>
          <a:p>
            <a:pPr lvl="1"/>
            <a:r>
              <a:rPr lang="en-US" dirty="0"/>
              <a:t>Agent-based simulations</a:t>
            </a:r>
          </a:p>
          <a:p>
            <a:pPr lvl="1"/>
            <a:r>
              <a:rPr lang="en-US" dirty="0"/>
              <a:t>AI (of course!)</a:t>
            </a:r>
          </a:p>
        </p:txBody>
      </p:sp>
      <p:pic>
        <p:nvPicPr>
          <p:cNvPr id="9218" name="Picture 2" descr="meta">
            <a:extLst>
              <a:ext uri="{FF2B5EF4-FFF2-40B4-BE49-F238E27FC236}">
                <a16:creationId xmlns:a16="http://schemas.microsoft.com/office/drawing/2014/main" id="{21F33601-9BE6-673A-9865-7AC44B7B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29" y="1023673"/>
            <a:ext cx="4765407" cy="30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18A97-9E4E-B526-0CA7-E60F3BDC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081" y="3859060"/>
            <a:ext cx="4587606" cy="28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8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A1AA-DC6C-15EF-98A5-36908FFE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13377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Cross-Department Data Sharing</a:t>
            </a:r>
          </a:p>
        </p:txBody>
      </p:sp>
      <p:pic>
        <p:nvPicPr>
          <p:cNvPr id="10242" name="Picture 2" descr="Empowering the Defense Acquisition Workforce to Improve Mission Outcomes Using Data Science">
            <a:extLst>
              <a:ext uri="{FF2B5EF4-FFF2-40B4-BE49-F238E27FC236}">
                <a16:creationId xmlns:a16="http://schemas.microsoft.com/office/drawing/2014/main" id="{4DAA91BC-34BC-B137-CF59-8B202F3D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38" y="1565580"/>
            <a:ext cx="3284863" cy="49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FF817-D3FD-7A14-2286-0E13012DB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31" y="4413441"/>
            <a:ext cx="5041446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18531-14B2-2CD3-5203-D48424C0D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654" y="1921065"/>
            <a:ext cx="3149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CF97-5EC5-F288-1B11-A28AD7D5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1" y="647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Innovation ecosystem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9F37F3-4B74-B97F-8C23-27518C60A6F1}"/>
              </a:ext>
            </a:extLst>
          </p:cNvPr>
          <p:cNvGrpSpPr/>
          <p:nvPr/>
        </p:nvGrpSpPr>
        <p:grpSpPr>
          <a:xfrm>
            <a:off x="236961" y="1593628"/>
            <a:ext cx="5173977" cy="5021692"/>
            <a:chOff x="589501" y="1670746"/>
            <a:chExt cx="5173977" cy="5021692"/>
          </a:xfrm>
        </p:grpSpPr>
        <p:pic>
          <p:nvPicPr>
            <p:cNvPr id="11268" name="Picture 4" descr="Los Angeles skyline from 4th Street bridge by Michael Muraz">
              <a:extLst>
                <a:ext uri="{FF2B5EF4-FFF2-40B4-BE49-F238E27FC236}">
                  <a16:creationId xmlns:a16="http://schemas.microsoft.com/office/drawing/2014/main" id="{0C6E6211-8F82-4F53-6590-99C423A31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01" y="1670746"/>
              <a:ext cx="3878370" cy="25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Death Valley Sign - National Parks Gallery - PICRYL - Public Domain Media  Search Engine Public Domain Search">
              <a:extLst>
                <a:ext uri="{FF2B5EF4-FFF2-40B4-BE49-F238E27FC236}">
                  <a16:creationId xmlns:a16="http://schemas.microsoft.com/office/drawing/2014/main" id="{4E589B50-0544-C102-DA7D-340A134C7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243" y="4433851"/>
              <a:ext cx="3385235" cy="225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9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CF97-5EC5-F288-1B11-A28AD7D5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1" y="647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Innovation ecosystem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9F37F3-4B74-B97F-8C23-27518C60A6F1}"/>
              </a:ext>
            </a:extLst>
          </p:cNvPr>
          <p:cNvGrpSpPr/>
          <p:nvPr/>
        </p:nvGrpSpPr>
        <p:grpSpPr>
          <a:xfrm>
            <a:off x="236961" y="1593628"/>
            <a:ext cx="5173977" cy="5021692"/>
            <a:chOff x="589501" y="1670746"/>
            <a:chExt cx="5173977" cy="5021692"/>
          </a:xfrm>
        </p:grpSpPr>
        <p:pic>
          <p:nvPicPr>
            <p:cNvPr id="11268" name="Picture 4" descr="Los Angeles skyline from 4th Street bridge by Michael Muraz">
              <a:extLst>
                <a:ext uri="{FF2B5EF4-FFF2-40B4-BE49-F238E27FC236}">
                  <a16:creationId xmlns:a16="http://schemas.microsoft.com/office/drawing/2014/main" id="{0C6E6211-8F82-4F53-6590-99C423A31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01" y="1670746"/>
              <a:ext cx="3878370" cy="25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Death Valley Sign - National Parks Gallery - PICRYL - Public Domain Media  Search Engine Public Domain Search">
              <a:extLst>
                <a:ext uri="{FF2B5EF4-FFF2-40B4-BE49-F238E27FC236}">
                  <a16:creationId xmlns:a16="http://schemas.microsoft.com/office/drawing/2014/main" id="{4E589B50-0544-C102-DA7D-340A134C7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243" y="4433851"/>
              <a:ext cx="3385235" cy="225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02151B-3DEA-3E30-4439-A70CA2CEA9D7}"/>
              </a:ext>
            </a:extLst>
          </p:cNvPr>
          <p:cNvSpPr txBox="1"/>
          <p:nvPr/>
        </p:nvSpPr>
        <p:spPr>
          <a:xfrm>
            <a:off x="4745277" y="2887017"/>
            <a:ext cx="270144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/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124455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CF97-5EC5-F288-1B11-A28AD7D5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1" y="647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Innovation ecosystem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8FC96D-F1DB-B400-D9D5-3F8FCFC35AEC}"/>
              </a:ext>
            </a:extLst>
          </p:cNvPr>
          <p:cNvGrpSpPr/>
          <p:nvPr/>
        </p:nvGrpSpPr>
        <p:grpSpPr>
          <a:xfrm>
            <a:off x="7588855" y="727515"/>
            <a:ext cx="4449803" cy="5765360"/>
            <a:chOff x="6804592" y="727515"/>
            <a:chExt cx="4449803" cy="5765360"/>
          </a:xfrm>
        </p:grpSpPr>
        <p:pic>
          <p:nvPicPr>
            <p:cNvPr id="11270" name="Picture 6" descr="Lawyer Judge Law - Free vector graphic on Pixabay">
              <a:extLst>
                <a:ext uri="{FF2B5EF4-FFF2-40B4-BE49-F238E27FC236}">
                  <a16:creationId xmlns:a16="http://schemas.microsoft.com/office/drawing/2014/main" id="{7B471892-91E9-E200-8722-90D615A40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435" y="3790458"/>
              <a:ext cx="3780256" cy="2702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Ethics Moral Credibility - Free image on Pixabay">
              <a:extLst>
                <a:ext uri="{FF2B5EF4-FFF2-40B4-BE49-F238E27FC236}">
                  <a16:creationId xmlns:a16="http://schemas.microsoft.com/office/drawing/2014/main" id="{D5CE2C6A-4B11-7BC0-BF52-2BDDA8162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592" y="727515"/>
              <a:ext cx="2437816" cy="2437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Revolving Door | Nick Amoscato | Flickr">
              <a:extLst>
                <a:ext uri="{FF2B5EF4-FFF2-40B4-BE49-F238E27FC236}">
                  <a16:creationId xmlns:a16="http://schemas.microsoft.com/office/drawing/2014/main" id="{6C1ED983-FEC1-8A34-2DA9-02610051A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2092" y="1146156"/>
              <a:ext cx="1732303" cy="25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B9F37F3-4B74-B97F-8C23-27518C60A6F1}"/>
              </a:ext>
            </a:extLst>
          </p:cNvPr>
          <p:cNvGrpSpPr/>
          <p:nvPr/>
        </p:nvGrpSpPr>
        <p:grpSpPr>
          <a:xfrm>
            <a:off x="236961" y="1593628"/>
            <a:ext cx="5173977" cy="5021692"/>
            <a:chOff x="589501" y="1670746"/>
            <a:chExt cx="5173977" cy="5021692"/>
          </a:xfrm>
        </p:grpSpPr>
        <p:pic>
          <p:nvPicPr>
            <p:cNvPr id="11268" name="Picture 4" descr="Los Angeles skyline from 4th Street bridge by Michael Muraz">
              <a:extLst>
                <a:ext uri="{FF2B5EF4-FFF2-40B4-BE49-F238E27FC236}">
                  <a16:creationId xmlns:a16="http://schemas.microsoft.com/office/drawing/2014/main" id="{0C6E6211-8F82-4F53-6590-99C423A31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01" y="1670746"/>
              <a:ext cx="3878370" cy="25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Death Valley Sign - National Parks Gallery - PICRYL - Public Domain Media  Search Engine Public Domain Search">
              <a:extLst>
                <a:ext uri="{FF2B5EF4-FFF2-40B4-BE49-F238E27FC236}">
                  <a16:creationId xmlns:a16="http://schemas.microsoft.com/office/drawing/2014/main" id="{4E589B50-0544-C102-DA7D-340A134C7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243" y="4433851"/>
              <a:ext cx="3385235" cy="225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02151B-3DEA-3E30-4439-A70CA2CEA9D7}"/>
              </a:ext>
            </a:extLst>
          </p:cNvPr>
          <p:cNvSpPr txBox="1"/>
          <p:nvPr/>
        </p:nvSpPr>
        <p:spPr>
          <a:xfrm>
            <a:off x="4745277" y="2887017"/>
            <a:ext cx="270144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/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314794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740A-399E-2F2C-8917-9B7BB412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4" y="1740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0012-49DB-D371-C6B0-D8EAF1A81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119" y="3529216"/>
            <a:ext cx="4879554" cy="1316735"/>
          </a:xfrm>
        </p:spPr>
        <p:txBody>
          <a:bodyPr>
            <a:normAutofit/>
          </a:bodyPr>
          <a:lstStyle/>
          <a:p>
            <a:r>
              <a:rPr lang="en-US" dirty="0"/>
              <a:t>Advocate for more data analytic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A14FF-B523-C22B-C510-8E3094B63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668" y="3529216"/>
            <a:ext cx="5065005" cy="1398553"/>
          </a:xfrm>
        </p:spPr>
        <p:txBody>
          <a:bodyPr>
            <a:normAutofit/>
          </a:bodyPr>
          <a:lstStyle/>
          <a:p>
            <a:r>
              <a:rPr lang="en-US" dirty="0"/>
              <a:t>Supplement with data/analysis-savvy workforce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A4659-DAFA-584B-75F3-FF76B0C5D7D2}"/>
              </a:ext>
            </a:extLst>
          </p:cNvPr>
          <p:cNvSpPr txBox="1"/>
          <p:nvPr/>
        </p:nvSpPr>
        <p:spPr>
          <a:xfrm>
            <a:off x="616944" y="1795749"/>
            <a:ext cx="71411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DoD has severe workforce 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CAEA4-DC2E-89E5-AB86-896771C6C7F0}"/>
              </a:ext>
            </a:extLst>
          </p:cNvPr>
          <p:cNvSpPr txBox="1"/>
          <p:nvPr/>
        </p:nvSpPr>
        <p:spPr>
          <a:xfrm>
            <a:off x="1476259" y="2775096"/>
            <a:ext cx="3306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Inside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00EEF-FAAD-010A-AF2F-AD689692BEDE}"/>
              </a:ext>
            </a:extLst>
          </p:cNvPr>
          <p:cNvSpPr txBox="1"/>
          <p:nvPr/>
        </p:nvSpPr>
        <p:spPr>
          <a:xfrm>
            <a:off x="6887916" y="2775096"/>
            <a:ext cx="3612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Outside government</a:t>
            </a:r>
          </a:p>
        </p:txBody>
      </p:sp>
    </p:spTree>
    <p:extLst>
      <p:ext uri="{BB962C8B-B14F-4D97-AF65-F5344CB8AC3E}">
        <p14:creationId xmlns:p14="http://schemas.microsoft.com/office/powerpoint/2010/main" val="125980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740A-399E-2F2C-8917-9B7BB412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4" y="1740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0012-49DB-D371-C6B0-D8EAF1A81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119" y="3529216"/>
            <a:ext cx="4879554" cy="1316735"/>
          </a:xfrm>
        </p:spPr>
        <p:txBody>
          <a:bodyPr>
            <a:normAutofit/>
          </a:bodyPr>
          <a:lstStyle/>
          <a:p>
            <a:r>
              <a:rPr lang="en-US" dirty="0"/>
              <a:t>Increase your awareness of analytic tool limitations and new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A14FF-B523-C22B-C510-8E3094B63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668" y="3529216"/>
            <a:ext cx="5065005" cy="1398553"/>
          </a:xfrm>
        </p:spPr>
        <p:txBody>
          <a:bodyPr>
            <a:normAutofit/>
          </a:bodyPr>
          <a:lstStyle/>
          <a:p>
            <a:r>
              <a:rPr lang="en-US" dirty="0"/>
              <a:t>Develop and introduce new analytic approaches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A4659-DAFA-584B-75F3-FF76B0C5D7D2}"/>
              </a:ext>
            </a:extLst>
          </p:cNvPr>
          <p:cNvSpPr txBox="1"/>
          <p:nvPr/>
        </p:nvSpPr>
        <p:spPr>
          <a:xfrm>
            <a:off x="616944" y="1795749"/>
            <a:ext cx="571534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DoD needs new analytic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CAEA4-DC2E-89E5-AB86-896771C6C7F0}"/>
              </a:ext>
            </a:extLst>
          </p:cNvPr>
          <p:cNvSpPr txBox="1"/>
          <p:nvPr/>
        </p:nvSpPr>
        <p:spPr>
          <a:xfrm>
            <a:off x="1476259" y="2775096"/>
            <a:ext cx="3306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Inside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00EEF-FAAD-010A-AF2F-AD689692BEDE}"/>
              </a:ext>
            </a:extLst>
          </p:cNvPr>
          <p:cNvSpPr txBox="1"/>
          <p:nvPr/>
        </p:nvSpPr>
        <p:spPr>
          <a:xfrm>
            <a:off x="6887916" y="2775096"/>
            <a:ext cx="3612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Outside government</a:t>
            </a:r>
          </a:p>
        </p:txBody>
      </p:sp>
    </p:spTree>
    <p:extLst>
      <p:ext uri="{BB962C8B-B14F-4D97-AF65-F5344CB8AC3E}">
        <p14:creationId xmlns:p14="http://schemas.microsoft.com/office/powerpoint/2010/main" val="126809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740A-399E-2F2C-8917-9B7BB412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4" y="1740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0012-49DB-D371-C6B0-D8EAF1A81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119" y="3529216"/>
            <a:ext cx="4879554" cy="1316735"/>
          </a:xfrm>
        </p:spPr>
        <p:txBody>
          <a:bodyPr>
            <a:normAutofit/>
          </a:bodyPr>
          <a:lstStyle/>
          <a:p>
            <a:r>
              <a:rPr lang="en-US" dirty="0"/>
              <a:t>Be open to the ideas and technologies from outside government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A14FF-B523-C22B-C510-8E3094B63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668" y="3529216"/>
            <a:ext cx="5065005" cy="1398553"/>
          </a:xfrm>
        </p:spPr>
        <p:txBody>
          <a:bodyPr>
            <a:normAutofit/>
          </a:bodyPr>
          <a:lstStyle/>
          <a:p>
            <a:r>
              <a:rPr lang="en-US" dirty="0"/>
              <a:t>Be informed and connect commercial innovation ideas with DoD 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A4659-DAFA-584B-75F3-FF76B0C5D7D2}"/>
              </a:ext>
            </a:extLst>
          </p:cNvPr>
          <p:cNvSpPr txBox="1"/>
          <p:nvPr/>
        </p:nvSpPr>
        <p:spPr>
          <a:xfrm>
            <a:off x="616944" y="1795749"/>
            <a:ext cx="1141293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DoD needs better connections to the innovation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CAEA4-DC2E-89E5-AB86-896771C6C7F0}"/>
              </a:ext>
            </a:extLst>
          </p:cNvPr>
          <p:cNvSpPr txBox="1"/>
          <p:nvPr/>
        </p:nvSpPr>
        <p:spPr>
          <a:xfrm>
            <a:off x="1476259" y="2775096"/>
            <a:ext cx="3306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Inside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00EEF-FAAD-010A-AF2F-AD689692BEDE}"/>
              </a:ext>
            </a:extLst>
          </p:cNvPr>
          <p:cNvSpPr txBox="1"/>
          <p:nvPr/>
        </p:nvSpPr>
        <p:spPr>
          <a:xfrm>
            <a:off x="6887916" y="2775096"/>
            <a:ext cx="3612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Outside government</a:t>
            </a:r>
          </a:p>
        </p:txBody>
      </p:sp>
    </p:spTree>
    <p:extLst>
      <p:ext uri="{BB962C8B-B14F-4D97-AF65-F5344CB8AC3E}">
        <p14:creationId xmlns:p14="http://schemas.microsoft.com/office/powerpoint/2010/main" val="271706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D80E-A00A-DCD6-F31E-8D670871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62" y="2553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Program Review—my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B187-45AB-413E-AF51-9D5B5A95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9520"/>
            <a:ext cx="4131325" cy="286755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u="sng" dirty="0"/>
              <a:t>2009-2014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Involved in 5 program reviews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/>
              <a:t>2012-2014 did 2 reviews each year!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9B648-8093-36BD-552C-B62FC846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43" y="1318122"/>
            <a:ext cx="75057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5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B54B-3A70-7697-DD2D-BA555E7408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76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Many strengths</a:t>
            </a:r>
          </a:p>
        </p:txBody>
      </p:sp>
      <p:pic>
        <p:nvPicPr>
          <p:cNvPr id="2050" name="Picture 2" descr="A joint service color guard marches in formation during a ceremony  welcoming former prisoners of war back to the United States. The POWs were  held captive by Iraqi forces during Operation Desert">
            <a:extLst>
              <a:ext uri="{FF2B5EF4-FFF2-40B4-BE49-F238E27FC236}">
                <a16:creationId xmlns:a16="http://schemas.microsoft.com/office/drawing/2014/main" id="{78618109-B54B-237C-C4F9-5C70AF7C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6" y="1253980"/>
            <a:ext cx="3785228" cy="24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1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B54B-3A70-7697-DD2D-BA555E7408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76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Many strengths</a:t>
            </a:r>
          </a:p>
        </p:txBody>
      </p:sp>
      <p:pic>
        <p:nvPicPr>
          <p:cNvPr id="2050" name="Picture 2" descr="A joint service color guard marches in formation during a ceremony  welcoming former prisoners of war back to the United States. The POWs were  held captive by Iraqi forces during Operation Desert">
            <a:extLst>
              <a:ext uri="{FF2B5EF4-FFF2-40B4-BE49-F238E27FC236}">
                <a16:creationId xmlns:a16="http://schemas.microsoft.com/office/drawing/2014/main" id="{78618109-B54B-237C-C4F9-5C70AF7C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6" y="1143567"/>
            <a:ext cx="3785228" cy="24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ther Issues - Free of Charge Creative Commons Highway Sign image">
            <a:extLst>
              <a:ext uri="{FF2B5EF4-FFF2-40B4-BE49-F238E27FC236}">
                <a16:creationId xmlns:a16="http://schemas.microsoft.com/office/drawing/2014/main" id="{F4C3C0AC-BDEF-1C90-2A5E-A20402B2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07" y="1149656"/>
            <a:ext cx="3690903" cy="24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8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B54B-3A70-7697-DD2D-BA555E7408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76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Many strengths</a:t>
            </a:r>
          </a:p>
        </p:txBody>
      </p:sp>
      <p:pic>
        <p:nvPicPr>
          <p:cNvPr id="2050" name="Picture 2" descr="A joint service color guard marches in formation during a ceremony  welcoming former prisoners of war back to the United States. The POWs were  held captive by Iraqi forces during Operation Desert">
            <a:extLst>
              <a:ext uri="{FF2B5EF4-FFF2-40B4-BE49-F238E27FC236}">
                <a16:creationId xmlns:a16="http://schemas.microsoft.com/office/drawing/2014/main" id="{78618109-B54B-237C-C4F9-5C70AF7C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6" y="1143567"/>
            <a:ext cx="3785228" cy="24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ther Issues - Free of Charge Creative Commons Highway Sign image">
            <a:extLst>
              <a:ext uri="{FF2B5EF4-FFF2-40B4-BE49-F238E27FC236}">
                <a16:creationId xmlns:a16="http://schemas.microsoft.com/office/drawing/2014/main" id="{F4C3C0AC-BDEF-1C90-2A5E-A20402B2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07" y="1149656"/>
            <a:ext cx="3690903" cy="24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rategy - Free of Charge Creative Commons Chalkboard image">
            <a:extLst>
              <a:ext uri="{FF2B5EF4-FFF2-40B4-BE49-F238E27FC236}">
                <a16:creationId xmlns:a16="http://schemas.microsoft.com/office/drawing/2014/main" id="{F2AF0C70-573B-0F9A-35F7-AD2966C1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6" y="3912299"/>
            <a:ext cx="3785228" cy="2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8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B54B-3A70-7697-DD2D-BA555E7408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76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Many strengths</a:t>
            </a:r>
          </a:p>
        </p:txBody>
      </p:sp>
      <p:pic>
        <p:nvPicPr>
          <p:cNvPr id="2050" name="Picture 2" descr="A joint service color guard marches in formation during a ceremony  welcoming former prisoners of war back to the United States. The POWs were  held captive by Iraqi forces during Operation Desert">
            <a:extLst>
              <a:ext uri="{FF2B5EF4-FFF2-40B4-BE49-F238E27FC236}">
                <a16:creationId xmlns:a16="http://schemas.microsoft.com/office/drawing/2014/main" id="{78618109-B54B-237C-C4F9-5C70AF7C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6" y="1143567"/>
            <a:ext cx="3785228" cy="24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ther Issues - Free of Charge Creative Commons Highway Sign image">
            <a:extLst>
              <a:ext uri="{FF2B5EF4-FFF2-40B4-BE49-F238E27FC236}">
                <a16:creationId xmlns:a16="http://schemas.microsoft.com/office/drawing/2014/main" id="{F4C3C0AC-BDEF-1C90-2A5E-A20402B2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07" y="1149656"/>
            <a:ext cx="3690903" cy="24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st Dollar Finance - Free image on Pixabay">
            <a:extLst>
              <a:ext uri="{FF2B5EF4-FFF2-40B4-BE49-F238E27FC236}">
                <a16:creationId xmlns:a16="http://schemas.microsoft.com/office/drawing/2014/main" id="{998A487F-1193-C6DB-96DD-5368B883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07" y="3853447"/>
            <a:ext cx="3690903" cy="260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rategy - Free of Charge Creative Commons Chalkboard image">
            <a:extLst>
              <a:ext uri="{FF2B5EF4-FFF2-40B4-BE49-F238E27FC236}">
                <a16:creationId xmlns:a16="http://schemas.microsoft.com/office/drawing/2014/main" id="{F2AF0C70-573B-0F9A-35F7-AD2966C1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6" y="3912299"/>
            <a:ext cx="3785228" cy="2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0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8A8B-2A1C-A7D5-59ED-FEAC19B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But…there are many weaknesses too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B3A6-0B58-BBFB-9164-BAD58081A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42" y="1840237"/>
            <a:ext cx="6168528" cy="4351338"/>
          </a:xfrm>
        </p:spPr>
        <p:txBody>
          <a:bodyPr>
            <a:normAutofit/>
          </a:bodyPr>
          <a:lstStyle/>
          <a:p>
            <a:r>
              <a:rPr lang="en-US" dirty="0"/>
              <a:t>Lack of time for in-depth analysis</a:t>
            </a:r>
          </a:p>
          <a:p>
            <a:pPr lvl="1"/>
            <a:endParaRPr lang="en-US" dirty="0"/>
          </a:p>
          <a:p>
            <a:r>
              <a:rPr lang="en-US" dirty="0"/>
              <a:t>Inability to rapidly adopt innovation</a:t>
            </a:r>
          </a:p>
          <a:p>
            <a:pPr lvl="1"/>
            <a:endParaRPr lang="en-US" dirty="0"/>
          </a:p>
          <a:p>
            <a:r>
              <a:rPr lang="en-US" dirty="0"/>
              <a:t>Service inputs often based on flawed models and advocacy</a:t>
            </a:r>
          </a:p>
          <a:p>
            <a:pPr lvl="1"/>
            <a:endParaRPr lang="en-US" dirty="0"/>
          </a:p>
          <a:p>
            <a:r>
              <a:rPr lang="en-US" dirty="0"/>
              <a:t>Difficult to objectively determine cross-mission, cross-platform trade-offs</a:t>
            </a:r>
          </a:p>
        </p:txBody>
      </p:sp>
      <p:pic>
        <p:nvPicPr>
          <p:cNvPr id="8194" name="Picture 2" descr="Selbstbestimmung metal strength - Free Stock Illustrations | Creazilla">
            <a:extLst>
              <a:ext uri="{FF2B5EF4-FFF2-40B4-BE49-F238E27FC236}">
                <a16:creationId xmlns:a16="http://schemas.microsoft.com/office/drawing/2014/main" id="{3BEDB015-DB8C-040A-D68D-1479D191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40" y="1690688"/>
            <a:ext cx="4383795" cy="43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7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9460-E018-F34F-A5FE-014BD04B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Some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175B4-4482-E07C-DFA6-BAC0A32F6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1330" y="2001895"/>
            <a:ext cx="6378766" cy="4351338"/>
          </a:xfrm>
        </p:spPr>
        <p:txBody>
          <a:bodyPr>
            <a:normAutofit/>
          </a:bodyPr>
          <a:lstStyle/>
          <a:p>
            <a:r>
              <a:rPr lang="en-US" dirty="0"/>
              <a:t>Strategic Portfolio Reviews</a:t>
            </a:r>
          </a:p>
          <a:p>
            <a:pPr lvl="1"/>
            <a:endParaRPr lang="en-US" dirty="0"/>
          </a:p>
          <a:p>
            <a:r>
              <a:rPr lang="en-US" dirty="0"/>
              <a:t>More focused issue selection</a:t>
            </a:r>
          </a:p>
          <a:p>
            <a:pPr lvl="1"/>
            <a:endParaRPr lang="en-US" dirty="0"/>
          </a:p>
          <a:p>
            <a:r>
              <a:rPr lang="en-US" dirty="0"/>
              <a:t>Better analytic tools</a:t>
            </a:r>
          </a:p>
          <a:p>
            <a:pPr lvl="1"/>
            <a:endParaRPr lang="en-US" dirty="0"/>
          </a:p>
          <a:p>
            <a:r>
              <a:rPr lang="en-US" dirty="0"/>
              <a:t>Cross-department data sharing</a:t>
            </a:r>
          </a:p>
          <a:p>
            <a:pPr lvl="1"/>
            <a:endParaRPr lang="en-US" dirty="0"/>
          </a:p>
          <a:p>
            <a:r>
              <a:rPr lang="en-US" dirty="0"/>
              <a:t>Openness to innovation ecosystem</a:t>
            </a:r>
          </a:p>
        </p:txBody>
      </p:sp>
    </p:spTree>
    <p:extLst>
      <p:ext uri="{BB962C8B-B14F-4D97-AF65-F5344CB8AC3E}">
        <p14:creationId xmlns:p14="http://schemas.microsoft.com/office/powerpoint/2010/main" val="78603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9460-E018-F34F-A5FE-014BD04B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Some solutions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30F10-2D1D-5A24-3EBC-B4ECD9704D29}"/>
              </a:ext>
            </a:extLst>
          </p:cNvPr>
          <p:cNvSpPr/>
          <p:nvPr/>
        </p:nvSpPr>
        <p:spPr>
          <a:xfrm>
            <a:off x="3117773" y="1806766"/>
            <a:ext cx="5321147" cy="1784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175B4-4482-E07C-DFA6-BAC0A32F6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1330" y="2001895"/>
            <a:ext cx="6378766" cy="4351338"/>
          </a:xfrm>
        </p:spPr>
        <p:txBody>
          <a:bodyPr>
            <a:normAutofit/>
          </a:bodyPr>
          <a:lstStyle/>
          <a:p>
            <a:r>
              <a:rPr lang="en-US" dirty="0"/>
              <a:t>Strategic Portfolio Reviews</a:t>
            </a:r>
          </a:p>
          <a:p>
            <a:pPr lvl="1"/>
            <a:endParaRPr lang="en-US" dirty="0"/>
          </a:p>
          <a:p>
            <a:r>
              <a:rPr lang="en-US" dirty="0"/>
              <a:t>More focused issue selection</a:t>
            </a:r>
          </a:p>
          <a:p>
            <a:pPr lvl="1"/>
            <a:endParaRPr lang="en-US" dirty="0"/>
          </a:p>
          <a:p>
            <a:r>
              <a:rPr lang="en-US" dirty="0"/>
              <a:t>Better analytic tools</a:t>
            </a:r>
          </a:p>
          <a:p>
            <a:pPr lvl="1"/>
            <a:endParaRPr lang="en-US" dirty="0"/>
          </a:p>
          <a:p>
            <a:r>
              <a:rPr lang="en-US" dirty="0"/>
              <a:t>Cross-department data sharing</a:t>
            </a:r>
          </a:p>
          <a:p>
            <a:pPr lvl="1"/>
            <a:endParaRPr lang="en-US" dirty="0"/>
          </a:p>
          <a:p>
            <a:r>
              <a:rPr lang="en-US" dirty="0"/>
              <a:t>Openness to innovation ecosystem</a:t>
            </a:r>
          </a:p>
        </p:txBody>
      </p:sp>
    </p:spTree>
    <p:extLst>
      <p:ext uri="{BB962C8B-B14F-4D97-AF65-F5344CB8AC3E}">
        <p14:creationId xmlns:p14="http://schemas.microsoft.com/office/powerpoint/2010/main" val="386171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1F13B23-2ECB-354C-83CB-DE149137234D}">
  <we:reference id="wa200000729" version="3.19.222.0" store="en-US" storeType="OMEX"/>
  <we:alternateReferences>
    <we:reference id="wa200000729" version="3.19.222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005C089-2BF2-A546-BB49-C0E3F80DE341}">
  <we:reference id="wa200001745" version="1.0.1.5" store="en-US" storeType="OMEX"/>
  <we:alternateReferences>
    <we:reference id="wa200001745" version="1.0.1.5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1255</TotalTime>
  <Words>236</Words>
  <Application>Microsoft Macintosh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Program Review What’s not to love?</vt:lpstr>
      <vt:lpstr>Program Review—my experience</vt:lpstr>
      <vt:lpstr>Many strengths</vt:lpstr>
      <vt:lpstr>Many strengths</vt:lpstr>
      <vt:lpstr>Many strengths</vt:lpstr>
      <vt:lpstr>Many strengths</vt:lpstr>
      <vt:lpstr>But…there are many weaknesses too</vt:lpstr>
      <vt:lpstr> Some solutions</vt:lpstr>
      <vt:lpstr> Some solutions</vt:lpstr>
      <vt:lpstr>Better analytic tools</vt:lpstr>
      <vt:lpstr>Cross-Department Data Sharing</vt:lpstr>
      <vt:lpstr>Innovation ecosystem</vt:lpstr>
      <vt:lpstr>Innovation ecosystem</vt:lpstr>
      <vt:lpstr>Innovation ecosystem</vt:lpstr>
      <vt:lpstr>How you can help</vt:lpstr>
      <vt:lpstr>How you can help</vt:lpstr>
      <vt:lpstr>How you can help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What’s not to love?</dc:title>
  <dc:subject/>
  <dc:creator>Christine Fox</dc:creator>
  <cp:keywords/>
  <dc:description/>
  <cp:lastModifiedBy>Christine Fox</cp:lastModifiedBy>
  <cp:revision>4</cp:revision>
  <dcterms:created xsi:type="dcterms:W3CDTF">2023-04-18T18:49:08Z</dcterms:created>
  <dcterms:modified xsi:type="dcterms:W3CDTF">2023-04-19T15:44:54Z</dcterms:modified>
  <cp:category/>
</cp:coreProperties>
</file>