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82" r:id="rId5"/>
  </p:sldMasterIdLst>
  <p:notesMasterIdLst>
    <p:notesMasterId r:id="rId26"/>
  </p:notesMasterIdLst>
  <p:sldIdLst>
    <p:sldId id="267" r:id="rId6"/>
    <p:sldId id="268" r:id="rId7"/>
    <p:sldId id="272" r:id="rId8"/>
    <p:sldId id="346" r:id="rId9"/>
    <p:sldId id="348" r:id="rId10"/>
    <p:sldId id="343" r:id="rId11"/>
    <p:sldId id="342" r:id="rId12"/>
    <p:sldId id="349" r:id="rId13"/>
    <p:sldId id="344" r:id="rId14"/>
    <p:sldId id="285" r:id="rId15"/>
    <p:sldId id="356" r:id="rId16"/>
    <p:sldId id="319" r:id="rId17"/>
    <p:sldId id="320" r:id="rId18"/>
    <p:sldId id="323" r:id="rId19"/>
    <p:sldId id="350" r:id="rId20"/>
    <p:sldId id="341" r:id="rId21"/>
    <p:sldId id="352" r:id="rId22"/>
    <p:sldId id="353" r:id="rId23"/>
    <p:sldId id="354" r:id="rId24"/>
    <p:sldId id="355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4C1BC8CC-F76D-4F5C-B6A0-AB4936E8CCB3}">
          <p14:sldIdLst>
            <p14:sldId id="267"/>
          </p14:sldIdLst>
        </p14:section>
        <p14:section name="Overview" id="{51BA3B02-2553-44BC-8864-E098735C3E1F}">
          <p14:sldIdLst>
            <p14:sldId id="268"/>
            <p14:sldId id="272"/>
          </p14:sldIdLst>
        </p14:section>
        <p14:section name="Technical" id="{5CE7314E-B338-4E5C-AE8B-D1B205B4BDD7}">
          <p14:sldIdLst>
            <p14:sldId id="346"/>
            <p14:sldId id="348"/>
            <p14:sldId id="343"/>
            <p14:sldId id="342"/>
            <p14:sldId id="349"/>
            <p14:sldId id="344"/>
            <p14:sldId id="285"/>
          </p14:sldIdLst>
        </p14:section>
        <p14:section name="Current capabilities" id="{C04D056D-9BF8-48E1-85A8-3BF037E77DA9}">
          <p14:sldIdLst>
            <p14:sldId id="356"/>
            <p14:sldId id="319"/>
            <p14:sldId id="320"/>
            <p14:sldId id="323"/>
          </p14:sldIdLst>
        </p14:section>
        <p14:section name="Backup" id="{2C17EA21-B607-4914-A8AB-8A5319F0E522}">
          <p14:sldIdLst>
            <p14:sldId id="350"/>
            <p14:sldId id="341"/>
            <p14:sldId id="352"/>
            <p14:sldId id="353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17613B-2FF7-58E4-B518-A17042303A04}" name="Joe Gill" initials="JG" userId="S::jgill@mitre.org::2b3bc820-029c-4c57-9b34-f43aed337684" providerId="AD"/>
  <p188:author id="{8E99AB60-D382-A868-9F88-2C833D2D66D7}" name="David Jin" initials="DJ" userId="S::DJIN@MITRE.ORG::be273d7e-d072-40c8-83e5-2ec06fdd215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re, Richard James (JIM) CIV OSD DoD CIO" initials="MRJ(CODC" lastIdx="4" clrIdx="0">
    <p:extLst>
      <p:ext uri="{19B8F6BF-5375-455C-9EA6-DF929625EA0E}">
        <p15:presenceInfo xmlns:p15="http://schemas.microsoft.com/office/powerpoint/2012/main" userId="S-1-5-21-412667653-668731278-4213794525-1666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0FA"/>
    <a:srgbClr val="AEBFD4"/>
    <a:srgbClr val="DAE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9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10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4524"/>
    </p:cViewPr>
  </p:sorterViewPr>
  <p:notesViewPr>
    <p:cSldViewPr snapToGrid="0">
      <p:cViewPr varScale="1">
        <p:scale>
          <a:sx n="155" d="100"/>
          <a:sy n="155" d="100"/>
        </p:scale>
        <p:origin x="144" y="5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B2B406-78F8-41D9-93B6-4EEEE3EE038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33D85-C845-4111-9379-DD80C728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33D85-C845-4111-9379-DD80C728AE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81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33D85-C845-4111-9379-DD80C728AE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5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33D85-C845-4111-9379-DD80C728AE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08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33D85-C845-4111-9379-DD80C728AE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99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33D85-C845-4111-9379-DD80C728AE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22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33D85-C845-4111-9379-DD80C728AE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58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33D85-C845-4111-9379-DD80C728AE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7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info purely copied from our RFP, which was publicly released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33D85-C845-4111-9379-DD80C728AE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5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33D85-C845-4111-9379-DD80C728AE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9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33D85-C845-4111-9379-DD80C728AE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1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33D85-C845-4111-9379-DD80C728AE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7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33D85-C845-4111-9379-DD80C728AE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6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33D85-C845-4111-9379-DD80C728AE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4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33D85-C845-4111-9379-DD80C728AE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53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33D85-C845-4111-9379-DD80C728AE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63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33D85-C845-4111-9379-DD80C728AE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975501-3B54-C64B-B557-7661990DA78D}"/>
              </a:ext>
            </a:extLst>
          </p:cNvPr>
          <p:cNvSpPr/>
          <p:nvPr/>
        </p:nvSpPr>
        <p:spPr>
          <a:xfrm>
            <a:off x="0" y="0"/>
            <a:ext cx="12192000" cy="141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48766"/>
            <a:ext cx="9144000" cy="699247"/>
          </a:xfrm>
        </p:spPr>
        <p:txBody>
          <a:bodyPr anchor="b" anchorCtr="0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48013"/>
            <a:ext cx="9144000" cy="80541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95127"/>
            <a:ext cx="2743200" cy="2400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AB73357E-8FC8-4DA6-91A5-2E8E3E414289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5127"/>
            <a:ext cx="4114800" cy="226348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508865"/>
            <a:ext cx="2743200" cy="22634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F702B15-2815-419C-AB65-6E566B8426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B28C049-A060-C347-ADFE-92ABDFCD299D}"/>
              </a:ext>
            </a:extLst>
          </p:cNvPr>
          <p:cNvSpPr txBox="1">
            <a:spLocks/>
          </p:cNvSpPr>
          <p:nvPr/>
        </p:nvSpPr>
        <p:spPr>
          <a:xfrm>
            <a:off x="7839635" y="167150"/>
            <a:ext cx="4129098" cy="44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OFFICE OF THE SECRETARY OF DEFENSE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9D076CEC-1AAE-6440-A8B8-4EFF53F57D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16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CADE41-128D-E14D-AD24-C84C1047C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3"/>
          <a:stretch/>
        </p:blipFill>
        <p:spPr>
          <a:xfrm>
            <a:off x="4083313" y="616449"/>
            <a:ext cx="4007087" cy="328319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21E8923-1361-514A-9639-473D4E652437}"/>
              </a:ext>
            </a:extLst>
          </p:cNvPr>
          <p:cNvSpPr txBox="1">
            <a:spLocks/>
          </p:cNvSpPr>
          <p:nvPr/>
        </p:nvSpPr>
        <p:spPr>
          <a:xfrm>
            <a:off x="336175" y="167150"/>
            <a:ext cx="4129098" cy="44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CHIEF DIGITAL AND AI OFFICE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7CACB8-4F0E-4C2F-6F94-2A606D1092B8}"/>
              </a:ext>
            </a:extLst>
          </p:cNvPr>
          <p:cNvSpPr/>
          <p:nvPr userDrawn="1"/>
        </p:nvSpPr>
        <p:spPr>
          <a:xfrm>
            <a:off x="0" y="0"/>
            <a:ext cx="12192000" cy="141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2ACEAA6-D51F-B755-2D76-6AC12F00C393}"/>
              </a:ext>
            </a:extLst>
          </p:cNvPr>
          <p:cNvSpPr txBox="1">
            <a:spLocks/>
          </p:cNvSpPr>
          <p:nvPr userDrawn="1"/>
        </p:nvSpPr>
        <p:spPr>
          <a:xfrm>
            <a:off x="7839635" y="167150"/>
            <a:ext cx="4129098" cy="44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400" b="0">
                <a:latin typeface="Arial" panose="020B0604020202020204" pitchFamily="34" charset="0"/>
                <a:cs typeface="Arial" panose="020B0604020202020204" pitchFamily="34" charset="0"/>
              </a:rPr>
              <a:t>OFFICE OF THE SECRETARY OF DEFENSE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D6CD75-4C18-BB59-C59B-D057E46B4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3"/>
          <a:stretch/>
        </p:blipFill>
        <p:spPr>
          <a:xfrm>
            <a:off x="4083313" y="616449"/>
            <a:ext cx="4007087" cy="3283198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9D8DB73C-403F-8FCB-26BC-9BADB27816D1}"/>
              </a:ext>
            </a:extLst>
          </p:cNvPr>
          <p:cNvSpPr txBox="1">
            <a:spLocks/>
          </p:cNvSpPr>
          <p:nvPr userDrawn="1"/>
        </p:nvSpPr>
        <p:spPr>
          <a:xfrm>
            <a:off x="336175" y="167150"/>
            <a:ext cx="4129098" cy="44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0">
                <a:latin typeface="Arial" panose="020B0604020202020204" pitchFamily="34" charset="0"/>
                <a:cs typeface="Arial" panose="020B0604020202020204" pitchFamily="34" charset="0"/>
              </a:rPr>
              <a:t>CHIEF DIGITAL AND AI OFFICE</a:t>
            </a:r>
          </a:p>
        </p:txBody>
      </p:sp>
    </p:spTree>
    <p:extLst>
      <p:ext uri="{BB962C8B-B14F-4D97-AF65-F5344CB8AC3E}">
        <p14:creationId xmlns:p14="http://schemas.microsoft.com/office/powerpoint/2010/main" val="242914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6121F6B-8BC2-F3C6-D6E8-937EADEC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95127"/>
            <a:ext cx="2743200" cy="2400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56EA79B-BAA6-4A22-92E8-A7BB2D8CD38E}" type="datetime1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0C25F0-011A-0BC1-4CFE-3802A5AD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5127"/>
            <a:ext cx="4114800" cy="226348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F0D598-CAB3-BA0E-0540-480EF0CD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508865"/>
            <a:ext cx="2743200" cy="22634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F702B15-2815-419C-AB65-6E566B84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1A7178-8E34-669E-2A19-C72EFE76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95127"/>
            <a:ext cx="2743200" cy="2400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34695CC-DEB9-411B-B87A-674AEF0A86CD}" type="datetime1">
              <a:rPr lang="en-US" smtClean="0"/>
              <a:t>4/19/2023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944A67-23D6-31A6-3388-64A5A734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5127"/>
            <a:ext cx="4114800" cy="226348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781A1E-F183-FFC9-0DBA-FF9C174E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508865"/>
            <a:ext cx="2743200" cy="22634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F702B15-2815-419C-AB65-6E566B84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36550"/>
            <a:ext cx="10515600" cy="5778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668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907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668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907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DF4FE95-CBBF-1D82-9776-52636A578D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95127"/>
            <a:ext cx="2743200" cy="2400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C65ED99-5F03-45DB-A4E8-97389092707F}" type="datetime1">
              <a:rPr lang="en-US" smtClean="0"/>
              <a:t>4/19/2023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7A2462D-6A9C-28B6-1EED-64E65E80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5127"/>
            <a:ext cx="4114800" cy="226348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816FC13-3DFF-D3D0-97F5-DC754B84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508865"/>
            <a:ext cx="2743200" cy="22634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F702B15-2815-419C-AB65-6E566B84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64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38066"/>
            <a:ext cx="8821047" cy="616091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57739"/>
            <a:ext cx="6172200" cy="45755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57739"/>
            <a:ext cx="3932237" cy="4583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EA750BD-8602-C46D-02B4-AF6674B6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95127"/>
            <a:ext cx="2743200" cy="2400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843A069-3975-4BD3-8535-2D540EBE4822}" type="datetime1">
              <a:rPr lang="en-US" smtClean="0"/>
              <a:t>4/19/2023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EC2856B-BCFB-D39C-1D4F-F7CA2591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5127"/>
            <a:ext cx="4114800" cy="226348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8624159-404B-D3C6-A265-2A5BB900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508865"/>
            <a:ext cx="2743200" cy="22634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F702B15-2815-419C-AB65-6E566B84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74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31304"/>
            <a:ext cx="8874055" cy="656121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74787"/>
            <a:ext cx="6172200" cy="43862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82725"/>
            <a:ext cx="3932237" cy="43862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8D209E3-65D3-13CD-D7F4-6EF7759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95127"/>
            <a:ext cx="2743200" cy="2400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12E92A3-BC46-453E-8DEB-2FA1D749D241}" type="datetime1">
              <a:rPr lang="en-US" smtClean="0"/>
              <a:t>4/19/2023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A574E6-D0BF-E2CA-7BC8-D8802A0B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5127"/>
            <a:ext cx="4114800" cy="226348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7BFDDC7-1BE5-ECD2-BBC2-61A7DAC3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508865"/>
            <a:ext cx="2743200" cy="22634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F702B15-2815-419C-AB65-6E566B84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B9A591B-5786-7038-F06F-8EE62366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95127"/>
            <a:ext cx="2743200" cy="2400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D8B5683-7628-4078-90FF-8B4790E632F7}" type="datetime1">
              <a:rPr lang="en-US" smtClean="0"/>
              <a:t>4/19/2023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DE93BE-5777-B3DA-D1E8-E4102F90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5127"/>
            <a:ext cx="4114800" cy="226348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0F2682-AC91-D3C9-A132-DE4FB7FC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508865"/>
            <a:ext cx="2743200" cy="22634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F702B15-2815-419C-AB65-6E566B842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6121F6B-8BC2-F3C6-D6E8-937EADEC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95127"/>
            <a:ext cx="2743200" cy="2400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56EA79B-BAA6-4A22-92E8-A7BB2D8CD38E}" type="datetime1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0C25F0-011A-0BC1-4CFE-3802A5AD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5127"/>
            <a:ext cx="4114800" cy="226348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F0D598-CAB3-BA0E-0540-480EF0CD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508865"/>
            <a:ext cx="2743200" cy="22634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F702B15-2815-419C-AB65-6E566B84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1A7178-8E34-669E-2A19-C72EFE76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95127"/>
            <a:ext cx="2743200" cy="2400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34695CC-DEB9-411B-B87A-674AEF0A86CD}" type="datetime1">
              <a:rPr lang="en-US" smtClean="0"/>
              <a:t>4/19/2023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944A67-23D6-31A6-3388-64A5A734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5127"/>
            <a:ext cx="4114800" cy="226348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781A1E-F183-FFC9-0DBA-FF9C174E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508865"/>
            <a:ext cx="2743200" cy="22634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F702B15-2815-419C-AB65-6E566B84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7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36550"/>
            <a:ext cx="10515600" cy="5778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668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907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668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907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DF4FE95-CBBF-1D82-9776-52636A578D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95127"/>
            <a:ext cx="2743200" cy="2400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C65ED99-5F03-45DB-A4E8-97389092707F}" type="datetime1">
              <a:rPr lang="en-US" smtClean="0"/>
              <a:t>4/19/2023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7A2462D-6A9C-28B6-1EED-64E65E80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5127"/>
            <a:ext cx="4114800" cy="226348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816FC13-3DFF-D3D0-97F5-DC754B84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508865"/>
            <a:ext cx="2743200" cy="22634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F702B15-2815-419C-AB65-6E566B84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38066"/>
            <a:ext cx="8821047" cy="616091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57739"/>
            <a:ext cx="6172200" cy="45755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57739"/>
            <a:ext cx="3932237" cy="4583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EA750BD-8602-C46D-02B4-AF6674B6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95127"/>
            <a:ext cx="2743200" cy="2400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843A069-3975-4BD3-8535-2D540EBE4822}" type="datetime1">
              <a:rPr lang="en-US" smtClean="0"/>
              <a:t>4/19/2023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EC2856B-BCFB-D39C-1D4F-F7CA2591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5127"/>
            <a:ext cx="4114800" cy="226348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8624159-404B-D3C6-A265-2A5BB900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508865"/>
            <a:ext cx="2743200" cy="22634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F702B15-2815-419C-AB65-6E566B84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3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31304"/>
            <a:ext cx="8874055" cy="656121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74787"/>
            <a:ext cx="6172200" cy="43862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82725"/>
            <a:ext cx="3932237" cy="43862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8D209E3-65D3-13CD-D7F4-6EF7759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95127"/>
            <a:ext cx="2743200" cy="2400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12E92A3-BC46-453E-8DEB-2FA1D749D241}" type="datetime1">
              <a:rPr lang="en-US" smtClean="0"/>
              <a:t>4/19/2023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A574E6-D0BF-E2CA-7BC8-D8802A0B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5127"/>
            <a:ext cx="4114800" cy="226348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7BFDDC7-1BE5-ECD2-BBC2-61A7DAC3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508865"/>
            <a:ext cx="2743200" cy="22634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F702B15-2815-419C-AB65-6E566B84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5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975501-3B54-C64B-B557-7661990DA78D}"/>
              </a:ext>
            </a:extLst>
          </p:cNvPr>
          <p:cNvSpPr/>
          <p:nvPr/>
        </p:nvSpPr>
        <p:spPr>
          <a:xfrm>
            <a:off x="0" y="0"/>
            <a:ext cx="12192000" cy="141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48766"/>
            <a:ext cx="9144000" cy="699247"/>
          </a:xfrm>
        </p:spPr>
        <p:txBody>
          <a:bodyPr anchor="b" anchorCtr="0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48013"/>
            <a:ext cx="9144000" cy="80541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95127"/>
            <a:ext cx="2743200" cy="2400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AB73357E-8FC8-4DA6-91A5-2E8E3E414289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5127"/>
            <a:ext cx="4114800" cy="226348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508865"/>
            <a:ext cx="2743200" cy="22634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F702B15-2815-419C-AB65-6E566B8426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B28C049-A060-C347-ADFE-92ABDFCD299D}"/>
              </a:ext>
            </a:extLst>
          </p:cNvPr>
          <p:cNvSpPr txBox="1">
            <a:spLocks/>
          </p:cNvSpPr>
          <p:nvPr/>
        </p:nvSpPr>
        <p:spPr>
          <a:xfrm>
            <a:off x="7839635" y="167150"/>
            <a:ext cx="4129098" cy="44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OFFICE OF THE SECRETARY OF DEFENSE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9D076CEC-1AAE-6440-A8B8-4EFF53F57D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16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CADE41-128D-E14D-AD24-C84C1047C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3"/>
          <a:stretch/>
        </p:blipFill>
        <p:spPr>
          <a:xfrm>
            <a:off x="4083313" y="616449"/>
            <a:ext cx="4007087" cy="328319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21E8923-1361-514A-9639-473D4E652437}"/>
              </a:ext>
            </a:extLst>
          </p:cNvPr>
          <p:cNvSpPr txBox="1">
            <a:spLocks/>
          </p:cNvSpPr>
          <p:nvPr/>
        </p:nvSpPr>
        <p:spPr>
          <a:xfrm>
            <a:off x="336175" y="167150"/>
            <a:ext cx="4129098" cy="44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CHIEF DIGITAL AND AI OFFICE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7CACB8-4F0E-4C2F-6F94-2A606D1092B8}"/>
              </a:ext>
            </a:extLst>
          </p:cNvPr>
          <p:cNvSpPr/>
          <p:nvPr userDrawn="1"/>
        </p:nvSpPr>
        <p:spPr>
          <a:xfrm>
            <a:off x="0" y="0"/>
            <a:ext cx="12192000" cy="141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2ACEAA6-D51F-B755-2D76-6AC12F00C393}"/>
              </a:ext>
            </a:extLst>
          </p:cNvPr>
          <p:cNvSpPr txBox="1">
            <a:spLocks/>
          </p:cNvSpPr>
          <p:nvPr userDrawn="1"/>
        </p:nvSpPr>
        <p:spPr>
          <a:xfrm>
            <a:off x="7839635" y="167150"/>
            <a:ext cx="4129098" cy="44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400" b="0">
                <a:latin typeface="Arial" panose="020B0604020202020204" pitchFamily="34" charset="0"/>
                <a:cs typeface="Arial" panose="020B0604020202020204" pitchFamily="34" charset="0"/>
              </a:rPr>
              <a:t>OFFICE OF THE SECRETARY OF DEFENSE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D6CD75-4C18-BB59-C59B-D057E46B4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3"/>
          <a:stretch/>
        </p:blipFill>
        <p:spPr>
          <a:xfrm>
            <a:off x="4083313" y="616449"/>
            <a:ext cx="4007087" cy="3283198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9D8DB73C-403F-8FCB-26BC-9BADB27816D1}"/>
              </a:ext>
            </a:extLst>
          </p:cNvPr>
          <p:cNvSpPr txBox="1">
            <a:spLocks/>
          </p:cNvSpPr>
          <p:nvPr userDrawn="1"/>
        </p:nvSpPr>
        <p:spPr>
          <a:xfrm>
            <a:off x="336175" y="167150"/>
            <a:ext cx="4129098" cy="44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0">
                <a:latin typeface="Arial" panose="020B0604020202020204" pitchFamily="34" charset="0"/>
                <a:cs typeface="Arial" panose="020B0604020202020204" pitchFamily="34" charset="0"/>
              </a:rPr>
              <a:t>CHIEF DIGITAL AND AI OFFICE</a:t>
            </a:r>
          </a:p>
        </p:txBody>
      </p:sp>
    </p:spTree>
    <p:extLst>
      <p:ext uri="{BB962C8B-B14F-4D97-AF65-F5344CB8AC3E}">
        <p14:creationId xmlns:p14="http://schemas.microsoft.com/office/powerpoint/2010/main" val="82356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B9A591B-5786-7038-F06F-8EE62366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95127"/>
            <a:ext cx="2743200" cy="2400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D8B5683-7628-4078-90FF-8B4790E632F7}" type="datetime1">
              <a:rPr lang="en-US" smtClean="0"/>
              <a:t>4/19/2023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DE93BE-5777-B3DA-D1E8-E4102F90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5127"/>
            <a:ext cx="4114800" cy="226348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0F2682-AC91-D3C9-A132-DE4FB7FC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508865"/>
            <a:ext cx="2743200" cy="22634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F702B15-2815-419C-AB65-6E566B842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2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978153" cy="630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12564"/>
            <a:ext cx="10515600" cy="476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5161039-09D7-F44F-AAEA-69D5FF97F8B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3701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5E65E-7055-B543-A406-00E8BB925549}"/>
              </a:ext>
            </a:extLst>
          </p:cNvPr>
          <p:cNvCxnSpPr>
            <a:cxnSpLocks/>
          </p:cNvCxnSpPr>
          <p:nvPr/>
        </p:nvCxnSpPr>
        <p:spPr>
          <a:xfrm>
            <a:off x="403412" y="995680"/>
            <a:ext cx="114533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42B9C6C-F251-0B43-B80D-126DCE8858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5" b="9970"/>
          <a:stretch/>
        </p:blipFill>
        <p:spPr>
          <a:xfrm>
            <a:off x="9816353" y="262466"/>
            <a:ext cx="2094753" cy="639233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93B378-699A-25D9-B678-FE455B9B9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6495127"/>
            <a:ext cx="2743200" cy="2400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AC4C51F1-DF4E-3048-8F9B-9BADA998263F}" type="datetime1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19629B4-4EED-4E53-6926-CB0BE782F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5127"/>
            <a:ext cx="4114800" cy="22634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CUI//REL TO USA, AUS, GBR</a:t>
            </a:r>
          </a:p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0FBB1B6-F42A-F672-F523-BF4F8066F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508865"/>
            <a:ext cx="2743200" cy="22634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F702B15-2815-419C-AB65-6E566B84263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40363-9F7F-4095-4EA2-F827A671B825}"/>
              </a:ext>
            </a:extLst>
          </p:cNvPr>
          <p:cNvCxnSpPr>
            <a:cxnSpLocks/>
          </p:cNvCxnSpPr>
          <p:nvPr userDrawn="1"/>
        </p:nvCxnSpPr>
        <p:spPr>
          <a:xfrm>
            <a:off x="403412" y="995680"/>
            <a:ext cx="114533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41E03FF-6340-714C-083C-F2C8CAFE03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5" b="9970"/>
          <a:stretch/>
        </p:blipFill>
        <p:spPr>
          <a:xfrm>
            <a:off x="9816353" y="262466"/>
            <a:ext cx="2094753" cy="6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3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978153" cy="630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12564"/>
            <a:ext cx="10515600" cy="476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5161039-09D7-F44F-AAEA-69D5FF97F8B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3701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5E65E-7055-B543-A406-00E8BB925549}"/>
              </a:ext>
            </a:extLst>
          </p:cNvPr>
          <p:cNvCxnSpPr>
            <a:cxnSpLocks/>
          </p:cNvCxnSpPr>
          <p:nvPr/>
        </p:nvCxnSpPr>
        <p:spPr>
          <a:xfrm>
            <a:off x="403412" y="995680"/>
            <a:ext cx="114533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42B9C6C-F251-0B43-B80D-126DCE8858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5" b="9970"/>
          <a:stretch/>
        </p:blipFill>
        <p:spPr>
          <a:xfrm>
            <a:off x="9816353" y="262466"/>
            <a:ext cx="2094753" cy="639233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93B378-699A-25D9-B678-FE455B9B9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6495127"/>
            <a:ext cx="2743200" cy="2400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AC4C51F1-DF4E-3048-8F9B-9BADA998263F}" type="datetime1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19629B4-4EED-4E53-6926-CB0BE782F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5127"/>
            <a:ext cx="4114800" cy="22634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0FBB1B6-F42A-F672-F523-BF4F8066F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508865"/>
            <a:ext cx="2743200" cy="22634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F702B15-2815-419C-AB65-6E566B84263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40363-9F7F-4095-4EA2-F827A671B825}"/>
              </a:ext>
            </a:extLst>
          </p:cNvPr>
          <p:cNvCxnSpPr>
            <a:cxnSpLocks/>
          </p:cNvCxnSpPr>
          <p:nvPr userDrawn="1"/>
        </p:nvCxnSpPr>
        <p:spPr>
          <a:xfrm>
            <a:off x="403412" y="995680"/>
            <a:ext cx="114533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41E03FF-6340-714C-083C-F2C8CAFE03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5" b="9970"/>
          <a:stretch/>
        </p:blipFill>
        <p:spPr>
          <a:xfrm>
            <a:off x="9816353" y="262466"/>
            <a:ext cx="2094753" cy="6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1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twosixlabs/armory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XAITK/xaitk-saliency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github.com/twosixlabs/armor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B0A75A-BF3D-C64A-B0EE-035C04FB7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413" y="4162411"/>
            <a:ext cx="9773174" cy="1162426"/>
          </a:xfrm>
        </p:spPr>
        <p:txBody>
          <a:bodyPr>
            <a:noAutofit/>
          </a:bodyPr>
          <a:lstStyle/>
          <a:p>
            <a:r>
              <a:rPr lang="en-US" sz="3600" dirty="0"/>
              <a:t>Joint AI Test Infrastructure Capability (JATIC)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5483C-A772-4E1A-A3F8-91E1EC105184}"/>
              </a:ext>
            </a:extLst>
          </p:cNvPr>
          <p:cNvSpPr txBox="1"/>
          <p:nvPr/>
        </p:nvSpPr>
        <p:spPr>
          <a:xfrm>
            <a:off x="3427297" y="6239771"/>
            <a:ext cx="5337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DISTRIBUTION STATEMENT A</a:t>
            </a:r>
          </a:p>
          <a:p>
            <a:pPr algn="ctr"/>
            <a:r>
              <a:rPr lang="en-US" sz="1100" dirty="0"/>
              <a:t>Approved for public release: distribution is unlimited.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38BE7-911A-45FB-A8A2-0D52666787C9}"/>
              </a:ext>
            </a:extLst>
          </p:cNvPr>
          <p:cNvSpPr txBox="1"/>
          <p:nvPr/>
        </p:nvSpPr>
        <p:spPr>
          <a:xfrm>
            <a:off x="9688331" y="6070494"/>
            <a:ext cx="23786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Controlled by: </a:t>
            </a:r>
            <a:r>
              <a:rPr lang="en-US" sz="1100" dirty="0"/>
              <a:t>CDAO</a:t>
            </a:r>
          </a:p>
          <a:p>
            <a:r>
              <a:rPr lang="en-US" sz="1100" b="1" i="1" dirty="0"/>
              <a:t>Controlled by: </a:t>
            </a:r>
            <a:r>
              <a:rPr lang="en-US" sz="1100" dirty="0"/>
              <a:t>Test &amp; Evaluation</a:t>
            </a:r>
          </a:p>
          <a:p>
            <a:r>
              <a:rPr lang="en-US" sz="1100" b="1" dirty="0"/>
              <a:t>POC: </a:t>
            </a:r>
            <a:r>
              <a:rPr lang="en-US" sz="1100" i="1" dirty="0"/>
              <a:t>david.jin5.civ@mail.mil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3FFC2-E7D7-45C4-8B28-72919BBE9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017" y="415384"/>
            <a:ext cx="3000055" cy="164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1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0B97-C15D-8FB1-0CB1-4EC23A6C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Sustainment &amp;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93BE8-9CD5-84E3-4CFE-C003D3CD3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6565"/>
            <a:ext cx="8909115" cy="3784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To maintain relevance among rapid AI technology advancement, JATIC will:</a:t>
            </a:r>
          </a:p>
          <a:p>
            <a:r>
              <a:rPr lang="en-US" sz="1600" dirty="0"/>
              <a:t>Design and sustain extensible capabilities platforms that evolve to include the latest advancements</a:t>
            </a:r>
          </a:p>
          <a:p>
            <a:r>
              <a:rPr lang="en-US" sz="1600" dirty="0"/>
              <a:t>Continuously integrate SOTA algorithms, architectures, and techniques into existing capabilities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CDAO T&amp;E will collaborate with DoD R&amp;D by:</a:t>
            </a:r>
          </a:p>
          <a:p>
            <a:r>
              <a:rPr lang="en-US" sz="1600" dirty="0"/>
              <a:t>Sharing useful research directions, informed by capability gaps and operational needs</a:t>
            </a:r>
          </a:p>
          <a:p>
            <a:r>
              <a:rPr lang="en-US" sz="1600" dirty="0"/>
              <a:t>Maturing and transition prototypes of S&amp;T research into JATIC to make widely available across the enterprise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9AAC9-3C58-BEB8-65BC-3D9B3CF8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B15-2815-419C-AB65-6E566B842636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CDF7CD-DAA2-C457-6020-C20039F3BCFA}"/>
              </a:ext>
            </a:extLst>
          </p:cNvPr>
          <p:cNvGrpSpPr/>
          <p:nvPr/>
        </p:nvGrpSpPr>
        <p:grpSpPr>
          <a:xfrm>
            <a:off x="9816353" y="1524305"/>
            <a:ext cx="2387082" cy="4238945"/>
            <a:chOff x="10232182" y="2078594"/>
            <a:chExt cx="2387082" cy="423894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C42DB75-9790-6FF1-2AF3-1319F99F58F0}"/>
                </a:ext>
              </a:extLst>
            </p:cNvPr>
            <p:cNvGrpSpPr/>
            <p:nvPr/>
          </p:nvGrpSpPr>
          <p:grpSpPr>
            <a:xfrm>
              <a:off x="10232182" y="2078594"/>
              <a:ext cx="1460414" cy="4200133"/>
              <a:chOff x="10542401" y="2177692"/>
              <a:chExt cx="1460414" cy="4200133"/>
            </a:xfrm>
          </p:grpSpPr>
          <p:pic>
            <p:nvPicPr>
              <p:cNvPr id="24" name="Picture 2" descr="Evaluating Technology Readiness —A Formal Equation">
                <a:extLst>
                  <a:ext uri="{FF2B5EF4-FFF2-40B4-BE49-F238E27FC236}">
                    <a16:creationId xmlns:a16="http://schemas.microsoft.com/office/drawing/2014/main" id="{206A1D7D-1042-8932-4AAA-93B6840162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9" t="2336" r="73065" b="3791"/>
              <a:stretch/>
            </p:blipFill>
            <p:spPr bwMode="auto">
              <a:xfrm>
                <a:off x="11240814" y="2532993"/>
                <a:ext cx="762001" cy="3844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B243A9-7C53-D7AB-EAA6-474545C9B81E}"/>
                  </a:ext>
                </a:extLst>
              </p:cNvPr>
              <p:cNvSpPr txBox="1"/>
              <p:nvPr/>
            </p:nvSpPr>
            <p:spPr>
              <a:xfrm>
                <a:off x="11271030" y="2177692"/>
                <a:ext cx="731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/>
                  <a:t>TRL</a:t>
                </a:r>
              </a:p>
            </p:txBody>
          </p:sp>
          <p:sp>
            <p:nvSpPr>
              <p:cNvPr id="26" name="Arrow: Curved Right 25">
                <a:extLst>
                  <a:ext uri="{FF2B5EF4-FFF2-40B4-BE49-F238E27FC236}">
                    <a16:creationId xmlns:a16="http://schemas.microsoft.com/office/drawing/2014/main" id="{1D9A9059-3DC1-3160-9978-FE64303881C3}"/>
                  </a:ext>
                </a:extLst>
              </p:cNvPr>
              <p:cNvSpPr/>
              <p:nvPr/>
            </p:nvSpPr>
            <p:spPr>
              <a:xfrm rot="10800000" flipH="1">
                <a:off x="10542401" y="2922281"/>
                <a:ext cx="683172" cy="1546162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CF81A7-8777-FC32-162C-500A6D51ED0E}"/>
                </a:ext>
              </a:extLst>
            </p:cNvPr>
            <p:cNvSpPr txBox="1"/>
            <p:nvPr/>
          </p:nvSpPr>
          <p:spPr>
            <a:xfrm rot="16200000">
              <a:off x="10243885" y="3365430"/>
              <a:ext cx="896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Mature &amp; Transition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C9ED3A-3F98-249F-0041-1F3D95611D17}"/>
                </a:ext>
              </a:extLst>
            </p:cNvPr>
            <p:cNvSpPr/>
            <p:nvPr/>
          </p:nvSpPr>
          <p:spPr>
            <a:xfrm>
              <a:off x="10944226" y="2412620"/>
              <a:ext cx="731520" cy="13258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DCC407-7C12-705C-DE84-0EEA15FDA6DD}"/>
                </a:ext>
              </a:extLst>
            </p:cNvPr>
            <p:cNvSpPr/>
            <p:nvPr/>
          </p:nvSpPr>
          <p:spPr>
            <a:xfrm>
              <a:off x="10945835" y="3757219"/>
              <a:ext cx="731520" cy="2560320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EFEC23-8EF7-1338-2D5B-FA0F989D95C2}"/>
                </a:ext>
              </a:extLst>
            </p:cNvPr>
            <p:cNvSpPr txBox="1"/>
            <p:nvPr/>
          </p:nvSpPr>
          <p:spPr>
            <a:xfrm>
              <a:off x="11644813" y="2823182"/>
              <a:ext cx="658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CDAO JATIC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D1ADA0-D845-13CB-0CDE-141F8BF3A4DD}"/>
                </a:ext>
              </a:extLst>
            </p:cNvPr>
            <p:cNvSpPr txBox="1"/>
            <p:nvPr/>
          </p:nvSpPr>
          <p:spPr>
            <a:xfrm>
              <a:off x="11655913" y="3911402"/>
              <a:ext cx="9633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DIU,</a:t>
              </a:r>
            </a:p>
            <a:p>
              <a:r>
                <a:rPr lang="en-US" sz="10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DARPA,</a:t>
              </a:r>
            </a:p>
            <a:p>
              <a:r>
                <a:rPr lang="en-US" sz="10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Research labs, etc.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F335FD5-9335-11F2-B68A-211D07FB8A8A}"/>
              </a:ext>
            </a:extLst>
          </p:cNvPr>
          <p:cNvSpPr txBox="1"/>
          <p:nvPr/>
        </p:nvSpPr>
        <p:spPr>
          <a:xfrm>
            <a:off x="984365" y="1382957"/>
            <a:ext cx="753098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JATIC</a:t>
            </a:r>
            <a:r>
              <a:rPr lang="en-US" sz="1800" dirty="0"/>
              <a:t> will evolve with the AI/ML state-of-the-art using </a:t>
            </a:r>
            <a:r>
              <a:rPr lang="en-US" sz="1800" u="sng" dirty="0"/>
              <a:t>extensible system designs</a:t>
            </a:r>
            <a:r>
              <a:rPr lang="en-US" sz="1800" dirty="0"/>
              <a:t> and </a:t>
            </a:r>
            <a:r>
              <a:rPr lang="en-US" sz="1800" u="sng" dirty="0"/>
              <a:t>continuous collaboration</a:t>
            </a:r>
            <a:r>
              <a:rPr lang="en-US" sz="1800" dirty="0"/>
              <a:t> with DoD </a:t>
            </a:r>
            <a:r>
              <a:rPr lang="en-US" dirty="0"/>
              <a:t>R&amp;D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23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6DFA33B-4478-93DB-8F89-A3F98D8B9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906119" cy="2852737"/>
          </a:xfrm>
        </p:spPr>
        <p:txBody>
          <a:bodyPr/>
          <a:lstStyle/>
          <a:p>
            <a:r>
              <a:rPr lang="en-US" dirty="0"/>
              <a:t>Current Capabilities Deep Dive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82196-D1EF-789D-8736-42E40393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02B15-2815-419C-AB65-6E566B8426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4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153F-0B12-E77C-DE3B-6BED2115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DARPA GARD Armory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23299-9456-DF92-D3BE-8E1ACD63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B15-2815-419C-AB65-6E566B84263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 descr="Armory Logo">
            <a:extLst>
              <a:ext uri="{FF2B5EF4-FFF2-40B4-BE49-F238E27FC236}">
                <a16:creationId xmlns:a16="http://schemas.microsoft.com/office/drawing/2014/main" id="{4FD3E32B-F3CD-72B4-3749-6B21EB57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089" y="4968466"/>
            <a:ext cx="2536911" cy="11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earch team logos">
            <a:extLst>
              <a:ext uri="{FF2B5EF4-FFF2-40B4-BE49-F238E27FC236}">
                <a16:creationId xmlns:a16="http://schemas.microsoft.com/office/drawing/2014/main" id="{A7E0072C-FD0F-BCEC-476A-29089A3C0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19"/>
          <a:stretch/>
        </p:blipFill>
        <p:spPr bwMode="auto">
          <a:xfrm>
            <a:off x="7907183" y="5777172"/>
            <a:ext cx="1882507" cy="81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3B15D9A-1D26-BE81-A8F2-A3F09D44B99B}"/>
              </a:ext>
            </a:extLst>
          </p:cNvPr>
          <p:cNvGrpSpPr/>
          <p:nvPr/>
        </p:nvGrpSpPr>
        <p:grpSpPr>
          <a:xfrm>
            <a:off x="838200" y="6181703"/>
            <a:ext cx="4953001" cy="485060"/>
            <a:chOff x="838198" y="6176963"/>
            <a:chExt cx="4953001" cy="4850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5BAE1D-BCFA-0016-4414-86C951EEC8A2}"/>
                </a:ext>
              </a:extLst>
            </p:cNvPr>
            <p:cNvSpPr txBox="1"/>
            <p:nvPr/>
          </p:nvSpPr>
          <p:spPr>
            <a:xfrm>
              <a:off x="838198" y="6261913"/>
              <a:ext cx="49530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hlinkClick r:id="rId5"/>
                </a:rPr>
                <a:t>https://www.darpa.mil/program/guaranteeing-ai-robustness-against-deception</a:t>
              </a:r>
            </a:p>
            <a:p>
              <a:r>
                <a:rPr lang="en-US" sz="1000" dirty="0">
                  <a:hlinkClick r:id="rId5"/>
                </a:rPr>
                <a:t>https://github.com/twosixlabs/armory</a:t>
              </a:r>
              <a:endParaRPr lang="en-US" sz="1000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4BA7CB-8CA7-F1D0-A51D-42E4D3A85BE8}"/>
                </a:ext>
              </a:extLst>
            </p:cNvPr>
            <p:cNvCxnSpPr/>
            <p:nvPr/>
          </p:nvCxnSpPr>
          <p:spPr>
            <a:xfrm>
              <a:off x="838198" y="6176963"/>
              <a:ext cx="250536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6031C6-CEAE-440E-2163-CE9B0532126A}"/>
              </a:ext>
            </a:extLst>
          </p:cNvPr>
          <p:cNvSpPr txBox="1">
            <a:spLocks/>
          </p:cNvSpPr>
          <p:nvPr/>
        </p:nvSpPr>
        <p:spPr>
          <a:xfrm>
            <a:off x="838200" y="2312455"/>
            <a:ext cx="10515600" cy="3703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/>
              <a:t>Background</a:t>
            </a:r>
          </a:p>
          <a:p>
            <a:r>
              <a:rPr lang="en-US" sz="1500"/>
              <a:t>DARPA GARD established theoretical ML foundations for adversarial attacks and encouraged the creation of effective defenses</a:t>
            </a:r>
          </a:p>
          <a:p>
            <a:r>
              <a:rPr lang="en-US" sz="1500"/>
              <a:t>Collaborators included </a:t>
            </a:r>
            <a:r>
              <a:rPr lang="en-US" sz="1500" err="1"/>
              <a:t>TwoSix</a:t>
            </a:r>
            <a:r>
              <a:rPr lang="en-US" sz="1500"/>
              <a:t>, IBM, MITRE, University of Chicago, and Google Research. </a:t>
            </a:r>
          </a:p>
          <a:p>
            <a:r>
              <a:rPr lang="en-US" sz="1500"/>
              <a:t>Armory combines the attacks and defenses developed within the GARD program into a comprehensive platform</a:t>
            </a:r>
          </a:p>
          <a:p>
            <a:pPr marL="0" indent="0">
              <a:buNone/>
            </a:pPr>
            <a:endParaRPr lang="en-US" sz="1500" b="1"/>
          </a:p>
          <a:p>
            <a:pPr marL="0" indent="0">
              <a:buNone/>
            </a:pPr>
            <a:r>
              <a:rPr lang="en-US" sz="1500" b="1"/>
              <a:t>Armory design </a:t>
            </a:r>
          </a:p>
          <a:p>
            <a:r>
              <a:rPr lang="en-US" sz="1500"/>
              <a:t>Extensible – Supports continuous addition of cutting-edge attacks, defenses, scenarios, datasets, and metrics</a:t>
            </a:r>
          </a:p>
          <a:p>
            <a:r>
              <a:rPr lang="en-US" sz="1500"/>
              <a:t>Multi-domain – Supports image, FMV, audio, and multimodal operational tasks</a:t>
            </a:r>
          </a:p>
          <a:p>
            <a:r>
              <a:rPr lang="en-US" sz="1500"/>
              <a:t>Realistic – Evaluates models within realistic operational scenarios and adversarial threat models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42A933-7AC5-F5ED-1BC2-6AE0E6F1F96B}"/>
              </a:ext>
            </a:extLst>
          </p:cNvPr>
          <p:cNvSpPr txBox="1"/>
          <p:nvPr/>
        </p:nvSpPr>
        <p:spPr>
          <a:xfrm>
            <a:off x="1140251" y="1330902"/>
            <a:ext cx="991149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accent1">
                    <a:lumMod val="50000"/>
                  </a:schemeClr>
                </a:solidFill>
              </a:rPr>
              <a:t>Armory</a:t>
            </a:r>
            <a:r>
              <a:rPr lang="en-US" sz="1800"/>
              <a:t> is a platform for measuring AI model robustness to state-of-the-art adversarial attacks and efficacy of adversarial defenses, developed in the DARPA GARD program</a:t>
            </a:r>
          </a:p>
        </p:txBody>
      </p:sp>
    </p:spTree>
    <p:extLst>
      <p:ext uri="{BB962C8B-B14F-4D97-AF65-F5344CB8AC3E}">
        <p14:creationId xmlns:p14="http://schemas.microsoft.com/office/powerpoint/2010/main" val="314610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153F-0B12-E77C-DE3B-6BED2115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DARPA XAI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3F636-6981-26AD-8C24-3400FCC29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2455"/>
            <a:ext cx="6963265" cy="38645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/>
              <a:t>Background</a:t>
            </a:r>
          </a:p>
          <a:p>
            <a:r>
              <a:rPr lang="en-US" sz="1600" dirty="0"/>
              <a:t>DARPA XAI created a suite of ML techniques that enabled human users to understand, appropriately trust, and effectively manage the results of artificially intelligent systems</a:t>
            </a:r>
          </a:p>
          <a:p>
            <a:r>
              <a:rPr lang="en-US" sz="1600" dirty="0"/>
              <a:t>Collaborators included UC Berkeley, UCLA, Carnegie Mellon, UT Dallas, Texas A&amp;M, Rutgers, Oregon State, SRI, Raytheon BBN, and IHMC.</a:t>
            </a:r>
          </a:p>
          <a:p>
            <a:r>
              <a:rPr lang="en-US" sz="1600" dirty="0"/>
              <a:t>XAITK combines the techniques and research performed throughout the program into a unified and extensible package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XAITK uses cases</a:t>
            </a:r>
          </a:p>
          <a:p>
            <a:r>
              <a:rPr lang="en-US" sz="1600" dirty="0"/>
              <a:t>Establish justified confidence in AI models, addressing </a:t>
            </a:r>
            <a:r>
              <a:rPr lang="en-US" sz="1600" i="1" dirty="0"/>
              <a:t>DoD Ethical AI Principles</a:t>
            </a:r>
            <a:r>
              <a:rPr lang="en-US" sz="1600" dirty="0"/>
              <a:t> of Traceability and Reliability</a:t>
            </a:r>
          </a:p>
          <a:p>
            <a:r>
              <a:rPr lang="en-US" sz="1600" dirty="0"/>
              <a:t>Enable feature understanding and analysis for black-box AI models</a:t>
            </a:r>
          </a:p>
          <a:p>
            <a:r>
              <a:rPr lang="en-US" sz="1600" dirty="0"/>
              <a:t>Provide analysis of model failure modes and edge cases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23299-9456-DF92-D3BE-8E1ACD63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B15-2815-419C-AB65-6E566B84263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137F77-E82D-91B5-8AF6-ED1F97809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539" y="5957322"/>
            <a:ext cx="1859627" cy="61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F09FD0D-F892-A751-9716-37EDB3C9EB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8810" y="6173617"/>
            <a:ext cx="1859627" cy="575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184B3-D389-1A52-7655-054AB80AD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465" y="2222765"/>
            <a:ext cx="4298171" cy="37053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41AF0F8-8B29-FD8E-B8E8-5ACA5A863094}"/>
              </a:ext>
            </a:extLst>
          </p:cNvPr>
          <p:cNvGrpSpPr/>
          <p:nvPr/>
        </p:nvGrpSpPr>
        <p:grpSpPr>
          <a:xfrm>
            <a:off x="838200" y="6181703"/>
            <a:ext cx="4953001" cy="638948"/>
            <a:chOff x="838198" y="6176963"/>
            <a:chExt cx="4953001" cy="6389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85037C-4712-8719-762C-635A52F7857B}"/>
                </a:ext>
              </a:extLst>
            </p:cNvPr>
            <p:cNvSpPr txBox="1"/>
            <p:nvPr/>
          </p:nvSpPr>
          <p:spPr>
            <a:xfrm>
              <a:off x="838198" y="6261913"/>
              <a:ext cx="49530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hlinkClick r:id="rId7"/>
                </a:rPr>
                <a:t>https://www.darpa.mil/program/explainable-artificial-intelligence</a:t>
              </a:r>
            </a:p>
            <a:p>
              <a:r>
                <a:rPr lang="en-US" sz="1000" dirty="0">
                  <a:hlinkClick r:id="rId7"/>
                </a:rPr>
                <a:t>https://xaitk.org</a:t>
              </a:r>
            </a:p>
            <a:p>
              <a:r>
                <a:rPr lang="en-US" sz="1000" dirty="0">
                  <a:hlinkClick r:id="rId8"/>
                </a:rPr>
                <a:t>https://github.com/XAITK/xaitk-saliency</a:t>
              </a:r>
              <a:r>
                <a:rPr lang="en-US" sz="1000" dirty="0"/>
                <a:t>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299E08-CDF7-1D00-54AB-48883AC0DB1C}"/>
                </a:ext>
              </a:extLst>
            </p:cNvPr>
            <p:cNvCxnSpPr/>
            <p:nvPr/>
          </p:nvCxnSpPr>
          <p:spPr>
            <a:xfrm>
              <a:off x="838198" y="6176963"/>
              <a:ext cx="250536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D2AE844-46C8-FE7F-AB7D-AB63F82B3479}"/>
              </a:ext>
            </a:extLst>
          </p:cNvPr>
          <p:cNvSpPr txBox="1"/>
          <p:nvPr/>
        </p:nvSpPr>
        <p:spPr>
          <a:xfrm>
            <a:off x="1140251" y="1330902"/>
            <a:ext cx="991149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accent1">
                    <a:lumMod val="50000"/>
                  </a:schemeClr>
                </a:solidFill>
              </a:rPr>
              <a:t>XAI Toolkit (XAITK)</a:t>
            </a:r>
            <a:r>
              <a:rPr lang="en-US" sz="1800"/>
              <a:t> is a platform for visual saliency algorithms to enable human understanding of complex machine learning algorithms, developed in the DARPA XAI program</a:t>
            </a:r>
          </a:p>
        </p:txBody>
      </p:sp>
    </p:spTree>
    <p:extLst>
      <p:ext uri="{BB962C8B-B14F-4D97-AF65-F5344CB8AC3E}">
        <p14:creationId xmlns:p14="http://schemas.microsoft.com/office/powerpoint/2010/main" val="2602282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7DDD-412D-AB5A-CC2F-8CADACAB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Themis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14E08-94D8-23B7-53AE-5A4E1FEC7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7022"/>
            <a:ext cx="5679108" cy="3669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/>
              <a:t>Background</a:t>
            </a:r>
          </a:p>
          <a:p>
            <a:r>
              <a:rPr lang="en-US" sz="1600"/>
              <a:t>Developed by MORSE Corp to support CDAO T&amp;E, Themis has been leveraged for FMV Object Detection and image segmentation AI T&amp;E</a:t>
            </a:r>
          </a:p>
          <a:p>
            <a:endParaRPr lang="en-US" sz="1600" b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/>
              <a:t>Features</a:t>
            </a:r>
          </a:p>
          <a:p>
            <a:r>
              <a:rPr lang="en-US" sz="1600"/>
              <a:t>Containerized microservices architecture enables portability and varied deployments</a:t>
            </a:r>
          </a:p>
          <a:p>
            <a:r>
              <a:rPr lang="en-US" sz="1600"/>
              <a:t>Standardized “black box” model formats and APIs for wide interoperability across vendors</a:t>
            </a:r>
          </a:p>
          <a:p>
            <a:r>
              <a:rPr lang="en-US" sz="1600"/>
              <a:t>Built in access management with </a:t>
            </a:r>
            <a:r>
              <a:rPr lang="en-US" sz="1600" err="1"/>
              <a:t>KeyCloak</a:t>
            </a:r>
            <a:r>
              <a:rPr lang="en-US" sz="1600"/>
              <a:t> to enable vendor model submission and validation of test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6EEEF-D45A-FE61-01F7-F13E60AC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B15-2815-419C-AB65-6E566B842636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236EB2-1A3F-A91C-5449-72B76758D2B4}"/>
              </a:ext>
            </a:extLst>
          </p:cNvPr>
          <p:cNvGrpSpPr/>
          <p:nvPr/>
        </p:nvGrpSpPr>
        <p:grpSpPr>
          <a:xfrm>
            <a:off x="6299200" y="1233176"/>
            <a:ext cx="5809676" cy="2881743"/>
            <a:chOff x="435390" y="914400"/>
            <a:chExt cx="10067510" cy="57503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800DF9-88BF-99A9-2378-E51696B3D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5390" y="1051996"/>
              <a:ext cx="2603500" cy="187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1655BE-1A08-D248-09F6-46CC801BE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5390" y="2791870"/>
              <a:ext cx="2603500" cy="18796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8E28B1A-34E3-4860-7EE5-D0867DB0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9285" y="4468547"/>
              <a:ext cx="2603500" cy="18796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7E3455-8153-0035-6DD0-55CD88004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341" t="20673" r="20673" b="21341"/>
            <a:stretch/>
          </p:blipFill>
          <p:spPr>
            <a:xfrm>
              <a:off x="4591287" y="1576555"/>
              <a:ext cx="548640" cy="54864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400DCC4-B4B0-F65B-B35C-0396A6F69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3616"/>
            <a:stretch/>
          </p:blipFill>
          <p:spPr>
            <a:xfrm>
              <a:off x="3969433" y="1643139"/>
              <a:ext cx="590125" cy="54865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3D7B1A-52F3-16F7-5007-73C4F2EA2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4476" y="1643156"/>
              <a:ext cx="513228" cy="548640"/>
            </a:xfrm>
            <a:prstGeom prst="rect">
              <a:avLst/>
            </a:prstGeom>
          </p:spPr>
        </p:pic>
        <p:sp>
          <p:nvSpPr>
            <p:cNvPr id="13" name="Rounded Rectangle 29">
              <a:extLst>
                <a:ext uri="{FF2B5EF4-FFF2-40B4-BE49-F238E27FC236}">
                  <a16:creationId xmlns:a16="http://schemas.microsoft.com/office/drawing/2014/main" id="{24EC2974-C80F-7F63-6A4E-9D06BF79D5D6}"/>
                </a:ext>
              </a:extLst>
            </p:cNvPr>
            <p:cNvSpPr/>
            <p:nvPr/>
          </p:nvSpPr>
          <p:spPr bwMode="auto">
            <a:xfrm>
              <a:off x="3284121" y="1422689"/>
              <a:ext cx="1902127" cy="989575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B382A5-AEDB-DE69-8A07-2122E30A5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32706" y="3410476"/>
              <a:ext cx="548640" cy="5486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E55C157-E55F-49C5-EB2D-E9C6DA259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69583" y="3468044"/>
              <a:ext cx="531075" cy="54864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EC711E3-E03A-4006-D781-7ACE09D54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263"/>
            <a:stretch/>
          </p:blipFill>
          <p:spPr>
            <a:xfrm>
              <a:off x="3914848" y="3457350"/>
              <a:ext cx="569146" cy="548640"/>
            </a:xfrm>
            <a:prstGeom prst="rect">
              <a:avLst/>
            </a:prstGeom>
          </p:spPr>
        </p:pic>
        <p:sp>
          <p:nvSpPr>
            <p:cNvPr id="17" name="Rounded Rectangle 33">
              <a:extLst>
                <a:ext uri="{FF2B5EF4-FFF2-40B4-BE49-F238E27FC236}">
                  <a16:creationId xmlns:a16="http://schemas.microsoft.com/office/drawing/2014/main" id="{68417ABB-797A-5439-F74C-A74E6017CFE1}"/>
                </a:ext>
              </a:extLst>
            </p:cNvPr>
            <p:cNvSpPr/>
            <p:nvPr/>
          </p:nvSpPr>
          <p:spPr bwMode="auto">
            <a:xfrm>
              <a:off x="3284120" y="3227596"/>
              <a:ext cx="1902127" cy="989576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CCDBE5C-8622-263C-0E9F-DC66C948D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3630" y="5290987"/>
              <a:ext cx="548640" cy="548640"/>
            </a:xfrm>
            <a:prstGeom prst="rect">
              <a:avLst/>
            </a:prstGeom>
          </p:spPr>
        </p:pic>
        <p:sp>
          <p:nvSpPr>
            <p:cNvPr id="19" name="Rounded Rectangle 35">
              <a:extLst>
                <a:ext uri="{FF2B5EF4-FFF2-40B4-BE49-F238E27FC236}">
                  <a16:creationId xmlns:a16="http://schemas.microsoft.com/office/drawing/2014/main" id="{33346C46-2141-1D95-1EC5-2059F88EA975}"/>
                </a:ext>
              </a:extLst>
            </p:cNvPr>
            <p:cNvSpPr/>
            <p:nvPr/>
          </p:nvSpPr>
          <p:spPr bwMode="auto">
            <a:xfrm>
              <a:off x="3383076" y="5137525"/>
              <a:ext cx="1787975" cy="914400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0" name="Graphic 48">
              <a:extLst>
                <a:ext uri="{FF2B5EF4-FFF2-40B4-BE49-F238E27FC236}">
                  <a16:creationId xmlns:a16="http://schemas.microsoft.com/office/drawing/2014/main" id="{59ACA7F6-4744-C5A4-C66A-0DBB2E2E8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r="67378"/>
            <a:stretch/>
          </p:blipFill>
          <p:spPr>
            <a:xfrm>
              <a:off x="4474169" y="5347433"/>
              <a:ext cx="672146" cy="484798"/>
            </a:xfrm>
            <a:prstGeom prst="rect">
              <a:avLst/>
            </a:prstGeom>
          </p:spPr>
        </p:pic>
        <p:pic>
          <p:nvPicPr>
            <p:cNvPr id="21" name="Graphic 49">
              <a:extLst>
                <a:ext uri="{FF2B5EF4-FFF2-40B4-BE49-F238E27FC236}">
                  <a16:creationId xmlns:a16="http://schemas.microsoft.com/office/drawing/2014/main" id="{8C810851-06D2-63BD-8590-33CE8609F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936911" y="5290987"/>
              <a:ext cx="480406" cy="54124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89A12F3-ACAD-4D7E-088D-35CE30040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5267" t="11614" r="11614" b="15267"/>
            <a:stretch/>
          </p:blipFill>
          <p:spPr>
            <a:xfrm>
              <a:off x="2504006" y="2726766"/>
              <a:ext cx="1335741" cy="91960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6C0477F-56DA-D992-E386-A838A3FD3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5267" t="11614" r="11614" b="15267"/>
            <a:stretch/>
          </p:blipFill>
          <p:spPr>
            <a:xfrm>
              <a:off x="2563368" y="4642003"/>
              <a:ext cx="1335741" cy="91960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C264428-79B2-0E62-9C6C-41C9A155D8D1}"/>
                </a:ext>
              </a:extLst>
            </p:cNvPr>
            <p:cNvSpPr/>
            <p:nvPr/>
          </p:nvSpPr>
          <p:spPr bwMode="auto">
            <a:xfrm>
              <a:off x="6098919" y="1045756"/>
              <a:ext cx="4403981" cy="5156019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32D6AC9-1621-DF17-D618-A413BEFB4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8088" y="6283721"/>
              <a:ext cx="3657600" cy="381000"/>
            </a:xfrm>
            <a:prstGeom prst="rect">
              <a:avLst/>
            </a:prstGeom>
          </p:spPr>
        </p:pic>
        <p:sp>
          <p:nvSpPr>
            <p:cNvPr id="26" name="Up Arrow 42">
              <a:extLst>
                <a:ext uri="{FF2B5EF4-FFF2-40B4-BE49-F238E27FC236}">
                  <a16:creationId xmlns:a16="http://schemas.microsoft.com/office/drawing/2014/main" id="{30DBEB32-F9B2-620E-7608-7C6425B4F3FA}"/>
                </a:ext>
              </a:extLst>
            </p:cNvPr>
            <p:cNvSpPr/>
            <p:nvPr/>
          </p:nvSpPr>
          <p:spPr bwMode="auto">
            <a:xfrm rot="5400000">
              <a:off x="6169737" y="845579"/>
              <a:ext cx="367509" cy="2113917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9D8FCCE-3AB1-CD4C-D66B-D0A7F4DFD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03162" y="1017870"/>
              <a:ext cx="2946400" cy="24384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EC12566-3BD9-A892-1677-D9C89EBD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50173" y="3183740"/>
              <a:ext cx="902707" cy="628852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1324CE3-10FC-9068-D515-35B28740B0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01526" y="3836872"/>
              <a:ext cx="0" cy="63167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BD252CF-4113-71C9-0413-D3C26640E294}"/>
                </a:ext>
              </a:extLst>
            </p:cNvPr>
            <p:cNvSpPr txBox="1"/>
            <p:nvPr/>
          </p:nvSpPr>
          <p:spPr>
            <a:xfrm>
              <a:off x="8396888" y="3953141"/>
              <a:ext cx="12600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Inference API</a:t>
              </a:r>
            </a:p>
          </p:txBody>
        </p:sp>
        <p:sp>
          <p:nvSpPr>
            <p:cNvPr id="31" name="Rounded Rectangle 47">
              <a:extLst>
                <a:ext uri="{FF2B5EF4-FFF2-40B4-BE49-F238E27FC236}">
                  <a16:creationId xmlns:a16="http://schemas.microsoft.com/office/drawing/2014/main" id="{97C5818B-5548-9F0A-15D1-E7D904825E46}"/>
                </a:ext>
              </a:extLst>
            </p:cNvPr>
            <p:cNvSpPr/>
            <p:nvPr/>
          </p:nvSpPr>
          <p:spPr bwMode="auto">
            <a:xfrm>
              <a:off x="6258572" y="4578056"/>
              <a:ext cx="4085909" cy="705431"/>
            </a:xfrm>
            <a:prstGeom prst="round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rPr>
                <a:t>T&amp;E Harness Services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4BE2088-62E1-688F-B19C-CE07F2945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22838" y="5274675"/>
              <a:ext cx="977900" cy="9271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90A24F2-5928-835B-2068-FEDF533B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89769" y="5274675"/>
              <a:ext cx="977900" cy="9271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AC41988-5EFD-8B2C-9417-C02B8BC42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56700" y="5274675"/>
              <a:ext cx="977900" cy="9271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F2BCC6F-2FB6-34F5-AE2B-5A93DC4A9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5267" t="11614" r="11614" b="15267"/>
            <a:stretch/>
          </p:blipFill>
          <p:spPr>
            <a:xfrm>
              <a:off x="2579107" y="914400"/>
              <a:ext cx="1335741" cy="919606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4F8281AC-7DD8-F3B1-A56F-A5B28006842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305" y="5406278"/>
            <a:ext cx="921301" cy="810745"/>
          </a:xfrm>
          <a:prstGeom prst="rect">
            <a:avLst/>
          </a:prstGeom>
          <a:solidFill>
            <a:srgbClr val="004F87"/>
          </a:solidFill>
        </p:spPr>
      </p:pic>
      <p:pic>
        <p:nvPicPr>
          <p:cNvPr id="38" name="Picture 21">
            <a:extLst>
              <a:ext uri="{FF2B5EF4-FFF2-40B4-BE49-F238E27FC236}">
                <a16:creationId xmlns:a16="http://schemas.microsoft.com/office/drawing/2014/main" id="{21559571-8380-55E8-8C63-A2A523970CD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11034" y="4366727"/>
            <a:ext cx="3742331" cy="198591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E394299-DC31-DC33-4A62-25CFD59BB831}"/>
              </a:ext>
            </a:extLst>
          </p:cNvPr>
          <p:cNvSpPr txBox="1"/>
          <p:nvPr/>
        </p:nvSpPr>
        <p:spPr>
          <a:xfrm>
            <a:off x="926190" y="1334317"/>
            <a:ext cx="537076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Themis </a:t>
            </a:r>
            <a:r>
              <a:rPr lang="en-US" sz="1800" dirty="0"/>
              <a:t>is a test harness for rapid and repeatable T&amp;E across a variety of AI models and deployment environments</a:t>
            </a:r>
          </a:p>
        </p:txBody>
      </p:sp>
    </p:spTree>
    <p:extLst>
      <p:ext uri="{BB962C8B-B14F-4D97-AF65-F5344CB8AC3E}">
        <p14:creationId xmlns:p14="http://schemas.microsoft.com/office/powerpoint/2010/main" val="1255770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4CCA-0919-452A-BB2B-14E8E2B63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18DFA-8D50-44E0-ABE9-3B7D1BD3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B15-2815-419C-AB65-6E566B8426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82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48DA-39F9-5C27-D690-A8C8F5F6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78A0-95EC-3FD6-F0D6-FA2773E4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Current JATIC Target Platforms:</a:t>
            </a:r>
          </a:p>
          <a:p>
            <a:r>
              <a:rPr lang="en-US" sz="1800" dirty="0"/>
              <a:t>ADVANA, AWS Databricks platform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b="1" dirty="0"/>
              <a:t>CDAO T&amp;E is seeking key government partners leading AI/ML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Understand your AI T&amp;E requirements and capability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Build and deliver JATIC tools to support your AI T&amp;E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Obtain feedback and iterate to mature capabilities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CDAO T&amp;E currently has several prototype capabilities which can easily be delivered</a:t>
            </a:r>
          </a:p>
          <a:p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E20A8-00BB-A268-539F-84562717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B15-2815-419C-AB65-6E566B84263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Advana · GitHub">
            <a:extLst>
              <a:ext uri="{FF2B5EF4-FFF2-40B4-BE49-F238E27FC236}">
                <a16:creationId xmlns:a16="http://schemas.microsoft.com/office/drawing/2014/main" id="{ACD974DE-04DE-9A02-CA51-09A14DCC0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48" y="1412564"/>
            <a:ext cx="1254369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4425065-0D56-B3E0-3398-DB8BD0134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8" r="30942" b="35237"/>
          <a:stretch/>
        </p:blipFill>
        <p:spPr bwMode="auto">
          <a:xfrm>
            <a:off x="8221904" y="1327582"/>
            <a:ext cx="1494117" cy="12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25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6DFA33B-4478-93DB-8F89-A3F98D8B9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18550" cy="2852737"/>
          </a:xfrm>
        </p:spPr>
        <p:txBody>
          <a:bodyPr/>
          <a:lstStyle/>
          <a:p>
            <a:r>
              <a:rPr lang="en-US" dirty="0"/>
              <a:t>AI T&amp;E Dimensions Deep Dive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82196-D1EF-789D-8736-42E40393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02B15-2815-419C-AB65-6E566B8426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90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3FC5D-8584-9CAF-9E96-C9600DB1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T&amp;E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4CFFA-B618-5012-9226-6E563E8A7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 fontAlgn="ctr">
              <a:buNone/>
            </a:pPr>
            <a:r>
              <a:rPr lang="en-US" b="1" i="0" dirty="0">
                <a:effectLst/>
                <a:latin typeface="-apple-system"/>
              </a:rPr>
              <a:t>Model Performance</a:t>
            </a:r>
          </a:p>
          <a:p>
            <a:pPr algn="l"/>
            <a:r>
              <a:rPr lang="en-US" b="0" i="0" dirty="0">
                <a:effectLst/>
                <a:latin typeface="-apple-system"/>
              </a:rPr>
              <a:t>Allow T&amp;E stakeholders to assess how well an AI model performs on a labeled dataset and across its population subclasses</a:t>
            </a:r>
          </a:p>
          <a:p>
            <a:pPr algn="l"/>
            <a:r>
              <a:rPr lang="en-US" b="0" i="0" dirty="0">
                <a:effectLst/>
                <a:latin typeface="-apple-system"/>
              </a:rPr>
              <a:t>Example functionalities include: 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A comprehensive set of well-established CV metrics (e.g., precision, recall, mean average precision) 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Metrics to assess probability calibration, i.e., the reliability of the model's measure of predictive uncertainty (e.g., expected calibration error, entropy, reliability diagrams)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Metrics to assess fairness and bias in model output across the test dataset (e.g., statistical parity)</a:t>
            </a:r>
          </a:p>
          <a:p>
            <a:pPr marL="457200" lvl="1" indent="0">
              <a:buNone/>
            </a:pPr>
            <a:endParaRPr lang="en-US" b="0" i="0" dirty="0">
              <a:effectLst/>
              <a:latin typeface="-apple-system"/>
            </a:endParaRPr>
          </a:p>
          <a:p>
            <a:pPr marL="0" indent="0" algn="l" fontAlgn="ctr">
              <a:buNone/>
            </a:pPr>
            <a:r>
              <a:rPr lang="en-US" b="1" i="0" dirty="0">
                <a:effectLst/>
                <a:latin typeface="-apple-system"/>
              </a:rPr>
              <a:t>Model Computational Performance</a:t>
            </a:r>
          </a:p>
          <a:p>
            <a:pPr algn="l"/>
            <a:r>
              <a:rPr lang="en-US" b="0" i="0" dirty="0">
                <a:effectLst/>
                <a:latin typeface="-apple-system"/>
              </a:rPr>
              <a:t>Allow T&amp;E stakeholders to measure the computational efficiency, resource usage, and scalability of an AI model</a:t>
            </a:r>
          </a:p>
          <a:p>
            <a:pPr algn="l"/>
            <a:r>
              <a:rPr lang="en-US" b="0" i="0" dirty="0">
                <a:effectLst/>
                <a:latin typeface="-apple-system"/>
              </a:rPr>
              <a:t>Example functionalities include the computation of: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Model throughput, latency, resource usage, and scalability, as well as constraints on these properties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Model performance across different hardware configurations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3C278-CFC3-563F-51E5-BF705F3B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02B15-2815-419C-AB65-6E566B8426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028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3FC5D-8584-9CAF-9E96-C9600DB1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T&amp;E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4CFFA-B618-5012-9226-6E563E8A7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 fontAlgn="ctr">
              <a:buNone/>
            </a:pPr>
            <a:r>
              <a:rPr lang="en-US" b="1" i="0" dirty="0">
                <a:effectLst/>
                <a:latin typeface="-apple-system"/>
              </a:rPr>
              <a:t>Dataset Analysis</a:t>
            </a:r>
          </a:p>
          <a:p>
            <a:pPr algn="l"/>
            <a:r>
              <a:rPr lang="en-US" b="0" i="0" dirty="0">
                <a:effectLst/>
                <a:latin typeface="-apple-system"/>
              </a:rPr>
              <a:t>Allow T&amp;E stakeholders to understand held out T&amp;E datasets, including their quality and similarity to operational data</a:t>
            </a:r>
          </a:p>
          <a:p>
            <a:pPr algn="l"/>
            <a:r>
              <a:rPr lang="en-US" b="0" i="0" dirty="0">
                <a:effectLst/>
                <a:latin typeface="-apple-system"/>
              </a:rPr>
              <a:t>Example functionalities include the computation of: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Dataset quality (e.g., label errors, missing data) 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Dataset sufficiency for a given test (e.g., number of samples, variation) 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Biases, outliers, and anomalies in the dataset, which may be naturally occurring or intentionally inserted (i.e., data poisoning)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Comparison of two datasets (e.g., divergence of dataset distributions)</a:t>
            </a:r>
            <a:endParaRPr lang="en-US" dirty="0">
              <a:latin typeface="-apple-system"/>
            </a:endParaRPr>
          </a:p>
          <a:p>
            <a:pPr marL="0" indent="0" algn="l" fontAlgn="ctr">
              <a:buNone/>
            </a:pPr>
            <a:br>
              <a:rPr lang="en-US" b="1" i="0" dirty="0">
                <a:effectLst/>
                <a:latin typeface="-apple-system"/>
              </a:rPr>
            </a:br>
            <a:r>
              <a:rPr lang="en-US" b="1" i="0" dirty="0">
                <a:effectLst/>
                <a:latin typeface="-apple-system"/>
              </a:rPr>
              <a:t>Model Analysis</a:t>
            </a:r>
          </a:p>
          <a:p>
            <a:pPr algn="l"/>
            <a:r>
              <a:rPr lang="en-US" b="0" i="0" dirty="0">
                <a:effectLst/>
                <a:latin typeface="-apple-system"/>
              </a:rPr>
              <a:t>Allow T&amp;E stakeholders to gain a deeper understanding of a model's capabilities and limitations by uncovering hidden trends and insights across the input space</a:t>
            </a:r>
          </a:p>
          <a:p>
            <a:pPr algn="l"/>
            <a:r>
              <a:rPr lang="en-US" b="0" i="0" dirty="0">
                <a:effectLst/>
                <a:latin typeface="-apple-system"/>
              </a:rPr>
              <a:t>Example functionalities include algorithms that: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Detect trends in model performance across the entire dataset, such as distinct types of model errors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Identify clusters of the model input space based on model predictions, feature values, network activations, etc.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Identify potentially mislabeled ground truth data based on sets of model predictions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3C278-CFC3-563F-51E5-BF705F3B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02B15-2815-419C-AB65-6E566B8426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56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190A-44BD-E683-9C92-4B065DE4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Documented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26CA4-D5DA-671C-DD6F-B209B5D33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564"/>
            <a:ext cx="8978153" cy="476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RAI Strategy &amp; Implementation Pathway</a:t>
            </a:r>
          </a:p>
          <a:p>
            <a:r>
              <a:rPr lang="en-US" sz="1600" dirty="0"/>
              <a:t>Signed by DSD Kathleen Hicks, June 2022</a:t>
            </a:r>
          </a:p>
          <a:p>
            <a:r>
              <a:rPr lang="en-US" sz="1600" b="1" dirty="0"/>
              <a:t>LOE 2.1.2: </a:t>
            </a:r>
            <a:r>
              <a:rPr lang="en-US" sz="1600" dirty="0"/>
              <a:t>Develop or acquire AI-related T&amp;E tools to be used as a resource for AI developers and testers… draw upon best practices and innovative research from industry and the academic community, as well as commercially available technology when appropriate. </a:t>
            </a:r>
          </a:p>
          <a:p>
            <a:r>
              <a:rPr lang="en-US" sz="1600" b="1" dirty="0"/>
              <a:t>LOE 2.1.3:</a:t>
            </a:r>
            <a:r>
              <a:rPr lang="en-US" sz="1600" dirty="0"/>
              <a:t> Create a central repository of tools for T&amp;E of AI… that enables easy and continuous testing for DoD testers. 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Interim Report: The National AI T&amp;E Infrastructure Capability</a:t>
            </a:r>
          </a:p>
          <a:p>
            <a:r>
              <a:rPr lang="en-US" sz="1600" dirty="0"/>
              <a:t>Report to DSD for data-driven decisions about AI T&amp;E </a:t>
            </a:r>
          </a:p>
          <a:p>
            <a:r>
              <a:rPr lang="en-US" sz="1600" dirty="0"/>
              <a:t>“There is widespread interest for DoD enterprise-level T&amp;E infrastructure to address the novel and exacerbated challenges posed by the T&amp;E of [AI].”</a:t>
            </a:r>
          </a:p>
          <a:p>
            <a:r>
              <a:rPr lang="en-US" sz="1600" dirty="0"/>
              <a:t>“While programs are currently investing locally in T&amp;E resources… there is still a consistent desire across survey programs for DoD enterprise support.”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D5D4A-ED02-0660-61D5-47FF0FD7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B15-2815-419C-AB65-6E566B84263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11DE56-51BC-1D3A-4ACF-B59103D7C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109" y="1149768"/>
            <a:ext cx="1790688" cy="2318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F2331E-B95D-E482-936E-66380DAC9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857" y="3697984"/>
            <a:ext cx="1794940" cy="23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89AB-2793-4867-7731-F89A22116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T&amp;E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B1692-1F99-FCA1-5509-ACA778C5E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fontAlgn="ctr">
              <a:buNone/>
            </a:pPr>
            <a:r>
              <a:rPr lang="en-US" sz="2000" b="1" i="0" dirty="0">
                <a:effectLst/>
                <a:latin typeface="-apple-system"/>
              </a:rPr>
              <a:t>Natural Robustness</a:t>
            </a:r>
          </a:p>
          <a:p>
            <a:pPr algn="l"/>
            <a:r>
              <a:rPr lang="en-US" sz="2000" b="0" i="0" dirty="0">
                <a:effectLst/>
                <a:latin typeface="-apple-system"/>
              </a:rPr>
              <a:t>Allow T&amp;E stakeholders to determine how natural corruptions in data can impact model performance</a:t>
            </a:r>
          </a:p>
          <a:p>
            <a:pPr algn="l"/>
            <a:r>
              <a:rPr lang="en-US" sz="2000" b="0" i="0" dirty="0">
                <a:effectLst/>
                <a:latin typeface="-apple-system"/>
              </a:rPr>
              <a:t>Focusing on corruptions that emulate realistic noise within operational deployment environment</a:t>
            </a:r>
          </a:p>
          <a:p>
            <a:pPr algn="l"/>
            <a:r>
              <a:rPr lang="en-US" sz="2000" b="0" i="0" dirty="0">
                <a:effectLst/>
                <a:latin typeface="-apple-system"/>
              </a:rPr>
              <a:t>Example corruptions include:</a:t>
            </a:r>
          </a:p>
          <a:p>
            <a:pPr lvl="1"/>
            <a:r>
              <a:rPr lang="en-US" sz="1600" b="0" i="0" dirty="0">
                <a:effectLst/>
                <a:latin typeface="-apple-system"/>
              </a:rPr>
              <a:t>Pre-sensor, environmental or physical corruptions (e.g., fog, snow, rain, changes in target shape or dimensions)</a:t>
            </a:r>
          </a:p>
          <a:p>
            <a:pPr lvl="1"/>
            <a:r>
              <a:rPr lang="en-US" sz="1600" b="0" i="0" dirty="0">
                <a:effectLst/>
                <a:latin typeface="-apple-system"/>
              </a:rPr>
              <a:t>Sensory corruptions (e.g., out-of-focus, glare, blur)</a:t>
            </a:r>
          </a:p>
          <a:p>
            <a:pPr lvl="1"/>
            <a:r>
              <a:rPr lang="en-US" sz="1600" b="0" i="0" dirty="0">
                <a:effectLst/>
                <a:latin typeface="-apple-system"/>
              </a:rPr>
              <a:t>Post-sensor, in-silico corruptions (e.g., Gaussian noise, digital compression)</a:t>
            </a:r>
          </a:p>
          <a:p>
            <a:pPr marL="0" indent="0" algn="l" fontAlgn="ctr">
              <a:buNone/>
            </a:pPr>
            <a:endParaRPr lang="en-US" sz="2000" b="1" i="0" dirty="0">
              <a:effectLst/>
              <a:latin typeface="-apple-system"/>
            </a:endParaRPr>
          </a:p>
          <a:p>
            <a:pPr marL="0" indent="0" algn="l" fontAlgn="ctr">
              <a:buNone/>
            </a:pPr>
            <a:r>
              <a:rPr lang="en-US" sz="2000" b="1" i="0" dirty="0">
                <a:effectLst/>
                <a:latin typeface="-apple-system"/>
              </a:rPr>
              <a:t>Adversarial Robustness</a:t>
            </a:r>
          </a:p>
          <a:p>
            <a:pPr algn="l"/>
            <a:r>
              <a:rPr lang="en-US" sz="2000" b="0" i="0" dirty="0">
                <a:effectLst/>
                <a:latin typeface="-apple-system"/>
              </a:rPr>
              <a:t>Allow T&amp;E stakeholders to assess how adversarial corruptions on inputs may impact model performance</a:t>
            </a:r>
          </a:p>
          <a:p>
            <a:pPr algn="l"/>
            <a:r>
              <a:rPr lang="en-US" sz="2000" b="0" i="0" dirty="0">
                <a:effectLst/>
                <a:latin typeface="-apple-system"/>
              </a:rPr>
              <a:t>Focusing on evasion-style attacks (i.e., attacks in which the adversary aims to manipulate the input data to produce an error in the model output, often covertly)</a:t>
            </a:r>
          </a:p>
          <a:p>
            <a:pPr algn="l"/>
            <a:r>
              <a:rPr lang="en-US" sz="2000" b="0" i="0" dirty="0">
                <a:effectLst/>
                <a:latin typeface="-apple-system"/>
              </a:rPr>
              <a:t>Example types of attack methods include:</a:t>
            </a:r>
          </a:p>
          <a:p>
            <a:pPr lvl="1"/>
            <a:r>
              <a:rPr lang="en-US" sz="1600" b="0" i="0" dirty="0">
                <a:effectLst/>
                <a:latin typeface="-apple-system"/>
              </a:rPr>
              <a:t>White-box and black-box methods</a:t>
            </a:r>
          </a:p>
          <a:p>
            <a:pPr lvl="1"/>
            <a:r>
              <a:rPr lang="en-US" sz="1600" b="0" i="0" dirty="0" err="1">
                <a:effectLst/>
                <a:latin typeface="-apple-system"/>
              </a:rPr>
              <a:t>L_p</a:t>
            </a:r>
            <a:r>
              <a:rPr lang="en-US" sz="1600" b="0" i="0" dirty="0">
                <a:effectLst/>
                <a:latin typeface="-apple-system"/>
              </a:rPr>
              <a:t> norm-constrained and physically realizable (e.g., patch) attacks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6B051-9BC0-3D0F-9349-02FA4088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02B15-2815-419C-AB65-6E566B8426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51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6AC6-106D-F75A-636D-22A5A2D0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2EAD9-A1D8-4B8C-6AE8-39116E7E9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216"/>
            <a:ext cx="10515600" cy="4124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/>
              <a:t>Designed to support:</a:t>
            </a:r>
          </a:p>
          <a:p>
            <a:r>
              <a:rPr lang="en-US" sz="1600" dirty="0"/>
              <a:t>Wide integration across DoD environments and mission use cases </a:t>
            </a:r>
          </a:p>
          <a:p>
            <a:r>
              <a:rPr lang="en-US" sz="1600" dirty="0"/>
              <a:t>MVP operational task: </a:t>
            </a:r>
            <a:r>
              <a:rPr lang="en-US" sz="1600" u="sng" dirty="0"/>
              <a:t>Computer Vision (CV) Classification &amp; Object Detection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Functionality spans dimensions of AI Algorithm T&amp;E, including:</a:t>
            </a:r>
            <a:endParaRPr lang="en-US" sz="1200" b="1" dirty="0"/>
          </a:p>
          <a:p>
            <a:r>
              <a:rPr lang="en-US" sz="1600" dirty="0"/>
              <a:t>Model performance, reliability, and throughput testing</a:t>
            </a:r>
          </a:p>
          <a:p>
            <a:r>
              <a:rPr lang="en-US" sz="1600" dirty="0"/>
              <a:t>Competence, confidence calibration, and trustworthiness testing</a:t>
            </a:r>
          </a:p>
          <a:p>
            <a:r>
              <a:rPr lang="en-US" sz="1600" dirty="0"/>
              <a:t>Explainable and interpretable AI </a:t>
            </a:r>
          </a:p>
          <a:p>
            <a:r>
              <a:rPr lang="en-US" sz="1600" dirty="0"/>
              <a:t>Data perturbations and transformations</a:t>
            </a:r>
          </a:p>
          <a:p>
            <a:r>
              <a:rPr lang="en-US" sz="1600" dirty="0"/>
              <a:t>Adversarial attacks and defenses</a:t>
            </a:r>
          </a:p>
          <a:p>
            <a:r>
              <a:rPr lang="en-US" sz="1600" dirty="0"/>
              <a:t>Dataset sampling, distribution, and bias analysis</a:t>
            </a:r>
          </a:p>
          <a:p>
            <a:r>
              <a:rPr lang="en-US" sz="1600" dirty="0"/>
              <a:t>Label analysis and assistance</a:t>
            </a:r>
          </a:p>
          <a:p>
            <a:r>
              <a:rPr lang="en-US" sz="1600" dirty="0"/>
              <a:t>T&amp;E standard reporting formats and report (PPTX) generation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A059F-E4A9-21D0-9FA6-BBCF0FA75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B15-2815-419C-AB65-6E566B8426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E9F4C-D123-4C98-D03B-29A0282BF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227" y="2416650"/>
            <a:ext cx="3123809" cy="3085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B0CCE6-F8BC-BD49-45F3-0EB3BBD67BA5}"/>
              </a:ext>
            </a:extLst>
          </p:cNvPr>
          <p:cNvSpPr txBox="1"/>
          <p:nvPr/>
        </p:nvSpPr>
        <p:spPr>
          <a:xfrm>
            <a:off x="764910" y="1323893"/>
            <a:ext cx="10875856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JATIC </a:t>
            </a:r>
            <a:r>
              <a:rPr lang="en-US" sz="2000" dirty="0"/>
              <a:t>is developing an interoperable set of state-of-the-art software for </a:t>
            </a:r>
            <a:r>
              <a:rPr lang="en-US" sz="2000" u="sng" dirty="0"/>
              <a:t>rigorous AI model T&amp;E</a:t>
            </a:r>
          </a:p>
        </p:txBody>
      </p:sp>
    </p:spTree>
    <p:extLst>
      <p:ext uri="{BB962C8B-B14F-4D97-AF65-F5344CB8AC3E}">
        <p14:creationId xmlns:p14="http://schemas.microsoft.com/office/powerpoint/2010/main" val="8796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F579-A945-45C0-BFB6-043678343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T&amp;E + </a:t>
            </a:r>
            <a:r>
              <a:rPr lang="en-US" dirty="0" err="1"/>
              <a:t>MLOps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DEA85-94A0-498F-8722-505C7A42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280"/>
            <a:ext cx="10515600" cy="4035548"/>
          </a:xfrm>
        </p:spPr>
        <p:txBody>
          <a:bodyPr>
            <a:normAutofit/>
          </a:bodyPr>
          <a:lstStyle/>
          <a:p>
            <a:r>
              <a:rPr lang="en-US" sz="1800" i="1" dirty="0"/>
              <a:t>Continuous testing </a:t>
            </a:r>
            <a:r>
              <a:rPr lang="en-US" sz="1800" dirty="0"/>
              <a:t>of AI models </a:t>
            </a:r>
            <a:r>
              <a:rPr lang="en-US" sz="1800" b="1" dirty="0"/>
              <a:t>requires</a:t>
            </a:r>
            <a:r>
              <a:rPr lang="en-US" sz="1800" dirty="0"/>
              <a:t> this close integration, especially as AI models are retrained more frequently</a:t>
            </a:r>
          </a:p>
          <a:p>
            <a:r>
              <a:rPr lang="en-US" sz="1800" dirty="0"/>
              <a:t>Integration into </a:t>
            </a:r>
            <a:r>
              <a:rPr lang="en-US" sz="1800" dirty="0" err="1"/>
              <a:t>MLOps</a:t>
            </a:r>
            <a:r>
              <a:rPr lang="en-US" sz="1800" dirty="0"/>
              <a:t> provides incredible synergies between T&amp;E and other AI/ML capabilities:</a:t>
            </a:r>
          </a:p>
          <a:p>
            <a:pPr lvl="1"/>
            <a:r>
              <a:rPr lang="en-US" sz="1600" dirty="0"/>
              <a:t>T&amp;E + Workflow orchestration -&gt; automated execution of model test plans</a:t>
            </a:r>
          </a:p>
          <a:p>
            <a:pPr lvl="1"/>
            <a:r>
              <a:rPr lang="en-US" sz="1600" dirty="0"/>
              <a:t>T&amp;E + Model registries &amp; experiment tracking -&gt; improved T&amp;E traceability and enhanced model metadata</a:t>
            </a:r>
          </a:p>
          <a:p>
            <a:pPr lvl="1"/>
            <a:r>
              <a:rPr lang="en-US" sz="1600" dirty="0"/>
              <a:t>T&amp;E + Visualization dashboards -&gt; seamless comparison between many models across test cases</a:t>
            </a:r>
          </a:p>
          <a:p>
            <a:pPr lvl="1"/>
            <a:r>
              <a:rPr lang="en-US" sz="1600" dirty="0"/>
              <a:t>T&amp;E + Hyper-parameter optimization -&gt; optimize model </a:t>
            </a:r>
            <a:r>
              <a:rPr lang="en-US" sz="1600" dirty="0" err="1"/>
              <a:t>hyperparams</a:t>
            </a:r>
            <a:r>
              <a:rPr lang="en-US" sz="1600" dirty="0"/>
              <a:t> for robustness, </a:t>
            </a:r>
            <a:r>
              <a:rPr lang="en-US" sz="1600" dirty="0" err="1"/>
              <a:t>explainability</a:t>
            </a:r>
            <a:r>
              <a:rPr lang="en-US" sz="1600" dirty="0"/>
              <a:t>, etc.</a:t>
            </a:r>
          </a:p>
          <a:p>
            <a:pPr lvl="1"/>
            <a:r>
              <a:rPr lang="en-US" sz="1600" dirty="0"/>
              <a:t>T&amp;E + Labeling -&gt; model T&amp;E inference results inform potential errors in ground truth labels</a:t>
            </a:r>
          </a:p>
          <a:p>
            <a:pPr lvl="1"/>
            <a:r>
              <a:rPr lang="en-US" sz="1600" dirty="0"/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C1E2F-F48A-4B71-9CAD-D3C30325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B15-2815-419C-AB65-6E566B8426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78C08-AA10-40BA-9748-5D1820186528}"/>
              </a:ext>
            </a:extLst>
          </p:cNvPr>
          <p:cNvSpPr txBox="1"/>
          <p:nvPr/>
        </p:nvSpPr>
        <p:spPr>
          <a:xfrm>
            <a:off x="1090410" y="1280376"/>
            <a:ext cx="9709396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/>
              <a:t>To be effective, AI T&amp;E capabilities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must</a:t>
            </a:r>
            <a:r>
              <a:rPr lang="en-US" sz="2000" dirty="0"/>
              <a:t> </a:t>
            </a:r>
            <a:r>
              <a:rPr lang="en-US" sz="2000" i="1" dirty="0"/>
              <a:t>integrate seamlessly</a:t>
            </a:r>
            <a:r>
              <a:rPr lang="en-US" sz="2000" dirty="0"/>
              <a:t> with </a:t>
            </a:r>
            <a:r>
              <a:rPr lang="en-US" sz="2000" dirty="0" err="1"/>
              <a:t>MLOps</a:t>
            </a:r>
            <a:r>
              <a:rPr lang="en-US" sz="2000" dirty="0"/>
              <a:t> pipelines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46BF9B7-9EAD-4F1C-9456-B79F4EA7F8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A3D7D-4152-48E0-AD06-9767DF9EA4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168" r="2487" b="12959"/>
          <a:stretch/>
        </p:blipFill>
        <p:spPr>
          <a:xfrm>
            <a:off x="1777020" y="4392885"/>
            <a:ext cx="8637959" cy="203410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45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F579-A945-45C0-BFB6-043678343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DEA85-94A0-498F-8722-505C7A42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2129"/>
            <a:ext cx="10515600" cy="3978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Three primary integration challenges: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Integration into development or testing environments </a:t>
            </a:r>
          </a:p>
          <a:p>
            <a:pPr lvl="1"/>
            <a:r>
              <a:rPr lang="en-US" sz="1400" dirty="0"/>
              <a:t>…which is </a:t>
            </a:r>
            <a:r>
              <a:rPr lang="en-US" sz="1400" i="1" dirty="0"/>
              <a:t>far more challenging</a:t>
            </a:r>
            <a:r>
              <a:rPr lang="en-US" sz="1400" dirty="0"/>
              <a:t> in the case of classified and sensitive environments</a:t>
            </a:r>
          </a:p>
          <a:p>
            <a:pPr lvl="1"/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Integration with ML platforms, </a:t>
            </a:r>
            <a:r>
              <a:rPr lang="en-US" sz="1800" dirty="0" err="1"/>
              <a:t>MLOps</a:t>
            </a:r>
            <a:r>
              <a:rPr lang="en-US" sz="1800" dirty="0"/>
              <a:t> pipelines, or other AI/ML tools </a:t>
            </a:r>
          </a:p>
          <a:p>
            <a:pPr lvl="1"/>
            <a:r>
              <a:rPr lang="en-US" sz="1400" dirty="0"/>
              <a:t>…which is made more difficult due to the recent explosion of these tools and lack of clear standards or categories</a:t>
            </a:r>
          </a:p>
          <a:p>
            <a:pPr lvl="1"/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Integration with AI model and data formats </a:t>
            </a:r>
          </a:p>
          <a:p>
            <a:pPr lvl="1"/>
            <a:r>
              <a:rPr lang="en-US" sz="1400" dirty="0"/>
              <a:t>…which is made more difficult due to the variability in formats across libraries and data modalities</a:t>
            </a:r>
          </a:p>
          <a:p>
            <a:pPr marL="914400" lvl="1" indent="-457200">
              <a:buFont typeface="+mj-lt"/>
              <a:buAutoNum type="arabicPeriod"/>
            </a:pP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C1E2F-F48A-4B71-9CAD-D3C30325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B15-2815-419C-AB65-6E566B8426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78C08-AA10-40BA-9748-5D1820186528}"/>
              </a:ext>
            </a:extLst>
          </p:cNvPr>
          <p:cNvSpPr txBox="1"/>
          <p:nvPr/>
        </p:nvSpPr>
        <p:spPr>
          <a:xfrm>
            <a:off x="1145118" y="1273680"/>
            <a:ext cx="8827313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/>
              <a:t>While integration is extremely beneficial, it is </a:t>
            </a:r>
            <a:r>
              <a:rPr lang="en-US" sz="2000" i="1" dirty="0"/>
              <a:t>often extremely challenging</a:t>
            </a:r>
          </a:p>
        </p:txBody>
      </p:sp>
    </p:spTree>
    <p:extLst>
      <p:ext uri="{BB962C8B-B14F-4D97-AF65-F5344CB8AC3E}">
        <p14:creationId xmlns:p14="http://schemas.microsoft.com/office/powerpoint/2010/main" val="210872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F2B34-4E00-9DAE-4466-25CD263E4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 factor &amp;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892CC-FB6C-C2C7-AF52-7D60DDD75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38" y="2278694"/>
            <a:ext cx="8046858" cy="3823176"/>
          </a:xfrm>
        </p:spPr>
        <p:txBody>
          <a:bodyPr>
            <a:normAutofit/>
          </a:bodyPr>
          <a:lstStyle/>
          <a:p>
            <a:r>
              <a:rPr lang="en-US" sz="1800" dirty="0"/>
              <a:t>Straightforward </a:t>
            </a:r>
            <a:r>
              <a:rPr lang="en-US" sz="1800" u="sng" dirty="0"/>
              <a:t>deployment</a:t>
            </a:r>
            <a:r>
              <a:rPr lang="en-US" sz="1800" dirty="0"/>
              <a:t>, </a:t>
            </a:r>
            <a:r>
              <a:rPr lang="en-US" sz="1800" u="sng" dirty="0"/>
              <a:t>setup</a:t>
            </a:r>
            <a:r>
              <a:rPr lang="en-US" sz="1800" dirty="0"/>
              <a:t>, and </a:t>
            </a:r>
            <a:r>
              <a:rPr lang="en-US" sz="1800" u="sng" dirty="0"/>
              <a:t>use</a:t>
            </a:r>
            <a:r>
              <a:rPr lang="en-US" sz="1800" dirty="0"/>
              <a:t> within development or testing environments</a:t>
            </a:r>
          </a:p>
          <a:p>
            <a:r>
              <a:rPr lang="en-US" sz="1800" dirty="0"/>
              <a:t>Seamless integration with key </a:t>
            </a:r>
            <a:r>
              <a:rPr lang="en-US" sz="1800" dirty="0" err="1"/>
              <a:t>MLOps</a:t>
            </a:r>
            <a:r>
              <a:rPr lang="en-US" sz="1800" dirty="0"/>
              <a:t> platforms and capabilities </a:t>
            </a:r>
          </a:p>
          <a:p>
            <a:r>
              <a:rPr lang="en-US" sz="1800" dirty="0"/>
              <a:t>Standardized JATIC model, data, metrics, and transforms type protocols which are:</a:t>
            </a:r>
          </a:p>
          <a:p>
            <a:pPr lvl="1"/>
            <a:r>
              <a:rPr lang="en-US" sz="1400" dirty="0"/>
              <a:t>widely compatible</a:t>
            </a:r>
          </a:p>
          <a:p>
            <a:pPr lvl="1"/>
            <a:r>
              <a:rPr lang="en-US" sz="1400" dirty="0"/>
              <a:t>easy-to-satisfy</a:t>
            </a:r>
          </a:p>
          <a:p>
            <a:pPr lvl="1"/>
            <a:r>
              <a:rPr lang="en-US" sz="1400" dirty="0"/>
              <a:t>Informative</a:t>
            </a:r>
          </a:p>
          <a:p>
            <a:pPr lvl="1"/>
            <a:r>
              <a:rPr lang="en-US" sz="1400" dirty="0"/>
              <a:t>dependency-free</a:t>
            </a:r>
          </a:p>
          <a:p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6F61C-EF06-B161-FB8D-8765C6BD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B15-2815-419C-AB65-6E566B8426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53D8B-8FA1-D668-6076-1BE5763113E1}"/>
              </a:ext>
            </a:extLst>
          </p:cNvPr>
          <p:cNvSpPr txBox="1"/>
          <p:nvPr/>
        </p:nvSpPr>
        <p:spPr>
          <a:xfrm>
            <a:off x="1145118" y="1273680"/>
            <a:ext cx="983592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JATIC</a:t>
            </a:r>
            <a:r>
              <a:rPr lang="en-US" sz="2000" dirty="0"/>
              <a:t> software tools are developed as </a:t>
            </a:r>
            <a:r>
              <a:rPr lang="en-US" sz="2000" b="1" dirty="0"/>
              <a:t>python libraries</a:t>
            </a:r>
            <a:r>
              <a:rPr lang="en-US" sz="2000" dirty="0"/>
              <a:t>, allowing </a:t>
            </a:r>
            <a:r>
              <a:rPr lang="en-US" sz="2000" u="sng" dirty="0"/>
              <a:t>easy deployment</a:t>
            </a:r>
            <a:r>
              <a:rPr lang="en-US" sz="2000" dirty="0"/>
              <a:t> and </a:t>
            </a:r>
            <a:r>
              <a:rPr lang="en-US" sz="2000" u="sng" dirty="0"/>
              <a:t>wide integration</a:t>
            </a:r>
            <a:endParaRPr lang="en-US" sz="2000" u="sng" dirty="0">
              <a:highlight>
                <a:srgbClr val="FFFF00"/>
              </a:highlight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0B736DE7-4AB0-414A-9B1A-DC9CBDB3E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148" y="2401955"/>
            <a:ext cx="1778047" cy="9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ntroducing MLflow: an Open Source Platform for the Complete Machine  Learning Lifecycle">
            <a:extLst>
              <a:ext uri="{FF2B5EF4-FFF2-40B4-BE49-F238E27FC236}">
                <a16:creationId xmlns:a16="http://schemas.microsoft.com/office/drawing/2014/main" id="{098989EF-9797-4B25-A0C7-56F557B9F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7" r="27672" b="70046"/>
          <a:stretch/>
        </p:blipFill>
        <p:spPr bwMode="auto">
          <a:xfrm>
            <a:off x="8684148" y="3845821"/>
            <a:ext cx="1443503" cy="4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Exploring Amazon SageMaker's new features -- CloudFormation, Data Wrangler  | VentureBeat">
            <a:extLst>
              <a:ext uri="{FF2B5EF4-FFF2-40B4-BE49-F238E27FC236}">
                <a16:creationId xmlns:a16="http://schemas.microsoft.com/office/drawing/2014/main" id="{AC63AF8C-0C7D-477A-8300-1EF9A7169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r="15331"/>
          <a:stretch/>
        </p:blipFill>
        <p:spPr bwMode="auto">
          <a:xfrm>
            <a:off x="10525203" y="2767496"/>
            <a:ext cx="1558075" cy="113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ytorch · GitHub">
            <a:extLst>
              <a:ext uri="{FF2B5EF4-FFF2-40B4-BE49-F238E27FC236}">
                <a16:creationId xmlns:a16="http://schemas.microsoft.com/office/drawing/2014/main" id="{765EE3B5-BF55-4B2F-BD57-B4B3AC5BE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56" y="4720056"/>
            <a:ext cx="851875" cy="8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85DC7C3-291F-4ECB-9A78-F6A9066252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17" y="5157580"/>
            <a:ext cx="1021772" cy="10217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0B5F19-08D2-4DAA-8195-2357D6DAA8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8799" y="5828659"/>
            <a:ext cx="847592" cy="906554"/>
          </a:xfrm>
          <a:prstGeom prst="rect">
            <a:avLst/>
          </a:prstGeom>
        </p:spPr>
      </p:pic>
      <p:pic>
        <p:nvPicPr>
          <p:cNvPr id="21" name="Picture 8" descr="Weights &amp; Biases | Saturn Cloud">
            <a:extLst>
              <a:ext uri="{FF2B5EF4-FFF2-40B4-BE49-F238E27FC236}">
                <a16:creationId xmlns:a16="http://schemas.microsoft.com/office/drawing/2014/main" id="{6D580DFA-7D20-4D03-AB9C-6E9DA5CE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767" y="4401053"/>
            <a:ext cx="1634979" cy="4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B83E1F-0B60-4917-B191-AFEC221580C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21" b="514"/>
          <a:stretch/>
        </p:blipFill>
        <p:spPr>
          <a:xfrm>
            <a:off x="3226377" y="4190282"/>
            <a:ext cx="5078046" cy="218020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252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CAD1E-2892-0D9F-C459-64EC823C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B15-2815-419C-AB65-6E566B84263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3274B9-EB4F-03ED-49FB-E190DCB1C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05014"/>
              </p:ext>
            </p:extLst>
          </p:nvPr>
        </p:nvGraphicFramePr>
        <p:xfrm>
          <a:off x="175114" y="1217232"/>
          <a:ext cx="11841771" cy="49886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9003">
                  <a:extLst>
                    <a:ext uri="{9D8B030D-6E8A-4147-A177-3AD203B41FA5}">
                      <a16:colId xmlns:a16="http://schemas.microsoft.com/office/drawing/2014/main" val="1449173083"/>
                    </a:ext>
                  </a:extLst>
                </a:gridCol>
                <a:gridCol w="8675077">
                  <a:extLst>
                    <a:ext uri="{9D8B030D-6E8A-4147-A177-3AD203B41FA5}">
                      <a16:colId xmlns:a16="http://schemas.microsoft.com/office/drawing/2014/main" val="4034758785"/>
                    </a:ext>
                  </a:extLst>
                </a:gridCol>
                <a:gridCol w="1367691">
                  <a:extLst>
                    <a:ext uri="{9D8B030D-6E8A-4147-A177-3AD203B41FA5}">
                      <a16:colId xmlns:a16="http://schemas.microsoft.com/office/drawing/2014/main" val="3657304704"/>
                    </a:ext>
                  </a:extLst>
                </a:gridCol>
              </a:tblGrid>
              <a:tr h="259728">
                <a:tc>
                  <a:txBody>
                    <a:bodyPr/>
                    <a:lstStyle/>
                    <a:p>
                      <a:r>
                        <a:rPr lang="en-US" sz="1200" dirty="0"/>
                        <a:t>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AI T&amp;E 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Developer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497454"/>
                  </a:ext>
                </a:extLst>
              </a:tr>
              <a:tr h="432881">
                <a:tc>
                  <a:txBody>
                    <a:bodyPr/>
                    <a:lstStyle/>
                    <a:p>
                      <a:r>
                        <a:rPr lang="en-US" sz="1200" b="1" dirty="0"/>
                        <a:t>Adversarial Robustness Toolbox*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dirty="0"/>
                        <a:t>Absolute state-of-the-art library of </a:t>
                      </a:r>
                      <a:r>
                        <a:rPr lang="en-US" sz="1200" b="1" dirty="0"/>
                        <a:t>adversarial attacks </a:t>
                      </a:r>
                      <a:r>
                        <a:rPr lang="en-US" sz="1200" b="0" dirty="0"/>
                        <a:t>and </a:t>
                      </a:r>
                      <a:r>
                        <a:rPr lang="en-US" sz="1200" b="1" dirty="0"/>
                        <a:t>defenses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dirty="0"/>
                        <a:t>IBM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538320"/>
                  </a:ext>
                </a:extLst>
              </a:tr>
              <a:tr h="417631">
                <a:tc>
                  <a:txBody>
                    <a:bodyPr/>
                    <a:lstStyle/>
                    <a:p>
                      <a:r>
                        <a:rPr lang="en-US" sz="1200" b="1" dirty="0"/>
                        <a:t>Armory*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dirty="0"/>
                        <a:t>Test and compare performance of models against </a:t>
                      </a:r>
                      <a:r>
                        <a:rPr lang="en-US" sz="1200" b="1" dirty="0"/>
                        <a:t>adversarial attacks </a:t>
                      </a:r>
                      <a:r>
                        <a:rPr lang="en-US" sz="1200" b="0" dirty="0"/>
                        <a:t>and </a:t>
                      </a:r>
                      <a:r>
                        <a:rPr lang="en-US" sz="1200" b="1" dirty="0"/>
                        <a:t>defenses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dirty="0" err="1"/>
                        <a:t>TwoSix</a:t>
                      </a:r>
                      <a:r>
                        <a:rPr lang="en-US" sz="1200" b="0" dirty="0"/>
                        <a:t> Tech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707532"/>
                  </a:ext>
                </a:extLst>
              </a:tr>
              <a:tr h="417631">
                <a:tc>
                  <a:txBody>
                    <a:bodyPr/>
                    <a:lstStyle/>
                    <a:p>
                      <a:r>
                        <a:rPr lang="en-US" sz="1200" b="1" dirty="0"/>
                        <a:t>XAI Toolkit*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dirty="0"/>
                        <a:t>Generate </a:t>
                      </a:r>
                      <a:r>
                        <a:rPr lang="en-US" sz="1200" b="1" dirty="0"/>
                        <a:t>visual saliency maps</a:t>
                      </a:r>
                      <a:r>
                        <a:rPr lang="en-US" sz="1200" b="0" dirty="0"/>
                        <a:t> on AI predictions using black-box and white-box techniques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dirty="0" err="1"/>
                        <a:t>Kitware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90178"/>
                  </a:ext>
                </a:extLst>
              </a:tr>
              <a:tr h="417631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rAI</a:t>
                      </a:r>
                      <a:r>
                        <a:rPr lang="en-US" sz="1200" b="1" dirty="0"/>
                        <a:t> Toolbox*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dirty="0"/>
                        <a:t>Generate </a:t>
                      </a:r>
                      <a:r>
                        <a:rPr lang="en-US" sz="1200" b="1" dirty="0"/>
                        <a:t>data perturbations </a:t>
                      </a:r>
                      <a:r>
                        <a:rPr lang="en-US" sz="1200" b="0" dirty="0"/>
                        <a:t>and </a:t>
                      </a:r>
                      <a:r>
                        <a:rPr lang="en-US" sz="1200" b="1" dirty="0"/>
                        <a:t>augmentations</a:t>
                      </a:r>
                      <a:r>
                        <a:rPr lang="en-US" sz="1200" b="0" dirty="0"/>
                        <a:t> in-silico to test model robustness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dirty="0"/>
                        <a:t>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232627"/>
                  </a:ext>
                </a:extLst>
              </a:tr>
              <a:tr h="419315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Scalable AI test harness for rapid and repeatable T&amp;E across a variety of AI models and deployment environments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dirty="0"/>
                        <a:t>MORSE Corp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411975"/>
                  </a:ext>
                </a:extLst>
              </a:tr>
              <a:tr h="432881">
                <a:tc>
                  <a:txBody>
                    <a:bodyPr/>
                    <a:lstStyle/>
                    <a:p>
                      <a:r>
                        <a:rPr lang="en-US" sz="1200" b="1" dirty="0"/>
                        <a:t>Terminus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dirty="0"/>
                        <a:t>Split dataset into training, validation, and test sets, without </a:t>
                      </a:r>
                      <a:r>
                        <a:rPr lang="en-US" sz="1200" b="1" dirty="0"/>
                        <a:t>bias across population subclasses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dirty="0"/>
                        <a:t>MORSE Corp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350254"/>
                  </a:ext>
                </a:extLst>
              </a:tr>
              <a:tr h="432881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RealLabel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dirty="0"/>
                        <a:t>Using model inferences, identify potential </a:t>
                      </a:r>
                      <a:r>
                        <a:rPr lang="en-US" sz="1200" b="1" dirty="0"/>
                        <a:t>ground label errors </a:t>
                      </a:r>
                      <a:r>
                        <a:rPr lang="en-US" sz="1200" b="0" dirty="0"/>
                        <a:t>within data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dirty="0"/>
                        <a:t>MORSE Corp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585818"/>
                  </a:ext>
                </a:extLst>
              </a:tr>
              <a:tr h="417631">
                <a:tc>
                  <a:txBody>
                    <a:bodyPr/>
                    <a:lstStyle/>
                    <a:p>
                      <a:r>
                        <a:rPr lang="en-US" sz="1200" b="1" dirty="0"/>
                        <a:t>Gradient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dirty="0"/>
                        <a:t>Develop standard </a:t>
                      </a:r>
                      <a:r>
                        <a:rPr lang="en-US" sz="1200" b="1" dirty="0"/>
                        <a:t>AI T&amp;E reports </a:t>
                      </a:r>
                      <a:r>
                        <a:rPr lang="en-US" sz="1200" b="0" dirty="0"/>
                        <a:t>in </a:t>
                      </a:r>
                      <a:r>
                        <a:rPr lang="en-US" sz="1200" b="0" dirty="0" err="1"/>
                        <a:t>Powerpoint</a:t>
                      </a:r>
                      <a:r>
                        <a:rPr lang="en-US" sz="1200" b="0" dirty="0"/>
                        <a:t>, directly from 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dirty="0"/>
                        <a:t>MORSE Corp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040320"/>
                  </a:ext>
                </a:extLst>
              </a:tr>
              <a:tr h="417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dirty="0"/>
                        <a:t>Assess </a:t>
                      </a:r>
                      <a:r>
                        <a:rPr lang="en-US" sz="1200" b="1" dirty="0"/>
                        <a:t>model competence </a:t>
                      </a:r>
                      <a:r>
                        <a:rPr lang="en-US" sz="1200" b="0" dirty="0"/>
                        <a:t>on given input, based on estimated similarity to training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dirty="0"/>
                        <a:t>JHU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126202"/>
                  </a:ext>
                </a:extLst>
              </a:tr>
              <a:tr h="417631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conda</a:t>
                      </a:r>
                      <a:r>
                        <a:rPr lang="en-US" sz="1200" b="1" dirty="0"/>
                        <a:t>-store*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dirty="0"/>
                        <a:t>Cross-team python environment management for reproducible and traceable T&amp;E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dirty="0" err="1"/>
                        <a:t>Quansight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797341"/>
                  </a:ext>
                </a:extLst>
              </a:tr>
              <a:tr h="417631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Nebari</a:t>
                      </a:r>
                      <a:r>
                        <a:rPr lang="en-US" sz="1200" b="1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dirty="0"/>
                        <a:t>Open-source AI &amp; data science platform, designed for collaboration, scalability, and rapid deployment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dirty="0" err="1"/>
                        <a:t>Quansight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3173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60C9D2-D15C-FD03-D42A-C6343C4E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78153" cy="630554"/>
          </a:xfrm>
        </p:spPr>
        <p:txBody>
          <a:bodyPr>
            <a:noAutofit/>
          </a:bodyPr>
          <a:lstStyle/>
          <a:p>
            <a:r>
              <a:rPr lang="en-US" sz="2800" dirty="0"/>
              <a:t>Existing Capabilities (w/ continuing development)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2F647-9648-4083-AED7-52DF132A5E07}"/>
              </a:ext>
            </a:extLst>
          </p:cNvPr>
          <p:cNvSpPr txBox="1"/>
          <p:nvPr/>
        </p:nvSpPr>
        <p:spPr>
          <a:xfrm>
            <a:off x="226541" y="6468150"/>
            <a:ext cx="3781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*indicates open-source capability</a:t>
            </a:r>
          </a:p>
        </p:txBody>
      </p:sp>
    </p:spTree>
    <p:extLst>
      <p:ext uri="{BB962C8B-B14F-4D97-AF65-F5344CB8AC3E}">
        <p14:creationId xmlns:p14="http://schemas.microsoft.com/office/powerpoint/2010/main" val="49606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D48C-0CE8-470C-9F99-D4487F88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T&amp;E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03681-0199-4CFD-B79D-8670E4D9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7138"/>
            <a:ext cx="10767646" cy="376982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JATIC python libraries are ideal for organizations who have </a:t>
            </a:r>
            <a:r>
              <a:rPr lang="en-US" sz="1800" i="1" dirty="0"/>
              <a:t>already adopted</a:t>
            </a:r>
            <a:r>
              <a:rPr lang="en-US" sz="1800" dirty="0"/>
              <a:t> an enterprise </a:t>
            </a:r>
            <a:r>
              <a:rPr lang="en-US" sz="1800" dirty="0" err="1"/>
              <a:t>MLOps</a:t>
            </a:r>
            <a:r>
              <a:rPr lang="en-US" sz="1800" dirty="0"/>
              <a:t> platform, such Databricks or </a:t>
            </a:r>
            <a:r>
              <a:rPr lang="en-US" sz="1800" dirty="0" err="1"/>
              <a:t>Sagemaker</a:t>
            </a:r>
            <a:endParaRPr lang="en-US" sz="1800" dirty="0"/>
          </a:p>
          <a:p>
            <a:r>
              <a:rPr lang="en-US" sz="1800" dirty="0"/>
              <a:t>For those without infrastructure, the </a:t>
            </a:r>
            <a:r>
              <a:rPr lang="en-US" sz="1800" b="1" dirty="0"/>
              <a:t>JATIC AI T&amp;E Platform</a:t>
            </a:r>
            <a:r>
              <a:rPr lang="en-US" sz="1800" dirty="0"/>
              <a:t> provides best-of-breed open-source tools to </a:t>
            </a:r>
            <a:r>
              <a:rPr lang="en-US" sz="1800" b="1" dirty="0"/>
              <a:t>jumpstart AI T&amp;E from Day 1:</a:t>
            </a:r>
          </a:p>
          <a:p>
            <a:pPr lvl="1"/>
            <a:endParaRPr lang="en-US" sz="200" b="1" dirty="0"/>
          </a:p>
          <a:p>
            <a:pPr lvl="1"/>
            <a:r>
              <a:rPr lang="en-US" sz="1500" dirty="0"/>
              <a:t>Seamlessly orchestrated and </a:t>
            </a:r>
            <a:r>
              <a:rPr lang="en-US" sz="1500" i="1" dirty="0"/>
              <a:t>tailored for AI T&amp;E</a:t>
            </a:r>
          </a:p>
          <a:p>
            <a:pPr lvl="1"/>
            <a:r>
              <a:rPr lang="en-US" sz="1500" dirty="0"/>
              <a:t>Deployable quickly to commercial cloud, on-prem, local machines, or HPC using Infrastructure as Code</a:t>
            </a:r>
          </a:p>
          <a:p>
            <a:pPr lvl="1"/>
            <a:endParaRPr lang="en-US" sz="1400" dirty="0"/>
          </a:p>
          <a:p>
            <a:r>
              <a:rPr lang="en-US" sz="1800" dirty="0"/>
              <a:t>JATIC AI T&amp;E Platform will provide capabilities for :</a:t>
            </a:r>
          </a:p>
          <a:p>
            <a:pPr lvl="1"/>
            <a:r>
              <a:rPr lang="en-US" sz="1400" dirty="0"/>
              <a:t>Workflow orchestration</a:t>
            </a:r>
          </a:p>
          <a:p>
            <a:pPr lvl="1"/>
            <a:r>
              <a:rPr lang="en-US" sz="1400" dirty="0"/>
              <a:t>Model registry, experiment tracking</a:t>
            </a:r>
          </a:p>
          <a:p>
            <a:pPr lvl="1"/>
            <a:r>
              <a:rPr lang="en-US" sz="1400" dirty="0"/>
              <a:t>Database / object store</a:t>
            </a:r>
          </a:p>
          <a:p>
            <a:pPr lvl="1"/>
            <a:r>
              <a:rPr lang="en-US" sz="1400" dirty="0"/>
              <a:t>Visualization dashboard</a:t>
            </a:r>
          </a:p>
          <a:p>
            <a:pPr lvl="1"/>
            <a:r>
              <a:rPr lang="en-US" sz="1400" dirty="0" err="1"/>
              <a:t>Jupyter</a:t>
            </a:r>
            <a:r>
              <a:rPr lang="en-US" sz="1400" dirty="0"/>
              <a:t> lab / IDE</a:t>
            </a:r>
          </a:p>
          <a:p>
            <a:pPr lvl="1"/>
            <a:r>
              <a:rPr lang="en-US" sz="1400" dirty="0"/>
              <a:t>Muti-GPU resource management</a:t>
            </a:r>
          </a:p>
          <a:p>
            <a:pPr marL="457200" lvl="1" indent="0">
              <a:buNone/>
            </a:pPr>
            <a:endParaRPr lang="en-US" sz="1400" dirty="0"/>
          </a:p>
          <a:p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3B04D-6A96-45C0-B0D2-96FC2616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B15-2815-419C-AB65-6E566B84263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B1A5B-6F15-4F43-A519-56F466475CD3}"/>
              </a:ext>
            </a:extLst>
          </p:cNvPr>
          <p:cNvSpPr txBox="1"/>
          <p:nvPr/>
        </p:nvSpPr>
        <p:spPr>
          <a:xfrm>
            <a:off x="1107913" y="1313844"/>
            <a:ext cx="897815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/>
              <a:t>In addition to libraries,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JATIC</a:t>
            </a:r>
            <a:r>
              <a:rPr lang="en-US" sz="2000" dirty="0"/>
              <a:t> will deliver a </a:t>
            </a:r>
            <a:r>
              <a:rPr lang="en-US" sz="2000" b="1" dirty="0"/>
              <a:t>comprehensive AI T&amp;E platform</a:t>
            </a:r>
            <a:r>
              <a:rPr lang="en-US" sz="2000" dirty="0"/>
              <a:t>, </a:t>
            </a:r>
            <a:r>
              <a:rPr lang="en-US" sz="2000" u="sng" dirty="0"/>
              <a:t>composed of open-source capabilities</a:t>
            </a:r>
            <a:r>
              <a:rPr lang="en-US" sz="2000" dirty="0"/>
              <a:t> and </a:t>
            </a:r>
            <a:r>
              <a:rPr lang="en-US" sz="2000" u="sng" dirty="0"/>
              <a:t>tailored for AI/ML testing </a:t>
            </a:r>
            <a:endParaRPr lang="en-US" sz="2000" u="sng" dirty="0">
              <a:highlight>
                <a:srgbClr val="FFFF00"/>
              </a:highlight>
            </a:endParaRPr>
          </a:p>
        </p:txBody>
      </p:sp>
      <p:pic>
        <p:nvPicPr>
          <p:cNvPr id="3074" name="Picture 2" descr="1.3 Managed Azure - OSS">
            <a:extLst>
              <a:ext uri="{FF2B5EF4-FFF2-40B4-BE49-F238E27FC236}">
                <a16:creationId xmlns:a16="http://schemas.microsoft.com/office/drawing/2014/main" id="{086C9B0A-53A8-4DC1-8793-7A76252A6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9" t="8633" r="16978" b="12995"/>
          <a:stretch/>
        </p:blipFill>
        <p:spPr bwMode="auto">
          <a:xfrm>
            <a:off x="6022465" y="4858040"/>
            <a:ext cx="1367692" cy="10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B1F974-E4B0-4DA7-9E2F-18518B16A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711" y="4367657"/>
            <a:ext cx="1217527" cy="730516"/>
          </a:xfrm>
          <a:prstGeom prst="rect">
            <a:avLst/>
          </a:prstGeom>
        </p:spPr>
      </p:pic>
      <p:pic>
        <p:nvPicPr>
          <p:cNvPr id="9" name="Picture 6" descr="Home - Docker">
            <a:extLst>
              <a:ext uri="{FF2B5EF4-FFF2-40B4-BE49-F238E27FC236}">
                <a16:creationId xmlns:a16="http://schemas.microsoft.com/office/drawing/2014/main" id="{28FD5ACD-C8F5-4B55-BB2C-1AD83C5FD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2568" r="13333" b="39643"/>
          <a:stretch/>
        </p:blipFill>
        <p:spPr bwMode="auto">
          <a:xfrm>
            <a:off x="8515410" y="5468216"/>
            <a:ext cx="1321643" cy="94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ubernetes | Kubernetes Course | Clarusway">
            <a:extLst>
              <a:ext uri="{FF2B5EF4-FFF2-40B4-BE49-F238E27FC236}">
                <a16:creationId xmlns:a16="http://schemas.microsoft.com/office/drawing/2014/main" id="{C1186C69-D678-4585-9322-CAEB430CE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164" y="4292050"/>
            <a:ext cx="1119028" cy="10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2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A176-FF6B-CDA5-445D-A6E86F6D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1AF6-07FB-4C0F-0933-94272A20D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6469"/>
            <a:ext cx="8610601" cy="4073420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Enterprise-wide availability</a:t>
            </a:r>
          </a:p>
          <a:p>
            <a:r>
              <a:rPr lang="en-US" sz="1600" dirty="0"/>
              <a:t>Many JATIC python libraries will be made publicly available on GitHub, </a:t>
            </a:r>
            <a:r>
              <a:rPr lang="en-US" sz="1600" dirty="0" err="1"/>
              <a:t>PyPI</a:t>
            </a:r>
            <a:r>
              <a:rPr lang="en-US" sz="1600" dirty="0"/>
              <a:t>, and </a:t>
            </a:r>
            <a:r>
              <a:rPr lang="en-US" sz="1600" dirty="0" err="1"/>
              <a:t>conda</a:t>
            </a:r>
            <a:endParaRPr lang="en-US" sz="1600" dirty="0"/>
          </a:p>
          <a:p>
            <a:r>
              <a:rPr lang="en-US" sz="1600" dirty="0"/>
              <a:t>DoD-specific source code and containers images will be hosted on Repo1 and </a:t>
            </a:r>
            <a:r>
              <a:rPr lang="en-US" sz="1600" dirty="0" err="1"/>
              <a:t>IronBank</a:t>
            </a:r>
            <a:endParaRPr lang="en-US" sz="1600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Secure &amp; hardened</a:t>
            </a:r>
          </a:p>
          <a:p>
            <a:r>
              <a:rPr lang="en-US" sz="1600" dirty="0"/>
              <a:t>JATIC software will be hardened for deployment onto IL-2, IL-6 and other classified information systems</a:t>
            </a:r>
          </a:p>
          <a:p>
            <a:r>
              <a:rPr lang="en-US" sz="1600" dirty="0"/>
              <a:t>CDAO will work closely with DoD organizations to support deployment of JATIC tools into environments</a:t>
            </a:r>
          </a:p>
          <a:p>
            <a:r>
              <a:rPr lang="en-US" sz="1600" dirty="0"/>
              <a:t>Your data, your results – JATIC will never collect testing data or results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58B51-0AB0-A480-9897-0A8C7EDE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B15-2815-419C-AB65-6E566B84263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How to Layer Secure Docker Containers with Hardened Images">
            <a:extLst>
              <a:ext uri="{FF2B5EF4-FFF2-40B4-BE49-F238E27FC236}">
                <a16:creationId xmlns:a16="http://schemas.microsoft.com/office/drawing/2014/main" id="{159D900F-96F4-92EB-4D61-CC97501F0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t="681" r="3889" b="11345"/>
          <a:stretch/>
        </p:blipFill>
        <p:spPr bwMode="auto">
          <a:xfrm>
            <a:off x="9296400" y="4755362"/>
            <a:ext cx="2585134" cy="135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5D3E96-629A-0398-2CF0-178214BEE13E}"/>
              </a:ext>
            </a:extLst>
          </p:cNvPr>
          <p:cNvSpPr txBox="1"/>
          <p:nvPr/>
        </p:nvSpPr>
        <p:spPr>
          <a:xfrm>
            <a:off x="977525" y="1423899"/>
            <a:ext cx="1049545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JATIC</a:t>
            </a:r>
            <a:r>
              <a:rPr lang="en-US" sz="1800" dirty="0"/>
              <a:t> libraries and AI T&amp;E platform will be </a:t>
            </a:r>
            <a:r>
              <a:rPr lang="en-US" sz="1800" u="sng" dirty="0"/>
              <a:t>freely distributed</a:t>
            </a:r>
            <a:r>
              <a:rPr lang="en-US" sz="1800" dirty="0"/>
              <a:t> </a:t>
            </a:r>
            <a:r>
              <a:rPr lang="en-US" dirty="0"/>
              <a:t>and </a:t>
            </a:r>
            <a:r>
              <a:rPr lang="en-US" u="sng" dirty="0"/>
              <a:t>easily portable</a:t>
            </a:r>
            <a:r>
              <a:rPr lang="en-US" dirty="0"/>
              <a:t> to </a:t>
            </a:r>
            <a:r>
              <a:rPr lang="en-US" sz="1800" dirty="0"/>
              <a:t>DoD environments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A324947-FD1F-E7C2-AC00-8D1A4F22E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4113" r="5212" b="3060"/>
          <a:stretch/>
        </p:blipFill>
        <p:spPr bwMode="auto">
          <a:xfrm>
            <a:off x="9749483" y="1922719"/>
            <a:ext cx="1837033" cy="192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25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DAO INTERIM PPT DISTRO C - June 2022 -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C90AB4-16B4-4F22-A50F-C5F295541C88}" vid="{92F660C2-DDD3-4A3F-BC59-D1316B519B52}"/>
    </a:ext>
  </a:extLst>
</a:theme>
</file>

<file path=ppt/theme/theme2.xml><?xml version="1.0" encoding="utf-8"?>
<a:theme xmlns:a="http://schemas.openxmlformats.org/drawingml/2006/main" name="1_CDAO INTERIM PPT DISTRO C - June 2022 -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C90AB4-16B4-4F22-A50F-C5F295541C88}" vid="{92F660C2-DDD3-4A3F-BC59-D1316B519B5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65A9C649F43F478391A7B2BA38453E" ma:contentTypeVersion="7" ma:contentTypeDescription="Create a new document." ma:contentTypeScope="" ma:versionID="ad4584021f00db4a849c59ee3d661c7e">
  <xsd:schema xmlns:xsd="http://www.w3.org/2001/XMLSchema" xmlns:xs="http://www.w3.org/2001/XMLSchema" xmlns:p="http://schemas.microsoft.com/office/2006/metadata/properties" xmlns:ns2="d9cf1138-42d8-451c-a516-c01620310761" xmlns:ns3="182f6bd6-c8f6-4161-b2c5-e2e20f429fcb" targetNamespace="http://schemas.microsoft.com/office/2006/metadata/properties" ma:root="true" ma:fieldsID="c075f2f6d91fe3c35595bc90b14bbee9" ns2:_="" ns3:_="">
    <xsd:import namespace="d9cf1138-42d8-451c-a516-c01620310761"/>
    <xsd:import namespace="182f6bd6-c8f6-4161-b2c5-e2e20f429f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f1138-42d8-451c-a516-c016203107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f6bd6-c8f6-4161-b2c5-e2e20f429fc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E90565-0B4A-41A1-94AA-69AE0FE0957A}">
  <ds:schemaRefs>
    <ds:schemaRef ds:uri="182f6bd6-c8f6-4161-b2c5-e2e20f429fcb"/>
    <ds:schemaRef ds:uri="d9cf1138-42d8-451c-a516-c016203107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E0CF16-85B2-4CC4-A1F6-7162AC157D4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82f6bd6-c8f6-4161-b2c5-e2e20f429fcb"/>
    <ds:schemaRef ds:uri="d9cf1138-42d8-451c-a516-c0162031076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55276F-ABF9-4262-9891-1892F22F19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CDAO INTERIM PPT DISTRO C - June 2022 - Copy</Template>
  <TotalTime>3715</TotalTime>
  <Words>2213</Words>
  <Application>Microsoft Office PowerPoint</Application>
  <PresentationFormat>Widescreen</PresentationFormat>
  <Paragraphs>272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-apple-system</vt:lpstr>
      <vt:lpstr>Arial</vt:lpstr>
      <vt:lpstr>Arial Black</vt:lpstr>
      <vt:lpstr>Calibri</vt:lpstr>
      <vt:lpstr>CDAO INTERIM PPT DISTRO C - June 2022 - Copy</vt:lpstr>
      <vt:lpstr>1_CDAO INTERIM PPT DISTRO C - June 2022 - Copy</vt:lpstr>
      <vt:lpstr>Joint AI Test Infrastructure Capability (JATIC)</vt:lpstr>
      <vt:lpstr>Documented Need</vt:lpstr>
      <vt:lpstr>Program Overview</vt:lpstr>
      <vt:lpstr>T&amp;E + MLOps</vt:lpstr>
      <vt:lpstr>Challenges in Integration</vt:lpstr>
      <vt:lpstr>Form factor &amp; Integration</vt:lpstr>
      <vt:lpstr>Existing Capabilities (w/ continuing development)</vt:lpstr>
      <vt:lpstr>AI T&amp;E Platform</vt:lpstr>
      <vt:lpstr>Deployment</vt:lpstr>
      <vt:lpstr>Sustainment &amp; Evolution</vt:lpstr>
      <vt:lpstr>Current Capabilities Deep Dive</vt:lpstr>
      <vt:lpstr>DARPA GARD Armory</vt:lpstr>
      <vt:lpstr>DARPA XAI Toolkit</vt:lpstr>
      <vt:lpstr>Themis</vt:lpstr>
      <vt:lpstr>Backup</vt:lpstr>
      <vt:lpstr>Key partnerships</vt:lpstr>
      <vt:lpstr>AI T&amp;E Dimensions Deep Dive</vt:lpstr>
      <vt:lpstr>AI T&amp;E Dimensions</vt:lpstr>
      <vt:lpstr>AI T&amp;E Dimensions</vt:lpstr>
      <vt:lpstr>AI T&amp;E Dimensions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CDAO |  CY22 Roadmap &amp; OKRs</dc:title>
  <dc:creator>Folliard, Daniel E SES OSD DoD CIO</dc:creator>
  <cp:lastModifiedBy>David Jin</cp:lastModifiedBy>
  <cp:revision>92</cp:revision>
  <cp:lastPrinted>2022-03-22T10:30:53Z</cp:lastPrinted>
  <dcterms:created xsi:type="dcterms:W3CDTF">2022-02-06T15:00:21Z</dcterms:created>
  <dcterms:modified xsi:type="dcterms:W3CDTF">2023-04-20T01:58:40Z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0x0101002A65A9C649F43F478391A7B2BA38453E</vt:lpwstr>
  </property>
</Properties>
</file>