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8.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ata5.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ata7.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ata9.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26"/>
  </p:notesMasterIdLst>
  <p:handoutMasterIdLst>
    <p:handoutMasterId r:id="rId27"/>
  </p:handoutMasterIdLst>
  <p:sldIdLst>
    <p:sldId id="256" r:id="rId2"/>
    <p:sldId id="1803" r:id="rId3"/>
    <p:sldId id="1802" r:id="rId4"/>
    <p:sldId id="1805" r:id="rId5"/>
    <p:sldId id="1806" r:id="rId6"/>
    <p:sldId id="1817" r:id="rId7"/>
    <p:sldId id="1808" r:id="rId8"/>
    <p:sldId id="1823" r:id="rId9"/>
    <p:sldId id="1825" r:id="rId10"/>
    <p:sldId id="1826" r:id="rId11"/>
    <p:sldId id="1809" r:id="rId12"/>
    <p:sldId id="1810" r:id="rId13"/>
    <p:sldId id="1819" r:id="rId14"/>
    <p:sldId id="1815" r:id="rId15"/>
    <p:sldId id="1816" r:id="rId16"/>
    <p:sldId id="1820" r:id="rId17"/>
    <p:sldId id="1821" r:id="rId18"/>
    <p:sldId id="1822" r:id="rId19"/>
    <p:sldId id="1818" r:id="rId20"/>
    <p:sldId id="1827" r:id="rId21"/>
    <p:sldId id="1811" r:id="rId22"/>
    <p:sldId id="1812" r:id="rId23"/>
    <p:sldId id="1813" r:id="rId24"/>
    <p:sldId id="1814"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Open Sans" panose="020B0606030504020204" pitchFamily="34" charset="0"/>
      <p:regular r:id="rId33"/>
      <p:bold r:id="rId34"/>
      <p:italic r:id="rId35"/>
      <p:boldItalic r:id="rId36"/>
    </p:embeddedFont>
    <p:embeddedFont>
      <p:font typeface="Open Sans bold" panose="020B0806030504020204" pitchFamily="34" charset="0"/>
      <p:regular r:id="rId37"/>
      <p:bold r:id="rId38"/>
      <p:italic r:id="rId39"/>
      <p:boldItalic r:id="rId40"/>
    </p:embeddedFont>
    <p:embeddedFont>
      <p:font typeface="Open Sans Light" panose="020B0306030504020204"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256"/>
            <p14:sldId id="1803"/>
            <p14:sldId id="1802"/>
            <p14:sldId id="1805"/>
            <p14:sldId id="1806"/>
            <p14:sldId id="1817"/>
            <p14:sldId id="1808"/>
            <p14:sldId id="1823"/>
            <p14:sldId id="1825"/>
            <p14:sldId id="1826"/>
            <p14:sldId id="1809"/>
            <p14:sldId id="1810"/>
            <p14:sldId id="1819"/>
            <p14:sldId id="1815"/>
            <p14:sldId id="1816"/>
            <p14:sldId id="1820"/>
            <p14:sldId id="1821"/>
            <p14:sldId id="1822"/>
            <p14:sldId id="1818"/>
            <p14:sldId id="1827"/>
            <p14:sldId id="1811"/>
            <p14:sldId id="1812"/>
            <p14:sldId id="1813"/>
            <p14:sldId id="181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5"/>
    <a:srgbClr val="E6E6E6"/>
    <a:srgbClr val="00AFDD"/>
    <a:srgbClr val="1A315D"/>
    <a:srgbClr val="339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162C1-EF8F-43DF-8D9F-85B60D1BB1AC}" v="53" dt="2023-04-17T15:06:34.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7176" autoAdjust="0"/>
  </p:normalViewPr>
  <p:slideViewPr>
    <p:cSldViewPr snapToGrid="0" showGuides="1">
      <p:cViewPr varScale="1">
        <p:scale>
          <a:sx n="107" d="100"/>
          <a:sy n="107" d="100"/>
        </p:scale>
        <p:origin x="126" y="258"/>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es" userId="b55b59f7-2656-4c1f-98d4-afd03dfd514d" providerId="ADAL" clId="{FD2162C1-EF8F-43DF-8D9F-85B60D1BB1AC}"/>
    <pc:docChg chg="undo redo custSel addSld modSld modSection">
      <pc:chgData name="Daniel Ries" userId="b55b59f7-2656-4c1f-98d4-afd03dfd514d" providerId="ADAL" clId="{FD2162C1-EF8F-43DF-8D9F-85B60D1BB1AC}" dt="2023-04-17T15:08:28.649" v="231" actId="207"/>
      <pc:docMkLst>
        <pc:docMk/>
      </pc:docMkLst>
      <pc:sldChg chg="addSp delSp modSp mod">
        <pc:chgData name="Daniel Ries" userId="b55b59f7-2656-4c1f-98d4-afd03dfd514d" providerId="ADAL" clId="{FD2162C1-EF8F-43DF-8D9F-85B60D1BB1AC}" dt="2023-04-17T14:22:30.297" v="132" actId="1076"/>
        <pc:sldMkLst>
          <pc:docMk/>
          <pc:sldMk cId="2181726346" sldId="256"/>
        </pc:sldMkLst>
        <pc:spChg chg="add del mod">
          <ac:chgData name="Daniel Ries" userId="b55b59f7-2656-4c1f-98d4-afd03dfd514d" providerId="ADAL" clId="{FD2162C1-EF8F-43DF-8D9F-85B60D1BB1AC}" dt="2023-04-17T14:22:18.480" v="131" actId="478"/>
          <ac:spMkLst>
            <pc:docMk/>
            <pc:sldMk cId="2181726346" sldId="256"/>
            <ac:spMk id="2" creationId="{8C6DB901-DDFE-4B73-9EDB-33A53057B9A1}"/>
          </ac:spMkLst>
        </pc:spChg>
        <pc:spChg chg="add mod">
          <ac:chgData name="Daniel Ries" userId="b55b59f7-2656-4c1f-98d4-afd03dfd514d" providerId="ADAL" clId="{FD2162C1-EF8F-43DF-8D9F-85B60D1BB1AC}" dt="2023-04-17T14:19:32.201" v="6" actId="767"/>
          <ac:spMkLst>
            <pc:docMk/>
            <pc:sldMk cId="2181726346" sldId="256"/>
            <ac:spMk id="3" creationId="{799A0E2B-CD20-4772-87ED-25D6BCA519F9}"/>
          </ac:spMkLst>
        </pc:spChg>
        <pc:spChg chg="mod">
          <ac:chgData name="Daniel Ries" userId="b55b59f7-2656-4c1f-98d4-afd03dfd514d" providerId="ADAL" clId="{FD2162C1-EF8F-43DF-8D9F-85B60D1BB1AC}" dt="2023-04-17T14:22:14.086" v="130"/>
          <ac:spMkLst>
            <pc:docMk/>
            <pc:sldMk cId="2181726346" sldId="256"/>
            <ac:spMk id="10" creationId="{28F954A9-F33E-B244-9544-B81C0D328DDE}"/>
          </ac:spMkLst>
        </pc:spChg>
        <pc:spChg chg="add mod">
          <ac:chgData name="Daniel Ries" userId="b55b59f7-2656-4c1f-98d4-afd03dfd514d" providerId="ADAL" clId="{FD2162C1-EF8F-43DF-8D9F-85B60D1BB1AC}" dt="2023-04-17T14:22:30.297" v="132" actId="1076"/>
          <ac:spMkLst>
            <pc:docMk/>
            <pc:sldMk cId="2181726346" sldId="256"/>
            <ac:spMk id="13" creationId="{0215D62B-F116-4629-94FA-E0B11A660484}"/>
          </ac:spMkLst>
        </pc:spChg>
      </pc:sldChg>
      <pc:sldChg chg="modSp mod">
        <pc:chgData name="Daniel Ries" userId="b55b59f7-2656-4c1f-98d4-afd03dfd514d" providerId="ADAL" clId="{FD2162C1-EF8F-43DF-8D9F-85B60D1BB1AC}" dt="2023-04-17T15:08:28.649" v="231" actId="207"/>
        <pc:sldMkLst>
          <pc:docMk/>
          <pc:sldMk cId="3760906046" sldId="1802"/>
        </pc:sldMkLst>
        <pc:spChg chg="mod">
          <ac:chgData name="Daniel Ries" userId="b55b59f7-2656-4c1f-98d4-afd03dfd514d" providerId="ADAL" clId="{FD2162C1-EF8F-43DF-8D9F-85B60D1BB1AC}" dt="2023-04-17T15:08:28.649" v="231" actId="207"/>
          <ac:spMkLst>
            <pc:docMk/>
            <pc:sldMk cId="3760906046" sldId="1802"/>
            <ac:spMk id="4" creationId="{7EB10DC9-E3AE-442B-AAD5-0A6D91841E7D}"/>
          </ac:spMkLst>
        </pc:spChg>
      </pc:sldChg>
      <pc:sldChg chg="modSp mod">
        <pc:chgData name="Daniel Ries" userId="b55b59f7-2656-4c1f-98d4-afd03dfd514d" providerId="ADAL" clId="{FD2162C1-EF8F-43DF-8D9F-85B60D1BB1AC}" dt="2023-04-17T15:07:22.924" v="226" actId="207"/>
        <pc:sldMkLst>
          <pc:docMk/>
          <pc:sldMk cId="2622579700" sldId="1803"/>
        </pc:sldMkLst>
        <pc:spChg chg="mod">
          <ac:chgData name="Daniel Ries" userId="b55b59f7-2656-4c1f-98d4-afd03dfd514d" providerId="ADAL" clId="{FD2162C1-EF8F-43DF-8D9F-85B60D1BB1AC}" dt="2023-04-17T15:07:22.924" v="226" actId="207"/>
          <ac:spMkLst>
            <pc:docMk/>
            <pc:sldMk cId="2622579700" sldId="1803"/>
            <ac:spMk id="4" creationId="{06336848-2BA1-4EB6-8254-6F46F4C1E1A4}"/>
          </ac:spMkLst>
        </pc:spChg>
      </pc:sldChg>
      <pc:sldChg chg="modAnim">
        <pc:chgData name="Daniel Ries" userId="b55b59f7-2656-4c1f-98d4-afd03dfd514d" providerId="ADAL" clId="{FD2162C1-EF8F-43DF-8D9F-85B60D1BB1AC}" dt="2023-04-17T14:55:45.673" v="138"/>
        <pc:sldMkLst>
          <pc:docMk/>
          <pc:sldMk cId="2387890571" sldId="1805"/>
        </pc:sldMkLst>
      </pc:sldChg>
      <pc:sldChg chg="modSp mod modAnim">
        <pc:chgData name="Daniel Ries" userId="b55b59f7-2656-4c1f-98d4-afd03dfd514d" providerId="ADAL" clId="{FD2162C1-EF8F-43DF-8D9F-85B60D1BB1AC}" dt="2023-04-17T15:00:34.808" v="171" actId="1076"/>
        <pc:sldMkLst>
          <pc:docMk/>
          <pc:sldMk cId="1029513461" sldId="1808"/>
        </pc:sldMkLst>
        <pc:spChg chg="mod">
          <ac:chgData name="Daniel Ries" userId="b55b59f7-2656-4c1f-98d4-afd03dfd514d" providerId="ADAL" clId="{FD2162C1-EF8F-43DF-8D9F-85B60D1BB1AC}" dt="2023-04-17T15:00:31.446" v="170" actId="20577"/>
          <ac:spMkLst>
            <pc:docMk/>
            <pc:sldMk cId="1029513461" sldId="1808"/>
            <ac:spMk id="4" creationId="{C84FBC4C-162E-462A-9430-1AD7605952D7}"/>
          </ac:spMkLst>
        </pc:spChg>
        <pc:spChg chg="mod">
          <ac:chgData name="Daniel Ries" userId="b55b59f7-2656-4c1f-98d4-afd03dfd514d" providerId="ADAL" clId="{FD2162C1-EF8F-43DF-8D9F-85B60D1BB1AC}" dt="2023-04-17T15:00:34.808" v="171" actId="1076"/>
          <ac:spMkLst>
            <pc:docMk/>
            <pc:sldMk cId="1029513461" sldId="1808"/>
            <ac:spMk id="5" creationId="{3FF153AE-C57A-4B64-B42F-E39DDF97F4D9}"/>
          </ac:spMkLst>
        </pc:spChg>
      </pc:sldChg>
      <pc:sldChg chg="modAnim">
        <pc:chgData name="Daniel Ries" userId="b55b59f7-2656-4c1f-98d4-afd03dfd514d" providerId="ADAL" clId="{FD2162C1-EF8F-43DF-8D9F-85B60D1BB1AC}" dt="2023-04-17T15:01:37.683" v="172"/>
        <pc:sldMkLst>
          <pc:docMk/>
          <pc:sldMk cId="3589317938" sldId="1809"/>
        </pc:sldMkLst>
      </pc:sldChg>
      <pc:sldChg chg="modAnim">
        <pc:chgData name="Daniel Ries" userId="b55b59f7-2656-4c1f-98d4-afd03dfd514d" providerId="ADAL" clId="{FD2162C1-EF8F-43DF-8D9F-85B60D1BB1AC}" dt="2023-04-17T15:01:58.749" v="175"/>
        <pc:sldMkLst>
          <pc:docMk/>
          <pc:sldMk cId="3912836715" sldId="1810"/>
        </pc:sldMkLst>
      </pc:sldChg>
      <pc:sldChg chg="modSp modAnim">
        <pc:chgData name="Daniel Ries" userId="b55b59f7-2656-4c1f-98d4-afd03dfd514d" providerId="ADAL" clId="{FD2162C1-EF8F-43DF-8D9F-85B60D1BB1AC}" dt="2023-04-17T15:06:34.621" v="216" actId="114"/>
        <pc:sldMkLst>
          <pc:docMk/>
          <pc:sldMk cId="1684525989" sldId="1815"/>
        </pc:sldMkLst>
        <pc:spChg chg="mod">
          <ac:chgData name="Daniel Ries" userId="b55b59f7-2656-4c1f-98d4-afd03dfd514d" providerId="ADAL" clId="{FD2162C1-EF8F-43DF-8D9F-85B60D1BB1AC}" dt="2023-04-17T15:06:34.621" v="216" actId="114"/>
          <ac:spMkLst>
            <pc:docMk/>
            <pc:sldMk cId="1684525989" sldId="1815"/>
            <ac:spMk id="5" creationId="{0B4CFBB1-C589-4DB0-832E-0130D47E2B62}"/>
          </ac:spMkLst>
        </pc:spChg>
      </pc:sldChg>
      <pc:sldChg chg="modAnim">
        <pc:chgData name="Daniel Ries" userId="b55b59f7-2656-4c1f-98d4-afd03dfd514d" providerId="ADAL" clId="{FD2162C1-EF8F-43DF-8D9F-85B60D1BB1AC}" dt="2023-04-17T15:03:46.145" v="183"/>
        <pc:sldMkLst>
          <pc:docMk/>
          <pc:sldMk cId="1576386546" sldId="1816"/>
        </pc:sldMkLst>
      </pc:sldChg>
      <pc:sldChg chg="modSp mod">
        <pc:chgData name="Daniel Ries" userId="b55b59f7-2656-4c1f-98d4-afd03dfd514d" providerId="ADAL" clId="{FD2162C1-EF8F-43DF-8D9F-85B60D1BB1AC}" dt="2023-04-17T15:05:16.549" v="208" actId="20577"/>
        <pc:sldMkLst>
          <pc:docMk/>
          <pc:sldMk cId="3425655914" sldId="1818"/>
        </pc:sldMkLst>
        <pc:spChg chg="mod">
          <ac:chgData name="Daniel Ries" userId="b55b59f7-2656-4c1f-98d4-afd03dfd514d" providerId="ADAL" clId="{FD2162C1-EF8F-43DF-8D9F-85B60D1BB1AC}" dt="2023-04-17T15:05:16.549" v="208" actId="20577"/>
          <ac:spMkLst>
            <pc:docMk/>
            <pc:sldMk cId="3425655914" sldId="1818"/>
            <ac:spMk id="2" creationId="{E239B8C7-35F1-4490-B34D-BC15DD32DA17}"/>
          </ac:spMkLst>
        </pc:spChg>
      </pc:sldChg>
      <pc:sldChg chg="modAnim">
        <pc:chgData name="Daniel Ries" userId="b55b59f7-2656-4c1f-98d4-afd03dfd514d" providerId="ADAL" clId="{FD2162C1-EF8F-43DF-8D9F-85B60D1BB1AC}" dt="2023-04-17T15:02:42.207" v="179"/>
        <pc:sldMkLst>
          <pc:docMk/>
          <pc:sldMk cId="1347153607" sldId="1819"/>
        </pc:sldMkLst>
      </pc:sldChg>
      <pc:sldChg chg="modSp mod">
        <pc:chgData name="Daniel Ries" userId="b55b59f7-2656-4c1f-98d4-afd03dfd514d" providerId="ADAL" clId="{FD2162C1-EF8F-43DF-8D9F-85B60D1BB1AC}" dt="2023-04-17T15:06:47.894" v="221" actId="20577"/>
        <pc:sldMkLst>
          <pc:docMk/>
          <pc:sldMk cId="1032637609" sldId="1822"/>
        </pc:sldMkLst>
        <pc:spChg chg="mod">
          <ac:chgData name="Daniel Ries" userId="b55b59f7-2656-4c1f-98d4-afd03dfd514d" providerId="ADAL" clId="{FD2162C1-EF8F-43DF-8D9F-85B60D1BB1AC}" dt="2023-04-17T15:06:47.894" v="221" actId="20577"/>
          <ac:spMkLst>
            <pc:docMk/>
            <pc:sldMk cId="1032637609" sldId="1822"/>
            <ac:spMk id="4" creationId="{EB32099B-B015-4D03-8348-4DBDC25BAFA7}"/>
          </ac:spMkLst>
        </pc:spChg>
      </pc:sldChg>
      <pc:sldChg chg="addSp modSp modAnim">
        <pc:chgData name="Daniel Ries" userId="b55b59f7-2656-4c1f-98d4-afd03dfd514d" providerId="ADAL" clId="{FD2162C1-EF8F-43DF-8D9F-85B60D1BB1AC}" dt="2023-04-17T14:57:21.590" v="152"/>
        <pc:sldMkLst>
          <pc:docMk/>
          <pc:sldMk cId="1906472793" sldId="1823"/>
        </pc:sldMkLst>
        <pc:spChg chg="add mod">
          <ac:chgData name="Daniel Ries" userId="b55b59f7-2656-4c1f-98d4-afd03dfd514d" providerId="ADAL" clId="{FD2162C1-EF8F-43DF-8D9F-85B60D1BB1AC}" dt="2023-04-17T14:56:38.289" v="143" actId="571"/>
          <ac:spMkLst>
            <pc:docMk/>
            <pc:sldMk cId="1906472793" sldId="1823"/>
            <ac:spMk id="24" creationId="{45FB78DC-ADB0-4B45-8FB4-7EF542EC1084}"/>
          </ac:spMkLst>
        </pc:spChg>
        <pc:spChg chg="add mod">
          <ac:chgData name="Daniel Ries" userId="b55b59f7-2656-4c1f-98d4-afd03dfd514d" providerId="ADAL" clId="{FD2162C1-EF8F-43DF-8D9F-85B60D1BB1AC}" dt="2023-04-17T14:56:43.875" v="145" actId="571"/>
          <ac:spMkLst>
            <pc:docMk/>
            <pc:sldMk cId="1906472793" sldId="1823"/>
            <ac:spMk id="31" creationId="{9CFDA504-B636-455D-9806-05DAA2AB0047}"/>
          </ac:spMkLst>
        </pc:spChg>
        <pc:grpChg chg="add mod">
          <ac:chgData name="Daniel Ries" userId="b55b59f7-2656-4c1f-98d4-afd03dfd514d" providerId="ADAL" clId="{FD2162C1-EF8F-43DF-8D9F-85B60D1BB1AC}" dt="2023-04-17T14:56:38.289" v="143" actId="571"/>
          <ac:grpSpMkLst>
            <pc:docMk/>
            <pc:sldMk cId="1906472793" sldId="1823"/>
            <ac:grpSpMk id="25" creationId="{6ECE47EA-90B0-4BBB-923D-B7ADB7429BF8}"/>
          </ac:grpSpMkLst>
        </pc:grpChg>
        <pc:grpChg chg="add mod">
          <ac:chgData name="Daniel Ries" userId="b55b59f7-2656-4c1f-98d4-afd03dfd514d" providerId="ADAL" clId="{FD2162C1-EF8F-43DF-8D9F-85B60D1BB1AC}" dt="2023-04-17T14:56:43.875" v="145" actId="571"/>
          <ac:grpSpMkLst>
            <pc:docMk/>
            <pc:sldMk cId="1906472793" sldId="1823"/>
            <ac:grpSpMk id="32" creationId="{D897CAB9-088D-4A9C-A20D-76A834B9AF4D}"/>
          </ac:grpSpMkLst>
        </pc:grpChg>
        <pc:picChg chg="mod">
          <ac:chgData name="Daniel Ries" userId="b55b59f7-2656-4c1f-98d4-afd03dfd514d" providerId="ADAL" clId="{FD2162C1-EF8F-43DF-8D9F-85B60D1BB1AC}" dt="2023-04-17T14:56:38.289" v="143" actId="571"/>
          <ac:picMkLst>
            <pc:docMk/>
            <pc:sldMk cId="1906472793" sldId="1823"/>
            <ac:picMk id="26" creationId="{BCC684E4-7702-422C-B052-F21C88466578}"/>
          </ac:picMkLst>
        </pc:picChg>
        <pc:picChg chg="mod">
          <ac:chgData name="Daniel Ries" userId="b55b59f7-2656-4c1f-98d4-afd03dfd514d" providerId="ADAL" clId="{FD2162C1-EF8F-43DF-8D9F-85B60D1BB1AC}" dt="2023-04-17T14:56:38.289" v="143" actId="571"/>
          <ac:picMkLst>
            <pc:docMk/>
            <pc:sldMk cId="1906472793" sldId="1823"/>
            <ac:picMk id="27" creationId="{F3F814ED-CCD4-464C-9048-B037FED81C1E}"/>
          </ac:picMkLst>
        </pc:picChg>
        <pc:picChg chg="mod">
          <ac:chgData name="Daniel Ries" userId="b55b59f7-2656-4c1f-98d4-afd03dfd514d" providerId="ADAL" clId="{FD2162C1-EF8F-43DF-8D9F-85B60D1BB1AC}" dt="2023-04-17T14:56:38.289" v="143" actId="571"/>
          <ac:picMkLst>
            <pc:docMk/>
            <pc:sldMk cId="1906472793" sldId="1823"/>
            <ac:picMk id="28" creationId="{935BD1C9-BE17-4E9B-8A93-F9F21BE03B98}"/>
          </ac:picMkLst>
        </pc:picChg>
        <pc:picChg chg="mod">
          <ac:chgData name="Daniel Ries" userId="b55b59f7-2656-4c1f-98d4-afd03dfd514d" providerId="ADAL" clId="{FD2162C1-EF8F-43DF-8D9F-85B60D1BB1AC}" dt="2023-04-17T14:56:38.289" v="143" actId="571"/>
          <ac:picMkLst>
            <pc:docMk/>
            <pc:sldMk cId="1906472793" sldId="1823"/>
            <ac:picMk id="29" creationId="{94A75723-2FF6-4DC2-B0F2-5251B4E244A5}"/>
          </ac:picMkLst>
        </pc:picChg>
        <pc:picChg chg="mod">
          <ac:chgData name="Daniel Ries" userId="b55b59f7-2656-4c1f-98d4-afd03dfd514d" providerId="ADAL" clId="{FD2162C1-EF8F-43DF-8D9F-85B60D1BB1AC}" dt="2023-04-17T14:56:38.289" v="143" actId="571"/>
          <ac:picMkLst>
            <pc:docMk/>
            <pc:sldMk cId="1906472793" sldId="1823"/>
            <ac:picMk id="30" creationId="{65738F43-BDA6-4835-9EB8-A1C4E4E19304}"/>
          </ac:picMkLst>
        </pc:picChg>
        <pc:picChg chg="mod">
          <ac:chgData name="Daniel Ries" userId="b55b59f7-2656-4c1f-98d4-afd03dfd514d" providerId="ADAL" clId="{FD2162C1-EF8F-43DF-8D9F-85B60D1BB1AC}" dt="2023-04-17T14:56:43.875" v="145" actId="571"/>
          <ac:picMkLst>
            <pc:docMk/>
            <pc:sldMk cId="1906472793" sldId="1823"/>
            <ac:picMk id="33" creationId="{C7071D04-D115-49F4-BB93-7550C61FABA7}"/>
          </ac:picMkLst>
        </pc:picChg>
        <pc:picChg chg="mod">
          <ac:chgData name="Daniel Ries" userId="b55b59f7-2656-4c1f-98d4-afd03dfd514d" providerId="ADAL" clId="{FD2162C1-EF8F-43DF-8D9F-85B60D1BB1AC}" dt="2023-04-17T14:56:43.875" v="145" actId="571"/>
          <ac:picMkLst>
            <pc:docMk/>
            <pc:sldMk cId="1906472793" sldId="1823"/>
            <ac:picMk id="34" creationId="{6A72BC43-3D20-4BA5-A07D-9C2844128DCF}"/>
          </ac:picMkLst>
        </pc:picChg>
        <pc:picChg chg="mod">
          <ac:chgData name="Daniel Ries" userId="b55b59f7-2656-4c1f-98d4-afd03dfd514d" providerId="ADAL" clId="{FD2162C1-EF8F-43DF-8D9F-85B60D1BB1AC}" dt="2023-04-17T14:56:43.875" v="145" actId="571"/>
          <ac:picMkLst>
            <pc:docMk/>
            <pc:sldMk cId="1906472793" sldId="1823"/>
            <ac:picMk id="35" creationId="{00A1DCD7-5816-484A-8485-D78C8955715E}"/>
          </ac:picMkLst>
        </pc:picChg>
        <pc:picChg chg="mod">
          <ac:chgData name="Daniel Ries" userId="b55b59f7-2656-4c1f-98d4-afd03dfd514d" providerId="ADAL" clId="{FD2162C1-EF8F-43DF-8D9F-85B60D1BB1AC}" dt="2023-04-17T14:56:43.875" v="145" actId="571"/>
          <ac:picMkLst>
            <pc:docMk/>
            <pc:sldMk cId="1906472793" sldId="1823"/>
            <ac:picMk id="36" creationId="{FBBACE5D-A862-40B0-BCBA-C49BD490BFB4}"/>
          </ac:picMkLst>
        </pc:picChg>
        <pc:picChg chg="mod">
          <ac:chgData name="Daniel Ries" userId="b55b59f7-2656-4c1f-98d4-afd03dfd514d" providerId="ADAL" clId="{FD2162C1-EF8F-43DF-8D9F-85B60D1BB1AC}" dt="2023-04-17T14:56:43.875" v="145" actId="571"/>
          <ac:picMkLst>
            <pc:docMk/>
            <pc:sldMk cId="1906472793" sldId="1823"/>
            <ac:picMk id="37" creationId="{77661506-8368-4E6A-9D44-012210BE80FD}"/>
          </ac:picMkLst>
        </pc:picChg>
      </pc:sldChg>
      <pc:sldChg chg="modAnim">
        <pc:chgData name="Daniel Ries" userId="b55b59f7-2656-4c1f-98d4-afd03dfd514d" providerId="ADAL" clId="{FD2162C1-EF8F-43DF-8D9F-85B60D1BB1AC}" dt="2023-04-17T14:58:22.195" v="157"/>
        <pc:sldMkLst>
          <pc:docMk/>
          <pc:sldMk cId="1021523182" sldId="1825"/>
        </pc:sldMkLst>
      </pc:sldChg>
      <pc:sldChg chg="modAnim">
        <pc:chgData name="Daniel Ries" userId="b55b59f7-2656-4c1f-98d4-afd03dfd514d" providerId="ADAL" clId="{FD2162C1-EF8F-43DF-8D9F-85B60D1BB1AC}" dt="2023-04-17T15:00:00.399" v="167"/>
        <pc:sldMkLst>
          <pc:docMk/>
          <pc:sldMk cId="679948020" sldId="1826"/>
        </pc:sldMkLst>
      </pc:sldChg>
      <pc:sldChg chg="add">
        <pc:chgData name="Daniel Ries" userId="b55b59f7-2656-4c1f-98d4-afd03dfd514d" providerId="ADAL" clId="{FD2162C1-EF8F-43DF-8D9F-85B60D1BB1AC}" dt="2023-04-17T15:05:10.339" v="184" actId="2890"/>
        <pc:sldMkLst>
          <pc:docMk/>
          <pc:sldMk cId="3686614922" sldId="1827"/>
        </pc:sldMkLst>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100.png"/></Relationships>
</file>

<file path=ppt/diagrams/_rels/data5.xml.rels><?xml version="1.0" encoding="UTF-8" standalone="yes"?>
<Relationships xmlns="http://schemas.openxmlformats.org/package/2006/relationships"><Relationship Id="rId1" Type="http://schemas.openxmlformats.org/officeDocument/2006/relationships/image" Target="../media/image110.png"/></Relationships>
</file>

<file path=ppt/diagrams/_rels/data7.xml.rels><?xml version="1.0" encoding="UTF-8" standalone="yes"?>
<Relationships xmlns="http://schemas.openxmlformats.org/package/2006/relationships"><Relationship Id="rId1" Type="http://schemas.openxmlformats.org/officeDocument/2006/relationships/image" Target="../media/image100.png"/></Relationships>
</file>

<file path=ppt/diagrams/_rels/data9.xml.rels><?xml version="1.0" encoding="UTF-8" standalone="yes"?>
<Relationships xmlns="http://schemas.openxmlformats.org/package/2006/relationships"><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524B8-70B4-4F81-8682-EDF7C34BEFE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83277B6-EB21-4D7C-858B-4FC4DE8D952A}">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Determine sample size needed for adequate Power and create </a:t>
          </a:r>
          <a:r>
            <a:rPr lang="en-US" dirty="0" err="1">
              <a:latin typeface="Open Sans" panose="020B0606030504020204" pitchFamily="34" charset="0"/>
              <a:ea typeface="Open Sans" panose="020B0606030504020204" pitchFamily="34" charset="0"/>
              <a:cs typeface="Open Sans" panose="020B0606030504020204" pitchFamily="34" charset="0"/>
            </a:rPr>
            <a:t>DOEx</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6C8482F6-297C-4D59-ACC5-C37F88A66D2B}" type="parTrans" cxnId="{CFEF7DFD-D118-412E-ABDD-B6FAD69F2E1A}">
      <dgm:prSet/>
      <dgm:spPr/>
      <dgm:t>
        <a:bodyPr/>
        <a:lstStyle/>
        <a:p>
          <a:endParaRPr lang="en-US"/>
        </a:p>
      </dgm:t>
    </dgm:pt>
    <dgm:pt modelId="{C2BDC22D-FB46-4D20-A01C-DEF0717657E8}" type="sibTrans" cxnId="{CFEF7DFD-D118-412E-ABDD-B6FAD69F2E1A}">
      <dgm:prSet/>
      <dgm:spPr/>
      <dgm:t>
        <a:bodyPr/>
        <a:lstStyle/>
        <a:p>
          <a:endParaRPr lang="en-US"/>
        </a:p>
      </dgm:t>
    </dgm:pt>
    <dgm:pt modelId="{A1277EBD-314A-485C-88CE-D6B5D5671A8F}">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Perform statistical tests/analyses &amp; draw conclusions</a:t>
          </a:r>
        </a:p>
      </dgm:t>
    </dgm:pt>
    <dgm:pt modelId="{F1F11821-E1AF-4D28-A025-FA8327E1FD63}" type="parTrans" cxnId="{0D4176A3-7CC8-4B75-AD81-67413786FF5A}">
      <dgm:prSet/>
      <dgm:spPr/>
      <dgm:t>
        <a:bodyPr/>
        <a:lstStyle/>
        <a:p>
          <a:endParaRPr lang="en-US"/>
        </a:p>
      </dgm:t>
    </dgm:pt>
    <dgm:pt modelId="{823518D5-8CA0-4606-9A2B-DDA4A8DCBE9F}" type="sibTrans" cxnId="{0D4176A3-7CC8-4B75-AD81-67413786FF5A}">
      <dgm:prSet/>
      <dgm:spPr/>
      <dgm:t>
        <a:bodyPr/>
        <a:lstStyle/>
        <a:p>
          <a:endParaRPr lang="en-US"/>
        </a:p>
      </dgm:t>
    </dgm:pt>
    <dgm:pt modelId="{72103B9B-1A44-4966-9E8D-377EE2D910A5}">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Collect all data according to design</a:t>
          </a:r>
        </a:p>
      </dgm:t>
    </dgm:pt>
    <dgm:pt modelId="{69AEF7A9-0363-40FB-BB19-737B0AD2434F}" type="parTrans" cxnId="{C3EF1223-0F89-4AB0-A674-2EF820D9C71C}">
      <dgm:prSet/>
      <dgm:spPr/>
      <dgm:t>
        <a:bodyPr/>
        <a:lstStyle/>
        <a:p>
          <a:endParaRPr lang="en-US"/>
        </a:p>
      </dgm:t>
    </dgm:pt>
    <dgm:pt modelId="{072F4F39-553E-470F-B227-C4BDB707FA16}" type="sibTrans" cxnId="{C3EF1223-0F89-4AB0-A674-2EF820D9C71C}">
      <dgm:prSet/>
      <dgm:spPr/>
      <dgm:t>
        <a:bodyPr/>
        <a:lstStyle/>
        <a:p>
          <a:endParaRPr lang="en-US"/>
        </a:p>
      </dgm:t>
    </dgm:pt>
    <dgm:pt modelId="{9D349E5C-156F-42BB-A14C-860E73C28469}" type="pres">
      <dgm:prSet presAssocID="{4AB524B8-70B4-4F81-8682-EDF7C34BEFE3}" presName="Name0" presStyleCnt="0">
        <dgm:presLayoutVars>
          <dgm:dir/>
          <dgm:animLvl val="lvl"/>
          <dgm:resizeHandles val="exact"/>
        </dgm:presLayoutVars>
      </dgm:prSet>
      <dgm:spPr/>
    </dgm:pt>
    <dgm:pt modelId="{513FBAD2-1E54-4DB5-AEDD-B3A42D200D9F}" type="pres">
      <dgm:prSet presAssocID="{D83277B6-EB21-4D7C-858B-4FC4DE8D952A}" presName="parTxOnly" presStyleLbl="node1" presStyleIdx="0" presStyleCnt="3">
        <dgm:presLayoutVars>
          <dgm:chMax val="0"/>
          <dgm:chPref val="0"/>
          <dgm:bulletEnabled val="1"/>
        </dgm:presLayoutVars>
      </dgm:prSet>
      <dgm:spPr/>
    </dgm:pt>
    <dgm:pt modelId="{8C10AB56-7E40-4B6F-AC8F-76751E41CBAB}" type="pres">
      <dgm:prSet presAssocID="{C2BDC22D-FB46-4D20-A01C-DEF0717657E8}" presName="parTxOnlySpace" presStyleCnt="0"/>
      <dgm:spPr/>
    </dgm:pt>
    <dgm:pt modelId="{C8B5B494-29A2-4884-AA21-FD9F2B2CDC68}" type="pres">
      <dgm:prSet presAssocID="{72103B9B-1A44-4966-9E8D-377EE2D910A5}" presName="parTxOnly" presStyleLbl="node1" presStyleIdx="1" presStyleCnt="3">
        <dgm:presLayoutVars>
          <dgm:chMax val="0"/>
          <dgm:chPref val="0"/>
          <dgm:bulletEnabled val="1"/>
        </dgm:presLayoutVars>
      </dgm:prSet>
      <dgm:spPr/>
    </dgm:pt>
    <dgm:pt modelId="{3C0FD0CA-1A35-4F7B-B729-9FA45036D32F}" type="pres">
      <dgm:prSet presAssocID="{072F4F39-553E-470F-B227-C4BDB707FA16}" presName="parTxOnlySpace" presStyleCnt="0"/>
      <dgm:spPr/>
    </dgm:pt>
    <dgm:pt modelId="{AA60FE49-4A26-412F-9A70-8923B89E87E3}" type="pres">
      <dgm:prSet presAssocID="{A1277EBD-314A-485C-88CE-D6B5D5671A8F}" presName="parTxOnly" presStyleLbl="node1" presStyleIdx="2" presStyleCnt="3">
        <dgm:presLayoutVars>
          <dgm:chMax val="0"/>
          <dgm:chPref val="0"/>
          <dgm:bulletEnabled val="1"/>
        </dgm:presLayoutVars>
      </dgm:prSet>
      <dgm:spPr/>
    </dgm:pt>
  </dgm:ptLst>
  <dgm:cxnLst>
    <dgm:cxn modelId="{C3EF1223-0F89-4AB0-A674-2EF820D9C71C}" srcId="{4AB524B8-70B4-4F81-8682-EDF7C34BEFE3}" destId="{72103B9B-1A44-4966-9E8D-377EE2D910A5}" srcOrd="1" destOrd="0" parTransId="{69AEF7A9-0363-40FB-BB19-737B0AD2434F}" sibTransId="{072F4F39-553E-470F-B227-C4BDB707FA16}"/>
    <dgm:cxn modelId="{DECBC763-9982-4B90-A9EB-65C087E99CC1}" type="presOf" srcId="{D83277B6-EB21-4D7C-858B-4FC4DE8D952A}" destId="{513FBAD2-1E54-4DB5-AEDD-B3A42D200D9F}" srcOrd="0" destOrd="0" presId="urn:microsoft.com/office/officeart/2005/8/layout/chevron1"/>
    <dgm:cxn modelId="{7B926752-86D0-41C5-9119-A05087914B63}" type="presOf" srcId="{4AB524B8-70B4-4F81-8682-EDF7C34BEFE3}" destId="{9D349E5C-156F-42BB-A14C-860E73C28469}" srcOrd="0" destOrd="0" presId="urn:microsoft.com/office/officeart/2005/8/layout/chevron1"/>
    <dgm:cxn modelId="{0229807F-D9DD-4353-8E88-108215F9C035}" type="presOf" srcId="{72103B9B-1A44-4966-9E8D-377EE2D910A5}" destId="{C8B5B494-29A2-4884-AA21-FD9F2B2CDC68}" srcOrd="0" destOrd="0" presId="urn:microsoft.com/office/officeart/2005/8/layout/chevron1"/>
    <dgm:cxn modelId="{4D54FC89-AB53-4A17-8649-A60D128D68C5}" type="presOf" srcId="{A1277EBD-314A-485C-88CE-D6B5D5671A8F}" destId="{AA60FE49-4A26-412F-9A70-8923B89E87E3}" srcOrd="0" destOrd="0" presId="urn:microsoft.com/office/officeart/2005/8/layout/chevron1"/>
    <dgm:cxn modelId="{0D4176A3-7CC8-4B75-AD81-67413786FF5A}" srcId="{4AB524B8-70B4-4F81-8682-EDF7C34BEFE3}" destId="{A1277EBD-314A-485C-88CE-D6B5D5671A8F}" srcOrd="2" destOrd="0" parTransId="{F1F11821-E1AF-4D28-A025-FA8327E1FD63}" sibTransId="{823518D5-8CA0-4606-9A2B-DDA4A8DCBE9F}"/>
    <dgm:cxn modelId="{CFEF7DFD-D118-412E-ABDD-B6FAD69F2E1A}" srcId="{4AB524B8-70B4-4F81-8682-EDF7C34BEFE3}" destId="{D83277B6-EB21-4D7C-858B-4FC4DE8D952A}" srcOrd="0" destOrd="0" parTransId="{6C8482F6-297C-4D59-ACC5-C37F88A66D2B}" sibTransId="{C2BDC22D-FB46-4D20-A01C-DEF0717657E8}"/>
    <dgm:cxn modelId="{1197892D-2462-4129-859D-B2BD74646179}" type="presParOf" srcId="{9D349E5C-156F-42BB-A14C-860E73C28469}" destId="{513FBAD2-1E54-4DB5-AEDD-B3A42D200D9F}" srcOrd="0" destOrd="0" presId="urn:microsoft.com/office/officeart/2005/8/layout/chevron1"/>
    <dgm:cxn modelId="{4FB5C707-B19D-4585-AB76-6FBA7C6FF444}" type="presParOf" srcId="{9D349E5C-156F-42BB-A14C-860E73C28469}" destId="{8C10AB56-7E40-4B6F-AC8F-76751E41CBAB}" srcOrd="1" destOrd="0" presId="urn:microsoft.com/office/officeart/2005/8/layout/chevron1"/>
    <dgm:cxn modelId="{1B20CC31-3D2A-4DFC-814F-B3F9F9DFB352}" type="presParOf" srcId="{9D349E5C-156F-42BB-A14C-860E73C28469}" destId="{C8B5B494-29A2-4884-AA21-FD9F2B2CDC68}" srcOrd="2" destOrd="0" presId="urn:microsoft.com/office/officeart/2005/8/layout/chevron1"/>
    <dgm:cxn modelId="{56870C93-EDE2-4D71-955C-1021D52A1B89}" type="presParOf" srcId="{9D349E5C-156F-42BB-A14C-860E73C28469}" destId="{3C0FD0CA-1A35-4F7B-B729-9FA45036D32F}" srcOrd="3" destOrd="0" presId="urn:microsoft.com/office/officeart/2005/8/layout/chevron1"/>
    <dgm:cxn modelId="{55E28536-6FE9-46D9-B462-D0DCE41B760B}" type="presParOf" srcId="{9D349E5C-156F-42BB-A14C-860E73C28469}" destId="{AA60FE49-4A26-412F-9A70-8923B89E87E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8851B7-0430-4F33-825E-EB4E080E46CB}" type="doc">
      <dgm:prSet loTypeId="urn:microsoft.com/office/officeart/2005/8/layout/chevron1" loCatId="process" qsTypeId="urn:microsoft.com/office/officeart/2005/8/quickstyle/simple4" qsCatId="simple" csTypeId="urn:microsoft.com/office/officeart/2005/8/colors/accent1_2" csCatId="accent1" phldr="1"/>
      <dgm:spPr/>
    </dgm:pt>
    <mc:AlternateContent xmlns:mc="http://schemas.openxmlformats.org/markup-compatibility/2006" xmlns:a14="http://schemas.microsoft.com/office/drawing/2010/main">
      <mc:Choice Requires="a14">
        <dgm:pt modelId="{406501E1-A6F8-4CFE-A757-7529E83B7417}">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Test first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latin typeface="Open Sans" panose="020B0606030504020204" pitchFamily="34" charset="0"/>
                  <a:ea typeface="Open Sans" panose="020B0606030504020204" pitchFamily="34" charset="0"/>
                  <a:cs typeface="Open Sans" panose="020B0606030504020204" pitchFamily="34" charset="0"/>
                </a:rPr>
                <a:t> units in </a:t>
              </a:r>
              <a:r>
                <a:rPr lang="en-US" dirty="0" err="1">
                  <a:latin typeface="Open Sans" panose="020B0606030504020204" pitchFamily="34" charset="0"/>
                  <a:ea typeface="Open Sans" panose="020B0606030504020204" pitchFamily="34" charset="0"/>
                  <a:cs typeface="Open Sans" panose="020B0606030504020204" pitchFamily="34" charset="0"/>
                </a:rPr>
                <a:t>DOEx</a:t>
              </a:r>
              <a:endParaRPr lang="en-US" dirty="0">
                <a:latin typeface="Open Sans" panose="020B0606030504020204" pitchFamily="34" charset="0"/>
                <a:ea typeface="Open Sans" panose="020B0606030504020204" pitchFamily="34" charset="0"/>
                <a:cs typeface="Open Sans" panose="020B0606030504020204" pitchFamily="34" charset="0"/>
              </a:endParaRPr>
            </a:p>
          </dgm:t>
        </dgm:pt>
      </mc:Choice>
      <mc:Fallback xmlns="">
        <dgm:pt modelId="{406501E1-A6F8-4CFE-A757-7529E83B7417}">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Test first </a:t>
              </a:r>
              <a:r>
                <a:rPr lang="en-US" b="0" i="0">
                  <a:latin typeface="Cambria Math" panose="02040503050406030204" pitchFamily="18" charset="0"/>
                </a:rPr>
                <a:t>𝑛_0</a:t>
              </a:r>
              <a:r>
                <a:rPr lang="en-US" dirty="0">
                  <a:latin typeface="Open Sans" panose="020B0606030504020204" pitchFamily="34" charset="0"/>
                  <a:ea typeface="Open Sans" panose="020B0606030504020204" pitchFamily="34" charset="0"/>
                  <a:cs typeface="Open Sans" panose="020B0606030504020204" pitchFamily="34" charset="0"/>
                </a:rPr>
                <a:t> units in </a:t>
              </a:r>
              <a:r>
                <a:rPr lang="en-US" dirty="0" err="1">
                  <a:latin typeface="Open Sans" panose="020B0606030504020204" pitchFamily="34" charset="0"/>
                  <a:ea typeface="Open Sans" panose="020B0606030504020204" pitchFamily="34" charset="0"/>
                  <a:cs typeface="Open Sans" panose="020B0606030504020204" pitchFamily="34" charset="0"/>
                </a:rPr>
                <a:t>DOEx</a:t>
              </a:r>
              <a:endParaRPr lang="en-US" dirty="0">
                <a:latin typeface="Open Sans" panose="020B0606030504020204" pitchFamily="34" charset="0"/>
                <a:ea typeface="Open Sans" panose="020B0606030504020204" pitchFamily="34" charset="0"/>
                <a:cs typeface="Open Sans" panose="020B0606030504020204" pitchFamily="34" charset="0"/>
              </a:endParaRPr>
            </a:p>
          </dgm:t>
        </dgm:pt>
      </mc:Fallback>
    </mc:AlternateContent>
    <dgm:pt modelId="{21E95406-9642-46FC-A6D1-27A4A4AAFDD9}" type="parTrans" cxnId="{891DB419-92E1-44B6-8F47-A41DEEAEC03A}">
      <dgm:prSet/>
      <dgm:spPr/>
      <dgm:t>
        <a:bodyPr/>
        <a:lstStyle/>
        <a:p>
          <a:endParaRPr lang="en-US"/>
        </a:p>
      </dgm:t>
    </dgm:pt>
    <dgm:pt modelId="{D6608CAA-0A8C-446D-9618-9857999C45B8}" type="sibTrans" cxnId="{891DB419-92E1-44B6-8F47-A41DEEAEC03A}">
      <dgm:prSet/>
      <dgm:spPr/>
      <dgm:t>
        <a:bodyPr/>
        <a:lstStyle/>
        <a:p>
          <a:endParaRPr lang="en-US"/>
        </a:p>
      </dgm:t>
    </dgm:pt>
    <dgm:pt modelId="{C28BB4B9-0395-4CD8-8905-3541D337BC03}" type="pres">
      <dgm:prSet presAssocID="{E38851B7-0430-4F33-825E-EB4E080E46CB}" presName="Name0" presStyleCnt="0">
        <dgm:presLayoutVars>
          <dgm:dir/>
          <dgm:animLvl val="lvl"/>
          <dgm:resizeHandles val="exact"/>
        </dgm:presLayoutVars>
      </dgm:prSet>
      <dgm:spPr/>
    </dgm:pt>
    <dgm:pt modelId="{653F692B-0D9A-45A0-AA0D-1508CEF939BA}" type="pres">
      <dgm:prSet presAssocID="{406501E1-A6F8-4CFE-A757-7529E83B7417}" presName="parTxOnly" presStyleLbl="node1" presStyleIdx="0" presStyleCnt="1" custScaleY="144309" custLinFactNeighborX="-11814" custLinFactNeighborY="-70">
        <dgm:presLayoutVars>
          <dgm:chMax val="0"/>
          <dgm:chPref val="0"/>
          <dgm:bulletEnabled val="1"/>
        </dgm:presLayoutVars>
      </dgm:prSet>
      <dgm:spPr/>
    </dgm:pt>
  </dgm:ptLst>
  <dgm:cxnLst>
    <dgm:cxn modelId="{891DB419-92E1-44B6-8F47-A41DEEAEC03A}" srcId="{E38851B7-0430-4F33-825E-EB4E080E46CB}" destId="{406501E1-A6F8-4CFE-A757-7529E83B7417}" srcOrd="0" destOrd="0" parTransId="{21E95406-9642-46FC-A6D1-27A4A4AAFDD9}" sibTransId="{D6608CAA-0A8C-446D-9618-9857999C45B8}"/>
    <dgm:cxn modelId="{6BA2123C-E3E0-49CE-BB5E-D1F64D3EA808}" type="presOf" srcId="{E38851B7-0430-4F33-825E-EB4E080E46CB}" destId="{C28BB4B9-0395-4CD8-8905-3541D337BC03}" srcOrd="0" destOrd="0" presId="urn:microsoft.com/office/officeart/2005/8/layout/chevron1"/>
    <dgm:cxn modelId="{C910DFBE-73E7-4617-985D-96C64E819984}" type="presOf" srcId="{406501E1-A6F8-4CFE-A757-7529E83B7417}" destId="{653F692B-0D9A-45A0-AA0D-1508CEF939BA}" srcOrd="0" destOrd="0" presId="urn:microsoft.com/office/officeart/2005/8/layout/chevron1"/>
    <dgm:cxn modelId="{4F06142D-6074-49A4-BEB6-0E2A77214FFA}" type="presParOf" srcId="{C28BB4B9-0395-4CD8-8905-3541D337BC03}" destId="{653F692B-0D9A-45A0-AA0D-1508CEF939B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851B7-0430-4F33-825E-EB4E080E46CB}" type="doc">
      <dgm:prSet loTypeId="urn:microsoft.com/office/officeart/2005/8/layout/chevron1" loCatId="process" qsTypeId="urn:microsoft.com/office/officeart/2005/8/quickstyle/simple4" qsCatId="simple" csTypeId="urn:microsoft.com/office/officeart/2005/8/colors/accent1_2" csCatId="accent1" phldr="1"/>
      <dgm:spPr/>
    </dgm:pt>
    <dgm:pt modelId="{406501E1-A6F8-4CFE-A757-7529E83B7417}">
      <dgm:prSet phldrT="[Text]"/>
      <dgm:spPr>
        <a:blipFill>
          <a:blip xmlns:r="http://schemas.openxmlformats.org/officeDocument/2006/relationships" r:embed="rId1"/>
          <a:stretch>
            <a:fillRect t="-4459" b="-7643"/>
          </a:stretch>
        </a:blipFill>
      </dgm:spPr>
      <dgm:t>
        <a:bodyPr/>
        <a:lstStyle/>
        <a:p>
          <a:r>
            <a:rPr lang="en-US">
              <a:noFill/>
            </a:rPr>
            <a:t> </a:t>
          </a:r>
        </a:p>
      </dgm:t>
    </dgm:pt>
    <dgm:pt modelId="{21E95406-9642-46FC-A6D1-27A4A4AAFDD9}" type="parTrans" cxnId="{891DB419-92E1-44B6-8F47-A41DEEAEC03A}">
      <dgm:prSet/>
      <dgm:spPr/>
      <dgm:t>
        <a:bodyPr/>
        <a:lstStyle/>
        <a:p>
          <a:endParaRPr lang="en-US"/>
        </a:p>
      </dgm:t>
    </dgm:pt>
    <dgm:pt modelId="{D6608CAA-0A8C-446D-9618-9857999C45B8}" type="sibTrans" cxnId="{891DB419-92E1-44B6-8F47-A41DEEAEC03A}">
      <dgm:prSet/>
      <dgm:spPr/>
      <dgm:t>
        <a:bodyPr/>
        <a:lstStyle/>
        <a:p>
          <a:endParaRPr lang="en-US"/>
        </a:p>
      </dgm:t>
    </dgm:pt>
    <dgm:pt modelId="{C28BB4B9-0395-4CD8-8905-3541D337BC03}" type="pres">
      <dgm:prSet presAssocID="{E38851B7-0430-4F33-825E-EB4E080E46CB}" presName="Name0" presStyleCnt="0">
        <dgm:presLayoutVars>
          <dgm:dir/>
          <dgm:animLvl val="lvl"/>
          <dgm:resizeHandles val="exact"/>
        </dgm:presLayoutVars>
      </dgm:prSet>
      <dgm:spPr/>
    </dgm:pt>
    <dgm:pt modelId="{653F692B-0D9A-45A0-AA0D-1508CEF939BA}" type="pres">
      <dgm:prSet presAssocID="{406501E1-A6F8-4CFE-A757-7529E83B7417}" presName="parTxOnly" presStyleLbl="node1" presStyleIdx="0" presStyleCnt="1" custScaleY="144309" custLinFactNeighborX="-11814" custLinFactNeighborY="-70">
        <dgm:presLayoutVars>
          <dgm:chMax val="0"/>
          <dgm:chPref val="0"/>
          <dgm:bulletEnabled val="1"/>
        </dgm:presLayoutVars>
      </dgm:prSet>
      <dgm:spPr/>
    </dgm:pt>
  </dgm:ptLst>
  <dgm:cxnLst>
    <dgm:cxn modelId="{891DB419-92E1-44B6-8F47-A41DEEAEC03A}" srcId="{E38851B7-0430-4F33-825E-EB4E080E46CB}" destId="{406501E1-A6F8-4CFE-A757-7529E83B7417}" srcOrd="0" destOrd="0" parTransId="{21E95406-9642-46FC-A6D1-27A4A4AAFDD9}" sibTransId="{D6608CAA-0A8C-446D-9618-9857999C45B8}"/>
    <dgm:cxn modelId="{6BA2123C-E3E0-49CE-BB5E-D1F64D3EA808}" type="presOf" srcId="{E38851B7-0430-4F33-825E-EB4E080E46CB}" destId="{C28BB4B9-0395-4CD8-8905-3541D337BC03}" srcOrd="0" destOrd="0" presId="urn:microsoft.com/office/officeart/2005/8/layout/chevron1"/>
    <dgm:cxn modelId="{C910DFBE-73E7-4617-985D-96C64E819984}" type="presOf" srcId="{406501E1-A6F8-4CFE-A757-7529E83B7417}" destId="{653F692B-0D9A-45A0-AA0D-1508CEF939BA}" srcOrd="0" destOrd="0" presId="urn:microsoft.com/office/officeart/2005/8/layout/chevron1"/>
    <dgm:cxn modelId="{4F06142D-6074-49A4-BEB6-0E2A77214FFA}" type="presParOf" srcId="{C28BB4B9-0395-4CD8-8905-3541D337BC03}" destId="{653F692B-0D9A-45A0-AA0D-1508CEF939B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E0173-99BD-4739-AFC7-0318FE50AA21}"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3CC7EE1-CCEC-45B9-9EDC-373D59BC8371}">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r>
            <a:rPr lang="en-US" sz="1800" dirty="0">
              <a:latin typeface="Open Sans" panose="020B0606030504020204" pitchFamily="34" charset="0"/>
              <a:ea typeface="Open Sans" panose="020B0606030504020204" pitchFamily="34" charset="0"/>
              <a:cs typeface="Open Sans" panose="020B0606030504020204" pitchFamily="34" charset="0"/>
            </a:rPr>
            <a:t>?</a:t>
          </a:r>
        </a:p>
      </dgm:t>
    </dgm:pt>
    <dgm:pt modelId="{B5CE74C4-9862-4EB7-8AC2-3E2EA4C4271D}" type="parTrans" cxnId="{C6EF70CB-4F75-4243-9956-1ADD1CCBD8C3}">
      <dgm:prSet/>
      <dgm:spPr/>
      <dgm:t>
        <a:bodyPr/>
        <a:lstStyle/>
        <a:p>
          <a:endParaRPr lang="en-US" sz="2000"/>
        </a:p>
      </dgm:t>
    </dgm:pt>
    <dgm:pt modelId="{0A0CF9FF-A801-46BA-9B4F-808EEEC9A361}" type="sibTrans" cxnId="{C6EF70CB-4F75-4243-9956-1ADD1CCBD8C3}">
      <dgm:prSet/>
      <dgm:spPr>
        <a:ln w="38100">
          <a:solidFill>
            <a:srgbClr val="00AFDD"/>
          </a:solidFill>
        </a:ln>
      </dgm:spPr>
      <dgm:t>
        <a:bodyPr/>
        <a:lstStyle/>
        <a:p>
          <a:endParaRPr lang="en-US" sz="2000"/>
        </a:p>
      </dgm:t>
    </dgm:pt>
    <mc:AlternateContent xmlns:mc="http://schemas.openxmlformats.org/markup-compatibility/2006" xmlns:a14="http://schemas.microsoft.com/office/drawing/2010/main">
      <mc:Choice Requires="a14">
        <dgm:pt modelId="{D0F80801-E5C5-4E92-86CD-40B082240E2C}">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Collect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𝑎𝑑𝑑</m:t>
                      </m:r>
                    </m:sub>
                  </m:sSub>
                </m:oMath>
              </a14:m>
              <a:r>
                <a:rPr lang="en-US" sz="18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endParaRPr lang="en-US" sz="1800" dirty="0">
                <a:latin typeface="Open Sans" panose="020B0606030504020204" pitchFamily="34" charset="0"/>
                <a:ea typeface="Open Sans" panose="020B0606030504020204" pitchFamily="34" charset="0"/>
                <a:cs typeface="Open Sans" panose="020B0606030504020204" pitchFamily="34" charset="0"/>
              </a:endParaRPr>
            </a:p>
          </dgm:t>
        </dgm:pt>
      </mc:Choice>
      <mc:Fallback xmlns="">
        <dgm:pt modelId="{D0F80801-E5C5-4E92-86CD-40B082240E2C}">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Collect </a:t>
              </a:r>
              <a:r>
                <a:rPr lang="en-US" sz="1800" b="0" i="0">
                  <a:latin typeface="Cambria Math" panose="02040503050406030204" pitchFamily="18" charset="0"/>
                </a:rPr>
                <a:t>𝑛_𝑎𝑑𝑑</a:t>
              </a:r>
              <a:r>
                <a:rPr lang="en-US" sz="18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endParaRPr lang="en-US" sz="1800" dirty="0">
                <a:latin typeface="Open Sans" panose="020B0606030504020204" pitchFamily="34" charset="0"/>
                <a:ea typeface="Open Sans" panose="020B0606030504020204" pitchFamily="34" charset="0"/>
                <a:cs typeface="Open Sans" panose="020B0606030504020204" pitchFamily="34" charset="0"/>
              </a:endParaRPr>
            </a:p>
          </dgm:t>
        </dgm:pt>
      </mc:Fallback>
    </mc:AlternateContent>
    <dgm:pt modelId="{44D32465-02ED-4C00-9B52-897A4B30DCD9}" type="parTrans" cxnId="{8858AD62-E01D-4E59-98D4-849ECA68095C}">
      <dgm:prSet/>
      <dgm:spPr/>
      <dgm:t>
        <a:bodyPr/>
        <a:lstStyle/>
        <a:p>
          <a:endParaRPr lang="en-US" sz="2000"/>
        </a:p>
      </dgm:t>
    </dgm:pt>
    <dgm:pt modelId="{F4A2669A-9381-4EEA-AE71-7BA9E9922499}" type="sibTrans" cxnId="{8858AD62-E01D-4E59-98D4-849ECA68095C}">
      <dgm:prSet/>
      <dgm:spPr>
        <a:ln w="38100">
          <a:solidFill>
            <a:srgbClr val="00AFDD"/>
          </a:solidFill>
        </a:ln>
      </dgm:spPr>
      <dgm:t>
        <a:bodyPr/>
        <a:lstStyle/>
        <a:p>
          <a:endParaRPr lang="en-US" sz="2000"/>
        </a:p>
      </dgm:t>
    </dgm:pt>
    <dgm:pt modelId="{038AFD51-4F9E-4E44-BD61-9C5B24308D1A}">
      <dgm:prSet phldrT="[Tex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gm:t>
    </dgm:pt>
    <dgm:pt modelId="{3DD5FCD7-C410-4BCF-B475-E5C91E4253AD}" type="parTrans" cxnId="{7541AD7A-9361-435C-AC75-F9532F258F94}">
      <dgm:prSet/>
      <dgm:spPr/>
      <dgm:t>
        <a:bodyPr/>
        <a:lstStyle/>
        <a:p>
          <a:endParaRPr lang="en-US" sz="2000"/>
        </a:p>
      </dgm:t>
    </dgm:pt>
    <dgm:pt modelId="{CF14CE3B-44FF-4FB9-B7C2-FE97110CA399}" type="sibTrans" cxnId="{7541AD7A-9361-435C-AC75-F9532F258F94}">
      <dgm:prSet/>
      <dgm:spPr>
        <a:ln w="38100">
          <a:solidFill>
            <a:srgbClr val="00AFDD"/>
          </a:solidFill>
        </a:ln>
      </dgm:spPr>
      <dgm:t>
        <a:bodyPr/>
        <a:lstStyle/>
        <a:p>
          <a:endParaRPr lang="en-US" sz="2000"/>
        </a:p>
      </dgm:t>
    </dgm:pt>
    <dgm:pt modelId="{34D61307-C953-4136-9BDC-D805D8BE341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gm:t>
    </dgm:pt>
    <dgm:pt modelId="{D20FE04C-1B37-431A-8539-E7746CCC4C43}" type="parTrans" cxnId="{79E9CBDC-5490-46CC-BDC6-81C6F9B0C42A}">
      <dgm:prSet/>
      <dgm:spPr/>
      <dgm:t>
        <a:bodyPr/>
        <a:lstStyle/>
        <a:p>
          <a:endParaRPr lang="en-US"/>
        </a:p>
      </dgm:t>
    </dgm:pt>
    <dgm:pt modelId="{39B9C4AB-D066-412F-84AD-1AC74D39A0AF}" type="sibTrans" cxnId="{79E9CBDC-5490-46CC-BDC6-81C6F9B0C42A}">
      <dgm:prSet/>
      <dgm:spPr>
        <a:ln w="38100">
          <a:solidFill>
            <a:srgbClr val="00AFDD"/>
          </a:solidFill>
        </a:ln>
      </dgm:spPr>
      <dgm:t>
        <a:bodyPr/>
        <a:lstStyle/>
        <a:p>
          <a:endParaRPr lang="en-US"/>
        </a:p>
      </dgm:t>
    </dgm:pt>
    <dgm:pt modelId="{1D7D79EE-2A4B-4311-8669-556D7A2665BB}" type="pres">
      <dgm:prSet presAssocID="{6E8E0173-99BD-4739-AFC7-0318FE50AA21}" presName="cycle" presStyleCnt="0">
        <dgm:presLayoutVars>
          <dgm:dir/>
          <dgm:resizeHandles val="exact"/>
        </dgm:presLayoutVars>
      </dgm:prSet>
      <dgm:spPr/>
    </dgm:pt>
    <dgm:pt modelId="{706A7890-497C-446C-826B-5C679DC89BB9}" type="pres">
      <dgm:prSet presAssocID="{93CC7EE1-CCEC-45B9-9EDC-373D59BC8371}" presName="node" presStyleLbl="node1" presStyleIdx="0" presStyleCnt="4" custScaleX="127030" custScaleY="129417" custRadScaleRad="97025" custRadScaleInc="292825">
        <dgm:presLayoutVars>
          <dgm:bulletEnabled val="1"/>
        </dgm:presLayoutVars>
      </dgm:prSet>
      <dgm:spPr/>
    </dgm:pt>
    <dgm:pt modelId="{0B11B630-CFBD-4AC4-966F-2C0EC1FDAEDA}" type="pres">
      <dgm:prSet presAssocID="{93CC7EE1-CCEC-45B9-9EDC-373D59BC8371}" presName="spNode" presStyleCnt="0"/>
      <dgm:spPr/>
    </dgm:pt>
    <dgm:pt modelId="{2753C317-E34D-488C-9DCA-B54656052725}" type="pres">
      <dgm:prSet presAssocID="{0A0CF9FF-A801-46BA-9B4F-808EEEC9A361}" presName="sibTrans" presStyleLbl="sibTrans1D1" presStyleIdx="0" presStyleCnt="4"/>
      <dgm:spPr/>
    </dgm:pt>
    <dgm:pt modelId="{3988076B-BBEA-49FB-8589-5A17F173292D}" type="pres">
      <dgm:prSet presAssocID="{D0F80801-E5C5-4E92-86CD-40B082240E2C}" presName="node" presStyleLbl="node1" presStyleIdx="1" presStyleCnt="4" custScaleX="141845" custScaleY="128697" custRadScaleRad="110259" custRadScaleInc="299626">
        <dgm:presLayoutVars>
          <dgm:bulletEnabled val="1"/>
        </dgm:presLayoutVars>
      </dgm:prSet>
      <dgm:spPr/>
    </dgm:pt>
    <dgm:pt modelId="{11CA9E80-E582-46D8-B35F-6E27D24BBE66}" type="pres">
      <dgm:prSet presAssocID="{D0F80801-E5C5-4E92-86CD-40B082240E2C}" presName="spNode" presStyleCnt="0"/>
      <dgm:spPr/>
    </dgm:pt>
    <dgm:pt modelId="{08697FD4-81AB-43CC-BDD5-3C434FB6882E}" type="pres">
      <dgm:prSet presAssocID="{F4A2669A-9381-4EEA-AE71-7BA9E9922499}" presName="sibTrans" presStyleLbl="sibTrans1D1" presStyleIdx="1" presStyleCnt="4"/>
      <dgm:spPr/>
    </dgm:pt>
    <dgm:pt modelId="{C58EA969-EBA1-477B-ABC9-935903AA86D6}" type="pres">
      <dgm:prSet presAssocID="{038AFD51-4F9E-4E44-BD61-9C5B24308D1A}" presName="node" presStyleLbl="node1" presStyleIdx="2" presStyleCnt="4" custScaleX="139358" custScaleY="128564" custRadScaleRad="96752" custRadScaleInc="302412">
        <dgm:presLayoutVars>
          <dgm:bulletEnabled val="1"/>
        </dgm:presLayoutVars>
      </dgm:prSet>
      <dgm:spPr/>
    </dgm:pt>
    <dgm:pt modelId="{EE0EF954-830C-4411-89EC-F209BB762C5D}" type="pres">
      <dgm:prSet presAssocID="{038AFD51-4F9E-4E44-BD61-9C5B24308D1A}" presName="spNode" presStyleCnt="0"/>
      <dgm:spPr/>
    </dgm:pt>
    <dgm:pt modelId="{CF6BD701-021F-480A-9C8D-7C3715E7941A}" type="pres">
      <dgm:prSet presAssocID="{CF14CE3B-44FF-4FB9-B7C2-FE97110CA399}" presName="sibTrans" presStyleLbl="sibTrans1D1" presStyleIdx="2" presStyleCnt="4"/>
      <dgm:spPr/>
    </dgm:pt>
    <dgm:pt modelId="{80FDF6A0-06C3-44FB-BCFA-1019FE6D7FBC}" type="pres">
      <dgm:prSet presAssocID="{34D61307-C953-4136-9BDC-D805D8BE341B}" presName="node" presStyleLbl="node1" presStyleIdx="3" presStyleCnt="4" custScaleX="133616" custScaleY="124784" custRadScaleRad="105166" custRadScaleInc="292241">
        <dgm:presLayoutVars>
          <dgm:bulletEnabled val="1"/>
        </dgm:presLayoutVars>
      </dgm:prSet>
      <dgm:spPr/>
    </dgm:pt>
    <dgm:pt modelId="{00E23945-682F-42E6-80D9-B47EA0571B18}" type="pres">
      <dgm:prSet presAssocID="{34D61307-C953-4136-9BDC-D805D8BE341B}" presName="spNode" presStyleCnt="0"/>
      <dgm:spPr/>
    </dgm:pt>
    <dgm:pt modelId="{5F9A1EF5-1E35-4583-9736-8DD3B4704C99}" type="pres">
      <dgm:prSet presAssocID="{39B9C4AB-D066-412F-84AD-1AC74D39A0AF}" presName="sibTrans" presStyleLbl="sibTrans1D1" presStyleIdx="3" presStyleCnt="4"/>
      <dgm:spPr/>
    </dgm:pt>
  </dgm:ptLst>
  <dgm:cxnLst>
    <dgm:cxn modelId="{1FBB9D14-94CD-4078-9A4C-5D9446244495}" type="presOf" srcId="{34D61307-C953-4136-9BDC-D805D8BE341B}" destId="{80FDF6A0-06C3-44FB-BCFA-1019FE6D7FBC}" srcOrd="0" destOrd="0" presId="urn:microsoft.com/office/officeart/2005/8/layout/cycle5"/>
    <dgm:cxn modelId="{3C3EDF39-631B-4A8D-B6F7-83E26C52BF6F}" type="presOf" srcId="{038AFD51-4F9E-4E44-BD61-9C5B24308D1A}" destId="{C58EA969-EBA1-477B-ABC9-935903AA86D6}" srcOrd="0" destOrd="0" presId="urn:microsoft.com/office/officeart/2005/8/layout/cycle5"/>
    <dgm:cxn modelId="{9901075F-4A6C-43BA-A6B6-83A4AE1756A6}" type="presOf" srcId="{D0F80801-E5C5-4E92-86CD-40B082240E2C}" destId="{3988076B-BBEA-49FB-8589-5A17F173292D}" srcOrd="0" destOrd="0" presId="urn:microsoft.com/office/officeart/2005/8/layout/cycle5"/>
    <dgm:cxn modelId="{8858AD62-E01D-4E59-98D4-849ECA68095C}" srcId="{6E8E0173-99BD-4739-AFC7-0318FE50AA21}" destId="{D0F80801-E5C5-4E92-86CD-40B082240E2C}" srcOrd="1" destOrd="0" parTransId="{44D32465-02ED-4C00-9B52-897A4B30DCD9}" sibTransId="{F4A2669A-9381-4EEA-AE71-7BA9E9922499}"/>
    <dgm:cxn modelId="{4D42D067-B696-4767-A481-D359E8F9F1EA}" type="presOf" srcId="{F4A2669A-9381-4EEA-AE71-7BA9E9922499}" destId="{08697FD4-81AB-43CC-BDD5-3C434FB6882E}" srcOrd="0" destOrd="0" presId="urn:microsoft.com/office/officeart/2005/8/layout/cycle5"/>
    <dgm:cxn modelId="{A1D7804F-4EDC-4EE0-9A8D-952532E5A80E}" type="presOf" srcId="{0A0CF9FF-A801-46BA-9B4F-808EEEC9A361}" destId="{2753C317-E34D-488C-9DCA-B54656052725}" srcOrd="0" destOrd="0" presId="urn:microsoft.com/office/officeart/2005/8/layout/cycle5"/>
    <dgm:cxn modelId="{493AC078-F2AE-477B-A034-3FA335A1FF69}" type="presOf" srcId="{93CC7EE1-CCEC-45B9-9EDC-373D59BC8371}" destId="{706A7890-497C-446C-826B-5C679DC89BB9}" srcOrd="0" destOrd="0" presId="urn:microsoft.com/office/officeart/2005/8/layout/cycle5"/>
    <dgm:cxn modelId="{7541AD7A-9361-435C-AC75-F9532F258F94}" srcId="{6E8E0173-99BD-4739-AFC7-0318FE50AA21}" destId="{038AFD51-4F9E-4E44-BD61-9C5B24308D1A}" srcOrd="2" destOrd="0" parTransId="{3DD5FCD7-C410-4BCF-B475-E5C91E4253AD}" sibTransId="{CF14CE3B-44FF-4FB9-B7C2-FE97110CA399}"/>
    <dgm:cxn modelId="{A17C779A-BB69-44DF-B8B2-AEE7E6A70925}" type="presOf" srcId="{6E8E0173-99BD-4739-AFC7-0318FE50AA21}" destId="{1D7D79EE-2A4B-4311-8669-556D7A2665BB}" srcOrd="0" destOrd="0" presId="urn:microsoft.com/office/officeart/2005/8/layout/cycle5"/>
    <dgm:cxn modelId="{F13735B1-839E-44CC-AA3D-E57344C34D9F}" type="presOf" srcId="{39B9C4AB-D066-412F-84AD-1AC74D39A0AF}" destId="{5F9A1EF5-1E35-4583-9736-8DD3B4704C99}" srcOrd="0" destOrd="0" presId="urn:microsoft.com/office/officeart/2005/8/layout/cycle5"/>
    <dgm:cxn modelId="{1E03C2B9-94B0-4612-A9FC-A54958C8B114}" type="presOf" srcId="{CF14CE3B-44FF-4FB9-B7C2-FE97110CA399}" destId="{CF6BD701-021F-480A-9C8D-7C3715E7941A}" srcOrd="0" destOrd="0" presId="urn:microsoft.com/office/officeart/2005/8/layout/cycle5"/>
    <dgm:cxn modelId="{C6EF70CB-4F75-4243-9956-1ADD1CCBD8C3}" srcId="{6E8E0173-99BD-4739-AFC7-0318FE50AA21}" destId="{93CC7EE1-CCEC-45B9-9EDC-373D59BC8371}" srcOrd="0" destOrd="0" parTransId="{B5CE74C4-9862-4EB7-8AC2-3E2EA4C4271D}" sibTransId="{0A0CF9FF-A801-46BA-9B4F-808EEEC9A361}"/>
    <dgm:cxn modelId="{79E9CBDC-5490-46CC-BDC6-81C6F9B0C42A}" srcId="{6E8E0173-99BD-4739-AFC7-0318FE50AA21}" destId="{34D61307-C953-4136-9BDC-D805D8BE341B}" srcOrd="3" destOrd="0" parTransId="{D20FE04C-1B37-431A-8539-E7746CCC4C43}" sibTransId="{39B9C4AB-D066-412F-84AD-1AC74D39A0AF}"/>
    <dgm:cxn modelId="{F2524B66-D943-4A55-96B4-BAD8DF1B2D08}" type="presParOf" srcId="{1D7D79EE-2A4B-4311-8669-556D7A2665BB}" destId="{706A7890-497C-446C-826B-5C679DC89BB9}" srcOrd="0" destOrd="0" presId="urn:microsoft.com/office/officeart/2005/8/layout/cycle5"/>
    <dgm:cxn modelId="{7B165D4B-1DA1-4A37-8375-2B591B24868F}" type="presParOf" srcId="{1D7D79EE-2A4B-4311-8669-556D7A2665BB}" destId="{0B11B630-CFBD-4AC4-966F-2C0EC1FDAEDA}" srcOrd="1" destOrd="0" presId="urn:microsoft.com/office/officeart/2005/8/layout/cycle5"/>
    <dgm:cxn modelId="{08F82AB9-B7FE-4E80-8301-D9558E787279}" type="presParOf" srcId="{1D7D79EE-2A4B-4311-8669-556D7A2665BB}" destId="{2753C317-E34D-488C-9DCA-B54656052725}" srcOrd="2" destOrd="0" presId="urn:microsoft.com/office/officeart/2005/8/layout/cycle5"/>
    <dgm:cxn modelId="{ECEF8073-DC09-4420-BB7B-B5FBF307DDA9}" type="presParOf" srcId="{1D7D79EE-2A4B-4311-8669-556D7A2665BB}" destId="{3988076B-BBEA-49FB-8589-5A17F173292D}" srcOrd="3" destOrd="0" presId="urn:microsoft.com/office/officeart/2005/8/layout/cycle5"/>
    <dgm:cxn modelId="{65A2ED91-16EE-48CF-B705-872BCE9FBFEE}" type="presParOf" srcId="{1D7D79EE-2A4B-4311-8669-556D7A2665BB}" destId="{11CA9E80-E582-46D8-B35F-6E27D24BBE66}" srcOrd="4" destOrd="0" presId="urn:microsoft.com/office/officeart/2005/8/layout/cycle5"/>
    <dgm:cxn modelId="{24119170-6544-46A4-BFF4-311C41B3AE6E}" type="presParOf" srcId="{1D7D79EE-2A4B-4311-8669-556D7A2665BB}" destId="{08697FD4-81AB-43CC-BDD5-3C434FB6882E}" srcOrd="5" destOrd="0" presId="urn:microsoft.com/office/officeart/2005/8/layout/cycle5"/>
    <dgm:cxn modelId="{9095B27B-9227-45DD-AEAE-B1A6128CA5E8}" type="presParOf" srcId="{1D7D79EE-2A4B-4311-8669-556D7A2665BB}" destId="{C58EA969-EBA1-477B-ABC9-935903AA86D6}" srcOrd="6" destOrd="0" presId="urn:microsoft.com/office/officeart/2005/8/layout/cycle5"/>
    <dgm:cxn modelId="{A4245734-7905-4245-8409-4114F25B1E2D}" type="presParOf" srcId="{1D7D79EE-2A4B-4311-8669-556D7A2665BB}" destId="{EE0EF954-830C-4411-89EC-F209BB762C5D}" srcOrd="7" destOrd="0" presId="urn:microsoft.com/office/officeart/2005/8/layout/cycle5"/>
    <dgm:cxn modelId="{A5D4BE27-F521-4DE9-A4B8-1F3E0AE8B79D}" type="presParOf" srcId="{1D7D79EE-2A4B-4311-8669-556D7A2665BB}" destId="{CF6BD701-021F-480A-9C8D-7C3715E7941A}" srcOrd="8" destOrd="0" presId="urn:microsoft.com/office/officeart/2005/8/layout/cycle5"/>
    <dgm:cxn modelId="{07052590-26EC-4E41-B437-67FE3B857B73}" type="presParOf" srcId="{1D7D79EE-2A4B-4311-8669-556D7A2665BB}" destId="{80FDF6A0-06C3-44FB-BCFA-1019FE6D7FBC}" srcOrd="9" destOrd="0" presId="urn:microsoft.com/office/officeart/2005/8/layout/cycle5"/>
    <dgm:cxn modelId="{FBB57679-DDA2-4CFE-8B9D-BD71FE258159}" type="presParOf" srcId="{1D7D79EE-2A4B-4311-8669-556D7A2665BB}" destId="{00E23945-682F-42E6-80D9-B47EA0571B18}" srcOrd="10" destOrd="0" presId="urn:microsoft.com/office/officeart/2005/8/layout/cycle5"/>
    <dgm:cxn modelId="{08E9DB39-0B9D-4291-AAB0-064715BD3590}" type="presParOf" srcId="{1D7D79EE-2A4B-4311-8669-556D7A2665BB}" destId="{5F9A1EF5-1E35-4583-9736-8DD3B4704C99}" srcOrd="11" destOrd="0" presId="urn:microsoft.com/office/officeart/2005/8/layout/cycle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8E0173-99BD-4739-AFC7-0318FE50AA21}"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3CC7EE1-CCEC-45B9-9EDC-373D59BC8371}">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r>
            <a:rPr lang="en-US" sz="1800" dirty="0">
              <a:latin typeface="Open Sans" panose="020B0606030504020204" pitchFamily="34" charset="0"/>
              <a:ea typeface="Open Sans" panose="020B0606030504020204" pitchFamily="34" charset="0"/>
              <a:cs typeface="Open Sans" panose="020B0606030504020204" pitchFamily="34" charset="0"/>
            </a:rPr>
            <a:t>?</a:t>
          </a:r>
        </a:p>
      </dgm:t>
    </dgm:pt>
    <dgm:pt modelId="{B5CE74C4-9862-4EB7-8AC2-3E2EA4C4271D}" type="parTrans" cxnId="{C6EF70CB-4F75-4243-9956-1ADD1CCBD8C3}">
      <dgm:prSet/>
      <dgm:spPr/>
      <dgm:t>
        <a:bodyPr/>
        <a:lstStyle/>
        <a:p>
          <a:endParaRPr lang="en-US" sz="2000"/>
        </a:p>
      </dgm:t>
    </dgm:pt>
    <dgm:pt modelId="{0A0CF9FF-A801-46BA-9B4F-808EEEC9A361}" type="sibTrans" cxnId="{C6EF70CB-4F75-4243-9956-1ADD1CCBD8C3}">
      <dgm:prSet/>
      <dgm:spPr>
        <a:ln w="38100">
          <a:solidFill>
            <a:srgbClr val="00AFDD"/>
          </a:solidFill>
        </a:ln>
      </dgm:spPr>
      <dgm:t>
        <a:bodyPr/>
        <a:lstStyle/>
        <a:p>
          <a:endParaRPr lang="en-US" sz="2000"/>
        </a:p>
      </dgm:t>
    </dgm:pt>
    <dgm:pt modelId="{D0F80801-E5C5-4E92-86CD-40B082240E2C}">
      <dgm:prSet phldrT="[Text]" custT="1"/>
      <dgm:spPr>
        <a:blipFill>
          <a:blip xmlns:r="http://schemas.openxmlformats.org/officeDocument/2006/relationships" r:embed="rId1"/>
          <a:stretch>
            <a:fillRect r="-1279"/>
          </a:stretch>
        </a:blipFill>
      </dgm:spPr>
      <dgm:t>
        <a:bodyPr/>
        <a:lstStyle/>
        <a:p>
          <a:r>
            <a:rPr lang="en-US">
              <a:noFill/>
            </a:rPr>
            <a:t> </a:t>
          </a:r>
        </a:p>
      </dgm:t>
    </dgm:pt>
    <dgm:pt modelId="{44D32465-02ED-4C00-9B52-897A4B30DCD9}" type="parTrans" cxnId="{8858AD62-E01D-4E59-98D4-849ECA68095C}">
      <dgm:prSet/>
      <dgm:spPr/>
      <dgm:t>
        <a:bodyPr/>
        <a:lstStyle/>
        <a:p>
          <a:endParaRPr lang="en-US" sz="2000"/>
        </a:p>
      </dgm:t>
    </dgm:pt>
    <dgm:pt modelId="{F4A2669A-9381-4EEA-AE71-7BA9E9922499}" type="sibTrans" cxnId="{8858AD62-E01D-4E59-98D4-849ECA68095C}">
      <dgm:prSet/>
      <dgm:spPr>
        <a:ln w="38100">
          <a:solidFill>
            <a:srgbClr val="00AFDD"/>
          </a:solidFill>
        </a:ln>
      </dgm:spPr>
      <dgm:t>
        <a:bodyPr/>
        <a:lstStyle/>
        <a:p>
          <a:endParaRPr lang="en-US" sz="2000"/>
        </a:p>
      </dgm:t>
    </dgm:pt>
    <dgm:pt modelId="{038AFD51-4F9E-4E44-BD61-9C5B24308D1A}">
      <dgm:prSet phldrT="[Tex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gm:t>
    </dgm:pt>
    <dgm:pt modelId="{3DD5FCD7-C410-4BCF-B475-E5C91E4253AD}" type="parTrans" cxnId="{7541AD7A-9361-435C-AC75-F9532F258F94}">
      <dgm:prSet/>
      <dgm:spPr/>
      <dgm:t>
        <a:bodyPr/>
        <a:lstStyle/>
        <a:p>
          <a:endParaRPr lang="en-US" sz="2000"/>
        </a:p>
      </dgm:t>
    </dgm:pt>
    <dgm:pt modelId="{CF14CE3B-44FF-4FB9-B7C2-FE97110CA399}" type="sibTrans" cxnId="{7541AD7A-9361-435C-AC75-F9532F258F94}">
      <dgm:prSet/>
      <dgm:spPr>
        <a:ln w="38100">
          <a:solidFill>
            <a:srgbClr val="00AFDD"/>
          </a:solidFill>
        </a:ln>
      </dgm:spPr>
      <dgm:t>
        <a:bodyPr/>
        <a:lstStyle/>
        <a:p>
          <a:endParaRPr lang="en-US" sz="2000"/>
        </a:p>
      </dgm:t>
    </dgm:pt>
    <dgm:pt modelId="{34D61307-C953-4136-9BDC-D805D8BE341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gm:t>
    </dgm:pt>
    <dgm:pt modelId="{D20FE04C-1B37-431A-8539-E7746CCC4C43}" type="parTrans" cxnId="{79E9CBDC-5490-46CC-BDC6-81C6F9B0C42A}">
      <dgm:prSet/>
      <dgm:spPr/>
      <dgm:t>
        <a:bodyPr/>
        <a:lstStyle/>
        <a:p>
          <a:endParaRPr lang="en-US"/>
        </a:p>
      </dgm:t>
    </dgm:pt>
    <dgm:pt modelId="{39B9C4AB-D066-412F-84AD-1AC74D39A0AF}" type="sibTrans" cxnId="{79E9CBDC-5490-46CC-BDC6-81C6F9B0C42A}">
      <dgm:prSet/>
      <dgm:spPr>
        <a:ln w="38100">
          <a:solidFill>
            <a:srgbClr val="00AFDD"/>
          </a:solidFill>
        </a:ln>
      </dgm:spPr>
      <dgm:t>
        <a:bodyPr/>
        <a:lstStyle/>
        <a:p>
          <a:endParaRPr lang="en-US"/>
        </a:p>
      </dgm:t>
    </dgm:pt>
    <dgm:pt modelId="{1D7D79EE-2A4B-4311-8669-556D7A2665BB}" type="pres">
      <dgm:prSet presAssocID="{6E8E0173-99BD-4739-AFC7-0318FE50AA21}" presName="cycle" presStyleCnt="0">
        <dgm:presLayoutVars>
          <dgm:dir/>
          <dgm:resizeHandles val="exact"/>
        </dgm:presLayoutVars>
      </dgm:prSet>
      <dgm:spPr/>
    </dgm:pt>
    <dgm:pt modelId="{706A7890-497C-446C-826B-5C679DC89BB9}" type="pres">
      <dgm:prSet presAssocID="{93CC7EE1-CCEC-45B9-9EDC-373D59BC8371}" presName="node" presStyleLbl="node1" presStyleIdx="0" presStyleCnt="4" custScaleX="127030" custScaleY="129417" custRadScaleRad="97025" custRadScaleInc="292825">
        <dgm:presLayoutVars>
          <dgm:bulletEnabled val="1"/>
        </dgm:presLayoutVars>
      </dgm:prSet>
      <dgm:spPr/>
    </dgm:pt>
    <dgm:pt modelId="{0B11B630-CFBD-4AC4-966F-2C0EC1FDAEDA}" type="pres">
      <dgm:prSet presAssocID="{93CC7EE1-CCEC-45B9-9EDC-373D59BC8371}" presName="spNode" presStyleCnt="0"/>
      <dgm:spPr/>
    </dgm:pt>
    <dgm:pt modelId="{2753C317-E34D-488C-9DCA-B54656052725}" type="pres">
      <dgm:prSet presAssocID="{0A0CF9FF-A801-46BA-9B4F-808EEEC9A361}" presName="sibTrans" presStyleLbl="sibTrans1D1" presStyleIdx="0" presStyleCnt="4"/>
      <dgm:spPr/>
    </dgm:pt>
    <dgm:pt modelId="{3988076B-BBEA-49FB-8589-5A17F173292D}" type="pres">
      <dgm:prSet presAssocID="{D0F80801-E5C5-4E92-86CD-40B082240E2C}" presName="node" presStyleLbl="node1" presStyleIdx="1" presStyleCnt="4" custScaleX="141845" custScaleY="128697" custRadScaleRad="110259" custRadScaleInc="299626">
        <dgm:presLayoutVars>
          <dgm:bulletEnabled val="1"/>
        </dgm:presLayoutVars>
      </dgm:prSet>
      <dgm:spPr/>
    </dgm:pt>
    <dgm:pt modelId="{11CA9E80-E582-46D8-B35F-6E27D24BBE66}" type="pres">
      <dgm:prSet presAssocID="{D0F80801-E5C5-4E92-86CD-40B082240E2C}" presName="spNode" presStyleCnt="0"/>
      <dgm:spPr/>
    </dgm:pt>
    <dgm:pt modelId="{08697FD4-81AB-43CC-BDD5-3C434FB6882E}" type="pres">
      <dgm:prSet presAssocID="{F4A2669A-9381-4EEA-AE71-7BA9E9922499}" presName="sibTrans" presStyleLbl="sibTrans1D1" presStyleIdx="1" presStyleCnt="4"/>
      <dgm:spPr/>
    </dgm:pt>
    <dgm:pt modelId="{C58EA969-EBA1-477B-ABC9-935903AA86D6}" type="pres">
      <dgm:prSet presAssocID="{038AFD51-4F9E-4E44-BD61-9C5B24308D1A}" presName="node" presStyleLbl="node1" presStyleIdx="2" presStyleCnt="4" custScaleX="139358" custScaleY="128564" custRadScaleRad="96752" custRadScaleInc="302412">
        <dgm:presLayoutVars>
          <dgm:bulletEnabled val="1"/>
        </dgm:presLayoutVars>
      </dgm:prSet>
      <dgm:spPr/>
    </dgm:pt>
    <dgm:pt modelId="{EE0EF954-830C-4411-89EC-F209BB762C5D}" type="pres">
      <dgm:prSet presAssocID="{038AFD51-4F9E-4E44-BD61-9C5B24308D1A}" presName="spNode" presStyleCnt="0"/>
      <dgm:spPr/>
    </dgm:pt>
    <dgm:pt modelId="{CF6BD701-021F-480A-9C8D-7C3715E7941A}" type="pres">
      <dgm:prSet presAssocID="{CF14CE3B-44FF-4FB9-B7C2-FE97110CA399}" presName="sibTrans" presStyleLbl="sibTrans1D1" presStyleIdx="2" presStyleCnt="4"/>
      <dgm:spPr/>
    </dgm:pt>
    <dgm:pt modelId="{80FDF6A0-06C3-44FB-BCFA-1019FE6D7FBC}" type="pres">
      <dgm:prSet presAssocID="{34D61307-C953-4136-9BDC-D805D8BE341B}" presName="node" presStyleLbl="node1" presStyleIdx="3" presStyleCnt="4" custScaleX="133616" custScaleY="124784" custRadScaleRad="105166" custRadScaleInc="292241">
        <dgm:presLayoutVars>
          <dgm:bulletEnabled val="1"/>
        </dgm:presLayoutVars>
      </dgm:prSet>
      <dgm:spPr/>
    </dgm:pt>
    <dgm:pt modelId="{00E23945-682F-42E6-80D9-B47EA0571B18}" type="pres">
      <dgm:prSet presAssocID="{34D61307-C953-4136-9BDC-D805D8BE341B}" presName="spNode" presStyleCnt="0"/>
      <dgm:spPr/>
    </dgm:pt>
    <dgm:pt modelId="{5F9A1EF5-1E35-4583-9736-8DD3B4704C99}" type="pres">
      <dgm:prSet presAssocID="{39B9C4AB-D066-412F-84AD-1AC74D39A0AF}" presName="sibTrans" presStyleLbl="sibTrans1D1" presStyleIdx="3" presStyleCnt="4"/>
      <dgm:spPr/>
    </dgm:pt>
  </dgm:ptLst>
  <dgm:cxnLst>
    <dgm:cxn modelId="{1FBB9D14-94CD-4078-9A4C-5D9446244495}" type="presOf" srcId="{34D61307-C953-4136-9BDC-D805D8BE341B}" destId="{80FDF6A0-06C3-44FB-BCFA-1019FE6D7FBC}" srcOrd="0" destOrd="0" presId="urn:microsoft.com/office/officeart/2005/8/layout/cycle5"/>
    <dgm:cxn modelId="{3C3EDF39-631B-4A8D-B6F7-83E26C52BF6F}" type="presOf" srcId="{038AFD51-4F9E-4E44-BD61-9C5B24308D1A}" destId="{C58EA969-EBA1-477B-ABC9-935903AA86D6}" srcOrd="0" destOrd="0" presId="urn:microsoft.com/office/officeart/2005/8/layout/cycle5"/>
    <dgm:cxn modelId="{9901075F-4A6C-43BA-A6B6-83A4AE1756A6}" type="presOf" srcId="{D0F80801-E5C5-4E92-86CD-40B082240E2C}" destId="{3988076B-BBEA-49FB-8589-5A17F173292D}" srcOrd="0" destOrd="0" presId="urn:microsoft.com/office/officeart/2005/8/layout/cycle5"/>
    <dgm:cxn modelId="{8858AD62-E01D-4E59-98D4-849ECA68095C}" srcId="{6E8E0173-99BD-4739-AFC7-0318FE50AA21}" destId="{D0F80801-E5C5-4E92-86CD-40B082240E2C}" srcOrd="1" destOrd="0" parTransId="{44D32465-02ED-4C00-9B52-897A4B30DCD9}" sibTransId="{F4A2669A-9381-4EEA-AE71-7BA9E9922499}"/>
    <dgm:cxn modelId="{4D42D067-B696-4767-A481-D359E8F9F1EA}" type="presOf" srcId="{F4A2669A-9381-4EEA-AE71-7BA9E9922499}" destId="{08697FD4-81AB-43CC-BDD5-3C434FB6882E}" srcOrd="0" destOrd="0" presId="urn:microsoft.com/office/officeart/2005/8/layout/cycle5"/>
    <dgm:cxn modelId="{A1D7804F-4EDC-4EE0-9A8D-952532E5A80E}" type="presOf" srcId="{0A0CF9FF-A801-46BA-9B4F-808EEEC9A361}" destId="{2753C317-E34D-488C-9DCA-B54656052725}" srcOrd="0" destOrd="0" presId="urn:microsoft.com/office/officeart/2005/8/layout/cycle5"/>
    <dgm:cxn modelId="{493AC078-F2AE-477B-A034-3FA335A1FF69}" type="presOf" srcId="{93CC7EE1-CCEC-45B9-9EDC-373D59BC8371}" destId="{706A7890-497C-446C-826B-5C679DC89BB9}" srcOrd="0" destOrd="0" presId="urn:microsoft.com/office/officeart/2005/8/layout/cycle5"/>
    <dgm:cxn modelId="{7541AD7A-9361-435C-AC75-F9532F258F94}" srcId="{6E8E0173-99BD-4739-AFC7-0318FE50AA21}" destId="{038AFD51-4F9E-4E44-BD61-9C5B24308D1A}" srcOrd="2" destOrd="0" parTransId="{3DD5FCD7-C410-4BCF-B475-E5C91E4253AD}" sibTransId="{CF14CE3B-44FF-4FB9-B7C2-FE97110CA399}"/>
    <dgm:cxn modelId="{A17C779A-BB69-44DF-B8B2-AEE7E6A70925}" type="presOf" srcId="{6E8E0173-99BD-4739-AFC7-0318FE50AA21}" destId="{1D7D79EE-2A4B-4311-8669-556D7A2665BB}" srcOrd="0" destOrd="0" presId="urn:microsoft.com/office/officeart/2005/8/layout/cycle5"/>
    <dgm:cxn modelId="{F13735B1-839E-44CC-AA3D-E57344C34D9F}" type="presOf" srcId="{39B9C4AB-D066-412F-84AD-1AC74D39A0AF}" destId="{5F9A1EF5-1E35-4583-9736-8DD3B4704C99}" srcOrd="0" destOrd="0" presId="urn:microsoft.com/office/officeart/2005/8/layout/cycle5"/>
    <dgm:cxn modelId="{1E03C2B9-94B0-4612-A9FC-A54958C8B114}" type="presOf" srcId="{CF14CE3B-44FF-4FB9-B7C2-FE97110CA399}" destId="{CF6BD701-021F-480A-9C8D-7C3715E7941A}" srcOrd="0" destOrd="0" presId="urn:microsoft.com/office/officeart/2005/8/layout/cycle5"/>
    <dgm:cxn modelId="{C6EF70CB-4F75-4243-9956-1ADD1CCBD8C3}" srcId="{6E8E0173-99BD-4739-AFC7-0318FE50AA21}" destId="{93CC7EE1-CCEC-45B9-9EDC-373D59BC8371}" srcOrd="0" destOrd="0" parTransId="{B5CE74C4-9862-4EB7-8AC2-3E2EA4C4271D}" sibTransId="{0A0CF9FF-A801-46BA-9B4F-808EEEC9A361}"/>
    <dgm:cxn modelId="{79E9CBDC-5490-46CC-BDC6-81C6F9B0C42A}" srcId="{6E8E0173-99BD-4739-AFC7-0318FE50AA21}" destId="{34D61307-C953-4136-9BDC-D805D8BE341B}" srcOrd="3" destOrd="0" parTransId="{D20FE04C-1B37-431A-8539-E7746CCC4C43}" sibTransId="{39B9C4AB-D066-412F-84AD-1AC74D39A0AF}"/>
    <dgm:cxn modelId="{F2524B66-D943-4A55-96B4-BAD8DF1B2D08}" type="presParOf" srcId="{1D7D79EE-2A4B-4311-8669-556D7A2665BB}" destId="{706A7890-497C-446C-826B-5C679DC89BB9}" srcOrd="0" destOrd="0" presId="urn:microsoft.com/office/officeart/2005/8/layout/cycle5"/>
    <dgm:cxn modelId="{7B165D4B-1DA1-4A37-8375-2B591B24868F}" type="presParOf" srcId="{1D7D79EE-2A4B-4311-8669-556D7A2665BB}" destId="{0B11B630-CFBD-4AC4-966F-2C0EC1FDAEDA}" srcOrd="1" destOrd="0" presId="urn:microsoft.com/office/officeart/2005/8/layout/cycle5"/>
    <dgm:cxn modelId="{08F82AB9-B7FE-4E80-8301-D9558E787279}" type="presParOf" srcId="{1D7D79EE-2A4B-4311-8669-556D7A2665BB}" destId="{2753C317-E34D-488C-9DCA-B54656052725}" srcOrd="2" destOrd="0" presId="urn:microsoft.com/office/officeart/2005/8/layout/cycle5"/>
    <dgm:cxn modelId="{ECEF8073-DC09-4420-BB7B-B5FBF307DDA9}" type="presParOf" srcId="{1D7D79EE-2A4B-4311-8669-556D7A2665BB}" destId="{3988076B-BBEA-49FB-8589-5A17F173292D}" srcOrd="3" destOrd="0" presId="urn:microsoft.com/office/officeart/2005/8/layout/cycle5"/>
    <dgm:cxn modelId="{65A2ED91-16EE-48CF-B705-872BCE9FBFEE}" type="presParOf" srcId="{1D7D79EE-2A4B-4311-8669-556D7A2665BB}" destId="{11CA9E80-E582-46D8-B35F-6E27D24BBE66}" srcOrd="4" destOrd="0" presId="urn:microsoft.com/office/officeart/2005/8/layout/cycle5"/>
    <dgm:cxn modelId="{24119170-6544-46A4-BFF4-311C41B3AE6E}" type="presParOf" srcId="{1D7D79EE-2A4B-4311-8669-556D7A2665BB}" destId="{08697FD4-81AB-43CC-BDD5-3C434FB6882E}" srcOrd="5" destOrd="0" presId="urn:microsoft.com/office/officeart/2005/8/layout/cycle5"/>
    <dgm:cxn modelId="{9095B27B-9227-45DD-AEAE-B1A6128CA5E8}" type="presParOf" srcId="{1D7D79EE-2A4B-4311-8669-556D7A2665BB}" destId="{C58EA969-EBA1-477B-ABC9-935903AA86D6}" srcOrd="6" destOrd="0" presId="urn:microsoft.com/office/officeart/2005/8/layout/cycle5"/>
    <dgm:cxn modelId="{A4245734-7905-4245-8409-4114F25B1E2D}" type="presParOf" srcId="{1D7D79EE-2A4B-4311-8669-556D7A2665BB}" destId="{EE0EF954-830C-4411-89EC-F209BB762C5D}" srcOrd="7" destOrd="0" presId="urn:microsoft.com/office/officeart/2005/8/layout/cycle5"/>
    <dgm:cxn modelId="{A5D4BE27-F521-4DE9-A4B8-1F3E0AE8B79D}" type="presParOf" srcId="{1D7D79EE-2A4B-4311-8669-556D7A2665BB}" destId="{CF6BD701-021F-480A-9C8D-7C3715E7941A}" srcOrd="8" destOrd="0" presId="urn:microsoft.com/office/officeart/2005/8/layout/cycle5"/>
    <dgm:cxn modelId="{07052590-26EC-4E41-B437-67FE3B857B73}" type="presParOf" srcId="{1D7D79EE-2A4B-4311-8669-556D7A2665BB}" destId="{80FDF6A0-06C3-44FB-BCFA-1019FE6D7FBC}" srcOrd="9" destOrd="0" presId="urn:microsoft.com/office/officeart/2005/8/layout/cycle5"/>
    <dgm:cxn modelId="{FBB57679-DDA2-4CFE-8B9D-BD71FE258159}" type="presParOf" srcId="{1D7D79EE-2A4B-4311-8669-556D7A2665BB}" destId="{00E23945-682F-42E6-80D9-B47EA0571B18}" srcOrd="10" destOrd="0" presId="urn:microsoft.com/office/officeart/2005/8/layout/cycle5"/>
    <dgm:cxn modelId="{08E9DB39-0B9D-4291-AAB0-064715BD3590}" type="presParOf" srcId="{1D7D79EE-2A4B-4311-8669-556D7A2665BB}" destId="{5F9A1EF5-1E35-4583-9736-8DD3B4704C99}"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8851B7-0430-4F33-825E-EB4E080E46CB}" type="doc">
      <dgm:prSet loTypeId="urn:microsoft.com/office/officeart/2005/8/layout/chevron1" loCatId="process" qsTypeId="urn:microsoft.com/office/officeart/2005/8/quickstyle/simple4" qsCatId="simple" csTypeId="urn:microsoft.com/office/officeart/2005/8/colors/accent1_2" csCatId="accent1" phldr="1"/>
      <dgm:spPr/>
    </dgm:pt>
    <mc:AlternateContent xmlns:mc="http://schemas.openxmlformats.org/markup-compatibility/2006" xmlns:a14="http://schemas.microsoft.com/office/drawing/2010/main">
      <mc:Choice Requires="a14">
        <dgm:pt modelId="{406501E1-A6F8-4CFE-A757-7529E83B7417}">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Test first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a:latin typeface="Open Sans" panose="020B0606030504020204" pitchFamily="34" charset="0"/>
                  <a:ea typeface="Open Sans" panose="020B0606030504020204" pitchFamily="34" charset="0"/>
                  <a:cs typeface="Open Sans" panose="020B0606030504020204" pitchFamily="34" charset="0"/>
                </a:rPr>
                <a:t> units in </a:t>
              </a:r>
              <a:r>
                <a:rPr lang="en-US" dirty="0" err="1">
                  <a:latin typeface="Open Sans" panose="020B0606030504020204" pitchFamily="34" charset="0"/>
                  <a:ea typeface="Open Sans" panose="020B0606030504020204" pitchFamily="34" charset="0"/>
                  <a:cs typeface="Open Sans" panose="020B0606030504020204" pitchFamily="34" charset="0"/>
                </a:rPr>
                <a:t>DOEx</a:t>
              </a:r>
              <a:endParaRPr lang="en-US" dirty="0">
                <a:latin typeface="Open Sans" panose="020B0606030504020204" pitchFamily="34" charset="0"/>
                <a:ea typeface="Open Sans" panose="020B0606030504020204" pitchFamily="34" charset="0"/>
                <a:cs typeface="Open Sans" panose="020B0606030504020204" pitchFamily="34" charset="0"/>
              </a:endParaRPr>
            </a:p>
          </dgm:t>
        </dgm:pt>
      </mc:Choice>
      <mc:Fallback xmlns="">
        <dgm:pt modelId="{406501E1-A6F8-4CFE-A757-7529E83B7417}">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Test first </a:t>
              </a:r>
              <a:r>
                <a:rPr lang="en-US" b="0" i="0">
                  <a:latin typeface="Cambria Math" panose="02040503050406030204" pitchFamily="18" charset="0"/>
                </a:rPr>
                <a:t>𝑛_0</a:t>
              </a:r>
              <a:r>
                <a:rPr lang="en-US" dirty="0">
                  <a:latin typeface="Open Sans" panose="020B0606030504020204" pitchFamily="34" charset="0"/>
                  <a:ea typeface="Open Sans" panose="020B0606030504020204" pitchFamily="34" charset="0"/>
                  <a:cs typeface="Open Sans" panose="020B0606030504020204" pitchFamily="34" charset="0"/>
                </a:rPr>
                <a:t> units in </a:t>
              </a:r>
              <a:r>
                <a:rPr lang="en-US" dirty="0" err="1">
                  <a:latin typeface="Open Sans" panose="020B0606030504020204" pitchFamily="34" charset="0"/>
                  <a:ea typeface="Open Sans" panose="020B0606030504020204" pitchFamily="34" charset="0"/>
                  <a:cs typeface="Open Sans" panose="020B0606030504020204" pitchFamily="34" charset="0"/>
                </a:rPr>
                <a:t>DOEx</a:t>
              </a:r>
              <a:endParaRPr lang="en-US" dirty="0">
                <a:latin typeface="Open Sans" panose="020B0606030504020204" pitchFamily="34" charset="0"/>
                <a:ea typeface="Open Sans" panose="020B0606030504020204" pitchFamily="34" charset="0"/>
                <a:cs typeface="Open Sans" panose="020B0606030504020204" pitchFamily="34" charset="0"/>
              </a:endParaRPr>
            </a:p>
          </dgm:t>
        </dgm:pt>
      </mc:Fallback>
    </mc:AlternateContent>
    <dgm:pt modelId="{21E95406-9642-46FC-A6D1-27A4A4AAFDD9}" type="parTrans" cxnId="{891DB419-92E1-44B6-8F47-A41DEEAEC03A}">
      <dgm:prSet/>
      <dgm:spPr/>
      <dgm:t>
        <a:bodyPr/>
        <a:lstStyle/>
        <a:p>
          <a:endParaRPr lang="en-US"/>
        </a:p>
      </dgm:t>
    </dgm:pt>
    <dgm:pt modelId="{D6608CAA-0A8C-446D-9618-9857999C45B8}" type="sibTrans" cxnId="{891DB419-92E1-44B6-8F47-A41DEEAEC03A}">
      <dgm:prSet/>
      <dgm:spPr/>
      <dgm:t>
        <a:bodyPr/>
        <a:lstStyle/>
        <a:p>
          <a:endParaRPr lang="en-US"/>
        </a:p>
      </dgm:t>
    </dgm:pt>
    <dgm:pt modelId="{C28BB4B9-0395-4CD8-8905-3541D337BC03}" type="pres">
      <dgm:prSet presAssocID="{E38851B7-0430-4F33-825E-EB4E080E46CB}" presName="Name0" presStyleCnt="0">
        <dgm:presLayoutVars>
          <dgm:dir/>
          <dgm:animLvl val="lvl"/>
          <dgm:resizeHandles val="exact"/>
        </dgm:presLayoutVars>
      </dgm:prSet>
      <dgm:spPr/>
    </dgm:pt>
    <dgm:pt modelId="{653F692B-0D9A-45A0-AA0D-1508CEF939BA}" type="pres">
      <dgm:prSet presAssocID="{406501E1-A6F8-4CFE-A757-7529E83B7417}" presName="parTxOnly" presStyleLbl="node1" presStyleIdx="0" presStyleCnt="1" custScaleY="144309" custLinFactNeighborX="-11814" custLinFactNeighborY="-70">
        <dgm:presLayoutVars>
          <dgm:chMax val="0"/>
          <dgm:chPref val="0"/>
          <dgm:bulletEnabled val="1"/>
        </dgm:presLayoutVars>
      </dgm:prSet>
      <dgm:spPr/>
    </dgm:pt>
  </dgm:ptLst>
  <dgm:cxnLst>
    <dgm:cxn modelId="{891DB419-92E1-44B6-8F47-A41DEEAEC03A}" srcId="{E38851B7-0430-4F33-825E-EB4E080E46CB}" destId="{406501E1-A6F8-4CFE-A757-7529E83B7417}" srcOrd="0" destOrd="0" parTransId="{21E95406-9642-46FC-A6D1-27A4A4AAFDD9}" sibTransId="{D6608CAA-0A8C-446D-9618-9857999C45B8}"/>
    <dgm:cxn modelId="{6BA2123C-E3E0-49CE-BB5E-D1F64D3EA808}" type="presOf" srcId="{E38851B7-0430-4F33-825E-EB4E080E46CB}" destId="{C28BB4B9-0395-4CD8-8905-3541D337BC03}" srcOrd="0" destOrd="0" presId="urn:microsoft.com/office/officeart/2005/8/layout/chevron1"/>
    <dgm:cxn modelId="{C910DFBE-73E7-4617-985D-96C64E819984}" type="presOf" srcId="{406501E1-A6F8-4CFE-A757-7529E83B7417}" destId="{653F692B-0D9A-45A0-AA0D-1508CEF939BA}" srcOrd="0" destOrd="0" presId="urn:microsoft.com/office/officeart/2005/8/layout/chevron1"/>
    <dgm:cxn modelId="{4F06142D-6074-49A4-BEB6-0E2A77214FFA}" type="presParOf" srcId="{C28BB4B9-0395-4CD8-8905-3541D337BC03}" destId="{653F692B-0D9A-45A0-AA0D-1508CEF939B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8851B7-0430-4F33-825E-EB4E080E46CB}" type="doc">
      <dgm:prSet loTypeId="urn:microsoft.com/office/officeart/2005/8/layout/chevron1" loCatId="process" qsTypeId="urn:microsoft.com/office/officeart/2005/8/quickstyle/simple4" qsCatId="simple" csTypeId="urn:microsoft.com/office/officeart/2005/8/colors/accent1_2" csCatId="accent1" phldr="1"/>
      <dgm:spPr/>
    </dgm:pt>
    <dgm:pt modelId="{406501E1-A6F8-4CFE-A757-7529E83B7417}">
      <dgm:prSet phldrT="[Text]"/>
      <dgm:spPr>
        <a:blipFill>
          <a:blip xmlns:r="http://schemas.openxmlformats.org/officeDocument/2006/relationships" r:embed="rId1"/>
          <a:stretch>
            <a:fillRect t="-4459" b="-7643"/>
          </a:stretch>
        </a:blipFill>
      </dgm:spPr>
      <dgm:t>
        <a:bodyPr/>
        <a:lstStyle/>
        <a:p>
          <a:r>
            <a:rPr lang="en-US">
              <a:noFill/>
            </a:rPr>
            <a:t> </a:t>
          </a:r>
        </a:p>
      </dgm:t>
    </dgm:pt>
    <dgm:pt modelId="{21E95406-9642-46FC-A6D1-27A4A4AAFDD9}" type="parTrans" cxnId="{891DB419-92E1-44B6-8F47-A41DEEAEC03A}">
      <dgm:prSet/>
      <dgm:spPr/>
      <dgm:t>
        <a:bodyPr/>
        <a:lstStyle/>
        <a:p>
          <a:endParaRPr lang="en-US"/>
        </a:p>
      </dgm:t>
    </dgm:pt>
    <dgm:pt modelId="{D6608CAA-0A8C-446D-9618-9857999C45B8}" type="sibTrans" cxnId="{891DB419-92E1-44B6-8F47-A41DEEAEC03A}">
      <dgm:prSet/>
      <dgm:spPr/>
      <dgm:t>
        <a:bodyPr/>
        <a:lstStyle/>
        <a:p>
          <a:endParaRPr lang="en-US"/>
        </a:p>
      </dgm:t>
    </dgm:pt>
    <dgm:pt modelId="{C28BB4B9-0395-4CD8-8905-3541D337BC03}" type="pres">
      <dgm:prSet presAssocID="{E38851B7-0430-4F33-825E-EB4E080E46CB}" presName="Name0" presStyleCnt="0">
        <dgm:presLayoutVars>
          <dgm:dir/>
          <dgm:animLvl val="lvl"/>
          <dgm:resizeHandles val="exact"/>
        </dgm:presLayoutVars>
      </dgm:prSet>
      <dgm:spPr/>
    </dgm:pt>
    <dgm:pt modelId="{653F692B-0D9A-45A0-AA0D-1508CEF939BA}" type="pres">
      <dgm:prSet presAssocID="{406501E1-A6F8-4CFE-A757-7529E83B7417}" presName="parTxOnly" presStyleLbl="node1" presStyleIdx="0" presStyleCnt="1" custScaleY="144309" custLinFactNeighborX="-11814" custLinFactNeighborY="-70">
        <dgm:presLayoutVars>
          <dgm:chMax val="0"/>
          <dgm:chPref val="0"/>
          <dgm:bulletEnabled val="1"/>
        </dgm:presLayoutVars>
      </dgm:prSet>
      <dgm:spPr/>
    </dgm:pt>
  </dgm:ptLst>
  <dgm:cxnLst>
    <dgm:cxn modelId="{891DB419-92E1-44B6-8F47-A41DEEAEC03A}" srcId="{E38851B7-0430-4F33-825E-EB4E080E46CB}" destId="{406501E1-A6F8-4CFE-A757-7529E83B7417}" srcOrd="0" destOrd="0" parTransId="{21E95406-9642-46FC-A6D1-27A4A4AAFDD9}" sibTransId="{D6608CAA-0A8C-446D-9618-9857999C45B8}"/>
    <dgm:cxn modelId="{6BA2123C-E3E0-49CE-BB5E-D1F64D3EA808}" type="presOf" srcId="{E38851B7-0430-4F33-825E-EB4E080E46CB}" destId="{C28BB4B9-0395-4CD8-8905-3541D337BC03}" srcOrd="0" destOrd="0" presId="urn:microsoft.com/office/officeart/2005/8/layout/chevron1"/>
    <dgm:cxn modelId="{C910DFBE-73E7-4617-985D-96C64E819984}" type="presOf" srcId="{406501E1-A6F8-4CFE-A757-7529E83B7417}" destId="{653F692B-0D9A-45A0-AA0D-1508CEF939BA}" srcOrd="0" destOrd="0" presId="urn:microsoft.com/office/officeart/2005/8/layout/chevron1"/>
    <dgm:cxn modelId="{4F06142D-6074-49A4-BEB6-0E2A77214FFA}" type="presParOf" srcId="{C28BB4B9-0395-4CD8-8905-3541D337BC03}" destId="{653F692B-0D9A-45A0-AA0D-1508CEF939BA}"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8E0173-99BD-4739-AFC7-0318FE50AA21}"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3CC7EE1-CCEC-45B9-9EDC-373D59BC8371}">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r>
            <a:rPr lang="en-US" sz="1800" dirty="0">
              <a:latin typeface="Open Sans" panose="020B0606030504020204" pitchFamily="34" charset="0"/>
              <a:ea typeface="Open Sans" panose="020B0606030504020204" pitchFamily="34" charset="0"/>
              <a:cs typeface="Open Sans" panose="020B0606030504020204" pitchFamily="34" charset="0"/>
            </a:rPr>
            <a:t>?</a:t>
          </a:r>
        </a:p>
      </dgm:t>
    </dgm:pt>
    <dgm:pt modelId="{B5CE74C4-9862-4EB7-8AC2-3E2EA4C4271D}" type="parTrans" cxnId="{C6EF70CB-4F75-4243-9956-1ADD1CCBD8C3}">
      <dgm:prSet/>
      <dgm:spPr/>
      <dgm:t>
        <a:bodyPr/>
        <a:lstStyle/>
        <a:p>
          <a:endParaRPr lang="en-US" sz="2000"/>
        </a:p>
      </dgm:t>
    </dgm:pt>
    <dgm:pt modelId="{0A0CF9FF-A801-46BA-9B4F-808EEEC9A361}" type="sibTrans" cxnId="{C6EF70CB-4F75-4243-9956-1ADD1CCBD8C3}">
      <dgm:prSet/>
      <dgm:spPr>
        <a:ln w="38100">
          <a:solidFill>
            <a:srgbClr val="00AFDD"/>
          </a:solidFill>
        </a:ln>
      </dgm:spPr>
      <dgm:t>
        <a:bodyPr/>
        <a:lstStyle/>
        <a:p>
          <a:endParaRPr lang="en-US" sz="2000"/>
        </a:p>
      </dgm:t>
    </dgm:pt>
    <mc:AlternateContent xmlns:mc="http://schemas.openxmlformats.org/markup-compatibility/2006" xmlns:a14="http://schemas.microsoft.com/office/drawing/2010/main">
      <mc:Choice Requires="a14">
        <dgm:pt modelId="{D0F80801-E5C5-4E92-86CD-40B082240E2C}">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Collect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𝑎𝑑𝑑</m:t>
                      </m:r>
                    </m:sub>
                  </m:sSub>
                </m:oMath>
              </a14:m>
              <a:r>
                <a:rPr lang="en-US" sz="18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endParaRPr lang="en-US" sz="1800" dirty="0">
                <a:latin typeface="Open Sans" panose="020B0606030504020204" pitchFamily="34" charset="0"/>
                <a:ea typeface="Open Sans" panose="020B0606030504020204" pitchFamily="34" charset="0"/>
                <a:cs typeface="Open Sans" panose="020B0606030504020204" pitchFamily="34" charset="0"/>
              </a:endParaRPr>
            </a:p>
          </dgm:t>
        </dgm:pt>
      </mc:Choice>
      <mc:Fallback xmlns="">
        <dgm:pt modelId="{D0F80801-E5C5-4E92-86CD-40B082240E2C}">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Collect </a:t>
              </a:r>
              <a:r>
                <a:rPr lang="en-US" sz="1800" b="0" i="0">
                  <a:latin typeface="Cambria Math" panose="02040503050406030204" pitchFamily="18" charset="0"/>
                </a:rPr>
                <a:t>𝑛_𝑎𝑑𝑑</a:t>
              </a:r>
              <a:r>
                <a:rPr lang="en-US" sz="18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endParaRPr lang="en-US" sz="1800" dirty="0">
                <a:latin typeface="Open Sans" panose="020B0606030504020204" pitchFamily="34" charset="0"/>
                <a:ea typeface="Open Sans" panose="020B0606030504020204" pitchFamily="34" charset="0"/>
                <a:cs typeface="Open Sans" panose="020B0606030504020204" pitchFamily="34" charset="0"/>
              </a:endParaRPr>
            </a:p>
          </dgm:t>
        </dgm:pt>
      </mc:Fallback>
    </mc:AlternateContent>
    <dgm:pt modelId="{44D32465-02ED-4C00-9B52-897A4B30DCD9}" type="parTrans" cxnId="{8858AD62-E01D-4E59-98D4-849ECA68095C}">
      <dgm:prSet/>
      <dgm:spPr/>
      <dgm:t>
        <a:bodyPr/>
        <a:lstStyle/>
        <a:p>
          <a:endParaRPr lang="en-US" sz="2000"/>
        </a:p>
      </dgm:t>
    </dgm:pt>
    <dgm:pt modelId="{F4A2669A-9381-4EEA-AE71-7BA9E9922499}" type="sibTrans" cxnId="{8858AD62-E01D-4E59-98D4-849ECA68095C}">
      <dgm:prSet/>
      <dgm:spPr>
        <a:ln w="38100">
          <a:solidFill>
            <a:srgbClr val="00AFDD"/>
          </a:solidFill>
        </a:ln>
      </dgm:spPr>
      <dgm:t>
        <a:bodyPr/>
        <a:lstStyle/>
        <a:p>
          <a:endParaRPr lang="en-US" sz="2000"/>
        </a:p>
      </dgm:t>
    </dgm:pt>
    <dgm:pt modelId="{038AFD51-4F9E-4E44-BD61-9C5B24308D1A}">
      <dgm:prSet phldrT="[Tex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gm:t>
    </dgm:pt>
    <dgm:pt modelId="{3DD5FCD7-C410-4BCF-B475-E5C91E4253AD}" type="parTrans" cxnId="{7541AD7A-9361-435C-AC75-F9532F258F94}">
      <dgm:prSet/>
      <dgm:spPr/>
      <dgm:t>
        <a:bodyPr/>
        <a:lstStyle/>
        <a:p>
          <a:endParaRPr lang="en-US" sz="2000"/>
        </a:p>
      </dgm:t>
    </dgm:pt>
    <dgm:pt modelId="{CF14CE3B-44FF-4FB9-B7C2-FE97110CA399}" type="sibTrans" cxnId="{7541AD7A-9361-435C-AC75-F9532F258F94}">
      <dgm:prSet/>
      <dgm:spPr>
        <a:ln w="38100">
          <a:solidFill>
            <a:srgbClr val="00AFDD"/>
          </a:solidFill>
        </a:ln>
      </dgm:spPr>
      <dgm:t>
        <a:bodyPr/>
        <a:lstStyle/>
        <a:p>
          <a:endParaRPr lang="en-US" sz="2000"/>
        </a:p>
      </dgm:t>
    </dgm:pt>
    <dgm:pt modelId="{34D61307-C953-4136-9BDC-D805D8BE341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gm:t>
    </dgm:pt>
    <dgm:pt modelId="{D20FE04C-1B37-431A-8539-E7746CCC4C43}" type="parTrans" cxnId="{79E9CBDC-5490-46CC-BDC6-81C6F9B0C42A}">
      <dgm:prSet/>
      <dgm:spPr/>
      <dgm:t>
        <a:bodyPr/>
        <a:lstStyle/>
        <a:p>
          <a:endParaRPr lang="en-US"/>
        </a:p>
      </dgm:t>
    </dgm:pt>
    <dgm:pt modelId="{39B9C4AB-D066-412F-84AD-1AC74D39A0AF}" type="sibTrans" cxnId="{79E9CBDC-5490-46CC-BDC6-81C6F9B0C42A}">
      <dgm:prSet/>
      <dgm:spPr>
        <a:ln w="38100">
          <a:solidFill>
            <a:srgbClr val="00AFDD"/>
          </a:solidFill>
        </a:ln>
      </dgm:spPr>
      <dgm:t>
        <a:bodyPr/>
        <a:lstStyle/>
        <a:p>
          <a:endParaRPr lang="en-US"/>
        </a:p>
      </dgm:t>
    </dgm:pt>
    <dgm:pt modelId="{1D7D79EE-2A4B-4311-8669-556D7A2665BB}" type="pres">
      <dgm:prSet presAssocID="{6E8E0173-99BD-4739-AFC7-0318FE50AA21}" presName="cycle" presStyleCnt="0">
        <dgm:presLayoutVars>
          <dgm:dir/>
          <dgm:resizeHandles val="exact"/>
        </dgm:presLayoutVars>
      </dgm:prSet>
      <dgm:spPr/>
    </dgm:pt>
    <dgm:pt modelId="{706A7890-497C-446C-826B-5C679DC89BB9}" type="pres">
      <dgm:prSet presAssocID="{93CC7EE1-CCEC-45B9-9EDC-373D59BC8371}" presName="node" presStyleLbl="node1" presStyleIdx="0" presStyleCnt="4" custScaleX="127030" custScaleY="129417" custRadScaleRad="97025" custRadScaleInc="292825">
        <dgm:presLayoutVars>
          <dgm:bulletEnabled val="1"/>
        </dgm:presLayoutVars>
      </dgm:prSet>
      <dgm:spPr/>
    </dgm:pt>
    <dgm:pt modelId="{0B11B630-CFBD-4AC4-966F-2C0EC1FDAEDA}" type="pres">
      <dgm:prSet presAssocID="{93CC7EE1-CCEC-45B9-9EDC-373D59BC8371}" presName="spNode" presStyleCnt="0"/>
      <dgm:spPr/>
    </dgm:pt>
    <dgm:pt modelId="{2753C317-E34D-488C-9DCA-B54656052725}" type="pres">
      <dgm:prSet presAssocID="{0A0CF9FF-A801-46BA-9B4F-808EEEC9A361}" presName="sibTrans" presStyleLbl="sibTrans1D1" presStyleIdx="0" presStyleCnt="4"/>
      <dgm:spPr/>
    </dgm:pt>
    <dgm:pt modelId="{3988076B-BBEA-49FB-8589-5A17F173292D}" type="pres">
      <dgm:prSet presAssocID="{D0F80801-E5C5-4E92-86CD-40B082240E2C}" presName="node" presStyleLbl="node1" presStyleIdx="1" presStyleCnt="4" custScaleX="141845" custScaleY="128697" custRadScaleRad="110259" custRadScaleInc="299626">
        <dgm:presLayoutVars>
          <dgm:bulletEnabled val="1"/>
        </dgm:presLayoutVars>
      </dgm:prSet>
      <dgm:spPr/>
    </dgm:pt>
    <dgm:pt modelId="{11CA9E80-E582-46D8-B35F-6E27D24BBE66}" type="pres">
      <dgm:prSet presAssocID="{D0F80801-E5C5-4E92-86CD-40B082240E2C}" presName="spNode" presStyleCnt="0"/>
      <dgm:spPr/>
    </dgm:pt>
    <dgm:pt modelId="{08697FD4-81AB-43CC-BDD5-3C434FB6882E}" type="pres">
      <dgm:prSet presAssocID="{F4A2669A-9381-4EEA-AE71-7BA9E9922499}" presName="sibTrans" presStyleLbl="sibTrans1D1" presStyleIdx="1" presStyleCnt="4"/>
      <dgm:spPr/>
    </dgm:pt>
    <dgm:pt modelId="{C58EA969-EBA1-477B-ABC9-935903AA86D6}" type="pres">
      <dgm:prSet presAssocID="{038AFD51-4F9E-4E44-BD61-9C5B24308D1A}" presName="node" presStyleLbl="node1" presStyleIdx="2" presStyleCnt="4" custScaleX="139358" custScaleY="128564" custRadScaleRad="96752" custRadScaleInc="302412">
        <dgm:presLayoutVars>
          <dgm:bulletEnabled val="1"/>
        </dgm:presLayoutVars>
      </dgm:prSet>
      <dgm:spPr/>
    </dgm:pt>
    <dgm:pt modelId="{EE0EF954-830C-4411-89EC-F209BB762C5D}" type="pres">
      <dgm:prSet presAssocID="{038AFD51-4F9E-4E44-BD61-9C5B24308D1A}" presName="spNode" presStyleCnt="0"/>
      <dgm:spPr/>
    </dgm:pt>
    <dgm:pt modelId="{CF6BD701-021F-480A-9C8D-7C3715E7941A}" type="pres">
      <dgm:prSet presAssocID="{CF14CE3B-44FF-4FB9-B7C2-FE97110CA399}" presName="sibTrans" presStyleLbl="sibTrans1D1" presStyleIdx="2" presStyleCnt="4"/>
      <dgm:spPr/>
    </dgm:pt>
    <dgm:pt modelId="{80FDF6A0-06C3-44FB-BCFA-1019FE6D7FBC}" type="pres">
      <dgm:prSet presAssocID="{34D61307-C953-4136-9BDC-D805D8BE341B}" presName="node" presStyleLbl="node1" presStyleIdx="3" presStyleCnt="4" custScaleX="133616" custScaleY="124784" custRadScaleRad="105166" custRadScaleInc="292241">
        <dgm:presLayoutVars>
          <dgm:bulletEnabled val="1"/>
        </dgm:presLayoutVars>
      </dgm:prSet>
      <dgm:spPr/>
    </dgm:pt>
    <dgm:pt modelId="{00E23945-682F-42E6-80D9-B47EA0571B18}" type="pres">
      <dgm:prSet presAssocID="{34D61307-C953-4136-9BDC-D805D8BE341B}" presName="spNode" presStyleCnt="0"/>
      <dgm:spPr/>
    </dgm:pt>
    <dgm:pt modelId="{5F9A1EF5-1E35-4583-9736-8DD3B4704C99}" type="pres">
      <dgm:prSet presAssocID="{39B9C4AB-D066-412F-84AD-1AC74D39A0AF}" presName="sibTrans" presStyleLbl="sibTrans1D1" presStyleIdx="3" presStyleCnt="4"/>
      <dgm:spPr/>
    </dgm:pt>
  </dgm:ptLst>
  <dgm:cxnLst>
    <dgm:cxn modelId="{1FBB9D14-94CD-4078-9A4C-5D9446244495}" type="presOf" srcId="{34D61307-C953-4136-9BDC-D805D8BE341B}" destId="{80FDF6A0-06C3-44FB-BCFA-1019FE6D7FBC}" srcOrd="0" destOrd="0" presId="urn:microsoft.com/office/officeart/2005/8/layout/cycle5"/>
    <dgm:cxn modelId="{3C3EDF39-631B-4A8D-B6F7-83E26C52BF6F}" type="presOf" srcId="{038AFD51-4F9E-4E44-BD61-9C5B24308D1A}" destId="{C58EA969-EBA1-477B-ABC9-935903AA86D6}" srcOrd="0" destOrd="0" presId="urn:microsoft.com/office/officeart/2005/8/layout/cycle5"/>
    <dgm:cxn modelId="{9901075F-4A6C-43BA-A6B6-83A4AE1756A6}" type="presOf" srcId="{D0F80801-E5C5-4E92-86CD-40B082240E2C}" destId="{3988076B-BBEA-49FB-8589-5A17F173292D}" srcOrd="0" destOrd="0" presId="urn:microsoft.com/office/officeart/2005/8/layout/cycle5"/>
    <dgm:cxn modelId="{8858AD62-E01D-4E59-98D4-849ECA68095C}" srcId="{6E8E0173-99BD-4739-AFC7-0318FE50AA21}" destId="{D0F80801-E5C5-4E92-86CD-40B082240E2C}" srcOrd="1" destOrd="0" parTransId="{44D32465-02ED-4C00-9B52-897A4B30DCD9}" sibTransId="{F4A2669A-9381-4EEA-AE71-7BA9E9922499}"/>
    <dgm:cxn modelId="{4D42D067-B696-4767-A481-D359E8F9F1EA}" type="presOf" srcId="{F4A2669A-9381-4EEA-AE71-7BA9E9922499}" destId="{08697FD4-81AB-43CC-BDD5-3C434FB6882E}" srcOrd="0" destOrd="0" presId="urn:microsoft.com/office/officeart/2005/8/layout/cycle5"/>
    <dgm:cxn modelId="{A1D7804F-4EDC-4EE0-9A8D-952532E5A80E}" type="presOf" srcId="{0A0CF9FF-A801-46BA-9B4F-808EEEC9A361}" destId="{2753C317-E34D-488C-9DCA-B54656052725}" srcOrd="0" destOrd="0" presId="urn:microsoft.com/office/officeart/2005/8/layout/cycle5"/>
    <dgm:cxn modelId="{493AC078-F2AE-477B-A034-3FA335A1FF69}" type="presOf" srcId="{93CC7EE1-CCEC-45B9-9EDC-373D59BC8371}" destId="{706A7890-497C-446C-826B-5C679DC89BB9}" srcOrd="0" destOrd="0" presId="urn:microsoft.com/office/officeart/2005/8/layout/cycle5"/>
    <dgm:cxn modelId="{7541AD7A-9361-435C-AC75-F9532F258F94}" srcId="{6E8E0173-99BD-4739-AFC7-0318FE50AA21}" destId="{038AFD51-4F9E-4E44-BD61-9C5B24308D1A}" srcOrd="2" destOrd="0" parTransId="{3DD5FCD7-C410-4BCF-B475-E5C91E4253AD}" sibTransId="{CF14CE3B-44FF-4FB9-B7C2-FE97110CA399}"/>
    <dgm:cxn modelId="{A17C779A-BB69-44DF-B8B2-AEE7E6A70925}" type="presOf" srcId="{6E8E0173-99BD-4739-AFC7-0318FE50AA21}" destId="{1D7D79EE-2A4B-4311-8669-556D7A2665BB}" srcOrd="0" destOrd="0" presId="urn:microsoft.com/office/officeart/2005/8/layout/cycle5"/>
    <dgm:cxn modelId="{F13735B1-839E-44CC-AA3D-E57344C34D9F}" type="presOf" srcId="{39B9C4AB-D066-412F-84AD-1AC74D39A0AF}" destId="{5F9A1EF5-1E35-4583-9736-8DD3B4704C99}" srcOrd="0" destOrd="0" presId="urn:microsoft.com/office/officeart/2005/8/layout/cycle5"/>
    <dgm:cxn modelId="{1E03C2B9-94B0-4612-A9FC-A54958C8B114}" type="presOf" srcId="{CF14CE3B-44FF-4FB9-B7C2-FE97110CA399}" destId="{CF6BD701-021F-480A-9C8D-7C3715E7941A}" srcOrd="0" destOrd="0" presId="urn:microsoft.com/office/officeart/2005/8/layout/cycle5"/>
    <dgm:cxn modelId="{C6EF70CB-4F75-4243-9956-1ADD1CCBD8C3}" srcId="{6E8E0173-99BD-4739-AFC7-0318FE50AA21}" destId="{93CC7EE1-CCEC-45B9-9EDC-373D59BC8371}" srcOrd="0" destOrd="0" parTransId="{B5CE74C4-9862-4EB7-8AC2-3E2EA4C4271D}" sibTransId="{0A0CF9FF-A801-46BA-9B4F-808EEEC9A361}"/>
    <dgm:cxn modelId="{79E9CBDC-5490-46CC-BDC6-81C6F9B0C42A}" srcId="{6E8E0173-99BD-4739-AFC7-0318FE50AA21}" destId="{34D61307-C953-4136-9BDC-D805D8BE341B}" srcOrd="3" destOrd="0" parTransId="{D20FE04C-1B37-431A-8539-E7746CCC4C43}" sibTransId="{39B9C4AB-D066-412F-84AD-1AC74D39A0AF}"/>
    <dgm:cxn modelId="{F2524B66-D943-4A55-96B4-BAD8DF1B2D08}" type="presParOf" srcId="{1D7D79EE-2A4B-4311-8669-556D7A2665BB}" destId="{706A7890-497C-446C-826B-5C679DC89BB9}" srcOrd="0" destOrd="0" presId="urn:microsoft.com/office/officeart/2005/8/layout/cycle5"/>
    <dgm:cxn modelId="{7B165D4B-1DA1-4A37-8375-2B591B24868F}" type="presParOf" srcId="{1D7D79EE-2A4B-4311-8669-556D7A2665BB}" destId="{0B11B630-CFBD-4AC4-966F-2C0EC1FDAEDA}" srcOrd="1" destOrd="0" presId="urn:microsoft.com/office/officeart/2005/8/layout/cycle5"/>
    <dgm:cxn modelId="{08F82AB9-B7FE-4E80-8301-D9558E787279}" type="presParOf" srcId="{1D7D79EE-2A4B-4311-8669-556D7A2665BB}" destId="{2753C317-E34D-488C-9DCA-B54656052725}" srcOrd="2" destOrd="0" presId="urn:microsoft.com/office/officeart/2005/8/layout/cycle5"/>
    <dgm:cxn modelId="{ECEF8073-DC09-4420-BB7B-B5FBF307DDA9}" type="presParOf" srcId="{1D7D79EE-2A4B-4311-8669-556D7A2665BB}" destId="{3988076B-BBEA-49FB-8589-5A17F173292D}" srcOrd="3" destOrd="0" presId="urn:microsoft.com/office/officeart/2005/8/layout/cycle5"/>
    <dgm:cxn modelId="{65A2ED91-16EE-48CF-B705-872BCE9FBFEE}" type="presParOf" srcId="{1D7D79EE-2A4B-4311-8669-556D7A2665BB}" destId="{11CA9E80-E582-46D8-B35F-6E27D24BBE66}" srcOrd="4" destOrd="0" presId="urn:microsoft.com/office/officeart/2005/8/layout/cycle5"/>
    <dgm:cxn modelId="{24119170-6544-46A4-BFF4-311C41B3AE6E}" type="presParOf" srcId="{1D7D79EE-2A4B-4311-8669-556D7A2665BB}" destId="{08697FD4-81AB-43CC-BDD5-3C434FB6882E}" srcOrd="5" destOrd="0" presId="urn:microsoft.com/office/officeart/2005/8/layout/cycle5"/>
    <dgm:cxn modelId="{9095B27B-9227-45DD-AEAE-B1A6128CA5E8}" type="presParOf" srcId="{1D7D79EE-2A4B-4311-8669-556D7A2665BB}" destId="{C58EA969-EBA1-477B-ABC9-935903AA86D6}" srcOrd="6" destOrd="0" presId="urn:microsoft.com/office/officeart/2005/8/layout/cycle5"/>
    <dgm:cxn modelId="{A4245734-7905-4245-8409-4114F25B1E2D}" type="presParOf" srcId="{1D7D79EE-2A4B-4311-8669-556D7A2665BB}" destId="{EE0EF954-830C-4411-89EC-F209BB762C5D}" srcOrd="7" destOrd="0" presId="urn:microsoft.com/office/officeart/2005/8/layout/cycle5"/>
    <dgm:cxn modelId="{A5D4BE27-F521-4DE9-A4B8-1F3E0AE8B79D}" type="presParOf" srcId="{1D7D79EE-2A4B-4311-8669-556D7A2665BB}" destId="{CF6BD701-021F-480A-9C8D-7C3715E7941A}" srcOrd="8" destOrd="0" presId="urn:microsoft.com/office/officeart/2005/8/layout/cycle5"/>
    <dgm:cxn modelId="{07052590-26EC-4E41-B437-67FE3B857B73}" type="presParOf" srcId="{1D7D79EE-2A4B-4311-8669-556D7A2665BB}" destId="{80FDF6A0-06C3-44FB-BCFA-1019FE6D7FBC}" srcOrd="9" destOrd="0" presId="urn:microsoft.com/office/officeart/2005/8/layout/cycle5"/>
    <dgm:cxn modelId="{FBB57679-DDA2-4CFE-8B9D-BD71FE258159}" type="presParOf" srcId="{1D7D79EE-2A4B-4311-8669-556D7A2665BB}" destId="{00E23945-682F-42E6-80D9-B47EA0571B18}" srcOrd="10" destOrd="0" presId="urn:microsoft.com/office/officeart/2005/8/layout/cycle5"/>
    <dgm:cxn modelId="{08E9DB39-0B9D-4291-AAB0-064715BD3590}" type="presParOf" srcId="{1D7D79EE-2A4B-4311-8669-556D7A2665BB}" destId="{5F9A1EF5-1E35-4583-9736-8DD3B4704C99}" srcOrd="11" destOrd="0" presId="urn:microsoft.com/office/officeart/2005/8/layout/cycle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8E0173-99BD-4739-AFC7-0318FE50AA21}"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93CC7EE1-CCEC-45B9-9EDC-373D59BC8371}">
      <dgm:prSet phldrT="[Text]" custT="1"/>
      <dgm:spPr/>
      <dgm: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dirty="0" err="1">
              <a:latin typeface="Open Sans" panose="020B0606030504020204" pitchFamily="34" charset="0"/>
              <a:ea typeface="Open Sans" panose="020B0606030504020204" pitchFamily="34" charset="0"/>
              <a:cs typeface="Open Sans" panose="020B0606030504020204" pitchFamily="34" charset="0"/>
            </a:rPr>
            <a:t>DOEx</a:t>
          </a:r>
          <a:r>
            <a:rPr lang="en-US" sz="1800" dirty="0">
              <a:latin typeface="Open Sans" panose="020B0606030504020204" pitchFamily="34" charset="0"/>
              <a:ea typeface="Open Sans" panose="020B0606030504020204" pitchFamily="34" charset="0"/>
              <a:cs typeface="Open Sans" panose="020B0606030504020204" pitchFamily="34" charset="0"/>
            </a:rPr>
            <a:t>?</a:t>
          </a:r>
        </a:p>
      </dgm:t>
    </dgm:pt>
    <dgm:pt modelId="{B5CE74C4-9862-4EB7-8AC2-3E2EA4C4271D}" type="parTrans" cxnId="{C6EF70CB-4F75-4243-9956-1ADD1CCBD8C3}">
      <dgm:prSet/>
      <dgm:spPr/>
      <dgm:t>
        <a:bodyPr/>
        <a:lstStyle/>
        <a:p>
          <a:endParaRPr lang="en-US" sz="2000"/>
        </a:p>
      </dgm:t>
    </dgm:pt>
    <dgm:pt modelId="{0A0CF9FF-A801-46BA-9B4F-808EEEC9A361}" type="sibTrans" cxnId="{C6EF70CB-4F75-4243-9956-1ADD1CCBD8C3}">
      <dgm:prSet/>
      <dgm:spPr>
        <a:ln w="38100">
          <a:solidFill>
            <a:srgbClr val="00AFDD"/>
          </a:solidFill>
        </a:ln>
      </dgm:spPr>
      <dgm:t>
        <a:bodyPr/>
        <a:lstStyle/>
        <a:p>
          <a:endParaRPr lang="en-US" sz="2000"/>
        </a:p>
      </dgm:t>
    </dgm:pt>
    <dgm:pt modelId="{D0F80801-E5C5-4E92-86CD-40B082240E2C}">
      <dgm:prSet phldrT="[Text]" custT="1"/>
      <dgm:spPr>
        <a:blipFill>
          <a:blip xmlns:r="http://schemas.openxmlformats.org/officeDocument/2006/relationships" r:embed="rId1"/>
          <a:stretch>
            <a:fillRect r="-1279"/>
          </a:stretch>
        </a:blipFill>
      </dgm:spPr>
      <dgm:t>
        <a:bodyPr/>
        <a:lstStyle/>
        <a:p>
          <a:r>
            <a:rPr lang="en-US">
              <a:noFill/>
            </a:rPr>
            <a:t> </a:t>
          </a:r>
        </a:p>
      </dgm:t>
    </dgm:pt>
    <dgm:pt modelId="{44D32465-02ED-4C00-9B52-897A4B30DCD9}" type="parTrans" cxnId="{8858AD62-E01D-4E59-98D4-849ECA68095C}">
      <dgm:prSet/>
      <dgm:spPr/>
      <dgm:t>
        <a:bodyPr/>
        <a:lstStyle/>
        <a:p>
          <a:endParaRPr lang="en-US" sz="2000"/>
        </a:p>
      </dgm:t>
    </dgm:pt>
    <dgm:pt modelId="{F4A2669A-9381-4EEA-AE71-7BA9E9922499}" type="sibTrans" cxnId="{8858AD62-E01D-4E59-98D4-849ECA68095C}">
      <dgm:prSet/>
      <dgm:spPr>
        <a:ln w="38100">
          <a:solidFill>
            <a:srgbClr val="00AFDD"/>
          </a:solidFill>
        </a:ln>
      </dgm:spPr>
      <dgm:t>
        <a:bodyPr/>
        <a:lstStyle/>
        <a:p>
          <a:endParaRPr lang="en-US" sz="2000"/>
        </a:p>
      </dgm:t>
    </dgm:pt>
    <dgm:pt modelId="{038AFD51-4F9E-4E44-BD61-9C5B24308D1A}">
      <dgm:prSet phldrT="[Text]" custT="1"/>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gm:t>
    </dgm:pt>
    <dgm:pt modelId="{3DD5FCD7-C410-4BCF-B475-E5C91E4253AD}" type="parTrans" cxnId="{7541AD7A-9361-435C-AC75-F9532F258F94}">
      <dgm:prSet/>
      <dgm:spPr/>
      <dgm:t>
        <a:bodyPr/>
        <a:lstStyle/>
        <a:p>
          <a:endParaRPr lang="en-US" sz="2000"/>
        </a:p>
      </dgm:t>
    </dgm:pt>
    <dgm:pt modelId="{CF14CE3B-44FF-4FB9-B7C2-FE97110CA399}" type="sibTrans" cxnId="{7541AD7A-9361-435C-AC75-F9532F258F94}">
      <dgm:prSet/>
      <dgm:spPr>
        <a:ln w="38100">
          <a:solidFill>
            <a:srgbClr val="00AFDD"/>
          </a:solidFill>
        </a:ln>
      </dgm:spPr>
      <dgm:t>
        <a:bodyPr/>
        <a:lstStyle/>
        <a:p>
          <a:endParaRPr lang="en-US" sz="2000"/>
        </a:p>
      </dgm:t>
    </dgm:pt>
    <dgm:pt modelId="{34D61307-C953-4136-9BDC-D805D8BE341B}">
      <dgm:prSe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gm:t>
    </dgm:pt>
    <dgm:pt modelId="{D20FE04C-1B37-431A-8539-E7746CCC4C43}" type="parTrans" cxnId="{79E9CBDC-5490-46CC-BDC6-81C6F9B0C42A}">
      <dgm:prSet/>
      <dgm:spPr/>
      <dgm:t>
        <a:bodyPr/>
        <a:lstStyle/>
        <a:p>
          <a:endParaRPr lang="en-US"/>
        </a:p>
      </dgm:t>
    </dgm:pt>
    <dgm:pt modelId="{39B9C4AB-D066-412F-84AD-1AC74D39A0AF}" type="sibTrans" cxnId="{79E9CBDC-5490-46CC-BDC6-81C6F9B0C42A}">
      <dgm:prSet/>
      <dgm:spPr>
        <a:ln w="38100">
          <a:solidFill>
            <a:srgbClr val="00AFDD"/>
          </a:solidFill>
        </a:ln>
      </dgm:spPr>
      <dgm:t>
        <a:bodyPr/>
        <a:lstStyle/>
        <a:p>
          <a:endParaRPr lang="en-US"/>
        </a:p>
      </dgm:t>
    </dgm:pt>
    <dgm:pt modelId="{1D7D79EE-2A4B-4311-8669-556D7A2665BB}" type="pres">
      <dgm:prSet presAssocID="{6E8E0173-99BD-4739-AFC7-0318FE50AA21}" presName="cycle" presStyleCnt="0">
        <dgm:presLayoutVars>
          <dgm:dir/>
          <dgm:resizeHandles val="exact"/>
        </dgm:presLayoutVars>
      </dgm:prSet>
      <dgm:spPr/>
    </dgm:pt>
    <dgm:pt modelId="{706A7890-497C-446C-826B-5C679DC89BB9}" type="pres">
      <dgm:prSet presAssocID="{93CC7EE1-CCEC-45B9-9EDC-373D59BC8371}" presName="node" presStyleLbl="node1" presStyleIdx="0" presStyleCnt="4" custScaleX="127030" custScaleY="129417" custRadScaleRad="97025" custRadScaleInc="292825">
        <dgm:presLayoutVars>
          <dgm:bulletEnabled val="1"/>
        </dgm:presLayoutVars>
      </dgm:prSet>
      <dgm:spPr/>
    </dgm:pt>
    <dgm:pt modelId="{0B11B630-CFBD-4AC4-966F-2C0EC1FDAEDA}" type="pres">
      <dgm:prSet presAssocID="{93CC7EE1-CCEC-45B9-9EDC-373D59BC8371}" presName="spNode" presStyleCnt="0"/>
      <dgm:spPr/>
    </dgm:pt>
    <dgm:pt modelId="{2753C317-E34D-488C-9DCA-B54656052725}" type="pres">
      <dgm:prSet presAssocID="{0A0CF9FF-A801-46BA-9B4F-808EEEC9A361}" presName="sibTrans" presStyleLbl="sibTrans1D1" presStyleIdx="0" presStyleCnt="4"/>
      <dgm:spPr/>
    </dgm:pt>
    <dgm:pt modelId="{3988076B-BBEA-49FB-8589-5A17F173292D}" type="pres">
      <dgm:prSet presAssocID="{D0F80801-E5C5-4E92-86CD-40B082240E2C}" presName="node" presStyleLbl="node1" presStyleIdx="1" presStyleCnt="4" custScaleX="141845" custScaleY="128697" custRadScaleRad="110259" custRadScaleInc="299626">
        <dgm:presLayoutVars>
          <dgm:bulletEnabled val="1"/>
        </dgm:presLayoutVars>
      </dgm:prSet>
      <dgm:spPr/>
    </dgm:pt>
    <dgm:pt modelId="{11CA9E80-E582-46D8-B35F-6E27D24BBE66}" type="pres">
      <dgm:prSet presAssocID="{D0F80801-E5C5-4E92-86CD-40B082240E2C}" presName="spNode" presStyleCnt="0"/>
      <dgm:spPr/>
    </dgm:pt>
    <dgm:pt modelId="{08697FD4-81AB-43CC-BDD5-3C434FB6882E}" type="pres">
      <dgm:prSet presAssocID="{F4A2669A-9381-4EEA-AE71-7BA9E9922499}" presName="sibTrans" presStyleLbl="sibTrans1D1" presStyleIdx="1" presStyleCnt="4"/>
      <dgm:spPr/>
    </dgm:pt>
    <dgm:pt modelId="{C58EA969-EBA1-477B-ABC9-935903AA86D6}" type="pres">
      <dgm:prSet presAssocID="{038AFD51-4F9E-4E44-BD61-9C5B24308D1A}" presName="node" presStyleLbl="node1" presStyleIdx="2" presStyleCnt="4" custScaleX="139358" custScaleY="128564" custRadScaleRad="96752" custRadScaleInc="302412">
        <dgm:presLayoutVars>
          <dgm:bulletEnabled val="1"/>
        </dgm:presLayoutVars>
      </dgm:prSet>
      <dgm:spPr/>
    </dgm:pt>
    <dgm:pt modelId="{EE0EF954-830C-4411-89EC-F209BB762C5D}" type="pres">
      <dgm:prSet presAssocID="{038AFD51-4F9E-4E44-BD61-9C5B24308D1A}" presName="spNode" presStyleCnt="0"/>
      <dgm:spPr/>
    </dgm:pt>
    <dgm:pt modelId="{CF6BD701-021F-480A-9C8D-7C3715E7941A}" type="pres">
      <dgm:prSet presAssocID="{CF14CE3B-44FF-4FB9-B7C2-FE97110CA399}" presName="sibTrans" presStyleLbl="sibTrans1D1" presStyleIdx="2" presStyleCnt="4"/>
      <dgm:spPr/>
    </dgm:pt>
    <dgm:pt modelId="{80FDF6A0-06C3-44FB-BCFA-1019FE6D7FBC}" type="pres">
      <dgm:prSet presAssocID="{34D61307-C953-4136-9BDC-D805D8BE341B}" presName="node" presStyleLbl="node1" presStyleIdx="3" presStyleCnt="4" custScaleX="133616" custScaleY="124784" custRadScaleRad="105166" custRadScaleInc="292241">
        <dgm:presLayoutVars>
          <dgm:bulletEnabled val="1"/>
        </dgm:presLayoutVars>
      </dgm:prSet>
      <dgm:spPr/>
    </dgm:pt>
    <dgm:pt modelId="{00E23945-682F-42E6-80D9-B47EA0571B18}" type="pres">
      <dgm:prSet presAssocID="{34D61307-C953-4136-9BDC-D805D8BE341B}" presName="spNode" presStyleCnt="0"/>
      <dgm:spPr/>
    </dgm:pt>
    <dgm:pt modelId="{5F9A1EF5-1E35-4583-9736-8DD3B4704C99}" type="pres">
      <dgm:prSet presAssocID="{39B9C4AB-D066-412F-84AD-1AC74D39A0AF}" presName="sibTrans" presStyleLbl="sibTrans1D1" presStyleIdx="3" presStyleCnt="4"/>
      <dgm:spPr/>
    </dgm:pt>
  </dgm:ptLst>
  <dgm:cxnLst>
    <dgm:cxn modelId="{1FBB9D14-94CD-4078-9A4C-5D9446244495}" type="presOf" srcId="{34D61307-C953-4136-9BDC-D805D8BE341B}" destId="{80FDF6A0-06C3-44FB-BCFA-1019FE6D7FBC}" srcOrd="0" destOrd="0" presId="urn:microsoft.com/office/officeart/2005/8/layout/cycle5"/>
    <dgm:cxn modelId="{3C3EDF39-631B-4A8D-B6F7-83E26C52BF6F}" type="presOf" srcId="{038AFD51-4F9E-4E44-BD61-9C5B24308D1A}" destId="{C58EA969-EBA1-477B-ABC9-935903AA86D6}" srcOrd="0" destOrd="0" presId="urn:microsoft.com/office/officeart/2005/8/layout/cycle5"/>
    <dgm:cxn modelId="{9901075F-4A6C-43BA-A6B6-83A4AE1756A6}" type="presOf" srcId="{D0F80801-E5C5-4E92-86CD-40B082240E2C}" destId="{3988076B-BBEA-49FB-8589-5A17F173292D}" srcOrd="0" destOrd="0" presId="urn:microsoft.com/office/officeart/2005/8/layout/cycle5"/>
    <dgm:cxn modelId="{8858AD62-E01D-4E59-98D4-849ECA68095C}" srcId="{6E8E0173-99BD-4739-AFC7-0318FE50AA21}" destId="{D0F80801-E5C5-4E92-86CD-40B082240E2C}" srcOrd="1" destOrd="0" parTransId="{44D32465-02ED-4C00-9B52-897A4B30DCD9}" sibTransId="{F4A2669A-9381-4EEA-AE71-7BA9E9922499}"/>
    <dgm:cxn modelId="{4D42D067-B696-4767-A481-D359E8F9F1EA}" type="presOf" srcId="{F4A2669A-9381-4EEA-AE71-7BA9E9922499}" destId="{08697FD4-81AB-43CC-BDD5-3C434FB6882E}" srcOrd="0" destOrd="0" presId="urn:microsoft.com/office/officeart/2005/8/layout/cycle5"/>
    <dgm:cxn modelId="{A1D7804F-4EDC-4EE0-9A8D-952532E5A80E}" type="presOf" srcId="{0A0CF9FF-A801-46BA-9B4F-808EEEC9A361}" destId="{2753C317-E34D-488C-9DCA-B54656052725}" srcOrd="0" destOrd="0" presId="urn:microsoft.com/office/officeart/2005/8/layout/cycle5"/>
    <dgm:cxn modelId="{493AC078-F2AE-477B-A034-3FA335A1FF69}" type="presOf" srcId="{93CC7EE1-CCEC-45B9-9EDC-373D59BC8371}" destId="{706A7890-497C-446C-826B-5C679DC89BB9}" srcOrd="0" destOrd="0" presId="urn:microsoft.com/office/officeart/2005/8/layout/cycle5"/>
    <dgm:cxn modelId="{7541AD7A-9361-435C-AC75-F9532F258F94}" srcId="{6E8E0173-99BD-4739-AFC7-0318FE50AA21}" destId="{038AFD51-4F9E-4E44-BD61-9C5B24308D1A}" srcOrd="2" destOrd="0" parTransId="{3DD5FCD7-C410-4BCF-B475-E5C91E4253AD}" sibTransId="{CF14CE3B-44FF-4FB9-B7C2-FE97110CA399}"/>
    <dgm:cxn modelId="{A17C779A-BB69-44DF-B8B2-AEE7E6A70925}" type="presOf" srcId="{6E8E0173-99BD-4739-AFC7-0318FE50AA21}" destId="{1D7D79EE-2A4B-4311-8669-556D7A2665BB}" srcOrd="0" destOrd="0" presId="urn:microsoft.com/office/officeart/2005/8/layout/cycle5"/>
    <dgm:cxn modelId="{F13735B1-839E-44CC-AA3D-E57344C34D9F}" type="presOf" srcId="{39B9C4AB-D066-412F-84AD-1AC74D39A0AF}" destId="{5F9A1EF5-1E35-4583-9736-8DD3B4704C99}" srcOrd="0" destOrd="0" presId="urn:microsoft.com/office/officeart/2005/8/layout/cycle5"/>
    <dgm:cxn modelId="{1E03C2B9-94B0-4612-A9FC-A54958C8B114}" type="presOf" srcId="{CF14CE3B-44FF-4FB9-B7C2-FE97110CA399}" destId="{CF6BD701-021F-480A-9C8D-7C3715E7941A}" srcOrd="0" destOrd="0" presId="urn:microsoft.com/office/officeart/2005/8/layout/cycle5"/>
    <dgm:cxn modelId="{C6EF70CB-4F75-4243-9956-1ADD1CCBD8C3}" srcId="{6E8E0173-99BD-4739-AFC7-0318FE50AA21}" destId="{93CC7EE1-CCEC-45B9-9EDC-373D59BC8371}" srcOrd="0" destOrd="0" parTransId="{B5CE74C4-9862-4EB7-8AC2-3E2EA4C4271D}" sibTransId="{0A0CF9FF-A801-46BA-9B4F-808EEEC9A361}"/>
    <dgm:cxn modelId="{79E9CBDC-5490-46CC-BDC6-81C6F9B0C42A}" srcId="{6E8E0173-99BD-4739-AFC7-0318FE50AA21}" destId="{34D61307-C953-4136-9BDC-D805D8BE341B}" srcOrd="3" destOrd="0" parTransId="{D20FE04C-1B37-431A-8539-E7746CCC4C43}" sibTransId="{39B9C4AB-D066-412F-84AD-1AC74D39A0AF}"/>
    <dgm:cxn modelId="{F2524B66-D943-4A55-96B4-BAD8DF1B2D08}" type="presParOf" srcId="{1D7D79EE-2A4B-4311-8669-556D7A2665BB}" destId="{706A7890-497C-446C-826B-5C679DC89BB9}" srcOrd="0" destOrd="0" presId="urn:microsoft.com/office/officeart/2005/8/layout/cycle5"/>
    <dgm:cxn modelId="{7B165D4B-1DA1-4A37-8375-2B591B24868F}" type="presParOf" srcId="{1D7D79EE-2A4B-4311-8669-556D7A2665BB}" destId="{0B11B630-CFBD-4AC4-966F-2C0EC1FDAEDA}" srcOrd="1" destOrd="0" presId="urn:microsoft.com/office/officeart/2005/8/layout/cycle5"/>
    <dgm:cxn modelId="{08F82AB9-B7FE-4E80-8301-D9558E787279}" type="presParOf" srcId="{1D7D79EE-2A4B-4311-8669-556D7A2665BB}" destId="{2753C317-E34D-488C-9DCA-B54656052725}" srcOrd="2" destOrd="0" presId="urn:microsoft.com/office/officeart/2005/8/layout/cycle5"/>
    <dgm:cxn modelId="{ECEF8073-DC09-4420-BB7B-B5FBF307DDA9}" type="presParOf" srcId="{1D7D79EE-2A4B-4311-8669-556D7A2665BB}" destId="{3988076B-BBEA-49FB-8589-5A17F173292D}" srcOrd="3" destOrd="0" presId="urn:microsoft.com/office/officeart/2005/8/layout/cycle5"/>
    <dgm:cxn modelId="{65A2ED91-16EE-48CF-B705-872BCE9FBFEE}" type="presParOf" srcId="{1D7D79EE-2A4B-4311-8669-556D7A2665BB}" destId="{11CA9E80-E582-46D8-B35F-6E27D24BBE66}" srcOrd="4" destOrd="0" presId="urn:microsoft.com/office/officeart/2005/8/layout/cycle5"/>
    <dgm:cxn modelId="{24119170-6544-46A4-BFF4-311C41B3AE6E}" type="presParOf" srcId="{1D7D79EE-2A4B-4311-8669-556D7A2665BB}" destId="{08697FD4-81AB-43CC-BDD5-3C434FB6882E}" srcOrd="5" destOrd="0" presId="urn:microsoft.com/office/officeart/2005/8/layout/cycle5"/>
    <dgm:cxn modelId="{9095B27B-9227-45DD-AEAE-B1A6128CA5E8}" type="presParOf" srcId="{1D7D79EE-2A4B-4311-8669-556D7A2665BB}" destId="{C58EA969-EBA1-477B-ABC9-935903AA86D6}" srcOrd="6" destOrd="0" presId="urn:microsoft.com/office/officeart/2005/8/layout/cycle5"/>
    <dgm:cxn modelId="{A4245734-7905-4245-8409-4114F25B1E2D}" type="presParOf" srcId="{1D7D79EE-2A4B-4311-8669-556D7A2665BB}" destId="{EE0EF954-830C-4411-89EC-F209BB762C5D}" srcOrd="7" destOrd="0" presId="urn:microsoft.com/office/officeart/2005/8/layout/cycle5"/>
    <dgm:cxn modelId="{A5D4BE27-F521-4DE9-A4B8-1F3E0AE8B79D}" type="presParOf" srcId="{1D7D79EE-2A4B-4311-8669-556D7A2665BB}" destId="{CF6BD701-021F-480A-9C8D-7C3715E7941A}" srcOrd="8" destOrd="0" presId="urn:microsoft.com/office/officeart/2005/8/layout/cycle5"/>
    <dgm:cxn modelId="{07052590-26EC-4E41-B437-67FE3B857B73}" type="presParOf" srcId="{1D7D79EE-2A4B-4311-8669-556D7A2665BB}" destId="{80FDF6A0-06C3-44FB-BCFA-1019FE6D7FBC}" srcOrd="9" destOrd="0" presId="urn:microsoft.com/office/officeart/2005/8/layout/cycle5"/>
    <dgm:cxn modelId="{FBB57679-DDA2-4CFE-8B9D-BD71FE258159}" type="presParOf" srcId="{1D7D79EE-2A4B-4311-8669-556D7A2665BB}" destId="{00E23945-682F-42E6-80D9-B47EA0571B18}" srcOrd="10" destOrd="0" presId="urn:microsoft.com/office/officeart/2005/8/layout/cycle5"/>
    <dgm:cxn modelId="{08E9DB39-0B9D-4291-AAB0-064715BD3590}" type="presParOf" srcId="{1D7D79EE-2A4B-4311-8669-556D7A2665BB}" destId="{5F9A1EF5-1E35-4583-9736-8DD3B4704C99}"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FBAD2-1E54-4DB5-AEDD-B3A42D200D9F}">
      <dsp:nvSpPr>
        <dsp:cNvPr id="0" name=""/>
        <dsp:cNvSpPr/>
      </dsp:nvSpPr>
      <dsp:spPr>
        <a:xfrm>
          <a:off x="3214" y="783233"/>
          <a:ext cx="3916186" cy="1566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Determine sample size needed for adequate Power and create </a:t>
          </a:r>
          <a:r>
            <a:rPr lang="en-US" sz="2000" kern="1200" dirty="0" err="1">
              <a:latin typeface="Open Sans" panose="020B0606030504020204" pitchFamily="34" charset="0"/>
              <a:ea typeface="Open Sans" panose="020B0606030504020204" pitchFamily="34" charset="0"/>
              <a:cs typeface="Open Sans" panose="020B0606030504020204" pitchFamily="34" charset="0"/>
            </a:rPr>
            <a:t>DOEx</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86451" y="783233"/>
        <a:ext cx="2349712" cy="1566474"/>
      </dsp:txXfrm>
    </dsp:sp>
    <dsp:sp modelId="{C8B5B494-29A2-4884-AA21-FD9F2B2CDC68}">
      <dsp:nvSpPr>
        <dsp:cNvPr id="0" name=""/>
        <dsp:cNvSpPr/>
      </dsp:nvSpPr>
      <dsp:spPr>
        <a:xfrm>
          <a:off x="3527782" y="783233"/>
          <a:ext cx="3916186" cy="1566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Collect all data according to design</a:t>
          </a:r>
        </a:p>
      </dsp:txBody>
      <dsp:txXfrm>
        <a:off x="4311019" y="783233"/>
        <a:ext cx="2349712" cy="1566474"/>
      </dsp:txXfrm>
    </dsp:sp>
    <dsp:sp modelId="{AA60FE49-4A26-412F-9A70-8923B89E87E3}">
      <dsp:nvSpPr>
        <dsp:cNvPr id="0" name=""/>
        <dsp:cNvSpPr/>
      </dsp:nvSpPr>
      <dsp:spPr>
        <a:xfrm>
          <a:off x="7052350" y="783233"/>
          <a:ext cx="3916186" cy="1566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Perform statistical tests/analyses &amp; draw conclusions</a:t>
          </a:r>
        </a:p>
      </dsp:txBody>
      <dsp:txXfrm>
        <a:off x="7835587" y="783233"/>
        <a:ext cx="2349712" cy="1566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F692B-0D9A-45A0-AA0D-1508CEF939BA}">
      <dsp:nvSpPr>
        <dsp:cNvPr id="0" name=""/>
        <dsp:cNvSpPr/>
      </dsp:nvSpPr>
      <dsp:spPr>
        <a:xfrm>
          <a:off x="0" y="3"/>
          <a:ext cx="1666114" cy="96174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Test first </a:t>
          </a:r>
          <a14:m xmlns:a14="http://schemas.microsoft.com/office/drawing/2010/main">
            <m:oMath xmlns:m="http://schemas.openxmlformats.org/officeDocument/2006/math">
              <m:sSub>
                <m:sSubPr>
                  <m:ctrlPr>
                    <a:rPr lang="en-US" sz="1400" b="0" i="1" kern="1200" smtClean="0">
                      <a:latin typeface="Cambria Math" panose="02040503050406030204" pitchFamily="18" charset="0"/>
                    </a:rPr>
                  </m:ctrlPr>
                </m:sSubPr>
                <m:e>
                  <m:r>
                    <a:rPr lang="en-US" sz="1400" b="0" i="1" kern="1200" smtClean="0">
                      <a:latin typeface="Cambria Math" panose="02040503050406030204" pitchFamily="18" charset="0"/>
                    </a:rPr>
                    <m:t>𝑛</m:t>
                  </m:r>
                </m:e>
                <m:sub>
                  <m:r>
                    <a:rPr lang="en-US" sz="1400" b="0" i="1" kern="1200" smtClean="0">
                      <a:latin typeface="Cambria Math" panose="02040503050406030204" pitchFamily="18" charset="0"/>
                    </a:rPr>
                    <m:t>0</m:t>
                  </m:r>
                </m:sub>
              </m:sSub>
            </m:oMath>
          </a14:m>
          <a:r>
            <a:rPr lang="en-US" sz="1400" kern="1200" dirty="0">
              <a:latin typeface="Open Sans" panose="020B0606030504020204" pitchFamily="34" charset="0"/>
              <a:ea typeface="Open Sans" panose="020B0606030504020204" pitchFamily="34" charset="0"/>
              <a:cs typeface="Open Sans" panose="020B0606030504020204" pitchFamily="34" charset="0"/>
            </a:rPr>
            <a:t> units in </a:t>
          </a:r>
          <a:r>
            <a:rPr lang="en-US" sz="1400" kern="1200" dirty="0" err="1">
              <a:latin typeface="Open Sans" panose="020B0606030504020204" pitchFamily="34" charset="0"/>
              <a:ea typeface="Open Sans" panose="020B0606030504020204" pitchFamily="34" charset="0"/>
              <a:cs typeface="Open Sans" panose="020B0606030504020204" pitchFamily="34" charset="0"/>
            </a:rPr>
            <a:t>DOEx</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80871" y="3"/>
        <a:ext cx="704373" cy="961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7890-497C-446C-826B-5C679DC89BB9}">
      <dsp:nvSpPr>
        <dsp:cNvPr id="0" name=""/>
        <dsp:cNvSpPr/>
      </dsp:nvSpPr>
      <dsp:spPr>
        <a:xfrm>
          <a:off x="4187887" y="1580878"/>
          <a:ext cx="2134331" cy="141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kern="1200" dirty="0" err="1">
              <a:latin typeface="Open Sans" panose="020B0606030504020204" pitchFamily="34" charset="0"/>
              <a:ea typeface="Open Sans" panose="020B0606030504020204" pitchFamily="34" charset="0"/>
              <a:cs typeface="Open Sans" panose="020B0606030504020204" pitchFamily="34" charset="0"/>
            </a:rPr>
            <a:t>DOEx</a:t>
          </a:r>
          <a:r>
            <a:rPr lang="en-US" sz="18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4256883" y="1649874"/>
        <a:ext cx="1996339" cy="1275392"/>
      </dsp:txXfrm>
    </dsp:sp>
    <dsp:sp modelId="{2753C317-E34D-488C-9DCA-B54656052725}">
      <dsp:nvSpPr>
        <dsp:cNvPr id="0" name=""/>
        <dsp:cNvSpPr/>
      </dsp:nvSpPr>
      <dsp:spPr>
        <a:xfrm>
          <a:off x="1784315" y="259443"/>
          <a:ext cx="3608807" cy="3608807"/>
        </a:xfrm>
        <a:custGeom>
          <a:avLst/>
          <a:gdLst/>
          <a:ahLst/>
          <a:cxnLst/>
          <a:rect l="0" t="0" r="0" b="0"/>
          <a:pathLst>
            <a:path>
              <a:moveTo>
                <a:pt x="3278917" y="2844444"/>
              </a:moveTo>
              <a:arcTo wR="1804403" hR="1804403" stAng="2111822" swAng="755211"/>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3988076B-BBEA-49FB-8589-5A17F173292D}">
      <dsp:nvSpPr>
        <dsp:cNvPr id="0" name=""/>
        <dsp:cNvSpPr/>
      </dsp:nvSpPr>
      <dsp:spPr>
        <a:xfrm>
          <a:off x="2317836" y="3296474"/>
          <a:ext cx="2383250" cy="14055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Collect </a:t>
          </a:r>
          <a14:m xmlns:a14="http://schemas.microsoft.com/office/drawing/2010/main">
            <m:oMath xmlns:m="http://schemas.openxmlformats.org/officeDocument/2006/math">
              <m:sSub>
                <m:sSubPr>
                  <m:ctrlPr>
                    <a:rPr lang="en-US" sz="1800" b="0" i="1" kern="1200" smtClean="0">
                      <a:latin typeface="Cambria Math" panose="02040503050406030204" pitchFamily="18" charset="0"/>
                    </a:rPr>
                  </m:ctrlPr>
                </m:sSubPr>
                <m:e>
                  <m:r>
                    <a:rPr lang="en-US" sz="1800" b="0" i="1" kern="1200" smtClean="0">
                      <a:latin typeface="Cambria Math" panose="02040503050406030204" pitchFamily="18" charset="0"/>
                    </a:rPr>
                    <m:t>𝑛</m:t>
                  </m:r>
                </m:e>
                <m:sub>
                  <m:r>
                    <a:rPr lang="en-US" sz="1800" b="0" i="1" kern="1200" smtClean="0">
                      <a:latin typeface="Cambria Math" panose="02040503050406030204" pitchFamily="18" charset="0"/>
                    </a:rPr>
                    <m:t>𝑎𝑑𝑑</m:t>
                  </m:r>
                </m:sub>
              </m:sSub>
            </m:oMath>
          </a14:m>
          <a:r>
            <a:rPr lang="en-US" sz="1800" kern="12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kern="1200" dirty="0" err="1">
              <a:latin typeface="Open Sans" panose="020B0606030504020204" pitchFamily="34" charset="0"/>
              <a:ea typeface="Open Sans" panose="020B0606030504020204" pitchFamily="34" charset="0"/>
              <a:cs typeface="Open Sans" panose="020B0606030504020204" pitchFamily="34" charset="0"/>
            </a:rPr>
            <a:t>DOEx</a:t>
          </a: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386448" y="3365086"/>
        <a:ext cx="2246026" cy="1268297"/>
      </dsp:txXfrm>
    </dsp:sp>
    <dsp:sp modelId="{08697FD4-81AB-43CC-BDD5-3C434FB6882E}">
      <dsp:nvSpPr>
        <dsp:cNvPr id="0" name=""/>
        <dsp:cNvSpPr/>
      </dsp:nvSpPr>
      <dsp:spPr>
        <a:xfrm>
          <a:off x="1614892" y="259148"/>
          <a:ext cx="3608807" cy="3608807"/>
        </a:xfrm>
        <a:custGeom>
          <a:avLst/>
          <a:gdLst/>
          <a:ahLst/>
          <a:cxnLst/>
          <a:rect l="0" t="0" r="0" b="0"/>
          <a:pathLst>
            <a:path>
              <a:moveTo>
                <a:pt x="607011" y="3154264"/>
              </a:moveTo>
              <a:arcTo wR="1804403" hR="1804403" stAng="7894475" swAng="717702"/>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C58EA969-EBA1-477B-ABC9-935903AA86D6}">
      <dsp:nvSpPr>
        <dsp:cNvPr id="0" name=""/>
        <dsp:cNvSpPr/>
      </dsp:nvSpPr>
      <dsp:spPr>
        <a:xfrm>
          <a:off x="589175" y="1629245"/>
          <a:ext cx="2341464" cy="140406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sp:txBody>
      <dsp:txXfrm>
        <a:off x="657716" y="1697786"/>
        <a:ext cx="2204382" cy="1266986"/>
      </dsp:txXfrm>
    </dsp:sp>
    <dsp:sp modelId="{CF6BD701-021F-480A-9C8D-7C3715E7941A}">
      <dsp:nvSpPr>
        <dsp:cNvPr id="0" name=""/>
        <dsp:cNvSpPr/>
      </dsp:nvSpPr>
      <dsp:spPr>
        <a:xfrm>
          <a:off x="1644907" y="777690"/>
          <a:ext cx="3608807" cy="3608807"/>
        </a:xfrm>
        <a:custGeom>
          <a:avLst/>
          <a:gdLst/>
          <a:ahLst/>
          <a:cxnLst/>
          <a:rect l="0" t="0" r="0" b="0"/>
          <a:pathLst>
            <a:path>
              <a:moveTo>
                <a:pt x="337601" y="753516"/>
              </a:moveTo>
              <a:arcTo wR="1804403" hR="1804403" stAng="12937177" swAng="679076"/>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80FDF6A0-06C3-44FB-BCFA-1019FE6D7FBC}">
      <dsp:nvSpPr>
        <dsp:cNvPr id="0" name=""/>
        <dsp:cNvSpPr/>
      </dsp:nvSpPr>
      <dsp:spPr>
        <a:xfrm>
          <a:off x="2305999" y="0"/>
          <a:ext cx="2244988" cy="13627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sp:txBody>
      <dsp:txXfrm>
        <a:off x="2372525" y="66526"/>
        <a:ext cx="2111936" cy="1229734"/>
      </dsp:txXfrm>
    </dsp:sp>
    <dsp:sp modelId="{5F9A1EF5-1E35-4583-9736-8DD3B4704C99}">
      <dsp:nvSpPr>
        <dsp:cNvPr id="0" name=""/>
        <dsp:cNvSpPr/>
      </dsp:nvSpPr>
      <dsp:spPr>
        <a:xfrm>
          <a:off x="1750889" y="746682"/>
          <a:ext cx="3608807" cy="3608807"/>
        </a:xfrm>
        <a:custGeom>
          <a:avLst/>
          <a:gdLst/>
          <a:ahLst/>
          <a:cxnLst/>
          <a:rect l="0" t="0" r="0" b="0"/>
          <a:pathLst>
            <a:path>
              <a:moveTo>
                <a:pt x="2921573" y="387433"/>
              </a:moveTo>
              <a:arcTo wR="1804403" hR="1804403" stAng="18495179" swAng="867546"/>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F692B-0D9A-45A0-AA0D-1508CEF939BA}">
      <dsp:nvSpPr>
        <dsp:cNvPr id="0" name=""/>
        <dsp:cNvSpPr/>
      </dsp:nvSpPr>
      <dsp:spPr>
        <a:xfrm>
          <a:off x="0" y="3"/>
          <a:ext cx="1666114" cy="96174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Test first </a:t>
          </a:r>
          <a14:m xmlns:a14="http://schemas.microsoft.com/office/drawing/2010/main">
            <m:oMath xmlns:m="http://schemas.openxmlformats.org/officeDocument/2006/math">
              <m:sSub>
                <m:sSubPr>
                  <m:ctrlPr>
                    <a:rPr lang="en-US" sz="1400" b="0" i="1" kern="1200" smtClean="0">
                      <a:latin typeface="Cambria Math" panose="02040503050406030204" pitchFamily="18" charset="0"/>
                    </a:rPr>
                  </m:ctrlPr>
                </m:sSubPr>
                <m:e>
                  <m:r>
                    <a:rPr lang="en-US" sz="1400" b="0" i="1" kern="1200" smtClean="0">
                      <a:latin typeface="Cambria Math" panose="02040503050406030204" pitchFamily="18" charset="0"/>
                    </a:rPr>
                    <m:t>𝑛</m:t>
                  </m:r>
                </m:e>
                <m:sub>
                  <m:r>
                    <a:rPr lang="en-US" sz="1400" b="0" i="1" kern="1200" smtClean="0">
                      <a:latin typeface="Cambria Math" panose="02040503050406030204" pitchFamily="18" charset="0"/>
                    </a:rPr>
                    <m:t>0</m:t>
                  </m:r>
                </m:sub>
              </m:sSub>
            </m:oMath>
          </a14:m>
          <a:r>
            <a:rPr lang="en-US" sz="1400" kern="1200" dirty="0">
              <a:latin typeface="Open Sans" panose="020B0606030504020204" pitchFamily="34" charset="0"/>
              <a:ea typeface="Open Sans" panose="020B0606030504020204" pitchFamily="34" charset="0"/>
              <a:cs typeface="Open Sans" panose="020B0606030504020204" pitchFamily="34" charset="0"/>
            </a:rPr>
            <a:t> units in </a:t>
          </a:r>
          <a:r>
            <a:rPr lang="en-US" sz="1400" kern="1200" dirty="0" err="1">
              <a:latin typeface="Open Sans" panose="020B0606030504020204" pitchFamily="34" charset="0"/>
              <a:ea typeface="Open Sans" panose="020B0606030504020204" pitchFamily="34" charset="0"/>
              <a:cs typeface="Open Sans" panose="020B0606030504020204" pitchFamily="34" charset="0"/>
            </a:rPr>
            <a:t>DOEx</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80871" y="3"/>
        <a:ext cx="704373" cy="9617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A7890-497C-446C-826B-5C679DC89BB9}">
      <dsp:nvSpPr>
        <dsp:cNvPr id="0" name=""/>
        <dsp:cNvSpPr/>
      </dsp:nvSpPr>
      <dsp:spPr>
        <a:xfrm>
          <a:off x="4187887" y="1580878"/>
          <a:ext cx="2134331" cy="141338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Have you completed your original </a:t>
          </a:r>
          <a:r>
            <a:rPr lang="en-US" sz="1800" kern="1200" dirty="0" err="1">
              <a:latin typeface="Open Sans" panose="020B0606030504020204" pitchFamily="34" charset="0"/>
              <a:ea typeface="Open Sans" panose="020B0606030504020204" pitchFamily="34" charset="0"/>
              <a:cs typeface="Open Sans" panose="020B0606030504020204" pitchFamily="34" charset="0"/>
            </a:rPr>
            <a:t>DOEx</a:t>
          </a:r>
          <a:r>
            <a:rPr lang="en-US" sz="18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4256883" y="1649874"/>
        <a:ext cx="1996339" cy="1275392"/>
      </dsp:txXfrm>
    </dsp:sp>
    <dsp:sp modelId="{2753C317-E34D-488C-9DCA-B54656052725}">
      <dsp:nvSpPr>
        <dsp:cNvPr id="0" name=""/>
        <dsp:cNvSpPr/>
      </dsp:nvSpPr>
      <dsp:spPr>
        <a:xfrm>
          <a:off x="1784315" y="259443"/>
          <a:ext cx="3608807" cy="3608807"/>
        </a:xfrm>
        <a:custGeom>
          <a:avLst/>
          <a:gdLst/>
          <a:ahLst/>
          <a:cxnLst/>
          <a:rect l="0" t="0" r="0" b="0"/>
          <a:pathLst>
            <a:path>
              <a:moveTo>
                <a:pt x="3278917" y="2844444"/>
              </a:moveTo>
              <a:arcTo wR="1804403" hR="1804403" stAng="2111822" swAng="755211"/>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3988076B-BBEA-49FB-8589-5A17F173292D}">
      <dsp:nvSpPr>
        <dsp:cNvPr id="0" name=""/>
        <dsp:cNvSpPr/>
      </dsp:nvSpPr>
      <dsp:spPr>
        <a:xfrm>
          <a:off x="2317836" y="3296474"/>
          <a:ext cx="2383250" cy="140552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en Sans" panose="020B0606030504020204" pitchFamily="34" charset="0"/>
              <a:ea typeface="Open Sans" panose="020B0606030504020204" pitchFamily="34" charset="0"/>
              <a:cs typeface="Open Sans" panose="020B0606030504020204" pitchFamily="34" charset="0"/>
            </a:rPr>
            <a:t>Collect </a:t>
          </a:r>
          <a14:m xmlns:a14="http://schemas.microsoft.com/office/drawing/2010/main">
            <m:oMath xmlns:m="http://schemas.openxmlformats.org/officeDocument/2006/math">
              <m:sSub>
                <m:sSubPr>
                  <m:ctrlPr>
                    <a:rPr lang="en-US" sz="1800" b="0" i="1" kern="1200" smtClean="0">
                      <a:latin typeface="Cambria Math" panose="02040503050406030204" pitchFamily="18" charset="0"/>
                    </a:rPr>
                  </m:ctrlPr>
                </m:sSubPr>
                <m:e>
                  <m:r>
                    <a:rPr lang="en-US" sz="1800" b="0" i="1" kern="1200" smtClean="0">
                      <a:latin typeface="Cambria Math" panose="02040503050406030204" pitchFamily="18" charset="0"/>
                    </a:rPr>
                    <m:t>𝑛</m:t>
                  </m:r>
                </m:e>
                <m:sub>
                  <m:r>
                    <a:rPr lang="en-US" sz="1800" b="0" i="1" kern="1200" smtClean="0">
                      <a:latin typeface="Cambria Math" panose="02040503050406030204" pitchFamily="18" charset="0"/>
                    </a:rPr>
                    <m:t>𝑎𝑑𝑑</m:t>
                  </m:r>
                </m:sub>
              </m:sSub>
            </m:oMath>
          </a14:m>
          <a:r>
            <a:rPr lang="en-US" sz="1800" kern="1200" dirty="0">
              <a:latin typeface="Open Sans" panose="020B0606030504020204" pitchFamily="34" charset="0"/>
              <a:ea typeface="Open Sans" panose="020B0606030504020204" pitchFamily="34" charset="0"/>
              <a:cs typeface="Open Sans" panose="020B0606030504020204" pitchFamily="34" charset="0"/>
            </a:rPr>
            <a:t> additional samples according to </a:t>
          </a:r>
          <a:r>
            <a:rPr lang="en-US" sz="1800" kern="1200" dirty="0" err="1">
              <a:latin typeface="Open Sans" panose="020B0606030504020204" pitchFamily="34" charset="0"/>
              <a:ea typeface="Open Sans" panose="020B0606030504020204" pitchFamily="34" charset="0"/>
              <a:cs typeface="Open Sans" panose="020B0606030504020204" pitchFamily="34" charset="0"/>
            </a:rPr>
            <a:t>DOEx</a:t>
          </a:r>
          <a:endParaRPr lang="en-US" sz="18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386448" y="3365086"/>
        <a:ext cx="2246026" cy="1268297"/>
      </dsp:txXfrm>
    </dsp:sp>
    <dsp:sp modelId="{08697FD4-81AB-43CC-BDD5-3C434FB6882E}">
      <dsp:nvSpPr>
        <dsp:cNvPr id="0" name=""/>
        <dsp:cNvSpPr/>
      </dsp:nvSpPr>
      <dsp:spPr>
        <a:xfrm>
          <a:off x="1614892" y="259148"/>
          <a:ext cx="3608807" cy="3608807"/>
        </a:xfrm>
        <a:custGeom>
          <a:avLst/>
          <a:gdLst/>
          <a:ahLst/>
          <a:cxnLst/>
          <a:rect l="0" t="0" r="0" b="0"/>
          <a:pathLst>
            <a:path>
              <a:moveTo>
                <a:pt x="607011" y="3154264"/>
              </a:moveTo>
              <a:arcTo wR="1804403" hR="1804403" stAng="7894475" swAng="717702"/>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C58EA969-EBA1-477B-ABC9-935903AA86D6}">
      <dsp:nvSpPr>
        <dsp:cNvPr id="0" name=""/>
        <dsp:cNvSpPr/>
      </dsp:nvSpPr>
      <dsp:spPr>
        <a:xfrm>
          <a:off x="589175" y="1629245"/>
          <a:ext cx="2341464" cy="140406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Perform statistical analysis with all collected data and draw preliminary conclusion</a:t>
          </a:r>
        </a:p>
      </dsp:txBody>
      <dsp:txXfrm>
        <a:off x="657716" y="1697786"/>
        <a:ext cx="2204382" cy="1266986"/>
      </dsp:txXfrm>
    </dsp:sp>
    <dsp:sp modelId="{CF6BD701-021F-480A-9C8D-7C3715E7941A}">
      <dsp:nvSpPr>
        <dsp:cNvPr id="0" name=""/>
        <dsp:cNvSpPr/>
      </dsp:nvSpPr>
      <dsp:spPr>
        <a:xfrm>
          <a:off x="1644907" y="777690"/>
          <a:ext cx="3608807" cy="3608807"/>
        </a:xfrm>
        <a:custGeom>
          <a:avLst/>
          <a:gdLst/>
          <a:ahLst/>
          <a:cxnLst/>
          <a:rect l="0" t="0" r="0" b="0"/>
          <a:pathLst>
            <a:path>
              <a:moveTo>
                <a:pt x="337601" y="753516"/>
              </a:moveTo>
              <a:arcTo wR="1804403" hR="1804403" stAng="12937177" swAng="679076"/>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 modelId="{80FDF6A0-06C3-44FB-BCFA-1019FE6D7FBC}">
      <dsp:nvSpPr>
        <dsp:cNvPr id="0" name=""/>
        <dsp:cNvSpPr/>
      </dsp:nvSpPr>
      <dsp:spPr>
        <a:xfrm>
          <a:off x="2305999" y="0"/>
          <a:ext cx="2244988" cy="136278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Open Sans" panose="020B0606030504020204" pitchFamily="34" charset="0"/>
              <a:ea typeface="Open Sans" panose="020B0606030504020204" pitchFamily="34" charset="0"/>
              <a:cs typeface="Open Sans" panose="020B0606030504020204" pitchFamily="34" charset="0"/>
            </a:rPr>
            <a:t>Is this conclusion likely to change if more data was collected?</a:t>
          </a:r>
        </a:p>
      </dsp:txBody>
      <dsp:txXfrm>
        <a:off x="2372525" y="66526"/>
        <a:ext cx="2111936" cy="1229734"/>
      </dsp:txXfrm>
    </dsp:sp>
    <dsp:sp modelId="{5F9A1EF5-1E35-4583-9736-8DD3B4704C99}">
      <dsp:nvSpPr>
        <dsp:cNvPr id="0" name=""/>
        <dsp:cNvSpPr/>
      </dsp:nvSpPr>
      <dsp:spPr>
        <a:xfrm>
          <a:off x="1750889" y="746682"/>
          <a:ext cx="3608807" cy="3608807"/>
        </a:xfrm>
        <a:custGeom>
          <a:avLst/>
          <a:gdLst/>
          <a:ahLst/>
          <a:cxnLst/>
          <a:rect l="0" t="0" r="0" b="0"/>
          <a:pathLst>
            <a:path>
              <a:moveTo>
                <a:pt x="2921573" y="387433"/>
              </a:moveTo>
              <a:arcTo wR="1804403" hR="1804403" stAng="18495179" swAng="867546"/>
            </a:path>
          </a:pathLst>
        </a:custGeom>
        <a:noFill/>
        <a:ln w="38100" cap="flat" cmpd="sng" algn="ctr">
          <a:solidFill>
            <a:srgbClr val="00AFDD"/>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4/17/2023</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4/17/2023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dirty="0">
                <a:solidFill>
                  <a:schemeClr val="bg2">
                    <a:lumMod val="50000"/>
                  </a:schemeClr>
                </a:solidFill>
                <a:effectLst/>
                <a:latin typeface="Open Sans" panose="020B0606030504020204" pitchFamily="34" charset="0"/>
                <a:ea typeface="+mn-ea"/>
                <a:cs typeface="+mn-cs"/>
              </a:rPr>
              <a:t>Sandia National Laboratories is a </a:t>
            </a:r>
            <a:r>
              <a:rPr lang="en-US" sz="800" b="0" i="0" kern="1200" dirty="0" err="1">
                <a:solidFill>
                  <a:schemeClr val="bg2">
                    <a:lumMod val="50000"/>
                  </a:schemeClr>
                </a:solidFill>
                <a:effectLst/>
                <a:latin typeface="Open Sans" panose="020B0606030504020204" pitchFamily="34" charset="0"/>
                <a:ea typeface="+mn-ea"/>
                <a:cs typeface="+mn-cs"/>
              </a:rPr>
              <a:t>multimission</a:t>
            </a:r>
            <a:r>
              <a:rPr lang="en-US" sz="8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QuickStyle" Target="../diagrams/quickStyle3.xml"/><Relationship Id="rId18" Type="http://schemas.openxmlformats.org/officeDocument/2006/relationships/diagramQuickStyle" Target="../diagrams/quickStyle30.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Layout" Target="../diagrams/layout3.xml"/><Relationship Id="rId17" Type="http://schemas.openxmlformats.org/officeDocument/2006/relationships/diagramLayout" Target="../diagrams/layout30.xml"/><Relationship Id="rId2" Type="http://schemas.openxmlformats.org/officeDocument/2006/relationships/diagramData" Target="../diagrams/data2.xml"/><Relationship Id="rId16"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diagramData" Target="../diagrams/data4.xml"/><Relationship Id="rId5" Type="http://schemas.openxmlformats.org/officeDocument/2006/relationships/diagramColors" Target="../diagrams/colors2.xml"/><Relationship Id="rId15" Type="http://schemas.microsoft.com/office/2007/relationships/diagramDrawing" Target="../diagrams/drawing3.xml"/><Relationship Id="rId10" Type="http://schemas.openxmlformats.org/officeDocument/2006/relationships/diagramColors" Target="../diagrams/colors20.xml"/><Relationship Id="rId19" Type="http://schemas.openxmlformats.org/officeDocument/2006/relationships/diagramColors" Target="../diagrams/colors30.xml"/><Relationship Id="rId4" Type="http://schemas.openxmlformats.org/officeDocument/2006/relationships/diagramQuickStyle" Target="../diagrams/quickStyle2.xml"/><Relationship Id="rId9" Type="http://schemas.openxmlformats.org/officeDocument/2006/relationships/diagramQuickStyle" Target="../diagrams/quickStyle20.xml"/><Relationship Id="rId14"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0.xml"/><Relationship Id="rId13" Type="http://schemas.openxmlformats.org/officeDocument/2006/relationships/diagramQuickStyle" Target="../diagrams/quickStyle5.xml"/><Relationship Id="rId18" Type="http://schemas.openxmlformats.org/officeDocument/2006/relationships/diagramQuickStyle" Target="../diagrams/quickStyle50.xml"/><Relationship Id="rId3" Type="http://schemas.openxmlformats.org/officeDocument/2006/relationships/diagramLayout" Target="../diagrams/layout4.xml"/><Relationship Id="rId7" Type="http://schemas.openxmlformats.org/officeDocument/2006/relationships/diagramData" Target="../diagrams/data7.xml"/><Relationship Id="rId12" Type="http://schemas.openxmlformats.org/officeDocument/2006/relationships/diagramLayout" Target="../diagrams/layout5.xml"/><Relationship Id="rId17" Type="http://schemas.openxmlformats.org/officeDocument/2006/relationships/diagramLayout" Target="../diagrams/layout50.xml"/><Relationship Id="rId2" Type="http://schemas.openxmlformats.org/officeDocument/2006/relationships/diagramData" Target="../diagrams/data6.xml"/><Relationship Id="rId16"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diagramData" Target="../diagrams/data8.xml"/><Relationship Id="rId5" Type="http://schemas.openxmlformats.org/officeDocument/2006/relationships/diagramColors" Target="../diagrams/colors4.xml"/><Relationship Id="rId15" Type="http://schemas.microsoft.com/office/2007/relationships/diagramDrawing" Target="../diagrams/drawing5.xml"/><Relationship Id="rId10" Type="http://schemas.openxmlformats.org/officeDocument/2006/relationships/diagramColors" Target="../diagrams/colors40.xml"/><Relationship Id="rId19" Type="http://schemas.openxmlformats.org/officeDocument/2006/relationships/diagramColors" Target="../diagrams/colors50.xml"/><Relationship Id="rId4" Type="http://schemas.openxmlformats.org/officeDocument/2006/relationships/diagramQuickStyle" Target="../diagrams/quickStyle4.xml"/><Relationship Id="rId9" Type="http://schemas.openxmlformats.org/officeDocument/2006/relationships/diagramQuickStyle" Target="../diagrams/quickStyle40.xml"/><Relationship Id="rId14"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EA49-B5D0-1541-8EC1-3C4BE870D2BF}"/>
              </a:ext>
            </a:extLst>
          </p:cNvPr>
          <p:cNvSpPr>
            <a:spLocks noGrp="1"/>
          </p:cNvSpPr>
          <p:nvPr>
            <p:ph type="ctrTitle"/>
          </p:nvPr>
        </p:nvSpPr>
        <p:spPr/>
        <p:txBody>
          <a:bodyPr>
            <a:normAutofit fontScale="90000"/>
          </a:bodyPr>
          <a:lstStyle/>
          <a:p>
            <a:r>
              <a:rPr lang="en-US" b="1" dirty="0"/>
              <a:t>Saving hardware, labor, and time using Bayesian adaptive design of experiments</a:t>
            </a:r>
            <a:endParaRPr lang="en-US" dirty="0"/>
          </a:p>
        </p:txBody>
      </p:sp>
      <p:sp>
        <p:nvSpPr>
          <p:cNvPr id="8" name="Subtitle 7">
            <a:extLst>
              <a:ext uri="{FF2B5EF4-FFF2-40B4-BE49-F238E27FC236}">
                <a16:creationId xmlns:a16="http://schemas.microsoft.com/office/drawing/2014/main" id="{6572C9CA-5251-BE48-98C9-AEE6EB0EB890}"/>
              </a:ext>
            </a:extLst>
          </p:cNvPr>
          <p:cNvSpPr>
            <a:spLocks noGrp="1"/>
          </p:cNvSpPr>
          <p:nvPr>
            <p:ph type="subTitle" idx="1"/>
          </p:nvPr>
        </p:nvSpPr>
        <p:spPr>
          <a:xfrm>
            <a:off x="990600" y="4008053"/>
            <a:ext cx="5243147" cy="667120"/>
          </a:xfrm>
        </p:spPr>
        <p:txBody>
          <a:bodyPr/>
          <a:lstStyle/>
          <a:p>
            <a:endParaRPr lang="en-US" dirty="0"/>
          </a:p>
          <a:p>
            <a:endParaRPr lang="en-US" dirty="0"/>
          </a:p>
        </p:txBody>
      </p:sp>
      <p:sp>
        <p:nvSpPr>
          <p:cNvPr id="9" name="Text Placeholder 8">
            <a:extLst>
              <a:ext uri="{FF2B5EF4-FFF2-40B4-BE49-F238E27FC236}">
                <a16:creationId xmlns:a16="http://schemas.microsoft.com/office/drawing/2014/main" id="{A56AD260-9467-CE4A-B0C7-B567ACAF5F67}"/>
              </a:ext>
            </a:extLst>
          </p:cNvPr>
          <p:cNvSpPr>
            <a:spLocks noGrp="1"/>
          </p:cNvSpPr>
          <p:nvPr>
            <p:ph type="body" sz="quarter" idx="10"/>
          </p:nvPr>
        </p:nvSpPr>
        <p:spPr/>
        <p:txBody>
          <a:bodyPr>
            <a:normAutofit fontScale="70000" lnSpcReduction="20000"/>
          </a:bodyPr>
          <a:lstStyle/>
          <a:p>
            <a:r>
              <a:rPr lang="en-US" dirty="0"/>
              <a:t>With An application to pull testing at Sandia National Laboratories</a:t>
            </a:r>
          </a:p>
          <a:p>
            <a:endParaRPr lang="en-US" dirty="0"/>
          </a:p>
        </p:txBody>
      </p:sp>
      <p:sp>
        <p:nvSpPr>
          <p:cNvPr id="10" name="Text Placeholder 9">
            <a:extLst>
              <a:ext uri="{FF2B5EF4-FFF2-40B4-BE49-F238E27FC236}">
                <a16:creationId xmlns:a16="http://schemas.microsoft.com/office/drawing/2014/main" id="{28F954A9-F33E-B244-9544-B81C0D328DDE}"/>
              </a:ext>
            </a:extLst>
          </p:cNvPr>
          <p:cNvSpPr>
            <a:spLocks noGrp="1"/>
          </p:cNvSpPr>
          <p:nvPr>
            <p:ph type="body" sz="quarter" idx="15"/>
          </p:nvPr>
        </p:nvSpPr>
        <p:spPr/>
        <p:txBody>
          <a:bodyPr/>
          <a:lstStyle/>
          <a:p>
            <a:r>
              <a:rPr lang="en-US" dirty="0"/>
              <a:t>SAND2023-02175C</a:t>
            </a:r>
          </a:p>
          <a:p>
            <a:endParaRPr lang="en-US" dirty="0"/>
          </a:p>
        </p:txBody>
      </p:sp>
      <p:sp>
        <p:nvSpPr>
          <p:cNvPr id="11" name="Text Placeholder 10">
            <a:extLst>
              <a:ext uri="{FF2B5EF4-FFF2-40B4-BE49-F238E27FC236}">
                <a16:creationId xmlns:a16="http://schemas.microsoft.com/office/drawing/2014/main" id="{FA7190E4-6146-D042-8C7F-132DA96089B5}"/>
              </a:ext>
            </a:extLst>
          </p:cNvPr>
          <p:cNvSpPr>
            <a:spLocks noGrp="1"/>
          </p:cNvSpPr>
          <p:nvPr>
            <p:ph type="body" sz="quarter" idx="22"/>
          </p:nvPr>
        </p:nvSpPr>
        <p:spPr/>
        <p:txBody>
          <a:bodyPr/>
          <a:lstStyle/>
          <a:p>
            <a:r>
              <a:rPr lang="en-US" dirty="0"/>
              <a:t>DATAWorks</a:t>
            </a:r>
          </a:p>
          <a:p>
            <a:r>
              <a:rPr lang="en-US" dirty="0"/>
              <a:t>April 27</a:t>
            </a:r>
            <a:r>
              <a:rPr lang="en-US" baseline="30000" dirty="0"/>
              <a:t>th</a:t>
            </a:r>
            <a:r>
              <a:rPr lang="en-US" dirty="0"/>
              <a:t>, 2023</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
        <p:nvSpPr>
          <p:cNvPr id="12" name="Subtitle 2">
            <a:extLst>
              <a:ext uri="{FF2B5EF4-FFF2-40B4-BE49-F238E27FC236}">
                <a16:creationId xmlns:a16="http://schemas.microsoft.com/office/drawing/2014/main" id="{DD4F1BEF-CC4B-48D6-8F09-5A890F84C9B5}"/>
              </a:ext>
            </a:extLst>
          </p:cNvPr>
          <p:cNvSpPr txBox="1">
            <a:spLocks/>
          </p:cNvSpPr>
          <p:nvPr/>
        </p:nvSpPr>
        <p:spPr>
          <a:xfrm>
            <a:off x="990599" y="3719997"/>
            <a:ext cx="5243147" cy="667120"/>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b="0" i="0" kern="1200" spc="0">
                <a:solidFill>
                  <a:schemeClr val="tx2">
                    <a:lumMod val="40000"/>
                    <a:lumOff val="60000"/>
                  </a:schemeClr>
                </a:solidFill>
                <a:latin typeface="+mj-lt"/>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ourier New" panose="02070309020205020404" pitchFamily="49" charset="0"/>
              <a:buNone/>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Daniel Ries</a:t>
            </a:r>
            <a:r>
              <a:rPr lang="en-US" b="1"/>
              <a:t>, Maj Victoria Sieck (AFIT)</a:t>
            </a:r>
            <a:r>
              <a:rPr lang="en-US"/>
              <a:t>	</a:t>
            </a:r>
            <a:endParaRPr lang="en-US" dirty="0"/>
          </a:p>
        </p:txBody>
      </p:sp>
      <p:sp>
        <p:nvSpPr>
          <p:cNvPr id="3" name="TextBox 2">
            <a:extLst>
              <a:ext uri="{FF2B5EF4-FFF2-40B4-BE49-F238E27FC236}">
                <a16:creationId xmlns:a16="http://schemas.microsoft.com/office/drawing/2014/main" id="{799A0E2B-CD20-4772-87ED-25D6BCA519F9}"/>
              </a:ext>
            </a:extLst>
          </p:cNvPr>
          <p:cNvSpPr txBox="1"/>
          <p:nvPr/>
        </p:nvSpPr>
        <p:spPr>
          <a:xfrm>
            <a:off x="6535024" y="3900881"/>
            <a:ext cx="914400" cy="914400"/>
          </a:xfrm>
          <a:prstGeom prst="rect">
            <a:avLst/>
          </a:prstGeom>
        </p:spPr>
        <p:txBody>
          <a:bodyPr vert="horz" wrap="none" lIns="91440" tIns="45720" rIns="91440" bIns="45720" rtlCol="0">
            <a:noAutofit/>
          </a:bodyPr>
          <a:lstStyle/>
          <a:p>
            <a:pPr algn="l"/>
            <a:endParaRPr lang="en-US" dirty="0"/>
          </a:p>
        </p:txBody>
      </p:sp>
      <p:sp>
        <p:nvSpPr>
          <p:cNvPr id="13" name="TextBox 12">
            <a:extLst>
              <a:ext uri="{FF2B5EF4-FFF2-40B4-BE49-F238E27FC236}">
                <a16:creationId xmlns:a16="http://schemas.microsoft.com/office/drawing/2014/main" id="{0215D62B-F116-4629-94FA-E0B11A660484}"/>
              </a:ext>
            </a:extLst>
          </p:cNvPr>
          <p:cNvSpPr txBox="1"/>
          <p:nvPr/>
        </p:nvSpPr>
        <p:spPr>
          <a:xfrm>
            <a:off x="1646521" y="5638999"/>
            <a:ext cx="7651304" cy="369332"/>
          </a:xfrm>
          <a:prstGeom prst="rect">
            <a:avLst/>
          </a:prstGeom>
          <a:solidFill>
            <a:schemeClr val="bg1"/>
          </a:solidFill>
        </p:spPr>
        <p:txBody>
          <a:bodyPr wrap="square">
            <a:spAutoFit/>
          </a:bodyPr>
          <a:lstStyle/>
          <a:p>
            <a:r>
              <a:rPr lang="en-US" sz="900" dirty="0">
                <a:effectLst/>
                <a:latin typeface="Arial" panose="020B0604020202020204" pitchFamily="34" charset="0"/>
              </a:rPr>
              <a:t>This Paper Describes Objective Technical Results And analysis. Any Subjective Views Or Opinions That Might Be Expressed In The Paper Do Not Necessarily Represent The Views Of The U.S. Department Of Energy Or The United States Government.</a:t>
            </a:r>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57A-F085-4BCC-A892-E5CEB34564A6}"/>
              </a:ext>
            </a:extLst>
          </p:cNvPr>
          <p:cNvSpPr>
            <a:spLocks noGrp="1"/>
          </p:cNvSpPr>
          <p:nvPr>
            <p:ph type="title"/>
          </p:nvPr>
        </p:nvSpPr>
        <p:spPr/>
        <p:txBody>
          <a:bodyPr/>
          <a:lstStyle/>
          <a:p>
            <a:r>
              <a:rPr lang="en-US" dirty="0"/>
              <a:t>Predictive Probability Illustration</a:t>
            </a:r>
          </a:p>
        </p:txBody>
      </p:sp>
      <p:sp>
        <p:nvSpPr>
          <p:cNvPr id="3" name="Slide Number Placeholder 2">
            <a:extLst>
              <a:ext uri="{FF2B5EF4-FFF2-40B4-BE49-F238E27FC236}">
                <a16:creationId xmlns:a16="http://schemas.microsoft.com/office/drawing/2014/main" id="{B79C834B-21D6-4FF6-94A9-C085DF7784D8}"/>
              </a:ext>
            </a:extLst>
          </p:cNvPr>
          <p:cNvSpPr>
            <a:spLocks noGrp="1"/>
          </p:cNvSpPr>
          <p:nvPr>
            <p:ph type="sldNum" sz="quarter" idx="10"/>
          </p:nvPr>
        </p:nvSpPr>
        <p:spPr/>
        <p:txBody>
          <a:bodyPr/>
          <a:lstStyle/>
          <a:p>
            <a:fld id="{4FAB73BC-B049-4115-A692-8D63A059BFB8}" type="slidenum">
              <a:rPr lang="en-US" smtClean="0"/>
              <a:pPr/>
              <a:t>10</a:t>
            </a:fld>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BD29669-E499-45E2-8D61-F155C4E24149}"/>
                  </a:ext>
                </a:extLst>
              </p:cNvPr>
              <p:cNvSpPr>
                <a:spLocks noGrp="1"/>
              </p:cNvSpPr>
              <p:nvPr>
                <p:ph sz="quarter" idx="11"/>
              </p:nvPr>
            </p:nvSpPr>
            <p:spPr/>
            <p:txBody>
              <a:bodyPr>
                <a:normAutofit lnSpcReduction="10000"/>
              </a:bodyPr>
              <a:lstStyle/>
              <a:p>
                <a:r>
                  <a:rPr lang="en-US" dirty="0"/>
                  <a:t>Suppose you want to determine whether a coin is biased towards heads, based on 10 coin flips. </a:t>
                </a:r>
                <a:r>
                  <a:rPr lang="en-US" b="1" dirty="0"/>
                  <a:t>Using a Z-test, this requires you to see at least 8/10 heads</a:t>
                </a:r>
                <a:r>
                  <a:rPr lang="en-US" dirty="0"/>
                  <a:t>.</a:t>
                </a:r>
              </a:p>
              <a:p>
                <a:endParaRPr lang="en-US" dirty="0"/>
              </a:p>
              <a:p>
                <a:endParaRPr lang="en-US" dirty="0"/>
              </a:p>
              <a:p>
                <a:r>
                  <a:rPr lang="en-US" dirty="0"/>
                  <a:t>Results of the first 5 flips are:</a:t>
                </a:r>
              </a:p>
              <a:p>
                <a:endParaRPr lang="en-US" dirty="0"/>
              </a:p>
              <a:p>
                <a:endParaRPr lang="en-US" dirty="0"/>
              </a:p>
              <a:p>
                <a:endParaRPr lang="en-US" dirty="0"/>
              </a:p>
              <a:p>
                <a:r>
                  <a:rPr lang="en-US" dirty="0"/>
                  <a:t>There 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possible outcomes for the remaining 5 flips, 16 of those outcomes produce 3 or more heads: e.g.                                ,                                  ,                                 , etc.</a:t>
                </a:r>
              </a:p>
              <a:p>
                <a:endParaRPr lang="en-US" dirty="0"/>
              </a:p>
              <a:p>
                <a:r>
                  <a:rPr lang="en-US" dirty="0"/>
                  <a:t>Suppose the coin actually is biased and P(Heads)=0.6, </a:t>
                </a:r>
                <a:r>
                  <a:rPr lang="en-US" u="sng" dirty="0"/>
                  <a:t>there is a 68% chance you will see 3 or more heads</a:t>
                </a:r>
                <a:r>
                  <a:rPr lang="en-US" dirty="0"/>
                  <a:t> (PP=0.68)</a:t>
                </a:r>
                <a:endParaRPr lang="en-US" u="sng" dirty="0"/>
              </a:p>
            </p:txBody>
          </p:sp>
        </mc:Choice>
        <mc:Fallback xmlns="">
          <p:sp>
            <p:nvSpPr>
              <p:cNvPr id="4" name="Content Placeholder 3">
                <a:extLst>
                  <a:ext uri="{FF2B5EF4-FFF2-40B4-BE49-F238E27FC236}">
                    <a16:creationId xmlns:a16="http://schemas.microsoft.com/office/drawing/2014/main" id="{3BD29669-E499-45E2-8D61-F155C4E24149}"/>
                  </a:ext>
                </a:extLst>
              </p:cNvPr>
              <p:cNvSpPr>
                <a:spLocks noGrp="1" noRot="1" noChangeAspect="1" noMove="1" noResize="1" noEditPoints="1" noAdjustHandles="1" noChangeArrowheads="1" noChangeShapeType="1" noTextEdit="1"/>
              </p:cNvSpPr>
              <p:nvPr>
                <p:ph sz="quarter" idx="11"/>
              </p:nvPr>
            </p:nvSpPr>
            <p:spPr>
              <a:blipFill>
                <a:blip r:embed="rId2"/>
                <a:stretch>
                  <a:fillRect l="-1379" t="-1849" r="-9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E961607-BF66-4240-AFD6-047B6828D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12" y="2412144"/>
            <a:ext cx="1428750" cy="1428750"/>
          </a:xfrm>
          <a:prstGeom prst="rect">
            <a:avLst/>
          </a:prstGeom>
        </p:spPr>
      </p:pic>
      <p:pic>
        <p:nvPicPr>
          <p:cNvPr id="9" name="Picture 8">
            <a:extLst>
              <a:ext uri="{FF2B5EF4-FFF2-40B4-BE49-F238E27FC236}">
                <a16:creationId xmlns:a16="http://schemas.microsoft.com/office/drawing/2014/main" id="{D23E5E0D-1120-48BC-AEA1-C985688D5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81" y="2412144"/>
            <a:ext cx="1428750" cy="1428750"/>
          </a:xfrm>
          <a:prstGeom prst="rect">
            <a:avLst/>
          </a:prstGeom>
        </p:spPr>
      </p:pic>
      <p:pic>
        <p:nvPicPr>
          <p:cNvPr id="10" name="Picture 9">
            <a:extLst>
              <a:ext uri="{FF2B5EF4-FFF2-40B4-BE49-F238E27FC236}">
                <a16:creationId xmlns:a16="http://schemas.microsoft.com/office/drawing/2014/main" id="{A587EB5D-3CDB-4C93-BD64-4ACB6726D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723" y="2412144"/>
            <a:ext cx="1428750" cy="1428750"/>
          </a:xfrm>
          <a:prstGeom prst="rect">
            <a:avLst/>
          </a:prstGeom>
        </p:spPr>
      </p:pic>
      <p:pic>
        <p:nvPicPr>
          <p:cNvPr id="12" name="Picture 11">
            <a:extLst>
              <a:ext uri="{FF2B5EF4-FFF2-40B4-BE49-F238E27FC236}">
                <a16:creationId xmlns:a16="http://schemas.microsoft.com/office/drawing/2014/main" id="{649C5B4E-4B17-4BAC-8407-4BB840C8D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350" y="2431194"/>
            <a:ext cx="1428750" cy="1428750"/>
          </a:xfrm>
          <a:prstGeom prst="rect">
            <a:avLst/>
          </a:prstGeom>
        </p:spPr>
      </p:pic>
      <p:pic>
        <p:nvPicPr>
          <p:cNvPr id="13" name="Picture 12">
            <a:extLst>
              <a:ext uri="{FF2B5EF4-FFF2-40B4-BE49-F238E27FC236}">
                <a16:creationId xmlns:a16="http://schemas.microsoft.com/office/drawing/2014/main" id="{3AB7BF0E-0FEB-48F7-8EAB-3446B79E8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5096" y="2412144"/>
            <a:ext cx="1428750" cy="1428750"/>
          </a:xfrm>
          <a:prstGeom prst="rect">
            <a:avLst/>
          </a:prstGeom>
        </p:spPr>
      </p:pic>
      <p:grpSp>
        <p:nvGrpSpPr>
          <p:cNvPr id="14" name="Group 13">
            <a:extLst>
              <a:ext uri="{FF2B5EF4-FFF2-40B4-BE49-F238E27FC236}">
                <a16:creationId xmlns:a16="http://schemas.microsoft.com/office/drawing/2014/main" id="{D6E46B0C-524D-44C2-A3D4-C6EA32FDB661}"/>
              </a:ext>
            </a:extLst>
          </p:cNvPr>
          <p:cNvGrpSpPr/>
          <p:nvPr/>
        </p:nvGrpSpPr>
        <p:grpSpPr>
          <a:xfrm>
            <a:off x="2684360" y="4555683"/>
            <a:ext cx="2022196" cy="374664"/>
            <a:chOff x="8609236" y="4838161"/>
            <a:chExt cx="2022196" cy="374664"/>
          </a:xfrm>
        </p:grpSpPr>
        <p:pic>
          <p:nvPicPr>
            <p:cNvPr id="15" name="Picture 14">
              <a:extLst>
                <a:ext uri="{FF2B5EF4-FFF2-40B4-BE49-F238E27FC236}">
                  <a16:creationId xmlns:a16="http://schemas.microsoft.com/office/drawing/2014/main" id="{E4211BCD-0926-492B-AA83-DD782B9AF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236" y="4843338"/>
              <a:ext cx="369487" cy="369487"/>
            </a:xfrm>
            <a:prstGeom prst="rect">
              <a:avLst/>
            </a:prstGeom>
          </p:spPr>
        </p:pic>
        <p:pic>
          <p:nvPicPr>
            <p:cNvPr id="16" name="Picture 15">
              <a:extLst>
                <a:ext uri="{FF2B5EF4-FFF2-40B4-BE49-F238E27FC236}">
                  <a16:creationId xmlns:a16="http://schemas.microsoft.com/office/drawing/2014/main" id="{C626ADEE-331A-43ED-8CC0-8A1FDA0A36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2579" y="4843337"/>
              <a:ext cx="369487" cy="369487"/>
            </a:xfrm>
            <a:prstGeom prst="rect">
              <a:avLst/>
            </a:prstGeom>
          </p:spPr>
        </p:pic>
        <p:pic>
          <p:nvPicPr>
            <p:cNvPr id="17" name="Picture 16">
              <a:extLst>
                <a:ext uri="{FF2B5EF4-FFF2-40B4-BE49-F238E27FC236}">
                  <a16:creationId xmlns:a16="http://schemas.microsoft.com/office/drawing/2014/main" id="{B39821D7-6185-4901-9A1A-C2F7F907EE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5923" y="4843337"/>
              <a:ext cx="369487" cy="369487"/>
            </a:xfrm>
            <a:prstGeom prst="rect">
              <a:avLst/>
            </a:prstGeom>
          </p:spPr>
        </p:pic>
        <p:pic>
          <p:nvPicPr>
            <p:cNvPr id="18" name="Picture 17">
              <a:extLst>
                <a:ext uri="{FF2B5EF4-FFF2-40B4-BE49-F238E27FC236}">
                  <a16:creationId xmlns:a16="http://schemas.microsoft.com/office/drawing/2014/main" id="{FEAE6253-E2AD-4BD4-986B-FC6100B03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945" y="4838161"/>
              <a:ext cx="369487" cy="369487"/>
            </a:xfrm>
            <a:prstGeom prst="rect">
              <a:avLst/>
            </a:prstGeom>
          </p:spPr>
        </p:pic>
        <p:pic>
          <p:nvPicPr>
            <p:cNvPr id="19" name="Picture 18">
              <a:extLst>
                <a:ext uri="{FF2B5EF4-FFF2-40B4-BE49-F238E27FC236}">
                  <a16:creationId xmlns:a16="http://schemas.microsoft.com/office/drawing/2014/main" id="{AA5B3CED-7AEE-45E1-84B5-9741CEFA5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265" y="4843336"/>
              <a:ext cx="369487" cy="369487"/>
            </a:xfrm>
            <a:prstGeom prst="rect">
              <a:avLst/>
            </a:prstGeom>
          </p:spPr>
        </p:pic>
      </p:grpSp>
      <p:grpSp>
        <p:nvGrpSpPr>
          <p:cNvPr id="5" name="Group 4">
            <a:extLst>
              <a:ext uri="{FF2B5EF4-FFF2-40B4-BE49-F238E27FC236}">
                <a16:creationId xmlns:a16="http://schemas.microsoft.com/office/drawing/2014/main" id="{6746ED54-BF7E-443A-89B9-5B30357EC8C3}"/>
              </a:ext>
            </a:extLst>
          </p:cNvPr>
          <p:cNvGrpSpPr/>
          <p:nvPr/>
        </p:nvGrpSpPr>
        <p:grpSpPr>
          <a:xfrm>
            <a:off x="4978680" y="4540980"/>
            <a:ext cx="2022196" cy="384190"/>
            <a:chOff x="6127189" y="4555682"/>
            <a:chExt cx="2022196" cy="384190"/>
          </a:xfrm>
        </p:grpSpPr>
        <p:grpSp>
          <p:nvGrpSpPr>
            <p:cNvPr id="20" name="Group 19">
              <a:extLst>
                <a:ext uri="{FF2B5EF4-FFF2-40B4-BE49-F238E27FC236}">
                  <a16:creationId xmlns:a16="http://schemas.microsoft.com/office/drawing/2014/main" id="{DA273456-CB2D-4D93-8837-8040AF66EE79}"/>
                </a:ext>
              </a:extLst>
            </p:cNvPr>
            <p:cNvGrpSpPr/>
            <p:nvPr/>
          </p:nvGrpSpPr>
          <p:grpSpPr>
            <a:xfrm>
              <a:off x="6127189" y="4565208"/>
              <a:ext cx="2022196" cy="374664"/>
              <a:chOff x="8609236" y="4838161"/>
              <a:chExt cx="2022196" cy="374664"/>
            </a:xfrm>
          </p:grpSpPr>
          <p:pic>
            <p:nvPicPr>
              <p:cNvPr id="21" name="Picture 20">
                <a:extLst>
                  <a:ext uri="{FF2B5EF4-FFF2-40B4-BE49-F238E27FC236}">
                    <a16:creationId xmlns:a16="http://schemas.microsoft.com/office/drawing/2014/main" id="{37A84310-BD29-4556-9D58-A2BF21D4F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236" y="4843338"/>
                <a:ext cx="369487" cy="369487"/>
              </a:xfrm>
              <a:prstGeom prst="rect">
                <a:avLst/>
              </a:prstGeom>
            </p:spPr>
          </p:pic>
          <p:pic>
            <p:nvPicPr>
              <p:cNvPr id="22" name="Picture 21">
                <a:extLst>
                  <a:ext uri="{FF2B5EF4-FFF2-40B4-BE49-F238E27FC236}">
                    <a16:creationId xmlns:a16="http://schemas.microsoft.com/office/drawing/2014/main" id="{EFA0449A-D486-44D5-BB07-800DD363E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2579" y="4843337"/>
                <a:ext cx="369487" cy="369487"/>
              </a:xfrm>
              <a:prstGeom prst="rect">
                <a:avLst/>
              </a:prstGeom>
            </p:spPr>
          </p:pic>
          <p:pic>
            <p:nvPicPr>
              <p:cNvPr id="23" name="Picture 22">
                <a:extLst>
                  <a:ext uri="{FF2B5EF4-FFF2-40B4-BE49-F238E27FC236}">
                    <a16:creationId xmlns:a16="http://schemas.microsoft.com/office/drawing/2014/main" id="{71957652-8C5D-4DEB-8BC3-2829164B2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5923" y="4843337"/>
                <a:ext cx="369487" cy="369487"/>
              </a:xfrm>
              <a:prstGeom prst="rect">
                <a:avLst/>
              </a:prstGeom>
            </p:spPr>
          </p:pic>
          <p:pic>
            <p:nvPicPr>
              <p:cNvPr id="24" name="Picture 23">
                <a:extLst>
                  <a:ext uri="{FF2B5EF4-FFF2-40B4-BE49-F238E27FC236}">
                    <a16:creationId xmlns:a16="http://schemas.microsoft.com/office/drawing/2014/main" id="{E8D50AFD-0CF3-493F-BD90-83073D406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945" y="4838161"/>
                <a:ext cx="369487" cy="369487"/>
              </a:xfrm>
              <a:prstGeom prst="rect">
                <a:avLst/>
              </a:prstGeom>
            </p:spPr>
          </p:pic>
          <p:pic>
            <p:nvPicPr>
              <p:cNvPr id="25" name="Picture 24">
                <a:extLst>
                  <a:ext uri="{FF2B5EF4-FFF2-40B4-BE49-F238E27FC236}">
                    <a16:creationId xmlns:a16="http://schemas.microsoft.com/office/drawing/2014/main" id="{6D3A6112-99ED-41FB-9A48-3167A99A5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265" y="4843336"/>
                <a:ext cx="369487" cy="369487"/>
              </a:xfrm>
              <a:prstGeom prst="rect">
                <a:avLst/>
              </a:prstGeom>
            </p:spPr>
          </p:pic>
        </p:grpSp>
        <p:pic>
          <p:nvPicPr>
            <p:cNvPr id="26" name="Picture 25">
              <a:extLst>
                <a:ext uri="{FF2B5EF4-FFF2-40B4-BE49-F238E27FC236}">
                  <a16:creationId xmlns:a16="http://schemas.microsoft.com/office/drawing/2014/main" id="{7ACB7F63-474C-4C5A-819B-53B19E5958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68" y="4555682"/>
              <a:ext cx="371551" cy="369487"/>
            </a:xfrm>
            <a:prstGeom prst="rect">
              <a:avLst/>
            </a:prstGeom>
          </p:spPr>
        </p:pic>
      </p:grpSp>
      <p:grpSp>
        <p:nvGrpSpPr>
          <p:cNvPr id="27" name="Group 26">
            <a:extLst>
              <a:ext uri="{FF2B5EF4-FFF2-40B4-BE49-F238E27FC236}">
                <a16:creationId xmlns:a16="http://schemas.microsoft.com/office/drawing/2014/main" id="{5823D802-E788-41AA-8710-06B24BE5AD70}"/>
              </a:ext>
            </a:extLst>
          </p:cNvPr>
          <p:cNvGrpSpPr/>
          <p:nvPr/>
        </p:nvGrpSpPr>
        <p:grpSpPr>
          <a:xfrm>
            <a:off x="7266178" y="4541516"/>
            <a:ext cx="2022196" cy="384190"/>
            <a:chOff x="6127189" y="4555682"/>
            <a:chExt cx="2022196" cy="384190"/>
          </a:xfrm>
        </p:grpSpPr>
        <p:grpSp>
          <p:nvGrpSpPr>
            <p:cNvPr id="28" name="Group 27">
              <a:extLst>
                <a:ext uri="{FF2B5EF4-FFF2-40B4-BE49-F238E27FC236}">
                  <a16:creationId xmlns:a16="http://schemas.microsoft.com/office/drawing/2014/main" id="{2C7435F7-E157-4D6F-B5A7-C7A4D9B11571}"/>
                </a:ext>
              </a:extLst>
            </p:cNvPr>
            <p:cNvGrpSpPr/>
            <p:nvPr/>
          </p:nvGrpSpPr>
          <p:grpSpPr>
            <a:xfrm>
              <a:off x="6127189" y="4565208"/>
              <a:ext cx="2022196" cy="374664"/>
              <a:chOff x="8609236" y="4838161"/>
              <a:chExt cx="2022196" cy="374664"/>
            </a:xfrm>
          </p:grpSpPr>
          <p:pic>
            <p:nvPicPr>
              <p:cNvPr id="30" name="Picture 29">
                <a:extLst>
                  <a:ext uri="{FF2B5EF4-FFF2-40B4-BE49-F238E27FC236}">
                    <a16:creationId xmlns:a16="http://schemas.microsoft.com/office/drawing/2014/main" id="{6A7286D4-15C2-4A02-83E1-0BCABACBA0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236" y="4843338"/>
                <a:ext cx="369487" cy="369487"/>
              </a:xfrm>
              <a:prstGeom prst="rect">
                <a:avLst/>
              </a:prstGeom>
            </p:spPr>
          </p:pic>
          <p:pic>
            <p:nvPicPr>
              <p:cNvPr id="31" name="Picture 30">
                <a:extLst>
                  <a:ext uri="{FF2B5EF4-FFF2-40B4-BE49-F238E27FC236}">
                    <a16:creationId xmlns:a16="http://schemas.microsoft.com/office/drawing/2014/main" id="{F3C854A1-4159-4A4D-BA62-EE8416C76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2579" y="4843337"/>
                <a:ext cx="369487" cy="369487"/>
              </a:xfrm>
              <a:prstGeom prst="rect">
                <a:avLst/>
              </a:prstGeom>
            </p:spPr>
          </p:pic>
          <p:pic>
            <p:nvPicPr>
              <p:cNvPr id="32" name="Picture 31">
                <a:extLst>
                  <a:ext uri="{FF2B5EF4-FFF2-40B4-BE49-F238E27FC236}">
                    <a16:creationId xmlns:a16="http://schemas.microsoft.com/office/drawing/2014/main" id="{A7CC6681-E5C5-4625-83BE-0758C6283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5923" y="4843337"/>
                <a:ext cx="369487" cy="369487"/>
              </a:xfrm>
              <a:prstGeom prst="rect">
                <a:avLst/>
              </a:prstGeom>
            </p:spPr>
          </p:pic>
          <p:pic>
            <p:nvPicPr>
              <p:cNvPr id="33" name="Picture 32">
                <a:extLst>
                  <a:ext uri="{FF2B5EF4-FFF2-40B4-BE49-F238E27FC236}">
                    <a16:creationId xmlns:a16="http://schemas.microsoft.com/office/drawing/2014/main" id="{8C4AA887-5E3E-4275-8503-4ED4F71BC7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945" y="4838161"/>
                <a:ext cx="369487" cy="369487"/>
              </a:xfrm>
              <a:prstGeom prst="rect">
                <a:avLst/>
              </a:prstGeom>
            </p:spPr>
          </p:pic>
          <p:pic>
            <p:nvPicPr>
              <p:cNvPr id="34" name="Picture 33">
                <a:extLst>
                  <a:ext uri="{FF2B5EF4-FFF2-40B4-BE49-F238E27FC236}">
                    <a16:creationId xmlns:a16="http://schemas.microsoft.com/office/drawing/2014/main" id="{DD3F1A4D-FAD8-4B0F-AA1D-DF78DC3FB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9265" y="4843336"/>
                <a:ext cx="369487" cy="369487"/>
              </a:xfrm>
              <a:prstGeom prst="rect">
                <a:avLst/>
              </a:prstGeom>
            </p:spPr>
          </p:pic>
        </p:grpSp>
        <p:pic>
          <p:nvPicPr>
            <p:cNvPr id="29" name="Picture 28">
              <a:extLst>
                <a:ext uri="{FF2B5EF4-FFF2-40B4-BE49-F238E27FC236}">
                  <a16:creationId xmlns:a16="http://schemas.microsoft.com/office/drawing/2014/main" id="{E4AD5CE4-3BA3-44E6-BD7B-06A08150C9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68" y="4555682"/>
              <a:ext cx="371551" cy="369487"/>
            </a:xfrm>
            <a:prstGeom prst="rect">
              <a:avLst/>
            </a:prstGeom>
          </p:spPr>
        </p:pic>
      </p:grpSp>
      <p:pic>
        <p:nvPicPr>
          <p:cNvPr id="35" name="Picture 34">
            <a:extLst>
              <a:ext uri="{FF2B5EF4-FFF2-40B4-BE49-F238E27FC236}">
                <a16:creationId xmlns:a16="http://schemas.microsoft.com/office/drawing/2014/main" id="{3A1CE976-69E6-4EC0-9449-1FCBAF025D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174" y="4540317"/>
            <a:ext cx="371551" cy="369487"/>
          </a:xfrm>
          <a:prstGeom prst="rect">
            <a:avLst/>
          </a:prstGeom>
        </p:spPr>
      </p:pic>
    </p:spTree>
    <p:extLst>
      <p:ext uri="{BB962C8B-B14F-4D97-AF65-F5344CB8AC3E}">
        <p14:creationId xmlns:p14="http://schemas.microsoft.com/office/powerpoint/2010/main" val="6799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D6747D-5123-4405-BE2E-0F72DE49FBBE}"/>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
        <p:nvSpPr>
          <p:cNvPr id="3" name="Title 1">
            <a:extLst>
              <a:ext uri="{FF2B5EF4-FFF2-40B4-BE49-F238E27FC236}">
                <a16:creationId xmlns:a16="http://schemas.microsoft.com/office/drawing/2014/main" id="{97DAA80D-B39C-4B1A-9EF8-AEC182D01E1A}"/>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Predictive Probability Mathematically</a:t>
            </a:r>
            <a:endParaRPr lang="en-US" dirty="0"/>
          </a:p>
        </p:txBody>
      </p:sp>
      <p:sp>
        <p:nvSpPr>
          <p:cNvPr id="4" name="Slide Number Placeholder 2">
            <a:extLst>
              <a:ext uri="{FF2B5EF4-FFF2-40B4-BE49-F238E27FC236}">
                <a16:creationId xmlns:a16="http://schemas.microsoft.com/office/drawing/2014/main" id="{601C7A0D-200A-4876-8E78-2BA9A24F8C0F}"/>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11</a:t>
            </a:fld>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CEACB0E9-C0EF-4D4E-B242-0C2060B3A2F8}"/>
                  </a:ext>
                </a:extLst>
              </p:cNvPr>
              <p:cNvSpPr txBox="1">
                <a:spLocks/>
              </p:cNvSpPr>
              <p:nvPr/>
            </p:nvSpPr>
            <p:spPr>
              <a:xfrm>
                <a:off x="647700" y="1409700"/>
                <a:ext cx="11049000" cy="4610100"/>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2</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𝑜</m:t>
                            </m:r>
                          </m:sub>
                        </m:sSub>
                      </m:sub>
                    </m:sSub>
                    <m:r>
                      <a:rPr lang="en-US" i="1" smtClean="0">
                        <a:latin typeface="Cambria Math" panose="02040503050406030204" pitchFamily="18" charset="0"/>
                      </a:rPr>
                      <m:t>=</m:t>
                    </m:r>
                    <m:r>
                      <a:rPr lang="en-US" b="1" i="1" smtClean="0">
                        <a:latin typeface="Cambria Math" panose="02040503050406030204" pitchFamily="18" charset="0"/>
                      </a:rPr>
                      <m:t>𝑿</m:t>
                    </m:r>
                  </m:oMath>
                </a14:m>
                <a:r>
                  <a:rPr lang="en-US" dirty="0"/>
                  <a:t> be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oMath>
                </a14:m>
                <a:r>
                  <a:rPr lang="en-US" dirty="0"/>
                  <a:t> observed responses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𝑌</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𝑌</m:t>
                        </m:r>
                      </m:e>
                      <m:sub>
                        <m:r>
                          <a:rPr lang="en-US" i="1" smtClean="0">
                            <a:latin typeface="Cambria Math" panose="02040503050406030204" pitchFamily="18" charset="0"/>
                          </a:rPr>
                          <m:t>2</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𝑌</m:t>
                        </m:r>
                      </m:e>
                      <m:sub>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𝑢</m:t>
                            </m:r>
                          </m:sub>
                        </m:sSub>
                      </m:sub>
                    </m:sSub>
                    <m:r>
                      <a:rPr lang="en-US" i="1" smtClean="0">
                        <a:latin typeface="Cambria Math" panose="02040503050406030204" pitchFamily="18" charset="0"/>
                      </a:rPr>
                      <m:t>=</m:t>
                    </m:r>
                    <m:r>
                      <a:rPr lang="en-US" b="1" i="1" smtClean="0">
                        <a:latin typeface="Cambria Math" panose="02040503050406030204" pitchFamily="18" charset="0"/>
                      </a:rPr>
                      <m:t>𝒀</m:t>
                    </m:r>
                  </m:oMath>
                </a14:m>
                <a:r>
                  <a:rPr lang="en-US" dirty="0"/>
                  <a:t> be the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𝑢</m:t>
                        </m:r>
                      </m:sub>
                    </m:sSub>
                  </m:oMath>
                </a14:m>
                <a:r>
                  <a:rPr lang="en-US" dirty="0"/>
                  <a:t> remaining responses to be observed (recall,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𝑢</m:t>
                        </m:r>
                      </m:sub>
                    </m:sSub>
                  </m:oMath>
                </a14:m>
                <a:r>
                  <a:rPr lang="en-US" dirty="0"/>
                  <a:t>)</a:t>
                </a:r>
              </a:p>
              <a:p>
                <a:r>
                  <a:rPr lang="en-US" dirty="0"/>
                  <a:t>Predictive Probability (PP) =</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i="1" smtClean="0">
                              <a:latin typeface="Cambria Math" panose="02040503050406030204" pitchFamily="18" charset="0"/>
                            </a:rPr>
                            <m:t>𝑌</m:t>
                          </m:r>
                          <m:r>
                            <a:rPr lang="en-US" i="1" smtClean="0">
                              <a:latin typeface="Cambria Math" panose="02040503050406030204" pitchFamily="18" charset="0"/>
                            </a:rPr>
                            <m:t>|</m:t>
                          </m:r>
                          <m:r>
                            <a:rPr lang="en-US" i="1" smtClean="0">
                              <a:latin typeface="Cambria Math" panose="02040503050406030204" pitchFamily="18" charset="0"/>
                            </a:rPr>
                            <m:t>𝑋</m:t>
                          </m:r>
                        </m:sub>
                      </m:sSub>
                      <m:r>
                        <a:rPr lang="en-US" i="1" smtClean="0">
                          <a:latin typeface="Cambria Math" panose="02040503050406030204" pitchFamily="18" charset="0"/>
                        </a:rPr>
                        <m:t>(</m:t>
                      </m:r>
                      <m:r>
                        <a:rPr lang="en-US" b="1" i="1" smtClean="0">
                          <a:latin typeface="Cambria Math" panose="02040503050406030204" pitchFamily="18" charset="0"/>
                        </a:rPr>
                        <m:t>𝒀</m:t>
                      </m:r>
                      <m:r>
                        <a:rPr lang="en-US" i="1" smtClean="0">
                          <a:latin typeface="Cambria Math" panose="02040503050406030204" pitchFamily="18" charset="0"/>
                        </a:rPr>
                        <m:t>:</m:t>
                      </m:r>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smtClean="0">
                              <a:latin typeface="Cambria Math" panose="02040503050406030204" pitchFamily="18" charset="0"/>
                            </a:rPr>
                            <m:t>𝜙</m:t>
                          </m:r>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𝜙</m:t>
                              </m:r>
                            </m:e>
                            <m:sub>
                              <m:r>
                                <a:rPr lang="en-US" i="1" smtClean="0">
                                  <a:latin typeface="Cambria Math" panose="02040503050406030204" pitchFamily="18" charset="0"/>
                                </a:rPr>
                                <m:t>0</m:t>
                              </m:r>
                            </m:sub>
                          </m:sSub>
                        </m:e>
                        <m:e>
                          <m:r>
                            <a:rPr lang="en-US" b="1" i="1" smtClean="0">
                              <a:latin typeface="Cambria Math" panose="02040503050406030204" pitchFamily="18" charset="0"/>
                            </a:rPr>
                            <m:t>𝑿</m:t>
                          </m:r>
                          <m:r>
                            <a:rPr lang="en-US" i="1" smtClean="0">
                              <a:latin typeface="Cambria Math" panose="02040503050406030204" pitchFamily="18" charset="0"/>
                            </a:rPr>
                            <m:t>,</m:t>
                          </m:r>
                          <m:r>
                            <a:rPr lang="en-US" b="1" i="1" smtClean="0">
                              <a:latin typeface="Cambria Math" panose="02040503050406030204" pitchFamily="18" charset="0"/>
                            </a:rPr>
                            <m:t>𝒀</m:t>
                          </m:r>
                        </m:e>
                      </m:d>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𝑇</m:t>
                          </m:r>
                        </m:sub>
                      </m:sSub>
                      <m:r>
                        <a:rPr lang="en-US" i="1" smtClean="0">
                          <a:latin typeface="Cambria Math" panose="02040503050406030204" pitchFamily="18" charset="0"/>
                        </a:rPr>
                        <m:t>)</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𝐸</m:t>
                          </m:r>
                        </m:e>
                        <m:sub>
                          <m:r>
                            <a:rPr lang="en-US" i="1" smtClean="0">
                              <a:latin typeface="Cambria Math" panose="02040503050406030204" pitchFamily="18" charset="0"/>
                            </a:rPr>
                            <m:t>𝑌</m:t>
                          </m:r>
                          <m:r>
                            <a:rPr lang="en-US" i="1" smtClean="0">
                              <a:latin typeface="Cambria Math" panose="02040503050406030204" pitchFamily="18" charset="0"/>
                            </a:rPr>
                            <m:t>|</m:t>
                          </m:r>
                          <m:r>
                            <a:rPr lang="en-US" i="1" smtClean="0">
                              <a:latin typeface="Cambria Math" panose="02040503050406030204" pitchFamily="18" charset="0"/>
                            </a:rPr>
                            <m:t>𝑋</m:t>
                          </m:r>
                        </m:sub>
                      </m:sSub>
                      <m:r>
                        <a:rPr lang="en-US" i="1" smtClean="0">
                          <a:latin typeface="Cambria Math" panose="02040503050406030204" pitchFamily="18" charset="0"/>
                        </a:rPr>
                        <m:t>(</m:t>
                      </m:r>
                      <m:r>
                        <a:rPr lang="en-US" i="1" smtClean="0">
                          <a:latin typeface="Cambria Math" panose="02040503050406030204" pitchFamily="18" charset="0"/>
                        </a:rPr>
                        <m:t>𝐼</m:t>
                      </m:r>
                      <m:r>
                        <a:rPr lang="en-US" i="1" smtClean="0">
                          <a:latin typeface="Cambria Math" panose="02040503050406030204" pitchFamily="18" charset="0"/>
                        </a:rPr>
                        <m:t>(</m:t>
                      </m:r>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smtClean="0">
                              <a:latin typeface="Cambria Math" panose="02040503050406030204" pitchFamily="18" charset="0"/>
                            </a:rPr>
                            <m:t>𝜙</m:t>
                          </m:r>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𝜙</m:t>
                              </m:r>
                            </m:e>
                            <m:sub>
                              <m:r>
                                <a:rPr lang="en-US" i="1" smtClean="0">
                                  <a:latin typeface="Cambria Math" panose="02040503050406030204" pitchFamily="18" charset="0"/>
                                </a:rPr>
                                <m:t>0</m:t>
                              </m:r>
                            </m:sub>
                          </m:sSub>
                        </m:e>
                        <m:e>
                          <m:r>
                            <a:rPr lang="en-US" b="1" i="1" smtClean="0">
                              <a:latin typeface="Cambria Math" panose="02040503050406030204" pitchFamily="18" charset="0"/>
                            </a:rPr>
                            <m:t>𝑿</m:t>
                          </m:r>
                          <m:r>
                            <a:rPr lang="en-US" b="1" i="1" smtClean="0">
                              <a:latin typeface="Cambria Math" panose="02040503050406030204" pitchFamily="18" charset="0"/>
                            </a:rPr>
                            <m:t>,</m:t>
                          </m:r>
                          <m:r>
                            <a:rPr lang="en-US" b="1" i="1" smtClean="0">
                              <a:latin typeface="Cambria Math" panose="02040503050406030204" pitchFamily="18" charset="0"/>
                            </a:rPr>
                            <m:t>𝒀</m:t>
                          </m:r>
                        </m:e>
                      </m:d>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𝑇</m:t>
                          </m:r>
                        </m:sub>
                      </m:sSub>
                      <m:r>
                        <a:rPr lang="en-US" i="1" smtClean="0">
                          <a:latin typeface="Cambria Math" panose="02040503050406030204" pitchFamily="18" charset="0"/>
                        </a:rPr>
                        <m:t>|</m:t>
                      </m:r>
                      <m:r>
                        <a:rPr lang="en-US" b="1" i="1" smtClean="0">
                          <a:latin typeface="Cambria Math" panose="02040503050406030204" pitchFamily="18" charset="0"/>
                        </a:rPr>
                        <m:t>𝑿</m:t>
                      </m:r>
                      <m:r>
                        <a:rPr lang="en-US" i="1" smtClean="0">
                          <a:latin typeface="Cambria Math" panose="02040503050406030204" pitchFamily="18" charset="0"/>
                        </a:rPr>
                        <m:t>)</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𝐼</m:t>
                      </m:r>
                      <m:r>
                        <a:rPr lang="en-US" i="1" smtClean="0">
                          <a:latin typeface="Cambria Math" panose="02040503050406030204" pitchFamily="18" charset="0"/>
                        </a:rPr>
                        <m:t>(</m:t>
                      </m:r>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smtClean="0">
                              <a:latin typeface="Cambria Math" panose="02040503050406030204" pitchFamily="18" charset="0"/>
                            </a:rPr>
                            <m:t>𝜙</m:t>
                          </m:r>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𝜙</m:t>
                              </m:r>
                            </m:e>
                            <m:sub>
                              <m:r>
                                <a:rPr lang="en-US" i="1" smtClean="0">
                                  <a:latin typeface="Cambria Math" panose="02040503050406030204" pitchFamily="18" charset="0"/>
                                </a:rPr>
                                <m:t>0</m:t>
                              </m:r>
                            </m:sub>
                          </m:sSub>
                        </m:e>
                        <m:e>
                          <m:r>
                            <a:rPr lang="en-US" b="1" i="1" smtClean="0">
                              <a:latin typeface="Cambria Math" panose="02040503050406030204" pitchFamily="18" charset="0"/>
                            </a:rPr>
                            <m:t>𝑿</m:t>
                          </m:r>
                          <m:r>
                            <a:rPr lang="en-US" b="1" i="1" smtClean="0">
                              <a:latin typeface="Cambria Math" panose="02040503050406030204" pitchFamily="18" charset="0"/>
                            </a:rPr>
                            <m:t>,</m:t>
                          </m:r>
                          <m:r>
                            <a:rPr lang="en-US" b="1" i="1" smtClean="0">
                              <a:latin typeface="Cambria Math" panose="02040503050406030204" pitchFamily="18" charset="0"/>
                            </a:rPr>
                            <m:t>𝒀</m:t>
                          </m:r>
                        </m:e>
                      </m:d>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𝑇</m:t>
                          </m:r>
                        </m:sub>
                      </m:sSub>
                      <m:r>
                        <a:rPr lang="en-US" i="1" smtClean="0">
                          <a:latin typeface="Cambria Math" panose="02040503050406030204" pitchFamily="18" charset="0"/>
                        </a:rPr>
                        <m:t> </m:t>
                      </m:r>
                      <m:r>
                        <a:rPr lang="en-US" i="1" smtClean="0">
                          <a:latin typeface="Cambria Math" panose="02040503050406030204" pitchFamily="18" charset="0"/>
                        </a:rPr>
                        <m:t>𝑝</m:t>
                      </m:r>
                      <m:d>
                        <m:dPr>
                          <m:ctrlPr>
                            <a:rPr lang="en-US" i="1" smtClean="0">
                              <a:latin typeface="Cambria Math" panose="02040503050406030204" pitchFamily="18" charset="0"/>
                            </a:rPr>
                          </m:ctrlPr>
                        </m:dPr>
                        <m:e>
                          <m:r>
                            <a:rPr lang="en-US" b="1" i="1" smtClean="0">
                              <a:latin typeface="Cambria Math" panose="02040503050406030204" pitchFamily="18" charset="0"/>
                            </a:rPr>
                            <m:t>𝒀</m:t>
                          </m:r>
                        </m:e>
                        <m:e>
                          <m:r>
                            <a:rPr lang="en-US" b="1" i="1" smtClean="0">
                              <a:latin typeface="Cambria Math" panose="02040503050406030204" pitchFamily="18" charset="0"/>
                            </a:rPr>
                            <m:t>𝑿</m:t>
                          </m:r>
                        </m:e>
                      </m:d>
                      <m:r>
                        <a:rPr lang="en-US" i="1" smtClean="0">
                          <a:latin typeface="Cambria Math" panose="02040503050406030204" pitchFamily="18" charset="0"/>
                        </a:rPr>
                        <m:t>𝑑</m:t>
                      </m:r>
                      <m:r>
                        <a:rPr lang="en-US" b="1" i="1" smtClean="0">
                          <a:latin typeface="Cambria Math" panose="02040503050406030204" pitchFamily="18" charset="0"/>
                        </a:rPr>
                        <m:t>𝒀</m:t>
                      </m:r>
                    </m:oMath>
                  </m:oMathPara>
                </a14:m>
                <a:endParaRPr lang="en-US" b="1" dirty="0"/>
              </a:p>
              <a:p>
                <a:endParaRPr lang="en-US" b="1"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nary>
                        <m:naryPr>
                          <m:limLoc m:val="undOvr"/>
                          <m:subHide m:val="on"/>
                          <m:supHide m:val="on"/>
                          <m:ctrlPr>
                            <a:rPr lang="en-US" i="1" smtClean="0">
                              <a:latin typeface="Cambria Math" panose="02040503050406030204" pitchFamily="18" charset="0"/>
                            </a:rPr>
                          </m:ctrlPr>
                        </m:naryPr>
                        <m:sub/>
                        <m:sup/>
                        <m:e>
                          <m:r>
                            <a:rPr lang="en-US" i="1" smtClean="0">
                              <a:latin typeface="Cambria Math" panose="02040503050406030204" pitchFamily="18" charset="0"/>
                            </a:rPr>
                            <m:t>𝐼</m:t>
                          </m:r>
                          <m:d>
                            <m:dPr>
                              <m:ctrlPr>
                                <a:rPr lang="en-US" i="1">
                                  <a:latin typeface="Cambria Math" panose="02040503050406030204" pitchFamily="18" charset="0"/>
                                </a:rPr>
                              </m:ctrlPr>
                            </m:dPr>
                            <m:e>
                              <m:nary>
                                <m:naryPr>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0</m:t>
                                      </m:r>
                                    </m:sub>
                                  </m:sSub>
                                </m:sub>
                                <m:sup>
                                  <m:r>
                                    <a:rPr lang="en-US" i="1">
                                      <a:latin typeface="Cambria Math" panose="02040503050406030204" pitchFamily="18" charset="0"/>
                                    </a:rPr>
                                    <m:t>1</m:t>
                                  </m:r>
                                </m:sup>
                                <m:e>
                                  <m:r>
                                    <a:rPr lang="en-US" i="1">
                                      <a:latin typeface="Cambria Math" panose="02040503050406030204" pitchFamily="18" charset="0"/>
                                    </a:rPr>
                                    <m:t>𝑝</m:t>
                                  </m:r>
                                  <m:d>
                                    <m:dPr>
                                      <m:endChr m:val="|"/>
                                      <m:ctrlPr>
                                        <a:rPr lang="en-US" i="1">
                                          <a:latin typeface="Cambria Math" panose="02040503050406030204" pitchFamily="18" charset="0"/>
                                        </a:rPr>
                                      </m:ctrlPr>
                                    </m:dPr>
                                    <m:e>
                                      <m:r>
                                        <a:rPr lang="en-US" i="1">
                                          <a:latin typeface="Cambria Math" panose="02040503050406030204" pitchFamily="18" charset="0"/>
                                        </a:rPr>
                                        <m:t>𝜙</m:t>
                                      </m:r>
                                    </m:e>
                                  </m:d>
                                  <m:r>
                                    <a:rPr lang="en-US" b="1" i="1">
                                      <a:latin typeface="Cambria Math" panose="02040503050406030204" pitchFamily="18" charset="0"/>
                                    </a:rPr>
                                    <m:t>𝑿</m:t>
                                  </m:r>
                                  <m:r>
                                    <a:rPr lang="en-US" b="1" i="1">
                                      <a:latin typeface="Cambria Math" panose="02040503050406030204" pitchFamily="18" charset="0"/>
                                    </a:rPr>
                                    <m:t>,</m:t>
                                  </m:r>
                                  <m:r>
                                    <a:rPr lang="en-US" b="1" i="1">
                                      <a:latin typeface="Cambria Math" panose="02040503050406030204" pitchFamily="18" charset="0"/>
                                    </a:rPr>
                                    <m:t>𝒀</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𝜙</m:t>
                                  </m:r>
                                  <m:r>
                                    <a:rPr lang="en-US" i="1">
                                      <a:latin typeface="Cambria Math" panose="02040503050406030204" pitchFamily="18" charset="0"/>
                                    </a:rPr>
                                    <m:t> </m:t>
                                  </m:r>
                                </m:e>
                              </m:nary>
                            </m:e>
                          </m:d>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𝒀</m:t>
                              </m:r>
                            </m:e>
                            <m:e>
                              <m:r>
                                <a:rPr lang="en-US" b="1" i="1">
                                  <a:latin typeface="Cambria Math" panose="02040503050406030204" pitchFamily="18" charset="0"/>
                                </a:rPr>
                                <m:t>𝑿</m:t>
                              </m:r>
                            </m:e>
                          </m:d>
                          <m:r>
                            <a:rPr lang="en-US" i="1">
                              <a:latin typeface="Cambria Math" panose="02040503050406030204" pitchFamily="18" charset="0"/>
                            </a:rPr>
                            <m:t>𝑑</m:t>
                          </m:r>
                          <m:r>
                            <a:rPr lang="en-US" b="1" i="1">
                              <a:latin typeface="Cambria Math" panose="02040503050406030204" pitchFamily="18" charset="0"/>
                            </a:rPr>
                            <m:t>𝒀</m:t>
                          </m:r>
                        </m:e>
                      </m:nary>
                    </m:oMath>
                  </m:oMathPara>
                </a14:m>
                <a:endParaRPr lang="en-US" b="1" dirty="0"/>
              </a:p>
            </p:txBody>
          </p:sp>
        </mc:Choice>
        <mc:Fallback xmlns="">
          <p:sp>
            <p:nvSpPr>
              <p:cNvPr id="5" name="Content Placeholder 3">
                <a:extLst>
                  <a:ext uri="{FF2B5EF4-FFF2-40B4-BE49-F238E27FC236}">
                    <a16:creationId xmlns:a16="http://schemas.microsoft.com/office/drawing/2014/main" id="{CEACB0E9-C0EF-4D4E-B242-0C2060B3A2F8}"/>
                  </a:ext>
                </a:extLst>
              </p:cNvPr>
              <p:cNvSpPr txBox="1">
                <a:spLocks noRot="1" noChangeAspect="1" noMove="1" noResize="1" noEditPoints="1" noAdjustHandles="1" noChangeArrowheads="1" noChangeShapeType="1" noTextEdit="1"/>
              </p:cNvSpPr>
              <p:nvPr/>
            </p:nvSpPr>
            <p:spPr>
              <a:xfrm>
                <a:off x="647700" y="1409700"/>
                <a:ext cx="11049000" cy="4610100"/>
              </a:xfrm>
              <a:prstGeom prst="rect">
                <a:avLst/>
              </a:prstGeom>
              <a:blipFill>
                <a:blip r:embed="rId2"/>
                <a:stretch>
                  <a:fillRect l="-552" t="-118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612B450-2387-4E47-8B63-F7E9FB8AD7CA}"/>
              </a:ext>
            </a:extLst>
          </p:cNvPr>
          <p:cNvSpPr/>
          <p:nvPr/>
        </p:nvSpPr>
        <p:spPr>
          <a:xfrm>
            <a:off x="4379053" y="2206305"/>
            <a:ext cx="3607266" cy="7130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1ADDC14-F1C4-42AD-88B9-B77845063B2F}"/>
              </a:ext>
            </a:extLst>
          </p:cNvPr>
          <p:cNvCxnSpPr>
            <a:cxnSpLocks/>
            <a:endCxn id="6" idx="3"/>
          </p:cNvCxnSpPr>
          <p:nvPr/>
        </p:nvCxnSpPr>
        <p:spPr>
          <a:xfrm flipH="1" flipV="1">
            <a:off x="7986319" y="2562837"/>
            <a:ext cx="1175817" cy="209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69BB5B-8228-49C2-AF4B-67669E8533C6}"/>
                  </a:ext>
                </a:extLst>
              </p:cNvPr>
              <p:cNvSpPr/>
              <p:nvPr/>
            </p:nvSpPr>
            <p:spPr>
              <a:xfrm>
                <a:off x="9162136" y="1932963"/>
                <a:ext cx="2785145" cy="319270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Probability of observing </a:t>
                </a:r>
                <a:r>
                  <a:rPr lang="en-US" b="1" dirty="0">
                    <a:latin typeface="Calibri" panose="020F0502020204030204" pitchFamily="34" charset="0"/>
                    <a:cs typeface="Calibri" panose="020F0502020204030204" pitchFamily="34" charset="0"/>
                  </a:rPr>
                  <a:t>Y, </a:t>
                </a:r>
                <a:r>
                  <a:rPr lang="en-US" dirty="0">
                    <a:latin typeface="Calibri" panose="020F0502020204030204" pitchFamily="34" charset="0"/>
                    <a:cs typeface="Calibri" panose="020F0502020204030204" pitchFamily="34" charset="0"/>
                  </a:rPr>
                  <a:t>the </a:t>
                </a:r>
                <a14:m>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𝑛</m:t>
                        </m:r>
                      </m:e>
                      <m:sub>
                        <m:r>
                          <a:rPr lang="en-US" b="0" i="1" smtClean="0">
                            <a:latin typeface="Cambria Math" panose="02040503050406030204" pitchFamily="18" charset="0"/>
                            <a:cs typeface="Calibri" panose="020F0502020204030204" pitchFamily="34" charset="0"/>
                          </a:rPr>
                          <m:t>𝑢</m:t>
                        </m:r>
                      </m:sub>
                    </m:sSub>
                  </m:oMath>
                </a14:m>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remaining data,</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such that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𝜙</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e>
                      <m:e>
                        <m:r>
                          <a:rPr lang="en-US" b="1" i="1" smtClean="0">
                            <a:latin typeface="Cambria Math" panose="02040503050406030204" pitchFamily="18" charset="0"/>
                          </a:rPr>
                          <m:t>𝑿</m:t>
                        </m:r>
                        <m:r>
                          <a:rPr lang="en-US" b="0" i="1" smtClean="0">
                            <a:latin typeface="Cambria Math" panose="02040503050406030204" pitchFamily="18" charset="0"/>
                          </a:rPr>
                          <m:t>,</m:t>
                        </m:r>
                        <m:r>
                          <a:rPr lang="en-US" b="1" i="1" smtClean="0">
                            <a:latin typeface="Cambria Math" panose="02040503050406030204" pitchFamily="18" charset="0"/>
                          </a:rPr>
                          <m:t>𝒀</m:t>
                        </m:r>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𝑇</m:t>
                        </m:r>
                      </m:sub>
                    </m:sSub>
                  </m:oMath>
                </a14:m>
                <a:r>
                  <a:rPr lang="en-US" dirty="0">
                    <a:latin typeface="Calibri" panose="020F0502020204030204" pitchFamily="34" charset="0"/>
                    <a:cs typeface="Calibri" panose="020F0502020204030204" pitchFamily="34" charset="0"/>
                  </a:rPr>
                  <a:t>, where the distribution of </a:t>
                </a:r>
                <a:r>
                  <a:rPr lang="en-US" b="1" dirty="0">
                    <a:latin typeface="Calibri" panose="020F0502020204030204" pitchFamily="34" charset="0"/>
                    <a:cs typeface="Calibri" panose="020F0502020204030204" pitchFamily="34" charset="0"/>
                  </a:rPr>
                  <a:t>Y </a:t>
                </a:r>
                <a:r>
                  <a:rPr lang="en-US" dirty="0">
                    <a:latin typeface="Calibri" panose="020F0502020204030204" pitchFamily="34" charset="0"/>
                    <a:cs typeface="Calibri" panose="020F0502020204030204" pitchFamily="34" charset="0"/>
                  </a:rPr>
                  <a:t>is given by the posterior predictive distribution </a:t>
                </a:r>
                <a:r>
                  <a:rPr lang="en-US" b="1" dirty="0">
                    <a:latin typeface="Calibri" panose="020F0502020204030204" pitchFamily="34" charset="0"/>
                    <a:cs typeface="Calibri" panose="020F0502020204030204" pitchFamily="34" charset="0"/>
                  </a:rPr>
                  <a:t>Y|X</a:t>
                </a:r>
                <a:endParaRPr lang="en-US" dirty="0">
                  <a:latin typeface="Calibri" panose="020F0502020204030204" pitchFamily="34" charset="0"/>
                  <a:cs typeface="Calibri" panose="020F0502020204030204" pitchFamily="34" charset="0"/>
                </a:endParaRPr>
              </a:p>
            </p:txBody>
          </p:sp>
        </mc:Choice>
        <mc:Fallback xmlns="">
          <p:sp>
            <p:nvSpPr>
              <p:cNvPr id="8" name="Rectangle 7">
                <a:extLst>
                  <a:ext uri="{FF2B5EF4-FFF2-40B4-BE49-F238E27FC236}">
                    <a16:creationId xmlns:a16="http://schemas.microsoft.com/office/drawing/2014/main" id="{8369BB5B-8228-49C2-AF4B-67669E8533C6}"/>
                  </a:ext>
                </a:extLst>
              </p:cNvPr>
              <p:cNvSpPr>
                <a:spLocks noRot="1" noChangeAspect="1" noMove="1" noResize="1" noEditPoints="1" noAdjustHandles="1" noChangeArrowheads="1" noChangeShapeType="1" noTextEdit="1"/>
              </p:cNvSpPr>
              <p:nvPr/>
            </p:nvSpPr>
            <p:spPr>
              <a:xfrm>
                <a:off x="9162136" y="1932963"/>
                <a:ext cx="2785145" cy="3192709"/>
              </a:xfrm>
              <a:prstGeom prst="rect">
                <a:avLst/>
              </a:prstGeom>
              <a:blipFill>
                <a:blip r:embed="rId3"/>
                <a:stretch>
                  <a:fillRect r="-1525"/>
                </a:stretch>
              </a:blipFill>
              <a:ln>
                <a:solidFill>
                  <a:schemeClr val="tx2"/>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D40AE65-CB6B-4819-B1E8-10D9DBA9D1BD}"/>
              </a:ext>
            </a:extLst>
          </p:cNvPr>
          <p:cNvSpPr/>
          <p:nvPr/>
        </p:nvSpPr>
        <p:spPr>
          <a:xfrm>
            <a:off x="4464340" y="4412607"/>
            <a:ext cx="3798815" cy="876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7CC61DD-CC2E-4034-AA45-00BC81F20F8B}"/>
              </a:ext>
            </a:extLst>
          </p:cNvPr>
          <p:cNvCxnSpPr>
            <a:cxnSpLocks/>
          </p:cNvCxnSpPr>
          <p:nvPr/>
        </p:nvCxnSpPr>
        <p:spPr>
          <a:xfrm>
            <a:off x="2650921" y="4918047"/>
            <a:ext cx="17281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2C7401-31CB-418E-B91A-7EC15D1D69B4}"/>
                  </a:ext>
                </a:extLst>
              </p:cNvPr>
              <p:cNvSpPr/>
              <p:nvPr/>
            </p:nvSpPr>
            <p:spPr>
              <a:xfrm>
                <a:off x="100668" y="3882006"/>
                <a:ext cx="2600587" cy="22000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We can compute this probability using the posterior distribution of </a:t>
                </a:r>
                <a14:m>
                  <m:oMath xmlns:m="http://schemas.openxmlformats.org/officeDocument/2006/math">
                    <m:r>
                      <a:rPr lang="en-US" b="0" i="1" smtClean="0">
                        <a:latin typeface="Cambria Math" panose="02040503050406030204" pitchFamily="18" charset="0"/>
                      </a:rPr>
                      <m:t>𝜙</m:t>
                    </m:r>
                  </m:oMath>
                </a14:m>
                <a:r>
                  <a:rPr lang="en-US" dirty="0">
                    <a:latin typeface="Calibri" panose="020F0502020204030204" pitchFamily="34" charset="0"/>
                    <a:cs typeface="Calibri" panose="020F0502020204030204" pitchFamily="34" charset="0"/>
                  </a:rPr>
                  <a:t> and the posterior predictive distribution </a:t>
                </a:r>
                <a:r>
                  <a:rPr lang="en-US" b="1" dirty="0">
                    <a:latin typeface="Calibri" panose="020F0502020204030204" pitchFamily="34" charset="0"/>
                    <a:cs typeface="Calibri" panose="020F0502020204030204" pitchFamily="34" charset="0"/>
                  </a:rPr>
                  <a:t>Y|X</a:t>
                </a:r>
                <a:r>
                  <a:rPr lang="en-US" dirty="0">
                    <a:latin typeface="Calibri" panose="020F0502020204030204" pitchFamily="34" charset="0"/>
                    <a:cs typeface="Calibri" panose="020F0502020204030204" pitchFamily="34" charset="0"/>
                  </a:rPr>
                  <a:t> </a:t>
                </a:r>
              </a:p>
            </p:txBody>
          </p:sp>
        </mc:Choice>
        <mc:Fallback xmlns="">
          <p:sp>
            <p:nvSpPr>
              <p:cNvPr id="11" name="Rectangle 10">
                <a:extLst>
                  <a:ext uri="{FF2B5EF4-FFF2-40B4-BE49-F238E27FC236}">
                    <a16:creationId xmlns:a16="http://schemas.microsoft.com/office/drawing/2014/main" id="{892C7401-31CB-418E-B91A-7EC15D1D69B4}"/>
                  </a:ext>
                </a:extLst>
              </p:cNvPr>
              <p:cNvSpPr>
                <a:spLocks noRot="1" noChangeAspect="1" noMove="1" noResize="1" noEditPoints="1" noAdjustHandles="1" noChangeArrowheads="1" noChangeShapeType="1" noTextEdit="1"/>
              </p:cNvSpPr>
              <p:nvPr/>
            </p:nvSpPr>
            <p:spPr>
              <a:xfrm>
                <a:off x="100668" y="3882006"/>
                <a:ext cx="2600587" cy="2200013"/>
              </a:xfrm>
              <a:prstGeom prst="rect">
                <a:avLst/>
              </a:prstGeom>
              <a:blipFill>
                <a:blip r:embed="rId4"/>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5893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5156B-DA54-47D0-94B2-A683CFB8C02C}"/>
              </a:ext>
            </a:extLst>
          </p:cNvPr>
          <p:cNvSpPr>
            <a:spLocks noGrp="1"/>
          </p:cNvSpPr>
          <p:nvPr>
            <p:ph type="sldNum" sz="quarter" idx="4"/>
          </p:nvPr>
        </p:nvSpPr>
        <p:spPr/>
        <p:txBody>
          <a:bodyPr/>
          <a:lstStyle/>
          <a:p>
            <a:fld id="{4FAB73BC-B049-4115-A692-8D63A059BFB8}" type="slidenum">
              <a:rPr lang="en-US" smtClean="0"/>
              <a:pPr/>
              <a:t>12</a:t>
            </a:fld>
            <a:endParaRPr lang="en-US" dirty="0"/>
          </a:p>
        </p:txBody>
      </p:sp>
      <p:sp>
        <p:nvSpPr>
          <p:cNvPr id="3" name="Title 1">
            <a:extLst>
              <a:ext uri="{FF2B5EF4-FFF2-40B4-BE49-F238E27FC236}">
                <a16:creationId xmlns:a16="http://schemas.microsoft.com/office/drawing/2014/main" id="{63E7DBF9-7EA4-44AB-88D8-28F7F456D3B4}"/>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Early Stopping Rules</a:t>
            </a:r>
            <a:endParaRPr lang="en-US" dirty="0"/>
          </a:p>
        </p:txBody>
      </p:sp>
      <p:sp>
        <p:nvSpPr>
          <p:cNvPr id="4" name="Slide Number Placeholder 2">
            <a:extLst>
              <a:ext uri="{FF2B5EF4-FFF2-40B4-BE49-F238E27FC236}">
                <a16:creationId xmlns:a16="http://schemas.microsoft.com/office/drawing/2014/main" id="{80C6B997-F7E8-4735-B103-13070E9B8E4A}"/>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12</a:t>
            </a:fld>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74E5B552-5FFF-4F74-8212-2CA10FFDC04B}"/>
                  </a:ext>
                </a:extLst>
              </p:cNvPr>
              <p:cNvSpPr txBox="1">
                <a:spLocks/>
              </p:cNvSpPr>
              <p:nvPr/>
            </p:nvSpPr>
            <p:spPr>
              <a:xfrm>
                <a:off x="647700" y="1409699"/>
                <a:ext cx="11049000" cy="4814931"/>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With PP, we can decide to stop testing early and declare the </a:t>
                </a:r>
                <a:r>
                  <a:rPr lang="en-US" b="1" dirty="0">
                    <a:solidFill>
                      <a:srgbClr val="92D050"/>
                    </a:solidFill>
                  </a:rPr>
                  <a:t>reliability is met</a:t>
                </a:r>
                <a:r>
                  <a:rPr lang="en-US" dirty="0"/>
                  <a:t>, or the </a:t>
                </a:r>
                <a:r>
                  <a:rPr lang="en-US" b="1" dirty="0">
                    <a:solidFill>
                      <a:srgbClr val="FF0000"/>
                    </a:solidFill>
                  </a:rPr>
                  <a:t>reliability is not met </a:t>
                </a:r>
              </a:p>
              <a:p>
                <a:endParaRPr lang="en-US" b="1" dirty="0">
                  <a:solidFill>
                    <a:srgbClr val="FF0000"/>
                  </a:solidFill>
                </a:endParaRPr>
              </a:p>
              <a:p>
                <a:r>
                  <a:rPr lang="en-US" b="1" dirty="0"/>
                  <a:t>Stop for Success Only</a:t>
                </a:r>
              </a:p>
              <a:p>
                <a:pPr marL="726948" lvl="1" indent="-342900">
                  <a:buFont typeface="Arial" panose="020B0604020202020204" pitchFamily="34" charset="0"/>
                  <a:buChar char="•"/>
                </a:pPr>
                <a:r>
                  <a:rPr lang="en-US" dirty="0"/>
                  <a:t>We will only stop a test early to declare the </a:t>
                </a:r>
                <a:r>
                  <a:rPr lang="en-US" b="1" dirty="0">
                    <a:solidFill>
                      <a:srgbClr val="92D050"/>
                    </a:solidFill>
                  </a:rPr>
                  <a:t>reliability is met</a:t>
                </a:r>
              </a:p>
              <a:p>
                <a:pPr marL="726948" lvl="1" indent="-342900">
                  <a:buFont typeface="Arial" panose="020B0604020202020204" pitchFamily="34" charset="0"/>
                  <a:buChar char="•"/>
                </a:pPr>
                <a:r>
                  <a:rPr lang="en-US" b="1" dirty="0">
                    <a:solidFill>
                      <a:srgbClr val="92D050"/>
                    </a:solidFill>
                  </a:rPr>
                  <a:t>Reliability</a:t>
                </a:r>
                <a:r>
                  <a:rPr lang="en-US" dirty="0"/>
                  <a:t> is met </a:t>
                </a:r>
                <a:r>
                  <a:rPr lang="en-US" b="1" dirty="0"/>
                  <a:t>if</a:t>
                </a:r>
                <a:r>
                  <a:rPr lang="en-US" dirty="0"/>
                  <a:t>: </a:t>
                </a:r>
                <a14:m>
                  <m:oMath xmlns:m="http://schemas.openxmlformats.org/officeDocument/2006/math">
                    <m:r>
                      <a:rPr lang="en-US" b="0" i="1" smtClean="0">
                        <a:latin typeface="Cambria Math" panose="02040503050406030204" pitchFamily="18" charset="0"/>
                      </a:rPr>
                      <m:t>𝑃𝑃</m:t>
                    </m:r>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𝑈</m:t>
                        </m:r>
                      </m:sub>
                    </m:sSub>
                  </m:oMath>
                </a14:m>
                <a:endParaRPr lang="en-US" dirty="0"/>
              </a:p>
              <a:p>
                <a:pPr marL="726948" lvl="1"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Stop for Failure Only</a:t>
                </a:r>
              </a:p>
              <a:p>
                <a:pPr marL="726948" lvl="1" indent="-342900">
                  <a:buFont typeface="Arial" panose="020B0604020202020204" pitchFamily="34" charset="0"/>
                  <a:buChar char="•"/>
                </a:pPr>
                <a:r>
                  <a:rPr lang="en-US" dirty="0"/>
                  <a:t>We will only stop a test early to declare the </a:t>
                </a:r>
                <a:r>
                  <a:rPr lang="en-US" b="1" dirty="0">
                    <a:solidFill>
                      <a:srgbClr val="FF0000"/>
                    </a:solidFill>
                  </a:rPr>
                  <a:t>reliability is not met</a:t>
                </a:r>
              </a:p>
              <a:p>
                <a:pPr marL="726948" lvl="1" indent="-342900">
                  <a:buFont typeface="Arial" panose="020B0604020202020204" pitchFamily="34" charset="0"/>
                  <a:buChar char="•"/>
                </a:pPr>
                <a:r>
                  <a:rPr lang="en-US" b="1" dirty="0">
                    <a:solidFill>
                      <a:srgbClr val="FF0000"/>
                    </a:solidFill>
                  </a:rPr>
                  <a:t>Reliability</a:t>
                </a:r>
                <a:r>
                  <a:rPr lang="en-US" dirty="0"/>
                  <a:t> is not met </a:t>
                </a:r>
                <a:r>
                  <a:rPr lang="en-US" b="1" dirty="0"/>
                  <a:t>if</a:t>
                </a:r>
                <a:r>
                  <a:rPr lang="en-US" dirty="0"/>
                  <a:t>: </a:t>
                </a:r>
                <a14:m>
                  <m:oMath xmlns:m="http://schemas.openxmlformats.org/officeDocument/2006/math">
                    <m:r>
                      <a:rPr lang="en-US" b="0" i="1" smtClean="0">
                        <a:latin typeface="Cambria Math" panose="02040503050406030204" pitchFamily="18" charset="0"/>
                      </a:rPr>
                      <m:t>𝑃𝑃</m:t>
                    </m:r>
                    <m:r>
                      <a:rPr lang="en-US" i="1" smtClean="0">
                        <a:latin typeface="Cambria Math" panose="02040503050406030204" pitchFamily="18" charset="0"/>
                      </a:rPr>
                      <m:t>&lt;</m:t>
                    </m:r>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𝐿</m:t>
                        </m:r>
                      </m:sub>
                    </m:sSub>
                  </m:oMath>
                </a14:m>
                <a:endParaRPr lang="en-US" dirty="0"/>
              </a:p>
              <a:p>
                <a:pPr marL="726948" lvl="1" indent="-342900">
                  <a:buFont typeface="Arial" panose="020B0604020202020204" pitchFamily="34" charset="0"/>
                  <a:buChar char="•"/>
                </a:pPr>
                <a:endParaRPr lang="en-US" dirty="0"/>
              </a:p>
              <a:p>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smtClean="0">
                            <a:solidFill>
                              <a:schemeClr val="accent1"/>
                            </a:solidFill>
                            <a:latin typeface="Cambria Math" panose="02040503050406030204" pitchFamily="18" charset="0"/>
                          </a:rPr>
                          <m:t>𝜃</m:t>
                        </m:r>
                      </m:e>
                      <m:sub>
                        <m:r>
                          <a:rPr lang="en-US" i="1" smtClean="0">
                            <a:solidFill>
                              <a:schemeClr val="accent1"/>
                            </a:solidFill>
                            <a:latin typeface="Cambria Math" panose="02040503050406030204" pitchFamily="18" charset="0"/>
                          </a:rPr>
                          <m:t>𝐿</m:t>
                        </m:r>
                      </m:sub>
                    </m:sSub>
                  </m:oMath>
                </a14:m>
                <a:r>
                  <a:rPr lang="en-US" dirty="0">
                    <a:solidFill>
                      <a:schemeClr val="accent1"/>
                    </a:solidFill>
                  </a:rPr>
                  <a:t> and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smtClean="0">
                            <a:solidFill>
                              <a:schemeClr val="accent1"/>
                            </a:solidFill>
                            <a:latin typeface="Cambria Math" panose="02040503050406030204" pitchFamily="18" charset="0"/>
                          </a:rPr>
                          <m:t>𝜃</m:t>
                        </m:r>
                      </m:e>
                      <m:sub>
                        <m:r>
                          <a:rPr lang="en-US" i="1" smtClean="0">
                            <a:solidFill>
                              <a:schemeClr val="accent1"/>
                            </a:solidFill>
                            <a:latin typeface="Cambria Math" panose="02040503050406030204" pitchFamily="18" charset="0"/>
                          </a:rPr>
                          <m:t>𝑈</m:t>
                        </m:r>
                      </m:sub>
                    </m:sSub>
                  </m:oMath>
                </a14:m>
                <a:r>
                  <a:rPr lang="en-US" dirty="0">
                    <a:solidFill>
                      <a:schemeClr val="accent1"/>
                    </a:solidFill>
                  </a:rPr>
                  <a:t> should be chosen to balance our risk appetite for saving tests versus making inadvertent Type I or Type II errors</a:t>
                </a:r>
              </a:p>
            </p:txBody>
          </p:sp>
        </mc:Choice>
        <mc:Fallback xmlns="">
          <p:sp>
            <p:nvSpPr>
              <p:cNvPr id="5" name="Content Placeholder 3">
                <a:extLst>
                  <a:ext uri="{FF2B5EF4-FFF2-40B4-BE49-F238E27FC236}">
                    <a16:creationId xmlns:a16="http://schemas.microsoft.com/office/drawing/2014/main" id="{74E5B552-5FFF-4F74-8212-2CA10FFDC04B}"/>
                  </a:ext>
                </a:extLst>
              </p:cNvPr>
              <p:cNvSpPr txBox="1">
                <a:spLocks noRot="1" noChangeAspect="1" noMove="1" noResize="1" noEditPoints="1" noAdjustHandles="1" noChangeArrowheads="1" noChangeShapeType="1" noTextEdit="1"/>
              </p:cNvSpPr>
              <p:nvPr/>
            </p:nvSpPr>
            <p:spPr>
              <a:xfrm>
                <a:off x="647700" y="1409699"/>
                <a:ext cx="11049000" cy="4814931"/>
              </a:xfrm>
              <a:prstGeom prst="rect">
                <a:avLst/>
              </a:prstGeom>
              <a:blipFill>
                <a:blip r:embed="rId2"/>
                <a:stretch>
                  <a:fillRect l="-552" t="-1266"/>
                </a:stretch>
              </a:blipFill>
            </p:spPr>
            <p:txBody>
              <a:bodyPr/>
              <a:lstStyle/>
              <a:p>
                <a:r>
                  <a:rPr lang="en-US">
                    <a:noFill/>
                  </a:rPr>
                  <a:t> </a:t>
                </a:r>
              </a:p>
            </p:txBody>
          </p:sp>
        </mc:Fallback>
      </mc:AlternateContent>
    </p:spTree>
    <p:extLst>
      <p:ext uri="{BB962C8B-B14F-4D97-AF65-F5344CB8AC3E}">
        <p14:creationId xmlns:p14="http://schemas.microsoft.com/office/powerpoint/2010/main" val="39128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9EB9-5908-4D56-98AE-2AA78AFB215D}"/>
              </a:ext>
            </a:extLst>
          </p:cNvPr>
          <p:cNvSpPr>
            <a:spLocks noGrp="1"/>
          </p:cNvSpPr>
          <p:nvPr>
            <p:ph type="title"/>
          </p:nvPr>
        </p:nvSpPr>
        <p:spPr/>
        <p:txBody>
          <a:bodyPr/>
          <a:lstStyle/>
          <a:p>
            <a:r>
              <a:rPr lang="en-US" dirty="0"/>
              <a:t>Retrospective Analysis: Applying PP to Pull Testing</a:t>
            </a:r>
          </a:p>
        </p:txBody>
      </p:sp>
      <p:sp>
        <p:nvSpPr>
          <p:cNvPr id="3" name="Slide Number Placeholder 2">
            <a:extLst>
              <a:ext uri="{FF2B5EF4-FFF2-40B4-BE49-F238E27FC236}">
                <a16:creationId xmlns:a16="http://schemas.microsoft.com/office/drawing/2014/main" id="{A4E8F731-6A19-444E-8416-23281CF01DAD}"/>
              </a:ext>
            </a:extLst>
          </p:cNvPr>
          <p:cNvSpPr>
            <a:spLocks noGrp="1"/>
          </p:cNvSpPr>
          <p:nvPr>
            <p:ph type="sldNum" sz="quarter" idx="10"/>
          </p:nvPr>
        </p:nvSpPr>
        <p:spPr/>
        <p:txBody>
          <a:bodyPr/>
          <a:lstStyle/>
          <a:p>
            <a:fld id="{4FAB73BC-B049-4115-A692-8D63A059BFB8}" type="slidenum">
              <a:rPr lang="en-US" smtClean="0"/>
              <a:pPr/>
              <a:t>13</a:t>
            </a:fld>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F0C15FD-E4A5-4D56-96B8-FA499BD3063A}"/>
                  </a:ext>
                </a:extLst>
              </p:cNvPr>
              <p:cNvSpPr>
                <a:spLocks noGrp="1"/>
              </p:cNvSpPr>
              <p:nvPr>
                <p:ph sz="quarter" idx="11"/>
              </p:nvPr>
            </p:nvSpPr>
            <p:spPr>
              <a:xfrm>
                <a:off x="647700" y="1409700"/>
                <a:ext cx="5140850" cy="4610100"/>
              </a:xfrm>
            </p:spPr>
            <p:txBody>
              <a:bodyPr/>
              <a:lstStyle/>
              <a:p>
                <a:pPr marL="342900" indent="-342900">
                  <a:buFont typeface="Arial" panose="020B0604020202020204" pitchFamily="34" charset="0"/>
                  <a:buChar char="•"/>
                </a:pPr>
                <a:r>
                  <a:rPr lang="en-US" dirty="0"/>
                  <a:t>Recall objective: </a:t>
                </a:r>
                <a:r>
                  <a:rPr lang="en-US" sz="2000" b="1" dirty="0"/>
                  <a:t>P(a &lt; Timing &lt; b) &gt;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𝝓</m:t>
                        </m:r>
                      </m:e>
                      <m:sub>
                        <m:r>
                          <a:rPr lang="en-US" sz="2000" b="1" i="1" smtClean="0">
                            <a:latin typeface="Cambria Math" panose="02040503050406030204" pitchFamily="18" charset="0"/>
                          </a:rPr>
                          <m:t>𝟎</m:t>
                        </m:r>
                      </m:sub>
                    </m:sSub>
                    <m:r>
                      <a:rPr lang="en-US" sz="2000" b="1" i="1" smtClean="0">
                        <a:latin typeface="Cambria Math" panose="02040503050406030204" pitchFamily="18" charset="0"/>
                      </a:rPr>
                      <m:t> </m:t>
                    </m:r>
                  </m:oMath>
                </a14:m>
                <a:endParaRPr lang="en-US" dirty="0"/>
              </a:p>
              <a:p>
                <a:pPr marL="342900" indent="-342900">
                  <a:buFont typeface="Arial" panose="020B0604020202020204" pitchFamily="34" charset="0"/>
                  <a:buChar char="•"/>
                </a:pPr>
                <a:r>
                  <a:rPr lang="en-US" dirty="0"/>
                  <a:t>Original design called for 230 pulls</a:t>
                </a:r>
              </a:p>
              <a:p>
                <a:pPr marL="342900" indent="-342900">
                  <a:buFont typeface="Arial" panose="020B0604020202020204" pitchFamily="34" charset="0"/>
                  <a:buChar char="•"/>
                </a:pPr>
                <a:r>
                  <a:rPr lang="en-US" dirty="0"/>
                  <a:t>Test engineers wanted to collect at least 30 pulls</a:t>
                </a:r>
              </a:p>
              <a:p>
                <a:pPr marL="342900" indent="-342900">
                  <a:buFont typeface="Arial" panose="020B0604020202020204" pitchFamily="34" charset="0"/>
                  <a:buChar char="•"/>
                </a:pPr>
                <a:r>
                  <a:rPr lang="en-US" dirty="0"/>
                  <a:t>Set success threshold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𝑈</m:t>
                        </m:r>
                      </m:sub>
                    </m:sSub>
                  </m:oMath>
                </a14:m>
                <a:r>
                  <a:rPr lang="en-US" dirty="0"/>
                  <a:t>= 0.95</a:t>
                </a:r>
              </a:p>
            </p:txBody>
          </p:sp>
        </mc:Choice>
        <mc:Fallback xmlns="">
          <p:sp>
            <p:nvSpPr>
              <p:cNvPr id="4" name="Content Placeholder 3">
                <a:extLst>
                  <a:ext uri="{FF2B5EF4-FFF2-40B4-BE49-F238E27FC236}">
                    <a16:creationId xmlns:a16="http://schemas.microsoft.com/office/drawing/2014/main" id="{3F0C15FD-E4A5-4D56-96B8-FA499BD3063A}"/>
                  </a:ext>
                </a:extLst>
              </p:cNvPr>
              <p:cNvSpPr>
                <a:spLocks noGrp="1" noRot="1" noChangeAspect="1" noMove="1" noResize="1" noEditPoints="1" noAdjustHandles="1" noChangeArrowheads="1" noChangeShapeType="1" noTextEdit="1"/>
              </p:cNvSpPr>
              <p:nvPr>
                <p:ph sz="quarter" idx="11"/>
              </p:nvPr>
            </p:nvSpPr>
            <p:spPr>
              <a:xfrm>
                <a:off x="647700" y="1409700"/>
                <a:ext cx="5140850" cy="4610100"/>
              </a:xfrm>
              <a:blipFill>
                <a:blip r:embed="rId2"/>
                <a:stretch>
                  <a:fillRect l="-2844" t="-1321" r="-284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1F771D0-00F2-4467-A721-ACAF202F11C6}"/>
              </a:ext>
            </a:extLst>
          </p:cNvPr>
          <p:cNvSpPr/>
          <p:nvPr/>
        </p:nvSpPr>
        <p:spPr>
          <a:xfrm>
            <a:off x="283596" y="4217694"/>
            <a:ext cx="5724939" cy="1802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Could have stopped experiment at 120 pulls, a nearly 50% reduction in time and equipment!</a:t>
            </a:r>
          </a:p>
          <a:p>
            <a:pPr algn="ctr"/>
            <a:endParaRPr lang="en-US" dirty="0"/>
          </a:p>
        </p:txBody>
      </p:sp>
      <p:pic>
        <p:nvPicPr>
          <p:cNvPr id="9" name="Picture 8">
            <a:extLst>
              <a:ext uri="{FF2B5EF4-FFF2-40B4-BE49-F238E27FC236}">
                <a16:creationId xmlns:a16="http://schemas.microsoft.com/office/drawing/2014/main" id="{DD7505B8-E370-4FC3-9F20-1E0C4B4115D5}"/>
              </a:ext>
            </a:extLst>
          </p:cNvPr>
          <p:cNvPicPr>
            <a:picLocks noChangeAspect="1"/>
          </p:cNvPicPr>
          <p:nvPr/>
        </p:nvPicPr>
        <p:blipFill>
          <a:blip r:embed="rId3"/>
          <a:stretch>
            <a:fillRect/>
          </a:stretch>
        </p:blipFill>
        <p:spPr>
          <a:xfrm>
            <a:off x="6639619" y="897921"/>
            <a:ext cx="5552381" cy="513333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8C902DA-8A79-4C98-8BE5-2F14E2F33253}"/>
                  </a:ext>
                </a:extLst>
              </p:cNvPr>
              <p:cNvSpPr txBox="1"/>
              <p:nvPr/>
            </p:nvSpPr>
            <p:spPr>
              <a:xfrm>
                <a:off x="7021281" y="1796994"/>
                <a:ext cx="317772" cy="262393"/>
              </a:xfrm>
              <a:prstGeom prst="rect">
                <a:avLst/>
              </a:prstGeom>
            </p:spPr>
            <p:txBody>
              <a:bodyPr vert="horz" wrap="square" lIns="91440" tIns="45720" rIns="91440" bIns="45720" rtlCol="0">
                <a:noAutofit/>
              </a:bodyPr>
              <a:lstStyle/>
              <a:p>
                <a:pPr algn="l"/>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𝑈</m:t>
                          </m:r>
                        </m:sub>
                      </m:sSub>
                    </m:oMath>
                  </m:oMathPara>
                </a14:m>
                <a:endParaRPr lang="en-US" dirty="0"/>
              </a:p>
            </p:txBody>
          </p:sp>
        </mc:Choice>
        <mc:Fallback xmlns="">
          <p:sp>
            <p:nvSpPr>
              <p:cNvPr id="10" name="TextBox 9">
                <a:extLst>
                  <a:ext uri="{FF2B5EF4-FFF2-40B4-BE49-F238E27FC236}">
                    <a16:creationId xmlns:a16="http://schemas.microsoft.com/office/drawing/2014/main" id="{58C902DA-8A79-4C98-8BE5-2F14E2F33253}"/>
                  </a:ext>
                </a:extLst>
              </p:cNvPr>
              <p:cNvSpPr txBox="1">
                <a:spLocks noRot="1" noChangeAspect="1" noMove="1" noResize="1" noEditPoints="1" noAdjustHandles="1" noChangeArrowheads="1" noChangeShapeType="1" noTextEdit="1"/>
              </p:cNvSpPr>
              <p:nvPr/>
            </p:nvSpPr>
            <p:spPr>
              <a:xfrm>
                <a:off x="7021281" y="1796994"/>
                <a:ext cx="317772" cy="262393"/>
              </a:xfrm>
              <a:prstGeom prst="rect">
                <a:avLst/>
              </a:prstGeom>
              <a:blipFill>
                <a:blip r:embed="rId4"/>
                <a:stretch>
                  <a:fillRect r="-23077" b="-3953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D8C7A383-539C-444B-B073-3D3472DCF34B}"/>
              </a:ext>
            </a:extLst>
          </p:cNvPr>
          <p:cNvSpPr txBox="1"/>
          <p:nvPr/>
        </p:nvSpPr>
        <p:spPr>
          <a:xfrm>
            <a:off x="8921363" y="1036036"/>
            <a:ext cx="898498" cy="434955"/>
          </a:xfrm>
          <a:prstGeom prst="rect">
            <a:avLst/>
          </a:prstGeom>
        </p:spPr>
        <p:txBody>
          <a:bodyPr vert="horz" wrap="square" lIns="91440" tIns="45720" rIns="91440" bIns="45720" rtlCol="0">
            <a:noAutofit/>
          </a:bodyPr>
          <a:lstStyle/>
          <a:p>
            <a:pPr algn="l"/>
            <a:endParaRPr lang="en-US" dirty="0"/>
          </a:p>
        </p:txBody>
      </p:sp>
      <p:sp>
        <p:nvSpPr>
          <p:cNvPr id="12" name="TextBox 11">
            <a:extLst>
              <a:ext uri="{FF2B5EF4-FFF2-40B4-BE49-F238E27FC236}">
                <a16:creationId xmlns:a16="http://schemas.microsoft.com/office/drawing/2014/main" id="{377EF2BB-BA2B-49F0-ABF3-8BD8F9C8BDC1}"/>
              </a:ext>
            </a:extLst>
          </p:cNvPr>
          <p:cNvSpPr txBox="1"/>
          <p:nvPr/>
        </p:nvSpPr>
        <p:spPr>
          <a:xfrm>
            <a:off x="8333631" y="970824"/>
            <a:ext cx="2360874" cy="406653"/>
          </a:xfrm>
          <a:prstGeom prst="rect">
            <a:avLst/>
          </a:prstGeom>
        </p:spPr>
        <p:txBody>
          <a:bodyPr vert="horz" wrap="squar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Stopping threshold met (blue line)</a:t>
            </a:r>
          </a:p>
        </p:txBody>
      </p:sp>
    </p:spTree>
    <p:extLst>
      <p:ext uri="{BB962C8B-B14F-4D97-AF65-F5344CB8AC3E}">
        <p14:creationId xmlns:p14="http://schemas.microsoft.com/office/powerpoint/2010/main" val="134715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197BE-BCBB-4E57-AFD3-19D94B7B8583}"/>
              </a:ext>
            </a:extLst>
          </p:cNvPr>
          <p:cNvSpPr>
            <a:spLocks noGrp="1"/>
          </p:cNvSpPr>
          <p:nvPr>
            <p:ph type="sldNum" sz="quarter" idx="4"/>
          </p:nvPr>
        </p:nvSpPr>
        <p:spPr/>
        <p:txBody>
          <a:bodyPr/>
          <a:lstStyle/>
          <a:p>
            <a:fld id="{4FAB73BC-B049-4115-A692-8D63A059BFB8}" type="slidenum">
              <a:rPr lang="en-US" smtClean="0"/>
              <a:pPr/>
              <a:t>14</a:t>
            </a:fld>
            <a:endParaRPr lang="en-US" dirty="0"/>
          </a:p>
        </p:txBody>
      </p:sp>
      <p:sp>
        <p:nvSpPr>
          <p:cNvPr id="3" name="Title 1">
            <a:extLst>
              <a:ext uri="{FF2B5EF4-FFF2-40B4-BE49-F238E27FC236}">
                <a16:creationId xmlns:a16="http://schemas.microsoft.com/office/drawing/2014/main" id="{29190BBB-87B6-4BC2-AF99-3D8408CCE17B}"/>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Simulation Study Metrics</a:t>
            </a:r>
            <a:endParaRPr lang="en-US" dirty="0"/>
          </a:p>
        </p:txBody>
      </p:sp>
      <p:sp>
        <p:nvSpPr>
          <p:cNvPr id="4" name="Slide Number Placeholder 2">
            <a:extLst>
              <a:ext uri="{FF2B5EF4-FFF2-40B4-BE49-F238E27FC236}">
                <a16:creationId xmlns:a16="http://schemas.microsoft.com/office/drawing/2014/main" id="{5A2C8C55-842A-4853-A61D-2B32403CAC18}"/>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14</a:t>
            </a:fld>
            <a:endParaRPr lang="en-US" dirty="0"/>
          </a:p>
        </p:txBody>
      </p:sp>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0B4CFBB1-C589-4DB0-832E-0130D47E2B62}"/>
                  </a:ext>
                </a:extLst>
              </p:cNvPr>
              <p:cNvSpPr txBox="1">
                <a:spLocks/>
              </p:cNvSpPr>
              <p:nvPr/>
            </p:nvSpPr>
            <p:spPr>
              <a:xfrm>
                <a:off x="647700" y="1409700"/>
                <a:ext cx="11049000" cy="4610100"/>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PP and its frequentist counterpart, conditional power (CP) are dependent on the model</a:t>
                </a:r>
              </a:p>
              <a:p>
                <a:endParaRPr lang="en-US" dirty="0"/>
              </a:p>
              <a:p>
                <a:r>
                  <a:rPr lang="en-US" dirty="0"/>
                  <a:t>I will calculate metrics for 0,1,2,4,9 interim analyses over a total experiment size of 100</a:t>
                </a:r>
              </a:p>
              <a:p>
                <a:pPr marL="342900" indent="-342900">
                  <a:buFont typeface="Arial" panose="020B0604020202020204" pitchFamily="34" charset="0"/>
                  <a:buChar char="•"/>
                </a:pPr>
                <a:r>
                  <a:rPr lang="en-US" dirty="0"/>
                  <a:t>E.g. 2 interim analyses is analyzing data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r>
                      <a:rPr lang="en-US" i="1" smtClean="0">
                        <a:latin typeface="Cambria Math" panose="02040503050406030204" pitchFamily="18" charset="0"/>
                      </a:rPr>
                      <m:t>=35</m:t>
                    </m:r>
                    <m:r>
                      <a:rPr lang="en-US" smtClean="0">
                        <a:latin typeface="Cambria Math" panose="02040503050406030204" pitchFamily="18" charset="0"/>
                      </a:rPr>
                      <m:t>, </m:t>
                    </m:r>
                    <m:sSub>
                      <m:sSubPr>
                        <m:ctrlPr>
                          <a:rPr lang="en-US" i="1" smtClean="0">
                            <a:latin typeface="Cambria Math" panose="02040503050406030204" pitchFamily="18" charset="0"/>
                          </a:rPr>
                        </m:ctrlPr>
                      </m:sSubPr>
                      <m:e>
                        <m:r>
                          <m:rPr>
                            <m:sty m:val="p"/>
                          </m:rPr>
                          <a:rPr lang="en-US" smtClean="0">
                            <a:latin typeface="Cambria Math" panose="02040503050406030204" pitchFamily="18" charset="0"/>
                          </a:rPr>
                          <m:t>n</m:t>
                        </m:r>
                      </m:e>
                      <m:sub>
                        <m:r>
                          <m:rPr>
                            <m:sty m:val="p"/>
                          </m:rPr>
                          <a:rPr lang="en-US" smtClean="0">
                            <a:latin typeface="Cambria Math" panose="02040503050406030204" pitchFamily="18" charset="0"/>
                          </a:rPr>
                          <m:t>o</m:t>
                        </m:r>
                      </m:sub>
                    </m:sSub>
                    <m:r>
                      <a:rPr lang="en-US" smtClean="0">
                        <a:latin typeface="Cambria Math" panose="02040503050406030204" pitchFamily="18" charset="0"/>
                      </a:rPr>
                      <m:t>=70</m:t>
                    </m:r>
                  </m:oMath>
                </a14:m>
                <a:r>
                  <a:rPr lang="en-US" dirty="0"/>
                  <a:t>, and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=100</m:t>
                    </m:r>
                  </m:oMath>
                </a14:m>
                <a:endParaRPr lang="en-US" dirty="0"/>
              </a:p>
              <a:p>
                <a:pPr marL="342900" indent="-342900">
                  <a:buFont typeface="Arial" panose="020B0604020202020204" pitchFamily="34" charset="0"/>
                  <a:buChar char="•"/>
                </a:pPr>
                <a:endParaRPr lang="en-US" dirty="0"/>
              </a:p>
              <a:p>
                <a:r>
                  <a:rPr lang="en-US" b="1" dirty="0"/>
                  <a:t>Type I error</a:t>
                </a:r>
                <a:r>
                  <a:rPr lang="en-US" dirty="0"/>
                  <a:t>: when </a:t>
                </a:r>
                <a14:m>
                  <m:oMath xmlns:m="http://schemas.openxmlformats.org/officeDocument/2006/math">
                    <m:r>
                      <a:rPr lang="en-US" i="1" smtClean="0">
                        <a:latin typeface="Cambria Math" panose="02040503050406030204" pitchFamily="18" charset="0"/>
                      </a:rPr>
                      <m:t>𝜙</m:t>
                    </m:r>
                    <m:r>
                      <a:rPr lang="en-US" i="1" smtClean="0">
                        <a:latin typeface="Cambria Math" panose="02040503050406030204" pitchFamily="18" charset="0"/>
                      </a:rPr>
                      <m:t>=0.8</m:t>
                    </m:r>
                  </m:oMath>
                </a14:m>
                <a:r>
                  <a:rPr lang="en-US" dirty="0"/>
                  <a:t>, </a:t>
                </a:r>
                <a:r>
                  <a:rPr lang="en-US" u="sng" dirty="0"/>
                  <a:t>we should conclude reliability requirement not met</a:t>
                </a:r>
              </a:p>
              <a:p>
                <a:pPr marL="342900" indent="-342900">
                  <a:buFont typeface="Arial" panose="020B0604020202020204" pitchFamily="34" charset="0"/>
                  <a:buChar char="•"/>
                </a:pPr>
                <a:r>
                  <a:rPr lang="en-US" i="1" dirty="0"/>
                  <a:t>Compute the proportion of times incorrect decision is made</a:t>
                </a:r>
              </a:p>
              <a:p>
                <a:pPr marL="342900" indent="-342900">
                  <a:buFont typeface="Arial" panose="020B0604020202020204" pitchFamily="34" charset="0"/>
                  <a:buChar char="•"/>
                </a:pPr>
                <a:endParaRPr lang="en-US" dirty="0"/>
              </a:p>
              <a:p>
                <a:r>
                  <a:rPr lang="en-US" b="1" dirty="0"/>
                  <a:t>Power:</a:t>
                </a:r>
                <a:r>
                  <a:rPr lang="en-US" dirty="0"/>
                  <a:t> when </a:t>
                </a:r>
                <a14:m>
                  <m:oMath xmlns:m="http://schemas.openxmlformats.org/officeDocument/2006/math">
                    <m:r>
                      <a:rPr lang="en-US" i="1" smtClean="0">
                        <a:latin typeface="Cambria Math" panose="02040503050406030204" pitchFamily="18" charset="0"/>
                      </a:rPr>
                      <m:t>𝜙</m:t>
                    </m:r>
                    <m:r>
                      <a:rPr lang="en-US" i="1" smtClean="0">
                        <a:latin typeface="Cambria Math" panose="02040503050406030204" pitchFamily="18" charset="0"/>
                      </a:rPr>
                      <m:t>=0.9</m:t>
                    </m:r>
                    <m:r>
                      <a:rPr lang="en-US" smtClean="0">
                        <a:latin typeface="Cambria Math" panose="02040503050406030204" pitchFamily="18" charset="0"/>
                      </a:rPr>
                      <m:t>,</m:t>
                    </m:r>
                  </m:oMath>
                </a14:m>
                <a:r>
                  <a:rPr lang="en-US" dirty="0"/>
                  <a:t> </a:t>
                </a:r>
                <a:r>
                  <a:rPr lang="en-US" u="sng" dirty="0"/>
                  <a:t>we should conclude reliability requirement met</a:t>
                </a:r>
                <a:endParaRPr lang="en-US" dirty="0"/>
              </a:p>
              <a:p>
                <a:pPr marL="342900" indent="-342900">
                  <a:buFont typeface="Arial" panose="020B0604020202020204" pitchFamily="34" charset="0"/>
                  <a:buChar char="•"/>
                </a:pPr>
                <a:r>
                  <a:rPr lang="en-US" i="1" dirty="0"/>
                  <a:t> Compute the proportion of times correct decision is made</a:t>
                </a:r>
              </a:p>
              <a:p>
                <a:endParaRPr lang="en-US" b="1" dirty="0"/>
              </a:p>
              <a:p>
                <a:pPr marL="726948" lvl="1" indent="-342900">
                  <a:buFont typeface="Arial" panose="020B0604020202020204" pitchFamily="34" charset="0"/>
                  <a:buChar char="•"/>
                </a:pPr>
                <a:endParaRPr lang="en-US" dirty="0"/>
              </a:p>
            </p:txBody>
          </p:sp>
        </mc:Choice>
        <mc:Fallback>
          <p:sp>
            <p:nvSpPr>
              <p:cNvPr id="5" name="Content Placeholder 3">
                <a:extLst>
                  <a:ext uri="{FF2B5EF4-FFF2-40B4-BE49-F238E27FC236}">
                    <a16:creationId xmlns:a16="http://schemas.microsoft.com/office/drawing/2014/main" id="{0B4CFBB1-C589-4DB0-832E-0130D47E2B62}"/>
                  </a:ext>
                </a:extLst>
              </p:cNvPr>
              <p:cNvSpPr txBox="1">
                <a:spLocks noRot="1" noChangeAspect="1" noMove="1" noResize="1" noEditPoints="1" noAdjustHandles="1" noChangeArrowheads="1" noChangeShapeType="1" noTextEdit="1"/>
              </p:cNvSpPr>
              <p:nvPr/>
            </p:nvSpPr>
            <p:spPr>
              <a:xfrm>
                <a:off x="647700" y="1409700"/>
                <a:ext cx="11049000" cy="4610100"/>
              </a:xfrm>
              <a:prstGeom prst="rect">
                <a:avLst/>
              </a:prstGeom>
              <a:blipFill>
                <a:blip r:embed="rId2"/>
                <a:stretch>
                  <a:fillRect l="-552" t="-1321"/>
                </a:stretch>
              </a:blipFill>
            </p:spPr>
            <p:txBody>
              <a:bodyPr/>
              <a:lstStyle/>
              <a:p>
                <a:r>
                  <a:rPr lang="en-US">
                    <a:noFill/>
                  </a:rPr>
                  <a:t> </a:t>
                </a:r>
              </a:p>
            </p:txBody>
          </p:sp>
        </mc:Fallback>
      </mc:AlternateContent>
    </p:spTree>
    <p:extLst>
      <p:ext uri="{BB962C8B-B14F-4D97-AF65-F5344CB8AC3E}">
        <p14:creationId xmlns:p14="http://schemas.microsoft.com/office/powerpoint/2010/main" val="168452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FB24E0-6115-440E-9AB6-3193A2D69585}"/>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
        <p:nvSpPr>
          <p:cNvPr id="3" name="Title 1">
            <a:extLst>
              <a:ext uri="{FF2B5EF4-FFF2-40B4-BE49-F238E27FC236}">
                <a16:creationId xmlns:a16="http://schemas.microsoft.com/office/drawing/2014/main" id="{6045EFA2-36F8-4C06-ADB2-E2F8BD2EBDF7}"/>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dirty="0"/>
              <a:t>Comparing Metrics for PP and CP </a:t>
            </a:r>
          </a:p>
        </p:txBody>
      </p:sp>
      <p:sp>
        <p:nvSpPr>
          <p:cNvPr id="4" name="Slide Number Placeholder 2">
            <a:extLst>
              <a:ext uri="{FF2B5EF4-FFF2-40B4-BE49-F238E27FC236}">
                <a16:creationId xmlns:a16="http://schemas.microsoft.com/office/drawing/2014/main" id="{44C0DC9A-5743-4146-9F41-8E0192C3B143}"/>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15</a:t>
            </a:fld>
            <a:endParaRPr lang="en-US" dirty="0"/>
          </a:p>
        </p:txBody>
      </p:sp>
      <p:pic>
        <p:nvPicPr>
          <p:cNvPr id="5" name="Picture 4">
            <a:extLst>
              <a:ext uri="{FF2B5EF4-FFF2-40B4-BE49-F238E27FC236}">
                <a16:creationId xmlns:a16="http://schemas.microsoft.com/office/drawing/2014/main" id="{D7FDD71A-D112-467F-AC16-8CE365EB6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 y="2110963"/>
            <a:ext cx="6069834" cy="4046556"/>
          </a:xfrm>
          <a:prstGeom prst="rect">
            <a:avLst/>
          </a:prstGeom>
        </p:spPr>
      </p:pic>
      <p:pic>
        <p:nvPicPr>
          <p:cNvPr id="6" name="Picture 5">
            <a:extLst>
              <a:ext uri="{FF2B5EF4-FFF2-40B4-BE49-F238E27FC236}">
                <a16:creationId xmlns:a16="http://schemas.microsoft.com/office/drawing/2014/main" id="{71EAAB0B-DE6D-4A70-9DA6-5673AAA0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46" y="2110961"/>
            <a:ext cx="6069838" cy="4046558"/>
          </a:xfrm>
          <a:prstGeom prst="rect">
            <a:avLst/>
          </a:prstGeom>
        </p:spPr>
      </p:pic>
      <p:sp>
        <p:nvSpPr>
          <p:cNvPr id="7" name="Rectangle 6">
            <a:extLst>
              <a:ext uri="{FF2B5EF4-FFF2-40B4-BE49-F238E27FC236}">
                <a16:creationId xmlns:a16="http://schemas.microsoft.com/office/drawing/2014/main" id="{6D494C75-9DA6-4047-AC3E-CFDB4AAAB9DC}"/>
              </a:ext>
            </a:extLst>
          </p:cNvPr>
          <p:cNvSpPr/>
          <p:nvPr/>
        </p:nvSpPr>
        <p:spPr>
          <a:xfrm>
            <a:off x="1317071" y="1249961"/>
            <a:ext cx="3011647" cy="68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Stop for Failure only</a:t>
            </a:r>
          </a:p>
        </p:txBody>
      </p:sp>
      <p:sp>
        <p:nvSpPr>
          <p:cNvPr id="8" name="Rectangle 7">
            <a:extLst>
              <a:ext uri="{FF2B5EF4-FFF2-40B4-BE49-F238E27FC236}">
                <a16:creationId xmlns:a16="http://schemas.microsoft.com/office/drawing/2014/main" id="{09958B8F-9D14-49E5-909F-D3ABE941CD5A}"/>
              </a:ext>
            </a:extLst>
          </p:cNvPr>
          <p:cNvSpPr/>
          <p:nvPr/>
        </p:nvSpPr>
        <p:spPr>
          <a:xfrm>
            <a:off x="7218637" y="1249962"/>
            <a:ext cx="3011646" cy="684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Stop for Success only</a:t>
            </a:r>
          </a:p>
        </p:txBody>
      </p:sp>
    </p:spTree>
    <p:extLst>
      <p:ext uri="{BB962C8B-B14F-4D97-AF65-F5344CB8AC3E}">
        <p14:creationId xmlns:p14="http://schemas.microsoft.com/office/powerpoint/2010/main" val="157638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8990-A986-4971-A7A0-40E54DFFB5B7}"/>
              </a:ext>
            </a:extLst>
          </p:cNvPr>
          <p:cNvSpPr>
            <a:spLocks noGrp="1"/>
          </p:cNvSpPr>
          <p:nvPr>
            <p:ph type="title"/>
          </p:nvPr>
        </p:nvSpPr>
        <p:spPr/>
        <p:txBody>
          <a:bodyPr/>
          <a:lstStyle/>
          <a:p>
            <a:r>
              <a:rPr lang="en-US" dirty="0"/>
              <a:t>Comparing Metrics for PP and CP on </a:t>
            </a:r>
            <a:r>
              <a:rPr lang="en-US" b="1" u="sng" dirty="0"/>
              <a:t>Binary</a:t>
            </a:r>
            <a:r>
              <a:rPr lang="en-US" dirty="0"/>
              <a:t> data</a:t>
            </a:r>
          </a:p>
        </p:txBody>
      </p:sp>
      <p:sp>
        <p:nvSpPr>
          <p:cNvPr id="3" name="Slide Number Placeholder 2">
            <a:extLst>
              <a:ext uri="{FF2B5EF4-FFF2-40B4-BE49-F238E27FC236}">
                <a16:creationId xmlns:a16="http://schemas.microsoft.com/office/drawing/2014/main" id="{2BCE2B38-8406-4B84-BF17-9D1F6440F830}"/>
              </a:ext>
            </a:extLst>
          </p:cNvPr>
          <p:cNvSpPr>
            <a:spLocks noGrp="1"/>
          </p:cNvSpPr>
          <p:nvPr>
            <p:ph type="sldNum" sz="quarter" idx="4"/>
          </p:nvPr>
        </p:nvSpPr>
        <p:spPr/>
        <p:txBody>
          <a:bodyPr/>
          <a:lstStyle/>
          <a:p>
            <a:fld id="{4FAB73BC-B049-4115-A692-8D63A059BFB8}" type="slidenum">
              <a:rPr lang="en-US" smtClean="0"/>
              <a:pPr/>
              <a:t>16</a:t>
            </a:fld>
            <a:endParaRPr lang="en-US" dirty="0"/>
          </a:p>
        </p:txBody>
      </p:sp>
      <p:grpSp>
        <p:nvGrpSpPr>
          <p:cNvPr id="13" name="Group 12">
            <a:extLst>
              <a:ext uri="{FF2B5EF4-FFF2-40B4-BE49-F238E27FC236}">
                <a16:creationId xmlns:a16="http://schemas.microsoft.com/office/drawing/2014/main" id="{30E8D6A4-94D9-4192-A5F0-8046666BDD45}"/>
              </a:ext>
            </a:extLst>
          </p:cNvPr>
          <p:cNvGrpSpPr/>
          <p:nvPr/>
        </p:nvGrpSpPr>
        <p:grpSpPr>
          <a:xfrm>
            <a:off x="3235175" y="1151917"/>
            <a:ext cx="7953722" cy="5561146"/>
            <a:chOff x="2797853" y="1143966"/>
            <a:chExt cx="7953722" cy="5561146"/>
          </a:xfrm>
        </p:grpSpPr>
        <p:grpSp>
          <p:nvGrpSpPr>
            <p:cNvPr id="11" name="Group 10">
              <a:extLst>
                <a:ext uri="{FF2B5EF4-FFF2-40B4-BE49-F238E27FC236}">
                  <a16:creationId xmlns:a16="http://schemas.microsoft.com/office/drawing/2014/main" id="{A02F6229-6638-4B1A-9256-A947062FBCE9}"/>
                </a:ext>
              </a:extLst>
            </p:cNvPr>
            <p:cNvGrpSpPr/>
            <p:nvPr/>
          </p:nvGrpSpPr>
          <p:grpSpPr>
            <a:xfrm>
              <a:off x="2797853" y="1390899"/>
              <a:ext cx="7953722" cy="5314213"/>
              <a:chOff x="2797853" y="1390899"/>
              <a:chExt cx="7953722" cy="5314213"/>
            </a:xfrm>
          </p:grpSpPr>
          <p:pic>
            <p:nvPicPr>
              <p:cNvPr id="7" name="Picture 6">
                <a:extLst>
                  <a:ext uri="{FF2B5EF4-FFF2-40B4-BE49-F238E27FC236}">
                    <a16:creationId xmlns:a16="http://schemas.microsoft.com/office/drawing/2014/main" id="{48DDCFF7-D103-4615-8A5E-63E6F2D4C392}"/>
                  </a:ext>
                </a:extLst>
              </p:cNvPr>
              <p:cNvPicPr>
                <a:picLocks noChangeAspect="1"/>
              </p:cNvPicPr>
              <p:nvPr/>
            </p:nvPicPr>
            <p:blipFill>
              <a:blip r:embed="rId2"/>
              <a:stretch>
                <a:fillRect/>
              </a:stretch>
            </p:blipFill>
            <p:spPr>
              <a:xfrm>
                <a:off x="2797853" y="1390899"/>
                <a:ext cx="7953722" cy="5314213"/>
              </a:xfrm>
              <a:prstGeom prst="rect">
                <a:avLst/>
              </a:prstGeom>
            </p:spPr>
          </p:pic>
          <p:sp>
            <p:nvSpPr>
              <p:cNvPr id="9" name="Rectangle 8">
                <a:extLst>
                  <a:ext uri="{FF2B5EF4-FFF2-40B4-BE49-F238E27FC236}">
                    <a16:creationId xmlns:a16="http://schemas.microsoft.com/office/drawing/2014/main" id="{7AF7C694-DD9E-4EC7-888B-90763F4E5E90}"/>
                  </a:ext>
                </a:extLst>
              </p:cNvPr>
              <p:cNvSpPr/>
              <p:nvPr/>
            </p:nvSpPr>
            <p:spPr>
              <a:xfrm>
                <a:off x="3927423" y="1390899"/>
                <a:ext cx="6033541" cy="43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463C38-A293-48A1-9E12-49A7F0E882C5}"/>
                  </a:ext>
                </a:extLst>
              </p:cNvPr>
              <p:cNvSpPr/>
              <p:nvPr/>
            </p:nvSpPr>
            <p:spPr>
              <a:xfrm>
                <a:off x="4079823" y="4079235"/>
                <a:ext cx="6033541" cy="43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827786C2-E32C-4210-975F-2A1CD432098A}"/>
                </a:ext>
              </a:extLst>
            </p:cNvPr>
            <p:cNvSpPr/>
            <p:nvPr/>
          </p:nvSpPr>
          <p:spPr>
            <a:xfrm>
              <a:off x="5142626" y="1143966"/>
              <a:ext cx="3011647" cy="68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Stop for Failure only</a:t>
              </a:r>
            </a:p>
          </p:txBody>
        </p:sp>
        <p:sp>
          <p:nvSpPr>
            <p:cNvPr id="12" name="Rectangle 11">
              <a:extLst>
                <a:ext uri="{FF2B5EF4-FFF2-40B4-BE49-F238E27FC236}">
                  <a16:creationId xmlns:a16="http://schemas.microsoft.com/office/drawing/2014/main" id="{0F517440-E792-47C5-AD50-F276AD58D5C2}"/>
                </a:ext>
              </a:extLst>
            </p:cNvPr>
            <p:cNvSpPr/>
            <p:nvPr/>
          </p:nvSpPr>
          <p:spPr>
            <a:xfrm>
              <a:off x="5142627" y="3832303"/>
              <a:ext cx="3011646" cy="684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Stop for Success only</a:t>
              </a:r>
            </a:p>
          </p:txBody>
        </p:sp>
      </p:grpSp>
      <p:sp>
        <p:nvSpPr>
          <p:cNvPr id="14" name="Rectangle 13">
            <a:extLst>
              <a:ext uri="{FF2B5EF4-FFF2-40B4-BE49-F238E27FC236}">
                <a16:creationId xmlns:a16="http://schemas.microsoft.com/office/drawing/2014/main" id="{29CD2EBD-82D0-44C6-9261-F12877FC6C59}"/>
              </a:ext>
            </a:extLst>
          </p:cNvPr>
          <p:cNvSpPr/>
          <p:nvPr/>
        </p:nvSpPr>
        <p:spPr>
          <a:xfrm>
            <a:off x="113859" y="1916038"/>
            <a:ext cx="2862469" cy="3848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PP is not restricted to Normally distributed data</a:t>
            </a:r>
          </a:p>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p>
            <a:pPr algn="ctr"/>
            <a:r>
              <a:rPr lang="en-US" dirty="0">
                <a:latin typeface="Open Sans" panose="020B0606030504020204" pitchFamily="34" charset="0"/>
                <a:ea typeface="Open Sans" panose="020B0606030504020204" pitchFamily="34" charset="0"/>
                <a:cs typeface="Open Sans" panose="020B0606030504020204" pitchFamily="34" charset="0"/>
              </a:rPr>
              <a:t>We can also use PP for binary (pass/fail) data!</a:t>
            </a:r>
          </a:p>
        </p:txBody>
      </p:sp>
    </p:spTree>
    <p:extLst>
      <p:ext uri="{BB962C8B-B14F-4D97-AF65-F5344CB8AC3E}">
        <p14:creationId xmlns:p14="http://schemas.microsoft.com/office/powerpoint/2010/main" val="32861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1EB8-73EB-4659-9D4D-282498A96E80}"/>
              </a:ext>
            </a:extLst>
          </p:cNvPr>
          <p:cNvSpPr>
            <a:spLocks noGrp="1"/>
          </p:cNvSpPr>
          <p:nvPr>
            <p:ph type="title"/>
          </p:nvPr>
        </p:nvSpPr>
        <p:spPr/>
        <p:txBody>
          <a:bodyPr/>
          <a:lstStyle/>
          <a:p>
            <a:r>
              <a:rPr lang="en-US" dirty="0"/>
              <a:t>How long should we wait until our first interim analysis?</a:t>
            </a:r>
          </a:p>
        </p:txBody>
      </p:sp>
      <p:sp>
        <p:nvSpPr>
          <p:cNvPr id="3" name="Slide Number Placeholder 2">
            <a:extLst>
              <a:ext uri="{FF2B5EF4-FFF2-40B4-BE49-F238E27FC236}">
                <a16:creationId xmlns:a16="http://schemas.microsoft.com/office/drawing/2014/main" id="{020BBBD7-73B8-419A-BC3E-7BB7BD3EC6C1}"/>
              </a:ext>
            </a:extLst>
          </p:cNvPr>
          <p:cNvSpPr>
            <a:spLocks noGrp="1"/>
          </p:cNvSpPr>
          <p:nvPr>
            <p:ph type="sldNum" sz="quarter" idx="10"/>
          </p:nvPr>
        </p:nvSpPr>
        <p:spPr/>
        <p:txBody>
          <a:bodyPr/>
          <a:lstStyle/>
          <a:p>
            <a:fld id="{4FAB73BC-B049-4115-A692-8D63A059BFB8}" type="slidenum">
              <a:rPr lang="en-US" smtClean="0"/>
              <a:pPr/>
              <a:t>17</a:t>
            </a:fld>
            <a:endParaRPr lang="en-US" dirty="0"/>
          </a:p>
        </p:txBody>
      </p:sp>
      <p:sp>
        <p:nvSpPr>
          <p:cNvPr id="4" name="Content Placeholder 3">
            <a:extLst>
              <a:ext uri="{FF2B5EF4-FFF2-40B4-BE49-F238E27FC236}">
                <a16:creationId xmlns:a16="http://schemas.microsoft.com/office/drawing/2014/main" id="{6258C4AC-0CB0-429A-95D7-C30147DBD4C4}"/>
              </a:ext>
            </a:extLst>
          </p:cNvPr>
          <p:cNvSpPr>
            <a:spLocks noGrp="1"/>
          </p:cNvSpPr>
          <p:nvPr>
            <p:ph sz="quarter" idx="11"/>
          </p:nvPr>
        </p:nvSpPr>
        <p:spPr>
          <a:xfrm>
            <a:off x="647700" y="1409700"/>
            <a:ext cx="3566491" cy="4610100"/>
          </a:xfrm>
        </p:spPr>
        <p:txBody>
          <a:bodyPr/>
          <a:lstStyle/>
          <a:p>
            <a:r>
              <a:rPr lang="en-US" dirty="0"/>
              <a:t>We looked at the proportion of times a </a:t>
            </a:r>
            <a:r>
              <a:rPr lang="en-US" u="sng" dirty="0"/>
              <a:t>conflicting decision </a:t>
            </a:r>
            <a:r>
              <a:rPr lang="en-US" dirty="0"/>
              <a:t>was made based on PP and CP, </a:t>
            </a:r>
            <a:r>
              <a:rPr lang="en-US" b="1" dirty="0"/>
              <a:t>based on the number of samples before the first analysis</a:t>
            </a:r>
          </a:p>
          <a:p>
            <a:endParaRPr lang="en-US" b="1" dirty="0"/>
          </a:p>
          <a:p>
            <a:r>
              <a:rPr lang="en-US" dirty="0"/>
              <a:t>This simulation suggested collecting about </a:t>
            </a:r>
            <a:r>
              <a:rPr lang="en-US" b="1" dirty="0"/>
              <a:t>~30% of planned data before first look</a:t>
            </a:r>
          </a:p>
        </p:txBody>
      </p:sp>
      <p:pic>
        <p:nvPicPr>
          <p:cNvPr id="5" name="Picture 4">
            <a:extLst>
              <a:ext uri="{FF2B5EF4-FFF2-40B4-BE49-F238E27FC236}">
                <a16:creationId xmlns:a16="http://schemas.microsoft.com/office/drawing/2014/main" id="{C08D3816-C415-4831-9DBB-E566019D6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462" y="1409700"/>
            <a:ext cx="7588384" cy="4683116"/>
          </a:xfrm>
          <a:prstGeom prst="rect">
            <a:avLst/>
          </a:prstGeom>
        </p:spPr>
      </p:pic>
    </p:spTree>
    <p:extLst>
      <p:ext uri="{BB962C8B-B14F-4D97-AF65-F5344CB8AC3E}">
        <p14:creationId xmlns:p14="http://schemas.microsoft.com/office/powerpoint/2010/main" val="33266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FDFD-FF67-4615-B5BF-1228299CB7A3}"/>
              </a:ext>
            </a:extLst>
          </p:cNvPr>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id="{420928A9-4950-45F5-8B57-6164A001BC2F}"/>
              </a:ext>
            </a:extLst>
          </p:cNvPr>
          <p:cNvSpPr>
            <a:spLocks noGrp="1"/>
          </p:cNvSpPr>
          <p:nvPr>
            <p:ph type="sldNum" sz="quarter" idx="10"/>
          </p:nvPr>
        </p:nvSpPr>
        <p:spPr/>
        <p:txBody>
          <a:bodyPr/>
          <a:lstStyle/>
          <a:p>
            <a:fld id="{4FAB73BC-B049-4115-A692-8D63A059BFB8}" type="slidenum">
              <a:rPr lang="en-US" smtClean="0"/>
              <a:pPr/>
              <a:t>18</a:t>
            </a:fld>
            <a:endParaRPr lang="en-US" dirty="0"/>
          </a:p>
        </p:txBody>
      </p:sp>
      <p:sp>
        <p:nvSpPr>
          <p:cNvPr id="4" name="Content Placeholder 3">
            <a:extLst>
              <a:ext uri="{FF2B5EF4-FFF2-40B4-BE49-F238E27FC236}">
                <a16:creationId xmlns:a16="http://schemas.microsoft.com/office/drawing/2014/main" id="{EB32099B-B015-4D03-8348-4DBDC25BAFA7}"/>
              </a:ext>
            </a:extLst>
          </p:cNvPr>
          <p:cNvSpPr>
            <a:spLocks noGrp="1"/>
          </p:cNvSpPr>
          <p:nvPr>
            <p:ph sz="quarter" idx="11"/>
          </p:nvPr>
        </p:nvSpPr>
        <p:spPr/>
        <p:txBody>
          <a:bodyPr/>
          <a:lstStyle/>
          <a:p>
            <a:pPr marL="342900" indent="-342900">
              <a:buFont typeface="Arial" panose="020B0604020202020204" pitchFamily="34" charset="0"/>
              <a:buChar char="•"/>
            </a:pPr>
            <a:r>
              <a:rPr lang="en-US" dirty="0"/>
              <a:t>Predictive probability can be used to stop an experiment early and save resources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Posterior probability tries to capture the truth, while Predictive Probability captures the likelihood of capturing the truth, given your finite resources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Predictive probability appeared to be more conservative than conditional power</a:t>
            </a:r>
          </a:p>
          <a:p>
            <a:pPr marL="726948" lvl="1" indent="-342900">
              <a:buFont typeface="Arial" panose="020B0604020202020204" pitchFamily="34" charset="0"/>
              <a:buChar char="•"/>
            </a:pPr>
            <a:r>
              <a:rPr lang="en-US" dirty="0"/>
              <a:t>Small prior sensitivity analysis showed this to be consistent for reasonable priors</a:t>
            </a:r>
          </a:p>
          <a:p>
            <a:pPr marL="726948"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 general, selection of priors is important and not always intuitive for PP</a:t>
            </a:r>
          </a:p>
          <a:p>
            <a:pPr marL="726948" lvl="1" indent="-342900">
              <a:buFont typeface="Arial" panose="020B0604020202020204" pitchFamily="34" charset="0"/>
              <a:buChar char="•"/>
            </a:pPr>
            <a:r>
              <a:rPr lang="en-US" dirty="0"/>
              <a:t>This is partly alleviated by increasing the number of samples before first interim analysis</a:t>
            </a:r>
          </a:p>
          <a:p>
            <a:endParaRPr lang="en-US" dirty="0"/>
          </a:p>
        </p:txBody>
      </p:sp>
    </p:spTree>
    <p:extLst>
      <p:ext uri="{BB962C8B-B14F-4D97-AF65-F5344CB8AC3E}">
        <p14:creationId xmlns:p14="http://schemas.microsoft.com/office/powerpoint/2010/main" val="103263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B8C7-35F1-4490-B34D-BC15DD32DA17}"/>
              </a:ext>
            </a:extLst>
          </p:cNvPr>
          <p:cNvSpPr>
            <a:spLocks noGrp="1"/>
          </p:cNvSpPr>
          <p:nvPr>
            <p:ph type="ctrTitle"/>
          </p:nvPr>
        </p:nvSpPr>
        <p:spPr/>
        <p:txBody>
          <a:bodyPr/>
          <a:lstStyle/>
          <a:p>
            <a:r>
              <a:rPr lang="en-US" dirty="0"/>
              <a:t>Thank you for listening!</a:t>
            </a:r>
          </a:p>
        </p:txBody>
      </p:sp>
    </p:spTree>
    <p:extLst>
      <p:ext uri="{BB962C8B-B14F-4D97-AF65-F5344CB8AC3E}">
        <p14:creationId xmlns:p14="http://schemas.microsoft.com/office/powerpoint/2010/main" val="342565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83AE-3AEC-4419-B35F-BA8A580614A5}"/>
              </a:ext>
            </a:extLst>
          </p:cNvPr>
          <p:cNvSpPr>
            <a:spLocks noGrp="1"/>
          </p:cNvSpPr>
          <p:nvPr>
            <p:ph type="title"/>
          </p:nvPr>
        </p:nvSpPr>
        <p:spPr/>
        <p:txBody>
          <a:bodyPr/>
          <a:lstStyle/>
          <a:p>
            <a:r>
              <a:rPr lang="en-US" dirty="0"/>
              <a:t>Problem: Experiments are Expensive</a:t>
            </a:r>
          </a:p>
        </p:txBody>
      </p:sp>
      <p:sp>
        <p:nvSpPr>
          <p:cNvPr id="3" name="Slide Number Placeholder 2">
            <a:extLst>
              <a:ext uri="{FF2B5EF4-FFF2-40B4-BE49-F238E27FC236}">
                <a16:creationId xmlns:a16="http://schemas.microsoft.com/office/drawing/2014/main" id="{A4A9EDBE-3103-41BD-81B9-926A3BD3760D}"/>
              </a:ext>
            </a:extLst>
          </p:cNvPr>
          <p:cNvSpPr>
            <a:spLocks noGrp="1"/>
          </p:cNvSpPr>
          <p:nvPr>
            <p:ph type="sldNum" sz="quarter" idx="10"/>
          </p:nvPr>
        </p:nvSpPr>
        <p:spPr/>
        <p:txBody>
          <a:bodyPr/>
          <a:lstStyle/>
          <a:p>
            <a:fld id="{4FAB73BC-B049-4115-A692-8D63A059BFB8}" type="slidenum">
              <a:rPr lang="en-US" smtClean="0"/>
              <a:pPr/>
              <a:t>2</a:t>
            </a:fld>
            <a:endParaRPr lang="en-US" dirty="0"/>
          </a:p>
        </p:txBody>
      </p:sp>
      <p:sp>
        <p:nvSpPr>
          <p:cNvPr id="4" name="Content Placeholder 3">
            <a:extLst>
              <a:ext uri="{FF2B5EF4-FFF2-40B4-BE49-F238E27FC236}">
                <a16:creationId xmlns:a16="http://schemas.microsoft.com/office/drawing/2014/main" id="{06336848-2BA1-4EB6-8254-6F46F4C1E1A4}"/>
              </a:ext>
            </a:extLst>
          </p:cNvPr>
          <p:cNvSpPr>
            <a:spLocks noGrp="1"/>
          </p:cNvSpPr>
          <p:nvPr>
            <p:ph sz="quarter" idx="11"/>
          </p:nvPr>
        </p:nvSpPr>
        <p:spPr/>
        <p:txBody>
          <a:bodyPr/>
          <a:lstStyle/>
          <a:p>
            <a:pPr marL="342900" indent="-342900">
              <a:buFont typeface="Arial" panose="020B0604020202020204" pitchFamily="34" charset="0"/>
              <a:buChar char="•"/>
            </a:pPr>
            <a:r>
              <a:rPr lang="en-US" dirty="0"/>
              <a:t>Test engineers often want to gather as much information, about as many variables, </a:t>
            </a:r>
            <a:r>
              <a:rPr lang="en-US" b="1" dirty="0">
                <a:solidFill>
                  <a:srgbClr val="FF0000"/>
                </a:solidFill>
              </a:rPr>
              <a:t>as efficiently as possible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Unfortunately, combination of </a:t>
            </a:r>
            <a:r>
              <a:rPr lang="en-US" b="1" dirty="0">
                <a:solidFill>
                  <a:srgbClr val="FF0000"/>
                </a:solidFill>
              </a:rPr>
              <a:t>funding</a:t>
            </a:r>
            <a:r>
              <a:rPr lang="en-US" dirty="0"/>
              <a:t>, </a:t>
            </a:r>
            <a:r>
              <a:rPr lang="en-US" b="1" dirty="0">
                <a:solidFill>
                  <a:srgbClr val="00B0F0"/>
                </a:solidFill>
              </a:rPr>
              <a:t>time</a:t>
            </a:r>
            <a:r>
              <a:rPr lang="en-US" dirty="0"/>
              <a:t>, and </a:t>
            </a:r>
            <a:r>
              <a:rPr lang="en-US" b="1" dirty="0">
                <a:solidFill>
                  <a:srgbClr val="002060"/>
                </a:solidFill>
              </a:rPr>
              <a:t>hardware</a:t>
            </a:r>
            <a:r>
              <a:rPr lang="en-US" dirty="0"/>
              <a:t> are often at odds with this objective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 efficient way to achieve this is through </a:t>
            </a:r>
            <a:r>
              <a:rPr lang="en-US" b="1" dirty="0"/>
              <a:t>statistical </a:t>
            </a:r>
            <a:r>
              <a:rPr lang="en-US" b="1" dirty="0" err="1"/>
              <a:t>DOEx</a:t>
            </a:r>
            <a:endParaRPr lang="en-US" b="1" dirty="0"/>
          </a:p>
          <a:p>
            <a:pPr marL="726948" lvl="1" indent="-342900">
              <a:buFont typeface="Arial" panose="020B0604020202020204" pitchFamily="34" charset="0"/>
              <a:buChar char="•"/>
            </a:pPr>
            <a:r>
              <a:rPr lang="en-US" dirty="0"/>
              <a:t>Avoid change-one-factor-at-a-time!!!</a:t>
            </a:r>
          </a:p>
          <a:p>
            <a:pPr marL="726948"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Traditional </a:t>
            </a:r>
            <a:r>
              <a:rPr lang="en-US" dirty="0" err="1"/>
              <a:t>DOEx</a:t>
            </a:r>
            <a:r>
              <a:rPr lang="en-US" dirty="0"/>
              <a:t> methods seem rigid, inflexible, </a:t>
            </a:r>
            <a:r>
              <a:rPr lang="en-US" b="1" dirty="0"/>
              <a:t>unwilling to pivot directions</a:t>
            </a:r>
          </a:p>
        </p:txBody>
      </p:sp>
    </p:spTree>
    <p:extLst>
      <p:ext uri="{BB962C8B-B14F-4D97-AF65-F5344CB8AC3E}">
        <p14:creationId xmlns:p14="http://schemas.microsoft.com/office/powerpoint/2010/main" val="262257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B8C7-35F1-4490-B34D-BC15DD32DA17}"/>
              </a:ext>
            </a:extLst>
          </p:cNvPr>
          <p:cNvSpPr>
            <a:spLocks noGrp="1"/>
          </p:cNvSpPr>
          <p:nvPr>
            <p:ph type="ctrTitle"/>
          </p:nvPr>
        </p:nvSpPr>
        <p:spPr/>
        <p:txBody>
          <a:bodyPr/>
          <a:lstStyle/>
          <a:p>
            <a:r>
              <a:rPr lang="en-US" dirty="0"/>
              <a:t>Backup slides</a:t>
            </a:r>
          </a:p>
        </p:txBody>
      </p:sp>
    </p:spTree>
    <p:extLst>
      <p:ext uri="{BB962C8B-B14F-4D97-AF65-F5344CB8AC3E}">
        <p14:creationId xmlns:p14="http://schemas.microsoft.com/office/powerpoint/2010/main" val="368661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EAD7D8-90CF-4F5F-BB3B-9A3867C58E12}"/>
              </a:ext>
            </a:extLst>
          </p:cNvPr>
          <p:cNvSpPr>
            <a:spLocks noGrp="1"/>
          </p:cNvSpPr>
          <p:nvPr>
            <p:ph type="sldNum" sz="quarter" idx="4"/>
          </p:nvPr>
        </p:nvSpPr>
        <p:spPr/>
        <p:txBody>
          <a:bodyPr/>
          <a:lstStyle/>
          <a:p>
            <a:fld id="{4FAB73BC-B049-4115-A692-8D63A059BFB8}" type="slidenum">
              <a:rPr lang="en-US" smtClean="0"/>
              <a:pPr/>
              <a:t>21</a:t>
            </a:fld>
            <a:endParaRPr lang="en-US" dirty="0"/>
          </a:p>
        </p:txBody>
      </p:sp>
      <p:sp>
        <p:nvSpPr>
          <p:cNvPr id="3" name="Title 1">
            <a:extLst>
              <a:ext uri="{FF2B5EF4-FFF2-40B4-BE49-F238E27FC236}">
                <a16:creationId xmlns:a16="http://schemas.microsoft.com/office/drawing/2014/main" id="{2C227C96-8E07-46E7-821B-E4CB23812166}"/>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Simple Example comparing Posterior Probability with PP</a:t>
            </a:r>
            <a:endParaRPr lang="en-US" dirty="0"/>
          </a:p>
        </p:txBody>
      </p:sp>
      <p:sp>
        <p:nvSpPr>
          <p:cNvPr id="4" name="Slide Number Placeholder 2">
            <a:extLst>
              <a:ext uri="{FF2B5EF4-FFF2-40B4-BE49-F238E27FC236}">
                <a16:creationId xmlns:a16="http://schemas.microsoft.com/office/drawing/2014/main" id="{6335E34B-F36D-48D8-AC12-49846320003B}"/>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21</a:t>
            </a:fld>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BA941FAE-28C0-4E63-A0F1-4DA8D9539BD8}"/>
                  </a:ext>
                </a:extLst>
              </p:cNvPr>
              <p:cNvSpPr txBox="1">
                <a:spLocks/>
              </p:cNvSpPr>
              <p:nvPr/>
            </p:nvSpPr>
            <p:spPr>
              <a:xfrm>
                <a:off x="647700" y="1409699"/>
                <a:ext cx="11049000" cy="5061687"/>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Let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2</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𝑜</m:t>
                            </m:r>
                          </m:sub>
                        </m:sSub>
                      </m:sub>
                    </m:sSub>
                  </m:oMath>
                </a14:m>
                <a:r>
                  <a:rPr lang="en-US" sz="2100" dirty="0"/>
                  <a:t>be </a:t>
                </a:r>
                <a14:m>
                  <m:oMath xmlns:m="http://schemas.openxmlformats.org/officeDocument/2006/math">
                    <m:sSub>
                      <m:sSubPr>
                        <m:ctrlPr>
                          <a:rPr lang="en-US" sz="2100" i="1" smtClean="0">
                            <a:latin typeface="Cambria Math" panose="02040503050406030204" pitchFamily="18" charset="0"/>
                          </a:rPr>
                        </m:ctrlPr>
                      </m:sSubPr>
                      <m:e>
                        <m:r>
                          <a:rPr lang="en-US" sz="2100" i="1" smtClean="0">
                            <a:latin typeface="Cambria Math" panose="02040503050406030204" pitchFamily="18" charset="0"/>
                          </a:rPr>
                          <m:t>𝑛</m:t>
                        </m:r>
                      </m:e>
                      <m:sub>
                        <m:r>
                          <a:rPr lang="en-US" sz="2100" i="1" smtClean="0">
                            <a:latin typeface="Cambria Math" panose="02040503050406030204" pitchFamily="18" charset="0"/>
                          </a:rPr>
                          <m:t>𝑜</m:t>
                        </m:r>
                      </m:sub>
                    </m:sSub>
                  </m:oMath>
                </a14:m>
                <a:r>
                  <a:rPr lang="en-US" sz="2100" dirty="0"/>
                  <a:t> observed draws and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𝑌</m:t>
                        </m:r>
                      </m:e>
                      <m:sub>
                        <m:r>
                          <a:rPr lang="en-US" sz="2100" i="1">
                            <a:latin typeface="Cambria Math" panose="02040503050406030204" pitchFamily="18" charset="0"/>
                          </a:rPr>
                          <m:t>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𝑌</m:t>
                        </m:r>
                      </m:e>
                      <m:sub>
                        <m:r>
                          <a:rPr lang="en-US" sz="2100" i="1">
                            <a:latin typeface="Cambria Math" panose="02040503050406030204" pitchFamily="18" charset="0"/>
                          </a:rPr>
                          <m:t>2</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𝑌</m:t>
                        </m:r>
                      </m:e>
                      <m:sub>
                        <m:sSub>
                          <m:sSubPr>
                            <m:ctrlPr>
                              <a:rPr lang="en-US" sz="2100" i="1">
                                <a:latin typeface="Cambria Math" panose="02040503050406030204" pitchFamily="18" charset="0"/>
                              </a:rPr>
                            </m:ctrlPr>
                          </m:sSubPr>
                          <m:e>
                            <m:r>
                              <a:rPr lang="en-US" sz="2100" i="1">
                                <a:latin typeface="Cambria Math" panose="02040503050406030204" pitchFamily="18" charset="0"/>
                              </a:rPr>
                              <m:t>𝑛</m:t>
                            </m:r>
                          </m:e>
                          <m:sub>
                            <m:r>
                              <a:rPr lang="en-US" sz="2100" i="1">
                                <a:latin typeface="Cambria Math" panose="02040503050406030204" pitchFamily="18" charset="0"/>
                              </a:rPr>
                              <m:t>𝑢</m:t>
                            </m:r>
                          </m:sub>
                        </m:sSub>
                      </m:sub>
                    </m:sSub>
                  </m:oMath>
                </a14:m>
                <a:r>
                  <a:rPr lang="en-US" sz="2100" dirty="0"/>
                  <a:t>be the </a:t>
                </a:r>
                <a14:m>
                  <m:oMath xmlns:m="http://schemas.openxmlformats.org/officeDocument/2006/math">
                    <m:sSub>
                      <m:sSubPr>
                        <m:ctrlPr>
                          <a:rPr lang="en-US" sz="2100" i="1" smtClean="0">
                            <a:latin typeface="Cambria Math" panose="02040503050406030204" pitchFamily="18" charset="0"/>
                          </a:rPr>
                        </m:ctrlPr>
                      </m:sSubPr>
                      <m:e>
                        <m:r>
                          <a:rPr lang="en-US" sz="2100" i="1" smtClean="0">
                            <a:latin typeface="Cambria Math" panose="02040503050406030204" pitchFamily="18" charset="0"/>
                          </a:rPr>
                          <m:t>𝑛</m:t>
                        </m:r>
                      </m:e>
                      <m:sub>
                        <m:r>
                          <a:rPr lang="en-US" sz="2100" i="1" smtClean="0">
                            <a:latin typeface="Cambria Math" panose="02040503050406030204" pitchFamily="18" charset="0"/>
                          </a:rPr>
                          <m:t>𝑢</m:t>
                        </m:r>
                      </m:sub>
                    </m:sSub>
                  </m:oMath>
                </a14:m>
                <a:r>
                  <a:rPr lang="en-US" sz="2100" dirty="0"/>
                  <a:t> remaining draws to collect where the total sample size </a:t>
                </a:r>
                <a14:m>
                  <m:oMath xmlns:m="http://schemas.openxmlformats.org/officeDocument/2006/math">
                    <m:r>
                      <a:rPr lang="en-US" sz="2100" i="1" smtClean="0">
                        <a:latin typeface="Cambria Math" panose="02040503050406030204" pitchFamily="18" charset="0"/>
                      </a:rPr>
                      <m:t>100=</m:t>
                    </m:r>
                    <m:sSub>
                      <m:sSubPr>
                        <m:ctrlPr>
                          <a:rPr lang="en-US" sz="2100" i="1" smtClean="0">
                            <a:latin typeface="Cambria Math" panose="02040503050406030204" pitchFamily="18" charset="0"/>
                          </a:rPr>
                        </m:ctrlPr>
                      </m:sSubPr>
                      <m:e>
                        <m:r>
                          <a:rPr lang="en-US" sz="2100" i="1" smtClean="0">
                            <a:latin typeface="Cambria Math" panose="02040503050406030204" pitchFamily="18" charset="0"/>
                          </a:rPr>
                          <m:t>𝑛</m:t>
                        </m:r>
                      </m:e>
                      <m:sub>
                        <m:r>
                          <a:rPr lang="en-US" sz="2100" i="1" smtClean="0">
                            <a:latin typeface="Cambria Math" panose="02040503050406030204" pitchFamily="18" charset="0"/>
                          </a:rPr>
                          <m:t>𝑜</m:t>
                        </m:r>
                      </m:sub>
                    </m:sSub>
                    <m:r>
                      <a:rPr lang="en-US" sz="2100" i="1" smtClean="0">
                        <a:latin typeface="Cambria Math" panose="02040503050406030204" pitchFamily="18" charset="0"/>
                      </a:rPr>
                      <m:t>+</m:t>
                    </m:r>
                    <m:sSub>
                      <m:sSubPr>
                        <m:ctrlPr>
                          <a:rPr lang="en-US" sz="2100" i="1" smtClean="0">
                            <a:latin typeface="Cambria Math" panose="02040503050406030204" pitchFamily="18" charset="0"/>
                          </a:rPr>
                        </m:ctrlPr>
                      </m:sSubPr>
                      <m:e>
                        <m:r>
                          <a:rPr lang="en-US" sz="2100" i="1" smtClean="0">
                            <a:latin typeface="Cambria Math" panose="02040503050406030204" pitchFamily="18" charset="0"/>
                          </a:rPr>
                          <m:t>𝑛</m:t>
                        </m:r>
                      </m:e>
                      <m:sub>
                        <m:r>
                          <a:rPr lang="en-US" sz="2100" i="1" smtClean="0">
                            <a:latin typeface="Cambria Math" panose="02040503050406030204" pitchFamily="18" charset="0"/>
                          </a:rPr>
                          <m:t>𝑢</m:t>
                        </m:r>
                      </m:sub>
                    </m:sSub>
                  </m:oMath>
                </a14:m>
                <a:r>
                  <a:rPr lang="en-US" sz="2100" dirty="0"/>
                  <a:t>. Let:</a:t>
                </a:r>
                <a:endParaRPr lang="en-US" dirty="0"/>
              </a:p>
              <a:p>
                <a:pPr marL="342900" indent="-34290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2</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𝑛</m:t>
                        </m:r>
                      </m:sub>
                    </m:sSub>
                    <m:r>
                      <a:rPr lang="en-US" i="1" smtClean="0">
                        <a:latin typeface="Cambria Math" panose="02040503050406030204" pitchFamily="18" charset="0"/>
                      </a:rPr>
                      <m:t>~</m:t>
                    </m:r>
                    <m:r>
                      <a:rPr lang="en-US" i="1" smtClean="0">
                        <a:latin typeface="Cambria Math" panose="02040503050406030204" pitchFamily="18" charset="0"/>
                      </a:rPr>
                      <m:t>𝑁</m:t>
                    </m:r>
                    <m:r>
                      <a:rPr lang="en-US" i="1" smtClean="0">
                        <a:latin typeface="Cambria Math" panose="02040503050406030204" pitchFamily="18" charset="0"/>
                      </a:rPr>
                      <m:t>(</m:t>
                    </m:r>
                    <m:r>
                      <a:rPr lang="en-US" i="1" smtClean="0">
                        <a:latin typeface="Cambria Math" panose="02040503050406030204" pitchFamily="18" charset="0"/>
                      </a:rPr>
                      <m:t>𝜇</m:t>
                    </m:r>
                    <m:r>
                      <a:rPr lang="en-US" i="1" smtClean="0">
                        <a:latin typeface="Cambria Math" panose="02040503050406030204" pitchFamily="18" charset="0"/>
                      </a:rPr>
                      <m:t>,1)</m:t>
                    </m:r>
                  </m:oMath>
                </a14:m>
                <a:endParaRPr lang="en-US" dirty="0"/>
              </a:p>
              <a:p>
                <a:pPr marL="342900" indent="-342900">
                  <a:buFont typeface="Arial" panose="020B0604020202020204" pitchFamily="34" charset="0"/>
                  <a:buChar char="•"/>
                </a:pPr>
                <a14:m>
                  <m:oMath xmlns:m="http://schemas.openxmlformats.org/officeDocument/2006/math">
                    <m:r>
                      <a:rPr lang="en-US" i="1" smtClean="0">
                        <a:latin typeface="Cambria Math" panose="02040503050406030204" pitchFamily="18" charset="0"/>
                      </a:rPr>
                      <m:t>𝑝</m:t>
                    </m:r>
                    <m:d>
                      <m:dPr>
                        <m:ctrlPr>
                          <a:rPr lang="en-US" i="1" smtClean="0">
                            <a:latin typeface="Cambria Math" panose="02040503050406030204" pitchFamily="18" charset="0"/>
                          </a:rPr>
                        </m:ctrlPr>
                      </m:dPr>
                      <m:e>
                        <m:r>
                          <a:rPr lang="en-US" i="1" smtClean="0">
                            <a:latin typeface="Cambria Math" panose="02040503050406030204" pitchFamily="18" charset="0"/>
                          </a:rPr>
                          <m:t>𝜇</m:t>
                        </m:r>
                      </m:e>
                    </m:d>
                    <m:r>
                      <a:rPr lang="en-US" i="1" smtClean="0">
                        <a:latin typeface="Cambria Math" panose="02040503050406030204" pitchFamily="18" charset="0"/>
                      </a:rPr>
                      <m:t>∝1</m:t>
                    </m:r>
                  </m:oMath>
                </a14:m>
                <a:r>
                  <a:rPr lang="en-US" dirty="0"/>
                  <a:t> (Jeffreys Prior)</a:t>
                </a:r>
              </a:p>
              <a:p>
                <a:pPr marL="342900" indent="-342900">
                  <a:buFont typeface="Arial" panose="020B0604020202020204" pitchFamily="34" charset="0"/>
                  <a:buChar char="•"/>
                </a:pPr>
                <a:r>
                  <a:rPr lang="en-US" dirty="0"/>
                  <a:t>QOI </a:t>
                </a:r>
                <a14:m>
                  <m:oMath xmlns:m="http://schemas.openxmlformats.org/officeDocument/2006/math">
                    <m:r>
                      <a:rPr lang="en-US" i="1" smtClean="0">
                        <a:latin typeface="Cambria Math" panose="02040503050406030204" pitchFamily="18" charset="0"/>
                      </a:rPr>
                      <m:t>𝜙</m:t>
                    </m:r>
                    <m:r>
                      <a:rPr lang="en-US" i="1" smtClean="0">
                        <a:latin typeface="Cambria Math" panose="02040503050406030204" pitchFamily="18" charset="0"/>
                      </a:rPr>
                      <m:t>=</m:t>
                    </m:r>
                    <m:r>
                      <a:rPr lang="en-US" i="1" smtClean="0">
                        <a:latin typeface="Cambria Math" panose="02040503050406030204" pitchFamily="18" charset="0"/>
                      </a:rPr>
                      <m:t>𝑃</m:t>
                    </m:r>
                    <m:r>
                      <a:rPr lang="en-US" i="1" smtClean="0">
                        <a:latin typeface="Cambria Math" panose="02040503050406030204" pitchFamily="18" charset="0"/>
                      </a:rPr>
                      <m:t>(</m:t>
                    </m:r>
                    <m:r>
                      <a:rPr lang="en-US" i="1" smtClean="0">
                        <a:latin typeface="Cambria Math" panose="02040503050406030204" pitchFamily="18" charset="0"/>
                      </a:rPr>
                      <m:t>𝜇</m:t>
                    </m:r>
                    <m:r>
                      <a:rPr lang="en-US" i="1" smtClean="0">
                        <a:latin typeface="Cambria Math" panose="02040503050406030204" pitchFamily="18" charset="0"/>
                      </a:rPr>
                      <m:t>&gt;0)</m:t>
                    </m:r>
                  </m:oMath>
                </a14:m>
                <a:endParaRPr lang="en-US" dirty="0"/>
              </a:p>
              <a:p>
                <a:pPr marL="342900" indent="-34290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𝜃</m:t>
                        </m:r>
                      </m:e>
                      <m:sub>
                        <m:r>
                          <a:rPr lang="en-US" i="1" smtClean="0">
                            <a:latin typeface="Cambria Math" panose="02040503050406030204" pitchFamily="18" charset="0"/>
                          </a:rPr>
                          <m:t>𝑇</m:t>
                        </m:r>
                      </m:sub>
                    </m:sSub>
                    <m:r>
                      <a:rPr lang="en-US" i="1" smtClean="0">
                        <a:latin typeface="Cambria Math" panose="02040503050406030204" pitchFamily="18" charset="0"/>
                      </a:rPr>
                      <m:t>=0.9</m:t>
                    </m:r>
                  </m:oMath>
                </a14:m>
                <a:endParaRPr lang="en-US" dirty="0"/>
              </a:p>
              <a:p>
                <a:endParaRPr lang="en-US" dirty="0"/>
              </a:p>
              <a:p>
                <a:r>
                  <a:rPr lang="en-US" dirty="0"/>
                  <a:t>Suppose </a:t>
                </a:r>
                <a14:m>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𝑋</m:t>
                            </m:r>
                          </m:e>
                        </m:acc>
                      </m:e>
                      <m:sub>
                        <m:r>
                          <a:rPr lang="en-US" i="1" dirty="0" smtClean="0">
                            <a:latin typeface="Cambria Math" panose="02040503050406030204" pitchFamily="18" charset="0"/>
                          </a:rPr>
                          <m:t>25</m:t>
                        </m:r>
                      </m:sub>
                    </m:sSub>
                    <m:r>
                      <a:rPr lang="en-US" i="1" dirty="0" smtClean="0">
                        <a:latin typeface="Cambria Math" panose="02040503050406030204" pitchFamily="18" charset="0"/>
                      </a:rPr>
                      <m:t>=0.15,</m:t>
                    </m:r>
                    <m:sSubSup>
                      <m:sSubSupPr>
                        <m:ctrlPr>
                          <a:rPr lang="en-US" i="1" dirty="0">
                            <a:latin typeface="Cambria Math" panose="02040503050406030204" pitchFamily="18" charset="0"/>
                          </a:rPr>
                        </m:ctrlPr>
                      </m:sSubSupPr>
                      <m:e>
                        <m:r>
                          <a:rPr lang="en-US" i="1" dirty="0">
                            <a:latin typeface="Cambria Math" panose="02040503050406030204" pitchFamily="18" charset="0"/>
                          </a:rPr>
                          <m:t> </m:t>
                        </m:r>
                        <m:r>
                          <a:rPr lang="en-US" i="1" dirty="0">
                            <a:latin typeface="Cambria Math" panose="02040503050406030204" pitchFamily="18" charset="0"/>
                          </a:rPr>
                          <m:t>𝑠</m:t>
                        </m:r>
                      </m:e>
                      <m:sub>
                        <m:r>
                          <a:rPr lang="en-US" i="1" dirty="0">
                            <a:latin typeface="Cambria Math" panose="02040503050406030204" pitchFamily="18" charset="0"/>
                          </a:rPr>
                          <m:t>25</m:t>
                        </m:r>
                      </m:sub>
                      <m:sup>
                        <m:r>
                          <a:rPr lang="en-US" i="1" dirty="0">
                            <a:latin typeface="Cambria Math" panose="02040503050406030204" pitchFamily="18" charset="0"/>
                          </a:rPr>
                          <m:t>2</m:t>
                        </m:r>
                      </m:sup>
                    </m:sSubSup>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.99</m:t>
                        </m:r>
                      </m:e>
                      <m:sup>
                        <m:r>
                          <a:rPr lang="en-US" i="1" dirty="0">
                            <a:latin typeface="Cambria Math" panose="02040503050406030204" pitchFamily="18" charset="0"/>
                          </a:rPr>
                          <m:t>2</m:t>
                        </m:r>
                      </m:sup>
                    </m:sSup>
                    <m:r>
                      <a:rPr lang="en-US"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𝑋</m:t>
                            </m:r>
                          </m:e>
                        </m:acc>
                      </m:e>
                      <m:sub>
                        <m:r>
                          <a:rPr lang="en-US" i="1" dirty="0" smtClean="0">
                            <a:latin typeface="Cambria Math" panose="02040503050406030204" pitchFamily="18" charset="0"/>
                          </a:rPr>
                          <m:t>50</m:t>
                        </m:r>
                      </m:sub>
                    </m:sSub>
                    <m:r>
                      <a:rPr lang="en-US" i="1" dirty="0" smtClean="0">
                        <a:latin typeface="Cambria Math" panose="02040503050406030204" pitchFamily="18" charset="0"/>
                      </a:rPr>
                      <m:t>=0.16,</m:t>
                    </m:r>
                    <m:sSubSup>
                      <m:sSubSupPr>
                        <m:ctrlPr>
                          <a:rPr lang="en-US" i="1" dirty="0">
                            <a:latin typeface="Cambria Math" panose="02040503050406030204" pitchFamily="18" charset="0"/>
                          </a:rPr>
                        </m:ctrlPr>
                      </m:sSubSupPr>
                      <m:e>
                        <m:r>
                          <a:rPr lang="en-US" i="1" dirty="0">
                            <a:latin typeface="Cambria Math" panose="02040503050406030204" pitchFamily="18" charset="0"/>
                          </a:rPr>
                          <m:t> </m:t>
                        </m:r>
                        <m:r>
                          <a:rPr lang="en-US" i="1" dirty="0">
                            <a:latin typeface="Cambria Math" panose="02040503050406030204" pitchFamily="18" charset="0"/>
                          </a:rPr>
                          <m:t>𝑠</m:t>
                        </m:r>
                      </m:e>
                      <m:sub>
                        <m:r>
                          <a:rPr lang="en-US" i="1" dirty="0">
                            <a:latin typeface="Cambria Math" panose="02040503050406030204" pitchFamily="18" charset="0"/>
                          </a:rPr>
                          <m:t>50</m:t>
                        </m:r>
                      </m:sub>
                      <m:sup>
                        <m:r>
                          <a:rPr lang="en-US" i="1" dirty="0">
                            <a:latin typeface="Cambria Math" panose="02040503050406030204" pitchFamily="18" charset="0"/>
                          </a:rPr>
                          <m:t>2</m:t>
                        </m:r>
                      </m:sup>
                    </m:sSubSup>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1.24</m:t>
                        </m:r>
                      </m:e>
                      <m:sup>
                        <m:r>
                          <a:rPr lang="en-US" i="1" dirty="0">
                            <a:latin typeface="Cambria Math" panose="02040503050406030204" pitchFamily="18" charset="0"/>
                          </a:rPr>
                          <m:t>2</m:t>
                        </m:r>
                      </m:sup>
                    </m:sSup>
                    <m:r>
                      <a:rPr lang="en-US" i="1" dirty="0" smtClean="0">
                        <a:latin typeface="Cambria Math" panose="02040503050406030204" pitchFamily="18" charset="0"/>
                      </a:rPr>
                      <m:t>, </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𝑋</m:t>
                            </m:r>
                          </m:e>
                        </m:acc>
                      </m:e>
                      <m:sub>
                        <m:r>
                          <a:rPr lang="en-US" i="1" dirty="0" smtClean="0">
                            <a:latin typeface="Cambria Math" panose="02040503050406030204" pitchFamily="18" charset="0"/>
                          </a:rPr>
                          <m:t>75</m:t>
                        </m:r>
                      </m:sub>
                    </m:sSub>
                    <m:r>
                      <a:rPr lang="en-US" i="1" dirty="0" smtClean="0">
                        <a:latin typeface="Cambria Math" panose="02040503050406030204" pitchFamily="18" charset="0"/>
                      </a:rPr>
                      <m:t>=0.06,</m:t>
                    </m:r>
                  </m:oMath>
                </a14:m>
                <a:r>
                  <a:rPr lang="en-US" dirty="0"/>
                  <a:t>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 </m:t>
                        </m:r>
                        <m:r>
                          <a:rPr lang="en-US" i="1" dirty="0">
                            <a:latin typeface="Cambria Math" panose="02040503050406030204" pitchFamily="18" charset="0"/>
                          </a:rPr>
                          <m:t>𝑠</m:t>
                        </m:r>
                      </m:e>
                      <m:sub>
                        <m:r>
                          <a:rPr lang="en-US" i="1" dirty="0" smtClean="0">
                            <a:latin typeface="Cambria Math" panose="02040503050406030204" pitchFamily="18" charset="0"/>
                          </a:rPr>
                          <m:t>7</m:t>
                        </m:r>
                        <m:r>
                          <a:rPr lang="en-US" i="1" dirty="0">
                            <a:latin typeface="Cambria Math" panose="02040503050406030204" pitchFamily="18" charset="0"/>
                          </a:rPr>
                          <m:t>5</m:t>
                        </m:r>
                      </m:sub>
                      <m:sup>
                        <m:r>
                          <a:rPr lang="en-US" i="1" dirty="0">
                            <a:latin typeface="Cambria Math" panose="02040503050406030204" pitchFamily="18" charset="0"/>
                          </a:rPr>
                          <m:t>2</m:t>
                        </m:r>
                      </m:sup>
                    </m:sSubSup>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smtClean="0">
                            <a:latin typeface="Cambria Math" panose="02040503050406030204" pitchFamily="18" charset="0"/>
                          </a:rPr>
                          <m:t>1</m:t>
                        </m:r>
                      </m:e>
                      <m:sup>
                        <m:r>
                          <a:rPr lang="en-US" i="1" dirty="0">
                            <a:latin typeface="Cambria Math" panose="02040503050406030204" pitchFamily="18" charset="0"/>
                          </a:rPr>
                          <m:t>2</m:t>
                        </m:r>
                      </m:sup>
                    </m:sSup>
                  </m:oMath>
                </a14:m>
                <a:endParaRPr lang="en-US" dirty="0"/>
              </a:p>
              <a:p>
                <a:endParaRPr lang="en-US" dirty="0"/>
              </a:p>
              <a:p>
                <a:r>
                  <a:rPr lang="en-US" dirty="0"/>
                  <a:t>Posterior probability approach for computing </a:t>
                </a:r>
                <a14:m>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m:t>
                    </m:r>
                    <m:r>
                      <a:rPr lang="en-US" i="1" smtClean="0">
                        <a:latin typeface="Cambria Math" panose="02040503050406030204" pitchFamily="18" charset="0"/>
                      </a:rPr>
                      <m:t>𝜇</m:t>
                    </m:r>
                    <m:r>
                      <a:rPr lang="en-US" i="1" smtClean="0">
                        <a:latin typeface="Cambria Math" panose="02040503050406030204" pitchFamily="18" charset="0"/>
                      </a:rPr>
                      <m:t>&gt;0|</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𝑋</m:t>
                        </m:r>
                      </m:e>
                      <m:sub>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sub>
                    </m:sSub>
                    <m:r>
                      <a:rPr lang="en-US" i="1" smtClean="0">
                        <a:latin typeface="Cambria Math" panose="02040503050406030204" pitchFamily="18" charset="0"/>
                      </a:rPr>
                      <m:t>)</m:t>
                    </m:r>
                  </m:oMath>
                </a14:m>
                <a:r>
                  <a:rPr lang="en-US" dirty="0"/>
                  <a:t>:</a:t>
                </a:r>
              </a:p>
              <a:p>
                <a:pPr marL="342900" indent="-342900">
                  <a:buFont typeface="Arial" panose="020B0604020202020204" pitchFamily="34" charset="0"/>
                  <a:buChar char="•"/>
                </a:pPr>
                <a14:m>
                  <m:oMath xmlns:m="http://schemas.openxmlformats.org/officeDocument/2006/math">
                    <m:r>
                      <a:rPr lang="en-US" i="1" dirty="0" smtClean="0">
                        <a:latin typeface="Cambria Math" panose="02040503050406030204" pitchFamily="18" charset="0"/>
                      </a:rPr>
                      <m:t>𝜇</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𝑜</m:t>
                            </m:r>
                          </m:sub>
                        </m:sSub>
                      </m:sub>
                    </m:sSub>
                    <m:r>
                      <a:rPr lang="en-US" i="1" dirty="0" smtClean="0">
                        <a:latin typeface="Cambria Math" panose="02040503050406030204" pitchFamily="18" charset="0"/>
                      </a:rPr>
                      <m:t>~</m:t>
                    </m:r>
                    <m:r>
                      <a:rPr lang="en-US" i="1" dirty="0" smtClean="0">
                        <a:latin typeface="Cambria Math" panose="02040503050406030204" pitchFamily="18" charset="0"/>
                      </a:rPr>
                      <m:t>𝑁</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𝑋</m:t>
                                </m:r>
                              </m:e>
                            </m:acc>
                          </m:e>
                          <m:sub>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𝑜</m:t>
                                </m:r>
                              </m:sub>
                            </m:sSub>
                          </m:sub>
                        </m:sSub>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𝑛</m:t>
                            </m:r>
                          </m:den>
                        </m:f>
                      </m:e>
                    </m:d>
                  </m:oMath>
                </a14:m>
                <a:endParaRPr lang="en-US" dirty="0"/>
              </a:p>
            </p:txBody>
          </p:sp>
        </mc:Choice>
        <mc:Fallback xmlns="">
          <p:sp>
            <p:nvSpPr>
              <p:cNvPr id="5" name="Content Placeholder 3">
                <a:extLst>
                  <a:ext uri="{FF2B5EF4-FFF2-40B4-BE49-F238E27FC236}">
                    <a16:creationId xmlns:a16="http://schemas.microsoft.com/office/drawing/2014/main" id="{BA941FAE-28C0-4E63-A0F1-4DA8D9539BD8}"/>
                  </a:ext>
                </a:extLst>
              </p:cNvPr>
              <p:cNvSpPr txBox="1">
                <a:spLocks noRot="1" noChangeAspect="1" noMove="1" noResize="1" noEditPoints="1" noAdjustHandles="1" noChangeArrowheads="1" noChangeShapeType="1" noTextEdit="1"/>
              </p:cNvSpPr>
              <p:nvPr/>
            </p:nvSpPr>
            <p:spPr>
              <a:xfrm>
                <a:off x="647700" y="1409699"/>
                <a:ext cx="11049000" cy="5061687"/>
              </a:xfrm>
              <a:prstGeom prst="rect">
                <a:avLst/>
              </a:prstGeom>
              <a:blipFill>
                <a:blip r:embed="rId2"/>
                <a:stretch>
                  <a:fillRect l="-662" t="-1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8D4A6FC0-37ED-4203-97BB-156862B9F86D}"/>
                  </a:ext>
                </a:extLst>
              </p:cNvPr>
              <p:cNvGraphicFramePr>
                <a:graphicFrameLocks noGrp="1"/>
              </p:cNvGraphicFramePr>
              <p:nvPr>
                <p:extLst>
                  <p:ext uri="{D42A27DB-BD31-4B8C-83A1-F6EECF244321}">
                    <p14:modId xmlns:p14="http://schemas.microsoft.com/office/powerpoint/2010/main" val="2441827325"/>
                  </p:ext>
                </p:extLst>
              </p:nvPr>
            </p:nvGraphicFramePr>
            <p:xfrm>
              <a:off x="4089713" y="5461403"/>
              <a:ext cx="6360828" cy="1009984"/>
            </p:xfrm>
            <a:graphic>
              <a:graphicData uri="http://schemas.openxmlformats.org/drawingml/2006/table">
                <a:tbl>
                  <a:tblPr firstRow="1" bandRow="1">
                    <a:tableStyleId>{5C22544A-7EE6-4342-B048-85BDC9FD1C3A}</a:tableStyleId>
                  </a:tblPr>
                  <a:tblGrid>
                    <a:gridCol w="2877424">
                      <a:extLst>
                        <a:ext uri="{9D8B030D-6E8A-4147-A177-3AD203B41FA5}">
                          <a16:colId xmlns:a16="http://schemas.microsoft.com/office/drawing/2014/main" val="2377487743"/>
                        </a:ext>
                      </a:extLst>
                    </a:gridCol>
                    <a:gridCol w="1208014">
                      <a:extLst>
                        <a:ext uri="{9D8B030D-6E8A-4147-A177-3AD203B41FA5}">
                          <a16:colId xmlns:a16="http://schemas.microsoft.com/office/drawing/2014/main" val="1874938756"/>
                        </a:ext>
                      </a:extLst>
                    </a:gridCol>
                    <a:gridCol w="1132514">
                      <a:extLst>
                        <a:ext uri="{9D8B030D-6E8A-4147-A177-3AD203B41FA5}">
                          <a16:colId xmlns:a16="http://schemas.microsoft.com/office/drawing/2014/main" val="1958365981"/>
                        </a:ext>
                      </a:extLst>
                    </a:gridCol>
                    <a:gridCol w="1142876">
                      <a:extLst>
                        <a:ext uri="{9D8B030D-6E8A-4147-A177-3AD203B41FA5}">
                          <a16:colId xmlns:a16="http://schemas.microsoft.com/office/drawing/2014/main" val="1812369810"/>
                        </a:ext>
                      </a:extLst>
                    </a:gridCol>
                  </a:tblGrid>
                  <a:tr h="504992">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𝟐𝟓</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𝟓𝟎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𝟕𝟓</m:t>
                                </m:r>
                              </m:oMath>
                            </m:oMathPara>
                          </a14:m>
                          <a:endParaRPr lang="en-US" dirty="0"/>
                        </a:p>
                      </a:txBody>
                      <a:tcPr/>
                    </a:tc>
                    <a:extLst>
                      <a:ext uri="{0D108BD9-81ED-4DB2-BD59-A6C34878D82A}">
                        <a16:rowId xmlns:a16="http://schemas.microsoft.com/office/drawing/2014/main" val="2777651684"/>
                      </a:ext>
                    </a:extLst>
                  </a:tr>
                  <a:tr h="504992">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&gt;0</m:t>
                                    </m:r>
                                  </m:e>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𝑜</m:t>
                                            </m:r>
                                          </m:sub>
                                        </m:sSub>
                                      </m:sub>
                                    </m:sSub>
                                  </m:e>
                                </m:d>
                              </m:oMath>
                            </m:oMathPara>
                          </a14:m>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0.78</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0.82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0.70</a:t>
                          </a:r>
                        </a:p>
                      </a:txBody>
                      <a:tcPr/>
                    </a:tc>
                    <a:extLst>
                      <a:ext uri="{0D108BD9-81ED-4DB2-BD59-A6C34878D82A}">
                        <a16:rowId xmlns:a16="http://schemas.microsoft.com/office/drawing/2014/main" val="3248323822"/>
                      </a:ext>
                    </a:extLst>
                  </a:tr>
                </a:tbl>
              </a:graphicData>
            </a:graphic>
          </p:graphicFrame>
        </mc:Choice>
        <mc:Fallback xmlns="">
          <p:graphicFrame>
            <p:nvGraphicFramePr>
              <p:cNvPr id="6" name="Table 6">
                <a:extLst>
                  <a:ext uri="{FF2B5EF4-FFF2-40B4-BE49-F238E27FC236}">
                    <a16:creationId xmlns:a16="http://schemas.microsoft.com/office/drawing/2014/main" id="{8D4A6FC0-37ED-4203-97BB-156862B9F86D}"/>
                  </a:ext>
                </a:extLst>
              </p:cNvPr>
              <p:cNvGraphicFramePr>
                <a:graphicFrameLocks noGrp="1"/>
              </p:cNvGraphicFramePr>
              <p:nvPr>
                <p:extLst>
                  <p:ext uri="{D42A27DB-BD31-4B8C-83A1-F6EECF244321}">
                    <p14:modId xmlns:p14="http://schemas.microsoft.com/office/powerpoint/2010/main" val="2441827325"/>
                  </p:ext>
                </p:extLst>
              </p:nvPr>
            </p:nvGraphicFramePr>
            <p:xfrm>
              <a:off x="4089713" y="5461403"/>
              <a:ext cx="6360828" cy="1009984"/>
            </p:xfrm>
            <a:graphic>
              <a:graphicData uri="http://schemas.openxmlformats.org/drawingml/2006/table">
                <a:tbl>
                  <a:tblPr firstRow="1" bandRow="1">
                    <a:tableStyleId>{5C22544A-7EE6-4342-B048-85BDC9FD1C3A}</a:tableStyleId>
                  </a:tblPr>
                  <a:tblGrid>
                    <a:gridCol w="2877424">
                      <a:extLst>
                        <a:ext uri="{9D8B030D-6E8A-4147-A177-3AD203B41FA5}">
                          <a16:colId xmlns:a16="http://schemas.microsoft.com/office/drawing/2014/main" val="2377487743"/>
                        </a:ext>
                      </a:extLst>
                    </a:gridCol>
                    <a:gridCol w="1208014">
                      <a:extLst>
                        <a:ext uri="{9D8B030D-6E8A-4147-A177-3AD203B41FA5}">
                          <a16:colId xmlns:a16="http://schemas.microsoft.com/office/drawing/2014/main" val="1874938756"/>
                        </a:ext>
                      </a:extLst>
                    </a:gridCol>
                    <a:gridCol w="1132514">
                      <a:extLst>
                        <a:ext uri="{9D8B030D-6E8A-4147-A177-3AD203B41FA5}">
                          <a16:colId xmlns:a16="http://schemas.microsoft.com/office/drawing/2014/main" val="1958365981"/>
                        </a:ext>
                      </a:extLst>
                    </a:gridCol>
                    <a:gridCol w="1142876">
                      <a:extLst>
                        <a:ext uri="{9D8B030D-6E8A-4147-A177-3AD203B41FA5}">
                          <a16:colId xmlns:a16="http://schemas.microsoft.com/office/drawing/2014/main" val="1812369810"/>
                        </a:ext>
                      </a:extLst>
                    </a:gridCol>
                  </a:tblGrid>
                  <a:tr h="504992">
                    <a:tc>
                      <a:txBody>
                        <a:bodyPr/>
                        <a:lstStyle/>
                        <a:p>
                          <a:endParaRPr lang="en-US" dirty="0"/>
                        </a:p>
                      </a:txBody>
                      <a:tcPr/>
                    </a:tc>
                    <a:tc>
                      <a:txBody>
                        <a:bodyPr/>
                        <a:lstStyle/>
                        <a:p>
                          <a:endParaRPr lang="en-US"/>
                        </a:p>
                      </a:txBody>
                      <a:tcPr>
                        <a:blipFill>
                          <a:blip r:embed="rId3"/>
                          <a:stretch>
                            <a:fillRect l="-239394" t="-1190" r="-190909" b="-101190"/>
                          </a:stretch>
                        </a:blipFill>
                      </a:tcPr>
                    </a:tc>
                    <a:tc>
                      <a:txBody>
                        <a:bodyPr/>
                        <a:lstStyle/>
                        <a:p>
                          <a:endParaRPr lang="en-US"/>
                        </a:p>
                      </a:txBody>
                      <a:tcPr>
                        <a:blipFill>
                          <a:blip r:embed="rId3"/>
                          <a:stretch>
                            <a:fillRect l="-361290" t="-1190" r="-103226" b="-101190"/>
                          </a:stretch>
                        </a:blipFill>
                      </a:tcPr>
                    </a:tc>
                    <a:tc>
                      <a:txBody>
                        <a:bodyPr/>
                        <a:lstStyle/>
                        <a:p>
                          <a:endParaRPr lang="en-US"/>
                        </a:p>
                      </a:txBody>
                      <a:tcPr>
                        <a:blipFill>
                          <a:blip r:embed="rId3"/>
                          <a:stretch>
                            <a:fillRect l="-456383" t="-1190" r="-2128" b="-101190"/>
                          </a:stretch>
                        </a:blipFill>
                      </a:tcPr>
                    </a:tc>
                    <a:extLst>
                      <a:ext uri="{0D108BD9-81ED-4DB2-BD59-A6C34878D82A}">
                        <a16:rowId xmlns:a16="http://schemas.microsoft.com/office/drawing/2014/main" val="2777651684"/>
                      </a:ext>
                    </a:extLst>
                  </a:tr>
                  <a:tr h="504992">
                    <a:tc>
                      <a:txBody>
                        <a:bodyPr/>
                        <a:lstStyle/>
                        <a:p>
                          <a:endParaRPr lang="en-US"/>
                        </a:p>
                      </a:txBody>
                      <a:tcPr>
                        <a:blipFill>
                          <a:blip r:embed="rId3"/>
                          <a:stretch>
                            <a:fillRect l="-211" t="-102410" r="-121776" b="-2410"/>
                          </a:stretch>
                        </a:blipFill>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0.78</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0.82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0.70</a:t>
                          </a:r>
                        </a:p>
                      </a:txBody>
                      <a:tcPr/>
                    </a:tc>
                    <a:extLst>
                      <a:ext uri="{0D108BD9-81ED-4DB2-BD59-A6C34878D82A}">
                        <a16:rowId xmlns:a16="http://schemas.microsoft.com/office/drawing/2014/main" val="3248323822"/>
                      </a:ext>
                    </a:extLst>
                  </a:tr>
                </a:tbl>
              </a:graphicData>
            </a:graphic>
          </p:graphicFrame>
        </mc:Fallback>
      </mc:AlternateContent>
    </p:spTree>
    <p:extLst>
      <p:ext uri="{BB962C8B-B14F-4D97-AF65-F5344CB8AC3E}">
        <p14:creationId xmlns:p14="http://schemas.microsoft.com/office/powerpoint/2010/main" val="137061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62EC27-E36B-4102-B1B4-2E227A51D4EF}"/>
              </a:ext>
            </a:extLst>
          </p:cNvPr>
          <p:cNvSpPr>
            <a:spLocks noGrp="1"/>
          </p:cNvSpPr>
          <p:nvPr>
            <p:ph type="sldNum" sz="quarter" idx="4"/>
          </p:nvPr>
        </p:nvSpPr>
        <p:spPr/>
        <p:txBody>
          <a:bodyPr/>
          <a:lstStyle/>
          <a:p>
            <a:fld id="{4FAB73BC-B049-4115-A692-8D63A059BFB8}" type="slidenum">
              <a:rPr lang="en-US" smtClean="0"/>
              <a:pPr/>
              <a:t>22</a:t>
            </a:fld>
            <a:endParaRPr lang="en-US" dirty="0"/>
          </a:p>
        </p:txBody>
      </p:sp>
      <p:sp>
        <p:nvSpPr>
          <p:cNvPr id="3" name="Title 1">
            <a:extLst>
              <a:ext uri="{FF2B5EF4-FFF2-40B4-BE49-F238E27FC236}">
                <a16:creationId xmlns:a16="http://schemas.microsoft.com/office/drawing/2014/main" id="{B4CCFAEC-2C2A-4368-AE1F-1623DA09ACC0}"/>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Simple Example comparing Posterior Probability with PP</a:t>
            </a:r>
            <a:endParaRPr lang="en-US" dirty="0"/>
          </a:p>
        </p:txBody>
      </p:sp>
      <p:sp>
        <p:nvSpPr>
          <p:cNvPr id="4" name="Slide Number Placeholder 2">
            <a:extLst>
              <a:ext uri="{FF2B5EF4-FFF2-40B4-BE49-F238E27FC236}">
                <a16:creationId xmlns:a16="http://schemas.microsoft.com/office/drawing/2014/main" id="{8C43E4A6-A0D7-415C-9BD7-2F436524B58C}"/>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22</a:t>
            </a:fld>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F29C77F8-C458-4E42-B569-5B5E9D9E48A3}"/>
                  </a:ext>
                </a:extLst>
              </p:cNvPr>
              <p:cNvSpPr txBox="1">
                <a:spLocks/>
              </p:cNvSpPr>
              <p:nvPr/>
            </p:nvSpPr>
            <p:spPr>
              <a:xfrm>
                <a:off x="647700" y="1409699"/>
                <a:ext cx="11049000" cy="5061687"/>
              </a:xfrm>
              <a:prstGeom prst="rect">
                <a:avLst/>
              </a:prstGeom>
            </p:spPr>
            <p:txBody>
              <a:bodyP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PP approach to this problem:</a:t>
                </a:r>
              </a:p>
              <a:p>
                <a:pPr marL="342900" indent="-342900">
                  <a:buFont typeface="Arial" panose="020B0604020202020204" pitchFamily="34" charset="0"/>
                  <a:buChar char="•"/>
                </a:pPr>
                <a14:m>
                  <m:oMath xmlns:m="http://schemas.openxmlformats.org/officeDocument/2006/math">
                    <m:r>
                      <a:rPr lang="en-US" b="1" i="1" dirty="0" smtClean="0">
                        <a:latin typeface="Cambria Math" panose="02040503050406030204" pitchFamily="18" charset="0"/>
                      </a:rPr>
                      <m:t>𝒀</m:t>
                    </m:r>
                    <m:r>
                      <a:rPr lang="en-US" b="1" i="1" dirty="0" smtClean="0">
                        <a:latin typeface="Cambria Math" panose="02040503050406030204" pitchFamily="18" charset="0"/>
                      </a:rPr>
                      <m:t>|</m:t>
                    </m:r>
                    <m:r>
                      <a:rPr lang="en-US" b="1" i="1" dirty="0" smtClean="0">
                        <a:latin typeface="Cambria Math" panose="02040503050406030204" pitchFamily="18" charset="0"/>
                      </a:rPr>
                      <m:t>𝑿</m:t>
                    </m:r>
                    <m:r>
                      <a:rPr lang="en-US" i="1" dirty="0" smtClean="0">
                        <a:latin typeface="Cambria Math" panose="02040503050406030204" pitchFamily="18" charset="0"/>
                      </a:rPr>
                      <m:t>~</m:t>
                    </m:r>
                    <m:r>
                      <a:rPr lang="en-US" i="1" dirty="0" smtClean="0">
                        <a:latin typeface="Cambria Math" panose="02040503050406030204" pitchFamily="18" charset="0"/>
                      </a:rPr>
                      <m:t>𝑁</m:t>
                    </m:r>
                    <m:d>
                      <m:dPr>
                        <m:ctrlPr>
                          <a:rPr lang="en-US" i="1" dirty="0" smtClean="0">
                            <a:latin typeface="Cambria Math" panose="02040503050406030204" pitchFamily="18" charset="0"/>
                          </a:rPr>
                        </m:ctrlPr>
                      </m:dPr>
                      <m:e>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i="1" dirty="0" smtClean="0">
                                    <a:latin typeface="Cambria Math" panose="02040503050406030204" pitchFamily="18" charset="0"/>
                                  </a:rPr>
                                  <m:t>𝑋</m:t>
                                </m:r>
                              </m:e>
                            </m:acc>
                          </m:e>
                          <m:sub>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𝑜</m:t>
                                </m:r>
                              </m:sub>
                            </m:sSub>
                          </m:sub>
                        </m:sSub>
                        <m:r>
                          <a:rPr lang="en-US" i="1" dirty="0" smtClean="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sSub>
                              <m:sSubPr>
                                <m:ctrlPr>
                                  <a:rPr lang="en-US" i="1" dirty="0">
                                    <a:latin typeface="Cambria Math" panose="02040503050406030204" pitchFamily="18" charset="0"/>
                                  </a:rPr>
                                </m:ctrlPr>
                              </m:sSubPr>
                              <m:e>
                                <m:r>
                                  <a:rPr lang="en-US" i="1" dirty="0">
                                    <a:latin typeface="Cambria Math" panose="02040503050406030204" pitchFamily="18" charset="0"/>
                                  </a:rPr>
                                  <m:t>𝑛</m:t>
                                </m:r>
                              </m:e>
                              <m:sub>
                                <m:r>
                                  <a:rPr lang="en-US" i="1" dirty="0">
                                    <a:latin typeface="Cambria Math" panose="02040503050406030204" pitchFamily="18" charset="0"/>
                                  </a:rPr>
                                  <m:t>𝑜</m:t>
                                </m:r>
                              </m:sub>
                            </m:sSub>
                          </m:sub>
                          <m:sup>
                            <m:r>
                              <a:rPr lang="en-US" i="1" dirty="0">
                                <a:latin typeface="Cambria Math" panose="02040503050406030204" pitchFamily="18" charset="0"/>
                              </a:rPr>
                              <m:t>2</m:t>
                            </m:r>
                          </m:sup>
                        </m:sSubSup>
                        <m:d>
                          <m:dPr>
                            <m:ctrlPr>
                              <a:rPr lang="en-US" i="1" dirty="0" smtClean="0">
                                <a:latin typeface="Cambria Math" panose="02040503050406030204" pitchFamily="18" charset="0"/>
                              </a:rPr>
                            </m:ctrlPr>
                          </m:dPr>
                          <m:e>
                            <m:r>
                              <a:rPr lang="en-US" i="1" dirty="0" smtClean="0">
                                <a:latin typeface="Cambria Math" panose="02040503050406030204" pitchFamily="18" charset="0"/>
                              </a:rPr>
                              <m:t>1+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𝑛</m:t>
                                </m:r>
                              </m:den>
                            </m:f>
                          </m:e>
                        </m:d>
                      </m:e>
                    </m:d>
                  </m:oMath>
                </a14:m>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r>
                  <a:rPr lang="en-US" dirty="0"/>
                  <a:t>Posterior probability that </a:t>
                </a:r>
                <a14:m>
                  <m:oMath xmlns:m="http://schemas.openxmlformats.org/officeDocument/2006/math">
                    <m:r>
                      <a:rPr lang="en-US" i="1" smtClean="0">
                        <a:latin typeface="Cambria Math" panose="02040503050406030204" pitchFamily="18" charset="0"/>
                      </a:rPr>
                      <m:t>𝜇</m:t>
                    </m:r>
                    <m:r>
                      <a:rPr lang="en-US" i="1" smtClean="0">
                        <a:latin typeface="Cambria Math" panose="02040503050406030204" pitchFamily="18" charset="0"/>
                      </a:rPr>
                      <m:t>&gt;0</m:t>
                    </m:r>
                  </m:oMath>
                </a14:m>
                <a:r>
                  <a:rPr lang="en-US" dirty="0"/>
                  <a:t> are inconclusive,</a:t>
                </a:r>
              </a:p>
              <a:p>
                <a:pPr marL="342900" indent="-342900">
                  <a:buFont typeface="Arial" panose="020B0604020202020204" pitchFamily="34" charset="0"/>
                  <a:buChar char="•"/>
                </a:pPr>
                <a:r>
                  <a:rPr lang="en-US" dirty="0"/>
                  <a:t>PP drops as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oMath>
                </a14:m>
                <a:r>
                  <a:rPr lang="en-US" dirty="0"/>
                  <a:t> increases, and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𝑜</m:t>
                        </m:r>
                      </m:sub>
                    </m:sSub>
                  </m:oMath>
                </a14:m>
                <a:r>
                  <a:rPr lang="en-US" dirty="0"/>
                  <a:t>=75 , </a:t>
                </a:r>
                <a:r>
                  <a:rPr lang="en-US" b="1" dirty="0"/>
                  <a:t>there is less than a 10% chance that we will reach the conclusion</a:t>
                </a:r>
                <a:r>
                  <a:rPr lang="en-US" dirty="0"/>
                  <a:t> of </a:t>
                </a:r>
                <a14:m>
                  <m:oMath xmlns:m="http://schemas.openxmlformats.org/officeDocument/2006/math">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smtClean="0">
                            <a:latin typeface="Cambria Math" panose="02040503050406030204" pitchFamily="18" charset="0"/>
                          </a:rPr>
                          <m:t>𝜇</m:t>
                        </m:r>
                        <m:r>
                          <a:rPr lang="en-US" i="1" smtClean="0">
                            <a:latin typeface="Cambria Math" panose="02040503050406030204" pitchFamily="18" charset="0"/>
                          </a:rPr>
                          <m:t>&gt;0</m:t>
                        </m:r>
                      </m:e>
                    </m:d>
                    <m:r>
                      <a:rPr lang="en-US" i="1" smtClean="0">
                        <a:latin typeface="Cambria Math" panose="02040503050406030204" pitchFamily="18" charset="0"/>
                      </a:rPr>
                      <m:t>&gt;0.9</m:t>
                    </m:r>
                  </m:oMath>
                </a14:m>
                <a:endParaRPr lang="en-US" dirty="0"/>
              </a:p>
              <a:p>
                <a:pPr marL="342900" indent="-342900">
                  <a:buFont typeface="Arial" panose="020B0604020202020204" pitchFamily="34" charset="0"/>
                  <a:buChar char="•"/>
                </a:pPr>
                <a:r>
                  <a:rPr lang="en-US" dirty="0"/>
                  <a:t>We may want to save those 25 additional runs, </a:t>
                </a:r>
                <a:r>
                  <a:rPr lang="en-US" u="sng" dirty="0"/>
                  <a:t>assuming the model is correct…</a:t>
                </a:r>
                <a:endParaRPr lang="en-US" dirty="0"/>
              </a:p>
            </p:txBody>
          </p:sp>
        </mc:Choice>
        <mc:Fallback xmlns="">
          <p:sp>
            <p:nvSpPr>
              <p:cNvPr id="5" name="Content Placeholder 3">
                <a:extLst>
                  <a:ext uri="{FF2B5EF4-FFF2-40B4-BE49-F238E27FC236}">
                    <a16:creationId xmlns:a16="http://schemas.microsoft.com/office/drawing/2014/main" id="{F29C77F8-C458-4E42-B569-5B5E9D9E48A3}"/>
                  </a:ext>
                </a:extLst>
              </p:cNvPr>
              <p:cNvSpPr txBox="1">
                <a:spLocks noRot="1" noChangeAspect="1" noMove="1" noResize="1" noEditPoints="1" noAdjustHandles="1" noChangeArrowheads="1" noChangeShapeType="1" noTextEdit="1"/>
              </p:cNvSpPr>
              <p:nvPr/>
            </p:nvSpPr>
            <p:spPr>
              <a:xfrm>
                <a:off x="647700" y="1409699"/>
                <a:ext cx="11049000" cy="5061687"/>
              </a:xfrm>
              <a:prstGeom prst="rect">
                <a:avLst/>
              </a:prstGeom>
              <a:blipFill>
                <a:blip r:embed="rId2"/>
                <a:stretch>
                  <a:fillRect l="-552" t="-1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19B2D02-EA25-4EF3-B9A3-7A659F5B54ED}"/>
                  </a:ext>
                </a:extLst>
              </p:cNvPr>
              <p:cNvGraphicFramePr>
                <a:graphicFrameLocks noGrp="1"/>
              </p:cNvGraphicFramePr>
              <p:nvPr>
                <p:extLst>
                  <p:ext uri="{D42A27DB-BD31-4B8C-83A1-F6EECF244321}">
                    <p14:modId xmlns:p14="http://schemas.microsoft.com/office/powerpoint/2010/main" val="3227090287"/>
                  </p:ext>
                </p:extLst>
              </p:nvPr>
            </p:nvGraphicFramePr>
            <p:xfrm>
              <a:off x="1669411" y="2419016"/>
              <a:ext cx="6737408" cy="1514976"/>
            </p:xfrm>
            <a:graphic>
              <a:graphicData uri="http://schemas.openxmlformats.org/drawingml/2006/table">
                <a:tbl>
                  <a:tblPr firstRow="1" bandRow="1">
                    <a:tableStyleId>{5C22544A-7EE6-4342-B048-85BDC9FD1C3A}</a:tableStyleId>
                  </a:tblPr>
                  <a:tblGrid>
                    <a:gridCol w="3047776">
                      <a:extLst>
                        <a:ext uri="{9D8B030D-6E8A-4147-A177-3AD203B41FA5}">
                          <a16:colId xmlns:a16="http://schemas.microsoft.com/office/drawing/2014/main" val="2377487743"/>
                        </a:ext>
                      </a:extLst>
                    </a:gridCol>
                    <a:gridCol w="1279532">
                      <a:extLst>
                        <a:ext uri="{9D8B030D-6E8A-4147-A177-3AD203B41FA5}">
                          <a16:colId xmlns:a16="http://schemas.microsoft.com/office/drawing/2014/main" val="1874938756"/>
                        </a:ext>
                      </a:extLst>
                    </a:gridCol>
                    <a:gridCol w="1199562">
                      <a:extLst>
                        <a:ext uri="{9D8B030D-6E8A-4147-A177-3AD203B41FA5}">
                          <a16:colId xmlns:a16="http://schemas.microsoft.com/office/drawing/2014/main" val="1958365981"/>
                        </a:ext>
                      </a:extLst>
                    </a:gridCol>
                    <a:gridCol w="1210538">
                      <a:extLst>
                        <a:ext uri="{9D8B030D-6E8A-4147-A177-3AD203B41FA5}">
                          <a16:colId xmlns:a16="http://schemas.microsoft.com/office/drawing/2014/main" val="1812369810"/>
                        </a:ext>
                      </a:extLst>
                    </a:gridCol>
                  </a:tblGrid>
                  <a:tr h="504992">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𝟐𝟓</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𝟓𝟎</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𝒏</m:t>
                                    </m:r>
                                  </m:e>
                                  <m:sub>
                                    <m:r>
                                      <a:rPr lang="en-US" b="1" i="1" smtClean="0">
                                        <a:latin typeface="Cambria Math" panose="02040503050406030204" pitchFamily="18" charset="0"/>
                                      </a:rPr>
                                      <m:t>𝟎</m:t>
                                    </m:r>
                                  </m:sub>
                                </m:sSub>
                                <m:r>
                                  <a:rPr lang="en-US" b="1" i="1" smtClean="0">
                                    <a:latin typeface="Cambria Math" panose="02040503050406030204" pitchFamily="18" charset="0"/>
                                  </a:rPr>
                                  <m:t>=</m:t>
                                </m:r>
                                <m:r>
                                  <a:rPr lang="en-US" b="1" i="1" smtClean="0">
                                    <a:latin typeface="Cambria Math" panose="02040503050406030204" pitchFamily="18" charset="0"/>
                                  </a:rPr>
                                  <m:t>𝟕𝟓</m:t>
                                </m:r>
                              </m:oMath>
                            </m:oMathPara>
                          </a14:m>
                          <a:endParaRPr lang="en-US" dirty="0"/>
                        </a:p>
                      </a:txBody>
                      <a:tcPr/>
                    </a:tc>
                    <a:extLst>
                      <a:ext uri="{0D108BD9-81ED-4DB2-BD59-A6C34878D82A}">
                        <a16:rowId xmlns:a16="http://schemas.microsoft.com/office/drawing/2014/main" val="2777651684"/>
                      </a:ext>
                    </a:extLst>
                  </a:tr>
                  <a:tr h="504992">
                    <a:tc>
                      <a:txBody>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sub>
                                </m:sSub>
                                <m:d>
                                  <m:dPr>
                                    <m:ctrlPr>
                                      <a:rPr lang="en-US" i="1">
                                        <a:latin typeface="Cambria Math" panose="02040503050406030204" pitchFamily="18" charset="0"/>
                                      </a:rPr>
                                    </m:ctrlPr>
                                  </m:dPr>
                                  <m:e>
                                    <m:r>
                                      <a:rPr lang="en-US" b="1" i="1">
                                        <a:latin typeface="Cambria Math" panose="02040503050406030204" pitchFamily="18" charset="0"/>
                                      </a:rPr>
                                      <m:t>𝒀</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smtClean="0">
                                            <a:latin typeface="Cambria Math" panose="02040503050406030204" pitchFamily="18" charset="0"/>
                                          </a:rPr>
                                          <m:t>𝜇</m:t>
                                        </m:r>
                                        <m:r>
                                          <a:rPr lang="en-US" i="1">
                                            <a:latin typeface="Cambria Math" panose="02040503050406030204" pitchFamily="18" charset="0"/>
                                          </a:rPr>
                                          <m:t>&gt;</m:t>
                                        </m:r>
                                        <m:r>
                                          <a:rPr lang="en-US" i="1" smtClean="0">
                                            <a:latin typeface="Cambria Math" panose="02040503050406030204" pitchFamily="18" charset="0"/>
                                          </a:rPr>
                                          <m:t>0</m:t>
                                        </m:r>
                                      </m:e>
                                      <m:e>
                                        <m:r>
                                          <a:rPr lang="en-US" b="1" i="1">
                                            <a:latin typeface="Cambria Math" panose="02040503050406030204" pitchFamily="18" charset="0"/>
                                          </a:rPr>
                                          <m:t>𝑿</m:t>
                                        </m:r>
                                        <m:r>
                                          <a:rPr lang="en-US" i="1">
                                            <a:latin typeface="Cambria Math" panose="02040503050406030204" pitchFamily="18" charset="0"/>
                                          </a:rPr>
                                          <m:t>,</m:t>
                                        </m:r>
                                        <m:r>
                                          <a:rPr lang="en-US" b="1" i="1">
                                            <a:latin typeface="Cambria Math" panose="02040503050406030204" pitchFamily="18" charset="0"/>
                                          </a:rPr>
                                          <m:t>𝒀</m:t>
                                        </m:r>
                                      </m:e>
                                    </m:d>
                                    <m:r>
                                      <a:rPr lang="en-US" i="1">
                                        <a:latin typeface="Cambria Math" panose="02040503050406030204" pitchFamily="18" charset="0"/>
                                      </a:rPr>
                                      <m:t>&gt;</m:t>
                                    </m:r>
                                    <m:r>
                                      <a:rPr lang="en-US" i="1" smtClean="0">
                                        <a:latin typeface="Cambria Math" panose="02040503050406030204" pitchFamily="18" charset="0"/>
                                      </a:rPr>
                                      <m:t>0.9</m:t>
                                    </m:r>
                                  </m:e>
                                </m:d>
                              </m:oMath>
                            </m:oMathPara>
                          </a14:m>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0.63</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0.52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0.09</a:t>
                          </a:r>
                        </a:p>
                      </a:txBody>
                      <a:tcPr/>
                    </a:tc>
                    <a:extLst>
                      <a:ext uri="{0D108BD9-81ED-4DB2-BD59-A6C34878D82A}">
                        <a16:rowId xmlns:a16="http://schemas.microsoft.com/office/drawing/2014/main" val="3248323822"/>
                      </a:ext>
                    </a:extLst>
                  </a:tr>
                  <a:tr h="504992">
                    <a:tc>
                      <a:txBody>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&gt;0</m:t>
                                    </m:r>
                                  </m:e>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𝑜</m:t>
                                            </m:r>
                                          </m:sub>
                                        </m:sSub>
                                      </m:sub>
                                    </m:sSub>
                                  </m:e>
                                </m:d>
                              </m:oMath>
                            </m:oMathPara>
                          </a14:m>
                          <a:endParaRPr lang="en-US"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0.78</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0.82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0.70</a:t>
                          </a:r>
                        </a:p>
                      </a:txBody>
                      <a:tcPr/>
                    </a:tc>
                    <a:extLst>
                      <a:ext uri="{0D108BD9-81ED-4DB2-BD59-A6C34878D82A}">
                        <a16:rowId xmlns:a16="http://schemas.microsoft.com/office/drawing/2014/main" val="932860613"/>
                      </a:ext>
                    </a:extLst>
                  </a:tr>
                </a:tbl>
              </a:graphicData>
            </a:graphic>
          </p:graphicFrame>
        </mc:Choice>
        <mc:Fallback xmlns="">
          <p:graphicFrame>
            <p:nvGraphicFramePr>
              <p:cNvPr id="6" name="Table 6">
                <a:extLst>
                  <a:ext uri="{FF2B5EF4-FFF2-40B4-BE49-F238E27FC236}">
                    <a16:creationId xmlns:a16="http://schemas.microsoft.com/office/drawing/2014/main" id="{919B2D02-EA25-4EF3-B9A3-7A659F5B54ED}"/>
                  </a:ext>
                </a:extLst>
              </p:cNvPr>
              <p:cNvGraphicFramePr>
                <a:graphicFrameLocks noGrp="1"/>
              </p:cNvGraphicFramePr>
              <p:nvPr>
                <p:extLst>
                  <p:ext uri="{D42A27DB-BD31-4B8C-83A1-F6EECF244321}">
                    <p14:modId xmlns:p14="http://schemas.microsoft.com/office/powerpoint/2010/main" val="3227090287"/>
                  </p:ext>
                </p:extLst>
              </p:nvPr>
            </p:nvGraphicFramePr>
            <p:xfrm>
              <a:off x="1669411" y="2419016"/>
              <a:ext cx="6737408" cy="1514976"/>
            </p:xfrm>
            <a:graphic>
              <a:graphicData uri="http://schemas.openxmlformats.org/drawingml/2006/table">
                <a:tbl>
                  <a:tblPr firstRow="1" bandRow="1">
                    <a:tableStyleId>{5C22544A-7EE6-4342-B048-85BDC9FD1C3A}</a:tableStyleId>
                  </a:tblPr>
                  <a:tblGrid>
                    <a:gridCol w="3047776">
                      <a:extLst>
                        <a:ext uri="{9D8B030D-6E8A-4147-A177-3AD203B41FA5}">
                          <a16:colId xmlns:a16="http://schemas.microsoft.com/office/drawing/2014/main" val="2377487743"/>
                        </a:ext>
                      </a:extLst>
                    </a:gridCol>
                    <a:gridCol w="1279532">
                      <a:extLst>
                        <a:ext uri="{9D8B030D-6E8A-4147-A177-3AD203B41FA5}">
                          <a16:colId xmlns:a16="http://schemas.microsoft.com/office/drawing/2014/main" val="1874938756"/>
                        </a:ext>
                      </a:extLst>
                    </a:gridCol>
                    <a:gridCol w="1199562">
                      <a:extLst>
                        <a:ext uri="{9D8B030D-6E8A-4147-A177-3AD203B41FA5}">
                          <a16:colId xmlns:a16="http://schemas.microsoft.com/office/drawing/2014/main" val="1958365981"/>
                        </a:ext>
                      </a:extLst>
                    </a:gridCol>
                    <a:gridCol w="1210538">
                      <a:extLst>
                        <a:ext uri="{9D8B030D-6E8A-4147-A177-3AD203B41FA5}">
                          <a16:colId xmlns:a16="http://schemas.microsoft.com/office/drawing/2014/main" val="1812369810"/>
                        </a:ext>
                      </a:extLst>
                    </a:gridCol>
                  </a:tblGrid>
                  <a:tr h="504992">
                    <a:tc>
                      <a:txBody>
                        <a:bodyPr/>
                        <a:lstStyle/>
                        <a:p>
                          <a:endParaRPr lang="en-US" dirty="0"/>
                        </a:p>
                      </a:txBody>
                      <a:tcPr/>
                    </a:tc>
                    <a:tc>
                      <a:txBody>
                        <a:bodyPr/>
                        <a:lstStyle/>
                        <a:p>
                          <a:endParaRPr lang="en-US"/>
                        </a:p>
                      </a:txBody>
                      <a:tcPr>
                        <a:blipFill>
                          <a:blip r:embed="rId3"/>
                          <a:stretch>
                            <a:fillRect l="-239048" t="-1205" r="-190476" b="-203614"/>
                          </a:stretch>
                        </a:blipFill>
                      </a:tcPr>
                    </a:tc>
                    <a:tc>
                      <a:txBody>
                        <a:bodyPr/>
                        <a:lstStyle/>
                        <a:p>
                          <a:endParaRPr lang="en-US"/>
                        </a:p>
                      </a:txBody>
                      <a:tcPr>
                        <a:blipFill>
                          <a:blip r:embed="rId3"/>
                          <a:stretch>
                            <a:fillRect l="-361421" t="-1205" r="-103046" b="-203614"/>
                          </a:stretch>
                        </a:blipFill>
                      </a:tcPr>
                    </a:tc>
                    <a:tc>
                      <a:txBody>
                        <a:bodyPr/>
                        <a:lstStyle/>
                        <a:p>
                          <a:endParaRPr lang="en-US"/>
                        </a:p>
                      </a:txBody>
                      <a:tcPr>
                        <a:blipFill>
                          <a:blip r:embed="rId3"/>
                          <a:stretch>
                            <a:fillRect l="-456784" t="-1205" r="-2010" b="-203614"/>
                          </a:stretch>
                        </a:blipFill>
                      </a:tcPr>
                    </a:tc>
                    <a:extLst>
                      <a:ext uri="{0D108BD9-81ED-4DB2-BD59-A6C34878D82A}">
                        <a16:rowId xmlns:a16="http://schemas.microsoft.com/office/drawing/2014/main" val="2777651684"/>
                      </a:ext>
                    </a:extLst>
                  </a:tr>
                  <a:tr h="504992">
                    <a:tc>
                      <a:txBody>
                        <a:bodyPr/>
                        <a:lstStyle/>
                        <a:p>
                          <a:endParaRPr lang="en-US"/>
                        </a:p>
                      </a:txBody>
                      <a:tcPr>
                        <a:blipFill>
                          <a:blip r:embed="rId3"/>
                          <a:stretch>
                            <a:fillRect l="-200" t="-100000" r="-121756" b="-101190"/>
                          </a:stretch>
                        </a:blipFill>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0.63</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0.52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0.09</a:t>
                          </a:r>
                        </a:p>
                      </a:txBody>
                      <a:tcPr/>
                    </a:tc>
                    <a:extLst>
                      <a:ext uri="{0D108BD9-81ED-4DB2-BD59-A6C34878D82A}">
                        <a16:rowId xmlns:a16="http://schemas.microsoft.com/office/drawing/2014/main" val="3248323822"/>
                      </a:ext>
                    </a:extLst>
                  </a:tr>
                  <a:tr h="504992">
                    <a:tc>
                      <a:txBody>
                        <a:bodyPr/>
                        <a:lstStyle/>
                        <a:p>
                          <a:endParaRPr lang="en-US"/>
                        </a:p>
                      </a:txBody>
                      <a:tcPr>
                        <a:blipFill>
                          <a:blip r:embed="rId3"/>
                          <a:stretch>
                            <a:fillRect l="-200" t="-202410" r="-121756" b="-2410"/>
                          </a:stretch>
                        </a:blipFill>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0.78</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0.82</a:t>
                          </a:r>
                        </a:p>
                      </a:txBody>
                      <a:tcPr/>
                    </a:tc>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0.70</a:t>
                          </a:r>
                        </a:p>
                      </a:txBody>
                      <a:tcPr/>
                    </a:tc>
                    <a:extLst>
                      <a:ext uri="{0D108BD9-81ED-4DB2-BD59-A6C34878D82A}">
                        <a16:rowId xmlns:a16="http://schemas.microsoft.com/office/drawing/2014/main" val="932860613"/>
                      </a:ext>
                    </a:extLst>
                  </a:tr>
                </a:tbl>
              </a:graphicData>
            </a:graphic>
          </p:graphicFrame>
        </mc:Fallback>
      </mc:AlternateContent>
    </p:spTree>
    <p:extLst>
      <p:ext uri="{BB962C8B-B14F-4D97-AF65-F5344CB8AC3E}">
        <p14:creationId xmlns:p14="http://schemas.microsoft.com/office/powerpoint/2010/main" val="32455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030E1-907F-43A6-AC92-DDCBE236C1EE}"/>
              </a:ext>
            </a:extLst>
          </p:cNvPr>
          <p:cNvSpPr>
            <a:spLocks noGrp="1"/>
          </p:cNvSpPr>
          <p:nvPr>
            <p:ph type="sldNum" sz="quarter" idx="4"/>
          </p:nvPr>
        </p:nvSpPr>
        <p:spPr/>
        <p:txBody>
          <a:bodyPr/>
          <a:lstStyle/>
          <a:p>
            <a:fld id="{4FAB73BC-B049-4115-A692-8D63A059BFB8}" type="slidenum">
              <a:rPr lang="en-US" smtClean="0"/>
              <a:pPr/>
              <a:t>23</a:t>
            </a:fld>
            <a:endParaRPr lang="en-US" dirty="0"/>
          </a:p>
        </p:txBody>
      </p:sp>
      <p:sp>
        <p:nvSpPr>
          <p:cNvPr id="3" name="Title 1">
            <a:extLst>
              <a:ext uri="{FF2B5EF4-FFF2-40B4-BE49-F238E27FC236}">
                <a16:creationId xmlns:a16="http://schemas.microsoft.com/office/drawing/2014/main" id="{A17E7B45-E11C-4461-A96F-7D94E66A2029}"/>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DGM PDFs</a:t>
            </a:r>
            <a:endParaRPr lang="en-US" dirty="0"/>
          </a:p>
        </p:txBody>
      </p:sp>
      <p:sp>
        <p:nvSpPr>
          <p:cNvPr id="4" name="Slide Number Placeholder 2">
            <a:extLst>
              <a:ext uri="{FF2B5EF4-FFF2-40B4-BE49-F238E27FC236}">
                <a16:creationId xmlns:a16="http://schemas.microsoft.com/office/drawing/2014/main" id="{A2ED8571-D1D7-41B4-A889-77F79223C146}"/>
              </a:ext>
            </a:extLst>
          </p:cNvPr>
          <p:cNvSpPr txBox="1">
            <a:spLocks/>
          </p:cNvSpPr>
          <p:nvPr/>
        </p:nvSpPr>
        <p:spPr>
          <a:xfrm>
            <a:off x="11702562" y="6471387"/>
            <a:ext cx="489438" cy="365125"/>
          </a:xfrm>
          <a:prstGeom prst="rect">
            <a:avLst/>
          </a:prstGeom>
        </p:spPr>
        <p:txBody>
          <a:bodyPr vert="horz" lIns="0" tIns="0" rIns="0" bIns="0" rtlCol="0" anchor="ctr"/>
          <a:lstStyle>
            <a:defPPr>
              <a:defRPr lang="en-US"/>
            </a:defPPr>
            <a:lvl1pPr marL="0" algn="ctr" defTabSz="914400" rtl="0" eaLnBrk="1" latinLnBrk="0" hangingPunct="1">
              <a:defRPr sz="1400" b="0" i="0" kern="1200">
                <a:solidFill>
                  <a:srgbClr val="FFFFFF"/>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23</a:t>
            </a:fld>
            <a:endParaRPr lang="en-US" dirty="0"/>
          </a:p>
        </p:txBody>
      </p:sp>
      <p:pic>
        <p:nvPicPr>
          <p:cNvPr id="5" name="Picture 4">
            <a:extLst>
              <a:ext uri="{FF2B5EF4-FFF2-40B4-BE49-F238E27FC236}">
                <a16:creationId xmlns:a16="http://schemas.microsoft.com/office/drawing/2014/main" id="{A76784CA-F63C-4AC3-A761-B2F6880D8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79322"/>
            <a:ext cx="8230749" cy="5487166"/>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8BAA8B2-B101-48D8-86D3-204E8FE84E4F}"/>
                  </a:ext>
                </a:extLst>
              </p:cNvPr>
              <p:cNvSpPr/>
              <p:nvPr/>
            </p:nvSpPr>
            <p:spPr>
              <a:xfrm>
                <a:off x="7717871" y="4437777"/>
                <a:ext cx="2468335" cy="114090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(2&lt;</m:t>
                      </m:r>
                      <m:r>
                        <a:rPr lang="en-US" b="0" i="1" smtClean="0">
                          <a:latin typeface="Cambria Math" panose="02040503050406030204" pitchFamily="18" charset="0"/>
                        </a:rPr>
                        <m:t>𝑍</m:t>
                      </m:r>
                      <m:r>
                        <a:rPr lang="en-US" b="0" i="1" smtClean="0">
                          <a:latin typeface="Cambria Math" panose="02040503050406030204" pitchFamily="18" charset="0"/>
                        </a:rPr>
                        <m:t>&lt;5)</m:t>
                      </m:r>
                    </m:oMath>
                  </m:oMathPara>
                </a14:m>
                <a:endParaRPr lang="en-US" dirty="0"/>
              </a:p>
            </p:txBody>
          </p:sp>
        </mc:Choice>
        <mc:Fallback xmlns="">
          <p:sp>
            <p:nvSpPr>
              <p:cNvPr id="6" name="Rectangle 5">
                <a:extLst>
                  <a:ext uri="{FF2B5EF4-FFF2-40B4-BE49-F238E27FC236}">
                    <a16:creationId xmlns:a16="http://schemas.microsoft.com/office/drawing/2014/main" id="{78BAA8B2-B101-48D8-86D3-204E8FE84E4F}"/>
                  </a:ext>
                </a:extLst>
              </p:cNvPr>
              <p:cNvSpPr>
                <a:spLocks noRot="1" noChangeAspect="1" noMove="1" noResize="1" noEditPoints="1" noAdjustHandles="1" noChangeArrowheads="1" noChangeShapeType="1" noTextEdit="1"/>
              </p:cNvSpPr>
              <p:nvPr/>
            </p:nvSpPr>
            <p:spPr>
              <a:xfrm>
                <a:off x="7717871" y="4437777"/>
                <a:ext cx="2468335" cy="114090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540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17E9A-9B53-4E62-8F14-D5C451B3C052}"/>
              </a:ext>
            </a:extLst>
          </p:cNvPr>
          <p:cNvSpPr>
            <a:spLocks noGrp="1"/>
          </p:cNvSpPr>
          <p:nvPr>
            <p:ph type="sldNum" sz="quarter" idx="4"/>
          </p:nvPr>
        </p:nvSpPr>
        <p:spPr/>
        <p:txBody>
          <a:bodyPr/>
          <a:lstStyle/>
          <a:p>
            <a:fld id="{4FAB73BC-B049-4115-A692-8D63A059BFB8}" type="slidenum">
              <a:rPr lang="en-US" smtClean="0"/>
              <a:pPr/>
              <a:t>24</a:t>
            </a:fld>
            <a:endParaRPr lang="en-US" dirty="0"/>
          </a:p>
        </p:txBody>
      </p:sp>
      <p:sp>
        <p:nvSpPr>
          <p:cNvPr id="3" name="Title 1">
            <a:extLst>
              <a:ext uri="{FF2B5EF4-FFF2-40B4-BE49-F238E27FC236}">
                <a16:creationId xmlns:a16="http://schemas.microsoft.com/office/drawing/2014/main" id="{29773134-F2A8-45D1-9B1F-1D2F01F36F6D}"/>
              </a:ext>
            </a:extLst>
          </p:cNvPr>
          <p:cNvSpPr txBox="1">
            <a:spLocks/>
          </p:cNvSpPr>
          <p:nvPr/>
        </p:nvSpPr>
        <p:spPr>
          <a:xfrm>
            <a:off x="1600200" y="261257"/>
            <a:ext cx="10096500" cy="774779"/>
          </a:xfrm>
          <a:prstGeom prst="rect">
            <a:avLst/>
          </a:prstGeom>
        </p:spPr>
        <p:txBody>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a:t>Assessing the Robustness of PP </a:t>
            </a:r>
            <a:endParaRPr lang="en-US" dirty="0"/>
          </a:p>
        </p:txBody>
      </p:sp>
      <p:sp>
        <p:nvSpPr>
          <p:cNvPr id="4" name="Slide Number Placeholder 2">
            <a:extLst>
              <a:ext uri="{FF2B5EF4-FFF2-40B4-BE49-F238E27FC236}">
                <a16:creationId xmlns:a16="http://schemas.microsoft.com/office/drawing/2014/main" id="{63BAC8B2-8F77-4159-8ECD-314D56ED3668}"/>
              </a:ext>
            </a:extLst>
          </p:cNvPr>
          <p:cNvSpPr txBox="1">
            <a:spLocks/>
          </p:cNvSpPr>
          <p:nvPr/>
        </p:nvSpPr>
        <p:spPr>
          <a:xfrm>
            <a:off x="11702562" y="6471387"/>
            <a:ext cx="48943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mtClean="0"/>
              <a:pPr/>
              <a:t>24</a:t>
            </a:fld>
            <a:endParaRPr lang="en-US" dirty="0"/>
          </a:p>
        </p:txBody>
      </p:sp>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2DDA787E-B00C-41E8-A41A-3FAB6E4F9600}"/>
                  </a:ext>
                </a:extLst>
              </p:cNvPr>
              <p:cNvSpPr txBox="1">
                <a:spLocks/>
              </p:cNvSpPr>
              <p:nvPr/>
            </p:nvSpPr>
            <p:spPr>
              <a:xfrm>
                <a:off x="647700" y="1409700"/>
                <a:ext cx="11049000" cy="4610100"/>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Suppose we assume: </a:t>
                </a:r>
                <a:endParaRPr lang="en-US"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𝑍</m:t>
                        </m:r>
                      </m:e>
                      <m:sub>
                        <m:r>
                          <a:rPr lang="en-US" i="1" smtClean="0">
                            <a:latin typeface="Cambria Math" panose="02040503050406030204" pitchFamily="18" charset="0"/>
                          </a:rPr>
                          <m:t>1</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𝑍</m:t>
                        </m:r>
                      </m:e>
                      <m:sub>
                        <m:r>
                          <a:rPr lang="en-US" i="1" smtClean="0">
                            <a:latin typeface="Cambria Math" panose="02040503050406030204" pitchFamily="18" charset="0"/>
                          </a:rPr>
                          <m:t>2</m:t>
                        </m:r>
                      </m:sub>
                    </m:sSub>
                    <m:r>
                      <a:rPr lang="en-US" i="1" smtClean="0">
                        <a:latin typeface="Cambria Math" panose="02040503050406030204" pitchFamily="18" charset="0"/>
                      </a:rPr>
                      <m:t>, …, </m:t>
                    </m:r>
                    <m:sSub>
                      <m:sSubPr>
                        <m:ctrlPr>
                          <a:rPr lang="en-US" i="1" smtClean="0">
                            <a:latin typeface="Cambria Math" panose="02040503050406030204" pitchFamily="18" charset="0"/>
                          </a:rPr>
                        </m:ctrlPr>
                      </m:sSubPr>
                      <m:e>
                        <m:r>
                          <a:rPr lang="en-US" i="1" smtClean="0">
                            <a:latin typeface="Cambria Math" panose="02040503050406030204" pitchFamily="18" charset="0"/>
                          </a:rPr>
                          <m:t>𝑍</m:t>
                        </m:r>
                      </m:e>
                      <m:sub>
                        <m:r>
                          <a:rPr lang="en-US" i="1" smtClean="0">
                            <a:latin typeface="Cambria Math" panose="02040503050406030204" pitchFamily="18" charset="0"/>
                          </a:rPr>
                          <m:t>𝑛</m:t>
                        </m:r>
                      </m:sub>
                    </m:sSub>
                    <m:r>
                      <a:rPr lang="en-US" i="1" smtClean="0">
                        <a:latin typeface="Cambria Math" panose="02040503050406030204" pitchFamily="18" charset="0"/>
                      </a:rPr>
                      <m:t>~</m:t>
                    </m:r>
                    <m:r>
                      <a:rPr lang="en-US" i="1" smtClean="0">
                        <a:latin typeface="Cambria Math" panose="02040503050406030204" pitchFamily="18" charset="0"/>
                      </a:rPr>
                      <m:t>𝑁𝑜𝑟𝑚𝑎𝑙</m:t>
                    </m:r>
                    <m:r>
                      <a:rPr lang="en-US" i="1" smtClean="0">
                        <a:latin typeface="Cambria Math" panose="02040503050406030204" pitchFamily="18" charset="0"/>
                      </a:rPr>
                      <m:t>(</m:t>
                    </m:r>
                    <m:r>
                      <a:rPr lang="en-US" i="1" smtClean="0">
                        <a:latin typeface="Cambria Math" panose="02040503050406030204" pitchFamily="18" charset="0"/>
                      </a:rPr>
                      <m:t>𝜇</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𝜎</m:t>
                        </m:r>
                      </m:e>
                      <m:sup>
                        <m:r>
                          <a:rPr lang="en-US" i="1" smtClean="0">
                            <a:latin typeface="Cambria Math" panose="02040503050406030204" pitchFamily="18" charset="0"/>
                          </a:rPr>
                          <m:t>2</m:t>
                        </m:r>
                      </m:sup>
                    </m:sSup>
                    <m:r>
                      <a:rPr lang="en-US" i="1" smtClean="0">
                        <a:latin typeface="Cambria Math" panose="02040503050406030204" pitchFamily="18" charset="0"/>
                      </a:rPr>
                      <m:t>)</m:t>
                    </m:r>
                  </m:oMath>
                </a14:m>
                <a:r>
                  <a:rPr lang="en-US" dirty="0"/>
                  <a:t> </a:t>
                </a:r>
              </a:p>
              <a:p>
                <a:pPr marL="342900" indent="-34290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𝜎</m:t>
                        </m:r>
                      </m:e>
                      <m:sup>
                        <m:r>
                          <a:rPr lang="en-US" i="1" smtClean="0">
                            <a:latin typeface="Cambria Math" panose="02040503050406030204" pitchFamily="18" charset="0"/>
                          </a:rPr>
                          <m:t>2</m:t>
                        </m:r>
                      </m:sup>
                    </m:sSup>
                    <m:r>
                      <a:rPr lang="en-US" i="1" smtClean="0">
                        <a:latin typeface="Cambria Math" panose="02040503050406030204" pitchFamily="18" charset="0"/>
                      </a:rPr>
                      <m:t>~</m:t>
                    </m:r>
                    <m:r>
                      <a:rPr lang="en-US" i="1" smtClean="0">
                        <a:latin typeface="Cambria Math" panose="02040503050406030204" pitchFamily="18" charset="0"/>
                      </a:rPr>
                      <m:t>𝐼𝑛𝑣</m:t>
                    </m:r>
                    <m:r>
                      <a:rPr lang="en-US" i="1" smtClean="0">
                        <a:latin typeface="Cambria Math" panose="02040503050406030204" pitchFamily="18" charset="0"/>
                      </a:rPr>
                      <m:t>−</m:t>
                    </m:r>
                    <m:r>
                      <a:rPr lang="en-US" i="1" smtClean="0">
                        <a:latin typeface="Cambria Math" panose="02040503050406030204" pitchFamily="18" charset="0"/>
                      </a:rPr>
                      <m:t>𝑔𝑎𝑚𝑚𝑎</m:t>
                    </m:r>
                    <m:d>
                      <m:dPr>
                        <m:ctrlPr>
                          <a:rPr lang="en-US" i="1" smtClean="0">
                            <a:latin typeface="Cambria Math" panose="02040503050406030204" pitchFamily="18" charset="0"/>
                          </a:rPr>
                        </m:ctrlPr>
                      </m:dPr>
                      <m:e>
                        <m:r>
                          <a:rPr lang="en-US" i="1" smtClean="0">
                            <a:latin typeface="Cambria Math" panose="02040503050406030204" pitchFamily="18" charset="0"/>
                          </a:rPr>
                          <m:t>𝑎</m:t>
                        </m:r>
                        <m:r>
                          <a:rPr lang="en-US" i="1" smtClean="0">
                            <a:latin typeface="Cambria Math" panose="02040503050406030204" pitchFamily="18" charset="0"/>
                          </a:rPr>
                          <m:t>,</m:t>
                        </m:r>
                        <m:r>
                          <a:rPr lang="en-US" i="1" smtClean="0">
                            <a:latin typeface="Cambria Math" panose="02040503050406030204" pitchFamily="18" charset="0"/>
                          </a:rPr>
                          <m:t>𝑏</m:t>
                        </m:r>
                      </m:e>
                    </m:d>
                  </m:oMath>
                </a14:m>
                <a:endParaRPr lang="en-US" dirty="0"/>
              </a:p>
              <a:p>
                <a:pPr marL="342900" indent="-342900">
                  <a:buFont typeface="Arial" panose="020B0604020202020204" pitchFamily="34" charset="0"/>
                  <a:buChar char="•"/>
                </a:pPr>
                <a14:m>
                  <m:oMath xmlns:m="http://schemas.openxmlformats.org/officeDocument/2006/math">
                    <m:r>
                      <a:rPr lang="en-US" i="1" smtClean="0">
                        <a:latin typeface="Cambria Math" panose="02040503050406030204" pitchFamily="18" charset="0"/>
                      </a:rPr>
                      <m:t>𝜇</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𝜎</m:t>
                        </m:r>
                      </m:e>
                      <m:sup>
                        <m:r>
                          <a:rPr lang="en-US" i="1" smtClean="0">
                            <a:latin typeface="Cambria Math" panose="02040503050406030204" pitchFamily="18" charset="0"/>
                          </a:rPr>
                          <m:t>2</m:t>
                        </m:r>
                      </m:sup>
                    </m:sSup>
                    <m:r>
                      <a:rPr lang="en-US" i="1" smtClean="0">
                        <a:latin typeface="Cambria Math" panose="02040503050406030204" pitchFamily="18" charset="0"/>
                      </a:rPr>
                      <m:t>~</m:t>
                    </m:r>
                    <m:r>
                      <a:rPr lang="en-US" i="1" smtClean="0">
                        <a:latin typeface="Cambria Math" panose="02040503050406030204" pitchFamily="18" charset="0"/>
                      </a:rPr>
                      <m:t>𝑁</m:t>
                    </m:r>
                    <m:r>
                      <a:rPr lang="en-US" i="1" smtClean="0">
                        <a:latin typeface="Cambria Math" panose="02040503050406030204" pitchFamily="18" charset="0"/>
                      </a:rPr>
                      <m:t>(</m:t>
                    </m:r>
                    <m:r>
                      <a:rPr lang="en-US" i="1" smtClean="0">
                        <a:latin typeface="Cambria Math" panose="02040503050406030204" pitchFamily="18" charset="0"/>
                      </a:rPr>
                      <m:t>𝑚</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𝜎</m:t>
                        </m:r>
                      </m:e>
                      <m:sup>
                        <m:r>
                          <a:rPr lang="en-US" i="1" smtClean="0">
                            <a:latin typeface="Cambria Math" panose="02040503050406030204" pitchFamily="18" charset="0"/>
                          </a:rPr>
                          <m:t>2</m:t>
                        </m:r>
                      </m:sup>
                    </m:sSup>
                    <m:r>
                      <a:rPr lang="en-US" i="1" smtClean="0">
                        <a:latin typeface="Cambria Math" panose="02040503050406030204" pitchFamily="18" charset="0"/>
                      </a:rPr>
                      <m:t>𝑉</m:t>
                    </m:r>
                    <m:r>
                      <a:rPr lang="en-US" i="1" smtClean="0">
                        <a:latin typeface="Cambria Math" panose="02040503050406030204" pitchFamily="18" charset="0"/>
                      </a:rPr>
                      <m:t>)</m:t>
                    </m:r>
                  </m:oMath>
                </a14:m>
                <a:endParaRPr lang="en-US" dirty="0"/>
              </a:p>
              <a:p>
                <a:endParaRPr lang="en-US" dirty="0"/>
              </a:p>
              <a:p>
                <a:r>
                  <a:rPr lang="en-US" dirty="0"/>
                  <a:t>And we are interested in determining if </a:t>
                </a:r>
                <a14:m>
                  <m:oMath xmlns:m="http://schemas.openxmlformats.org/officeDocument/2006/math">
                    <m:r>
                      <a:rPr lang="en-US" i="1" smtClean="0">
                        <a:latin typeface="Cambria Math" panose="02040503050406030204" pitchFamily="18" charset="0"/>
                      </a:rPr>
                      <m:t>𝑃</m:t>
                    </m:r>
                    <m:d>
                      <m:dPr>
                        <m:ctrlPr>
                          <a:rPr lang="en-US" i="1" smtClean="0">
                            <a:latin typeface="Cambria Math" panose="02040503050406030204" pitchFamily="18" charset="0"/>
                          </a:rPr>
                        </m:ctrlPr>
                      </m:dPr>
                      <m:e>
                        <m:r>
                          <a:rPr lang="en-US" i="1" smtClean="0">
                            <a:latin typeface="Cambria Math" panose="02040503050406030204" pitchFamily="18" charset="0"/>
                          </a:rPr>
                          <m:t>2&lt;</m:t>
                        </m:r>
                        <m:r>
                          <a:rPr lang="en-US" i="1" smtClean="0">
                            <a:latin typeface="Cambria Math" panose="02040503050406030204" pitchFamily="18" charset="0"/>
                          </a:rPr>
                          <m:t>𝑍</m:t>
                        </m:r>
                        <m:r>
                          <a:rPr lang="en-US" i="1" smtClean="0">
                            <a:latin typeface="Cambria Math" panose="02040503050406030204" pitchFamily="18" charset="0"/>
                          </a:rPr>
                          <m:t>&lt;5</m:t>
                        </m:r>
                      </m:e>
                    </m:d>
                    <m:r>
                      <a:rPr lang="en-US" i="1" smtClean="0">
                        <a:latin typeface="Cambria Math" panose="02040503050406030204" pitchFamily="18" charset="0"/>
                      </a:rPr>
                      <m:t>&gt;0.8</m:t>
                    </m:r>
                  </m:oMath>
                </a14:m>
                <a:r>
                  <a:rPr lang="en-US" dirty="0"/>
                  <a:t> under several different, true, data generating mechanisms (DGMs)</a:t>
                </a:r>
              </a:p>
              <a:p>
                <a:pPr marL="342900" indent="-342900">
                  <a:buFont typeface="Arial" panose="020B0604020202020204" pitchFamily="34" charset="0"/>
                  <a:buChar char="•"/>
                </a:pPr>
                <a:r>
                  <a:rPr lang="en-US" dirty="0"/>
                  <a:t>Distributional families: Normal, Laplace, Gamma, Uniform</a:t>
                </a:r>
              </a:p>
              <a:p>
                <a:pPr marL="342900" indent="-342900">
                  <a:buFont typeface="Arial" panose="020B0604020202020204" pitchFamily="34" charset="0"/>
                  <a:buChar char="•"/>
                </a:pPr>
                <a:r>
                  <a:rPr lang="en-US" dirty="0"/>
                  <a:t>True values of </a:t>
                </a:r>
                <a14:m>
                  <m:oMath xmlns:m="http://schemas.openxmlformats.org/officeDocument/2006/math">
                    <m:r>
                      <a:rPr lang="en-US" i="1" smtClean="0">
                        <a:latin typeface="Cambria Math" panose="02040503050406030204" pitchFamily="18" charset="0"/>
                      </a:rPr>
                      <m:t>𝑃</m:t>
                    </m:r>
                    <m:r>
                      <a:rPr lang="en-US" i="1" smtClean="0">
                        <a:latin typeface="Cambria Math" panose="02040503050406030204" pitchFamily="18" charset="0"/>
                      </a:rPr>
                      <m:t>(2&lt;</m:t>
                    </m:r>
                    <m:r>
                      <a:rPr lang="en-US" i="1" smtClean="0">
                        <a:latin typeface="Cambria Math" panose="02040503050406030204" pitchFamily="18" charset="0"/>
                      </a:rPr>
                      <m:t>𝑍</m:t>
                    </m:r>
                    <m:r>
                      <a:rPr lang="en-US" i="1" smtClean="0">
                        <a:latin typeface="Cambria Math" panose="02040503050406030204" pitchFamily="18" charset="0"/>
                      </a:rPr>
                      <m:t>&lt;5)</m:t>
                    </m:r>
                  </m:oMath>
                </a14:m>
                <a:r>
                  <a:rPr lang="en-US" dirty="0"/>
                  <a:t>: 0.8, 0.9</a:t>
                </a:r>
              </a:p>
              <a:p>
                <a:pPr marL="342900" indent="-342900">
                  <a:buFont typeface="Arial" panose="020B0604020202020204" pitchFamily="34" charset="0"/>
                  <a:buChar char="•"/>
                </a:pPr>
                <a:r>
                  <a:rPr lang="en-US" dirty="0"/>
                  <a:t>Total sample size: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=100</m:t>
                    </m:r>
                  </m:oMath>
                </a14:m>
                <a:r>
                  <a:rPr lang="en-US" dirty="0"/>
                  <a:t> (also considered </a:t>
                </a:r>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=50</m:t>
                    </m:r>
                  </m:oMath>
                </a14:m>
                <a:r>
                  <a:rPr lang="en-US" dirty="0"/>
                  <a:t>, but results not included here)</a:t>
                </a:r>
              </a:p>
              <a:p>
                <a:endParaRPr lang="en-US" dirty="0"/>
              </a:p>
              <a:p>
                <a:r>
                  <a:rPr lang="en-US" dirty="0"/>
                  <a:t>There is a Frequentist analog to PP, known as </a:t>
                </a:r>
                <a:r>
                  <a:rPr lang="en-US" i="1" dirty="0"/>
                  <a:t>Conditional Power (CP)</a:t>
                </a:r>
                <a:r>
                  <a:rPr lang="en-US" dirty="0"/>
                  <a:t>, so I will also compute CP for different situations so we can compare PP to CP</a:t>
                </a:r>
              </a:p>
              <a:p>
                <a:endParaRPr lang="en-US" dirty="0"/>
              </a:p>
            </p:txBody>
          </p:sp>
        </mc:Choice>
        <mc:Fallback xmlns="">
          <p:sp>
            <p:nvSpPr>
              <p:cNvPr id="5" name="Content Placeholder 3">
                <a:extLst>
                  <a:ext uri="{FF2B5EF4-FFF2-40B4-BE49-F238E27FC236}">
                    <a16:creationId xmlns:a16="http://schemas.microsoft.com/office/drawing/2014/main" id="{2DDA787E-B00C-41E8-A41A-3FAB6E4F9600}"/>
                  </a:ext>
                </a:extLst>
              </p:cNvPr>
              <p:cNvSpPr txBox="1">
                <a:spLocks noRot="1" noChangeAspect="1" noMove="1" noResize="1" noEditPoints="1" noAdjustHandles="1" noChangeArrowheads="1" noChangeShapeType="1" noTextEdit="1"/>
              </p:cNvSpPr>
              <p:nvPr/>
            </p:nvSpPr>
            <p:spPr>
              <a:xfrm>
                <a:off x="647700" y="1409700"/>
                <a:ext cx="11049000" cy="4610100"/>
              </a:xfrm>
              <a:prstGeom prst="rect">
                <a:avLst/>
              </a:prstGeom>
              <a:blipFill>
                <a:blip r:embed="rId2"/>
                <a:stretch>
                  <a:fillRect l="-496" t="-1849" r="-883"/>
                </a:stretch>
              </a:blipFill>
            </p:spPr>
            <p:txBody>
              <a:bodyPr/>
              <a:lstStyle/>
              <a:p>
                <a:r>
                  <a:rPr lang="en-US">
                    <a:noFill/>
                  </a:rPr>
                  <a:t> </a:t>
                </a:r>
              </a:p>
            </p:txBody>
          </p:sp>
        </mc:Fallback>
      </mc:AlternateContent>
    </p:spTree>
    <p:extLst>
      <p:ext uri="{BB962C8B-B14F-4D97-AF65-F5344CB8AC3E}">
        <p14:creationId xmlns:p14="http://schemas.microsoft.com/office/powerpoint/2010/main" val="4664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DA21-10A8-4206-97B3-8E4FEABB9CFC}"/>
              </a:ext>
            </a:extLst>
          </p:cNvPr>
          <p:cNvSpPr>
            <a:spLocks noGrp="1"/>
          </p:cNvSpPr>
          <p:nvPr>
            <p:ph type="title"/>
          </p:nvPr>
        </p:nvSpPr>
        <p:spPr/>
        <p:txBody>
          <a:bodyPr/>
          <a:lstStyle/>
          <a:p>
            <a:r>
              <a:rPr lang="en-US" dirty="0"/>
              <a:t>Motivation</a:t>
            </a:r>
          </a:p>
        </p:txBody>
      </p:sp>
      <p:sp>
        <p:nvSpPr>
          <p:cNvPr id="3" name="Slide Number Placeholder 2">
            <a:extLst>
              <a:ext uri="{FF2B5EF4-FFF2-40B4-BE49-F238E27FC236}">
                <a16:creationId xmlns:a16="http://schemas.microsoft.com/office/drawing/2014/main" id="{ABC50863-70AF-47DC-93C3-466C40E191E2}"/>
              </a:ext>
            </a:extLst>
          </p:cNvPr>
          <p:cNvSpPr>
            <a:spLocks noGrp="1"/>
          </p:cNvSpPr>
          <p:nvPr>
            <p:ph type="sldNum" sz="quarter" idx="10"/>
          </p:nvPr>
        </p:nvSpPr>
        <p:spPr/>
        <p:txBody>
          <a:bodyPr/>
          <a:lstStyle/>
          <a:p>
            <a:fld id="{4FAB73BC-B049-4115-A692-8D63A059BFB8}" type="slidenum">
              <a:rPr lang="en-US" smtClean="0"/>
              <a:pPr/>
              <a:t>3</a:t>
            </a:fld>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7EB10DC9-E3AE-442B-AAD5-0A6D91841E7D}"/>
                  </a:ext>
                </a:extLst>
              </p:cNvPr>
              <p:cNvSpPr>
                <a:spLocks noGrp="1"/>
              </p:cNvSpPr>
              <p:nvPr>
                <p:ph sz="quarter" idx="11"/>
              </p:nvPr>
            </p:nvSpPr>
            <p:spPr>
              <a:xfrm>
                <a:off x="419100" y="1800532"/>
                <a:ext cx="4840797" cy="4610100"/>
              </a:xfrm>
            </p:spPr>
            <p:txBody>
              <a:bodyPr>
                <a:normAutofit/>
              </a:bodyPr>
              <a:lstStyle/>
              <a:p>
                <a:pPr marL="171450" indent="-171450">
                  <a:buFont typeface="Arial" panose="020B0604020202020204" pitchFamily="34" charset="0"/>
                  <a:buChar char="•"/>
                </a:pPr>
                <a:r>
                  <a:rPr lang="en-US" dirty="0"/>
                  <a:t>Lab pull tests are conducted on the SNL designed and fabricated </a:t>
                </a:r>
                <a:r>
                  <a:rPr lang="en-US" dirty="0">
                    <a:solidFill>
                      <a:srgbClr val="C00000"/>
                    </a:solidFill>
                  </a:rPr>
                  <a:t>Aircraft Release Simulator </a:t>
                </a:r>
              </a:p>
              <a:p>
                <a:pPr marL="171450" indent="-171450">
                  <a:buFont typeface="Arial" panose="020B0604020202020204" pitchFamily="34" charset="0"/>
                  <a:buChar char="•"/>
                </a:pPr>
                <a:r>
                  <a:rPr lang="en-US" dirty="0"/>
                  <a:t>The simulator </a:t>
                </a:r>
                <a:r>
                  <a:rPr lang="en-US" dirty="0">
                    <a:solidFill>
                      <a:srgbClr val="0070C0"/>
                    </a:solidFill>
                  </a:rPr>
                  <a:t>replicate the conditions </a:t>
                </a:r>
                <a:r>
                  <a:rPr lang="en-US" dirty="0"/>
                  <a:t>present when a </a:t>
                </a:r>
                <a:r>
                  <a:rPr lang="en-US" dirty="0">
                    <a:solidFill>
                      <a:srgbClr val="0070C0"/>
                    </a:solidFill>
                  </a:rPr>
                  <a:t>weapon is separated from a carrier aircraft. </a:t>
                </a:r>
              </a:p>
              <a:p>
                <a:pPr marL="171450" indent="-171450">
                  <a:buFont typeface="Arial" panose="020B0604020202020204" pitchFamily="34" charset="0"/>
                  <a:buChar char="•"/>
                </a:pPr>
                <a:r>
                  <a:rPr lang="en-US" dirty="0"/>
                  <a:t>Tests are </a:t>
                </a:r>
                <a:r>
                  <a:rPr lang="en-US" dirty="0">
                    <a:solidFill>
                      <a:srgbClr val="FF0000"/>
                    </a:solidFill>
                  </a:rPr>
                  <a:t>labor intensive</a:t>
                </a:r>
                <a:r>
                  <a:rPr lang="en-US" dirty="0"/>
                  <a:t>, </a:t>
                </a:r>
                <a:r>
                  <a:rPr lang="en-US" dirty="0">
                    <a:solidFill>
                      <a:srgbClr val="002060"/>
                    </a:solidFill>
                  </a:rPr>
                  <a:t>hardware intensive</a:t>
                </a:r>
                <a:r>
                  <a:rPr lang="en-US" dirty="0"/>
                  <a:t>, and thus expensive.</a:t>
                </a:r>
              </a:p>
              <a:p>
                <a:pPr marL="171450" indent="-171450">
                  <a:buFont typeface="Arial" panose="020B0604020202020204" pitchFamily="34" charset="0"/>
                  <a:buChar char="•"/>
                </a:pPr>
                <a:r>
                  <a:rPr lang="en-US" dirty="0"/>
                  <a:t>Interested in assessing whether the reliability of pull timing being between times </a:t>
                </a:r>
                <a:r>
                  <a:rPr lang="en-US" b="1" dirty="0"/>
                  <a:t>a </a:t>
                </a:r>
                <a:r>
                  <a:rPr lang="en-US" dirty="0"/>
                  <a:t>and </a:t>
                </a:r>
                <a:r>
                  <a:rPr lang="en-US" b="1" dirty="0"/>
                  <a:t>b </a:t>
                </a:r>
                <a:r>
                  <a:rPr lang="en-US" dirty="0"/>
                  <a:t>is </a:t>
                </a:r>
                <a:r>
                  <a:rPr lang="en-US" b="1" dirty="0"/>
                  <a:t>greater than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𝝓</m:t>
                        </m:r>
                      </m:e>
                      <m:sub>
                        <m:r>
                          <a:rPr lang="en-US" b="1" i="1" smtClean="0">
                            <a:latin typeface="Cambria Math" panose="02040503050406030204" pitchFamily="18" charset="0"/>
                          </a:rPr>
                          <m:t>𝟎</m:t>
                        </m:r>
                      </m:sub>
                    </m:sSub>
                  </m:oMath>
                </a14:m>
                <a:r>
                  <a:rPr lang="en-US" dirty="0"/>
                  <a:t>: </a:t>
                </a:r>
              </a:p>
              <a:p>
                <a:endParaRPr lang="en-US" dirty="0"/>
              </a:p>
              <a:p>
                <a:r>
                  <a:rPr lang="en-US" sz="2800" b="1" dirty="0"/>
                  <a:t>	P(a &lt; Timing &lt; b) &gt; </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𝝓</m:t>
                        </m:r>
                      </m:e>
                      <m:sub>
                        <m:r>
                          <a:rPr lang="en-US" sz="2800" b="1" i="1" smtClean="0">
                            <a:latin typeface="Cambria Math" panose="02040503050406030204" pitchFamily="18" charset="0"/>
                          </a:rPr>
                          <m:t>𝟎</m:t>
                        </m:r>
                      </m:sub>
                    </m:sSub>
                    <m:r>
                      <a:rPr lang="en-US" sz="2800" b="1" i="1" smtClean="0">
                        <a:latin typeface="Cambria Math" panose="02040503050406030204" pitchFamily="18" charset="0"/>
                      </a:rPr>
                      <m:t> </m:t>
                    </m:r>
                  </m:oMath>
                </a14:m>
                <a:endParaRPr lang="en-US" sz="2800" b="1" dirty="0"/>
              </a:p>
            </p:txBody>
          </p:sp>
        </mc:Choice>
        <mc:Fallback>
          <p:sp>
            <p:nvSpPr>
              <p:cNvPr id="4" name="Content Placeholder 3">
                <a:extLst>
                  <a:ext uri="{FF2B5EF4-FFF2-40B4-BE49-F238E27FC236}">
                    <a16:creationId xmlns:a16="http://schemas.microsoft.com/office/drawing/2014/main" id="{7EB10DC9-E3AE-442B-AAD5-0A6D91841E7D}"/>
                  </a:ext>
                </a:extLst>
              </p:cNvPr>
              <p:cNvSpPr>
                <a:spLocks noGrp="1" noRot="1" noChangeAspect="1" noMove="1" noResize="1" noEditPoints="1" noAdjustHandles="1" noChangeArrowheads="1" noChangeShapeType="1" noTextEdit="1"/>
              </p:cNvSpPr>
              <p:nvPr>
                <p:ph sz="quarter" idx="11"/>
              </p:nvPr>
            </p:nvSpPr>
            <p:spPr>
              <a:xfrm>
                <a:off x="419100" y="1800532"/>
                <a:ext cx="4840797" cy="4610100"/>
              </a:xfrm>
              <a:blipFill>
                <a:blip r:embed="rId2"/>
                <a:stretch>
                  <a:fillRect l="-3023" t="-1321" r="-1385"/>
                </a:stretch>
              </a:blipFill>
            </p:spPr>
            <p:txBody>
              <a:bodyPr/>
              <a:lstStyle/>
              <a:p>
                <a:r>
                  <a:rPr lang="en-US">
                    <a:noFill/>
                  </a:rPr>
                  <a:t> </a:t>
                </a:r>
              </a:p>
            </p:txBody>
          </p:sp>
        </mc:Fallback>
      </mc:AlternateContent>
      <p:pic>
        <p:nvPicPr>
          <p:cNvPr id="1027" name="Picture 2">
            <a:extLst>
              <a:ext uri="{FF2B5EF4-FFF2-40B4-BE49-F238E27FC236}">
                <a16:creationId xmlns:a16="http://schemas.microsoft.com/office/drawing/2014/main" id="{B62267BE-8EC4-4380-9F6E-3350104F4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941" y="401350"/>
            <a:ext cx="4625865" cy="279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88AA911-5148-427A-A70C-EBD3CC131850}"/>
              </a:ext>
            </a:extLst>
          </p:cNvPr>
          <p:cNvPicPr>
            <a:picLocks noChangeAspect="1"/>
          </p:cNvPicPr>
          <p:nvPr/>
        </p:nvPicPr>
        <p:blipFill>
          <a:blip r:embed="rId4"/>
          <a:stretch>
            <a:fillRect/>
          </a:stretch>
        </p:blipFill>
        <p:spPr>
          <a:xfrm>
            <a:off x="6385941" y="3429000"/>
            <a:ext cx="4634343" cy="3092282"/>
          </a:xfrm>
          <a:prstGeom prst="rect">
            <a:avLst/>
          </a:prstGeom>
        </p:spPr>
      </p:pic>
    </p:spTree>
    <p:extLst>
      <p:ext uri="{BB962C8B-B14F-4D97-AF65-F5344CB8AC3E}">
        <p14:creationId xmlns:p14="http://schemas.microsoft.com/office/powerpoint/2010/main" val="376090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245A-BFC2-4DC6-96BE-C202F2929F43}"/>
              </a:ext>
            </a:extLst>
          </p:cNvPr>
          <p:cNvSpPr>
            <a:spLocks noGrp="1"/>
          </p:cNvSpPr>
          <p:nvPr>
            <p:ph type="title"/>
          </p:nvPr>
        </p:nvSpPr>
        <p:spPr/>
        <p:txBody>
          <a:bodyPr/>
          <a:lstStyle/>
          <a:p>
            <a:r>
              <a:rPr lang="en-US" dirty="0"/>
              <a:t>Traditional </a:t>
            </a:r>
            <a:r>
              <a:rPr lang="en-US" dirty="0" err="1"/>
              <a:t>DOEx</a:t>
            </a:r>
            <a:r>
              <a:rPr lang="en-US" dirty="0"/>
              <a:t> Process</a:t>
            </a:r>
          </a:p>
        </p:txBody>
      </p:sp>
      <p:sp>
        <p:nvSpPr>
          <p:cNvPr id="3" name="Slide Number Placeholder 2">
            <a:extLst>
              <a:ext uri="{FF2B5EF4-FFF2-40B4-BE49-F238E27FC236}">
                <a16:creationId xmlns:a16="http://schemas.microsoft.com/office/drawing/2014/main" id="{E2D637BE-433D-4B48-AE32-AAF416265AF8}"/>
              </a:ext>
            </a:extLst>
          </p:cNvPr>
          <p:cNvSpPr>
            <a:spLocks noGrp="1"/>
          </p:cNvSpPr>
          <p:nvPr>
            <p:ph type="sldNum" sz="quarter" idx="4"/>
          </p:nvPr>
        </p:nvSpPr>
        <p:spPr/>
        <p:txBody>
          <a:bodyPr/>
          <a:lstStyle/>
          <a:p>
            <a:fld id="{4FAB73BC-B049-4115-A692-8D63A059BFB8}" type="slidenum">
              <a:rPr lang="en-US" smtClean="0"/>
              <a:pPr/>
              <a:t>4</a:t>
            </a:fld>
            <a:endParaRPr lang="en-US" dirty="0"/>
          </a:p>
        </p:txBody>
      </p:sp>
      <p:graphicFrame>
        <p:nvGraphicFramePr>
          <p:cNvPr id="4" name="Diagram 3">
            <a:extLst>
              <a:ext uri="{FF2B5EF4-FFF2-40B4-BE49-F238E27FC236}">
                <a16:creationId xmlns:a16="http://schemas.microsoft.com/office/drawing/2014/main" id="{E78F3DF1-9B5E-4E35-A41B-1085FC365846}"/>
              </a:ext>
            </a:extLst>
          </p:cNvPr>
          <p:cNvGraphicFramePr/>
          <p:nvPr>
            <p:extLst>
              <p:ext uri="{D42A27DB-BD31-4B8C-83A1-F6EECF244321}">
                <p14:modId xmlns:p14="http://schemas.microsoft.com/office/powerpoint/2010/main" val="258484796"/>
              </p:ext>
            </p:extLst>
          </p:nvPr>
        </p:nvGraphicFramePr>
        <p:xfrm>
          <a:off x="825965" y="2017898"/>
          <a:ext cx="10971752" cy="3132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8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E276-F9CA-4133-AB9C-1FD5D67BBCB7}"/>
              </a:ext>
            </a:extLst>
          </p:cNvPr>
          <p:cNvSpPr>
            <a:spLocks noGrp="1"/>
          </p:cNvSpPr>
          <p:nvPr>
            <p:ph type="title"/>
          </p:nvPr>
        </p:nvSpPr>
        <p:spPr/>
        <p:txBody>
          <a:bodyPr/>
          <a:lstStyle/>
          <a:p>
            <a:r>
              <a:rPr lang="en-US" dirty="0"/>
              <a:t>Adaptive </a:t>
            </a:r>
            <a:r>
              <a:rPr lang="en-US" dirty="0" err="1"/>
              <a:t>DOEx</a:t>
            </a:r>
            <a:r>
              <a:rPr lang="en-US" dirty="0"/>
              <a:t> Process</a:t>
            </a:r>
          </a:p>
        </p:txBody>
      </p:sp>
      <p:sp>
        <p:nvSpPr>
          <p:cNvPr id="3" name="Slide Number Placeholder 2">
            <a:extLst>
              <a:ext uri="{FF2B5EF4-FFF2-40B4-BE49-F238E27FC236}">
                <a16:creationId xmlns:a16="http://schemas.microsoft.com/office/drawing/2014/main" id="{ED5329B8-1C49-42E5-B3C1-4107CB1EBB06}"/>
              </a:ext>
            </a:extLst>
          </p:cNvPr>
          <p:cNvSpPr>
            <a:spLocks noGrp="1"/>
          </p:cNvSpPr>
          <p:nvPr>
            <p:ph type="sldNum" sz="quarter" idx="4"/>
          </p:nvPr>
        </p:nvSpPr>
        <p:spPr/>
        <p:txBody>
          <a:bodyPr/>
          <a:lstStyle/>
          <a:p>
            <a:fld id="{4FAB73BC-B049-4115-A692-8D63A059BFB8}" type="slidenum">
              <a:rPr lang="en-US" smtClean="0"/>
              <a:pPr/>
              <a:t>5</a:t>
            </a:fld>
            <a:endParaRPr lang="en-US" dirty="0"/>
          </a:p>
        </p:txBody>
      </p:sp>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38A1B289-0A86-4CBB-A3DB-D8BB4ECE2576}"/>
                  </a:ext>
                </a:extLst>
              </p:cNvPr>
              <p:cNvGraphicFramePr/>
              <p:nvPr>
                <p:extLst>
                  <p:ext uri="{D42A27DB-BD31-4B8C-83A1-F6EECF244321}">
                    <p14:modId xmlns:p14="http://schemas.microsoft.com/office/powerpoint/2010/main" val="1860302906"/>
                  </p:ext>
                </p:extLst>
              </p:nvPr>
            </p:nvGraphicFramePr>
            <p:xfrm>
              <a:off x="1458713" y="3418122"/>
              <a:ext cx="1667743" cy="96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Diagram 3">
                <a:extLst>
                  <a:ext uri="{FF2B5EF4-FFF2-40B4-BE49-F238E27FC236}">
                    <a16:creationId xmlns:a16="http://schemas.microsoft.com/office/drawing/2014/main" id="{38A1B289-0A86-4CBB-A3DB-D8BB4ECE2576}"/>
                  </a:ext>
                </a:extLst>
              </p:cNvPr>
              <p:cNvGraphicFramePr/>
              <p:nvPr>
                <p:extLst>
                  <p:ext uri="{D42A27DB-BD31-4B8C-83A1-F6EECF244321}">
                    <p14:modId xmlns:p14="http://schemas.microsoft.com/office/powerpoint/2010/main" val="1860302906"/>
                  </p:ext>
                </p:extLst>
              </p:nvPr>
            </p:nvGraphicFramePr>
            <p:xfrm>
              <a:off x="1458713" y="3418122"/>
              <a:ext cx="1667743" cy="962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E2395216-2602-4B60-8CB0-AD2BB4D6FF30}"/>
                  </a:ext>
                </a:extLst>
              </p:cNvPr>
              <p:cNvGraphicFramePr/>
              <p:nvPr>
                <p:extLst>
                  <p:ext uri="{D42A27DB-BD31-4B8C-83A1-F6EECF244321}">
                    <p14:modId xmlns:p14="http://schemas.microsoft.com/office/powerpoint/2010/main" val="435678239"/>
                  </p:ext>
                </p:extLst>
              </p:nvPr>
            </p:nvGraphicFramePr>
            <p:xfrm>
              <a:off x="2632015" y="1402713"/>
              <a:ext cx="7080262" cy="47019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Choice>
        <mc:Fallback xmlns="">
          <p:graphicFrame>
            <p:nvGraphicFramePr>
              <p:cNvPr id="5" name="Diagram 4">
                <a:extLst>
                  <a:ext uri="{FF2B5EF4-FFF2-40B4-BE49-F238E27FC236}">
                    <a16:creationId xmlns:a16="http://schemas.microsoft.com/office/drawing/2014/main" id="{E2395216-2602-4B60-8CB0-AD2BB4D6FF30}"/>
                  </a:ext>
                </a:extLst>
              </p:cNvPr>
              <p:cNvGraphicFramePr/>
              <p:nvPr>
                <p:extLst>
                  <p:ext uri="{D42A27DB-BD31-4B8C-83A1-F6EECF244321}">
                    <p14:modId xmlns:p14="http://schemas.microsoft.com/office/powerpoint/2010/main" val="435678239"/>
                  </p:ext>
                </p:extLst>
              </p:nvPr>
            </p:nvGraphicFramePr>
            <p:xfrm>
              <a:off x="2632015" y="1402713"/>
              <a:ext cx="7080262" cy="470199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mc:Fallback>
      </mc:AlternateContent>
      <p:cxnSp>
        <p:nvCxnSpPr>
          <p:cNvPr id="6" name="Straight Arrow Connector 5">
            <a:extLst>
              <a:ext uri="{FF2B5EF4-FFF2-40B4-BE49-F238E27FC236}">
                <a16:creationId xmlns:a16="http://schemas.microsoft.com/office/drawing/2014/main" id="{B116CB6B-3A16-463F-8048-341AE7839FBA}"/>
              </a:ext>
            </a:extLst>
          </p:cNvPr>
          <p:cNvCxnSpPr>
            <a:cxnSpLocks/>
          </p:cNvCxnSpPr>
          <p:nvPr/>
        </p:nvCxnSpPr>
        <p:spPr>
          <a:xfrm>
            <a:off x="7341776" y="2127518"/>
            <a:ext cx="1674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6F22A1-C03B-405C-BFE3-CC799C07D25F}"/>
              </a:ext>
            </a:extLst>
          </p:cNvPr>
          <p:cNvSpPr txBox="1"/>
          <p:nvPr/>
        </p:nvSpPr>
        <p:spPr>
          <a:xfrm>
            <a:off x="7616428" y="1730409"/>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No</a:t>
            </a:r>
          </a:p>
        </p:txBody>
      </p:sp>
      <p:sp>
        <p:nvSpPr>
          <p:cNvPr id="8" name="TextBox 7">
            <a:extLst>
              <a:ext uri="{FF2B5EF4-FFF2-40B4-BE49-F238E27FC236}">
                <a16:creationId xmlns:a16="http://schemas.microsoft.com/office/drawing/2014/main" id="{F3FC35C2-943E-40E9-B972-F1E225E7E397}"/>
              </a:ext>
            </a:extLst>
          </p:cNvPr>
          <p:cNvSpPr txBox="1"/>
          <p:nvPr/>
        </p:nvSpPr>
        <p:spPr>
          <a:xfrm rot="3290668">
            <a:off x="7375702" y="2487807"/>
            <a:ext cx="749571" cy="796530"/>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Yes</a:t>
            </a:r>
          </a:p>
        </p:txBody>
      </p:sp>
      <p:cxnSp>
        <p:nvCxnSpPr>
          <p:cNvPr id="9" name="Straight Arrow Connector 8">
            <a:extLst>
              <a:ext uri="{FF2B5EF4-FFF2-40B4-BE49-F238E27FC236}">
                <a16:creationId xmlns:a16="http://schemas.microsoft.com/office/drawing/2014/main" id="{D4EFA494-12A2-4CE7-9E8F-085ADD5F52B7}"/>
              </a:ext>
            </a:extLst>
          </p:cNvPr>
          <p:cNvCxnSpPr>
            <a:cxnSpLocks/>
          </p:cNvCxnSpPr>
          <p:nvPr/>
        </p:nvCxnSpPr>
        <p:spPr>
          <a:xfrm>
            <a:off x="9080894" y="3753711"/>
            <a:ext cx="6964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798852-B096-4CDE-AFC5-73AF6E6EBE5D}"/>
              </a:ext>
            </a:extLst>
          </p:cNvPr>
          <p:cNvSpPr txBox="1"/>
          <p:nvPr/>
        </p:nvSpPr>
        <p:spPr>
          <a:xfrm>
            <a:off x="9043760" y="3277221"/>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Yes</a:t>
            </a:r>
          </a:p>
        </p:txBody>
      </p:sp>
      <p:sp>
        <p:nvSpPr>
          <p:cNvPr id="11" name="Arrow: Chevron 4">
            <a:extLst>
              <a:ext uri="{FF2B5EF4-FFF2-40B4-BE49-F238E27FC236}">
                <a16:creationId xmlns:a16="http://schemas.microsoft.com/office/drawing/2014/main" id="{DC851514-4A01-430F-BD77-8CFBBF29CE70}"/>
              </a:ext>
            </a:extLst>
          </p:cNvPr>
          <p:cNvSpPr txBox="1"/>
          <p:nvPr/>
        </p:nvSpPr>
        <p:spPr>
          <a:xfrm>
            <a:off x="10163301" y="3244323"/>
            <a:ext cx="1364720" cy="78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Stop testing and determine if requirement is met </a:t>
            </a:r>
          </a:p>
        </p:txBody>
      </p:sp>
      <p:sp>
        <p:nvSpPr>
          <p:cNvPr id="12" name="TextBox 11">
            <a:extLst>
              <a:ext uri="{FF2B5EF4-FFF2-40B4-BE49-F238E27FC236}">
                <a16:creationId xmlns:a16="http://schemas.microsoft.com/office/drawing/2014/main" id="{7551AECA-F1EC-4A7D-8010-6B38C9DFFD03}"/>
              </a:ext>
            </a:extLst>
          </p:cNvPr>
          <p:cNvSpPr txBox="1"/>
          <p:nvPr/>
        </p:nvSpPr>
        <p:spPr>
          <a:xfrm>
            <a:off x="7750487" y="4583389"/>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No</a:t>
            </a:r>
          </a:p>
        </p:txBody>
      </p:sp>
      <p:grpSp>
        <p:nvGrpSpPr>
          <p:cNvPr id="13" name="Group 12">
            <a:extLst>
              <a:ext uri="{FF2B5EF4-FFF2-40B4-BE49-F238E27FC236}">
                <a16:creationId xmlns:a16="http://schemas.microsoft.com/office/drawing/2014/main" id="{6023EBAE-9964-4D4E-AD77-39E7A6D2CE1A}"/>
              </a:ext>
            </a:extLst>
          </p:cNvPr>
          <p:cNvGrpSpPr/>
          <p:nvPr/>
        </p:nvGrpSpPr>
        <p:grpSpPr>
          <a:xfrm>
            <a:off x="8578294" y="1382155"/>
            <a:ext cx="2553897" cy="1369374"/>
            <a:chOff x="0" y="332799"/>
            <a:chExt cx="2143760" cy="870574"/>
          </a:xfrm>
        </p:grpSpPr>
        <p:sp>
          <p:nvSpPr>
            <p:cNvPr id="14" name="Arrow: Chevron 13">
              <a:extLst>
                <a:ext uri="{FF2B5EF4-FFF2-40B4-BE49-F238E27FC236}">
                  <a16:creationId xmlns:a16="http://schemas.microsoft.com/office/drawing/2014/main" id="{99A20A88-8004-4D5C-B334-49888E798E95}"/>
                </a:ext>
              </a:extLst>
            </p:cNvPr>
            <p:cNvSpPr/>
            <p:nvPr/>
          </p:nvSpPr>
          <p:spPr>
            <a:xfrm>
              <a:off x="0" y="345869"/>
              <a:ext cx="2143760" cy="857504"/>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Arrow: Chevron 4">
              <a:extLst>
                <a:ext uri="{FF2B5EF4-FFF2-40B4-BE49-F238E27FC236}">
                  <a16:creationId xmlns:a16="http://schemas.microsoft.com/office/drawing/2014/main" id="{DFFF6EC8-D8E7-4B87-A4A6-FD4467B6457F}"/>
                </a:ext>
              </a:extLst>
            </p:cNvPr>
            <p:cNvSpPr txBox="1"/>
            <p:nvPr/>
          </p:nvSpPr>
          <p:spPr>
            <a:xfrm>
              <a:off x="549141" y="332799"/>
              <a:ext cx="1286256" cy="85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a:latin typeface="Open Sans" panose="020B0606030504020204" pitchFamily="34" charset="0"/>
                  <a:ea typeface="Open Sans" panose="020B0606030504020204" pitchFamily="34" charset="0"/>
                  <a:cs typeface="Open Sans" panose="020B0606030504020204" pitchFamily="34" charset="0"/>
                </a:rPr>
                <a:t>Stop testing early and draw conclusions </a:t>
              </a:r>
            </a:p>
          </p:txBody>
        </p:sp>
      </p:grpSp>
      <p:grpSp>
        <p:nvGrpSpPr>
          <p:cNvPr id="16" name="Group 15">
            <a:extLst>
              <a:ext uri="{FF2B5EF4-FFF2-40B4-BE49-F238E27FC236}">
                <a16:creationId xmlns:a16="http://schemas.microsoft.com/office/drawing/2014/main" id="{C6158012-AA5B-4D94-9890-236F468705CF}"/>
              </a:ext>
            </a:extLst>
          </p:cNvPr>
          <p:cNvGrpSpPr/>
          <p:nvPr/>
        </p:nvGrpSpPr>
        <p:grpSpPr>
          <a:xfrm>
            <a:off x="9508719" y="3133899"/>
            <a:ext cx="2553896" cy="1246902"/>
            <a:chOff x="0" y="345869"/>
            <a:chExt cx="2143760" cy="857504"/>
          </a:xfrm>
        </p:grpSpPr>
        <p:sp>
          <p:nvSpPr>
            <p:cNvPr id="17" name="Arrow: Chevron 16">
              <a:extLst>
                <a:ext uri="{FF2B5EF4-FFF2-40B4-BE49-F238E27FC236}">
                  <a16:creationId xmlns:a16="http://schemas.microsoft.com/office/drawing/2014/main" id="{1DB3C463-D8F8-4344-A10F-F1F163B85F1B}"/>
                </a:ext>
              </a:extLst>
            </p:cNvPr>
            <p:cNvSpPr/>
            <p:nvPr/>
          </p:nvSpPr>
          <p:spPr>
            <a:xfrm>
              <a:off x="0" y="345869"/>
              <a:ext cx="2143760" cy="857504"/>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Arrow: Chevron 4">
              <a:extLst>
                <a:ext uri="{FF2B5EF4-FFF2-40B4-BE49-F238E27FC236}">
                  <a16:creationId xmlns:a16="http://schemas.microsoft.com/office/drawing/2014/main" id="{2468BBFF-B049-47C6-B449-3EED44EB5FB7}"/>
                </a:ext>
              </a:extLst>
            </p:cNvPr>
            <p:cNvSpPr txBox="1"/>
            <p:nvPr/>
          </p:nvSpPr>
          <p:spPr>
            <a:xfrm>
              <a:off x="428752" y="345869"/>
              <a:ext cx="1286256" cy="85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a:latin typeface="Open Sans" panose="020B0606030504020204" pitchFamily="34" charset="0"/>
                  <a:ea typeface="Open Sans" panose="020B0606030504020204" pitchFamily="34" charset="0"/>
                  <a:cs typeface="Open Sans" panose="020B0606030504020204" pitchFamily="34" charset="0"/>
                </a:rPr>
                <a:t>Stop testing and perform analysis as usual</a:t>
              </a:r>
            </a:p>
          </p:txBody>
        </p:sp>
      </p:grpSp>
      <p:grpSp>
        <p:nvGrpSpPr>
          <p:cNvPr id="19" name="Group 18">
            <a:extLst>
              <a:ext uri="{FF2B5EF4-FFF2-40B4-BE49-F238E27FC236}">
                <a16:creationId xmlns:a16="http://schemas.microsoft.com/office/drawing/2014/main" id="{B7E699DD-2EF4-4E01-B010-7F4CA044CA74}"/>
              </a:ext>
            </a:extLst>
          </p:cNvPr>
          <p:cNvGrpSpPr/>
          <p:nvPr/>
        </p:nvGrpSpPr>
        <p:grpSpPr>
          <a:xfrm>
            <a:off x="30563" y="3418122"/>
            <a:ext cx="1667743" cy="925310"/>
            <a:chOff x="0" y="37371"/>
            <a:chExt cx="1667743" cy="667097"/>
          </a:xfrm>
        </p:grpSpPr>
        <p:sp>
          <p:nvSpPr>
            <p:cNvPr id="20" name="Arrow: Chevron 19">
              <a:extLst>
                <a:ext uri="{FF2B5EF4-FFF2-40B4-BE49-F238E27FC236}">
                  <a16:creationId xmlns:a16="http://schemas.microsoft.com/office/drawing/2014/main" id="{12827CBA-DF83-4039-B063-A97C3A706705}"/>
                </a:ext>
              </a:extLst>
            </p:cNvPr>
            <p:cNvSpPr/>
            <p:nvPr/>
          </p:nvSpPr>
          <p:spPr>
            <a:xfrm>
              <a:off x="0" y="37371"/>
              <a:ext cx="1667743" cy="667097"/>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Arrow: Chevron 4">
              <a:extLst>
                <a:ext uri="{FF2B5EF4-FFF2-40B4-BE49-F238E27FC236}">
                  <a16:creationId xmlns:a16="http://schemas.microsoft.com/office/drawing/2014/main" id="{CA5CC560-B1EA-4443-9E26-F5F2EC623D34}"/>
                </a:ext>
              </a:extLst>
            </p:cNvPr>
            <p:cNvSpPr txBox="1"/>
            <p:nvPr/>
          </p:nvSpPr>
          <p:spPr>
            <a:xfrm>
              <a:off x="333549" y="37371"/>
              <a:ext cx="1000646" cy="667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Create </a:t>
              </a:r>
              <a:r>
                <a:rPr lang="en-US" sz="1600" kern="1200" dirty="0" err="1">
                  <a:latin typeface="Open Sans" panose="020B0606030504020204" pitchFamily="34" charset="0"/>
                  <a:ea typeface="Open Sans" panose="020B0606030504020204" pitchFamily="34" charset="0"/>
                  <a:cs typeface="Open Sans" panose="020B0606030504020204" pitchFamily="34" charset="0"/>
                </a:rPr>
                <a:t>DOEx</a:t>
              </a:r>
              <a:r>
                <a:rPr lang="en-US" sz="1600" kern="1200" dirty="0">
                  <a:latin typeface="Open Sans" panose="020B0606030504020204" pitchFamily="34" charset="0"/>
                  <a:ea typeface="Open Sans" panose="020B0606030504020204" pitchFamily="34" charset="0"/>
                  <a:cs typeface="Open Sans" panose="020B0606030504020204" pitchFamily="34" charset="0"/>
                </a:rPr>
                <a:t> as usual</a:t>
              </a:r>
            </a:p>
          </p:txBody>
        </p:sp>
      </p:grpSp>
    </p:spTree>
    <p:extLst>
      <p:ext uri="{BB962C8B-B14F-4D97-AF65-F5344CB8AC3E}">
        <p14:creationId xmlns:p14="http://schemas.microsoft.com/office/powerpoint/2010/main" val="4731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E276-F9CA-4133-AB9C-1FD5D67BBCB7}"/>
              </a:ext>
            </a:extLst>
          </p:cNvPr>
          <p:cNvSpPr>
            <a:spLocks noGrp="1"/>
          </p:cNvSpPr>
          <p:nvPr>
            <p:ph type="title"/>
          </p:nvPr>
        </p:nvSpPr>
        <p:spPr/>
        <p:txBody>
          <a:bodyPr/>
          <a:lstStyle/>
          <a:p>
            <a:r>
              <a:rPr lang="en-US" dirty="0"/>
              <a:t>Adaptive </a:t>
            </a:r>
            <a:r>
              <a:rPr lang="en-US" dirty="0" err="1"/>
              <a:t>DOEx</a:t>
            </a:r>
            <a:r>
              <a:rPr lang="en-US" dirty="0"/>
              <a:t> Process</a:t>
            </a:r>
          </a:p>
        </p:txBody>
      </p:sp>
      <p:sp>
        <p:nvSpPr>
          <p:cNvPr id="3" name="Slide Number Placeholder 2">
            <a:extLst>
              <a:ext uri="{FF2B5EF4-FFF2-40B4-BE49-F238E27FC236}">
                <a16:creationId xmlns:a16="http://schemas.microsoft.com/office/drawing/2014/main" id="{ED5329B8-1C49-42E5-B3C1-4107CB1EBB06}"/>
              </a:ext>
            </a:extLst>
          </p:cNvPr>
          <p:cNvSpPr>
            <a:spLocks noGrp="1"/>
          </p:cNvSpPr>
          <p:nvPr>
            <p:ph type="sldNum" sz="quarter" idx="4"/>
          </p:nvPr>
        </p:nvSpPr>
        <p:spPr/>
        <p:txBody>
          <a:bodyPr/>
          <a:lstStyle/>
          <a:p>
            <a:fld id="{4FAB73BC-B049-4115-A692-8D63A059BFB8}" type="slidenum">
              <a:rPr lang="en-US" smtClean="0"/>
              <a:pPr/>
              <a:t>6</a:t>
            </a:fld>
            <a:endParaRPr lang="en-US" dirty="0"/>
          </a:p>
        </p:txBody>
      </p:sp>
      <mc:AlternateContent xmlns:mc="http://schemas.openxmlformats.org/markup-compatibility/2006" xmlns:a14="http://schemas.microsoft.com/office/drawing/2010/main">
        <mc:Choice Requires="a14">
          <p:graphicFrame>
            <p:nvGraphicFramePr>
              <p:cNvPr id="4" name="Diagram 3">
                <a:extLst>
                  <a:ext uri="{FF2B5EF4-FFF2-40B4-BE49-F238E27FC236}">
                    <a16:creationId xmlns:a16="http://schemas.microsoft.com/office/drawing/2014/main" id="{38A1B289-0A86-4CBB-A3DB-D8BB4ECE2576}"/>
                  </a:ext>
                </a:extLst>
              </p:cNvPr>
              <p:cNvGraphicFramePr/>
              <p:nvPr/>
            </p:nvGraphicFramePr>
            <p:xfrm>
              <a:off x="1458713" y="3418122"/>
              <a:ext cx="1667743" cy="96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Diagram 3">
                <a:extLst>
                  <a:ext uri="{FF2B5EF4-FFF2-40B4-BE49-F238E27FC236}">
                    <a16:creationId xmlns:a16="http://schemas.microsoft.com/office/drawing/2014/main" id="{38A1B289-0A86-4CBB-A3DB-D8BB4ECE2576}"/>
                  </a:ext>
                </a:extLst>
              </p:cNvPr>
              <p:cNvGraphicFramePr/>
              <p:nvPr/>
            </p:nvGraphicFramePr>
            <p:xfrm>
              <a:off x="1458713" y="3418122"/>
              <a:ext cx="1667743" cy="962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E2395216-2602-4B60-8CB0-AD2BB4D6FF30}"/>
                  </a:ext>
                </a:extLst>
              </p:cNvPr>
              <p:cNvGraphicFramePr/>
              <p:nvPr/>
            </p:nvGraphicFramePr>
            <p:xfrm>
              <a:off x="2632015" y="1402713"/>
              <a:ext cx="7080262" cy="47019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Choice>
        <mc:Fallback xmlns="">
          <p:graphicFrame>
            <p:nvGraphicFramePr>
              <p:cNvPr id="5" name="Diagram 4">
                <a:extLst>
                  <a:ext uri="{FF2B5EF4-FFF2-40B4-BE49-F238E27FC236}">
                    <a16:creationId xmlns:a16="http://schemas.microsoft.com/office/drawing/2014/main" id="{E2395216-2602-4B60-8CB0-AD2BB4D6FF30}"/>
                  </a:ext>
                </a:extLst>
              </p:cNvPr>
              <p:cNvGraphicFramePr/>
              <p:nvPr/>
            </p:nvGraphicFramePr>
            <p:xfrm>
              <a:off x="2632015" y="1402713"/>
              <a:ext cx="7080262" cy="470199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mc:Fallback>
      </mc:AlternateContent>
      <p:cxnSp>
        <p:nvCxnSpPr>
          <p:cNvPr id="6" name="Straight Arrow Connector 5">
            <a:extLst>
              <a:ext uri="{FF2B5EF4-FFF2-40B4-BE49-F238E27FC236}">
                <a16:creationId xmlns:a16="http://schemas.microsoft.com/office/drawing/2014/main" id="{B116CB6B-3A16-463F-8048-341AE7839FBA}"/>
              </a:ext>
            </a:extLst>
          </p:cNvPr>
          <p:cNvCxnSpPr>
            <a:cxnSpLocks/>
          </p:cNvCxnSpPr>
          <p:nvPr/>
        </p:nvCxnSpPr>
        <p:spPr>
          <a:xfrm>
            <a:off x="7341776" y="2127518"/>
            <a:ext cx="16745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6F22A1-C03B-405C-BFE3-CC799C07D25F}"/>
              </a:ext>
            </a:extLst>
          </p:cNvPr>
          <p:cNvSpPr txBox="1"/>
          <p:nvPr/>
        </p:nvSpPr>
        <p:spPr>
          <a:xfrm>
            <a:off x="7616428" y="1730409"/>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No</a:t>
            </a:r>
          </a:p>
        </p:txBody>
      </p:sp>
      <p:sp>
        <p:nvSpPr>
          <p:cNvPr id="8" name="TextBox 7">
            <a:extLst>
              <a:ext uri="{FF2B5EF4-FFF2-40B4-BE49-F238E27FC236}">
                <a16:creationId xmlns:a16="http://schemas.microsoft.com/office/drawing/2014/main" id="{F3FC35C2-943E-40E9-B972-F1E225E7E397}"/>
              </a:ext>
            </a:extLst>
          </p:cNvPr>
          <p:cNvSpPr txBox="1"/>
          <p:nvPr/>
        </p:nvSpPr>
        <p:spPr>
          <a:xfrm rot="3290668">
            <a:off x="7375702" y="2487807"/>
            <a:ext cx="749571" cy="796530"/>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Yes</a:t>
            </a:r>
          </a:p>
        </p:txBody>
      </p:sp>
      <p:cxnSp>
        <p:nvCxnSpPr>
          <p:cNvPr id="9" name="Straight Arrow Connector 8">
            <a:extLst>
              <a:ext uri="{FF2B5EF4-FFF2-40B4-BE49-F238E27FC236}">
                <a16:creationId xmlns:a16="http://schemas.microsoft.com/office/drawing/2014/main" id="{D4EFA494-12A2-4CE7-9E8F-085ADD5F52B7}"/>
              </a:ext>
            </a:extLst>
          </p:cNvPr>
          <p:cNvCxnSpPr>
            <a:cxnSpLocks/>
          </p:cNvCxnSpPr>
          <p:nvPr/>
        </p:nvCxnSpPr>
        <p:spPr>
          <a:xfrm>
            <a:off x="9080894" y="3753711"/>
            <a:ext cx="6964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798852-B096-4CDE-AFC5-73AF6E6EBE5D}"/>
              </a:ext>
            </a:extLst>
          </p:cNvPr>
          <p:cNvSpPr txBox="1"/>
          <p:nvPr/>
        </p:nvSpPr>
        <p:spPr>
          <a:xfrm>
            <a:off x="9043760" y="3277221"/>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Yes</a:t>
            </a:r>
          </a:p>
        </p:txBody>
      </p:sp>
      <p:sp>
        <p:nvSpPr>
          <p:cNvPr id="11" name="Arrow: Chevron 4">
            <a:extLst>
              <a:ext uri="{FF2B5EF4-FFF2-40B4-BE49-F238E27FC236}">
                <a16:creationId xmlns:a16="http://schemas.microsoft.com/office/drawing/2014/main" id="{DC851514-4A01-430F-BD77-8CFBBF29CE70}"/>
              </a:ext>
            </a:extLst>
          </p:cNvPr>
          <p:cNvSpPr txBox="1"/>
          <p:nvPr/>
        </p:nvSpPr>
        <p:spPr>
          <a:xfrm>
            <a:off x="10163301" y="3244323"/>
            <a:ext cx="1364720" cy="78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Stop testing and determine if requirement is met </a:t>
            </a:r>
          </a:p>
        </p:txBody>
      </p:sp>
      <p:sp>
        <p:nvSpPr>
          <p:cNvPr id="12" name="TextBox 11">
            <a:extLst>
              <a:ext uri="{FF2B5EF4-FFF2-40B4-BE49-F238E27FC236}">
                <a16:creationId xmlns:a16="http://schemas.microsoft.com/office/drawing/2014/main" id="{7551AECA-F1EC-4A7D-8010-6B38C9DFFD03}"/>
              </a:ext>
            </a:extLst>
          </p:cNvPr>
          <p:cNvSpPr txBox="1"/>
          <p:nvPr/>
        </p:nvSpPr>
        <p:spPr>
          <a:xfrm>
            <a:off x="7750487" y="4583389"/>
            <a:ext cx="796530" cy="749571"/>
          </a:xfrm>
          <a:prstGeom prst="rect">
            <a:avLst/>
          </a:prstGeom>
        </p:spPr>
        <p:txBody>
          <a:bodyPr vert="horz" wrap="none" lIns="91440" tIns="45720" rIns="91440" bIns="45720" rtlCol="0">
            <a:noAutofit/>
          </a:bodyPr>
          <a:lstStyle/>
          <a:p>
            <a:pPr algn="l"/>
            <a:r>
              <a:rPr lang="en-US" dirty="0">
                <a:latin typeface="Open Sans" panose="020B0606030504020204" pitchFamily="34" charset="0"/>
                <a:ea typeface="Open Sans" panose="020B0606030504020204" pitchFamily="34" charset="0"/>
                <a:cs typeface="Open Sans" panose="020B0606030504020204" pitchFamily="34" charset="0"/>
              </a:rPr>
              <a:t>No</a:t>
            </a:r>
          </a:p>
        </p:txBody>
      </p:sp>
      <p:grpSp>
        <p:nvGrpSpPr>
          <p:cNvPr id="13" name="Group 12">
            <a:extLst>
              <a:ext uri="{FF2B5EF4-FFF2-40B4-BE49-F238E27FC236}">
                <a16:creationId xmlns:a16="http://schemas.microsoft.com/office/drawing/2014/main" id="{6023EBAE-9964-4D4E-AD77-39E7A6D2CE1A}"/>
              </a:ext>
            </a:extLst>
          </p:cNvPr>
          <p:cNvGrpSpPr/>
          <p:nvPr/>
        </p:nvGrpSpPr>
        <p:grpSpPr>
          <a:xfrm>
            <a:off x="8578294" y="1382155"/>
            <a:ext cx="2553897" cy="1369374"/>
            <a:chOff x="0" y="332799"/>
            <a:chExt cx="2143760" cy="870574"/>
          </a:xfrm>
        </p:grpSpPr>
        <p:sp>
          <p:nvSpPr>
            <p:cNvPr id="14" name="Arrow: Chevron 13">
              <a:extLst>
                <a:ext uri="{FF2B5EF4-FFF2-40B4-BE49-F238E27FC236}">
                  <a16:creationId xmlns:a16="http://schemas.microsoft.com/office/drawing/2014/main" id="{99A20A88-8004-4D5C-B334-49888E798E95}"/>
                </a:ext>
              </a:extLst>
            </p:cNvPr>
            <p:cNvSpPr/>
            <p:nvPr/>
          </p:nvSpPr>
          <p:spPr>
            <a:xfrm>
              <a:off x="0" y="345869"/>
              <a:ext cx="2143760" cy="857504"/>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Arrow: Chevron 4">
              <a:extLst>
                <a:ext uri="{FF2B5EF4-FFF2-40B4-BE49-F238E27FC236}">
                  <a16:creationId xmlns:a16="http://schemas.microsoft.com/office/drawing/2014/main" id="{DFFF6EC8-D8E7-4B87-A4A6-FD4467B6457F}"/>
                </a:ext>
              </a:extLst>
            </p:cNvPr>
            <p:cNvSpPr txBox="1"/>
            <p:nvPr/>
          </p:nvSpPr>
          <p:spPr>
            <a:xfrm>
              <a:off x="549141" y="332799"/>
              <a:ext cx="1286256" cy="85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a:latin typeface="Open Sans" panose="020B0606030504020204" pitchFamily="34" charset="0"/>
                  <a:ea typeface="Open Sans" panose="020B0606030504020204" pitchFamily="34" charset="0"/>
                  <a:cs typeface="Open Sans" panose="020B0606030504020204" pitchFamily="34" charset="0"/>
                </a:rPr>
                <a:t>Stop testing early and draw conclusions </a:t>
              </a:r>
            </a:p>
          </p:txBody>
        </p:sp>
      </p:grpSp>
      <p:grpSp>
        <p:nvGrpSpPr>
          <p:cNvPr id="16" name="Group 15">
            <a:extLst>
              <a:ext uri="{FF2B5EF4-FFF2-40B4-BE49-F238E27FC236}">
                <a16:creationId xmlns:a16="http://schemas.microsoft.com/office/drawing/2014/main" id="{C6158012-AA5B-4D94-9890-236F468705CF}"/>
              </a:ext>
            </a:extLst>
          </p:cNvPr>
          <p:cNvGrpSpPr/>
          <p:nvPr/>
        </p:nvGrpSpPr>
        <p:grpSpPr>
          <a:xfrm>
            <a:off x="9508719" y="3133899"/>
            <a:ext cx="2553896" cy="1246902"/>
            <a:chOff x="0" y="345869"/>
            <a:chExt cx="2143760" cy="857504"/>
          </a:xfrm>
        </p:grpSpPr>
        <p:sp>
          <p:nvSpPr>
            <p:cNvPr id="17" name="Arrow: Chevron 16">
              <a:extLst>
                <a:ext uri="{FF2B5EF4-FFF2-40B4-BE49-F238E27FC236}">
                  <a16:creationId xmlns:a16="http://schemas.microsoft.com/office/drawing/2014/main" id="{1DB3C463-D8F8-4344-A10F-F1F163B85F1B}"/>
                </a:ext>
              </a:extLst>
            </p:cNvPr>
            <p:cNvSpPr/>
            <p:nvPr/>
          </p:nvSpPr>
          <p:spPr>
            <a:xfrm>
              <a:off x="0" y="345869"/>
              <a:ext cx="2143760" cy="857504"/>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Arrow: Chevron 4">
              <a:extLst>
                <a:ext uri="{FF2B5EF4-FFF2-40B4-BE49-F238E27FC236}">
                  <a16:creationId xmlns:a16="http://schemas.microsoft.com/office/drawing/2014/main" id="{2468BBFF-B049-47C6-B449-3EED44EB5FB7}"/>
                </a:ext>
              </a:extLst>
            </p:cNvPr>
            <p:cNvSpPr txBox="1"/>
            <p:nvPr/>
          </p:nvSpPr>
          <p:spPr>
            <a:xfrm>
              <a:off x="428752" y="345869"/>
              <a:ext cx="1286256" cy="85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dirty="0">
                  <a:latin typeface="Open Sans" panose="020B0606030504020204" pitchFamily="34" charset="0"/>
                  <a:ea typeface="Open Sans" panose="020B0606030504020204" pitchFamily="34" charset="0"/>
                  <a:cs typeface="Open Sans" panose="020B0606030504020204" pitchFamily="34" charset="0"/>
                </a:rPr>
                <a:t>Stop testing and perform analysis as usual</a:t>
              </a:r>
            </a:p>
          </p:txBody>
        </p:sp>
      </p:grpSp>
      <p:grpSp>
        <p:nvGrpSpPr>
          <p:cNvPr id="19" name="Group 18">
            <a:extLst>
              <a:ext uri="{FF2B5EF4-FFF2-40B4-BE49-F238E27FC236}">
                <a16:creationId xmlns:a16="http://schemas.microsoft.com/office/drawing/2014/main" id="{B7E699DD-2EF4-4E01-B010-7F4CA044CA74}"/>
              </a:ext>
            </a:extLst>
          </p:cNvPr>
          <p:cNvGrpSpPr/>
          <p:nvPr/>
        </p:nvGrpSpPr>
        <p:grpSpPr>
          <a:xfrm>
            <a:off x="30563" y="3418122"/>
            <a:ext cx="1667743" cy="925310"/>
            <a:chOff x="0" y="37371"/>
            <a:chExt cx="1667743" cy="667097"/>
          </a:xfrm>
        </p:grpSpPr>
        <p:sp>
          <p:nvSpPr>
            <p:cNvPr id="20" name="Arrow: Chevron 19">
              <a:extLst>
                <a:ext uri="{FF2B5EF4-FFF2-40B4-BE49-F238E27FC236}">
                  <a16:creationId xmlns:a16="http://schemas.microsoft.com/office/drawing/2014/main" id="{12827CBA-DF83-4039-B063-A97C3A706705}"/>
                </a:ext>
              </a:extLst>
            </p:cNvPr>
            <p:cNvSpPr/>
            <p:nvPr/>
          </p:nvSpPr>
          <p:spPr>
            <a:xfrm>
              <a:off x="0" y="37371"/>
              <a:ext cx="1667743" cy="667097"/>
            </a:xfrm>
            <a:prstGeom prst="chevron">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Arrow: Chevron 4">
              <a:extLst>
                <a:ext uri="{FF2B5EF4-FFF2-40B4-BE49-F238E27FC236}">
                  <a16:creationId xmlns:a16="http://schemas.microsoft.com/office/drawing/2014/main" id="{CA5CC560-B1EA-4443-9E26-F5F2EC623D34}"/>
                </a:ext>
              </a:extLst>
            </p:cNvPr>
            <p:cNvSpPr txBox="1"/>
            <p:nvPr/>
          </p:nvSpPr>
          <p:spPr>
            <a:xfrm>
              <a:off x="333549" y="37371"/>
              <a:ext cx="1000646" cy="667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Create </a:t>
              </a:r>
              <a:r>
                <a:rPr lang="en-US" sz="1600" kern="1200" dirty="0" err="1">
                  <a:latin typeface="Open Sans" panose="020B0606030504020204" pitchFamily="34" charset="0"/>
                  <a:ea typeface="Open Sans" panose="020B0606030504020204" pitchFamily="34" charset="0"/>
                  <a:cs typeface="Open Sans" panose="020B0606030504020204" pitchFamily="34" charset="0"/>
                </a:rPr>
                <a:t>DOEx</a:t>
              </a:r>
              <a:r>
                <a:rPr lang="en-US" sz="1600" kern="1200" dirty="0">
                  <a:latin typeface="Open Sans" panose="020B0606030504020204" pitchFamily="34" charset="0"/>
                  <a:ea typeface="Open Sans" panose="020B0606030504020204" pitchFamily="34" charset="0"/>
                  <a:cs typeface="Open Sans" panose="020B0606030504020204" pitchFamily="34" charset="0"/>
                </a:rPr>
                <a:t> as usual</a:t>
              </a:r>
            </a:p>
          </p:txBody>
        </p:sp>
      </p:grpSp>
      <p:cxnSp>
        <p:nvCxnSpPr>
          <p:cNvPr id="22" name="Straight Arrow Connector 21">
            <a:extLst>
              <a:ext uri="{FF2B5EF4-FFF2-40B4-BE49-F238E27FC236}">
                <a16:creationId xmlns:a16="http://schemas.microsoft.com/office/drawing/2014/main" id="{C5474DD4-D836-4FF9-B14D-07D46E48181A}"/>
              </a:ext>
            </a:extLst>
          </p:cNvPr>
          <p:cNvCxnSpPr>
            <a:cxnSpLocks/>
          </p:cNvCxnSpPr>
          <p:nvPr/>
        </p:nvCxnSpPr>
        <p:spPr>
          <a:xfrm>
            <a:off x="10019498" y="2479980"/>
            <a:ext cx="0" cy="27662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38F342F-194C-4D85-8296-5C4B94D99ED3}"/>
              </a:ext>
            </a:extLst>
          </p:cNvPr>
          <p:cNvSpPr/>
          <p:nvPr/>
        </p:nvSpPr>
        <p:spPr>
          <a:xfrm>
            <a:off x="9096499" y="5332960"/>
            <a:ext cx="2274534" cy="117379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Change factors/levels to maximize information gain in current experiment</a:t>
            </a:r>
          </a:p>
        </p:txBody>
      </p:sp>
      <p:cxnSp>
        <p:nvCxnSpPr>
          <p:cNvPr id="24" name="Straight Arrow Connector 23">
            <a:extLst>
              <a:ext uri="{FF2B5EF4-FFF2-40B4-BE49-F238E27FC236}">
                <a16:creationId xmlns:a16="http://schemas.microsoft.com/office/drawing/2014/main" id="{9F6E50D5-75D5-4A1B-BAC5-E660029C5F5B}"/>
              </a:ext>
            </a:extLst>
          </p:cNvPr>
          <p:cNvCxnSpPr>
            <a:cxnSpLocks/>
            <a:stCxn id="23" idx="1"/>
          </p:cNvCxnSpPr>
          <p:nvPr/>
        </p:nvCxnSpPr>
        <p:spPr>
          <a:xfrm flipH="1" flipV="1">
            <a:off x="7341776" y="5475845"/>
            <a:ext cx="1754723" cy="4440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Multiplication Sign 24">
            <a:extLst>
              <a:ext uri="{FF2B5EF4-FFF2-40B4-BE49-F238E27FC236}">
                <a16:creationId xmlns:a16="http://schemas.microsoft.com/office/drawing/2014/main" id="{F45F1054-51EA-457B-9620-3465B4C2C329}"/>
              </a:ext>
            </a:extLst>
          </p:cNvPr>
          <p:cNvSpPr/>
          <p:nvPr/>
        </p:nvSpPr>
        <p:spPr>
          <a:xfrm>
            <a:off x="8849432" y="1120274"/>
            <a:ext cx="2267367" cy="1857544"/>
          </a:xfrm>
          <a:prstGeom prst="mathMultiply">
            <a:avLst>
              <a:gd name="adj1" fmla="val 861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9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774F-4654-4E3D-913C-B9F74550E8AE}"/>
              </a:ext>
            </a:extLst>
          </p:cNvPr>
          <p:cNvSpPr>
            <a:spLocks noGrp="1"/>
          </p:cNvSpPr>
          <p:nvPr>
            <p:ph type="title"/>
          </p:nvPr>
        </p:nvSpPr>
        <p:spPr/>
        <p:txBody>
          <a:bodyPr/>
          <a:lstStyle/>
          <a:p>
            <a:r>
              <a:rPr lang="en-US" dirty="0"/>
              <a:t>Predictive Probability</a:t>
            </a:r>
          </a:p>
        </p:txBody>
      </p:sp>
      <p:sp>
        <p:nvSpPr>
          <p:cNvPr id="3" name="Slide Number Placeholder 2">
            <a:extLst>
              <a:ext uri="{FF2B5EF4-FFF2-40B4-BE49-F238E27FC236}">
                <a16:creationId xmlns:a16="http://schemas.microsoft.com/office/drawing/2014/main" id="{4B4C61E4-16A5-44A9-BDE6-C42FE71F002D}"/>
              </a:ext>
            </a:extLst>
          </p:cNvPr>
          <p:cNvSpPr>
            <a:spLocks noGrp="1"/>
          </p:cNvSpPr>
          <p:nvPr>
            <p:ph type="sldNum" sz="quarter" idx="10"/>
          </p:nvPr>
        </p:nvSpPr>
        <p:spPr/>
        <p:txBody>
          <a:bodyPr/>
          <a:lstStyle/>
          <a:p>
            <a:fld id="{4FAB73BC-B049-4115-A692-8D63A059BFB8}" type="slidenum">
              <a:rPr lang="en-US" smtClean="0"/>
              <a:pPr/>
              <a:t>7</a:t>
            </a:fld>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84FBC4C-162E-462A-9430-1AD7605952D7}"/>
                  </a:ext>
                </a:extLst>
              </p:cNvPr>
              <p:cNvSpPr>
                <a:spLocks noGrp="1"/>
              </p:cNvSpPr>
              <p:nvPr>
                <p:ph sz="quarter" idx="11"/>
              </p:nvPr>
            </p:nvSpPr>
            <p:spPr/>
            <p:txBody>
              <a:bodyPr>
                <a:normAutofit/>
              </a:bodyPr>
              <a:lstStyle/>
              <a:p>
                <a:r>
                  <a:rPr lang="en-US" sz="2400" dirty="0"/>
                  <a:t>Our quantity of interest is </a:t>
                </a:r>
                <a14:m>
                  <m:oMath xmlns:m="http://schemas.openxmlformats.org/officeDocument/2006/math">
                    <m:r>
                      <a:rPr lang="en-US" sz="2400" b="0" i="1" smtClean="0">
                        <a:latin typeface="Cambria Math" panose="02040503050406030204" pitchFamily="18" charset="0"/>
                      </a:rPr>
                      <m:t>𝜙</m:t>
                    </m:r>
                    <m:r>
                      <a:rPr lang="en-US" sz="2400" b="0" i="1" smtClean="0">
                        <a:latin typeface="Cambria Math" panose="02040503050406030204" pitchFamily="18" charset="0"/>
                      </a:rPr>
                      <m:t>= </m:t>
                    </m:r>
                  </m:oMath>
                </a14:m>
                <a:r>
                  <a:rPr lang="en-US" sz="2400" dirty="0"/>
                  <a:t>P(a &lt; Timing &lt; b) where:</a:t>
                </a: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𝜙</m:t>
                    </m:r>
                    <m:r>
                      <a:rPr lang="en-US" b="0" i="0" smtClean="0">
                        <a:latin typeface="Cambria Math" panose="02040503050406030204" pitchFamily="18" charset="0"/>
                      </a:rPr>
                      <m:t> </m:t>
                    </m:r>
                  </m:oMath>
                </a14:m>
                <a:r>
                  <a:rPr lang="en-US" dirty="0"/>
                  <a:t>represents the reliability, or probability timing is within bounds </a:t>
                </a:r>
                <a:r>
                  <a:rPr lang="en-US" i="1" dirty="0"/>
                  <a:t>a </a:t>
                </a:r>
                <a:r>
                  <a:rPr lang="en-US" dirty="0"/>
                  <a:t>and </a:t>
                </a:r>
                <a:r>
                  <a:rPr lang="en-US" i="1" dirty="0"/>
                  <a:t>b</a:t>
                </a:r>
              </a:p>
              <a:p>
                <a:pPr marL="342900" indent="-342900">
                  <a:buFont typeface="Arial" panose="020B0604020202020204" pitchFamily="34" charset="0"/>
                  <a:buChar char="•"/>
                </a:pPr>
                <a:r>
                  <a:rPr lang="en-US" b="1" dirty="0"/>
                  <a:t>We want assess if </a:t>
                </a:r>
                <a14:m>
                  <m:oMath xmlns:m="http://schemas.openxmlformats.org/officeDocument/2006/math">
                    <m:r>
                      <a:rPr lang="en-US" b="1" i="1" smtClean="0">
                        <a:latin typeface="Cambria Math" panose="02040503050406030204" pitchFamily="18" charset="0"/>
                      </a:rPr>
                      <m:t>𝝓</m:t>
                    </m:r>
                    <m:r>
                      <a:rPr lang="en-US" b="1" i="1" smtClean="0">
                        <a:latin typeface="Cambria Math" panose="02040503050406030204" pitchFamily="18" charset="0"/>
                      </a:rPr>
                      <m:t>&gt;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𝝓</m:t>
                        </m:r>
                      </m:e>
                      <m:sub>
                        <m:r>
                          <a:rPr lang="en-US" b="1" i="1" smtClean="0">
                            <a:latin typeface="Cambria Math" panose="02040503050406030204" pitchFamily="18" charset="0"/>
                          </a:rPr>
                          <m:t>𝟎</m:t>
                        </m:r>
                      </m:sub>
                    </m:sSub>
                  </m:oMath>
                </a14:m>
                <a:r>
                  <a:rPr lang="en-US" dirty="0"/>
                  <a:t>, that is, if the reliability requirement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a:t>) is met</a:t>
                </a:r>
              </a:p>
              <a:p>
                <a:endParaRPr lang="en-US" dirty="0"/>
              </a:p>
              <a:p>
                <a:r>
                  <a:rPr lang="en-US" dirty="0"/>
                  <a:t>Suppose we design an experiment with </a:t>
                </a:r>
                <a14:m>
                  <m:oMath xmlns:m="http://schemas.openxmlformats.org/officeDocument/2006/math">
                    <m:r>
                      <a:rPr lang="en-US" b="0" i="1" smtClean="0">
                        <a:latin typeface="Cambria Math" panose="02040503050406030204" pitchFamily="18" charset="0"/>
                      </a:rPr>
                      <m:t>𝑛</m:t>
                    </m:r>
                  </m:oMath>
                </a14:m>
                <a:r>
                  <a:rPr lang="en-US" dirty="0"/>
                  <a:t> runs, then:</a:t>
                </a:r>
              </a:p>
              <a:p>
                <a:pPr marL="342900" indent="-342900">
                  <a:buFont typeface="Arial" panose="020B0604020202020204" pitchFamily="34" charset="0"/>
                  <a:buChar char="•"/>
                </a:pPr>
                <a:endParaRPr lang="en-US" dirty="0"/>
              </a:p>
              <a:p>
                <a:endParaRPr lang="en-US" dirty="0"/>
              </a:p>
            </p:txBody>
          </p:sp>
        </mc:Choice>
        <mc:Fallback>
          <p:sp>
            <p:nvSpPr>
              <p:cNvPr id="4" name="Content Placeholder 3">
                <a:extLst>
                  <a:ext uri="{FF2B5EF4-FFF2-40B4-BE49-F238E27FC236}">
                    <a16:creationId xmlns:a16="http://schemas.microsoft.com/office/drawing/2014/main" id="{C84FBC4C-162E-462A-9430-1AD7605952D7}"/>
                  </a:ext>
                </a:extLst>
              </p:cNvPr>
              <p:cNvSpPr>
                <a:spLocks noGrp="1" noRot="1" noChangeAspect="1" noMove="1" noResize="1" noEditPoints="1" noAdjustHandles="1" noChangeArrowheads="1" noChangeShapeType="1" noTextEdit="1"/>
              </p:cNvSpPr>
              <p:nvPr>
                <p:ph sz="quarter" idx="11"/>
              </p:nvPr>
            </p:nvSpPr>
            <p:spPr>
              <a:blipFill>
                <a:blip r:embed="rId2"/>
                <a:stretch>
                  <a:fillRect l="-1655" t="-18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FF153AE-C57A-4B64-B42F-E39DDF97F4D9}"/>
                  </a:ext>
                </a:extLst>
              </p:cNvPr>
              <p:cNvSpPr/>
              <p:nvPr/>
            </p:nvSpPr>
            <p:spPr>
              <a:xfrm>
                <a:off x="391486" y="3949292"/>
                <a:ext cx="11409028" cy="14990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0" lang="en-US" sz="28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Predictive probability (PP) </a:t>
                </a:r>
                <a:r>
                  <a:rPr kumimoji="0" lang="en-US" sz="2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is the probability</a:t>
                </a:r>
                <a:r>
                  <a:rPr kumimoji="0" lang="en-US" sz="28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a:ln>
                      <a:noFill/>
                    </a:ln>
                    <a:solidFill>
                      <a:schemeClr val="accent2">
                        <a:lumMod val="60000"/>
                        <a:lumOff val="4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after seeing </a:t>
                </a:r>
                <a14:m>
                  <m:oMath xmlns:m="http://schemas.openxmlformats.org/officeDocument/2006/math">
                    <m:sSub>
                      <m:sSubPr>
                        <m:ctrlPr>
                          <a:rPr kumimoji="0" lang="en-US" sz="2800" b="1" i="1" u="none" strike="noStrike" kern="1200" cap="none" spc="0" normalizeH="0" baseline="0" noProof="0" smtClean="0">
                            <a:ln>
                              <a:noFill/>
                            </a:ln>
                            <a:solidFill>
                              <a:schemeClr val="accent2">
                                <a:lumMod val="60000"/>
                                <a:lumOff val="40000"/>
                              </a:schemeClr>
                            </a:solidFill>
                            <a:effectLst/>
                            <a:uLnTx/>
                            <a:uFillTx/>
                            <a:latin typeface="Cambria Math" panose="02040503050406030204" pitchFamily="18" charset="0"/>
                          </a:rPr>
                        </m:ctrlPr>
                      </m:sSubPr>
                      <m:e>
                        <m:r>
                          <a:rPr kumimoji="0" lang="en-US" sz="2800" b="1" i="1" u="none" strike="noStrike" kern="1200" cap="none" spc="0" normalizeH="0" baseline="0" noProof="0" smtClean="0">
                            <a:ln>
                              <a:noFill/>
                            </a:ln>
                            <a:solidFill>
                              <a:schemeClr val="accent2">
                                <a:lumMod val="60000"/>
                                <a:lumOff val="40000"/>
                              </a:schemeClr>
                            </a:solidFill>
                            <a:effectLst/>
                            <a:uLnTx/>
                            <a:uFillTx/>
                            <a:latin typeface="Cambria Math" panose="02040503050406030204" pitchFamily="18" charset="0"/>
                          </a:rPr>
                          <m:t>𝒏</m:t>
                        </m:r>
                      </m:e>
                      <m:sub>
                        <m:r>
                          <a:rPr kumimoji="0" lang="en-US" sz="2800" b="1" i="1" u="none" strike="noStrike" kern="1200" cap="none" spc="0" normalizeH="0" baseline="0" noProof="0" smtClean="0">
                            <a:ln>
                              <a:noFill/>
                            </a:ln>
                            <a:solidFill>
                              <a:schemeClr val="accent2">
                                <a:lumMod val="60000"/>
                                <a:lumOff val="40000"/>
                              </a:schemeClr>
                            </a:solidFill>
                            <a:effectLst/>
                            <a:uLnTx/>
                            <a:uFillTx/>
                            <a:latin typeface="Cambria Math" panose="02040503050406030204" pitchFamily="18" charset="0"/>
                          </a:rPr>
                          <m:t>𝒐</m:t>
                        </m:r>
                      </m:sub>
                    </m:sSub>
                  </m:oMath>
                </a14:m>
                <a:r>
                  <a:rPr kumimoji="0" lang="en-US" sz="2800" b="1" i="0" u="none" strike="noStrike" kern="1200" cap="none" spc="0" normalizeH="0" baseline="0" noProof="0" dirty="0">
                    <a:ln>
                      <a:noFill/>
                    </a:ln>
                    <a:solidFill>
                      <a:schemeClr val="accent2">
                        <a:lumMod val="60000"/>
                        <a:lumOff val="4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out of </a:t>
                </a:r>
                <a14:m>
                  <m:oMath xmlns:m="http://schemas.openxmlformats.org/officeDocument/2006/math">
                    <m:r>
                      <a:rPr kumimoji="0" lang="en-US" sz="2800" b="1" i="1" u="none" strike="noStrike" kern="1200" cap="none" spc="0" normalizeH="0" baseline="0" noProof="0" smtClean="0">
                        <a:ln>
                          <a:noFill/>
                        </a:ln>
                        <a:solidFill>
                          <a:schemeClr val="accent2">
                            <a:lumMod val="60000"/>
                            <a:lumOff val="40000"/>
                          </a:schemeClr>
                        </a:solidFill>
                        <a:effectLst/>
                        <a:uLnTx/>
                        <a:uFillTx/>
                        <a:latin typeface="Cambria Math" panose="02040503050406030204" pitchFamily="18" charset="0"/>
                      </a:rPr>
                      <m:t>𝒏</m:t>
                    </m:r>
                  </m:oMath>
                </a14:m>
                <a:r>
                  <a:rPr kumimoji="0" lang="en-US" sz="2800" b="1" i="0" u="none" strike="noStrike" kern="1200" cap="none" spc="0" normalizeH="0" baseline="0" noProof="0" dirty="0">
                    <a:ln>
                      <a:noFill/>
                    </a:ln>
                    <a:solidFill>
                      <a:schemeClr val="accent2">
                        <a:lumMod val="60000"/>
                        <a:lumOff val="4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planned runs,</a:t>
                </a:r>
                <a:r>
                  <a:rPr kumimoji="0" lang="en-US" sz="28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a:ln>
                      <a:noFill/>
                    </a:ln>
                    <a:solidFill>
                      <a:srgbClr val="00ACD5"/>
                    </a:solidFill>
                    <a:effectLst/>
                    <a:uLnTx/>
                    <a:uFillTx/>
                    <a:latin typeface="Open Sans" panose="020B0606030504020204" pitchFamily="34" charset="0"/>
                    <a:ea typeface="Open Sans" panose="020B0606030504020204" pitchFamily="34" charset="0"/>
                    <a:cs typeface="Open Sans" panose="020B0606030504020204" pitchFamily="34" charset="0"/>
                  </a:rPr>
                  <a:t>that we would be able to conclude </a:t>
                </a:r>
                <a14:m>
                  <m:oMath xmlns:m="http://schemas.openxmlformats.org/officeDocument/2006/math">
                    <m:r>
                      <a:rPr kumimoji="0" lang="en-US" sz="2800" b="1" i="1" u="none" strike="noStrike" kern="1200" cap="none" spc="0" normalizeH="0" baseline="0" noProof="0">
                        <a:ln>
                          <a:noFill/>
                        </a:ln>
                        <a:solidFill>
                          <a:srgbClr val="00ACD5"/>
                        </a:solidFill>
                        <a:effectLst/>
                        <a:uLnTx/>
                        <a:uFillTx/>
                        <a:latin typeface="Cambria Math" panose="02040503050406030204" pitchFamily="18" charset="0"/>
                      </a:rPr>
                      <m:t>𝝓</m:t>
                    </m:r>
                    <m:r>
                      <a:rPr kumimoji="0" lang="en-US" sz="2800" b="1" i="1" u="none" strike="noStrike" kern="1200" cap="none" spc="0" normalizeH="0" baseline="0" noProof="0">
                        <a:ln>
                          <a:noFill/>
                        </a:ln>
                        <a:solidFill>
                          <a:srgbClr val="00ACD5"/>
                        </a:solidFill>
                        <a:effectLst/>
                        <a:uLnTx/>
                        <a:uFillTx/>
                        <a:latin typeface="Cambria Math" panose="02040503050406030204" pitchFamily="18" charset="0"/>
                      </a:rPr>
                      <m:t>&gt;</m:t>
                    </m:r>
                    <m:sSub>
                      <m:sSubPr>
                        <m:ctrlPr>
                          <a:rPr kumimoji="0" lang="en-US" sz="2800" b="1" i="1" u="none" strike="noStrike" kern="1200" cap="none" spc="0" normalizeH="0" baseline="0" noProof="0">
                            <a:ln>
                              <a:noFill/>
                            </a:ln>
                            <a:solidFill>
                              <a:srgbClr val="00ACD5"/>
                            </a:solidFill>
                            <a:effectLst/>
                            <a:uLnTx/>
                            <a:uFillTx/>
                            <a:latin typeface="Cambria Math" panose="02040503050406030204" pitchFamily="18" charset="0"/>
                          </a:rPr>
                        </m:ctrlPr>
                      </m:sSubPr>
                      <m:e>
                        <m:r>
                          <a:rPr kumimoji="0" lang="en-US" sz="2800" b="1" i="1" u="none" strike="noStrike" kern="1200" cap="none" spc="0" normalizeH="0" baseline="0" noProof="0">
                            <a:ln>
                              <a:noFill/>
                            </a:ln>
                            <a:solidFill>
                              <a:srgbClr val="00ACD5"/>
                            </a:solidFill>
                            <a:effectLst/>
                            <a:uLnTx/>
                            <a:uFillTx/>
                            <a:latin typeface="Cambria Math" panose="02040503050406030204" pitchFamily="18" charset="0"/>
                          </a:rPr>
                          <m:t>𝝓</m:t>
                        </m:r>
                      </m:e>
                      <m:sub>
                        <m:r>
                          <a:rPr kumimoji="0" lang="en-US" sz="2800" b="1" i="1" u="none" strike="noStrike" kern="1200" cap="none" spc="0" normalizeH="0" baseline="0" noProof="0">
                            <a:ln>
                              <a:noFill/>
                            </a:ln>
                            <a:solidFill>
                              <a:srgbClr val="00ACD5"/>
                            </a:solidFill>
                            <a:effectLst/>
                            <a:uLnTx/>
                            <a:uFillTx/>
                            <a:latin typeface="Cambria Math" panose="02040503050406030204" pitchFamily="18" charset="0"/>
                          </a:rPr>
                          <m:t>𝟎</m:t>
                        </m:r>
                      </m:sub>
                    </m:sSub>
                  </m:oMath>
                </a14:m>
                <a:endParaRPr lang="en-US" sz="2400" dirty="0"/>
              </a:p>
            </p:txBody>
          </p:sp>
        </mc:Choice>
        <mc:Fallback>
          <p:sp>
            <p:nvSpPr>
              <p:cNvPr id="5" name="Rectangle 4">
                <a:extLst>
                  <a:ext uri="{FF2B5EF4-FFF2-40B4-BE49-F238E27FC236}">
                    <a16:creationId xmlns:a16="http://schemas.microsoft.com/office/drawing/2014/main" id="{3FF153AE-C57A-4B64-B42F-E39DDF97F4D9}"/>
                  </a:ext>
                </a:extLst>
              </p:cNvPr>
              <p:cNvSpPr>
                <a:spLocks noRot="1" noChangeAspect="1" noMove="1" noResize="1" noEditPoints="1" noAdjustHandles="1" noChangeArrowheads="1" noChangeShapeType="1" noTextEdit="1"/>
              </p:cNvSpPr>
              <p:nvPr/>
            </p:nvSpPr>
            <p:spPr>
              <a:xfrm>
                <a:off x="391486" y="3949292"/>
                <a:ext cx="11409028" cy="1499008"/>
              </a:xfrm>
              <a:prstGeom prst="rect">
                <a:avLst/>
              </a:prstGeom>
              <a:blipFill>
                <a:blip r:embed="rId3"/>
                <a:stretch>
                  <a:fillRect r="-640"/>
                </a:stretch>
              </a:blipFill>
            </p:spPr>
            <p:txBody>
              <a:bodyPr/>
              <a:lstStyle/>
              <a:p>
                <a:r>
                  <a:rPr lang="en-US">
                    <a:noFill/>
                  </a:rPr>
                  <a:t> </a:t>
                </a:r>
              </a:p>
            </p:txBody>
          </p:sp>
        </mc:Fallback>
      </mc:AlternateContent>
    </p:spTree>
    <p:extLst>
      <p:ext uri="{BB962C8B-B14F-4D97-AF65-F5344CB8AC3E}">
        <p14:creationId xmlns:p14="http://schemas.microsoft.com/office/powerpoint/2010/main" val="102951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57A-F085-4BCC-A892-E5CEB34564A6}"/>
              </a:ext>
            </a:extLst>
          </p:cNvPr>
          <p:cNvSpPr>
            <a:spLocks noGrp="1"/>
          </p:cNvSpPr>
          <p:nvPr>
            <p:ph type="title"/>
          </p:nvPr>
        </p:nvSpPr>
        <p:spPr/>
        <p:txBody>
          <a:bodyPr/>
          <a:lstStyle/>
          <a:p>
            <a:r>
              <a:rPr lang="en-US" dirty="0"/>
              <a:t>Predictive Probability Illustration</a:t>
            </a:r>
          </a:p>
        </p:txBody>
      </p:sp>
      <p:sp>
        <p:nvSpPr>
          <p:cNvPr id="3" name="Slide Number Placeholder 2">
            <a:extLst>
              <a:ext uri="{FF2B5EF4-FFF2-40B4-BE49-F238E27FC236}">
                <a16:creationId xmlns:a16="http://schemas.microsoft.com/office/drawing/2014/main" id="{B79C834B-21D6-4FF6-94A9-C085DF7784D8}"/>
              </a:ext>
            </a:extLst>
          </p:cNvPr>
          <p:cNvSpPr>
            <a:spLocks noGrp="1"/>
          </p:cNvSpPr>
          <p:nvPr>
            <p:ph type="sldNum" sz="quarter" idx="10"/>
          </p:nvPr>
        </p:nvSpPr>
        <p:spPr/>
        <p:txBody>
          <a:bodyPr/>
          <a:lstStyle/>
          <a:p>
            <a:fld id="{4FAB73BC-B049-4115-A692-8D63A059BFB8}" type="slidenum">
              <a:rPr lang="en-US" smtClean="0"/>
              <a:pPr/>
              <a:t>8</a:t>
            </a:fld>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BD29669-E499-45E2-8D61-F155C4E24149}"/>
                  </a:ext>
                </a:extLst>
              </p:cNvPr>
              <p:cNvSpPr>
                <a:spLocks noGrp="1"/>
              </p:cNvSpPr>
              <p:nvPr>
                <p:ph sz="quarter" idx="11"/>
              </p:nvPr>
            </p:nvSpPr>
            <p:spPr/>
            <p:txBody>
              <a:bodyPr>
                <a:noAutofit/>
              </a:bodyPr>
              <a:lstStyle/>
              <a:p>
                <a:r>
                  <a:rPr lang="en-US" dirty="0"/>
                  <a:t>Suppose you want to determine whether a coin is biased towards heads, based on 10 coin flips. </a:t>
                </a:r>
                <a:r>
                  <a:rPr lang="en-US" b="1" dirty="0"/>
                  <a:t>Using a Z-test, this requires you to see at least 8/10 heads</a:t>
                </a:r>
                <a:r>
                  <a:rPr lang="en-US" dirty="0"/>
                  <a:t>.</a:t>
                </a:r>
              </a:p>
              <a:p>
                <a:endParaRPr lang="en-US" dirty="0"/>
              </a:p>
              <a:p>
                <a:endParaRPr lang="en-US" dirty="0"/>
              </a:p>
              <a:p>
                <a:r>
                  <a:rPr lang="en-US" dirty="0"/>
                  <a:t>Results of the first 5 flips are:</a:t>
                </a:r>
              </a:p>
              <a:p>
                <a:endParaRPr lang="en-US" dirty="0"/>
              </a:p>
              <a:p>
                <a:endParaRPr lang="en-US" dirty="0"/>
              </a:p>
              <a:p>
                <a:endParaRPr lang="en-US" dirty="0"/>
              </a:p>
              <a:p>
                <a:r>
                  <a:rPr lang="en-US" dirty="0"/>
                  <a:t>There are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=32 possible outcomes for the remaining 5 flips, </a:t>
                </a:r>
                <a:r>
                  <a:rPr lang="en-US" b="1" dirty="0"/>
                  <a:t>only one </a:t>
                </a:r>
                <a:r>
                  <a:rPr lang="en-US" dirty="0"/>
                  <a:t>of those outcomes will result in us concluding the coin is biased towards heads (observing 			) </a:t>
                </a:r>
              </a:p>
              <a:p>
                <a:endParaRPr lang="en-US" dirty="0"/>
              </a:p>
              <a:p>
                <a:r>
                  <a:rPr lang="en-US" dirty="0"/>
                  <a:t>Suppose the coin actually is biased and P(Heads)=0.6, </a:t>
                </a:r>
                <a:r>
                  <a:rPr lang="en-US" u="sng" dirty="0"/>
                  <a:t>there is only a 7% chance you will see            </a:t>
                </a:r>
                <a:r>
                  <a:rPr lang="en-US" dirty="0"/>
                  <a:t>		</a:t>
                </a:r>
                <a:r>
                  <a:rPr lang="en-US" u="sng" dirty="0"/>
                  <a:t>(PP=0.07)</a:t>
                </a:r>
              </a:p>
            </p:txBody>
          </p:sp>
        </mc:Choice>
        <mc:Fallback xmlns="">
          <p:sp>
            <p:nvSpPr>
              <p:cNvPr id="4" name="Content Placeholder 3">
                <a:extLst>
                  <a:ext uri="{FF2B5EF4-FFF2-40B4-BE49-F238E27FC236}">
                    <a16:creationId xmlns:a16="http://schemas.microsoft.com/office/drawing/2014/main" id="{3BD29669-E499-45E2-8D61-F155C4E24149}"/>
                  </a:ext>
                </a:extLst>
              </p:cNvPr>
              <p:cNvSpPr>
                <a:spLocks noGrp="1" noRot="1" noChangeAspect="1" noMove="1" noResize="1" noEditPoints="1" noAdjustHandles="1" noChangeArrowheads="1" noChangeShapeType="1" noTextEdit="1"/>
              </p:cNvSpPr>
              <p:nvPr>
                <p:ph sz="quarter" idx="11"/>
              </p:nvPr>
            </p:nvSpPr>
            <p:spPr>
              <a:blipFill>
                <a:blip r:embed="rId2"/>
                <a:stretch>
                  <a:fillRect l="-1379" t="-1321" r="-6288" b="-647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E961607-BF66-4240-AFD6-047B6828D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12" y="2412144"/>
            <a:ext cx="1428750" cy="1428750"/>
          </a:xfrm>
          <a:prstGeom prst="rect">
            <a:avLst/>
          </a:prstGeom>
        </p:spPr>
      </p:pic>
      <p:pic>
        <p:nvPicPr>
          <p:cNvPr id="8" name="Picture 7">
            <a:extLst>
              <a:ext uri="{FF2B5EF4-FFF2-40B4-BE49-F238E27FC236}">
                <a16:creationId xmlns:a16="http://schemas.microsoft.com/office/drawing/2014/main" id="{42C8CC71-1248-4C69-A449-C2D6B482F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350" y="2431194"/>
            <a:ext cx="1427154" cy="1419225"/>
          </a:xfrm>
          <a:prstGeom prst="rect">
            <a:avLst/>
          </a:prstGeom>
        </p:spPr>
      </p:pic>
      <p:pic>
        <p:nvPicPr>
          <p:cNvPr id="9" name="Picture 8">
            <a:extLst>
              <a:ext uri="{FF2B5EF4-FFF2-40B4-BE49-F238E27FC236}">
                <a16:creationId xmlns:a16="http://schemas.microsoft.com/office/drawing/2014/main" id="{D23E5E0D-1120-48BC-AEA1-C985688D5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81" y="2412144"/>
            <a:ext cx="1428750" cy="1428750"/>
          </a:xfrm>
          <a:prstGeom prst="rect">
            <a:avLst/>
          </a:prstGeom>
        </p:spPr>
      </p:pic>
      <p:pic>
        <p:nvPicPr>
          <p:cNvPr id="10" name="Picture 9">
            <a:extLst>
              <a:ext uri="{FF2B5EF4-FFF2-40B4-BE49-F238E27FC236}">
                <a16:creationId xmlns:a16="http://schemas.microsoft.com/office/drawing/2014/main" id="{A587EB5D-3CDB-4C93-BD64-4ACB6726D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723" y="2412144"/>
            <a:ext cx="1428750" cy="1428750"/>
          </a:xfrm>
          <a:prstGeom prst="rect">
            <a:avLst/>
          </a:prstGeom>
        </p:spPr>
      </p:pic>
      <p:pic>
        <p:nvPicPr>
          <p:cNvPr id="11" name="Picture 10">
            <a:extLst>
              <a:ext uri="{FF2B5EF4-FFF2-40B4-BE49-F238E27FC236}">
                <a16:creationId xmlns:a16="http://schemas.microsoft.com/office/drawing/2014/main" id="{BC09619C-AD31-4031-8FAE-B080F1627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5096" y="2431194"/>
            <a:ext cx="1427154" cy="1419225"/>
          </a:xfrm>
          <a:prstGeom prst="rect">
            <a:avLst/>
          </a:prstGeom>
        </p:spPr>
      </p:pic>
      <p:grpSp>
        <p:nvGrpSpPr>
          <p:cNvPr id="17" name="Group 16">
            <a:extLst>
              <a:ext uri="{FF2B5EF4-FFF2-40B4-BE49-F238E27FC236}">
                <a16:creationId xmlns:a16="http://schemas.microsoft.com/office/drawing/2014/main" id="{7DB0940E-7EB0-4CFA-BA31-5D74189EA30C}"/>
              </a:ext>
            </a:extLst>
          </p:cNvPr>
          <p:cNvGrpSpPr/>
          <p:nvPr/>
        </p:nvGrpSpPr>
        <p:grpSpPr>
          <a:xfrm>
            <a:off x="8582900" y="4786239"/>
            <a:ext cx="2022196" cy="374664"/>
            <a:chOff x="8609236" y="4838161"/>
            <a:chExt cx="2022196" cy="374664"/>
          </a:xfrm>
        </p:grpSpPr>
        <p:pic>
          <p:nvPicPr>
            <p:cNvPr id="12" name="Picture 11">
              <a:extLst>
                <a:ext uri="{FF2B5EF4-FFF2-40B4-BE49-F238E27FC236}">
                  <a16:creationId xmlns:a16="http://schemas.microsoft.com/office/drawing/2014/main" id="{CD35BDF5-56E7-41EC-8231-786745B7A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236" y="4843338"/>
              <a:ext cx="369487" cy="369487"/>
            </a:xfrm>
            <a:prstGeom prst="rect">
              <a:avLst/>
            </a:prstGeom>
          </p:spPr>
        </p:pic>
        <p:pic>
          <p:nvPicPr>
            <p:cNvPr id="13" name="Picture 12">
              <a:extLst>
                <a:ext uri="{FF2B5EF4-FFF2-40B4-BE49-F238E27FC236}">
                  <a16:creationId xmlns:a16="http://schemas.microsoft.com/office/drawing/2014/main" id="{E6FC89BD-EBE5-4496-97E7-771D9FCC0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2579" y="4843337"/>
              <a:ext cx="369487" cy="369487"/>
            </a:xfrm>
            <a:prstGeom prst="rect">
              <a:avLst/>
            </a:prstGeom>
          </p:spPr>
        </p:pic>
        <p:pic>
          <p:nvPicPr>
            <p:cNvPr id="14" name="Picture 13">
              <a:extLst>
                <a:ext uri="{FF2B5EF4-FFF2-40B4-BE49-F238E27FC236}">
                  <a16:creationId xmlns:a16="http://schemas.microsoft.com/office/drawing/2014/main" id="{41163BEF-D821-4601-9431-BB02F1794A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5923" y="4843337"/>
              <a:ext cx="369487" cy="369487"/>
            </a:xfrm>
            <a:prstGeom prst="rect">
              <a:avLst/>
            </a:prstGeom>
          </p:spPr>
        </p:pic>
        <p:pic>
          <p:nvPicPr>
            <p:cNvPr id="15" name="Picture 14">
              <a:extLst>
                <a:ext uri="{FF2B5EF4-FFF2-40B4-BE49-F238E27FC236}">
                  <a16:creationId xmlns:a16="http://schemas.microsoft.com/office/drawing/2014/main" id="{CAB9F8AB-1C0D-4366-BDBA-563BCCFB11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945" y="4838161"/>
              <a:ext cx="369487" cy="369487"/>
            </a:xfrm>
            <a:prstGeom prst="rect">
              <a:avLst/>
            </a:prstGeom>
          </p:spPr>
        </p:pic>
        <p:pic>
          <p:nvPicPr>
            <p:cNvPr id="16" name="Picture 15">
              <a:extLst>
                <a:ext uri="{FF2B5EF4-FFF2-40B4-BE49-F238E27FC236}">
                  <a16:creationId xmlns:a16="http://schemas.microsoft.com/office/drawing/2014/main" id="{D4B9E89B-4B78-464B-BE52-473F92DA27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9265" y="4843336"/>
              <a:ext cx="369487" cy="369487"/>
            </a:xfrm>
            <a:prstGeom prst="rect">
              <a:avLst/>
            </a:prstGeom>
          </p:spPr>
        </p:pic>
      </p:grpSp>
      <p:grpSp>
        <p:nvGrpSpPr>
          <p:cNvPr id="18" name="Group 17">
            <a:extLst>
              <a:ext uri="{FF2B5EF4-FFF2-40B4-BE49-F238E27FC236}">
                <a16:creationId xmlns:a16="http://schemas.microsoft.com/office/drawing/2014/main" id="{68527A6B-BE01-4AE3-AAED-88B488652F28}"/>
              </a:ext>
            </a:extLst>
          </p:cNvPr>
          <p:cNvGrpSpPr/>
          <p:nvPr/>
        </p:nvGrpSpPr>
        <p:grpSpPr>
          <a:xfrm>
            <a:off x="370530" y="5870929"/>
            <a:ext cx="2022196" cy="374664"/>
            <a:chOff x="8609236" y="4838161"/>
            <a:chExt cx="2022196" cy="374664"/>
          </a:xfrm>
        </p:grpSpPr>
        <p:pic>
          <p:nvPicPr>
            <p:cNvPr id="19" name="Picture 18">
              <a:extLst>
                <a:ext uri="{FF2B5EF4-FFF2-40B4-BE49-F238E27FC236}">
                  <a16:creationId xmlns:a16="http://schemas.microsoft.com/office/drawing/2014/main" id="{CB4EA07B-852F-4BD4-B37B-586CD56AD8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9236" y="4843338"/>
              <a:ext cx="369487" cy="369487"/>
            </a:xfrm>
            <a:prstGeom prst="rect">
              <a:avLst/>
            </a:prstGeom>
          </p:spPr>
        </p:pic>
        <p:pic>
          <p:nvPicPr>
            <p:cNvPr id="20" name="Picture 19">
              <a:extLst>
                <a:ext uri="{FF2B5EF4-FFF2-40B4-BE49-F238E27FC236}">
                  <a16:creationId xmlns:a16="http://schemas.microsoft.com/office/drawing/2014/main" id="{CA661B73-62CC-4663-9CA1-00137DD587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2579" y="4843337"/>
              <a:ext cx="369487" cy="369487"/>
            </a:xfrm>
            <a:prstGeom prst="rect">
              <a:avLst/>
            </a:prstGeom>
          </p:spPr>
        </p:pic>
        <p:pic>
          <p:nvPicPr>
            <p:cNvPr id="21" name="Picture 20">
              <a:extLst>
                <a:ext uri="{FF2B5EF4-FFF2-40B4-BE49-F238E27FC236}">
                  <a16:creationId xmlns:a16="http://schemas.microsoft.com/office/drawing/2014/main" id="{C01DEA83-8671-4F48-AA40-5EEB34108E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5923" y="4843337"/>
              <a:ext cx="369487" cy="369487"/>
            </a:xfrm>
            <a:prstGeom prst="rect">
              <a:avLst/>
            </a:prstGeom>
          </p:spPr>
        </p:pic>
        <p:pic>
          <p:nvPicPr>
            <p:cNvPr id="22" name="Picture 21">
              <a:extLst>
                <a:ext uri="{FF2B5EF4-FFF2-40B4-BE49-F238E27FC236}">
                  <a16:creationId xmlns:a16="http://schemas.microsoft.com/office/drawing/2014/main" id="{9CE56C29-8439-440E-A845-F2184BBD0D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945" y="4838161"/>
              <a:ext cx="369487" cy="369487"/>
            </a:xfrm>
            <a:prstGeom prst="rect">
              <a:avLst/>
            </a:prstGeom>
          </p:spPr>
        </p:pic>
        <p:pic>
          <p:nvPicPr>
            <p:cNvPr id="23" name="Picture 22">
              <a:extLst>
                <a:ext uri="{FF2B5EF4-FFF2-40B4-BE49-F238E27FC236}">
                  <a16:creationId xmlns:a16="http://schemas.microsoft.com/office/drawing/2014/main" id="{E2DA14D0-2337-4D51-9997-DBD6947376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9265" y="4843336"/>
              <a:ext cx="369487" cy="369487"/>
            </a:xfrm>
            <a:prstGeom prst="rect">
              <a:avLst/>
            </a:prstGeom>
          </p:spPr>
        </p:pic>
      </p:grpSp>
    </p:spTree>
    <p:extLst>
      <p:ext uri="{BB962C8B-B14F-4D97-AF65-F5344CB8AC3E}">
        <p14:creationId xmlns:p14="http://schemas.microsoft.com/office/powerpoint/2010/main" val="19064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57A-F085-4BCC-A892-E5CEB34564A6}"/>
              </a:ext>
            </a:extLst>
          </p:cNvPr>
          <p:cNvSpPr>
            <a:spLocks noGrp="1"/>
          </p:cNvSpPr>
          <p:nvPr>
            <p:ph type="title"/>
          </p:nvPr>
        </p:nvSpPr>
        <p:spPr/>
        <p:txBody>
          <a:bodyPr/>
          <a:lstStyle/>
          <a:p>
            <a:r>
              <a:rPr lang="en-US" dirty="0"/>
              <a:t>Predictive Probability Illustration</a:t>
            </a:r>
          </a:p>
        </p:txBody>
      </p:sp>
      <p:sp>
        <p:nvSpPr>
          <p:cNvPr id="3" name="Slide Number Placeholder 2">
            <a:extLst>
              <a:ext uri="{FF2B5EF4-FFF2-40B4-BE49-F238E27FC236}">
                <a16:creationId xmlns:a16="http://schemas.microsoft.com/office/drawing/2014/main" id="{B79C834B-21D6-4FF6-94A9-C085DF7784D8}"/>
              </a:ext>
            </a:extLst>
          </p:cNvPr>
          <p:cNvSpPr>
            <a:spLocks noGrp="1"/>
          </p:cNvSpPr>
          <p:nvPr>
            <p:ph type="sldNum" sz="quarter" idx="10"/>
          </p:nvPr>
        </p:nvSpPr>
        <p:spPr/>
        <p:txBody>
          <a:bodyPr/>
          <a:lstStyle/>
          <a:p>
            <a:fld id="{4FAB73BC-B049-4115-A692-8D63A059BFB8}" type="slidenum">
              <a:rPr lang="en-US" smtClean="0"/>
              <a:pPr/>
              <a:t>9</a:t>
            </a:fld>
            <a:endParaRPr lang="en-US" dirty="0"/>
          </a:p>
        </p:txBody>
      </p:sp>
      <p:sp>
        <p:nvSpPr>
          <p:cNvPr id="4" name="Content Placeholder 3">
            <a:extLst>
              <a:ext uri="{FF2B5EF4-FFF2-40B4-BE49-F238E27FC236}">
                <a16:creationId xmlns:a16="http://schemas.microsoft.com/office/drawing/2014/main" id="{3BD29669-E499-45E2-8D61-F155C4E24149}"/>
              </a:ext>
            </a:extLst>
          </p:cNvPr>
          <p:cNvSpPr>
            <a:spLocks noGrp="1"/>
          </p:cNvSpPr>
          <p:nvPr>
            <p:ph sz="quarter" idx="11"/>
          </p:nvPr>
        </p:nvSpPr>
        <p:spPr/>
        <p:txBody>
          <a:bodyPr>
            <a:normAutofit/>
          </a:bodyPr>
          <a:lstStyle/>
          <a:p>
            <a:r>
              <a:rPr lang="en-US" dirty="0"/>
              <a:t>Suppose you want to determine whether a coin is biased towards heads, based on 10 coin flips. </a:t>
            </a:r>
            <a:r>
              <a:rPr lang="en-US" b="1" dirty="0"/>
              <a:t>Using a Z-test, this requires you to see at least 8/10 heads</a:t>
            </a:r>
            <a:r>
              <a:rPr lang="en-US" dirty="0"/>
              <a:t>.</a:t>
            </a:r>
          </a:p>
          <a:p>
            <a:endParaRPr lang="en-US" dirty="0"/>
          </a:p>
          <a:p>
            <a:endParaRPr lang="en-US" dirty="0"/>
          </a:p>
          <a:p>
            <a:r>
              <a:rPr lang="en-US" dirty="0"/>
              <a:t>Results of the first 5 flips are:</a:t>
            </a:r>
          </a:p>
          <a:p>
            <a:endParaRPr lang="en-US" dirty="0"/>
          </a:p>
          <a:p>
            <a:endParaRPr lang="en-US" dirty="0"/>
          </a:p>
          <a:p>
            <a:endParaRPr lang="en-US" dirty="0"/>
          </a:p>
          <a:p>
            <a:r>
              <a:rPr lang="en-US" b="1" dirty="0"/>
              <a:t>No combination</a:t>
            </a:r>
            <a:r>
              <a:rPr lang="en-US" dirty="0"/>
              <a:t> </a:t>
            </a:r>
            <a:r>
              <a:rPr lang="en-US" b="1" dirty="0"/>
              <a:t>of 5 remaining flips </a:t>
            </a:r>
            <a:r>
              <a:rPr lang="en-US" dirty="0"/>
              <a:t>will give us 8/10 heads</a:t>
            </a:r>
          </a:p>
          <a:p>
            <a:endParaRPr lang="en-US" dirty="0"/>
          </a:p>
          <a:p>
            <a:r>
              <a:rPr lang="en-US" dirty="0"/>
              <a:t>Therefore PP=0, </a:t>
            </a:r>
            <a:r>
              <a:rPr lang="en-US" u="sng" dirty="0"/>
              <a:t>there is no future outcome where you conclude coin is biased</a:t>
            </a:r>
          </a:p>
        </p:txBody>
      </p:sp>
      <p:pic>
        <p:nvPicPr>
          <p:cNvPr id="8" name="Picture 7">
            <a:extLst>
              <a:ext uri="{FF2B5EF4-FFF2-40B4-BE49-F238E27FC236}">
                <a16:creationId xmlns:a16="http://schemas.microsoft.com/office/drawing/2014/main" id="{42C8CC71-1248-4C69-A449-C2D6B482F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350" y="2431194"/>
            <a:ext cx="1427154" cy="1419225"/>
          </a:xfrm>
          <a:prstGeom prst="rect">
            <a:avLst/>
          </a:prstGeom>
        </p:spPr>
      </p:pic>
      <p:pic>
        <p:nvPicPr>
          <p:cNvPr id="9" name="Picture 8">
            <a:extLst>
              <a:ext uri="{FF2B5EF4-FFF2-40B4-BE49-F238E27FC236}">
                <a16:creationId xmlns:a16="http://schemas.microsoft.com/office/drawing/2014/main" id="{D23E5E0D-1120-48BC-AEA1-C985688D5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381" y="2412144"/>
            <a:ext cx="1428750" cy="1428750"/>
          </a:xfrm>
          <a:prstGeom prst="rect">
            <a:avLst/>
          </a:prstGeom>
        </p:spPr>
      </p:pic>
      <p:pic>
        <p:nvPicPr>
          <p:cNvPr id="10" name="Picture 9">
            <a:extLst>
              <a:ext uri="{FF2B5EF4-FFF2-40B4-BE49-F238E27FC236}">
                <a16:creationId xmlns:a16="http://schemas.microsoft.com/office/drawing/2014/main" id="{A587EB5D-3CDB-4C93-BD64-4ACB6726D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723" y="2412144"/>
            <a:ext cx="1428750" cy="1428750"/>
          </a:xfrm>
          <a:prstGeom prst="rect">
            <a:avLst/>
          </a:prstGeom>
        </p:spPr>
      </p:pic>
      <p:pic>
        <p:nvPicPr>
          <p:cNvPr id="11" name="Picture 10">
            <a:extLst>
              <a:ext uri="{FF2B5EF4-FFF2-40B4-BE49-F238E27FC236}">
                <a16:creationId xmlns:a16="http://schemas.microsoft.com/office/drawing/2014/main" id="{BC09619C-AD31-4031-8FAE-B080F162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5096" y="2431194"/>
            <a:ext cx="1427154" cy="1419225"/>
          </a:xfrm>
          <a:prstGeom prst="rect">
            <a:avLst/>
          </a:prstGeom>
        </p:spPr>
      </p:pic>
      <p:pic>
        <p:nvPicPr>
          <p:cNvPr id="12" name="Picture 11">
            <a:extLst>
              <a:ext uri="{FF2B5EF4-FFF2-40B4-BE49-F238E27FC236}">
                <a16:creationId xmlns:a16="http://schemas.microsoft.com/office/drawing/2014/main" id="{EF5B1FEE-0511-42F8-97A9-F0F465B5A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008" y="2431194"/>
            <a:ext cx="1427154" cy="1419225"/>
          </a:xfrm>
          <a:prstGeom prst="rect">
            <a:avLst/>
          </a:prstGeom>
        </p:spPr>
      </p:pic>
    </p:spTree>
    <p:extLst>
      <p:ext uri="{BB962C8B-B14F-4D97-AF65-F5344CB8AC3E}">
        <p14:creationId xmlns:p14="http://schemas.microsoft.com/office/powerpoint/2010/main" val="10215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ndia Angles">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4756</TotalTime>
  <Words>1801</Words>
  <Application>Microsoft Office PowerPoint</Application>
  <PresentationFormat>Widescreen</PresentationFormat>
  <Paragraphs>248</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Open Sans</vt:lpstr>
      <vt:lpstr>Wingdings</vt:lpstr>
      <vt:lpstr>Cambria Math</vt:lpstr>
      <vt:lpstr>Arial</vt:lpstr>
      <vt:lpstr>Open Sans bold</vt:lpstr>
      <vt:lpstr>Courier New</vt:lpstr>
      <vt:lpstr>Calibri</vt:lpstr>
      <vt:lpstr>Open Sans Light</vt:lpstr>
      <vt:lpstr>Sandia Angles</vt:lpstr>
      <vt:lpstr>Saving hardware, labor, and time using Bayesian adaptive design of experiments</vt:lpstr>
      <vt:lpstr>Problem: Experiments are Expensive</vt:lpstr>
      <vt:lpstr>Motivation</vt:lpstr>
      <vt:lpstr>Traditional DOEx Process</vt:lpstr>
      <vt:lpstr>Adaptive DOEx Process</vt:lpstr>
      <vt:lpstr>Adaptive DOEx Process</vt:lpstr>
      <vt:lpstr>Predictive Probability</vt:lpstr>
      <vt:lpstr>Predictive Probability Illustration</vt:lpstr>
      <vt:lpstr>Predictive Probability Illustration</vt:lpstr>
      <vt:lpstr>Predictive Probability Illustration</vt:lpstr>
      <vt:lpstr>PowerPoint Presentation</vt:lpstr>
      <vt:lpstr>PowerPoint Presentation</vt:lpstr>
      <vt:lpstr>Retrospective Analysis: Applying PP to Pull Testing</vt:lpstr>
      <vt:lpstr>PowerPoint Presentation</vt:lpstr>
      <vt:lpstr>PowerPoint Presentation</vt:lpstr>
      <vt:lpstr>Comparing Metrics for PP and CP on Binary data</vt:lpstr>
      <vt:lpstr>How long should we wait until our first interim analysis?</vt:lpstr>
      <vt:lpstr>Conclusions</vt:lpstr>
      <vt:lpstr>Thank you for listening!</vt:lpstr>
      <vt:lpstr>Backup slides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Daniel Ries</cp:lastModifiedBy>
  <cp:revision>443</cp:revision>
  <dcterms:created xsi:type="dcterms:W3CDTF">2018-07-21T13:25:45Z</dcterms:created>
  <dcterms:modified xsi:type="dcterms:W3CDTF">2023-04-17T15:08:43Z</dcterms:modified>
</cp:coreProperties>
</file>