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62" r:id="rId2"/>
  </p:sldMasterIdLst>
  <p:notesMasterIdLst>
    <p:notesMasterId r:id="rId12"/>
  </p:notesMasterIdLst>
  <p:sldIdLst>
    <p:sldId id="321" r:id="rId3"/>
    <p:sldId id="257" r:id="rId4"/>
    <p:sldId id="314" r:id="rId5"/>
    <p:sldId id="315" r:id="rId6"/>
    <p:sldId id="317" r:id="rId7"/>
    <p:sldId id="319" r:id="rId8"/>
    <p:sldId id="292" r:id="rId9"/>
    <p:sldId id="318" r:id="rId10"/>
    <p:sldId id="32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12E"/>
    <a:srgbClr val="D8B1A2"/>
    <a:srgbClr val="CB9783"/>
    <a:srgbClr val="BF8169"/>
    <a:srgbClr val="AE6043"/>
    <a:srgbClr val="CC9A87"/>
    <a:srgbClr val="6F3D2B"/>
    <a:srgbClr val="9C553E"/>
    <a:srgbClr val="980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84652" autoAdjust="0"/>
  </p:normalViewPr>
  <p:slideViewPr>
    <p:cSldViewPr snapToGrid="0">
      <p:cViewPr varScale="1">
        <p:scale>
          <a:sx n="56" d="100"/>
          <a:sy n="56" d="100"/>
        </p:scale>
        <p:origin x="8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A6BD4-D9C7-4653-BCF1-E294D91A09A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7213F-F5DC-470A-A529-DCA4CC90B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9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McRae et al </a:t>
            </a:r>
            <a:r>
              <a:rPr lang="en-US" i="1" dirty="0"/>
              <a:t>Assessing Aircraft Performance in a Warming Climate </a:t>
            </a:r>
            <a:r>
              <a:rPr lang="en-US" dirty="0"/>
              <a:t>(2021)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9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just guidance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These are part of the rules for safely operating an aircraft.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Load capacity: maximum gross weight dictated by conditions minus aircraft weight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Maximum gross weight changes depending on torque, outside air temperature, and pressure altitude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Note that this does not include fuel or other requirements; this could be done in future analyses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Hovering in ground effect is used when carrying internal loads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Northern Luzon region is hot and humid, with average temperatures ranging from 25 to 31 degrees Celsius year round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10ft wheel height subject to stronger in ground effect, allowing for greater load capacity; minimal differences were found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3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95% Torque; ~5 </a:t>
            </a:r>
            <a:r>
              <a:rPr lang="en-US" dirty="0" err="1"/>
              <a:t>lbs</a:t>
            </a:r>
            <a:r>
              <a:rPr lang="en-US" dirty="0"/>
              <a:t> of load capacity reduction on average.</a:t>
            </a:r>
          </a:p>
          <a:p>
            <a:r>
              <a:rPr lang="en-US" dirty="0"/>
              <a:t>Seasonal variation, ~380 </a:t>
            </a:r>
            <a:r>
              <a:rPr lang="en-US" dirty="0" err="1"/>
              <a:t>lbs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5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100% Torque; 0 </a:t>
            </a:r>
            <a:r>
              <a:rPr lang="en-US" dirty="0" err="1"/>
              <a:t>lbs</a:t>
            </a:r>
            <a:r>
              <a:rPr lang="en-US" dirty="0"/>
              <a:t> </a:t>
            </a:r>
            <a:r>
              <a:rPr lang="en-US"/>
              <a:t>on average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0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0133DF-B294-42D4-B65C-1864E646432C}"/>
              </a:ext>
            </a:extLst>
          </p:cNvPr>
          <p:cNvSpPr/>
          <p:nvPr userDrawn="1"/>
        </p:nvSpPr>
        <p:spPr>
          <a:xfrm>
            <a:off x="-2" y="0"/>
            <a:ext cx="12192002" cy="1157591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100000">
                <a:schemeClr val="accent5"/>
              </a:gs>
            </a:gsLst>
            <a:lin ang="20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2"/>
          <p:cNvSpPr>
            <a:spLocks noChangeArrowheads="1"/>
          </p:cNvSpPr>
          <p:nvPr userDrawn="1"/>
        </p:nvSpPr>
        <p:spPr bwMode="auto">
          <a:xfrm>
            <a:off x="6828816" y="159695"/>
            <a:ext cx="5363183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/>
            <a:r>
              <a:rPr lang="en-US" sz="2400" b="1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Institute for Defense</a:t>
            </a:r>
            <a:r>
              <a:rPr lang="en-US" sz="2400" b="1" kern="1200" baseline="0" dirty="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Analyses</a:t>
            </a:r>
            <a:br>
              <a:rPr lang="en-US" sz="1600" b="1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rPr>
            </a:br>
            <a:r>
              <a:rPr lang="en-US" sz="1400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730 East Glebe Road </a:t>
            </a:r>
            <a:r>
              <a:rPr lang="en-US" sz="1200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  <a:sym typeface="Wingdings" pitchFamily="2" charset="2"/>
              </a:rPr>
              <a:t></a:t>
            </a:r>
            <a:r>
              <a:rPr lang="en-US" sz="1400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Alexandria, Virginia 22305-3086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246076" cy="57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92463" y="1524000"/>
            <a:ext cx="112395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0">
                <a:latin typeface="Franklin Gothic Medium" panose="020B0603020102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92463" y="3124204"/>
            <a:ext cx="11239500" cy="14769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Click to add authors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92463" y="4706571"/>
            <a:ext cx="112395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1"/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6" y="381000"/>
            <a:ext cx="1247468" cy="573024"/>
          </a:xfrm>
          <a:prstGeom prst="rect">
            <a:avLst/>
          </a:prstGeom>
        </p:spPr>
      </p:pic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2683212" y="5770126"/>
            <a:ext cx="68580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Institute for Defense</a:t>
            </a:r>
            <a:r>
              <a:rPr lang="en-US" sz="2400" b="1" kern="1200" baseline="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 Analyses</a:t>
            </a:r>
            <a:br>
              <a:rPr lang="en-US" sz="2400" b="1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</a:br>
            <a:r>
              <a:rPr lang="en-US" sz="1400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730 East Glebe Road </a:t>
            </a:r>
            <a:r>
              <a:rPr lang="en-US" sz="1200" kern="1200" dirty="0">
                <a:solidFill>
                  <a:srgbClr val="980038"/>
                </a:solidFill>
                <a:latin typeface="+mj-lt"/>
                <a:ea typeface="+mn-ea"/>
                <a:cs typeface="+mn-cs"/>
                <a:sym typeface="Wingdings" pitchFamily="2" charset="2"/>
              </a:rPr>
              <a:t></a:t>
            </a:r>
            <a:r>
              <a:rPr lang="en-US" sz="1051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Alexandria, Virginia 22305</a:t>
            </a:r>
          </a:p>
        </p:txBody>
      </p:sp>
    </p:spTree>
    <p:extLst>
      <p:ext uri="{BB962C8B-B14F-4D97-AF65-F5344CB8AC3E}">
        <p14:creationId xmlns:p14="http://schemas.microsoft.com/office/powerpoint/2010/main" val="52057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2467" y="2819401"/>
            <a:ext cx="11595100" cy="1154113"/>
          </a:xfrm>
        </p:spPr>
        <p:txBody>
          <a:bodyPr anchor="ctr"/>
          <a:lstStyle>
            <a:lvl1pPr marL="0" marR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171445" indent="0">
              <a:buNone/>
              <a:defRPr/>
            </a:lvl2pPr>
            <a:lvl3pPr marL="342892" indent="0">
              <a:buNone/>
              <a:defRPr/>
            </a:lvl3pPr>
            <a:lvl4pPr marL="514337" indent="0">
              <a:buNone/>
              <a:defRPr/>
            </a:lvl4pPr>
            <a:lvl5pPr marL="685783" indent="0">
              <a:buNone/>
              <a:defRPr/>
            </a:lvl5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Introduction statement.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Zoom</a:t>
            </a:r>
            <a:r>
              <a:rPr lang="en-US" b="1" baseline="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in. What’s the focus here? 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43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35451" y="6310710"/>
            <a:ext cx="522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FEF7D8D-2123-40E7-9174-E11C2FCE4F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23703" y="364332"/>
            <a:ext cx="10972800" cy="954107"/>
          </a:xfrm>
        </p:spPr>
        <p:txBody>
          <a:bodyPr/>
          <a:lstStyle>
            <a:lvl1pPr>
              <a:defRPr/>
            </a:lvl1pPr>
          </a:lstStyle>
          <a:p>
            <a:br>
              <a:rPr lang="en-US" dirty="0"/>
            </a:br>
            <a:r>
              <a:rPr lang="en-US" dirty="0"/>
              <a:t>Contents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3703" y="1371600"/>
            <a:ext cx="10972800" cy="4754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baseline="0"/>
            </a:lvl1pPr>
            <a:lvl2pPr marL="347663" indent="0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685800" indent="0">
              <a:lnSpc>
                <a:spcPct val="90000"/>
              </a:lnSpc>
              <a:buNone/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Main Section</a:t>
            </a:r>
          </a:p>
          <a:p>
            <a:pPr lvl="1"/>
            <a:r>
              <a:rPr lang="en-US" dirty="0"/>
              <a:t>Subsection</a:t>
            </a:r>
          </a:p>
          <a:p>
            <a:pPr lvl="2"/>
            <a:r>
              <a:rPr lang="en-US" dirty="0"/>
              <a:t>Topic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23703" y="6205538"/>
            <a:ext cx="9765308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1603426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5621" y="1914259"/>
            <a:ext cx="10850880" cy="22171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35451" y="6310710"/>
            <a:ext cx="522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FEF7D8D-2123-40E7-9174-E11C2FCE4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2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35451" y="6310710"/>
            <a:ext cx="522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FEF7D8D-2123-40E7-9174-E11C2FCE4F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45621" y="1914259"/>
            <a:ext cx="10850880" cy="22171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Subsection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145604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9043" y="1219199"/>
            <a:ext cx="11560053" cy="490813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r>
              <a:rPr lang="en-US" dirty="0"/>
              <a:t>Can you use a picture instead of words?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If you add text, be concise - avoid long, full sentences. </a:t>
            </a:r>
          </a:p>
          <a:p>
            <a:pPr lvl="1"/>
            <a:r>
              <a:rPr lang="en-US" dirty="0"/>
              <a:t>Use bullets sparingly and thoughtfully.</a:t>
            </a:r>
          </a:p>
          <a:p>
            <a:pPr lvl="0"/>
            <a:endParaRPr lang="en-US" dirty="0"/>
          </a:p>
        </p:txBody>
      </p:sp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2912" y="6222990"/>
            <a:ext cx="9945693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1512615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12912" y="1209476"/>
            <a:ext cx="11566185" cy="4910328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  <a:lvl4pPr marL="685783" indent="-171446">
              <a:buFont typeface="Wingdings" panose="05000000000000000000" pitchFamily="2" charset="2"/>
              <a:buChar char="§"/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 per slide</a:t>
            </a:r>
          </a:p>
        </p:txBody>
      </p:sp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12912" y="6222990"/>
            <a:ext cx="9945693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128011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12912" y="1209477"/>
            <a:ext cx="5327313" cy="491032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685783" indent="-171446">
              <a:buFont typeface="Wingdings" panose="05000000000000000000" pitchFamily="2" charset="2"/>
              <a:buChar char="§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811141" y="1209475"/>
            <a:ext cx="6067956" cy="4910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visual that compliments your topic statement.</a:t>
            </a:r>
          </a:p>
        </p:txBody>
      </p:sp>
      <p:sp>
        <p:nvSpPr>
          <p:cNvPr id="8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12912" y="6238770"/>
            <a:ext cx="1002069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992530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930427" y="1264779"/>
            <a:ext cx="3948669" cy="487546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12911" y="1264779"/>
            <a:ext cx="7480853" cy="4875143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visual that compliments your topic statement.</a:t>
            </a:r>
          </a:p>
          <a:p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3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</p:spTree>
    <p:extLst>
      <p:ext uri="{BB962C8B-B14F-4D97-AF65-F5344CB8AC3E}">
        <p14:creationId xmlns:p14="http://schemas.microsoft.com/office/powerpoint/2010/main" val="2648272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0" hasCustomPrompt="1"/>
          </p:nvPr>
        </p:nvSpPr>
        <p:spPr>
          <a:xfrm flipH="1">
            <a:off x="312910" y="1209477"/>
            <a:ext cx="4710527" cy="4846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75251" y="1209477"/>
            <a:ext cx="6703845" cy="4846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12910" y="6205538"/>
            <a:ext cx="10055988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409404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767658" y="1230513"/>
            <a:ext cx="10656684" cy="50243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268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2912" y="1209476"/>
            <a:ext cx="5684665" cy="64008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912" y="1941333"/>
            <a:ext cx="5684665" cy="4160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209477"/>
            <a:ext cx="5706893" cy="64008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1941334"/>
            <a:ext cx="5706893" cy="41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1858427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in Points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6435" y="1895028"/>
            <a:ext cx="3193427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800" b="1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606435" y="3442045"/>
            <a:ext cx="3193427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800" b="1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606435" y="5011781"/>
            <a:ext cx="3193427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800" b="1" baseline="0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6" hasCustomPrompt="1"/>
          </p:nvPr>
        </p:nvSpPr>
        <p:spPr>
          <a:xfrm>
            <a:off x="5617443" y="2977938"/>
            <a:ext cx="5852160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 to elaborate 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27" hasCustomPrompt="1"/>
          </p:nvPr>
        </p:nvSpPr>
        <p:spPr>
          <a:xfrm>
            <a:off x="5617443" y="4553778"/>
            <a:ext cx="5852160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 to elaborate 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8" hasCustomPrompt="1"/>
          </p:nvPr>
        </p:nvSpPr>
        <p:spPr>
          <a:xfrm>
            <a:off x="5617443" y="1437025"/>
            <a:ext cx="5852160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 to elaborate </a:t>
            </a:r>
          </a:p>
        </p:txBody>
      </p:sp>
    </p:spTree>
    <p:extLst>
      <p:ext uri="{BB962C8B-B14F-4D97-AF65-F5344CB8AC3E}">
        <p14:creationId xmlns:p14="http://schemas.microsoft.com/office/powerpoint/2010/main" val="3999473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2912" y="1209478"/>
            <a:ext cx="11566184" cy="3722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3238" y="5007001"/>
            <a:ext cx="10665529" cy="1098505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4013437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2910" y="1230172"/>
            <a:ext cx="6415041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15898" y="3622800"/>
            <a:ext cx="6412055" cy="228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7018952" y="1230172"/>
            <a:ext cx="4860144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7018952" y="3622800"/>
            <a:ext cx="4860144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98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67042" y="1230172"/>
            <a:ext cx="6412055" cy="228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2911" y="1230172"/>
            <a:ext cx="4860144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5467041" y="3749757"/>
            <a:ext cx="6412055" cy="228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12911" y="3749757"/>
            <a:ext cx="4860144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46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252" y="4366155"/>
            <a:ext cx="3193427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79205" y="2336378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23"/>
          </p:nvPr>
        </p:nvSpPr>
        <p:spPr>
          <a:xfrm>
            <a:off x="4520851" y="4366155"/>
            <a:ext cx="3193427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4227804" y="2318186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5"/>
          </p:nvPr>
        </p:nvSpPr>
        <p:spPr>
          <a:xfrm>
            <a:off x="8469449" y="4366155"/>
            <a:ext cx="3193427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8176403" y="2318329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3457944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-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412907" y="1500360"/>
            <a:ext cx="9366191" cy="4328362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24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no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2911" y="1494075"/>
            <a:ext cx="5270341" cy="1941334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420307" y="1494075"/>
            <a:ext cx="5458789" cy="4328362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12911" y="3935422"/>
            <a:ext cx="5270341" cy="2004886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97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al Image -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569198" y="2315993"/>
            <a:ext cx="4996196" cy="2697095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8973528" y="1283112"/>
            <a:ext cx="2905569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12912" y="1283112"/>
            <a:ext cx="2905569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12912" y="4651309"/>
            <a:ext cx="2905569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8973528" y="4651309"/>
            <a:ext cx="2905569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2145019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369472" y="1393480"/>
            <a:ext cx="3520864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275081" y="1393480"/>
            <a:ext cx="3520864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22401" y="1393480"/>
            <a:ext cx="1863419" cy="201168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9979597" y="1393480"/>
            <a:ext cx="1863419" cy="201168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2275081" y="3827618"/>
            <a:ext cx="3520864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322401" y="3827618"/>
            <a:ext cx="1863419" cy="201168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369472" y="3853246"/>
            <a:ext cx="3520864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9979597" y="3853246"/>
            <a:ext cx="1863419" cy="201168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242484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0"/>
          <p:cNvSpPr>
            <a:spLocks noGrp="1"/>
          </p:cNvSpPr>
          <p:nvPr>
            <p:ph type="title" hasCustomPrompt="1"/>
          </p:nvPr>
        </p:nvSpPr>
        <p:spPr>
          <a:xfrm>
            <a:off x="312908" y="311286"/>
            <a:ext cx="11566185" cy="81225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49106" y="1225920"/>
            <a:ext cx="10693788" cy="49609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68429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 box over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79205" y="3960083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4227804" y="3941891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8176403" y="3942034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9207" y="1230172"/>
            <a:ext cx="11599891" cy="26154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</p:spTree>
    <p:extLst>
      <p:ext uri="{BB962C8B-B14F-4D97-AF65-F5344CB8AC3E}">
        <p14:creationId xmlns:p14="http://schemas.microsoft.com/office/powerpoint/2010/main" val="2208781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- no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2911" y="3933016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2911" y="1330538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206243" y="3933016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99576" y="3933016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206243" y="1330538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8099576" y="1330538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61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6692" y="2998788"/>
            <a:ext cx="10962059" cy="1479550"/>
          </a:xfrm>
        </p:spPr>
        <p:txBody>
          <a:bodyPr anchor="ctr">
            <a:normAutofit/>
          </a:bodyPr>
          <a:lstStyle>
            <a:lvl1pPr marL="0" marR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/>
            </a:lvl1pPr>
            <a:lvl2pPr marL="171445" indent="0" algn="ctr">
              <a:buNone/>
              <a:defRPr/>
            </a:lvl2pPr>
            <a:lvl3pPr marL="342892" indent="0" algn="ctr">
              <a:buNone/>
              <a:defRPr/>
            </a:lvl3pPr>
            <a:lvl4pPr marL="514337" indent="0" algn="ctr">
              <a:buNone/>
              <a:defRPr/>
            </a:lvl4pPr>
            <a:lvl5pPr marL="685783" indent="0" algn="ctr">
              <a:buNone/>
              <a:defRPr/>
            </a:lvl5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“So what?” statement. No more than two lines detailing the ONE idea/topic for slide. (12-15 words)</a:t>
            </a:r>
          </a:p>
        </p:txBody>
      </p:sp>
    </p:spTree>
    <p:extLst>
      <p:ext uri="{BB962C8B-B14F-4D97-AF65-F5344CB8AC3E}">
        <p14:creationId xmlns:p14="http://schemas.microsoft.com/office/powerpoint/2010/main" val="2843058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9618" y="3033714"/>
            <a:ext cx="11518900" cy="1196975"/>
          </a:xfrm>
        </p:spPr>
        <p:txBody>
          <a:bodyPr anchor="ctr"/>
          <a:lstStyle>
            <a:lvl1pPr marL="0" marR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171445" indent="0" algn="ctr">
              <a:buNone/>
              <a:defRPr/>
            </a:lvl2pPr>
            <a:lvl3pPr marL="342892" indent="0" algn="ctr">
              <a:buNone/>
              <a:defRPr/>
            </a:lvl3pPr>
            <a:lvl4pPr marL="514337" indent="0" algn="ctr">
              <a:buNone/>
              <a:defRPr/>
            </a:lvl4pPr>
            <a:lvl5pPr marL="685783" indent="0" algn="ctr">
              <a:buNone/>
              <a:defRPr/>
            </a:lvl5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i="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Zoom</a:t>
            </a:r>
            <a:r>
              <a:rPr lang="en-US" b="1" i="0" baseline="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 out. Give a takeaway. Conclusion.</a:t>
            </a:r>
            <a:endParaRPr lang="en-US" b="1" i="0" dirty="0">
              <a:solidFill>
                <a:schemeClr val="tx2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66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456274" y="6254886"/>
            <a:ext cx="1342417" cy="60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4" name="Title 10"/>
          <p:cNvSpPr txBox="1">
            <a:spLocks/>
          </p:cNvSpPr>
          <p:nvPr userDrawn="1"/>
        </p:nvSpPr>
        <p:spPr bwMode="auto">
          <a:xfrm>
            <a:off x="312910" y="2597921"/>
            <a:ext cx="11566185" cy="91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Adobe Devanagari" panose="02040503050201020203" pitchFamily="18" charset="0"/>
              </a:defRPr>
            </a:lvl1pPr>
          </a:lstStyle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662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0" hasCustomPrompt="1"/>
          </p:nvPr>
        </p:nvSpPr>
        <p:spPr>
          <a:xfrm flipH="1">
            <a:off x="7152245" y="1216873"/>
            <a:ext cx="4255089" cy="5023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49165" y="1226601"/>
            <a:ext cx="6235700" cy="502285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1045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0" hasCustomPrompt="1"/>
          </p:nvPr>
        </p:nvSpPr>
        <p:spPr>
          <a:xfrm flipH="1">
            <a:off x="768350" y="1226601"/>
            <a:ext cx="4255089" cy="5023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75250" y="1227138"/>
            <a:ext cx="6235700" cy="502285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8043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22395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47871"/>
            <a:ext cx="5157787" cy="4083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22395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47871"/>
            <a:ext cx="5183188" cy="4083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233339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9900" y="1220824"/>
            <a:ext cx="6172200" cy="37111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33538" y="5078413"/>
            <a:ext cx="9544050" cy="1157287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8552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226315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719881" y="6254885"/>
            <a:ext cx="1342417" cy="60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3851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312908" y="311286"/>
            <a:ext cx="11566185" cy="8122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"/>
          <p:cNvSpPr>
            <a:spLocks noGrp="1"/>
          </p:cNvSpPr>
          <p:nvPr>
            <p:ph type="body" idx="1"/>
          </p:nvPr>
        </p:nvSpPr>
        <p:spPr>
          <a:xfrm>
            <a:off x="763235" y="1209472"/>
            <a:ext cx="10665530" cy="502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2" name="Slide Number Placeholder 2"/>
          <p:cNvSpPr txBox="1">
            <a:spLocks/>
          </p:cNvSpPr>
          <p:nvPr userDrawn="1"/>
        </p:nvSpPr>
        <p:spPr>
          <a:xfrm>
            <a:off x="11407334" y="6378700"/>
            <a:ext cx="479865" cy="250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8DDE87-FADA-4B92-9BFD-BF708B477B5D}" type="slidenum">
              <a:rPr lang="en-US" sz="1200" b="0" smtClean="0"/>
              <a:pPr/>
              <a:t>‹#›</a:t>
            </a:fld>
            <a:endParaRPr lang="en-US" sz="1200" b="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730373" y="6324600"/>
            <a:ext cx="676962" cy="381000"/>
            <a:chOff x="7857438" y="6324600"/>
            <a:chExt cx="676962" cy="381000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8534400" y="6324600"/>
              <a:ext cx="0" cy="381000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438" y="6378700"/>
              <a:ext cx="594190" cy="272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473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7" r:id="rId7"/>
    <p:sldLayoutId id="2147483654" r:id="rId8"/>
    <p:sldLayoutId id="2147483661" r:id="rId9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Franklin Gothic Book" panose="020B05030201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>
            <a:spLocks noGrp="1"/>
          </p:cNvSpPr>
          <p:nvPr>
            <p:ph type="body" idx="1"/>
          </p:nvPr>
        </p:nvSpPr>
        <p:spPr>
          <a:xfrm>
            <a:off x="603903" y="1312029"/>
            <a:ext cx="109728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2" name="Slide Number Placeholder 2"/>
          <p:cNvSpPr txBox="1">
            <a:spLocks/>
          </p:cNvSpPr>
          <p:nvPr userDrawn="1"/>
        </p:nvSpPr>
        <p:spPr>
          <a:xfrm>
            <a:off x="11407338" y="6378700"/>
            <a:ext cx="479865" cy="250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8DDE87-FADA-4B92-9BFD-BF708B477B5D}" type="slidenum">
              <a:rPr lang="en-US" sz="900" b="0" smtClean="0"/>
              <a:pPr/>
              <a:t>‹#›</a:t>
            </a:fld>
            <a:endParaRPr lang="en-US" sz="900" b="0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10702442" y="6299695"/>
            <a:ext cx="695660" cy="408709"/>
            <a:chOff x="7857438" y="6324600"/>
            <a:chExt cx="676962" cy="381000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8534400" y="6324600"/>
              <a:ext cx="0" cy="381000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438" y="6378700"/>
              <a:ext cx="578413" cy="255734"/>
            </a:xfrm>
            <a:prstGeom prst="rect">
              <a:avLst/>
            </a:prstGeom>
          </p:spPr>
        </p:pic>
      </p:grpSp>
      <p:sp>
        <p:nvSpPr>
          <p:cNvPr id="1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81119" y="307863"/>
            <a:ext cx="1097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br>
              <a:rPr lang="en-US" dirty="0"/>
            </a:br>
            <a:r>
              <a:rPr lang="en-US" dirty="0"/>
              <a:t>Put the takeaway here</a:t>
            </a:r>
          </a:p>
        </p:txBody>
      </p:sp>
    </p:spTree>
    <p:extLst>
      <p:ext uri="{BB962C8B-B14F-4D97-AF65-F5344CB8AC3E}">
        <p14:creationId xmlns:p14="http://schemas.microsoft.com/office/powerpoint/2010/main" val="90840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</p:sldLayoutIdLst>
  <p:hf sldNum="0" hdr="0" ft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800" b="0" kern="1200" baseline="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342891" indent="-171446" algn="l" defTabSz="685783" rtl="0" eaLnBrk="1" latinLnBrk="0" hangingPunct="1">
        <a:lnSpc>
          <a:spcPct val="90000"/>
        </a:lnSpc>
        <a:spcBef>
          <a:spcPts val="375"/>
        </a:spcBef>
        <a:buFont typeface="Franklin Gothic Book" panose="020B0503020102020204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685783" indent="-171446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900091" indent="-214308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DATAWorks</a:t>
            </a:r>
            <a:r>
              <a:rPr lang="en-US" dirty="0"/>
              <a:t> 2023: Projecting Regional Climate Change Effects on Aircraft Performance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R. Abraham Holland</a:t>
            </a:r>
          </a:p>
          <a:p>
            <a:r>
              <a:rPr lang="en-US" sz="1400" dirty="0"/>
              <a:t>April 27,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8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128CD-1493-4EC0-8756-B21586EE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&amp; Objective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E1CC1-49E6-4F92-8AEB-70C9B5A58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IDA identified several analytical strategies within the open academic literature for connecting climate change and DoD operations that may interest the test and evaluation community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We will present a McRae et al.</a:t>
            </a:r>
            <a:r>
              <a:rPr lang="en-US" i="1" dirty="0"/>
              <a:t> Assessing Aircraft Performance in a Warming Climate </a:t>
            </a:r>
            <a:r>
              <a:rPr lang="en-US" dirty="0"/>
              <a:t>(2021)</a:t>
            </a:r>
            <a:r>
              <a:rPr lang="en-US" i="1" dirty="0"/>
              <a:t> </a:t>
            </a:r>
            <a:r>
              <a:rPr lang="en-US" dirty="0"/>
              <a:t>inspired example using public data</a:t>
            </a:r>
          </a:p>
        </p:txBody>
      </p:sp>
    </p:spTree>
    <p:extLst>
      <p:ext uri="{BB962C8B-B14F-4D97-AF65-F5344CB8AC3E}">
        <p14:creationId xmlns:p14="http://schemas.microsoft.com/office/powerpoint/2010/main" val="12276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8A8400-4723-4020-BBD2-CC6D2E96D6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3" r="11110" b="23197"/>
          <a:stretch/>
        </p:blipFill>
        <p:spPr>
          <a:xfrm>
            <a:off x="7035165" y="2010210"/>
            <a:ext cx="4389177" cy="1732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48BB87-B5F2-4D05-AB66-DCE7027D4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08" y="311286"/>
            <a:ext cx="11660017" cy="812258"/>
          </a:xfrm>
        </p:spPr>
        <p:txBody>
          <a:bodyPr/>
          <a:lstStyle/>
          <a:p>
            <a:r>
              <a:rPr lang="en-US" dirty="0"/>
              <a:t>Our key performance metric is the internal load capacity of a military helicopter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DEFC2-4637-4840-BEAC-607B5ED1F1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Local environmental conditions influence a range of aircraft performance characteristics: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Power margin 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Maximum gross weight/load capacity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Hover ceiling 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Max range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Fuel Consumption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McRae et al. (2021) used climate models and general FAA guidance to project changes in UH-60L Blackhawk performance for aircraft operating at Little Rock Air Force Base, Arkansas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8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CDC406-2FFF-4931-A234-9C513998FE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4" t="40374" r="16350" b="51933"/>
          <a:stretch/>
        </p:blipFill>
        <p:spPr>
          <a:xfrm>
            <a:off x="5272871" y="2206559"/>
            <a:ext cx="3589603" cy="3072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CFEFCC-5C62-4A63-B251-F11285A21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58" y="1123543"/>
            <a:ext cx="4150171" cy="5458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48BB87-B5F2-4D05-AB66-DCE7027D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use Army aircraft performance charts to project internal load capacity changes for a UH-60L operating in Luzon, Philippines in 2050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DEFC2-4637-4840-BEAC-607B5ED1F1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FB59B-7985-4AC3-A4DA-3EB050DD9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571" y="3281082"/>
            <a:ext cx="3915258" cy="19354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57D7347-7648-4DD0-A2EE-2C8812C5CFC2}"/>
              </a:ext>
            </a:extLst>
          </p:cNvPr>
          <p:cNvGrpSpPr/>
          <p:nvPr/>
        </p:nvGrpSpPr>
        <p:grpSpPr>
          <a:xfrm>
            <a:off x="9217516" y="1230513"/>
            <a:ext cx="1971913" cy="4646557"/>
            <a:chOff x="1267" y="0"/>
            <a:chExt cx="1971913" cy="464655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F00D402-DBC6-4E0B-8501-3B044901E670}"/>
                </a:ext>
              </a:extLst>
            </p:cNvPr>
            <p:cNvSpPr/>
            <p:nvPr/>
          </p:nvSpPr>
          <p:spPr>
            <a:xfrm>
              <a:off x="1267" y="0"/>
              <a:ext cx="1971913" cy="4646557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B8CA2AB7-07A2-4184-8955-F8F8967ADE9E}"/>
                </a:ext>
              </a:extLst>
            </p:cNvPr>
            <p:cNvSpPr txBox="1"/>
            <p:nvPr/>
          </p:nvSpPr>
          <p:spPr>
            <a:xfrm>
              <a:off x="1267" y="1858622"/>
              <a:ext cx="1971913" cy="18586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1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Arial"/>
                  <a:ea typeface="+mn-ea"/>
                  <a:cs typeface="+mn-cs"/>
                </a:rPr>
                <a:t>NCAR CESM2 Large Ensemble</a:t>
              </a:r>
            </a:p>
            <a:p>
              <a:pPr marL="57150" lvl="1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>
                  <a:latin typeface="+mn-lt"/>
                  <a:ea typeface="+mn-ea"/>
                  <a:cs typeface="+mn-cs"/>
                </a:rPr>
                <a:t>Global climate model with 100 ensemble members </a:t>
              </a:r>
              <a:r>
                <a:rPr lang="en-US" sz="1100" kern="1200" dirty="0">
                  <a:latin typeface="+mn-lt"/>
                </a:rPr>
                <a:t>with a combination of different oceanic and atmospheric initial states</a:t>
              </a:r>
              <a:endParaRPr lang="en-US" sz="1100" kern="1200" dirty="0">
                <a:latin typeface="+mn-lt"/>
                <a:ea typeface="+mn-ea"/>
                <a:cs typeface="+mn-cs"/>
              </a:endParaRPr>
            </a:p>
            <a:p>
              <a:pPr marL="57150" lvl="1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>
                  <a:latin typeface="+mn-lt"/>
                </a:rPr>
                <a:t>Resolution: 1 degree (~ 111 km</a:t>
              </a:r>
              <a:r>
                <a:rPr lang="en-US" sz="1100" kern="1200" baseline="30000" dirty="0">
                  <a:latin typeface="+mn-lt"/>
                </a:rPr>
                <a:t>2</a:t>
              </a:r>
              <a:r>
                <a:rPr lang="en-US" sz="1100" kern="1200" dirty="0">
                  <a:latin typeface="+mn-lt"/>
                </a:rPr>
                <a:t>)</a:t>
              </a:r>
              <a:endParaRPr lang="en-US" sz="1100" kern="1200" dirty="0">
                <a:latin typeface="+mn-lt"/>
                <a:ea typeface="+mn-ea"/>
                <a:cs typeface="+mn-cs"/>
              </a:endParaRPr>
            </a:p>
            <a:p>
              <a:pPr marL="57150" lvl="1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>
                  <a:latin typeface="+mn-lt"/>
                  <a:ea typeface="+mn-ea"/>
                  <a:cs typeface="+mn-cs"/>
                </a:rPr>
                <a:t>Global coverage from 1980 to 2100 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en-US" sz="1100" kern="1200" dirty="0">
                  <a:latin typeface="+mj-lt"/>
                  <a:ea typeface="+mn-ea"/>
                  <a:cs typeface="+mn-cs"/>
                </a:rPr>
                <a:t>One scenario CMIP6: SSP3-7.0 (</a:t>
              </a:r>
              <a:r>
                <a:rPr lang="en-US" sz="1100" kern="1200" dirty="0">
                  <a:latin typeface="+mj-lt"/>
                </a:rPr>
                <a:t>which represents the “current trajectory”)</a:t>
              </a:r>
              <a:endParaRPr lang="en-US" sz="1100" kern="1200" dirty="0">
                <a:latin typeface="+mj-lt"/>
                <a:ea typeface="+mn-ea"/>
                <a:cs typeface="+mn-cs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en-US" sz="1100" kern="1200" dirty="0">
                  <a:latin typeface="+mn-lt"/>
                  <a:ea typeface="+mn-ea"/>
                  <a:cs typeface="+mn-cs"/>
                </a:rPr>
                <a:t>3-hourly data</a:t>
              </a:r>
            </a:p>
            <a:p>
              <a:pPr marL="57150" lvl="1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100" kern="1200" dirty="0"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20C11569-7B2F-41B5-99B5-A940824836DC}"/>
              </a:ext>
            </a:extLst>
          </p:cNvPr>
          <p:cNvSpPr/>
          <p:nvPr/>
        </p:nvSpPr>
        <p:spPr>
          <a:xfrm>
            <a:off x="9429821" y="1509306"/>
            <a:ext cx="1547303" cy="1547303"/>
          </a:xfrm>
          <a:prstGeom prst="ellipse">
            <a:avLst/>
          </a:prstGeom>
          <a:blipFill rotWithShape="1">
            <a:blip r:embed="rId6"/>
            <a:srcRect/>
            <a:stretch>
              <a:fillRect l="-13000" r="-13000"/>
            </a:stretch>
          </a:blipFill>
        </p:spPr>
        <p:style>
          <a:lnRef idx="3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D6DB01-421B-41AB-BA29-BD67F670751A}"/>
              </a:ext>
            </a:extLst>
          </p:cNvPr>
          <p:cNvSpPr/>
          <p:nvPr/>
        </p:nvSpPr>
        <p:spPr>
          <a:xfrm>
            <a:off x="7067672" y="3001257"/>
            <a:ext cx="504642" cy="3723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051894-04F8-488A-9A9D-6E35E2871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6" y="2069664"/>
            <a:ext cx="4958512" cy="30990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467275-9157-4533-B4A2-682D7BCDDC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43" y="2276166"/>
            <a:ext cx="4532741" cy="2927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FCD017-A03F-4BFB-90D5-F6C319AF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projected climate change effects are orders of magnitude smaller than existing seasonal variation, but could remain operationally relevant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7B9435-7909-4225-BD28-B0EFB4636ACC}"/>
              </a:ext>
            </a:extLst>
          </p:cNvPr>
          <p:cNvSpPr/>
          <p:nvPr/>
        </p:nvSpPr>
        <p:spPr>
          <a:xfrm>
            <a:off x="7506167" y="1937117"/>
            <a:ext cx="3705292" cy="44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Frequency of Load Capacity Reductions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A9A71A-ED03-4A78-895F-5B6E05FF7126}"/>
              </a:ext>
            </a:extLst>
          </p:cNvPr>
          <p:cNvSpPr/>
          <p:nvPr/>
        </p:nvSpPr>
        <p:spPr>
          <a:xfrm>
            <a:off x="566816" y="2030608"/>
            <a:ext cx="5127921" cy="44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Annual Maximum Load Capacity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FFAFCE-996A-4FA1-9041-FD6A701260A4}"/>
              </a:ext>
            </a:extLst>
          </p:cNvPr>
          <p:cNvSpPr/>
          <p:nvPr/>
        </p:nvSpPr>
        <p:spPr>
          <a:xfrm>
            <a:off x="760072" y="5058083"/>
            <a:ext cx="4572000" cy="290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Year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59B400-E136-47A9-99D9-8545A8CF2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6518" y="2552763"/>
            <a:ext cx="924736" cy="244333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71B114-24C8-4970-AF83-7E19D6FE2194}"/>
              </a:ext>
            </a:extLst>
          </p:cNvPr>
          <p:cNvCxnSpPr/>
          <p:nvPr/>
        </p:nvCxnSpPr>
        <p:spPr>
          <a:xfrm>
            <a:off x="1819275" y="2886075"/>
            <a:ext cx="0" cy="1638300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A043C3-3E0E-496B-A845-48CEDFFE9EE9}"/>
              </a:ext>
            </a:extLst>
          </p:cNvPr>
          <p:cNvCxnSpPr/>
          <p:nvPr/>
        </p:nvCxnSpPr>
        <p:spPr>
          <a:xfrm>
            <a:off x="2114550" y="3000375"/>
            <a:ext cx="1323975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427301-199A-4E95-BC8E-0C640C03F495}"/>
              </a:ext>
            </a:extLst>
          </p:cNvPr>
          <p:cNvSpPr txBox="1"/>
          <p:nvPr/>
        </p:nvSpPr>
        <p:spPr>
          <a:xfrm rot="16200000">
            <a:off x="-796584" y="3482675"/>
            <a:ext cx="271907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Mission Max Load Capacity (</a:t>
            </a:r>
            <a:r>
              <a:rPr lang="en-US" sz="1400" dirty="0" err="1"/>
              <a:t>lbs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056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A3032-BC74-4C0A-A0A4-4DA055B9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a wide range of potential applications for this analytical approach beyond what has been presented in today’s presentation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11B2A-B74A-4A3D-8BD1-48AB7633FD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metrics to analyze include: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Required torque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Hovering out of ground effect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Carrying external loads</a:t>
            </a:r>
          </a:p>
          <a:p>
            <a:pPr lvl="1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Putting effects into operational context by introducing scenarios used in training exercises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carrying an external load of 5,000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lbs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150 nautical miles to a landing zone at high altitude</a:t>
            </a:r>
          </a:p>
        </p:txBody>
      </p:sp>
    </p:spTree>
    <p:extLst>
      <p:ext uri="{BB962C8B-B14F-4D97-AF65-F5344CB8AC3E}">
        <p14:creationId xmlns:p14="http://schemas.microsoft.com/office/powerpoint/2010/main" val="96034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4F057-8258-4BA7-809E-0C70E5B70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51998-7DC8-453E-9716-87C07CADD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b"/>
          <a:lstStyle/>
          <a:p>
            <a:pPr algn="r"/>
            <a:r>
              <a:rPr lang="en-US" dirty="0"/>
              <a:t>R. Abraham Holland</a:t>
            </a:r>
          </a:p>
          <a:p>
            <a:pPr algn="r"/>
            <a:r>
              <a:rPr lang="en-US" dirty="0"/>
              <a:t>rholland@ida.org</a:t>
            </a:r>
          </a:p>
        </p:txBody>
      </p:sp>
    </p:spTree>
    <p:extLst>
      <p:ext uri="{BB962C8B-B14F-4D97-AF65-F5344CB8AC3E}">
        <p14:creationId xmlns:p14="http://schemas.microsoft.com/office/powerpoint/2010/main" val="407299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6C625A-C09E-4539-9916-FD344CA8B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4" y="2184952"/>
            <a:ext cx="4790362" cy="29939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0EF167-BFD1-4869-93E9-2676ABE32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485" y="2544945"/>
            <a:ext cx="4346488" cy="24780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FCD017-A03F-4BFB-90D5-F6C319AF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projected climate change effects are an order of magnitude smaller than existing seasonal variation, but could remain operationally relevant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7B9435-7909-4225-BD28-B0EFB4636ACC}"/>
              </a:ext>
            </a:extLst>
          </p:cNvPr>
          <p:cNvSpPr/>
          <p:nvPr/>
        </p:nvSpPr>
        <p:spPr>
          <a:xfrm>
            <a:off x="7120485" y="2253988"/>
            <a:ext cx="4303856" cy="44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Frequency of Load Capacity Reductions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A9A71A-ED03-4A78-895F-5B6E05FF7126}"/>
              </a:ext>
            </a:extLst>
          </p:cNvPr>
          <p:cNvSpPr/>
          <p:nvPr/>
        </p:nvSpPr>
        <p:spPr>
          <a:xfrm>
            <a:off x="549297" y="2184952"/>
            <a:ext cx="5127921" cy="44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Annual Maximum Load Capacity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FFAFCE-996A-4FA1-9041-FD6A701260A4}"/>
              </a:ext>
            </a:extLst>
          </p:cNvPr>
          <p:cNvSpPr/>
          <p:nvPr/>
        </p:nvSpPr>
        <p:spPr>
          <a:xfrm>
            <a:off x="767659" y="5077639"/>
            <a:ext cx="4572000" cy="290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Year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59B400-E136-47A9-99D9-8545A8CF2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6518" y="2552763"/>
            <a:ext cx="924736" cy="24433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E98333-F8BB-48C2-B618-BF718502B9E1}"/>
              </a:ext>
            </a:extLst>
          </p:cNvPr>
          <p:cNvSpPr txBox="1"/>
          <p:nvPr/>
        </p:nvSpPr>
        <p:spPr>
          <a:xfrm rot="16200000">
            <a:off x="-741001" y="3614233"/>
            <a:ext cx="271907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Mission Max Load Capacity (</a:t>
            </a:r>
            <a:r>
              <a:rPr lang="en-US" sz="1400" dirty="0" err="1"/>
              <a:t>lbs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297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6D5B2-C2F4-4149-BEFC-025BD01CE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of hover load capacity calculation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22B277-9778-4936-A956-D7C87F7AB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76" t="3956" r="4624" b="1909"/>
          <a:stretch/>
        </p:blipFill>
        <p:spPr>
          <a:xfrm>
            <a:off x="729465" y="719197"/>
            <a:ext cx="4760684" cy="59179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5380B2-E6A3-4076-991E-93D6674A692E}"/>
              </a:ext>
            </a:extLst>
          </p:cNvPr>
          <p:cNvSpPr txBox="1"/>
          <p:nvPr/>
        </p:nvSpPr>
        <p:spPr>
          <a:xfrm>
            <a:off x="6444345" y="1176199"/>
            <a:ext cx="47606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Hover chart (left)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Took temperatures in 5C increments (0C, 5C, 10C, …) and PA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1000ft increments (-1000, 0, 1000, 2000, …) and drew line down to gross weight region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Drew line from 100 or 95% torque on bottom to intersect with either 10ft or 20ft line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Took gross weight at the intersection of two lines for each (temperature, PA) pair</a:t>
            </a:r>
          </a:p>
        </p:txBody>
      </p:sp>
    </p:spTree>
    <p:extLst>
      <p:ext uri="{BB962C8B-B14F-4D97-AF65-F5344CB8AC3E}">
        <p14:creationId xmlns:p14="http://schemas.microsoft.com/office/powerpoint/2010/main" val="332691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DA Basic Color Palette">
      <a:dk1>
        <a:srgbClr val="121212"/>
      </a:dk1>
      <a:lt1>
        <a:srgbClr val="FFFFFF"/>
      </a:lt1>
      <a:dk2>
        <a:srgbClr val="45402D"/>
      </a:dk2>
      <a:lt2>
        <a:srgbClr val="D9D9D9"/>
      </a:lt2>
      <a:accent1>
        <a:srgbClr val="686044"/>
      </a:accent1>
      <a:accent2>
        <a:srgbClr val="AE6043"/>
      </a:accent2>
      <a:accent3>
        <a:srgbClr val="BFBFBF"/>
      </a:accent3>
      <a:accent4>
        <a:srgbClr val="B7AF93"/>
      </a:accent4>
      <a:accent5>
        <a:srgbClr val="EAD2CA"/>
      </a:accent5>
      <a:accent6>
        <a:srgbClr val="ECEAE2"/>
      </a:accent6>
      <a:hlink>
        <a:srgbClr val="D6A795"/>
      </a:hlink>
      <a:folHlink>
        <a:srgbClr val="F8F0ED"/>
      </a:folHlink>
    </a:clrScheme>
    <a:fontScheme name="Lato">
      <a:majorFont>
        <a:latin typeface="Lato Semibold"/>
        <a:ea typeface=""/>
        <a:cs typeface=""/>
      </a:majorFont>
      <a:minorFont>
        <a:latin typeface="Lat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A Wide.potx" id="{8BED742C-BDB6-4407-AC72-0937EB1FDB2F}" vid="{07BF726E-25D1-4A27-8A62-B1B98FB338E5}"/>
    </a:ext>
  </a:extLst>
</a:theme>
</file>

<file path=ppt/theme/theme2.xml><?xml version="1.0" encoding="utf-8"?>
<a:theme xmlns:a="http://schemas.openxmlformats.org/drawingml/2006/main" name="1_Office Theme">
  <a:themeElements>
    <a:clrScheme name="IDA OED">
      <a:dk1>
        <a:sysClr val="windowText" lastClr="000000"/>
      </a:dk1>
      <a:lt1>
        <a:sysClr val="window" lastClr="FFFFFF"/>
      </a:lt1>
      <a:dk2>
        <a:srgbClr val="17375E"/>
      </a:dk2>
      <a:lt2>
        <a:srgbClr val="C4BD97"/>
      </a:lt2>
      <a:accent1>
        <a:srgbClr val="900001"/>
      </a:accent1>
      <a:accent2>
        <a:srgbClr val="1C3F6E"/>
      </a:accent2>
      <a:accent3>
        <a:srgbClr val="EDAE49"/>
      </a:accent3>
      <a:accent4>
        <a:srgbClr val="D1495B"/>
      </a:accent4>
      <a:accent5>
        <a:srgbClr val="00798C"/>
      </a:accent5>
      <a:accent6>
        <a:srgbClr val="404040"/>
      </a:accent6>
      <a:hlink>
        <a:srgbClr val="0000FF"/>
      </a:hlink>
      <a:folHlink>
        <a:srgbClr val="800080"/>
      </a:folHlink>
    </a:clrScheme>
    <a:fontScheme name="IDA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D1AF172-1678-404B-AC44-D4E9E8624CC4}" vid="{CCFE4AB1-AEE6-42FB-827C-27B5D33D641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IDA Unclassified Wide</Template>
  <TotalTime>5236</TotalTime>
  <Words>604</Words>
  <Application>Microsoft Office PowerPoint</Application>
  <PresentationFormat>Widescreen</PresentationFormat>
  <Paragraphs>70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Adobe Devanagari</vt:lpstr>
      <vt:lpstr>Arial</vt:lpstr>
      <vt:lpstr>Calibri</vt:lpstr>
      <vt:lpstr>Calibri Light</vt:lpstr>
      <vt:lpstr>Courier New</vt:lpstr>
      <vt:lpstr>Franklin Gothic Book</vt:lpstr>
      <vt:lpstr>Franklin Gothic Medium</vt:lpstr>
      <vt:lpstr>Lato</vt:lpstr>
      <vt:lpstr>Lato Semibold</vt:lpstr>
      <vt:lpstr>Segoe UI</vt:lpstr>
      <vt:lpstr>Wingdings</vt:lpstr>
      <vt:lpstr>Office Theme</vt:lpstr>
      <vt:lpstr>1_Office Theme</vt:lpstr>
      <vt:lpstr>PowerPoint Presentation</vt:lpstr>
      <vt:lpstr>Background &amp; Objective</vt:lpstr>
      <vt:lpstr>Our key performance metric is the internal load capacity of a military helicopter </vt:lpstr>
      <vt:lpstr>We use Army aircraft performance charts to project internal load capacity changes for a UH-60L operating in Luzon, Philippines in 2050</vt:lpstr>
      <vt:lpstr>The projected climate change effects are orders of magnitude smaller than existing seasonal variation, but could remain operationally relevant</vt:lpstr>
      <vt:lpstr>There is a wide range of potential applications for this analytical approach beyond what has been presented in today’s presentation </vt:lpstr>
      <vt:lpstr>Thank You</vt:lpstr>
      <vt:lpstr>The projected climate change effects are an order of magnitude smaller than existing seasonal variation, but could remain operationally relevant</vt:lpstr>
      <vt:lpstr>Explanation of hover load capacity calculation</vt:lpstr>
    </vt:vector>
  </TitlesOfParts>
  <Company>Institute for Defense Analyses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Huff, Nancy M</dc:creator>
  <cp:lastModifiedBy>Haskins, LaShea T</cp:lastModifiedBy>
  <cp:revision>168</cp:revision>
  <dcterms:created xsi:type="dcterms:W3CDTF">2021-05-20T00:20:22Z</dcterms:created>
  <dcterms:modified xsi:type="dcterms:W3CDTF">2023-04-25T16:11:38Z</dcterms:modified>
</cp:coreProperties>
</file>