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77" r:id="rId2"/>
    <p:sldId id="291" r:id="rId3"/>
    <p:sldId id="2759" r:id="rId4"/>
    <p:sldId id="256" r:id="rId5"/>
    <p:sldId id="2769" r:id="rId6"/>
    <p:sldId id="2764" r:id="rId7"/>
    <p:sldId id="2765" r:id="rId8"/>
    <p:sldId id="2768" r:id="rId9"/>
    <p:sldId id="27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2C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78129" autoAdjust="0"/>
  </p:normalViewPr>
  <p:slideViewPr>
    <p:cSldViewPr snapToGrid="0">
      <p:cViewPr varScale="1">
        <p:scale>
          <a:sx n="87" d="100"/>
          <a:sy n="87" d="100"/>
        </p:scale>
        <p:origin x="9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0FCC7-E80F-4993-964A-93605333F7B0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78AB6-E309-4874-8AB0-1B2D3FA83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43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Intersection bigger.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0AB40-CF9C-CB44-AF47-E5E5B00AC3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931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Xi, eta are </a:t>
            </a:r>
            <a:r>
              <a:rPr lang="en-US" dirty="0" err="1"/>
              <a:t>rVs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78AB6-E309-4874-8AB0-1B2D3FA836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55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D-hat to S and D to d; Q to S</a:t>
            </a:r>
          </a:p>
          <a:p>
            <a:r>
              <a:rPr lang="en-US" dirty="0"/>
              <a:t>Data is uncertain—add this; deterministic model; comparing to random data</a:t>
            </a:r>
          </a:p>
          <a:p>
            <a:r>
              <a:rPr lang="en-US" dirty="0"/>
              <a:t>Distance between d-hat and D. </a:t>
            </a:r>
          </a:p>
          <a:p>
            <a:r>
              <a:rPr lang="en-US" dirty="0"/>
              <a:t>More dimensions, more samples; attribution (causes of uncertainty/sensitivity (mean and pdf))</a:t>
            </a:r>
          </a:p>
          <a:p>
            <a:r>
              <a:rPr lang="en-US" dirty="0"/>
              <a:t>Q=S; xi, eta to theta</a:t>
            </a:r>
          </a:p>
          <a:p>
            <a:r>
              <a:rPr lang="en-US" dirty="0"/>
              <a:t>Introduce variables/theta</a:t>
            </a:r>
          </a:p>
          <a:p>
            <a:r>
              <a:rPr lang="en-US" dirty="0"/>
              <a:t>What is the best way to relate eta to theta here?</a:t>
            </a:r>
          </a:p>
          <a:p>
            <a:r>
              <a:rPr lang="en-US" dirty="0"/>
              <a:t>Explaining inference with PCE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kinds of scenarios would lead to having to re-estimate the PCEs?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different plume theories handled by this modeling?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beta coefficients updated with flight data, or just theta?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78AB6-E309-4874-8AB0-1B2D3FA836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65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JPL_RedBlack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93" y="1138798"/>
            <a:ext cx="2668907" cy="1556860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234017" y="2608503"/>
            <a:ext cx="9977952" cy="393068"/>
          </a:xfrm>
        </p:spPr>
        <p:txBody>
          <a:bodyPr>
            <a:noAutofit/>
          </a:bodyPr>
          <a:lstStyle>
            <a:lvl1pPr marL="0" indent="0">
              <a:buNone/>
              <a:defRPr sz="1867" baseline="0">
                <a:solidFill>
                  <a:schemeClr val="accent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220470" y="3001572"/>
            <a:ext cx="9991500" cy="5589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tx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1234017" y="3558237"/>
            <a:ext cx="9977953" cy="1101816"/>
          </a:xfrm>
        </p:spPr>
        <p:txBody>
          <a:bodyPr>
            <a:noAutofit/>
          </a:bodyPr>
          <a:lstStyle>
            <a:lvl1pPr marL="0" indent="0">
              <a:buNone/>
              <a:defRPr sz="2667" b="0" baseline="0">
                <a:solidFill>
                  <a:schemeClr val="tx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1220470" y="5662507"/>
            <a:ext cx="9991500" cy="663787"/>
          </a:xfrm>
        </p:spPr>
        <p:txBody>
          <a:bodyPr anchor="b">
            <a:noAutofit/>
          </a:bodyPr>
          <a:lstStyle>
            <a:lvl1pPr marL="0" indent="0">
              <a:buNone/>
              <a:defRPr sz="1333" b="0" baseline="0">
                <a:solidFill>
                  <a:schemeClr val="tx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# | Directorate, Division, Section or Group Name, Presented by, Job Title, Date, etc.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0"/>
          </p:nvPr>
        </p:nvSpPr>
        <p:spPr>
          <a:xfrm>
            <a:off x="1234017" y="6403765"/>
            <a:ext cx="9977952" cy="36618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05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8667" y="1009572"/>
            <a:ext cx="11352107" cy="46701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67" baseline="0">
                <a:solidFill>
                  <a:srgbClr val="000000"/>
                </a:solidFill>
              </a:defRPr>
            </a:lvl1pPr>
            <a:lvl2pPr marL="609585" indent="0">
              <a:buFontTx/>
              <a:buNone/>
              <a:defRPr sz="2667"/>
            </a:lvl2pPr>
            <a:lvl3pPr marL="1219170" indent="0">
              <a:buFontTx/>
              <a:buNone/>
              <a:defRPr sz="2667"/>
            </a:lvl3pPr>
            <a:lvl4pPr marL="1828754" indent="0">
              <a:buFontTx/>
              <a:buNone/>
              <a:defRPr sz="2667"/>
            </a:lvl4pPr>
            <a:lvl5pPr marL="2438339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338667" y="2849457"/>
            <a:ext cx="5621867" cy="31788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6233552" y="2849456"/>
            <a:ext cx="5621867" cy="31788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338667" y="1996440"/>
            <a:ext cx="5621867" cy="853016"/>
          </a:xfrm>
        </p:spPr>
        <p:txBody>
          <a:bodyPr anchor="b">
            <a:no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3552" y="1996440"/>
            <a:ext cx="5621867" cy="853016"/>
          </a:xfrm>
        </p:spPr>
        <p:txBody>
          <a:bodyPr anchor="b">
            <a:no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9EAE6FE-6903-4614-A8F9-1C4316AD21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409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8667" y="1009572"/>
            <a:ext cx="11352107" cy="46701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67" baseline="0">
                <a:solidFill>
                  <a:srgbClr val="000000"/>
                </a:solidFill>
              </a:defRPr>
            </a:lvl1pPr>
            <a:lvl2pPr marL="609585" indent="0">
              <a:buFontTx/>
              <a:buNone/>
              <a:defRPr sz="2667"/>
            </a:lvl2pPr>
            <a:lvl3pPr marL="1219170" indent="0">
              <a:buFontTx/>
              <a:buNone/>
              <a:defRPr sz="2667"/>
            </a:lvl3pPr>
            <a:lvl4pPr marL="1828754" indent="0">
              <a:buFontTx/>
              <a:buNone/>
              <a:defRPr sz="2667"/>
            </a:lvl4pPr>
            <a:lvl5pPr marL="2438339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338668" y="2849457"/>
            <a:ext cx="4282017" cy="317880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338668" y="1996440"/>
            <a:ext cx="4282017" cy="853016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4851792" y="1996440"/>
            <a:ext cx="6838981" cy="403182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5A09567-7461-4DFE-973D-AB9DA59650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46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8667" y="1009572"/>
            <a:ext cx="11352107" cy="46701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67" baseline="0">
                <a:solidFill>
                  <a:srgbClr val="000000"/>
                </a:solidFill>
              </a:defRPr>
            </a:lvl1pPr>
            <a:lvl2pPr marL="609585" indent="0">
              <a:buFontTx/>
              <a:buNone/>
              <a:defRPr sz="2667"/>
            </a:lvl2pPr>
            <a:lvl3pPr marL="1219170" indent="0">
              <a:buFontTx/>
              <a:buNone/>
              <a:defRPr sz="2667"/>
            </a:lvl3pPr>
            <a:lvl4pPr marL="1828754" indent="0">
              <a:buFontTx/>
              <a:buNone/>
              <a:defRPr sz="2667"/>
            </a:lvl4pPr>
            <a:lvl5pPr marL="2438339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338667" y="1996441"/>
            <a:ext cx="6838981" cy="4031825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7408757" y="2849457"/>
            <a:ext cx="4282017" cy="317880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7408757" y="1996440"/>
            <a:ext cx="4282017" cy="853016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204C9DC4-AEC6-4356-9DD4-079F37A6AD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615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548192"/>
            <a:ext cx="12192000" cy="474465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8667" y="1009572"/>
            <a:ext cx="11352107" cy="46701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67" baseline="0">
                <a:solidFill>
                  <a:srgbClr val="000000"/>
                </a:solidFill>
              </a:defRPr>
            </a:lvl1pPr>
            <a:lvl2pPr marL="609585" indent="0">
              <a:buFontTx/>
              <a:buNone/>
              <a:defRPr sz="2667"/>
            </a:lvl2pPr>
            <a:lvl3pPr marL="1219170" indent="0">
              <a:buFontTx/>
              <a:buNone/>
              <a:defRPr sz="2667"/>
            </a:lvl3pPr>
            <a:lvl4pPr marL="1828754" indent="0">
              <a:buFontTx/>
              <a:buNone/>
              <a:defRPr sz="2667"/>
            </a:lvl4pPr>
            <a:lvl5pPr marL="2438339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4DC5B55-12B8-4596-98D1-70488E5A10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114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Gray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548192"/>
            <a:ext cx="12192000" cy="47446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8667" y="1009572"/>
            <a:ext cx="11352107" cy="46701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67" baseline="0">
                <a:solidFill>
                  <a:srgbClr val="000000"/>
                </a:solidFill>
              </a:defRPr>
            </a:lvl1pPr>
            <a:lvl2pPr marL="609585" indent="0">
              <a:buFontTx/>
              <a:buNone/>
              <a:defRPr sz="2667"/>
            </a:lvl2pPr>
            <a:lvl3pPr marL="1219170" indent="0">
              <a:buFontTx/>
              <a:buNone/>
              <a:defRPr sz="2667"/>
            </a:lvl3pPr>
            <a:lvl4pPr marL="1828754" indent="0">
              <a:buFontTx/>
              <a:buNone/>
              <a:defRPr sz="2667"/>
            </a:lvl4pPr>
            <a:lvl5pPr marL="2438339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4425C30-09A2-472C-AF1A-B979687D1A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870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BF43-B564-4D0D-B75D-ACB07BE084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49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23147" y="2452371"/>
            <a:ext cx="10972800" cy="1950296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 baseline="0"/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A354C8-45E3-4E72-B8A7-299530F3F3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61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Gray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1476113" y="6454142"/>
            <a:ext cx="484561" cy="2808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23147" y="2452371"/>
            <a:ext cx="10972800" cy="1950296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A354C8-45E3-4E72-B8A7-299530F3F3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670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54C8-45E3-4E72-B8A7-299530F3F3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91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PL_RedBlack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189480"/>
            <a:ext cx="4267200" cy="24892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BA354C8-45E3-4E72-B8A7-299530F3F3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568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7583714" y="677334"/>
            <a:ext cx="4463143" cy="1101855"/>
          </a:xfrm>
        </p:spPr>
        <p:txBody>
          <a:bodyPr anchor="b">
            <a:noAutofit/>
          </a:bodyPr>
          <a:lstStyle>
            <a:lvl1pPr marL="0" indent="0" algn="ctr">
              <a:buNone/>
              <a:defRPr sz="1867">
                <a:solidFill>
                  <a:schemeClr val="accent1"/>
                </a:solidFill>
                <a:latin typeface="+mj-lt"/>
              </a:defRPr>
            </a:lvl1pPr>
            <a:lvl2pPr marL="609585" indent="0" algn="ctr">
              <a:buNone/>
              <a:defRPr sz="1867">
                <a:solidFill>
                  <a:schemeClr val="accent1"/>
                </a:solidFill>
              </a:defRPr>
            </a:lvl2pPr>
            <a:lvl3pPr marL="1219170" indent="0" algn="ctr">
              <a:buNone/>
              <a:defRPr sz="1867">
                <a:solidFill>
                  <a:schemeClr val="accent1"/>
                </a:solidFill>
              </a:defRPr>
            </a:lvl3pPr>
            <a:lvl4pPr marL="1828754" indent="0" algn="ctr">
              <a:buNone/>
              <a:defRPr sz="1867">
                <a:solidFill>
                  <a:schemeClr val="accent1"/>
                </a:solidFill>
              </a:defRPr>
            </a:lvl4pPr>
            <a:lvl5pPr marL="2438339" indent="0" algn="ctr">
              <a:buNone/>
              <a:defRPr sz="1867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583714" y="1806282"/>
            <a:ext cx="4463143" cy="970785"/>
          </a:xfrm>
        </p:spPr>
        <p:txBody>
          <a:bodyPr anchor="t">
            <a:noAutofit/>
          </a:bodyPr>
          <a:lstStyle>
            <a:lvl1pPr marL="0" indent="0" algn="ctr">
              <a:buNone/>
              <a:defRPr sz="2933" b="1" baseline="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 sz="1867">
                <a:solidFill>
                  <a:schemeClr val="accent1"/>
                </a:solidFill>
              </a:defRPr>
            </a:lvl2pPr>
            <a:lvl3pPr marL="1219170" indent="0" algn="ctr">
              <a:buNone/>
              <a:defRPr sz="1867">
                <a:solidFill>
                  <a:schemeClr val="accent1"/>
                </a:solidFill>
              </a:defRPr>
            </a:lvl3pPr>
            <a:lvl4pPr marL="1828754" indent="0" algn="ctr">
              <a:buNone/>
              <a:defRPr sz="1867">
                <a:solidFill>
                  <a:schemeClr val="accent1"/>
                </a:solidFill>
              </a:defRPr>
            </a:lvl4pPr>
            <a:lvl5pPr marL="2438339" indent="0" algn="ctr">
              <a:buNone/>
              <a:defRPr sz="1867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7395633" cy="6858000"/>
          </a:xfrm>
        </p:spPr>
        <p:txBody>
          <a:bodyPr anchor="ctr">
            <a:noAutofit/>
          </a:bodyPr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867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583714" y="2885440"/>
            <a:ext cx="4463143" cy="1110827"/>
          </a:xfrm>
        </p:spPr>
        <p:txBody>
          <a:bodyPr anchor="t">
            <a:noAutofit/>
          </a:bodyPr>
          <a:lstStyle>
            <a:lvl1pPr marL="0" indent="0" algn="ctr">
              <a:buNone/>
              <a:defRPr sz="1333" baseline="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 sz="1867">
                <a:solidFill>
                  <a:schemeClr val="accent1"/>
                </a:solidFill>
              </a:defRPr>
            </a:lvl2pPr>
            <a:lvl3pPr marL="1219170" indent="0" algn="ctr">
              <a:buNone/>
              <a:defRPr sz="1867">
                <a:solidFill>
                  <a:schemeClr val="accent1"/>
                </a:solidFill>
              </a:defRPr>
            </a:lvl3pPr>
            <a:lvl4pPr marL="1828754" indent="0" algn="ctr">
              <a:buNone/>
              <a:defRPr sz="1867">
                <a:solidFill>
                  <a:schemeClr val="accent1"/>
                </a:solidFill>
              </a:defRPr>
            </a:lvl4pPr>
            <a:lvl5pPr marL="2438339" indent="0" algn="ctr">
              <a:buNone/>
              <a:defRPr sz="1867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# | Directorate, Division, Section or Group Name</a:t>
            </a:r>
            <a:br>
              <a:rPr lang="en-US" dirty="0"/>
            </a:br>
            <a:r>
              <a:rPr lang="en-US" dirty="0"/>
              <a:t>Presented by, Job Title, Date, etc.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>
          <a:xfrm>
            <a:off x="7583713" y="6403765"/>
            <a:ext cx="4463143" cy="3661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For required markings, please visit https://mh.jpl.nasa.gov</a:t>
            </a:r>
          </a:p>
        </p:txBody>
      </p:sp>
    </p:spTree>
    <p:extLst>
      <p:ext uri="{BB962C8B-B14F-4D97-AF65-F5344CB8AC3E}">
        <p14:creationId xmlns:p14="http://schemas.microsoft.com/office/powerpoint/2010/main" val="1274964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B9827-68CD-4473-9101-B4C5FF47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F1F0DD-0FA3-4ABD-8ECE-6912524DD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F189C-BAA7-4B27-AAC5-DEAAEEFB8E0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7FC4D-8ABB-4471-8E18-A66E800A6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AAB9EF-AC9F-42A6-A3CD-CFE65B21B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CC1E-B1CE-4C10-9DB5-BEF1DE7A3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27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0F163-F184-44E7-A9E7-0B294762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0B3B6-2E95-481E-9FF1-8421181F8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EE335-AA7A-4A4B-A3F2-FE8F543E9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4D75-2F6A-4AA1-A291-92F3AD46B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CFF1A-73ED-4339-86DC-4C3DA8E19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88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PL_RedBlack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071" y="5072605"/>
            <a:ext cx="2668907" cy="1556860"/>
          </a:xfrm>
          <a:prstGeom prst="rect">
            <a:avLst/>
          </a:prstGeom>
        </p:spPr>
      </p:pic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4556671"/>
          </a:xfrm>
        </p:spPr>
        <p:txBody>
          <a:bodyPr anchor="ctr">
            <a:noAutofit/>
          </a:bodyPr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867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92265" y="5030948"/>
            <a:ext cx="8671807" cy="573577"/>
          </a:xfrm>
        </p:spPr>
        <p:txBody>
          <a:bodyPr>
            <a:noAutofit/>
          </a:bodyPr>
          <a:lstStyle>
            <a:lvl1pPr marL="0" indent="0">
              <a:buNone/>
              <a:defRPr sz="2933" b="1">
                <a:latin typeface="+mj-lt"/>
              </a:defRPr>
            </a:lvl1pPr>
            <a:lvl2pPr marL="609585" indent="0">
              <a:buNone/>
              <a:defRPr sz="2933" b="1">
                <a:latin typeface="+mj-lt"/>
              </a:defRPr>
            </a:lvl2pPr>
            <a:lvl3pPr marL="1219170" indent="0">
              <a:buNone/>
              <a:defRPr sz="2933" b="1">
                <a:latin typeface="+mj-lt"/>
              </a:defRPr>
            </a:lvl3pPr>
            <a:lvl4pPr marL="1828754" indent="0">
              <a:buNone/>
              <a:defRPr sz="2933" b="1">
                <a:latin typeface="+mj-lt"/>
              </a:defRPr>
            </a:lvl4pPr>
            <a:lvl5pPr marL="2438339" indent="0">
              <a:buNone/>
              <a:defRPr sz="2933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492264" y="5972955"/>
            <a:ext cx="8671808" cy="474133"/>
          </a:xfrm>
        </p:spPr>
        <p:txBody>
          <a:bodyPr anchor="b">
            <a:noAutofit/>
          </a:bodyPr>
          <a:lstStyle>
            <a:lvl1pPr marL="0" indent="0">
              <a:buNone/>
              <a:defRPr sz="1333" baseline="0"/>
            </a:lvl1pPr>
            <a:lvl2pPr marL="609585" indent="0">
              <a:buNone/>
              <a:defRPr sz="1333"/>
            </a:lvl2pPr>
            <a:lvl3pPr marL="1219170" indent="0">
              <a:buNone/>
              <a:defRPr sz="1333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pPr lvl="0"/>
            <a:r>
              <a:rPr lang="en-US" dirty="0"/>
              <a:t># | Directorate, Division, Section or Group Name, 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492263" y="4650901"/>
            <a:ext cx="8671808" cy="380047"/>
          </a:xfrm>
        </p:spPr>
        <p:txBody>
          <a:bodyPr>
            <a:noAutofit/>
          </a:bodyPr>
          <a:lstStyle>
            <a:lvl1pPr marL="0" indent="0">
              <a:buNone/>
              <a:defRPr sz="1867">
                <a:solidFill>
                  <a:schemeClr val="accent1"/>
                </a:solidFill>
              </a:defRPr>
            </a:lvl1pPr>
            <a:lvl2pPr marL="609585" indent="0">
              <a:buNone/>
              <a:defRPr sz="1867">
                <a:solidFill>
                  <a:schemeClr val="accent1"/>
                </a:solidFill>
              </a:defRPr>
            </a:lvl2pPr>
            <a:lvl3pPr marL="1219170" indent="0">
              <a:buNone/>
              <a:defRPr sz="1867">
                <a:solidFill>
                  <a:schemeClr val="accent1"/>
                </a:solidFill>
              </a:defRPr>
            </a:lvl3pPr>
            <a:lvl4pPr marL="1828754" indent="0">
              <a:buNone/>
              <a:defRPr sz="1867">
                <a:solidFill>
                  <a:schemeClr val="accent1"/>
                </a:solidFill>
              </a:defRPr>
            </a:lvl4pPr>
            <a:lvl5pPr marL="2438339" indent="0">
              <a:buNone/>
              <a:defRPr sz="1867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492264" y="6403765"/>
            <a:ext cx="8671808" cy="366183"/>
          </a:xfrm>
        </p:spPr>
        <p:txBody>
          <a:bodyPr/>
          <a:lstStyle/>
          <a:p>
            <a:pPr algn="l"/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91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882987" y="2136141"/>
            <a:ext cx="8426027" cy="36258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FADBB72-C5FB-47DF-870C-D1F1B1786C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089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9B971E-2AE2-4733-B5FD-67030972C4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734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882987" y="2136141"/>
            <a:ext cx="8426027" cy="36258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11/30/2021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CBC5745-1735-4F53-8168-1C1F18EAFF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760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8667" y="1009572"/>
            <a:ext cx="11352107" cy="46701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67" baseline="0">
                <a:solidFill>
                  <a:srgbClr val="000000"/>
                </a:solidFill>
              </a:defRPr>
            </a:lvl1pPr>
            <a:lvl2pPr marL="609585" indent="0">
              <a:buFontTx/>
              <a:buNone/>
              <a:defRPr sz="2667"/>
            </a:lvl2pPr>
            <a:lvl3pPr marL="1219170" indent="0">
              <a:buFontTx/>
              <a:buNone/>
              <a:defRPr sz="2667"/>
            </a:lvl3pPr>
            <a:lvl4pPr marL="1828754" indent="0">
              <a:buFontTx/>
              <a:buNone/>
              <a:defRPr sz="2667"/>
            </a:lvl4pPr>
            <a:lvl5pPr marL="2438339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F0EA35C-A248-4E6E-81BC-49187525F2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943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8667" y="1009572"/>
            <a:ext cx="11352107" cy="46701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67" baseline="0">
                <a:solidFill>
                  <a:srgbClr val="000000"/>
                </a:solidFill>
              </a:defRPr>
            </a:lvl1pPr>
            <a:lvl2pPr marL="609585" indent="0">
              <a:buFontTx/>
              <a:buNone/>
              <a:defRPr sz="2667"/>
            </a:lvl2pPr>
            <a:lvl3pPr marL="1219170" indent="0">
              <a:buFontTx/>
              <a:buNone/>
              <a:defRPr sz="2667"/>
            </a:lvl3pPr>
            <a:lvl4pPr marL="1828754" indent="0">
              <a:buFontTx/>
              <a:buNone/>
              <a:defRPr sz="2667"/>
            </a:lvl4pPr>
            <a:lvl5pPr marL="2438339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882987" y="2136141"/>
            <a:ext cx="8426027" cy="36258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24B4221-436D-4A56-A870-FCD944AD4D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142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8667" y="1009572"/>
            <a:ext cx="11352107" cy="46701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67" baseline="0">
                <a:solidFill>
                  <a:srgbClr val="000000"/>
                </a:solidFill>
              </a:defRPr>
            </a:lvl1pPr>
            <a:lvl2pPr marL="609585" indent="0">
              <a:buFontTx/>
              <a:buNone/>
              <a:defRPr sz="2667"/>
            </a:lvl2pPr>
            <a:lvl3pPr marL="1219170" indent="0">
              <a:buFontTx/>
              <a:buNone/>
              <a:defRPr sz="2667"/>
            </a:lvl3pPr>
            <a:lvl4pPr marL="1828754" indent="0">
              <a:buFontTx/>
              <a:buNone/>
              <a:defRPr sz="2667"/>
            </a:lvl4pPr>
            <a:lvl5pPr marL="2438339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338667" y="2131484"/>
            <a:ext cx="5621867" cy="36258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6233552" y="2131484"/>
            <a:ext cx="5621867" cy="36258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11/30/2021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8E63ABD-6101-4E70-82A7-7F7B876ECC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820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8667" y="437200"/>
            <a:ext cx="11352107" cy="5788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8667" y="1600201"/>
            <a:ext cx="11243733" cy="4525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8667" y="6403765"/>
            <a:ext cx="1517227" cy="366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11/30/21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55520" y="6403765"/>
            <a:ext cx="7680960" cy="366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1920" y="6400378"/>
            <a:ext cx="1194192" cy="366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0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BA354C8-45E3-4E72-B8A7-299530F3F3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13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1" r:id="rId20"/>
    <p:sldLayoutId id="2147483682" r:id="rId21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32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1143" indent="-311143" algn="l" defTabSz="609585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20728" indent="-311143" algn="l" defTabSz="609585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30312" indent="-311143" algn="l" defTabSz="609585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9897" indent="-311143" algn="l" defTabSz="609585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9482" indent="-311143" algn="l" defTabSz="609585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583714" y="-77268"/>
            <a:ext cx="4463143" cy="1101855"/>
          </a:xfrm>
        </p:spPr>
        <p:txBody>
          <a:bodyPr/>
          <a:lstStyle/>
          <a:p>
            <a:r>
              <a:rPr lang="en-US" dirty="0" err="1"/>
              <a:t>Dataworks</a:t>
            </a:r>
            <a:r>
              <a:rPr lang="en-US" dirty="0"/>
              <a:t> 2023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583714" y="1081067"/>
            <a:ext cx="4463143" cy="970785"/>
          </a:xfrm>
        </p:spPr>
        <p:txBody>
          <a:bodyPr/>
          <a:lstStyle/>
          <a:p>
            <a:r>
              <a:rPr lang="en-US" dirty="0"/>
              <a:t>Systems Engineering Applications of UQ in Space Mission Formulation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583714" y="3007459"/>
            <a:ext cx="4463143" cy="1110827"/>
          </a:xfrm>
        </p:spPr>
        <p:txBody>
          <a:bodyPr/>
          <a:lstStyle/>
          <a:p>
            <a:r>
              <a:rPr lang="en-US" dirty="0"/>
              <a:t>April 26, 2023</a:t>
            </a:r>
          </a:p>
          <a:p>
            <a:endParaRPr lang="en-US" dirty="0"/>
          </a:p>
          <a:p>
            <a:r>
              <a:rPr lang="en-US" dirty="0"/>
              <a:t>Kelli </a:t>
            </a:r>
            <a:r>
              <a:rPr lang="en-US" dirty="0" err="1"/>
              <a:t>McCoy,</a:t>
            </a:r>
            <a:r>
              <a:rPr lang="en-US" dirty="0"/>
              <a:t> Jet Propulsion Laboratory, California Institute of Technology</a:t>
            </a:r>
          </a:p>
          <a:p>
            <a:r>
              <a:rPr lang="en-US" dirty="0"/>
              <a:t>Roger Ghanem, University of Southern California</a:t>
            </a:r>
          </a:p>
        </p:txBody>
      </p:sp>
      <p:pic>
        <p:nvPicPr>
          <p:cNvPr id="7" name="Picture Placeholder 21" descr="Photo-2015-03-12-085758 - D2015_0302_D370_CMSalt2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1" t="27414" r="11723"/>
          <a:stretch/>
        </p:blipFill>
        <p:spPr>
          <a:xfrm>
            <a:off x="1" y="0"/>
            <a:ext cx="7395633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1F3A34-11D6-4918-AB20-724C540DD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105" y="4722631"/>
            <a:ext cx="2399251" cy="21375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9E7B95-2D10-4C78-AE17-26C5247B93C0}"/>
              </a:ext>
            </a:extLst>
          </p:cNvPr>
          <p:cNvSpPr/>
          <p:nvPr/>
        </p:nvSpPr>
        <p:spPr>
          <a:xfrm>
            <a:off x="7278913" y="6516613"/>
            <a:ext cx="50727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© 2023 California Institute of Technology. Government sponsorship acknowledged. </a:t>
            </a:r>
          </a:p>
        </p:txBody>
      </p:sp>
    </p:spTree>
    <p:extLst>
      <p:ext uri="{BB962C8B-B14F-4D97-AF65-F5344CB8AC3E}">
        <p14:creationId xmlns:p14="http://schemas.microsoft.com/office/powerpoint/2010/main" val="235323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A8A03C0-DFD0-4FF1-B642-6E08D17736F1}"/>
              </a:ext>
            </a:extLst>
          </p:cNvPr>
          <p:cNvSpPr/>
          <p:nvPr/>
        </p:nvSpPr>
        <p:spPr>
          <a:xfrm>
            <a:off x="7567917" y="940162"/>
            <a:ext cx="4122857" cy="414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1C1A4C7-084D-4307-9B70-E5A23E556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22" y="191368"/>
            <a:ext cx="11352107" cy="578801"/>
          </a:xfrm>
        </p:spPr>
        <p:txBody>
          <a:bodyPr/>
          <a:lstStyle/>
          <a:p>
            <a:r>
              <a:rPr lang="en-US" sz="3600" dirty="0"/>
              <a:t>UQ in Systems Engineering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5D8BCFF-0CB5-4DCD-8FE9-A1354259B31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38667" y="1088668"/>
            <a:ext cx="6435758" cy="5335450"/>
          </a:xfrm>
        </p:spPr>
        <p:txBody>
          <a:bodyPr/>
          <a:lstStyle/>
          <a:p>
            <a:r>
              <a:rPr lang="en-US" sz="2000" b="1" dirty="0"/>
              <a:t>Systems engineering </a:t>
            </a:r>
            <a:r>
              <a:rPr lang="en-US" sz="2000" dirty="0"/>
              <a:t>is a cross-cutting engineering function that focuses on designing, integrating, and managing complex systems over their life cycles</a:t>
            </a:r>
          </a:p>
          <a:p>
            <a:pPr lvl="1"/>
            <a:r>
              <a:rPr lang="en-US" sz="1733" dirty="0"/>
              <a:t>The focus of this discussion is early mission formulation</a:t>
            </a:r>
            <a:endParaRPr lang="en-US" sz="2000" b="1" dirty="0"/>
          </a:p>
          <a:p>
            <a:r>
              <a:rPr lang="en-US" sz="2000" b="1" dirty="0"/>
              <a:t>Uncertainty Quantification (UQ) </a:t>
            </a:r>
            <a:r>
              <a:rPr lang="en-US" sz="2000" dirty="0"/>
              <a:t>is the exploration of the unknown in computational and real-world applications (using probability and statistics)</a:t>
            </a:r>
          </a:p>
          <a:p>
            <a:pPr>
              <a:buClr>
                <a:prstClr val="white">
                  <a:lumMod val="50000"/>
                </a:prstClr>
              </a:buClr>
            </a:pPr>
            <a:r>
              <a:rPr lang="en-US" sz="2000" b="1" dirty="0">
                <a:solidFill>
                  <a:prstClr val="black"/>
                </a:solidFill>
              </a:rPr>
              <a:t>How can UQ benefit Systems Engineering? </a:t>
            </a:r>
            <a:r>
              <a:rPr lang="en-US" sz="2000" dirty="0">
                <a:solidFill>
                  <a:prstClr val="black"/>
                </a:solidFill>
              </a:rPr>
              <a:t>Strategic systems engineering application of UQ techniques in space mission formulation can add value by:</a:t>
            </a:r>
          </a:p>
          <a:p>
            <a:pPr lvl="1">
              <a:buClr>
                <a:prstClr val="white">
                  <a:lumMod val="50000"/>
                </a:prstClr>
              </a:buClr>
            </a:pPr>
            <a:r>
              <a:rPr lang="en-US" sz="2000" dirty="0">
                <a:solidFill>
                  <a:prstClr val="black"/>
                </a:solidFill>
              </a:rPr>
              <a:t>Stabilizing baselines </a:t>
            </a:r>
          </a:p>
          <a:p>
            <a:pPr lvl="1">
              <a:buClr>
                <a:prstClr val="white">
                  <a:lumMod val="50000"/>
                </a:prstClr>
              </a:buClr>
            </a:pPr>
            <a:r>
              <a:rPr lang="en-US" sz="2000" dirty="0">
                <a:solidFill>
                  <a:prstClr val="black"/>
                </a:solidFill>
              </a:rPr>
              <a:t>Informing requirements</a:t>
            </a:r>
          </a:p>
          <a:p>
            <a:pPr lvl="1">
              <a:buClr>
                <a:prstClr val="white">
                  <a:lumMod val="50000"/>
                </a:prstClr>
              </a:buClr>
            </a:pPr>
            <a:r>
              <a:rPr lang="en-US" sz="2000" dirty="0">
                <a:solidFill>
                  <a:prstClr val="black"/>
                </a:solidFill>
              </a:rPr>
              <a:t>Balancing cost and risk</a:t>
            </a:r>
          </a:p>
          <a:p>
            <a:endParaRPr lang="en-US" sz="2000" b="1" u="sng" dirty="0"/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291D6515-956A-46F0-A7AB-78850486606E}"/>
              </a:ext>
            </a:extLst>
          </p:cNvPr>
          <p:cNvSpPr/>
          <p:nvPr/>
        </p:nvSpPr>
        <p:spPr>
          <a:xfrm>
            <a:off x="7952824" y="1965602"/>
            <a:ext cx="2254449" cy="2067596"/>
          </a:xfrm>
          <a:prstGeom prst="flowChartConnector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1333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C2C2428D-7E2A-4168-B497-FE7F70E5A5A4}"/>
              </a:ext>
            </a:extLst>
          </p:cNvPr>
          <p:cNvSpPr/>
          <p:nvPr/>
        </p:nvSpPr>
        <p:spPr>
          <a:xfrm>
            <a:off x="9073481" y="1965762"/>
            <a:ext cx="2195987" cy="2067597"/>
          </a:xfrm>
          <a:prstGeom prst="flowChartConnector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1333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482262B-79DD-4C8F-8545-400B22B5DC58}"/>
              </a:ext>
            </a:extLst>
          </p:cNvPr>
          <p:cNvSpPr/>
          <p:nvPr/>
        </p:nvSpPr>
        <p:spPr>
          <a:xfrm>
            <a:off x="8557600" y="1295657"/>
            <a:ext cx="2149643" cy="1993808"/>
          </a:xfrm>
          <a:prstGeom prst="flowChartConnector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1333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22EA82-791E-4E63-8F24-2DFFABACCEF5}"/>
              </a:ext>
            </a:extLst>
          </p:cNvPr>
          <p:cNvSpPr/>
          <p:nvPr/>
        </p:nvSpPr>
        <p:spPr>
          <a:xfrm>
            <a:off x="7529707" y="5562343"/>
            <a:ext cx="4453604" cy="861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1867" dirty="0">
                <a:solidFill>
                  <a:prstClr val="black"/>
                </a:solidFill>
                <a:latin typeface="Arial"/>
              </a:rPr>
              <a:t>UQ is necessary to capture the variability inherent in all systems and models of those systems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0A04AD-7AD4-4C38-9CE8-0CAC371AFA00}"/>
              </a:ext>
            </a:extLst>
          </p:cNvPr>
          <p:cNvSpPr/>
          <p:nvPr/>
        </p:nvSpPr>
        <p:spPr>
          <a:xfrm>
            <a:off x="7529707" y="3945319"/>
            <a:ext cx="1667891" cy="70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/>
            <a:r>
              <a:rPr lang="en-US" sz="1333" dirty="0">
                <a:solidFill>
                  <a:prstClr val="black"/>
                </a:solidFill>
                <a:latin typeface="Arial"/>
              </a:rPr>
              <a:t>Domain knowledge</a:t>
            </a:r>
          </a:p>
          <a:p>
            <a:pPr algn="ctr" defTabSz="609585"/>
            <a:r>
              <a:rPr lang="en-US" sz="1333" dirty="0">
                <a:solidFill>
                  <a:prstClr val="black"/>
                </a:solidFill>
                <a:latin typeface="Arial"/>
              </a:rPr>
              <a:t>(engineering, physics, science)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139378-1E92-49B3-89E8-B534E586C609}"/>
              </a:ext>
            </a:extLst>
          </p:cNvPr>
          <p:cNvSpPr/>
          <p:nvPr/>
        </p:nvSpPr>
        <p:spPr>
          <a:xfrm>
            <a:off x="10117459" y="3949424"/>
            <a:ext cx="1667891" cy="70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/>
            <a:r>
              <a:rPr lang="en-US" sz="1333" dirty="0">
                <a:solidFill>
                  <a:prstClr val="black"/>
                </a:solidFill>
                <a:latin typeface="Arial"/>
              </a:rPr>
              <a:t>Comp Sci (includes AI/ML, data science)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1C811C-AE98-4ECE-88D8-DA3B413F01C7}"/>
              </a:ext>
            </a:extLst>
          </p:cNvPr>
          <p:cNvSpPr/>
          <p:nvPr/>
        </p:nvSpPr>
        <p:spPr>
          <a:xfrm>
            <a:off x="8821464" y="1002698"/>
            <a:ext cx="166789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/>
            <a:r>
              <a:rPr lang="en-US" sz="1333" dirty="0">
                <a:solidFill>
                  <a:prstClr val="black"/>
                </a:solidFill>
                <a:latin typeface="Arial"/>
              </a:rPr>
              <a:t>Math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342B95-4527-4889-8F23-4C2CBF69F4AA}"/>
              </a:ext>
            </a:extLst>
          </p:cNvPr>
          <p:cNvSpPr/>
          <p:nvPr/>
        </p:nvSpPr>
        <p:spPr>
          <a:xfrm>
            <a:off x="8942053" y="2523693"/>
            <a:ext cx="136276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/>
            <a:r>
              <a:rPr lang="en-US" sz="2667" dirty="0">
                <a:solidFill>
                  <a:prstClr val="black"/>
                </a:solidFill>
                <a:latin typeface="Arial"/>
              </a:rPr>
              <a:t>UQ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B58B67-7E58-4B9D-A87D-AFEA63E034D5}"/>
              </a:ext>
            </a:extLst>
          </p:cNvPr>
          <p:cNvSpPr txBox="1"/>
          <p:nvPr/>
        </p:nvSpPr>
        <p:spPr>
          <a:xfrm>
            <a:off x="8324789" y="539299"/>
            <a:ext cx="259975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2133" dirty="0">
                <a:solidFill>
                  <a:prstClr val="black"/>
                </a:solidFill>
                <a:latin typeface="Arial"/>
              </a:rPr>
              <a:t>Mission Architecting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9D6C23-912C-438E-A23F-5C94A23BA8A9}"/>
              </a:ext>
            </a:extLst>
          </p:cNvPr>
          <p:cNvSpPr txBox="1"/>
          <p:nvPr/>
        </p:nvSpPr>
        <p:spPr>
          <a:xfrm>
            <a:off x="9360889" y="5055195"/>
            <a:ext cx="73289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2133" dirty="0">
                <a:solidFill>
                  <a:prstClr val="black"/>
                </a:solidFill>
                <a:latin typeface="Arial"/>
              </a:rPr>
              <a:t>V&amp;V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BEF43D-83E2-4B38-88DF-1E1BDC903EFC}"/>
              </a:ext>
            </a:extLst>
          </p:cNvPr>
          <p:cNvSpPr txBox="1"/>
          <p:nvPr/>
        </p:nvSpPr>
        <p:spPr>
          <a:xfrm rot="16200000">
            <a:off x="6148617" y="2761266"/>
            <a:ext cx="238719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2133" dirty="0">
                <a:solidFill>
                  <a:prstClr val="black"/>
                </a:solidFill>
                <a:latin typeface="Arial"/>
              </a:rPr>
              <a:t>Risk Management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6ADC4D-6FB3-4685-855B-FEC5B0A9DD32}"/>
              </a:ext>
            </a:extLst>
          </p:cNvPr>
          <p:cNvSpPr txBox="1"/>
          <p:nvPr/>
        </p:nvSpPr>
        <p:spPr>
          <a:xfrm rot="16200000">
            <a:off x="10113771" y="2761266"/>
            <a:ext cx="352853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2133" dirty="0">
                <a:solidFill>
                  <a:prstClr val="black"/>
                </a:solidFill>
                <a:latin typeface="Arial"/>
              </a:rPr>
              <a:t>Requirements development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4A74F770-E34A-4F0E-AC60-9B490938CC55}"/>
              </a:ext>
            </a:extLst>
          </p:cNvPr>
          <p:cNvSpPr/>
          <p:nvPr/>
        </p:nvSpPr>
        <p:spPr>
          <a:xfrm>
            <a:off x="4065772" y="4988481"/>
            <a:ext cx="397776" cy="1147724"/>
          </a:xfrm>
          <a:prstGeom prst="rightBrace">
            <a:avLst/>
          </a:prstGeom>
          <a:ln w="1270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A34D6B-CDAB-48A5-9E5B-65357B2B10F0}"/>
              </a:ext>
            </a:extLst>
          </p:cNvPr>
          <p:cNvSpPr txBox="1"/>
          <p:nvPr/>
        </p:nvSpPr>
        <p:spPr>
          <a:xfrm>
            <a:off x="4572057" y="5147225"/>
            <a:ext cx="2092884" cy="574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09585"/>
            <a:r>
              <a:rPr lang="en-US" sz="1867" dirty="0">
                <a:solidFill>
                  <a:prstClr val="black"/>
                </a:solidFill>
                <a:latin typeface="Arial"/>
              </a:rPr>
              <a:t>Improved decision-making</a:t>
            </a:r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FCC6418F-7D32-4B06-9CBE-225D7B3C5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6090" r="21666" b="12950"/>
          <a:stretch>
            <a:fillRect/>
          </a:stretch>
        </p:blipFill>
        <p:spPr bwMode="auto">
          <a:xfrm rot="-4848103">
            <a:off x="-51032" y="5635136"/>
            <a:ext cx="1270904" cy="9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789A64F-3395-4F5A-A095-8C969680D7C2}"/>
              </a:ext>
            </a:extLst>
          </p:cNvPr>
          <p:cNvSpPr/>
          <p:nvPr/>
        </p:nvSpPr>
        <p:spPr>
          <a:xfrm>
            <a:off x="193222" y="6552739"/>
            <a:ext cx="118829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© 2023 California Institute of Technology. Government sponsorship acknowledged. </a:t>
            </a:r>
          </a:p>
        </p:txBody>
      </p:sp>
    </p:spTree>
    <p:extLst>
      <p:ext uri="{BB962C8B-B14F-4D97-AF65-F5344CB8AC3E}">
        <p14:creationId xmlns:p14="http://schemas.microsoft.com/office/powerpoint/2010/main" val="1389673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ssini Prepares for Its Final Close Flyby of Enceladus">
            <a:extLst>
              <a:ext uri="{FF2B5EF4-FFF2-40B4-BE49-F238E27FC236}">
                <a16:creationId xmlns:a16="http://schemas.microsoft.com/office/drawing/2014/main" id="{030E33F0-DBB4-43C1-AB1C-A5CA413CC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9" y="2497514"/>
            <a:ext cx="3477618" cy="206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8AD0F8-BD75-4F91-92C3-117AF2EABAA1}"/>
              </a:ext>
            </a:extLst>
          </p:cNvPr>
          <p:cNvSpPr txBox="1"/>
          <p:nvPr/>
        </p:nvSpPr>
        <p:spPr>
          <a:xfrm>
            <a:off x="209259" y="2494826"/>
            <a:ext cx="3435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e.g. particle counts/sizes from Enceladus plumes (as measured by Cassini HRD)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073FA0-BEBB-42E2-8FBD-417698B4D50B}"/>
              </a:ext>
            </a:extLst>
          </p:cNvPr>
          <p:cNvSpPr txBox="1"/>
          <p:nvPr/>
        </p:nvSpPr>
        <p:spPr>
          <a:xfrm>
            <a:off x="4274425" y="3384185"/>
            <a:ext cx="170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Boiling interface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7A03FC-88B6-4527-AABC-6E7D794A1A93}"/>
              </a:ext>
            </a:extLst>
          </p:cNvPr>
          <p:cNvSpPr txBox="1"/>
          <p:nvPr/>
        </p:nvSpPr>
        <p:spPr>
          <a:xfrm>
            <a:off x="6415006" y="3358646"/>
            <a:ext cx="1543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Cryovolcanic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61EBFB-F740-4E6C-98C2-C73556BBB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37" r="17405"/>
          <a:stretch/>
        </p:blipFill>
        <p:spPr>
          <a:xfrm>
            <a:off x="8254935" y="2843314"/>
            <a:ext cx="1905386" cy="15243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44A53F-494A-4C81-B207-17CF12C1F477}"/>
              </a:ext>
            </a:extLst>
          </p:cNvPr>
          <p:cNvSpPr txBox="1"/>
          <p:nvPr/>
        </p:nvSpPr>
        <p:spPr>
          <a:xfrm>
            <a:off x="10214104" y="3475969"/>
            <a:ext cx="20975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  <a:p>
            <a:r>
              <a:rPr lang="en-US" sz="1200" dirty="0"/>
              <a:t>Informs mass collection, sample collector design, flux sensor design, trajectory selection , </a:t>
            </a:r>
            <a:r>
              <a:rPr lang="en-US" sz="1200" dirty="0" err="1"/>
              <a:t>etc</a:t>
            </a:r>
            <a:endParaRPr lang="en-US" sz="1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05D0EC-A946-4064-8535-F9B482023675}"/>
              </a:ext>
            </a:extLst>
          </p:cNvPr>
          <p:cNvSpPr/>
          <p:nvPr/>
        </p:nvSpPr>
        <p:spPr>
          <a:xfrm>
            <a:off x="8531188" y="2506244"/>
            <a:ext cx="1682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QoIs</a:t>
            </a:r>
            <a:r>
              <a:rPr lang="en-US" sz="1200" dirty="0"/>
              <a:t>: density, mass flux, </a:t>
            </a:r>
            <a:r>
              <a:rPr lang="en-US" sz="1200" dirty="0" err="1"/>
              <a:t>etc</a:t>
            </a:r>
            <a:r>
              <a:rPr lang="en-US" sz="1200" dirty="0"/>
              <a:t>…..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44C9FD-DDC1-4C6B-82F4-B0B064DA89D4}"/>
              </a:ext>
            </a:extLst>
          </p:cNvPr>
          <p:cNvSpPr/>
          <p:nvPr/>
        </p:nvSpPr>
        <p:spPr>
          <a:xfrm>
            <a:off x="8683644" y="3020127"/>
            <a:ext cx="1216332" cy="1359483"/>
          </a:xfrm>
          <a:prstGeom prst="rect">
            <a:avLst/>
          </a:prstGeom>
          <a:solidFill>
            <a:schemeClr val="accent2">
              <a:alpha val="1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62350F-7C76-47F0-B9B2-F9E127295CCE}"/>
              </a:ext>
            </a:extLst>
          </p:cNvPr>
          <p:cNvSpPr txBox="1"/>
          <p:nvPr/>
        </p:nvSpPr>
        <p:spPr>
          <a:xfrm>
            <a:off x="9103061" y="404058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95%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A71050-07C6-4715-9060-4E0EBF0D6B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9" t="30549" r="12207" b="25661"/>
          <a:stretch/>
        </p:blipFill>
        <p:spPr>
          <a:xfrm>
            <a:off x="8583771" y="4584702"/>
            <a:ext cx="3461512" cy="2085549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E6FE0B52-293F-46B8-9181-66072CD1396B}"/>
              </a:ext>
            </a:extLst>
          </p:cNvPr>
          <p:cNvSpPr/>
          <p:nvPr/>
        </p:nvSpPr>
        <p:spPr>
          <a:xfrm>
            <a:off x="1185644" y="938528"/>
            <a:ext cx="3086822" cy="1325563"/>
          </a:xfrm>
          <a:prstGeom prst="wedgeRectCallout">
            <a:avLst>
              <a:gd name="adj1" fmla="val -22044"/>
              <a:gd name="adj2" fmla="val 70795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We have some phenomenological data from a previous mission (or another ground-based source)</a:t>
            </a: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F3C8BD1D-7EF1-4EA7-AF6E-34C2FBEA6DFB}"/>
              </a:ext>
            </a:extLst>
          </p:cNvPr>
          <p:cNvSpPr/>
          <p:nvPr/>
        </p:nvSpPr>
        <p:spPr>
          <a:xfrm>
            <a:off x="5175602" y="1861105"/>
            <a:ext cx="2478808" cy="1023568"/>
          </a:xfrm>
          <a:prstGeom prst="wedgeRectCallout">
            <a:avLst>
              <a:gd name="adj1" fmla="val -9825"/>
              <a:gd name="adj2" fmla="val 112184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We have one (or more) physics models of the process (e.g. ballistic </a:t>
            </a:r>
            <a:r>
              <a:rPr lang="en-US" sz="1600">
                <a:solidFill>
                  <a:schemeClr val="tx1"/>
                </a:solidFill>
              </a:rPr>
              <a:t>particle propagator)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21137531-ABD3-4CEF-8BDA-89F6CDECED4B}"/>
              </a:ext>
            </a:extLst>
          </p:cNvPr>
          <p:cNvSpPr/>
          <p:nvPr/>
        </p:nvSpPr>
        <p:spPr>
          <a:xfrm>
            <a:off x="8683644" y="818768"/>
            <a:ext cx="3261767" cy="1456435"/>
          </a:xfrm>
          <a:prstGeom prst="wedgeRectCallout">
            <a:avLst>
              <a:gd name="adj1" fmla="val 14251"/>
              <a:gd name="adj2" fmla="val 112995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We need to use the physics model to inform a science baseline, a spacecraft design, and a concept of operations, with consideration of risk and uncertainty</a:t>
            </a: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192046A4-C3B1-4E9B-A6A7-CD705F1868A6}"/>
              </a:ext>
            </a:extLst>
          </p:cNvPr>
          <p:cNvSpPr txBox="1">
            <a:spLocks/>
          </p:cNvSpPr>
          <p:nvPr/>
        </p:nvSpPr>
        <p:spPr>
          <a:xfrm>
            <a:off x="419946" y="187749"/>
            <a:ext cx="11352107" cy="5788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200" b="1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Space Mission Formulation Paradigm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78B486-17A2-FBB6-411E-AFE30BCEB0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01"/>
          <a:stretch/>
        </p:blipFill>
        <p:spPr>
          <a:xfrm>
            <a:off x="482771" y="4658236"/>
            <a:ext cx="2246284" cy="2178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90C931-5CEC-0EF6-23A1-ADB958700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7754" y="3540538"/>
            <a:ext cx="2507465" cy="292537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A60F3C-6AA1-4C49-8672-F5B61E04A671}"/>
              </a:ext>
            </a:extLst>
          </p:cNvPr>
          <p:cNvSpPr/>
          <p:nvPr/>
        </p:nvSpPr>
        <p:spPr>
          <a:xfrm>
            <a:off x="0" y="6559856"/>
            <a:ext cx="118829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© 2023 California Institute of Technology. Government sponsorship acknowledged.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0B2F16-71A4-F926-7F8C-0CA697064D9A}"/>
              </a:ext>
            </a:extLst>
          </p:cNvPr>
          <p:cNvSpPr txBox="1"/>
          <p:nvPr/>
        </p:nvSpPr>
        <p:spPr>
          <a:xfrm>
            <a:off x="4046347" y="3786759"/>
            <a:ext cx="21451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Illustration Source: </a:t>
            </a:r>
            <a:r>
              <a:rPr lang="en-US" sz="1000" i="1" dirty="0" err="1"/>
              <a:t>Spahn</a:t>
            </a:r>
            <a:r>
              <a:rPr lang="en-US" sz="1000" i="1" dirty="0"/>
              <a:t>, F. 2006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5A9804-0D98-4C58-B07B-11F7D4CFCCEC}"/>
              </a:ext>
            </a:extLst>
          </p:cNvPr>
          <p:cNvSpPr txBox="1"/>
          <p:nvPr/>
        </p:nvSpPr>
        <p:spPr>
          <a:xfrm>
            <a:off x="2485407" y="6266664"/>
            <a:ext cx="21467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Illustration Source: Southworth, B.</a:t>
            </a:r>
          </a:p>
        </p:txBody>
      </p:sp>
    </p:spTree>
    <p:extLst>
      <p:ext uri="{BB962C8B-B14F-4D97-AF65-F5344CB8AC3E}">
        <p14:creationId xmlns:p14="http://schemas.microsoft.com/office/powerpoint/2010/main" val="3050254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039C6D-62A5-13E5-D13F-0B4E985D5C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37" r="17405"/>
          <a:stretch/>
        </p:blipFill>
        <p:spPr>
          <a:xfrm>
            <a:off x="9737859" y="4205762"/>
            <a:ext cx="1141091" cy="912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7A66E2-F750-42D6-A21E-409DD66923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20" r="51396" b="59619"/>
          <a:stretch/>
        </p:blipFill>
        <p:spPr>
          <a:xfrm>
            <a:off x="521583" y="627180"/>
            <a:ext cx="7002145" cy="2774924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C7392400-B89F-4512-AB97-80EB7313B1E0}"/>
              </a:ext>
            </a:extLst>
          </p:cNvPr>
          <p:cNvSpPr/>
          <p:nvPr/>
        </p:nvSpPr>
        <p:spPr>
          <a:xfrm>
            <a:off x="4513246" y="2036624"/>
            <a:ext cx="2468599" cy="13264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have a physics model (S), a ballistic particle propagator, that takes input </a:t>
            </a:r>
            <a:r>
              <a:rPr lang="el-GR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propagates ice grains to calculate a </a:t>
            </a:r>
            <a:r>
              <a:rPr 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QoI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Q (</a:t>
            </a:r>
            <a:r>
              <a:rPr 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mass collected), along a given trajectory. We need Q=S(</a:t>
            </a:r>
            <a:r>
              <a:rPr lang="el-GR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)≈D when S is provided the E7, E21 trajectories.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B9CC369-174D-943A-3BB7-E7F2606D1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093" y="3313071"/>
            <a:ext cx="2338154" cy="54123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BC5039F-99A0-4F08-839E-A363C1936B17}"/>
              </a:ext>
            </a:extLst>
          </p:cNvPr>
          <p:cNvCxnSpPr>
            <a:cxnSpLocks/>
          </p:cNvCxnSpPr>
          <p:nvPr/>
        </p:nvCxnSpPr>
        <p:spPr>
          <a:xfrm flipH="1">
            <a:off x="1605180" y="952849"/>
            <a:ext cx="5508084" cy="955614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D4E27E2-C91E-410B-A518-BD70D3DC93A8}"/>
              </a:ext>
            </a:extLst>
          </p:cNvPr>
          <p:cNvGrpSpPr/>
          <p:nvPr/>
        </p:nvGrpSpPr>
        <p:grpSpPr>
          <a:xfrm rot="1556730">
            <a:off x="5980410" y="931405"/>
            <a:ext cx="544447" cy="296862"/>
            <a:chOff x="7651980" y="3269653"/>
            <a:chExt cx="544447" cy="2968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F741AEE-24B3-4B97-90E1-9FBC081671CF}"/>
                </a:ext>
              </a:extLst>
            </p:cNvPr>
            <p:cNvSpPr/>
            <p:nvPr/>
          </p:nvSpPr>
          <p:spPr>
            <a:xfrm rot="1986669">
              <a:off x="7835398" y="3350845"/>
              <a:ext cx="171938" cy="15630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F3357534-AB17-4EA1-A2D7-D58246FAC9D4}"/>
                </a:ext>
              </a:extLst>
            </p:cNvPr>
            <p:cNvSpPr/>
            <p:nvPr/>
          </p:nvSpPr>
          <p:spPr>
            <a:xfrm rot="15004949">
              <a:off x="8004950" y="3297007"/>
              <a:ext cx="218831" cy="16412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ACAFE466-C7CE-4DC6-8641-BE26EFC9B5B2}"/>
                </a:ext>
              </a:extLst>
            </p:cNvPr>
            <p:cNvSpPr/>
            <p:nvPr/>
          </p:nvSpPr>
          <p:spPr>
            <a:xfrm rot="4493116">
              <a:off x="7624626" y="3375038"/>
              <a:ext cx="218831" cy="16412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DAA60180-4613-408B-BEAD-725C3FBF4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16" y="151850"/>
            <a:ext cx="10515600" cy="1325563"/>
          </a:xfrm>
        </p:spPr>
        <p:txBody>
          <a:bodyPr/>
          <a:lstStyle/>
          <a:p>
            <a:r>
              <a:rPr lang="en-US" dirty="0"/>
              <a:t>Example: Enceladus Plume Characterization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527DFAD-5BBC-43A6-9A52-3F5AED717DD9}"/>
              </a:ext>
            </a:extLst>
          </p:cNvPr>
          <p:cNvCxnSpPr>
            <a:cxnSpLocks/>
          </p:cNvCxnSpPr>
          <p:nvPr/>
        </p:nvCxnSpPr>
        <p:spPr>
          <a:xfrm>
            <a:off x="5910772" y="134895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Left Brace 23">
            <a:extLst>
              <a:ext uri="{FF2B5EF4-FFF2-40B4-BE49-F238E27FC236}">
                <a16:creationId xmlns:a16="http://schemas.microsoft.com/office/drawing/2014/main" id="{90FA5E66-AFE4-4559-8F7E-2BB8A6F57DA2}"/>
              </a:ext>
            </a:extLst>
          </p:cNvPr>
          <p:cNvSpPr/>
          <p:nvPr/>
        </p:nvSpPr>
        <p:spPr>
          <a:xfrm rot="16200000">
            <a:off x="4324280" y="2815068"/>
            <a:ext cx="251478" cy="182085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A0CA3B-57BE-454A-BA8A-17C476F16E20}"/>
              </a:ext>
            </a:extLst>
          </p:cNvPr>
          <p:cNvSpPr txBox="1"/>
          <p:nvPr/>
        </p:nvSpPr>
        <p:spPr>
          <a:xfrm>
            <a:off x="2393759" y="3899927"/>
            <a:ext cx="3958187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We wish to infer </a:t>
            </a: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the set of unknown jet ejection characteristics at the surface, from HRD data. </a:t>
            </a: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is a joint probability distribution; we don’t know it precisely because HRD did not observe these parameters, but there is prior knowledge posed in literature.</a:t>
            </a:r>
          </a:p>
          <a:p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{</a:t>
            </a: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dmax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dmin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dcrit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mtotal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maxexit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vgas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jet position, jet direction}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294846-CDFA-4416-9EEE-5D5ADD8CB999}"/>
              </a:ext>
            </a:extLst>
          </p:cNvPr>
          <p:cNvCxnSpPr>
            <a:cxnSpLocks/>
          </p:cNvCxnSpPr>
          <p:nvPr/>
        </p:nvCxnSpPr>
        <p:spPr>
          <a:xfrm flipH="1">
            <a:off x="1550881" y="1699850"/>
            <a:ext cx="5518205" cy="71187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285DF67-EFB1-4831-BDD8-69C3EBB74552}"/>
              </a:ext>
            </a:extLst>
          </p:cNvPr>
          <p:cNvGrpSpPr/>
          <p:nvPr/>
        </p:nvGrpSpPr>
        <p:grpSpPr>
          <a:xfrm rot="1556730">
            <a:off x="5975813" y="1644251"/>
            <a:ext cx="544447" cy="296862"/>
            <a:chOff x="7651980" y="3269653"/>
            <a:chExt cx="544447" cy="29686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827CBB1-2A5A-4578-92FA-4DB7864FC84F}"/>
                </a:ext>
              </a:extLst>
            </p:cNvPr>
            <p:cNvSpPr/>
            <p:nvPr/>
          </p:nvSpPr>
          <p:spPr>
            <a:xfrm rot="1986669">
              <a:off x="7835398" y="3350845"/>
              <a:ext cx="171938" cy="15630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8E0FF0EF-E240-4289-8A92-6B5152C555C2}"/>
                </a:ext>
              </a:extLst>
            </p:cNvPr>
            <p:cNvSpPr/>
            <p:nvPr/>
          </p:nvSpPr>
          <p:spPr>
            <a:xfrm rot="15004949">
              <a:off x="8004950" y="3297007"/>
              <a:ext cx="218831" cy="16412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24C16A2B-AF4E-498F-8F0E-769774B04CC3}"/>
                </a:ext>
              </a:extLst>
            </p:cNvPr>
            <p:cNvSpPr/>
            <p:nvPr/>
          </p:nvSpPr>
          <p:spPr>
            <a:xfrm rot="4493116">
              <a:off x="7624626" y="3375038"/>
              <a:ext cx="218831" cy="16412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171ADBD-7C95-4A0A-9779-1B51C6C10538}"/>
              </a:ext>
            </a:extLst>
          </p:cNvPr>
          <p:cNvSpPr txBox="1"/>
          <p:nvPr/>
        </p:nvSpPr>
        <p:spPr>
          <a:xfrm>
            <a:off x="4380184" y="855411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E7: 100km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A160443-3B44-4214-B17C-3D78E7217B2F}"/>
              </a:ext>
            </a:extLst>
          </p:cNvPr>
          <p:cNvSpPr txBox="1"/>
          <p:nvPr/>
        </p:nvSpPr>
        <p:spPr>
          <a:xfrm>
            <a:off x="4557311" y="1556615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E21: 50km</a:t>
            </a:r>
          </a:p>
        </p:txBody>
      </p:sp>
      <p:sp>
        <p:nvSpPr>
          <p:cNvPr id="36" name="Speech Bubble: Rectangle 35">
            <a:extLst>
              <a:ext uri="{FF2B5EF4-FFF2-40B4-BE49-F238E27FC236}">
                <a16:creationId xmlns:a16="http://schemas.microsoft.com/office/drawing/2014/main" id="{E096B33D-9015-46D8-820C-C7C7FFCAF170}"/>
              </a:ext>
            </a:extLst>
          </p:cNvPr>
          <p:cNvSpPr/>
          <p:nvPr/>
        </p:nvSpPr>
        <p:spPr>
          <a:xfrm>
            <a:off x="7616686" y="641478"/>
            <a:ext cx="3445983" cy="1169551"/>
          </a:xfrm>
          <a:prstGeom prst="wedgeRectCallout">
            <a:avLst>
              <a:gd name="adj1" fmla="val -79443"/>
              <a:gd name="adj2" fmla="val 48264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have 2 flybys of Cassini HRD data, D, (particle count binned by a range of particle sizes). Because of this range, we do not know the exact particle sizes or the flux/mass HRD encountered.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E87CB72-8F8A-46E2-8FB2-F90843C39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9634" y="1566914"/>
            <a:ext cx="2572905" cy="115402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</p:pic>
      <p:sp>
        <p:nvSpPr>
          <p:cNvPr id="42" name="Arrow: Up 41">
            <a:extLst>
              <a:ext uri="{FF2B5EF4-FFF2-40B4-BE49-F238E27FC236}">
                <a16:creationId xmlns:a16="http://schemas.microsoft.com/office/drawing/2014/main" id="{80D7080F-A3A7-400A-A3F7-9B4AE0D2938F}"/>
              </a:ext>
            </a:extLst>
          </p:cNvPr>
          <p:cNvSpPr/>
          <p:nvPr/>
        </p:nvSpPr>
        <p:spPr>
          <a:xfrm>
            <a:off x="4338261" y="2321828"/>
            <a:ext cx="141276" cy="1257283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C633987A-1C01-4A17-917A-E8228CEB99A0}"/>
              </a:ext>
            </a:extLst>
          </p:cNvPr>
          <p:cNvSpPr/>
          <p:nvPr/>
        </p:nvSpPr>
        <p:spPr>
          <a:xfrm>
            <a:off x="6427847" y="4662198"/>
            <a:ext cx="606631" cy="38961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097E771-2FAF-4DD4-958F-A85505962F07}"/>
              </a:ext>
            </a:extLst>
          </p:cNvPr>
          <p:cNvSpPr txBox="1"/>
          <p:nvPr/>
        </p:nvSpPr>
        <p:spPr>
          <a:xfrm>
            <a:off x="4400333" y="6139669"/>
            <a:ext cx="2730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To solve this parameter inference problem, we use Approximate Bayesian Computation (ABC)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923CB9-BE04-4031-84F2-9A74E846860D}"/>
              </a:ext>
            </a:extLst>
          </p:cNvPr>
          <p:cNvSpPr txBox="1"/>
          <p:nvPr/>
        </p:nvSpPr>
        <p:spPr>
          <a:xfrm>
            <a:off x="10394227" y="59070"/>
            <a:ext cx="1683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QoI</a:t>
            </a:r>
            <a:r>
              <a:rPr lang="en-US" sz="1200" dirty="0"/>
              <a:t>: quantity of interest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2ADB7DB-55A7-4EFB-B0C9-D8B64409721A}"/>
              </a:ext>
            </a:extLst>
          </p:cNvPr>
          <p:cNvSpPr txBox="1"/>
          <p:nvPr/>
        </p:nvSpPr>
        <p:spPr>
          <a:xfrm>
            <a:off x="7117091" y="4081087"/>
            <a:ext cx="2647843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Once we have an updated joint distribution of </a:t>
            </a: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we can use this as input to estimate mass collected on future Enceladus trajectories and to inform instrument design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8E0E69BF-19AE-4938-B4AF-175EE22B1D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513" y="4104080"/>
            <a:ext cx="1890584" cy="2681919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974A2EDD-B663-422E-991A-456F758536E4}"/>
              </a:ext>
            </a:extLst>
          </p:cNvPr>
          <p:cNvSpPr txBox="1"/>
          <p:nvPr/>
        </p:nvSpPr>
        <p:spPr>
          <a:xfrm>
            <a:off x="190933" y="3607528"/>
            <a:ext cx="2176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Prior distribution, p</a:t>
            </a:r>
            <a:r>
              <a:rPr lang="el-GR" baseline="-25000" dirty="0"/>
              <a:t>Θ</a:t>
            </a:r>
            <a:r>
              <a:rPr lang="en-US" dirty="0"/>
              <a:t>(</a:t>
            </a:r>
            <a:r>
              <a:rPr lang="el-GR" dirty="0"/>
              <a:t>θ</a:t>
            </a:r>
            <a:r>
              <a:rPr lang="en-US" dirty="0"/>
              <a:t>) formed by using published literature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30227A-7BB4-C3B4-4960-92AB2CAFA1BE}"/>
              </a:ext>
            </a:extLst>
          </p:cNvPr>
          <p:cNvSpPr txBox="1"/>
          <p:nvPr/>
        </p:nvSpPr>
        <p:spPr>
          <a:xfrm>
            <a:off x="7069086" y="2837562"/>
            <a:ext cx="407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physics model is computationally expensive . Polynomial Chaos Expansion (PCE ) can aid in building a surrogate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4F8407-7D9A-FFE4-F9C3-C5573C95E8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479" t="30549" r="12207" b="25661"/>
          <a:stretch/>
        </p:blipFill>
        <p:spPr>
          <a:xfrm>
            <a:off x="9014587" y="5336214"/>
            <a:ext cx="2406297" cy="144978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29DE8A0-6951-206F-1F3B-3D8EE8AF04C8}"/>
              </a:ext>
            </a:extLst>
          </p:cNvPr>
          <p:cNvSpPr/>
          <p:nvPr/>
        </p:nvSpPr>
        <p:spPr>
          <a:xfrm>
            <a:off x="8873078" y="3565743"/>
            <a:ext cx="496556" cy="45049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D259DFB-23E6-6155-02B3-25C4957E4761}"/>
              </a:ext>
            </a:extLst>
          </p:cNvPr>
          <p:cNvSpPr/>
          <p:nvPr/>
        </p:nvSpPr>
        <p:spPr>
          <a:xfrm>
            <a:off x="11016076" y="5026947"/>
            <a:ext cx="496556" cy="45049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637A40-C004-DE4E-B074-7BDCC5916391}"/>
              </a:ext>
            </a:extLst>
          </p:cNvPr>
          <p:cNvSpPr txBox="1"/>
          <p:nvPr/>
        </p:nvSpPr>
        <p:spPr>
          <a:xfrm>
            <a:off x="10878950" y="4717883"/>
            <a:ext cx="16675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System Design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7D6158-EBE6-EA3B-C854-4DC590886477}"/>
              </a:ext>
            </a:extLst>
          </p:cNvPr>
          <p:cNvSpPr txBox="1"/>
          <p:nvPr/>
        </p:nvSpPr>
        <p:spPr>
          <a:xfrm rot="16200000">
            <a:off x="3762578" y="2739955"/>
            <a:ext cx="81945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US" sz="1200" dirty="0"/>
              <a:t>S: </a:t>
            </a:r>
            <a:r>
              <a:rPr lang="el-GR" sz="1200" dirty="0"/>
              <a:t>θ</a:t>
            </a:r>
            <a:r>
              <a:rPr lang="en-US" sz="1200" dirty="0"/>
              <a:t> → Q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7B9AD55-384E-4110-8F6E-CDAC39997F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5389" y="5500366"/>
            <a:ext cx="2877634" cy="5401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A9268C1-D0C2-4318-119C-A3CDB7C5F36F}"/>
              </a:ext>
            </a:extLst>
          </p:cNvPr>
          <p:cNvSpPr/>
          <p:nvPr/>
        </p:nvSpPr>
        <p:spPr>
          <a:xfrm>
            <a:off x="6616708" y="5835857"/>
            <a:ext cx="496556" cy="45049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328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4" grpId="0" animBg="1"/>
      <p:bldP spid="25" grpId="0" animBg="1"/>
      <p:bldP spid="42" grpId="0" animBg="1"/>
      <p:bldP spid="46" grpId="0" animBg="1"/>
      <p:bldP spid="47" grpId="0"/>
      <p:bldP spid="51" grpId="0" animBg="1"/>
      <p:bldP spid="56" grpId="0"/>
      <p:bldP spid="3" grpId="1"/>
      <p:bldP spid="13" grpId="0" animBg="1"/>
      <p:bldP spid="14" grpId="0" animBg="1"/>
      <p:bldP spid="16" grpId="0"/>
      <p:bldP spid="17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DC555-63EB-9818-DB93-24E6E11A3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26" y="174804"/>
            <a:ext cx="11352107" cy="578801"/>
          </a:xfrm>
        </p:spPr>
        <p:txBody>
          <a:bodyPr/>
          <a:lstStyle/>
          <a:p>
            <a:r>
              <a:rPr lang="en-US" dirty="0"/>
              <a:t>UQ Techniques used to Inform Engineering Analysis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BDC9DC1-3F8C-712E-E260-562E094F00A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37926" y="1653608"/>
            <a:ext cx="5758074" cy="4000048"/>
          </a:xfrm>
        </p:spPr>
        <p:txBody>
          <a:bodyPr/>
          <a:lstStyle/>
          <a:p>
            <a:pPr marL="0" indent="0">
              <a:buNone/>
            </a:pPr>
            <a:r>
              <a:rPr lang="en-US" sz="1800" b="1" i="1" dirty="0">
                <a:solidFill>
                  <a:srgbClr val="202122"/>
                </a:solidFill>
                <a:latin typeface="Arial" panose="020B0604020202020204" pitchFamily="34" charset="0"/>
              </a:rPr>
              <a:t>ABC methods approximate the likelihood function by simulations, the outcomes of which are compared with the observed data</a:t>
            </a:r>
          </a:p>
          <a:p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A candidate posterior sample, Q=S(</a:t>
            </a:r>
            <a:r>
              <a:rPr lang="el-GR" sz="1600" dirty="0">
                <a:solidFill>
                  <a:srgbClr val="202122"/>
                </a:solidFill>
                <a:latin typeface="Arial" panose="020B0604020202020204" pitchFamily="34" charset="0"/>
              </a:rPr>
              <a:t>θ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), is simulated using model S, specified by a 𝜃 from the prior distribution, p</a:t>
            </a:r>
            <a:r>
              <a:rPr lang="el-GR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(</a:t>
            </a:r>
            <a:r>
              <a:rPr lang="el-GR" sz="1600" dirty="0">
                <a:solidFill>
                  <a:srgbClr val="202122"/>
                </a:solidFill>
                <a:latin typeface="Arial" panose="020B0604020202020204" pitchFamily="34" charset="0"/>
              </a:rPr>
              <a:t>θ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).</a:t>
            </a:r>
          </a:p>
          <a:p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If Q=S(</a:t>
            </a:r>
            <a:r>
              <a:rPr lang="el-GR" sz="1600" dirty="0">
                <a:solidFill>
                  <a:srgbClr val="202122"/>
                </a:solidFill>
                <a:latin typeface="Arial" panose="020B0604020202020204" pitchFamily="34" charset="0"/>
              </a:rPr>
              <a:t>θ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) is too different from the observed data, d, the sample is rejected. The likelihood for this problem becomes:</a:t>
            </a:r>
          </a:p>
          <a:p>
            <a:endParaRPr lang="en-US" sz="16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n-US" sz="16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Then we can execute Bayes Theorem.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9B4796-7AA2-3560-F228-A5BA4FC4F2D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C70CC1E-B1CE-4C10-9DB5-BEF1DE7A35BD}" type="slidenum">
              <a:rPr lang="en-US" smtClean="0"/>
              <a:t>5</a:t>
            </a:fld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873F2A3-9688-70D2-057C-607817E69DEF}"/>
              </a:ext>
            </a:extLst>
          </p:cNvPr>
          <p:cNvSpPr txBox="1">
            <a:spLocks/>
          </p:cNvSpPr>
          <p:nvPr/>
        </p:nvSpPr>
        <p:spPr>
          <a:xfrm>
            <a:off x="66995" y="1047151"/>
            <a:ext cx="6231466" cy="467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09585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Tx/>
              <a:buNone/>
              <a:tabLst/>
              <a:defRPr sz="2667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Tx/>
              <a:buNone/>
              <a:defRPr sz="2667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Tx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609585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Tx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Tx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Approximate Bayesian Computation (ABC)</a:t>
            </a:r>
            <a:r>
              <a:rPr lang="en-US" sz="2400" baseline="30000" dirty="0"/>
              <a:t>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078C47-926F-0AE9-D034-980D59A7A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206" y="3851676"/>
            <a:ext cx="2929043" cy="56463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1DFF7C9-6910-44E5-830C-A2F04903DE78}"/>
              </a:ext>
            </a:extLst>
          </p:cNvPr>
          <p:cNvSpPr/>
          <p:nvPr/>
        </p:nvSpPr>
        <p:spPr>
          <a:xfrm>
            <a:off x="-296807" y="6628061"/>
            <a:ext cx="118829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© 2023 California Institute of Technology. Government sponsorship acknowledged.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EFE77B-9300-46F7-941A-44F4C1442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127" y="4840358"/>
            <a:ext cx="3543063" cy="665041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80F9A8D-A3D8-482F-9633-C3159DC06B3D}"/>
              </a:ext>
            </a:extLst>
          </p:cNvPr>
          <p:cNvSpPr txBox="1">
            <a:spLocks/>
          </p:cNvSpPr>
          <p:nvPr/>
        </p:nvSpPr>
        <p:spPr>
          <a:xfrm>
            <a:off x="6458470" y="1042282"/>
            <a:ext cx="5757334" cy="467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09585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Tx/>
              <a:buNone/>
              <a:tabLst/>
              <a:defRPr sz="2667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Tx/>
              <a:buNone/>
              <a:defRPr sz="2667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Tx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609585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Tx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Tx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Polynomial Chaos Expansion (PCE)</a:t>
            </a:r>
            <a:r>
              <a:rPr lang="en-US" sz="2400" baseline="30000" dirty="0"/>
              <a:t>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ontent Placeholder 7">
                <a:extLst>
                  <a:ext uri="{FF2B5EF4-FFF2-40B4-BE49-F238E27FC236}">
                    <a16:creationId xmlns:a16="http://schemas.microsoft.com/office/drawing/2014/main" id="{3829E4B8-ABD8-435A-A155-93079206A03F}"/>
                  </a:ext>
                </a:extLst>
              </p:cNvPr>
              <p:cNvSpPr>
                <a:spLocks noGrp="1"/>
              </p:cNvSpPr>
              <p:nvPr>
                <p:ph sz="quarter" idx="19"/>
              </p:nvPr>
            </p:nvSpPr>
            <p:spPr>
              <a:xfrm>
                <a:off x="6413840" y="1683930"/>
                <a:ext cx="5621867" cy="4474337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sz="1800" b="1" i="1" dirty="0">
                    <a:solidFill>
                      <a:srgbClr val="202122"/>
                    </a:solidFill>
                    <a:effectLst/>
                    <a:latin typeface="Arial" panose="020B0604020202020204" pitchFamily="34" charset="0"/>
                  </a:rPr>
                  <a:t>PCE is used to create a surrogate model to facilitate efficient probabilistic uncertainty analysis of the parameters of a system. </a:t>
                </a:r>
              </a:p>
              <a:p>
                <a:pPr algn="l"/>
                <a:r>
                  <a:rPr lang="en-US" sz="1600" dirty="0">
                    <a:solidFill>
                      <a:srgbClr val="202122"/>
                    </a:solidFill>
                    <a:latin typeface="Arial" panose="020B0604020202020204" pitchFamily="34" charset="0"/>
                  </a:rPr>
                  <a:t>Postulate dependence of Q</a:t>
                </a:r>
                <a:r>
                  <a:rPr lang="el-GR" sz="1600" dirty="0">
                    <a:solidFill>
                      <a:srgbClr val="202122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1600" dirty="0">
                    <a:solidFill>
                      <a:srgbClr val="202122"/>
                    </a:solidFill>
                    <a:latin typeface="Arial" panose="020B0604020202020204" pitchFamily="34" charset="0"/>
                  </a:rPr>
                  <a:t>on subscale features, </a:t>
                </a:r>
                <a:r>
                  <a:rPr lang="el-GR" sz="1600" dirty="0">
                    <a:solidFill>
                      <a:srgbClr val="202122"/>
                    </a:solidFill>
                    <a:latin typeface="Arial" panose="020B0604020202020204" pitchFamily="34" charset="0"/>
                  </a:rPr>
                  <a:t>ξ </a:t>
                </a:r>
                <a:r>
                  <a:rPr lang="en-US" sz="1600" dirty="0">
                    <a:solidFill>
                      <a:srgbClr val="202122"/>
                    </a:solidFill>
                    <a:latin typeface="Arial" panose="020B0604020202020204" pitchFamily="34" charset="0"/>
                  </a:rPr>
                  <a:t>, and describe this dependence in the form: </a:t>
                </a:r>
              </a:p>
              <a:p>
                <a:pPr marL="0" indent="0" algn="ctr">
                  <a:buNone/>
                </a:pPr>
                <a:r>
                  <a:rPr lang="en-US" sz="1400" dirty="0">
                    <a:latin typeface="Helvetica" pitchFamily="2" charset="0"/>
                  </a:rPr>
                  <a:t>Q</a:t>
                </a:r>
                <a:r>
                  <a:rPr lang="el-GR" sz="1400" dirty="0">
                    <a:latin typeface="Helvetica" pitchFamily="2" charset="0"/>
                  </a:rPr>
                  <a:t> = </a:t>
                </a:r>
                <a:r>
                  <a:rPr lang="en-US" sz="1400" dirty="0">
                    <a:latin typeface="Helvetica" pitchFamily="2" charset="0"/>
                  </a:rPr>
                  <a:t>Q</a:t>
                </a:r>
                <a:r>
                  <a:rPr lang="el-GR" sz="1400" dirty="0">
                    <a:latin typeface="Helvetica" pitchFamily="2" charset="0"/>
                  </a:rPr>
                  <a:t>(ξ) 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l-GR" sz="1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en-US" sz="1400" b="0" i="0" smtClean="0">
                            <a:latin typeface="Helvetica" pitchFamily="2" charset="0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en-US" sz="1400" baseline="-25000" dirty="0">
                            <a:latin typeface="Helvetica" pitchFamily="2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1400" baseline="-25000" dirty="0">
                            <a:latin typeface="Helvetica" pitchFamily="2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l-GR" sz="1400" dirty="0">
                            <a:latin typeface="Helvetica" pitchFamily="2" charset="0"/>
                          </a:rPr>
                          <m:t>ψ</m:t>
                        </m:r>
                        <m:r>
                          <m:rPr>
                            <m:nor/>
                          </m:rPr>
                          <a:rPr lang="en-US" sz="1400" baseline="-25000" dirty="0">
                            <a:latin typeface="Helvetica" pitchFamily="2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2" charset="0"/>
                          </a:rPr>
                          <m:t> (</m:t>
                        </m:r>
                        <m:r>
                          <m:rPr>
                            <m:nor/>
                          </m:rPr>
                          <a:rPr lang="el-GR" sz="1400" dirty="0">
                            <a:latin typeface="Helvetica" pitchFamily="2" charset="0"/>
                          </a:rPr>
                          <m:t>ξ</m:t>
                        </m:r>
                        <m:r>
                          <m:rPr>
                            <m:nor/>
                          </m:rPr>
                          <a:rPr lang="el-GR" sz="1400" dirty="0">
                            <a:latin typeface="Helvetica" pitchFamily="2" charset="0"/>
                          </a:rPr>
                          <m:t>) </m:t>
                        </m:r>
                      </m:e>
                    </m:nary>
                  </m:oMath>
                </a14:m>
                <a:endParaRPr lang="en-US" sz="1400" dirty="0">
                  <a:latin typeface="Helvetica" pitchFamily="2" charset="0"/>
                </a:endParaRPr>
              </a:p>
              <a:p>
                <a:r>
                  <a:rPr lang="en-US" sz="1600" dirty="0">
                    <a:solidFill>
                      <a:srgbClr val="202122"/>
                    </a:solidFill>
                    <a:latin typeface="Arial" panose="020B0604020202020204" pitchFamily="34" charset="0"/>
                  </a:rPr>
                  <a:t>In this problem, some of the uncertainty is unique to each of the Enceladus jets (</a:t>
                </a:r>
                <a:r>
                  <a:rPr lang="el-GR" sz="1600" dirty="0">
                    <a:solidFill>
                      <a:srgbClr val="202122"/>
                    </a:solidFill>
                    <a:latin typeface="Arial" panose="020B0604020202020204" pitchFamily="34" charset="0"/>
                  </a:rPr>
                  <a:t>ξ</a:t>
                </a:r>
                <a:r>
                  <a:rPr lang="en-US" sz="1600" dirty="0">
                    <a:solidFill>
                      <a:srgbClr val="202122"/>
                    </a:solidFill>
                    <a:latin typeface="Arial" panose="020B0604020202020204" pitchFamily="34" charset="0"/>
                  </a:rPr>
                  <a:t>) and some is common to all jets (</a:t>
                </a:r>
                <a:r>
                  <a:rPr lang="el-GR" sz="1600" dirty="0">
                    <a:solidFill>
                      <a:srgbClr val="202122"/>
                    </a:solidFill>
                    <a:latin typeface="Arial" panose="020B0604020202020204" pitchFamily="34" charset="0"/>
                  </a:rPr>
                  <a:t>η</a:t>
                </a:r>
                <a:r>
                  <a:rPr lang="en-US" sz="1600" dirty="0">
                    <a:solidFill>
                      <a:srgbClr val="202122"/>
                    </a:solidFill>
                    <a:latin typeface="Arial" panose="020B0604020202020204" pitchFamily="34" charset="0"/>
                  </a:rPr>
                  <a:t>), resulting in 607 random variables that can now be expressed as a 13-d PCE. The equation for each jet, j=1,2,…100, becomes:</a:t>
                </a:r>
              </a:p>
              <a:p>
                <a:endParaRPr lang="en-US" sz="1600" dirty="0">
                  <a:solidFill>
                    <a:srgbClr val="202122"/>
                  </a:solidFill>
                  <a:latin typeface="Arial" panose="020B0604020202020204" pitchFamily="34" charset="0"/>
                </a:endParaRPr>
              </a:p>
              <a:p>
                <a:endParaRPr lang="en-US" sz="1600" dirty="0">
                  <a:solidFill>
                    <a:srgbClr val="202122"/>
                  </a:solidFill>
                  <a:latin typeface="Arial" panose="020B0604020202020204" pitchFamily="34" charset="0"/>
                </a:endParaRPr>
              </a:p>
              <a:p>
                <a:r>
                  <a:rPr lang="en-US" sz="1600" dirty="0">
                    <a:solidFill>
                      <a:srgbClr val="202122"/>
                    </a:solidFill>
                    <a:latin typeface="Arial" panose="020B0604020202020204" pitchFamily="34" charset="0"/>
                  </a:rPr>
                  <a:t>Estimate coefficients of the expansion using observations of Q=S(</a:t>
                </a:r>
                <a:r>
                  <a:rPr lang="el-GR" sz="1600" dirty="0">
                    <a:solidFill>
                      <a:srgbClr val="202122"/>
                    </a:solidFill>
                    <a:latin typeface="Arial" panose="020B0604020202020204" pitchFamily="34" charset="0"/>
                  </a:rPr>
                  <a:t>θ</a:t>
                </a:r>
                <a:r>
                  <a:rPr lang="en-US" sz="1600" dirty="0">
                    <a:solidFill>
                      <a:srgbClr val="202122"/>
                    </a:solidFill>
                    <a:latin typeface="Arial" panose="020B0604020202020204" pitchFamily="34" charset="0"/>
                  </a:rPr>
                  <a:t>) that are experimental or numerical</a:t>
                </a:r>
              </a:p>
              <a:p>
                <a:pPr lvl="1"/>
                <a:r>
                  <a:rPr lang="en-US" sz="1333" dirty="0">
                    <a:solidFill>
                      <a:srgbClr val="202122"/>
                    </a:solidFill>
                    <a:latin typeface="Arial" panose="020B0604020202020204" pitchFamily="34" charset="0"/>
                  </a:rPr>
                  <a:t>Now we can easily understand model error and compute quantities like </a:t>
                </a:r>
                <a:r>
                  <a:rPr lang="en-US" sz="1333" dirty="0" err="1">
                    <a:solidFill>
                      <a:srgbClr val="202122"/>
                    </a:solidFill>
                    <a:latin typeface="Arial" panose="020B0604020202020204" pitchFamily="34" charset="0"/>
                  </a:rPr>
                  <a:t>Sobol</a:t>
                </a:r>
                <a:r>
                  <a:rPr lang="en-US" sz="1333" dirty="0">
                    <a:solidFill>
                      <a:srgbClr val="202122"/>
                    </a:solidFill>
                    <a:latin typeface="Arial" panose="020B0604020202020204" pitchFamily="34" charset="0"/>
                  </a:rPr>
                  <a:t> indices</a:t>
                </a:r>
                <a:endParaRPr lang="en-US" dirty="0"/>
              </a:p>
            </p:txBody>
          </p:sp>
        </mc:Choice>
        <mc:Fallback>
          <p:sp>
            <p:nvSpPr>
              <p:cNvPr id="18" name="Content Placeholder 7">
                <a:extLst>
                  <a:ext uri="{FF2B5EF4-FFF2-40B4-BE49-F238E27FC236}">
                    <a16:creationId xmlns:a16="http://schemas.microsoft.com/office/drawing/2014/main" id="{3829E4B8-ABD8-435A-A155-93079206A0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9"/>
              </p:nvPr>
            </p:nvSpPr>
            <p:spPr>
              <a:xfrm>
                <a:off x="6413840" y="1683930"/>
                <a:ext cx="5621867" cy="4474337"/>
              </a:xfrm>
              <a:blipFill>
                <a:blip r:embed="rId5"/>
                <a:stretch>
                  <a:fillRect l="-868" t="-681" r="-1410" b="-8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BFE6D9EE-BB8A-4F59-8421-51CCAF85C2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5696" y="4631639"/>
            <a:ext cx="2338154" cy="54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36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59BF9205-EC4D-4B85-AE1D-951CFF157273}"/>
              </a:ext>
            </a:extLst>
          </p:cNvPr>
          <p:cNvSpPr txBox="1"/>
          <p:nvPr/>
        </p:nvSpPr>
        <p:spPr>
          <a:xfrm>
            <a:off x="3025147" y="3811868"/>
            <a:ext cx="25619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Pdf of mass collected over a trajectory for different collector mounting positions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B4D5A1-CE13-82AB-B66B-40F81F010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89" y="23008"/>
            <a:ext cx="11352107" cy="578801"/>
          </a:xfrm>
        </p:spPr>
        <p:txBody>
          <a:bodyPr/>
          <a:lstStyle/>
          <a:p>
            <a:r>
              <a:rPr lang="en-US" dirty="0"/>
              <a:t>How can we Inform Design and Mitigate Risk with this Model Infrastructure?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E9A506-9D32-91CB-9CA1-5D6750F3394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CBC5745-1735-4F53-8168-1C1F18EAFF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DD7B8D-E601-6961-AE34-6674683D3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440" y="634352"/>
            <a:ext cx="6480550" cy="62236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D460C1B-F225-4787-822A-CE131D9CE8A0}"/>
              </a:ext>
            </a:extLst>
          </p:cNvPr>
          <p:cNvSpPr/>
          <p:nvPr/>
        </p:nvSpPr>
        <p:spPr>
          <a:xfrm>
            <a:off x="10670596" y="71087"/>
            <a:ext cx="1489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© 2023 California Institute of Technology. Government sponsorship acknowledged.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A500E4-1902-44FE-BEDD-6CB125FE4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08" y="1149371"/>
            <a:ext cx="3315068" cy="2215557"/>
          </a:xfrm>
          <a:prstGeom prst="rect">
            <a:avLst/>
          </a:prstGeom>
        </p:spPr>
      </p:pic>
      <p:sp>
        <p:nvSpPr>
          <p:cNvPr id="18" name="Rectangular Callout 16">
            <a:extLst>
              <a:ext uri="{FF2B5EF4-FFF2-40B4-BE49-F238E27FC236}">
                <a16:creationId xmlns:a16="http://schemas.microsoft.com/office/drawing/2014/main" id="{6B806EE4-4CBD-4ECC-844F-710B86254203}"/>
              </a:ext>
            </a:extLst>
          </p:cNvPr>
          <p:cNvSpPr/>
          <p:nvPr/>
        </p:nvSpPr>
        <p:spPr>
          <a:xfrm>
            <a:off x="3355678" y="1625084"/>
            <a:ext cx="1413189" cy="623943"/>
          </a:xfrm>
          <a:prstGeom prst="wedgeRectCallout">
            <a:avLst>
              <a:gd name="adj1" fmla="val -92835"/>
              <a:gd name="adj2" fmla="val 4329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Do small particle sizes clog </a:t>
            </a:r>
            <a:r>
              <a:rPr lang="en-US" sz="1200" dirty="0" err="1">
                <a:solidFill>
                  <a:schemeClr val="tx1"/>
                </a:solidFill>
              </a:rPr>
              <a:t>insitu</a:t>
            </a:r>
            <a:r>
              <a:rPr lang="en-US" sz="1200" dirty="0">
                <a:solidFill>
                  <a:schemeClr val="tx1"/>
                </a:solidFill>
              </a:rPr>
              <a:t> instruments?</a:t>
            </a:r>
          </a:p>
        </p:txBody>
      </p:sp>
      <p:sp>
        <p:nvSpPr>
          <p:cNvPr id="19" name="Rectangular Callout 16">
            <a:extLst>
              <a:ext uri="{FF2B5EF4-FFF2-40B4-BE49-F238E27FC236}">
                <a16:creationId xmlns:a16="http://schemas.microsoft.com/office/drawing/2014/main" id="{BFD9EB0F-042F-4B40-9064-E07BA7E0846C}"/>
              </a:ext>
            </a:extLst>
          </p:cNvPr>
          <p:cNvSpPr/>
          <p:nvPr/>
        </p:nvSpPr>
        <p:spPr>
          <a:xfrm>
            <a:off x="3253276" y="2400882"/>
            <a:ext cx="1413189" cy="702479"/>
          </a:xfrm>
          <a:prstGeom prst="wedgeRectCallout">
            <a:avLst>
              <a:gd name="adj1" fmla="val -96431"/>
              <a:gd name="adj2" fmla="val -8304"/>
            </a:avLst>
          </a:prstGeom>
          <a:solidFill>
            <a:srgbClr val="9C2C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Do large particles pose safety issue for mission?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DAD7B5-EB5E-4ABE-8A9D-A29D096B4FA5}"/>
              </a:ext>
            </a:extLst>
          </p:cNvPr>
          <p:cNvSpPr/>
          <p:nvPr/>
        </p:nvSpPr>
        <p:spPr>
          <a:xfrm>
            <a:off x="8280400" y="1043468"/>
            <a:ext cx="3557792" cy="4906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Derive input parameter linear and nonlinear relationships, given Cassini data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D84736-8D33-4AB2-971F-708132A4D391}"/>
              </a:ext>
            </a:extLst>
          </p:cNvPr>
          <p:cNvSpPr/>
          <p:nvPr/>
        </p:nvSpPr>
        <p:spPr>
          <a:xfrm>
            <a:off x="40828" y="6279198"/>
            <a:ext cx="3088887" cy="5788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What collector size and collector efficiency is needed to ensure high sample collection margin, subject to cost, mass, constraints?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2575C5-76FB-430E-821D-9073CEEC64E7}"/>
              </a:ext>
            </a:extLst>
          </p:cNvPr>
          <p:cNvSpPr txBox="1"/>
          <p:nvPr/>
        </p:nvSpPr>
        <p:spPr>
          <a:xfrm>
            <a:off x="982763" y="1046044"/>
            <a:ext cx="246093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Pdf of Mass flow rate by particle size bin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32B8E5-BCFF-44F2-888F-72846590D474}"/>
              </a:ext>
            </a:extLst>
          </p:cNvPr>
          <p:cNvSpPr txBox="1"/>
          <p:nvPr/>
        </p:nvSpPr>
        <p:spPr>
          <a:xfrm>
            <a:off x="164390" y="3800175"/>
            <a:ext cx="223841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Pdf of Mass Collected over a trajectory for given collector sizes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54EA8F-06A8-32A1-1975-FD58F4865D5C}"/>
              </a:ext>
            </a:extLst>
          </p:cNvPr>
          <p:cNvSpPr/>
          <p:nvPr/>
        </p:nvSpPr>
        <p:spPr>
          <a:xfrm>
            <a:off x="230633" y="3324623"/>
            <a:ext cx="5064528" cy="4249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Can the mission instrument suite accept this mass flow rate for certain particle sizes or will there be dead time?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C51A57-F80A-408F-B4A3-EF0FC2B4623C}"/>
              </a:ext>
            </a:extLst>
          </p:cNvPr>
          <p:cNvSpPr txBox="1"/>
          <p:nvPr/>
        </p:nvSpPr>
        <p:spPr>
          <a:xfrm>
            <a:off x="3554017" y="1265643"/>
            <a:ext cx="1805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Parameter inference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D99EFD-6953-4A2F-886D-4230FB1640D4}"/>
              </a:ext>
            </a:extLst>
          </p:cNvPr>
          <p:cNvSpPr txBox="1"/>
          <p:nvPr/>
        </p:nvSpPr>
        <p:spPr>
          <a:xfrm rot="16200000">
            <a:off x="4121429" y="3290500"/>
            <a:ext cx="28440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Model input parameter </a:t>
            </a:r>
            <a:r>
              <a:rPr lang="en-US" sz="1200" dirty="0" err="1"/>
              <a:t>nxn</a:t>
            </a:r>
            <a:r>
              <a:rPr lang="en-US" sz="1200" dirty="0"/>
              <a:t> comparison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9217515-AF2D-47FC-B085-9E3B22098154}"/>
              </a:ext>
            </a:extLst>
          </p:cNvPr>
          <p:cNvSpPr/>
          <p:nvPr/>
        </p:nvSpPr>
        <p:spPr>
          <a:xfrm>
            <a:off x="3287080" y="6282178"/>
            <a:ext cx="2401518" cy="5788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Where on the spacecraft should the collector be mounted to maximize mass collected?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660BB0A-B94A-4033-BB53-AE0A8677DD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97"/>
          <a:stretch/>
        </p:blipFill>
        <p:spPr>
          <a:xfrm>
            <a:off x="206767" y="4227079"/>
            <a:ext cx="2309502" cy="2024794"/>
          </a:xfrm>
          <a:prstGeom prst="rect">
            <a:avLst/>
          </a:prstGeom>
        </p:spPr>
      </p:pic>
      <p:sp>
        <p:nvSpPr>
          <p:cNvPr id="29" name="Rectangular Callout 16">
            <a:extLst>
              <a:ext uri="{FF2B5EF4-FFF2-40B4-BE49-F238E27FC236}">
                <a16:creationId xmlns:a16="http://schemas.microsoft.com/office/drawing/2014/main" id="{1AC772B3-B652-4DE8-86AA-10F559798EEE}"/>
              </a:ext>
            </a:extLst>
          </p:cNvPr>
          <p:cNvSpPr/>
          <p:nvPr/>
        </p:nvSpPr>
        <p:spPr>
          <a:xfrm>
            <a:off x="1041075" y="4677752"/>
            <a:ext cx="1757038" cy="886339"/>
          </a:xfrm>
          <a:prstGeom prst="wedgeRectCallout">
            <a:avLst>
              <a:gd name="adj1" fmla="val -52330"/>
              <a:gd name="adj2" fmla="val 67785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More avg mass collected with larger aperture but this may violate other system constraints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6833A85-F0F5-4AB1-9C3D-322B53EB2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356" y="4227079"/>
            <a:ext cx="2172840" cy="2024794"/>
          </a:xfrm>
          <a:prstGeom prst="rect">
            <a:avLst/>
          </a:prstGeom>
        </p:spPr>
      </p:pic>
      <p:sp>
        <p:nvSpPr>
          <p:cNvPr id="32" name="Rectangular Callout 16">
            <a:extLst>
              <a:ext uri="{FF2B5EF4-FFF2-40B4-BE49-F238E27FC236}">
                <a16:creationId xmlns:a16="http://schemas.microsoft.com/office/drawing/2014/main" id="{5C76ECEF-1489-44CD-9609-762E085710EA}"/>
              </a:ext>
            </a:extLst>
          </p:cNvPr>
          <p:cNvSpPr/>
          <p:nvPr/>
        </p:nvSpPr>
        <p:spPr>
          <a:xfrm>
            <a:off x="4030655" y="4701526"/>
            <a:ext cx="1321107" cy="625758"/>
          </a:xfrm>
          <a:prstGeom prst="wedgeRectCallout">
            <a:avLst>
              <a:gd name="adj1" fmla="val -52330"/>
              <a:gd name="adj2" fmla="val 67785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More avg mass collected with nadir positioning</a:t>
            </a:r>
          </a:p>
        </p:txBody>
      </p:sp>
    </p:spTree>
    <p:extLst>
      <p:ext uri="{BB962C8B-B14F-4D97-AF65-F5344CB8AC3E}">
        <p14:creationId xmlns:p14="http://schemas.microsoft.com/office/powerpoint/2010/main" val="198710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8" grpId="0" animBg="1"/>
      <p:bldP spid="19" grpId="0" animBg="1"/>
      <p:bldP spid="22" grpId="0" animBg="1"/>
      <p:bldP spid="5" grpId="0" animBg="1"/>
      <p:bldP spid="24" grpId="0" animBg="1"/>
      <p:bldP spid="13" grpId="0" animBg="1"/>
      <p:bldP spid="8" grpId="0"/>
      <p:bldP spid="27" grpId="0" animBg="1"/>
      <p:bldP spid="29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27185A-6E08-D79B-3D7C-9082E8AE4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75" y="91439"/>
            <a:ext cx="11352107" cy="578801"/>
          </a:xfrm>
        </p:spPr>
        <p:txBody>
          <a:bodyPr/>
          <a:lstStyle/>
          <a:p>
            <a:r>
              <a:rPr lang="en-US" dirty="0"/>
              <a:t>Using PCE to support trajectory design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8BC18-16C6-A43F-0266-5EC5F20ACD1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CBC5745-1735-4F53-8168-1C1F18EAFF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640F78-43C9-80A6-FA6C-BC1CA2CFCC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64" r="41472"/>
          <a:stretch/>
        </p:blipFill>
        <p:spPr>
          <a:xfrm>
            <a:off x="159164" y="1535171"/>
            <a:ext cx="4779924" cy="232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3F7851-9F53-F5F5-DF8E-6ED879EC2B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42"/>
          <a:stretch/>
        </p:blipFill>
        <p:spPr>
          <a:xfrm>
            <a:off x="263111" y="3858051"/>
            <a:ext cx="4788746" cy="221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8A15E12-25BF-41EA-8571-22B76FF40FC5}"/>
              </a:ext>
            </a:extLst>
          </p:cNvPr>
          <p:cNvSpPr/>
          <p:nvPr/>
        </p:nvSpPr>
        <p:spPr>
          <a:xfrm>
            <a:off x="5434134" y="1235059"/>
            <a:ext cx="3451916" cy="1634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Can we learn how to fly optimally to collect the most sample and ensure we meet science objectives? Where should we fly? How low? Target a jet? These decisions all have system design implications…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4F568F-517A-4D98-5F85-DE791876EC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41"/>
          <a:stretch/>
        </p:blipFill>
        <p:spPr>
          <a:xfrm>
            <a:off x="6390640" y="3411384"/>
            <a:ext cx="5644101" cy="3355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72EDA5-693A-44B8-B56F-5AC0C8293F9C}"/>
              </a:ext>
            </a:extLst>
          </p:cNvPr>
          <p:cNvSpPr txBox="1"/>
          <p:nvPr/>
        </p:nvSpPr>
        <p:spPr>
          <a:xfrm rot="16200000">
            <a:off x="-478913" y="4654967"/>
            <a:ext cx="1276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Flux contributed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7FDE0E-5D59-4045-9221-D6512AC7C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875" y="2265732"/>
            <a:ext cx="2066925" cy="647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486D58-BFC4-4184-8752-B4CDCC2D53E0}"/>
              </a:ext>
            </a:extLst>
          </p:cNvPr>
          <p:cNvSpPr txBox="1"/>
          <p:nvPr/>
        </p:nvSpPr>
        <p:spPr>
          <a:xfrm>
            <a:off x="329847" y="796507"/>
            <a:ext cx="48010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We can construct a surrogate PCE that closely replicates each flyby and is computationally faster to work with and update with new knowledge (possibly inflight)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3BE1A5-3FDF-406E-B1BF-6E933CA762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118"/>
          <a:stretch/>
        </p:blipFill>
        <p:spPr>
          <a:xfrm>
            <a:off x="9077871" y="214400"/>
            <a:ext cx="2911289" cy="28380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140B46-DE29-43E0-8548-4523741E4EDF}"/>
              </a:ext>
            </a:extLst>
          </p:cNvPr>
          <p:cNvSpPr txBox="1"/>
          <p:nvPr/>
        </p:nvSpPr>
        <p:spPr>
          <a:xfrm>
            <a:off x="275608" y="6067421"/>
            <a:ext cx="50967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We can use the PCE to learn contributions from each jet on each flyby and make trajectory recommendations regarding jets to target in flight and at what angle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C69E05-7E19-4503-8922-7693F2A99510}"/>
              </a:ext>
            </a:extLst>
          </p:cNvPr>
          <p:cNvSpPr txBox="1"/>
          <p:nvPr/>
        </p:nvSpPr>
        <p:spPr>
          <a:xfrm>
            <a:off x="7528926" y="3115659"/>
            <a:ext cx="3756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Mass collected on given trajectory (20 flybys)</a:t>
            </a:r>
          </a:p>
        </p:txBody>
      </p:sp>
      <p:sp>
        <p:nvSpPr>
          <p:cNvPr id="21" name="Rectangular Callout 16">
            <a:extLst>
              <a:ext uri="{FF2B5EF4-FFF2-40B4-BE49-F238E27FC236}">
                <a16:creationId xmlns:a16="http://schemas.microsoft.com/office/drawing/2014/main" id="{B9C20590-AB63-438F-B507-3C3EC7D1027A}"/>
              </a:ext>
            </a:extLst>
          </p:cNvPr>
          <p:cNvSpPr/>
          <p:nvPr/>
        </p:nvSpPr>
        <p:spPr>
          <a:xfrm>
            <a:off x="7132320" y="5622941"/>
            <a:ext cx="2643937" cy="784693"/>
          </a:xfrm>
          <a:prstGeom prst="wedgeRectCallout">
            <a:avLst>
              <a:gd name="adj1" fmla="val 64362"/>
              <a:gd name="adj2" fmla="val -222378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Low altitude jet-targeted flybys (14, 16, 18, 20) get slightly more mass, but does it warrant a sophisticated attitude control system?</a:t>
            </a:r>
          </a:p>
        </p:txBody>
      </p:sp>
    </p:spTree>
    <p:extLst>
      <p:ext uri="{BB962C8B-B14F-4D97-AF65-F5344CB8AC3E}">
        <p14:creationId xmlns:p14="http://schemas.microsoft.com/office/powerpoint/2010/main" val="133879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523F5-CD8C-5B1E-48EC-6285EE92248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51840" y="1455421"/>
            <a:ext cx="10190479" cy="3625848"/>
          </a:xfrm>
        </p:spPr>
        <p:txBody>
          <a:bodyPr/>
          <a:lstStyle/>
          <a:p>
            <a:r>
              <a:rPr lang="en-US" dirty="0"/>
              <a:t>Leveraging Uncertainty Quantification for Systems Engineering analysis and design decisions is critical (especially for highly uncertain planetary environments)</a:t>
            </a:r>
          </a:p>
          <a:p>
            <a:pPr lvl="1"/>
            <a:r>
              <a:rPr lang="en-US" dirty="0"/>
              <a:t>Without UQ, we do not acknowledge or understand the breadth of risk and therefore it is difficult make informed design decisions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6E914E-D3CB-DA32-9F7A-CAF1EC9954D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CBC5745-1735-4F53-8168-1C1F18EAFF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F0263CF-CB46-47CC-A5F7-687B62C46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946" y="162880"/>
            <a:ext cx="11352107" cy="578801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FB1865-F4A8-4595-A295-93C337484B1D}"/>
              </a:ext>
            </a:extLst>
          </p:cNvPr>
          <p:cNvSpPr/>
          <p:nvPr/>
        </p:nvSpPr>
        <p:spPr>
          <a:xfrm>
            <a:off x="2113280" y="4511203"/>
            <a:ext cx="7376771" cy="1548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988B68-B839-4E1B-9F18-360A3E0DC99B}"/>
              </a:ext>
            </a:extLst>
          </p:cNvPr>
          <p:cNvSpPr txBox="1">
            <a:spLocks/>
          </p:cNvSpPr>
          <p:nvPr/>
        </p:nvSpPr>
        <p:spPr>
          <a:xfrm>
            <a:off x="2428239" y="4386816"/>
            <a:ext cx="8514080" cy="350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Tx/>
              <a:buNone/>
              <a:tabLst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Tx/>
              <a:buNone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5F6043-A593-4B19-8F02-5E9C8059601F}"/>
              </a:ext>
            </a:extLst>
          </p:cNvPr>
          <p:cNvSpPr txBox="1"/>
          <p:nvPr/>
        </p:nvSpPr>
        <p:spPr>
          <a:xfrm>
            <a:off x="6576553" y="4525525"/>
            <a:ext cx="2720617" cy="15204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MMOD/Orbital debris</a:t>
            </a:r>
          </a:p>
          <a:p>
            <a:pPr marL="342900" indent="-342900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Reliability</a:t>
            </a:r>
          </a:p>
          <a:p>
            <a:pPr marL="342900" indent="-342900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Trajectory optimization</a:t>
            </a:r>
          </a:p>
          <a:p>
            <a:pPr marL="342900" indent="-342900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Manufacturing/materials</a:t>
            </a:r>
          </a:p>
          <a:p>
            <a:pPr marL="342900" indent="-342900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Autonomy, Controls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3F1BB7-18F6-4BC3-AABE-CA0CA01EC221}"/>
              </a:ext>
            </a:extLst>
          </p:cNvPr>
          <p:cNvSpPr txBox="1"/>
          <p:nvPr/>
        </p:nvSpPr>
        <p:spPr>
          <a:xfrm>
            <a:off x="2221442" y="4525525"/>
            <a:ext cx="34945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V&amp;V/test planning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Technical resource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Project Protection/cybersecurity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Risk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Requirement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Margin assessments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B40A87-E797-481E-B467-4C984F22DF13}"/>
              </a:ext>
            </a:extLst>
          </p:cNvPr>
          <p:cNvSpPr txBox="1"/>
          <p:nvPr/>
        </p:nvSpPr>
        <p:spPr>
          <a:xfrm>
            <a:off x="1687038" y="4141871"/>
            <a:ext cx="909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Examples of systems engineering areas where UQ techniques are a logical companion: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321580-A9AC-4A8A-A5F8-FA0BCE53DA4B}"/>
              </a:ext>
            </a:extLst>
          </p:cNvPr>
          <p:cNvSpPr/>
          <p:nvPr/>
        </p:nvSpPr>
        <p:spPr>
          <a:xfrm>
            <a:off x="-29572" y="6489562"/>
            <a:ext cx="118829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© 2023 California Institute of Technology. Government sponsorship acknowledged. </a:t>
            </a:r>
          </a:p>
        </p:txBody>
      </p:sp>
    </p:spTree>
    <p:extLst>
      <p:ext uri="{BB962C8B-B14F-4D97-AF65-F5344CB8AC3E}">
        <p14:creationId xmlns:p14="http://schemas.microsoft.com/office/powerpoint/2010/main" val="4268016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BA2D8E-B395-876D-2E81-76567DBB1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AC940-6186-5DFD-6111-EFEC2B4CB83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44331" y="1277094"/>
            <a:ext cx="10918613" cy="362584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1. </a:t>
            </a:r>
            <a:r>
              <a:rPr lang="en-US" sz="2000" dirty="0" err="1"/>
              <a:t>Sunnaker</a:t>
            </a:r>
            <a:r>
              <a:rPr lang="en-US" sz="2000" dirty="0"/>
              <a:t> et al. </a:t>
            </a:r>
            <a:r>
              <a:rPr lang="en-US" sz="2000" i="1" dirty="0">
                <a:latin typeface="Helvetica" pitchFamily="2" charset="0"/>
              </a:rPr>
              <a:t>Approximate Bayesian Computation</a:t>
            </a:r>
            <a:r>
              <a:rPr lang="en-US" sz="2000" dirty="0">
                <a:latin typeface="Helvetica" pitchFamily="2" charset="0"/>
              </a:rPr>
              <a:t>. Computational Biology, 2013.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2. </a:t>
            </a:r>
            <a:r>
              <a:rPr lang="en-US" sz="2000" dirty="0" err="1"/>
              <a:t>Soize</a:t>
            </a:r>
            <a:r>
              <a:rPr lang="en-US" sz="2000" dirty="0"/>
              <a:t>, Christian; Ghanem, Roger. "Physical Systems with Random Uncertainties: Chaos Representations with Arbitrary Probability Measure. </a:t>
            </a:r>
            <a:r>
              <a:rPr lang="en-US" sz="200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SIAM Journal on Scientific Computing</a:t>
            </a:r>
            <a:r>
              <a:rPr lang="en-US" sz="20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26 (2): 395–410, </a:t>
            </a:r>
            <a:r>
              <a:rPr lang="en-US" sz="2000" dirty="0"/>
              <a:t>2004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FAE41A-F6A5-B50E-A860-F28805247CE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CBC5745-1735-4F53-8168-1C1F18EAFF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F1A1E8-07F4-49B2-9386-B149116EB323}"/>
              </a:ext>
            </a:extLst>
          </p:cNvPr>
          <p:cNvSpPr/>
          <p:nvPr/>
        </p:nvSpPr>
        <p:spPr>
          <a:xfrm>
            <a:off x="-29572" y="6489562"/>
            <a:ext cx="118829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© 2023 California Institute of Technology. Government sponsorship acknowledged. </a:t>
            </a:r>
          </a:p>
        </p:txBody>
      </p:sp>
    </p:spTree>
    <p:extLst>
      <p:ext uri="{BB962C8B-B14F-4D97-AF65-F5344CB8AC3E}">
        <p14:creationId xmlns:p14="http://schemas.microsoft.com/office/powerpoint/2010/main" val="3492815970"/>
      </p:ext>
    </p:extLst>
  </p:cSld>
  <p:clrMapOvr>
    <a:masterClrMapping/>
  </p:clrMapOvr>
</p:sld>
</file>

<file path=ppt/theme/theme1.xml><?xml version="1.0" encoding="utf-8"?>
<a:theme xmlns:a="http://schemas.openxmlformats.org/drawingml/2006/main" name="JPL-WhiteTheme-16x9-vA6">
  <a:themeElements>
    <a:clrScheme name="JPL Colors - Jan 2017">
      <a:dk1>
        <a:sysClr val="windowText" lastClr="000000"/>
      </a:dk1>
      <a:lt1>
        <a:sysClr val="window" lastClr="FFFFFF"/>
      </a:lt1>
      <a:dk2>
        <a:srgbClr val="5D5D60"/>
      </a:dk2>
      <a:lt2>
        <a:srgbClr val="A5A5A5"/>
      </a:lt2>
      <a:accent1>
        <a:srgbClr val="E31937"/>
      </a:accent1>
      <a:accent2>
        <a:srgbClr val="94A8C2"/>
      </a:accent2>
      <a:accent3>
        <a:srgbClr val="617998"/>
      </a:accent3>
      <a:accent4>
        <a:srgbClr val="A4B34C"/>
      </a:accent4>
      <a:accent5>
        <a:srgbClr val="FF6E1E"/>
      </a:accent5>
      <a:accent6>
        <a:srgbClr val="F2A900"/>
      </a:accent6>
      <a:hlink>
        <a:srgbClr val="E31937"/>
      </a:hlink>
      <a:folHlink>
        <a:srgbClr val="E3193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7880</TotalTime>
  <Words>1475</Words>
  <Application>Microsoft Office PowerPoint</Application>
  <PresentationFormat>Widescreen</PresentationFormat>
  <Paragraphs>139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Cambria Math</vt:lpstr>
      <vt:lpstr>Helvetica</vt:lpstr>
      <vt:lpstr>JPL-WhiteTheme-16x9-vA6</vt:lpstr>
      <vt:lpstr>PowerPoint Presentation</vt:lpstr>
      <vt:lpstr>UQ in Systems Engineering</vt:lpstr>
      <vt:lpstr>PowerPoint Presentation</vt:lpstr>
      <vt:lpstr>Example: Enceladus Plume Characterization</vt:lpstr>
      <vt:lpstr>UQ Techniques used to Inform Engineering Analysis</vt:lpstr>
      <vt:lpstr>How can we Inform Design and Mitigate Risk with this Model Infrastructure?</vt:lpstr>
      <vt:lpstr>Using PCE to support trajectory design</vt:lpstr>
      <vt:lpstr>Summary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Mccoy, Kelli J (US 312I)</dc:creator>
  <cp:lastModifiedBy>Mccoy, Kelli J (US 312I)</cp:lastModifiedBy>
  <cp:revision>244</cp:revision>
  <dcterms:created xsi:type="dcterms:W3CDTF">2023-03-27T23:22:00Z</dcterms:created>
  <dcterms:modified xsi:type="dcterms:W3CDTF">2023-04-20T02:50:43Z</dcterms:modified>
</cp:coreProperties>
</file>