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6" r:id="rId4"/>
    <p:sldMasterId id="2147483688" r:id="rId5"/>
  </p:sldMasterIdLst>
  <p:notesMasterIdLst>
    <p:notesMasterId r:id="rId36"/>
  </p:notesMasterIdLst>
  <p:handoutMasterIdLst>
    <p:handoutMasterId r:id="rId37"/>
  </p:handoutMasterIdLst>
  <p:sldIdLst>
    <p:sldId id="300" r:id="rId6"/>
    <p:sldId id="301" r:id="rId7"/>
    <p:sldId id="321" r:id="rId8"/>
    <p:sldId id="307" r:id="rId9"/>
    <p:sldId id="297" r:id="rId10"/>
    <p:sldId id="323" r:id="rId11"/>
    <p:sldId id="346" r:id="rId12"/>
    <p:sldId id="312" r:id="rId13"/>
    <p:sldId id="342" r:id="rId14"/>
    <p:sldId id="343" r:id="rId15"/>
    <p:sldId id="338" r:id="rId16"/>
    <p:sldId id="347" r:id="rId17"/>
    <p:sldId id="316" r:id="rId18"/>
    <p:sldId id="317" r:id="rId19"/>
    <p:sldId id="331" r:id="rId20"/>
    <p:sldId id="318" r:id="rId21"/>
    <p:sldId id="332" r:id="rId22"/>
    <p:sldId id="333" r:id="rId23"/>
    <p:sldId id="334" r:id="rId24"/>
    <p:sldId id="349" r:id="rId25"/>
    <p:sldId id="269" r:id="rId26"/>
    <p:sldId id="348" r:id="rId27"/>
    <p:sldId id="319" r:id="rId28"/>
    <p:sldId id="320" r:id="rId29"/>
    <p:sldId id="314" r:id="rId30"/>
    <p:sldId id="325" r:id="rId31"/>
    <p:sldId id="302" r:id="rId32"/>
    <p:sldId id="341" r:id="rId33"/>
    <p:sldId id="336" r:id="rId34"/>
    <p:sldId id="33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2B4C219-10E8-49A3-9A20-31998E1018CC}">
          <p14:sldIdLst>
            <p14:sldId id="300"/>
            <p14:sldId id="301"/>
            <p14:sldId id="321"/>
            <p14:sldId id="307"/>
            <p14:sldId id="297"/>
            <p14:sldId id="323"/>
            <p14:sldId id="346"/>
            <p14:sldId id="312"/>
            <p14:sldId id="342"/>
            <p14:sldId id="343"/>
            <p14:sldId id="338"/>
            <p14:sldId id="347"/>
            <p14:sldId id="316"/>
            <p14:sldId id="317"/>
            <p14:sldId id="331"/>
            <p14:sldId id="318"/>
            <p14:sldId id="332"/>
            <p14:sldId id="333"/>
            <p14:sldId id="334"/>
            <p14:sldId id="349"/>
            <p14:sldId id="269"/>
          </p14:sldIdLst>
        </p14:section>
        <p14:section name="Back-Up" id="{87A83A74-268F-45E8-BA25-9FA0628862CD}">
          <p14:sldIdLst>
            <p14:sldId id="348"/>
            <p14:sldId id="319"/>
            <p14:sldId id="320"/>
            <p14:sldId id="314"/>
            <p14:sldId id="325"/>
            <p14:sldId id="302"/>
            <p14:sldId id="341"/>
            <p14:sldId id="336"/>
            <p14:sldId id="337"/>
          </p14:sldIdLst>
        </p14:section>
      </p14:sectionLst>
    </p:ext>
    <p:ext uri="{EFAFB233-063F-42B5-8137-9DF3F51BA10A}">
      <p15:sldGuideLst xmlns:p15="http://schemas.microsoft.com/office/powerpoint/2012/main">
        <p15:guide id="7" pos="3840">
          <p15:clr>
            <a:srgbClr val="A4A3A4"/>
          </p15:clr>
        </p15:guide>
        <p15:guide id="8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8F9"/>
    <a:srgbClr val="FFFFFF"/>
    <a:srgbClr val="003478"/>
    <a:srgbClr val="00A3E0"/>
    <a:srgbClr val="002F6C"/>
    <a:srgbClr val="DBDFE4"/>
    <a:srgbClr val="EEEEEE"/>
    <a:srgbClr val="3CB5E9"/>
    <a:srgbClr val="414042"/>
    <a:srgbClr val="0073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736" autoAdjust="0"/>
    <p:restoredTop sz="96323" autoAdjust="0"/>
  </p:normalViewPr>
  <p:slideViewPr>
    <p:cSldViewPr snapToGrid="0" showGuides="1">
      <p:cViewPr varScale="1">
        <p:scale>
          <a:sx n="109" d="100"/>
          <a:sy n="109" d="100"/>
        </p:scale>
        <p:origin x="1200" y="9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5614D7-E8DB-4F47-A8B9-2DA54BDF6768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AF4335-9F51-4AF8-8D0A-C1BC7469E7B8}">
      <dgm:prSet phldrT="[Text]"/>
      <dgm:spPr/>
      <dgm:t>
        <a:bodyPr/>
        <a:lstStyle/>
        <a:p>
          <a:r>
            <a:rPr lang="en-US" dirty="0"/>
            <a:t>Original Trajectory Formula</a:t>
          </a:r>
        </a:p>
      </dgm:t>
    </dgm:pt>
    <dgm:pt modelId="{4D8D06BF-D55D-43B1-BBFF-FE1942BD65D9}" type="parTrans" cxnId="{B0B3318A-B193-47CE-BFEF-2ED22342E901}">
      <dgm:prSet/>
      <dgm:spPr/>
      <dgm:t>
        <a:bodyPr/>
        <a:lstStyle/>
        <a:p>
          <a:endParaRPr lang="en-US"/>
        </a:p>
      </dgm:t>
    </dgm:pt>
    <dgm:pt modelId="{FA388A7D-A207-4DA9-9999-13076779121E}" type="sibTrans" cxnId="{B0B3318A-B193-47CE-BFEF-2ED22342E901}">
      <dgm:prSet/>
      <dgm:spPr/>
      <dgm:t>
        <a:bodyPr/>
        <a:lstStyle/>
        <a:p>
          <a:endParaRPr lang="en-US"/>
        </a:p>
      </dgm:t>
    </dgm:pt>
    <dgm:pt modelId="{1688A09E-EB4D-46C4-ADFF-35BAA4C5F1F4}">
      <dgm:prSet phldrT="[Text]"/>
      <dgm:spPr/>
      <dgm:t>
        <a:bodyPr/>
        <a:lstStyle/>
        <a:p>
          <a:r>
            <a:rPr lang="en-US" dirty="0"/>
            <a:t>Monte Carlo </a:t>
          </a:r>
        </a:p>
        <a:p>
          <a:r>
            <a:rPr lang="en-US" dirty="0"/>
            <a:t>OR</a:t>
          </a:r>
        </a:p>
        <a:p>
          <a:r>
            <a:rPr lang="en-US" dirty="0"/>
            <a:t>Space-Filling Test Design </a:t>
          </a:r>
        </a:p>
      </dgm:t>
    </dgm:pt>
    <dgm:pt modelId="{3A214D77-F09A-45BA-AC8E-0D0C3060D670}" type="parTrans" cxnId="{4A93C2A3-7534-4A3D-9BDA-56B64D3A9285}">
      <dgm:prSet/>
      <dgm:spPr/>
      <dgm:t>
        <a:bodyPr/>
        <a:lstStyle/>
        <a:p>
          <a:endParaRPr lang="en-US"/>
        </a:p>
      </dgm:t>
    </dgm:pt>
    <dgm:pt modelId="{9E01B4D2-6D63-44BD-92DF-8C53D136E7EB}" type="sibTrans" cxnId="{4A93C2A3-7534-4A3D-9BDA-56B64D3A9285}">
      <dgm:prSet/>
      <dgm:spPr/>
      <dgm:t>
        <a:bodyPr/>
        <a:lstStyle/>
        <a:p>
          <a:endParaRPr lang="en-US"/>
        </a:p>
      </dgm:t>
    </dgm:pt>
    <dgm:pt modelId="{0865A714-6001-4C01-A777-BEA5768D5FF3}">
      <dgm:prSet phldrT="[Text]"/>
      <dgm:spPr/>
      <dgm:t>
        <a:bodyPr/>
        <a:lstStyle/>
        <a:p>
          <a:r>
            <a:rPr lang="en-US" dirty="0"/>
            <a:t>Functional Components Analysis</a:t>
          </a:r>
        </a:p>
      </dgm:t>
    </dgm:pt>
    <dgm:pt modelId="{95DB0B9A-E5CA-496B-8768-2D69C8FBF590}" type="parTrans" cxnId="{124BBBE8-4032-42B8-9CB4-CC5B28D357FD}">
      <dgm:prSet/>
      <dgm:spPr/>
      <dgm:t>
        <a:bodyPr/>
        <a:lstStyle/>
        <a:p>
          <a:endParaRPr lang="en-US"/>
        </a:p>
      </dgm:t>
    </dgm:pt>
    <dgm:pt modelId="{22E66EA5-249A-4933-B123-CE3D7D873B54}" type="sibTrans" cxnId="{124BBBE8-4032-42B8-9CB4-CC5B28D357FD}">
      <dgm:prSet/>
      <dgm:spPr/>
      <dgm:t>
        <a:bodyPr/>
        <a:lstStyle/>
        <a:p>
          <a:endParaRPr lang="en-US"/>
        </a:p>
      </dgm:t>
    </dgm:pt>
    <dgm:pt modelId="{F7AE449E-DA14-48CA-8C65-1C93501E5870}">
      <dgm:prSet phldrT="[Text]"/>
      <dgm:spPr/>
      <dgm:t>
        <a:bodyPr/>
        <a:lstStyle/>
        <a:p>
          <a:r>
            <a:rPr lang="en-US" dirty="0"/>
            <a:t>Functional Principal Components (FPC)  Trajectory Factor Table and Formula</a:t>
          </a:r>
        </a:p>
      </dgm:t>
    </dgm:pt>
    <dgm:pt modelId="{666AC6FE-E4DE-42DC-B121-A62581B9EA26}" type="parTrans" cxnId="{9DC89DD0-E42B-416A-A23C-B2A76FF6B4A2}">
      <dgm:prSet/>
      <dgm:spPr/>
      <dgm:t>
        <a:bodyPr/>
        <a:lstStyle/>
        <a:p>
          <a:endParaRPr lang="en-US"/>
        </a:p>
      </dgm:t>
    </dgm:pt>
    <dgm:pt modelId="{EFB7529C-FA4A-4EEF-83E8-D8E2FC389EA6}" type="sibTrans" cxnId="{9DC89DD0-E42B-416A-A23C-B2A76FF6B4A2}">
      <dgm:prSet/>
      <dgm:spPr/>
      <dgm:t>
        <a:bodyPr/>
        <a:lstStyle/>
        <a:p>
          <a:endParaRPr lang="en-US"/>
        </a:p>
      </dgm:t>
    </dgm:pt>
    <dgm:pt modelId="{9FD0CB0B-CFD8-4B22-939D-85EBFE3D770A}">
      <dgm:prSet phldrT="[Text]"/>
      <dgm:spPr/>
      <dgm:t>
        <a:bodyPr/>
        <a:lstStyle/>
        <a:p>
          <a:r>
            <a:rPr lang="en-US" dirty="0"/>
            <a:t>FPC Latin Hypercube</a:t>
          </a:r>
        </a:p>
      </dgm:t>
    </dgm:pt>
    <dgm:pt modelId="{3679BAD6-3D42-4757-85B3-350CA582459F}" type="parTrans" cxnId="{F73FC7C7-2109-4A46-B6EB-CC37AF5A171C}">
      <dgm:prSet/>
      <dgm:spPr/>
      <dgm:t>
        <a:bodyPr/>
        <a:lstStyle/>
        <a:p>
          <a:endParaRPr lang="en-US"/>
        </a:p>
      </dgm:t>
    </dgm:pt>
    <dgm:pt modelId="{7DD3F1DE-5F36-4B94-8280-2F9D5D1ECA3F}" type="sibTrans" cxnId="{F73FC7C7-2109-4A46-B6EB-CC37AF5A171C}">
      <dgm:prSet/>
      <dgm:spPr/>
      <dgm:t>
        <a:bodyPr/>
        <a:lstStyle/>
        <a:p>
          <a:endParaRPr lang="en-US"/>
        </a:p>
      </dgm:t>
    </dgm:pt>
    <dgm:pt modelId="{CC8E1C44-89CF-41F8-9939-D3711081F3CE}" type="pres">
      <dgm:prSet presAssocID="{C95614D7-E8DB-4F47-A8B9-2DA54BDF6768}" presName="cycle" presStyleCnt="0">
        <dgm:presLayoutVars>
          <dgm:dir/>
          <dgm:resizeHandles val="exact"/>
        </dgm:presLayoutVars>
      </dgm:prSet>
      <dgm:spPr/>
    </dgm:pt>
    <dgm:pt modelId="{6EF6B00A-2211-4B9A-B70A-8D669E5184E7}" type="pres">
      <dgm:prSet presAssocID="{E7AF4335-9F51-4AF8-8D0A-C1BC7469E7B8}" presName="node" presStyleLbl="node1" presStyleIdx="0" presStyleCnt="5">
        <dgm:presLayoutVars>
          <dgm:bulletEnabled val="1"/>
        </dgm:presLayoutVars>
      </dgm:prSet>
      <dgm:spPr/>
    </dgm:pt>
    <dgm:pt modelId="{E9C45B65-DEE3-46FE-843A-7E35ABE1E438}" type="pres">
      <dgm:prSet presAssocID="{FA388A7D-A207-4DA9-9999-13076779121E}" presName="sibTrans" presStyleLbl="sibTrans2D1" presStyleIdx="0" presStyleCnt="5"/>
      <dgm:spPr/>
    </dgm:pt>
    <dgm:pt modelId="{CFAEC3E2-6B0A-43AC-AB34-EAA5D85E16B6}" type="pres">
      <dgm:prSet presAssocID="{FA388A7D-A207-4DA9-9999-13076779121E}" presName="connectorText" presStyleLbl="sibTrans2D1" presStyleIdx="0" presStyleCnt="5"/>
      <dgm:spPr/>
    </dgm:pt>
    <dgm:pt modelId="{74998360-662A-4434-A523-E87F100308BD}" type="pres">
      <dgm:prSet presAssocID="{1688A09E-EB4D-46C4-ADFF-35BAA4C5F1F4}" presName="node" presStyleLbl="node1" presStyleIdx="1" presStyleCnt="5">
        <dgm:presLayoutVars>
          <dgm:bulletEnabled val="1"/>
        </dgm:presLayoutVars>
      </dgm:prSet>
      <dgm:spPr/>
    </dgm:pt>
    <dgm:pt modelId="{05DF0FD8-D977-4FBB-B06F-F360AA63FFCE}" type="pres">
      <dgm:prSet presAssocID="{9E01B4D2-6D63-44BD-92DF-8C53D136E7EB}" presName="sibTrans" presStyleLbl="sibTrans2D1" presStyleIdx="1" presStyleCnt="5"/>
      <dgm:spPr/>
    </dgm:pt>
    <dgm:pt modelId="{363E593A-4685-49A5-B9B4-543A6A614562}" type="pres">
      <dgm:prSet presAssocID="{9E01B4D2-6D63-44BD-92DF-8C53D136E7EB}" presName="connectorText" presStyleLbl="sibTrans2D1" presStyleIdx="1" presStyleCnt="5"/>
      <dgm:spPr/>
    </dgm:pt>
    <dgm:pt modelId="{855B77DC-F30F-46DE-8AA3-48939D7AB4C5}" type="pres">
      <dgm:prSet presAssocID="{0865A714-6001-4C01-A777-BEA5768D5FF3}" presName="node" presStyleLbl="node1" presStyleIdx="2" presStyleCnt="5">
        <dgm:presLayoutVars>
          <dgm:bulletEnabled val="1"/>
        </dgm:presLayoutVars>
      </dgm:prSet>
      <dgm:spPr/>
    </dgm:pt>
    <dgm:pt modelId="{3B8DD183-58AF-4758-B031-BE74ED1AF23F}" type="pres">
      <dgm:prSet presAssocID="{22E66EA5-249A-4933-B123-CE3D7D873B54}" presName="sibTrans" presStyleLbl="sibTrans2D1" presStyleIdx="2" presStyleCnt="5"/>
      <dgm:spPr/>
    </dgm:pt>
    <dgm:pt modelId="{1AD9D9AC-B208-42B0-A273-EDCE7461E9FC}" type="pres">
      <dgm:prSet presAssocID="{22E66EA5-249A-4933-B123-CE3D7D873B54}" presName="connectorText" presStyleLbl="sibTrans2D1" presStyleIdx="2" presStyleCnt="5"/>
      <dgm:spPr/>
    </dgm:pt>
    <dgm:pt modelId="{60A452E5-4881-438E-BDCF-88B37A4B6B5C}" type="pres">
      <dgm:prSet presAssocID="{F7AE449E-DA14-48CA-8C65-1C93501E5870}" presName="node" presStyleLbl="node1" presStyleIdx="3" presStyleCnt="5">
        <dgm:presLayoutVars>
          <dgm:bulletEnabled val="1"/>
        </dgm:presLayoutVars>
      </dgm:prSet>
      <dgm:spPr/>
    </dgm:pt>
    <dgm:pt modelId="{D00CEF47-7B90-4A97-9EBB-0FB85D006FD7}" type="pres">
      <dgm:prSet presAssocID="{EFB7529C-FA4A-4EEF-83E8-D8E2FC389EA6}" presName="sibTrans" presStyleLbl="sibTrans2D1" presStyleIdx="3" presStyleCnt="5"/>
      <dgm:spPr/>
    </dgm:pt>
    <dgm:pt modelId="{66F49760-06CC-478C-B581-B96686303709}" type="pres">
      <dgm:prSet presAssocID="{EFB7529C-FA4A-4EEF-83E8-D8E2FC389EA6}" presName="connectorText" presStyleLbl="sibTrans2D1" presStyleIdx="3" presStyleCnt="5"/>
      <dgm:spPr/>
    </dgm:pt>
    <dgm:pt modelId="{C4EF2380-7024-4788-9DE5-2AFF68CE1EFD}" type="pres">
      <dgm:prSet presAssocID="{9FD0CB0B-CFD8-4B22-939D-85EBFE3D770A}" presName="node" presStyleLbl="node1" presStyleIdx="4" presStyleCnt="5">
        <dgm:presLayoutVars>
          <dgm:bulletEnabled val="1"/>
        </dgm:presLayoutVars>
      </dgm:prSet>
      <dgm:spPr/>
    </dgm:pt>
    <dgm:pt modelId="{B015AE95-7D61-48F0-8773-6E657F97BC5B}" type="pres">
      <dgm:prSet presAssocID="{7DD3F1DE-5F36-4B94-8280-2F9D5D1ECA3F}" presName="sibTrans" presStyleLbl="sibTrans2D1" presStyleIdx="4" presStyleCnt="5"/>
      <dgm:spPr/>
    </dgm:pt>
    <dgm:pt modelId="{D89BA6A7-5AA0-46CE-9170-0DF3F5BB18B0}" type="pres">
      <dgm:prSet presAssocID="{7DD3F1DE-5F36-4B94-8280-2F9D5D1ECA3F}" presName="connectorText" presStyleLbl="sibTrans2D1" presStyleIdx="4" presStyleCnt="5"/>
      <dgm:spPr/>
    </dgm:pt>
  </dgm:ptLst>
  <dgm:cxnLst>
    <dgm:cxn modelId="{4D5DC61B-DD8C-4106-8E82-B1CCDA859A75}" type="presOf" srcId="{E7AF4335-9F51-4AF8-8D0A-C1BC7469E7B8}" destId="{6EF6B00A-2211-4B9A-B70A-8D669E5184E7}" srcOrd="0" destOrd="0" presId="urn:microsoft.com/office/officeart/2005/8/layout/cycle2"/>
    <dgm:cxn modelId="{BED84226-1FC6-4D30-836B-06EAB0E8A480}" type="presOf" srcId="{EFB7529C-FA4A-4EEF-83E8-D8E2FC389EA6}" destId="{D00CEF47-7B90-4A97-9EBB-0FB85D006FD7}" srcOrd="0" destOrd="0" presId="urn:microsoft.com/office/officeart/2005/8/layout/cycle2"/>
    <dgm:cxn modelId="{E4795B2F-870A-4CE6-90FE-A4EAC47776A6}" type="presOf" srcId="{9E01B4D2-6D63-44BD-92DF-8C53D136E7EB}" destId="{05DF0FD8-D977-4FBB-B06F-F360AA63FFCE}" srcOrd="0" destOrd="0" presId="urn:microsoft.com/office/officeart/2005/8/layout/cycle2"/>
    <dgm:cxn modelId="{8DA0D738-B82A-4944-9EAD-C323E527EFAC}" type="presOf" srcId="{7DD3F1DE-5F36-4B94-8280-2F9D5D1ECA3F}" destId="{D89BA6A7-5AA0-46CE-9170-0DF3F5BB18B0}" srcOrd="1" destOrd="0" presId="urn:microsoft.com/office/officeart/2005/8/layout/cycle2"/>
    <dgm:cxn modelId="{A548D947-F2CC-43A1-8583-53632D2C5CFE}" type="presOf" srcId="{F7AE449E-DA14-48CA-8C65-1C93501E5870}" destId="{60A452E5-4881-438E-BDCF-88B37A4B6B5C}" srcOrd="0" destOrd="0" presId="urn:microsoft.com/office/officeart/2005/8/layout/cycle2"/>
    <dgm:cxn modelId="{EE066469-5557-42B2-B129-8820D56F1189}" type="presOf" srcId="{1688A09E-EB4D-46C4-ADFF-35BAA4C5F1F4}" destId="{74998360-662A-4434-A523-E87F100308BD}" srcOrd="0" destOrd="0" presId="urn:microsoft.com/office/officeart/2005/8/layout/cycle2"/>
    <dgm:cxn modelId="{9F761873-3861-4ED1-A2A5-FC04AC0AB569}" type="presOf" srcId="{9FD0CB0B-CFD8-4B22-939D-85EBFE3D770A}" destId="{C4EF2380-7024-4788-9DE5-2AFF68CE1EFD}" srcOrd="0" destOrd="0" presId="urn:microsoft.com/office/officeart/2005/8/layout/cycle2"/>
    <dgm:cxn modelId="{BB5BDD7A-CA55-468B-84D5-5D229C43B16A}" type="presOf" srcId="{0865A714-6001-4C01-A777-BEA5768D5FF3}" destId="{855B77DC-F30F-46DE-8AA3-48939D7AB4C5}" srcOrd="0" destOrd="0" presId="urn:microsoft.com/office/officeart/2005/8/layout/cycle2"/>
    <dgm:cxn modelId="{B0B3318A-B193-47CE-BFEF-2ED22342E901}" srcId="{C95614D7-E8DB-4F47-A8B9-2DA54BDF6768}" destId="{E7AF4335-9F51-4AF8-8D0A-C1BC7469E7B8}" srcOrd="0" destOrd="0" parTransId="{4D8D06BF-D55D-43B1-BBFF-FE1942BD65D9}" sibTransId="{FA388A7D-A207-4DA9-9999-13076779121E}"/>
    <dgm:cxn modelId="{4A93C2A3-7534-4A3D-9BDA-56B64D3A9285}" srcId="{C95614D7-E8DB-4F47-A8B9-2DA54BDF6768}" destId="{1688A09E-EB4D-46C4-ADFF-35BAA4C5F1F4}" srcOrd="1" destOrd="0" parTransId="{3A214D77-F09A-45BA-AC8E-0D0C3060D670}" sibTransId="{9E01B4D2-6D63-44BD-92DF-8C53D136E7EB}"/>
    <dgm:cxn modelId="{077CD9A3-5716-4AC6-ACD6-B814AC8F1945}" type="presOf" srcId="{22E66EA5-249A-4933-B123-CE3D7D873B54}" destId="{1AD9D9AC-B208-42B0-A273-EDCE7461E9FC}" srcOrd="1" destOrd="0" presId="urn:microsoft.com/office/officeart/2005/8/layout/cycle2"/>
    <dgm:cxn modelId="{F73FC7C7-2109-4A46-B6EB-CC37AF5A171C}" srcId="{C95614D7-E8DB-4F47-A8B9-2DA54BDF6768}" destId="{9FD0CB0B-CFD8-4B22-939D-85EBFE3D770A}" srcOrd="4" destOrd="0" parTransId="{3679BAD6-3D42-4757-85B3-350CA582459F}" sibTransId="{7DD3F1DE-5F36-4B94-8280-2F9D5D1ECA3F}"/>
    <dgm:cxn modelId="{9DC89DD0-E42B-416A-A23C-B2A76FF6B4A2}" srcId="{C95614D7-E8DB-4F47-A8B9-2DA54BDF6768}" destId="{F7AE449E-DA14-48CA-8C65-1C93501E5870}" srcOrd="3" destOrd="0" parTransId="{666AC6FE-E4DE-42DC-B121-A62581B9EA26}" sibTransId="{EFB7529C-FA4A-4EEF-83E8-D8E2FC389EA6}"/>
    <dgm:cxn modelId="{94842AD4-049C-4A84-AACE-4E94D38FFEE1}" type="presOf" srcId="{22E66EA5-249A-4933-B123-CE3D7D873B54}" destId="{3B8DD183-58AF-4758-B031-BE74ED1AF23F}" srcOrd="0" destOrd="0" presId="urn:microsoft.com/office/officeart/2005/8/layout/cycle2"/>
    <dgm:cxn modelId="{8186B8D9-361A-4969-9A1E-6B1E8BF68B82}" type="presOf" srcId="{C95614D7-E8DB-4F47-A8B9-2DA54BDF6768}" destId="{CC8E1C44-89CF-41F8-9939-D3711081F3CE}" srcOrd="0" destOrd="0" presId="urn:microsoft.com/office/officeart/2005/8/layout/cycle2"/>
    <dgm:cxn modelId="{597AA7DB-DAA6-40C7-BED6-534A7073C428}" type="presOf" srcId="{7DD3F1DE-5F36-4B94-8280-2F9D5D1ECA3F}" destId="{B015AE95-7D61-48F0-8773-6E657F97BC5B}" srcOrd="0" destOrd="0" presId="urn:microsoft.com/office/officeart/2005/8/layout/cycle2"/>
    <dgm:cxn modelId="{4C526FE3-41C0-455F-978D-1FA101097FA3}" type="presOf" srcId="{9E01B4D2-6D63-44BD-92DF-8C53D136E7EB}" destId="{363E593A-4685-49A5-B9B4-543A6A614562}" srcOrd="1" destOrd="0" presId="urn:microsoft.com/office/officeart/2005/8/layout/cycle2"/>
    <dgm:cxn modelId="{5A98B4E7-9D75-411D-AFF1-3141071F8DFE}" type="presOf" srcId="{FA388A7D-A207-4DA9-9999-13076779121E}" destId="{E9C45B65-DEE3-46FE-843A-7E35ABE1E438}" srcOrd="0" destOrd="0" presId="urn:microsoft.com/office/officeart/2005/8/layout/cycle2"/>
    <dgm:cxn modelId="{7DC7A6E8-0C84-4EB8-85C6-09B5BD701ADB}" type="presOf" srcId="{EFB7529C-FA4A-4EEF-83E8-D8E2FC389EA6}" destId="{66F49760-06CC-478C-B581-B96686303709}" srcOrd="1" destOrd="0" presId="urn:microsoft.com/office/officeart/2005/8/layout/cycle2"/>
    <dgm:cxn modelId="{124BBBE8-4032-42B8-9CB4-CC5B28D357FD}" srcId="{C95614D7-E8DB-4F47-A8B9-2DA54BDF6768}" destId="{0865A714-6001-4C01-A777-BEA5768D5FF3}" srcOrd="2" destOrd="0" parTransId="{95DB0B9A-E5CA-496B-8768-2D69C8FBF590}" sibTransId="{22E66EA5-249A-4933-B123-CE3D7D873B54}"/>
    <dgm:cxn modelId="{CEDAD5F2-B318-4327-910E-120537400605}" type="presOf" srcId="{FA388A7D-A207-4DA9-9999-13076779121E}" destId="{CFAEC3E2-6B0A-43AC-AB34-EAA5D85E16B6}" srcOrd="1" destOrd="0" presId="urn:microsoft.com/office/officeart/2005/8/layout/cycle2"/>
    <dgm:cxn modelId="{A33DACDD-E512-4BE9-B1ED-91BA0022BE82}" type="presParOf" srcId="{CC8E1C44-89CF-41F8-9939-D3711081F3CE}" destId="{6EF6B00A-2211-4B9A-B70A-8D669E5184E7}" srcOrd="0" destOrd="0" presId="urn:microsoft.com/office/officeart/2005/8/layout/cycle2"/>
    <dgm:cxn modelId="{29A35FC5-FF93-4CB7-9096-691FB36C22F0}" type="presParOf" srcId="{CC8E1C44-89CF-41F8-9939-D3711081F3CE}" destId="{E9C45B65-DEE3-46FE-843A-7E35ABE1E438}" srcOrd="1" destOrd="0" presId="urn:microsoft.com/office/officeart/2005/8/layout/cycle2"/>
    <dgm:cxn modelId="{5B61E116-2AF1-4B6B-ACA6-BA8E09181C9E}" type="presParOf" srcId="{E9C45B65-DEE3-46FE-843A-7E35ABE1E438}" destId="{CFAEC3E2-6B0A-43AC-AB34-EAA5D85E16B6}" srcOrd="0" destOrd="0" presId="urn:microsoft.com/office/officeart/2005/8/layout/cycle2"/>
    <dgm:cxn modelId="{135CD204-B7DF-4BE8-9DBC-B6B2627219CE}" type="presParOf" srcId="{CC8E1C44-89CF-41F8-9939-D3711081F3CE}" destId="{74998360-662A-4434-A523-E87F100308BD}" srcOrd="2" destOrd="0" presId="urn:microsoft.com/office/officeart/2005/8/layout/cycle2"/>
    <dgm:cxn modelId="{A08B2545-B7C2-4FD5-AD0E-48D05A1FE61A}" type="presParOf" srcId="{CC8E1C44-89CF-41F8-9939-D3711081F3CE}" destId="{05DF0FD8-D977-4FBB-B06F-F360AA63FFCE}" srcOrd="3" destOrd="0" presId="urn:microsoft.com/office/officeart/2005/8/layout/cycle2"/>
    <dgm:cxn modelId="{D6140C1F-CCF5-4BC4-8690-3E1FCF359799}" type="presParOf" srcId="{05DF0FD8-D977-4FBB-B06F-F360AA63FFCE}" destId="{363E593A-4685-49A5-B9B4-543A6A614562}" srcOrd="0" destOrd="0" presId="urn:microsoft.com/office/officeart/2005/8/layout/cycle2"/>
    <dgm:cxn modelId="{306B17C8-29A4-4D6D-A2E6-D5B3CAB5F4BD}" type="presParOf" srcId="{CC8E1C44-89CF-41F8-9939-D3711081F3CE}" destId="{855B77DC-F30F-46DE-8AA3-48939D7AB4C5}" srcOrd="4" destOrd="0" presId="urn:microsoft.com/office/officeart/2005/8/layout/cycle2"/>
    <dgm:cxn modelId="{A3D3B0C6-ED2A-45B3-B1E3-9A044F0C64FB}" type="presParOf" srcId="{CC8E1C44-89CF-41F8-9939-D3711081F3CE}" destId="{3B8DD183-58AF-4758-B031-BE74ED1AF23F}" srcOrd="5" destOrd="0" presId="urn:microsoft.com/office/officeart/2005/8/layout/cycle2"/>
    <dgm:cxn modelId="{3097C062-7E6D-41AF-885F-74413E71CC94}" type="presParOf" srcId="{3B8DD183-58AF-4758-B031-BE74ED1AF23F}" destId="{1AD9D9AC-B208-42B0-A273-EDCE7461E9FC}" srcOrd="0" destOrd="0" presId="urn:microsoft.com/office/officeart/2005/8/layout/cycle2"/>
    <dgm:cxn modelId="{12D1E188-596F-471E-8490-7BE7B6471FAA}" type="presParOf" srcId="{CC8E1C44-89CF-41F8-9939-D3711081F3CE}" destId="{60A452E5-4881-438E-BDCF-88B37A4B6B5C}" srcOrd="6" destOrd="0" presId="urn:microsoft.com/office/officeart/2005/8/layout/cycle2"/>
    <dgm:cxn modelId="{47A520A6-691E-48A1-81B4-48E6CE67F8DF}" type="presParOf" srcId="{CC8E1C44-89CF-41F8-9939-D3711081F3CE}" destId="{D00CEF47-7B90-4A97-9EBB-0FB85D006FD7}" srcOrd="7" destOrd="0" presId="urn:microsoft.com/office/officeart/2005/8/layout/cycle2"/>
    <dgm:cxn modelId="{DD841EFE-5B3E-45FE-A173-A39E92A2D971}" type="presParOf" srcId="{D00CEF47-7B90-4A97-9EBB-0FB85D006FD7}" destId="{66F49760-06CC-478C-B581-B96686303709}" srcOrd="0" destOrd="0" presId="urn:microsoft.com/office/officeart/2005/8/layout/cycle2"/>
    <dgm:cxn modelId="{1AD8FD8E-8E9C-46B7-852B-6AD4E4EDE20B}" type="presParOf" srcId="{CC8E1C44-89CF-41F8-9939-D3711081F3CE}" destId="{C4EF2380-7024-4788-9DE5-2AFF68CE1EFD}" srcOrd="8" destOrd="0" presId="urn:microsoft.com/office/officeart/2005/8/layout/cycle2"/>
    <dgm:cxn modelId="{30FC320D-C641-4065-BEBC-FAFFCBAA357D}" type="presParOf" srcId="{CC8E1C44-89CF-41F8-9939-D3711081F3CE}" destId="{B015AE95-7D61-48F0-8773-6E657F97BC5B}" srcOrd="9" destOrd="0" presId="urn:microsoft.com/office/officeart/2005/8/layout/cycle2"/>
    <dgm:cxn modelId="{5C29FF27-B49C-4BF4-A5E5-776034C7849A}" type="presParOf" srcId="{B015AE95-7D61-48F0-8773-6E657F97BC5B}" destId="{D89BA6A7-5AA0-46CE-9170-0DF3F5BB18B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5614D7-E8DB-4F47-A8B9-2DA54BDF6768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AF4335-9F51-4AF8-8D0A-C1BC7469E7B8}">
      <dgm:prSet phldrT="[Text]"/>
      <dgm:spPr/>
      <dgm:t>
        <a:bodyPr/>
        <a:lstStyle/>
        <a:p>
          <a:r>
            <a:rPr lang="en-US" dirty="0"/>
            <a:t>Original Trajectory Formula</a:t>
          </a:r>
        </a:p>
      </dgm:t>
    </dgm:pt>
    <dgm:pt modelId="{4D8D06BF-D55D-43B1-BBFF-FE1942BD65D9}" type="parTrans" cxnId="{B0B3318A-B193-47CE-BFEF-2ED22342E901}">
      <dgm:prSet/>
      <dgm:spPr/>
      <dgm:t>
        <a:bodyPr/>
        <a:lstStyle/>
        <a:p>
          <a:endParaRPr lang="en-US"/>
        </a:p>
      </dgm:t>
    </dgm:pt>
    <dgm:pt modelId="{FA388A7D-A207-4DA9-9999-13076779121E}" type="sibTrans" cxnId="{B0B3318A-B193-47CE-BFEF-2ED22342E901}">
      <dgm:prSet/>
      <dgm:spPr/>
      <dgm:t>
        <a:bodyPr/>
        <a:lstStyle/>
        <a:p>
          <a:endParaRPr lang="en-US"/>
        </a:p>
      </dgm:t>
    </dgm:pt>
    <dgm:pt modelId="{1688A09E-EB4D-46C4-ADFF-35BAA4C5F1F4}">
      <dgm:prSet phldrT="[Text]"/>
      <dgm:spPr/>
      <dgm:t>
        <a:bodyPr/>
        <a:lstStyle/>
        <a:p>
          <a:r>
            <a:rPr lang="en-US" dirty="0"/>
            <a:t>Monte Carlo </a:t>
          </a:r>
        </a:p>
        <a:p>
          <a:r>
            <a:rPr lang="en-US" dirty="0"/>
            <a:t>OR</a:t>
          </a:r>
        </a:p>
        <a:p>
          <a:r>
            <a:rPr lang="en-US" dirty="0"/>
            <a:t>Space-Filling Test Design </a:t>
          </a:r>
        </a:p>
      </dgm:t>
    </dgm:pt>
    <dgm:pt modelId="{3A214D77-F09A-45BA-AC8E-0D0C3060D670}" type="parTrans" cxnId="{4A93C2A3-7534-4A3D-9BDA-56B64D3A9285}">
      <dgm:prSet/>
      <dgm:spPr/>
      <dgm:t>
        <a:bodyPr/>
        <a:lstStyle/>
        <a:p>
          <a:endParaRPr lang="en-US"/>
        </a:p>
      </dgm:t>
    </dgm:pt>
    <dgm:pt modelId="{9E01B4D2-6D63-44BD-92DF-8C53D136E7EB}" type="sibTrans" cxnId="{4A93C2A3-7534-4A3D-9BDA-56B64D3A9285}">
      <dgm:prSet/>
      <dgm:spPr/>
      <dgm:t>
        <a:bodyPr/>
        <a:lstStyle/>
        <a:p>
          <a:endParaRPr lang="en-US"/>
        </a:p>
      </dgm:t>
    </dgm:pt>
    <dgm:pt modelId="{0865A714-6001-4C01-A777-BEA5768D5FF3}">
      <dgm:prSet phldrT="[Text]"/>
      <dgm:spPr/>
      <dgm:t>
        <a:bodyPr/>
        <a:lstStyle/>
        <a:p>
          <a:r>
            <a:rPr lang="en-US" dirty="0"/>
            <a:t>Functional Components Analysis</a:t>
          </a:r>
        </a:p>
      </dgm:t>
    </dgm:pt>
    <dgm:pt modelId="{95DB0B9A-E5CA-496B-8768-2D69C8FBF590}" type="parTrans" cxnId="{124BBBE8-4032-42B8-9CB4-CC5B28D357FD}">
      <dgm:prSet/>
      <dgm:spPr/>
      <dgm:t>
        <a:bodyPr/>
        <a:lstStyle/>
        <a:p>
          <a:endParaRPr lang="en-US"/>
        </a:p>
      </dgm:t>
    </dgm:pt>
    <dgm:pt modelId="{22E66EA5-249A-4933-B123-CE3D7D873B54}" type="sibTrans" cxnId="{124BBBE8-4032-42B8-9CB4-CC5B28D357FD}">
      <dgm:prSet/>
      <dgm:spPr/>
      <dgm:t>
        <a:bodyPr/>
        <a:lstStyle/>
        <a:p>
          <a:endParaRPr lang="en-US"/>
        </a:p>
      </dgm:t>
    </dgm:pt>
    <dgm:pt modelId="{F7AE449E-DA14-48CA-8C65-1C93501E5870}">
      <dgm:prSet phldrT="[Text]"/>
      <dgm:spPr/>
      <dgm:t>
        <a:bodyPr/>
        <a:lstStyle/>
        <a:p>
          <a:r>
            <a:rPr lang="en-US" dirty="0"/>
            <a:t>Functional Principal Components (FPC)  Trajectory Factor Table and Formula</a:t>
          </a:r>
        </a:p>
      </dgm:t>
    </dgm:pt>
    <dgm:pt modelId="{666AC6FE-E4DE-42DC-B121-A62581B9EA26}" type="parTrans" cxnId="{9DC89DD0-E42B-416A-A23C-B2A76FF6B4A2}">
      <dgm:prSet/>
      <dgm:spPr/>
      <dgm:t>
        <a:bodyPr/>
        <a:lstStyle/>
        <a:p>
          <a:endParaRPr lang="en-US"/>
        </a:p>
      </dgm:t>
    </dgm:pt>
    <dgm:pt modelId="{EFB7529C-FA4A-4EEF-83E8-D8E2FC389EA6}" type="sibTrans" cxnId="{9DC89DD0-E42B-416A-A23C-B2A76FF6B4A2}">
      <dgm:prSet/>
      <dgm:spPr/>
      <dgm:t>
        <a:bodyPr/>
        <a:lstStyle/>
        <a:p>
          <a:endParaRPr lang="en-US"/>
        </a:p>
      </dgm:t>
    </dgm:pt>
    <dgm:pt modelId="{9FD0CB0B-CFD8-4B22-939D-85EBFE3D770A}">
      <dgm:prSet phldrT="[Text]"/>
      <dgm:spPr/>
      <dgm:t>
        <a:bodyPr/>
        <a:lstStyle/>
        <a:p>
          <a:r>
            <a:rPr lang="en-US" dirty="0"/>
            <a:t>FPC Latin Hypercube</a:t>
          </a:r>
        </a:p>
      </dgm:t>
    </dgm:pt>
    <dgm:pt modelId="{3679BAD6-3D42-4757-85B3-350CA582459F}" type="parTrans" cxnId="{F73FC7C7-2109-4A46-B6EB-CC37AF5A171C}">
      <dgm:prSet/>
      <dgm:spPr/>
      <dgm:t>
        <a:bodyPr/>
        <a:lstStyle/>
        <a:p>
          <a:endParaRPr lang="en-US"/>
        </a:p>
      </dgm:t>
    </dgm:pt>
    <dgm:pt modelId="{7DD3F1DE-5F36-4B94-8280-2F9D5D1ECA3F}" type="sibTrans" cxnId="{F73FC7C7-2109-4A46-B6EB-CC37AF5A171C}">
      <dgm:prSet/>
      <dgm:spPr/>
      <dgm:t>
        <a:bodyPr/>
        <a:lstStyle/>
        <a:p>
          <a:endParaRPr lang="en-US"/>
        </a:p>
      </dgm:t>
    </dgm:pt>
    <dgm:pt modelId="{CC8E1C44-89CF-41F8-9939-D3711081F3CE}" type="pres">
      <dgm:prSet presAssocID="{C95614D7-E8DB-4F47-A8B9-2DA54BDF6768}" presName="cycle" presStyleCnt="0">
        <dgm:presLayoutVars>
          <dgm:dir/>
          <dgm:resizeHandles val="exact"/>
        </dgm:presLayoutVars>
      </dgm:prSet>
      <dgm:spPr/>
    </dgm:pt>
    <dgm:pt modelId="{6EF6B00A-2211-4B9A-B70A-8D669E5184E7}" type="pres">
      <dgm:prSet presAssocID="{E7AF4335-9F51-4AF8-8D0A-C1BC7469E7B8}" presName="node" presStyleLbl="node1" presStyleIdx="0" presStyleCnt="5">
        <dgm:presLayoutVars>
          <dgm:bulletEnabled val="1"/>
        </dgm:presLayoutVars>
      </dgm:prSet>
      <dgm:spPr/>
    </dgm:pt>
    <dgm:pt modelId="{E9C45B65-DEE3-46FE-843A-7E35ABE1E438}" type="pres">
      <dgm:prSet presAssocID="{FA388A7D-A207-4DA9-9999-13076779121E}" presName="sibTrans" presStyleLbl="sibTrans2D1" presStyleIdx="0" presStyleCnt="5"/>
      <dgm:spPr/>
    </dgm:pt>
    <dgm:pt modelId="{CFAEC3E2-6B0A-43AC-AB34-EAA5D85E16B6}" type="pres">
      <dgm:prSet presAssocID="{FA388A7D-A207-4DA9-9999-13076779121E}" presName="connectorText" presStyleLbl="sibTrans2D1" presStyleIdx="0" presStyleCnt="5"/>
      <dgm:spPr/>
    </dgm:pt>
    <dgm:pt modelId="{74998360-662A-4434-A523-E87F100308BD}" type="pres">
      <dgm:prSet presAssocID="{1688A09E-EB4D-46C4-ADFF-35BAA4C5F1F4}" presName="node" presStyleLbl="node1" presStyleIdx="1" presStyleCnt="5">
        <dgm:presLayoutVars>
          <dgm:bulletEnabled val="1"/>
        </dgm:presLayoutVars>
      </dgm:prSet>
      <dgm:spPr/>
    </dgm:pt>
    <dgm:pt modelId="{05DF0FD8-D977-4FBB-B06F-F360AA63FFCE}" type="pres">
      <dgm:prSet presAssocID="{9E01B4D2-6D63-44BD-92DF-8C53D136E7EB}" presName="sibTrans" presStyleLbl="sibTrans2D1" presStyleIdx="1" presStyleCnt="5"/>
      <dgm:spPr/>
    </dgm:pt>
    <dgm:pt modelId="{363E593A-4685-49A5-B9B4-543A6A614562}" type="pres">
      <dgm:prSet presAssocID="{9E01B4D2-6D63-44BD-92DF-8C53D136E7EB}" presName="connectorText" presStyleLbl="sibTrans2D1" presStyleIdx="1" presStyleCnt="5"/>
      <dgm:spPr/>
    </dgm:pt>
    <dgm:pt modelId="{855B77DC-F30F-46DE-8AA3-48939D7AB4C5}" type="pres">
      <dgm:prSet presAssocID="{0865A714-6001-4C01-A777-BEA5768D5FF3}" presName="node" presStyleLbl="node1" presStyleIdx="2" presStyleCnt="5">
        <dgm:presLayoutVars>
          <dgm:bulletEnabled val="1"/>
        </dgm:presLayoutVars>
      </dgm:prSet>
      <dgm:spPr/>
    </dgm:pt>
    <dgm:pt modelId="{3B8DD183-58AF-4758-B031-BE74ED1AF23F}" type="pres">
      <dgm:prSet presAssocID="{22E66EA5-249A-4933-B123-CE3D7D873B54}" presName="sibTrans" presStyleLbl="sibTrans2D1" presStyleIdx="2" presStyleCnt="5"/>
      <dgm:spPr/>
    </dgm:pt>
    <dgm:pt modelId="{1AD9D9AC-B208-42B0-A273-EDCE7461E9FC}" type="pres">
      <dgm:prSet presAssocID="{22E66EA5-249A-4933-B123-CE3D7D873B54}" presName="connectorText" presStyleLbl="sibTrans2D1" presStyleIdx="2" presStyleCnt="5"/>
      <dgm:spPr/>
    </dgm:pt>
    <dgm:pt modelId="{60A452E5-4881-438E-BDCF-88B37A4B6B5C}" type="pres">
      <dgm:prSet presAssocID="{F7AE449E-DA14-48CA-8C65-1C93501E5870}" presName="node" presStyleLbl="node1" presStyleIdx="3" presStyleCnt="5">
        <dgm:presLayoutVars>
          <dgm:bulletEnabled val="1"/>
        </dgm:presLayoutVars>
      </dgm:prSet>
      <dgm:spPr/>
    </dgm:pt>
    <dgm:pt modelId="{D00CEF47-7B90-4A97-9EBB-0FB85D006FD7}" type="pres">
      <dgm:prSet presAssocID="{EFB7529C-FA4A-4EEF-83E8-D8E2FC389EA6}" presName="sibTrans" presStyleLbl="sibTrans2D1" presStyleIdx="3" presStyleCnt="5"/>
      <dgm:spPr/>
    </dgm:pt>
    <dgm:pt modelId="{66F49760-06CC-478C-B581-B96686303709}" type="pres">
      <dgm:prSet presAssocID="{EFB7529C-FA4A-4EEF-83E8-D8E2FC389EA6}" presName="connectorText" presStyleLbl="sibTrans2D1" presStyleIdx="3" presStyleCnt="5"/>
      <dgm:spPr/>
    </dgm:pt>
    <dgm:pt modelId="{C4EF2380-7024-4788-9DE5-2AFF68CE1EFD}" type="pres">
      <dgm:prSet presAssocID="{9FD0CB0B-CFD8-4B22-939D-85EBFE3D770A}" presName="node" presStyleLbl="node1" presStyleIdx="4" presStyleCnt="5">
        <dgm:presLayoutVars>
          <dgm:bulletEnabled val="1"/>
        </dgm:presLayoutVars>
      </dgm:prSet>
      <dgm:spPr/>
    </dgm:pt>
    <dgm:pt modelId="{B015AE95-7D61-48F0-8773-6E657F97BC5B}" type="pres">
      <dgm:prSet presAssocID="{7DD3F1DE-5F36-4B94-8280-2F9D5D1ECA3F}" presName="sibTrans" presStyleLbl="sibTrans2D1" presStyleIdx="4" presStyleCnt="5"/>
      <dgm:spPr/>
    </dgm:pt>
    <dgm:pt modelId="{D89BA6A7-5AA0-46CE-9170-0DF3F5BB18B0}" type="pres">
      <dgm:prSet presAssocID="{7DD3F1DE-5F36-4B94-8280-2F9D5D1ECA3F}" presName="connectorText" presStyleLbl="sibTrans2D1" presStyleIdx="4" presStyleCnt="5"/>
      <dgm:spPr/>
    </dgm:pt>
  </dgm:ptLst>
  <dgm:cxnLst>
    <dgm:cxn modelId="{4D5DC61B-DD8C-4106-8E82-B1CCDA859A75}" type="presOf" srcId="{E7AF4335-9F51-4AF8-8D0A-C1BC7469E7B8}" destId="{6EF6B00A-2211-4B9A-B70A-8D669E5184E7}" srcOrd="0" destOrd="0" presId="urn:microsoft.com/office/officeart/2005/8/layout/cycle2"/>
    <dgm:cxn modelId="{BED84226-1FC6-4D30-836B-06EAB0E8A480}" type="presOf" srcId="{EFB7529C-FA4A-4EEF-83E8-D8E2FC389EA6}" destId="{D00CEF47-7B90-4A97-9EBB-0FB85D006FD7}" srcOrd="0" destOrd="0" presId="urn:microsoft.com/office/officeart/2005/8/layout/cycle2"/>
    <dgm:cxn modelId="{E4795B2F-870A-4CE6-90FE-A4EAC47776A6}" type="presOf" srcId="{9E01B4D2-6D63-44BD-92DF-8C53D136E7EB}" destId="{05DF0FD8-D977-4FBB-B06F-F360AA63FFCE}" srcOrd="0" destOrd="0" presId="urn:microsoft.com/office/officeart/2005/8/layout/cycle2"/>
    <dgm:cxn modelId="{8DA0D738-B82A-4944-9EAD-C323E527EFAC}" type="presOf" srcId="{7DD3F1DE-5F36-4B94-8280-2F9D5D1ECA3F}" destId="{D89BA6A7-5AA0-46CE-9170-0DF3F5BB18B0}" srcOrd="1" destOrd="0" presId="urn:microsoft.com/office/officeart/2005/8/layout/cycle2"/>
    <dgm:cxn modelId="{A548D947-F2CC-43A1-8583-53632D2C5CFE}" type="presOf" srcId="{F7AE449E-DA14-48CA-8C65-1C93501E5870}" destId="{60A452E5-4881-438E-BDCF-88B37A4B6B5C}" srcOrd="0" destOrd="0" presId="urn:microsoft.com/office/officeart/2005/8/layout/cycle2"/>
    <dgm:cxn modelId="{EE066469-5557-42B2-B129-8820D56F1189}" type="presOf" srcId="{1688A09E-EB4D-46C4-ADFF-35BAA4C5F1F4}" destId="{74998360-662A-4434-A523-E87F100308BD}" srcOrd="0" destOrd="0" presId="urn:microsoft.com/office/officeart/2005/8/layout/cycle2"/>
    <dgm:cxn modelId="{9F761873-3861-4ED1-A2A5-FC04AC0AB569}" type="presOf" srcId="{9FD0CB0B-CFD8-4B22-939D-85EBFE3D770A}" destId="{C4EF2380-7024-4788-9DE5-2AFF68CE1EFD}" srcOrd="0" destOrd="0" presId="urn:microsoft.com/office/officeart/2005/8/layout/cycle2"/>
    <dgm:cxn modelId="{BB5BDD7A-CA55-468B-84D5-5D229C43B16A}" type="presOf" srcId="{0865A714-6001-4C01-A777-BEA5768D5FF3}" destId="{855B77DC-F30F-46DE-8AA3-48939D7AB4C5}" srcOrd="0" destOrd="0" presId="urn:microsoft.com/office/officeart/2005/8/layout/cycle2"/>
    <dgm:cxn modelId="{B0B3318A-B193-47CE-BFEF-2ED22342E901}" srcId="{C95614D7-E8DB-4F47-A8B9-2DA54BDF6768}" destId="{E7AF4335-9F51-4AF8-8D0A-C1BC7469E7B8}" srcOrd="0" destOrd="0" parTransId="{4D8D06BF-D55D-43B1-BBFF-FE1942BD65D9}" sibTransId="{FA388A7D-A207-4DA9-9999-13076779121E}"/>
    <dgm:cxn modelId="{4A93C2A3-7534-4A3D-9BDA-56B64D3A9285}" srcId="{C95614D7-E8DB-4F47-A8B9-2DA54BDF6768}" destId="{1688A09E-EB4D-46C4-ADFF-35BAA4C5F1F4}" srcOrd="1" destOrd="0" parTransId="{3A214D77-F09A-45BA-AC8E-0D0C3060D670}" sibTransId="{9E01B4D2-6D63-44BD-92DF-8C53D136E7EB}"/>
    <dgm:cxn modelId="{077CD9A3-5716-4AC6-ACD6-B814AC8F1945}" type="presOf" srcId="{22E66EA5-249A-4933-B123-CE3D7D873B54}" destId="{1AD9D9AC-B208-42B0-A273-EDCE7461E9FC}" srcOrd="1" destOrd="0" presId="urn:microsoft.com/office/officeart/2005/8/layout/cycle2"/>
    <dgm:cxn modelId="{F73FC7C7-2109-4A46-B6EB-CC37AF5A171C}" srcId="{C95614D7-E8DB-4F47-A8B9-2DA54BDF6768}" destId="{9FD0CB0B-CFD8-4B22-939D-85EBFE3D770A}" srcOrd="4" destOrd="0" parTransId="{3679BAD6-3D42-4757-85B3-350CA582459F}" sibTransId="{7DD3F1DE-5F36-4B94-8280-2F9D5D1ECA3F}"/>
    <dgm:cxn modelId="{9DC89DD0-E42B-416A-A23C-B2A76FF6B4A2}" srcId="{C95614D7-E8DB-4F47-A8B9-2DA54BDF6768}" destId="{F7AE449E-DA14-48CA-8C65-1C93501E5870}" srcOrd="3" destOrd="0" parTransId="{666AC6FE-E4DE-42DC-B121-A62581B9EA26}" sibTransId="{EFB7529C-FA4A-4EEF-83E8-D8E2FC389EA6}"/>
    <dgm:cxn modelId="{94842AD4-049C-4A84-AACE-4E94D38FFEE1}" type="presOf" srcId="{22E66EA5-249A-4933-B123-CE3D7D873B54}" destId="{3B8DD183-58AF-4758-B031-BE74ED1AF23F}" srcOrd="0" destOrd="0" presId="urn:microsoft.com/office/officeart/2005/8/layout/cycle2"/>
    <dgm:cxn modelId="{8186B8D9-361A-4969-9A1E-6B1E8BF68B82}" type="presOf" srcId="{C95614D7-E8DB-4F47-A8B9-2DA54BDF6768}" destId="{CC8E1C44-89CF-41F8-9939-D3711081F3CE}" srcOrd="0" destOrd="0" presId="urn:microsoft.com/office/officeart/2005/8/layout/cycle2"/>
    <dgm:cxn modelId="{597AA7DB-DAA6-40C7-BED6-534A7073C428}" type="presOf" srcId="{7DD3F1DE-5F36-4B94-8280-2F9D5D1ECA3F}" destId="{B015AE95-7D61-48F0-8773-6E657F97BC5B}" srcOrd="0" destOrd="0" presId="urn:microsoft.com/office/officeart/2005/8/layout/cycle2"/>
    <dgm:cxn modelId="{4C526FE3-41C0-455F-978D-1FA101097FA3}" type="presOf" srcId="{9E01B4D2-6D63-44BD-92DF-8C53D136E7EB}" destId="{363E593A-4685-49A5-B9B4-543A6A614562}" srcOrd="1" destOrd="0" presId="urn:microsoft.com/office/officeart/2005/8/layout/cycle2"/>
    <dgm:cxn modelId="{5A98B4E7-9D75-411D-AFF1-3141071F8DFE}" type="presOf" srcId="{FA388A7D-A207-4DA9-9999-13076779121E}" destId="{E9C45B65-DEE3-46FE-843A-7E35ABE1E438}" srcOrd="0" destOrd="0" presId="urn:microsoft.com/office/officeart/2005/8/layout/cycle2"/>
    <dgm:cxn modelId="{7DC7A6E8-0C84-4EB8-85C6-09B5BD701ADB}" type="presOf" srcId="{EFB7529C-FA4A-4EEF-83E8-D8E2FC389EA6}" destId="{66F49760-06CC-478C-B581-B96686303709}" srcOrd="1" destOrd="0" presId="urn:microsoft.com/office/officeart/2005/8/layout/cycle2"/>
    <dgm:cxn modelId="{124BBBE8-4032-42B8-9CB4-CC5B28D357FD}" srcId="{C95614D7-E8DB-4F47-A8B9-2DA54BDF6768}" destId="{0865A714-6001-4C01-A777-BEA5768D5FF3}" srcOrd="2" destOrd="0" parTransId="{95DB0B9A-E5CA-496B-8768-2D69C8FBF590}" sibTransId="{22E66EA5-249A-4933-B123-CE3D7D873B54}"/>
    <dgm:cxn modelId="{CEDAD5F2-B318-4327-910E-120537400605}" type="presOf" srcId="{FA388A7D-A207-4DA9-9999-13076779121E}" destId="{CFAEC3E2-6B0A-43AC-AB34-EAA5D85E16B6}" srcOrd="1" destOrd="0" presId="urn:microsoft.com/office/officeart/2005/8/layout/cycle2"/>
    <dgm:cxn modelId="{A33DACDD-E512-4BE9-B1ED-91BA0022BE82}" type="presParOf" srcId="{CC8E1C44-89CF-41F8-9939-D3711081F3CE}" destId="{6EF6B00A-2211-4B9A-B70A-8D669E5184E7}" srcOrd="0" destOrd="0" presId="urn:microsoft.com/office/officeart/2005/8/layout/cycle2"/>
    <dgm:cxn modelId="{29A35FC5-FF93-4CB7-9096-691FB36C22F0}" type="presParOf" srcId="{CC8E1C44-89CF-41F8-9939-D3711081F3CE}" destId="{E9C45B65-DEE3-46FE-843A-7E35ABE1E438}" srcOrd="1" destOrd="0" presId="urn:microsoft.com/office/officeart/2005/8/layout/cycle2"/>
    <dgm:cxn modelId="{5B61E116-2AF1-4B6B-ACA6-BA8E09181C9E}" type="presParOf" srcId="{E9C45B65-DEE3-46FE-843A-7E35ABE1E438}" destId="{CFAEC3E2-6B0A-43AC-AB34-EAA5D85E16B6}" srcOrd="0" destOrd="0" presId="urn:microsoft.com/office/officeart/2005/8/layout/cycle2"/>
    <dgm:cxn modelId="{135CD204-B7DF-4BE8-9DBC-B6B2627219CE}" type="presParOf" srcId="{CC8E1C44-89CF-41F8-9939-D3711081F3CE}" destId="{74998360-662A-4434-A523-E87F100308BD}" srcOrd="2" destOrd="0" presId="urn:microsoft.com/office/officeart/2005/8/layout/cycle2"/>
    <dgm:cxn modelId="{A08B2545-B7C2-4FD5-AD0E-48D05A1FE61A}" type="presParOf" srcId="{CC8E1C44-89CF-41F8-9939-D3711081F3CE}" destId="{05DF0FD8-D977-4FBB-B06F-F360AA63FFCE}" srcOrd="3" destOrd="0" presId="urn:microsoft.com/office/officeart/2005/8/layout/cycle2"/>
    <dgm:cxn modelId="{D6140C1F-CCF5-4BC4-8690-3E1FCF359799}" type="presParOf" srcId="{05DF0FD8-D977-4FBB-B06F-F360AA63FFCE}" destId="{363E593A-4685-49A5-B9B4-543A6A614562}" srcOrd="0" destOrd="0" presId="urn:microsoft.com/office/officeart/2005/8/layout/cycle2"/>
    <dgm:cxn modelId="{306B17C8-29A4-4D6D-A2E6-D5B3CAB5F4BD}" type="presParOf" srcId="{CC8E1C44-89CF-41F8-9939-D3711081F3CE}" destId="{855B77DC-F30F-46DE-8AA3-48939D7AB4C5}" srcOrd="4" destOrd="0" presId="urn:microsoft.com/office/officeart/2005/8/layout/cycle2"/>
    <dgm:cxn modelId="{A3D3B0C6-ED2A-45B3-B1E3-9A044F0C64FB}" type="presParOf" srcId="{CC8E1C44-89CF-41F8-9939-D3711081F3CE}" destId="{3B8DD183-58AF-4758-B031-BE74ED1AF23F}" srcOrd="5" destOrd="0" presId="urn:microsoft.com/office/officeart/2005/8/layout/cycle2"/>
    <dgm:cxn modelId="{3097C062-7E6D-41AF-885F-74413E71CC94}" type="presParOf" srcId="{3B8DD183-58AF-4758-B031-BE74ED1AF23F}" destId="{1AD9D9AC-B208-42B0-A273-EDCE7461E9FC}" srcOrd="0" destOrd="0" presId="urn:microsoft.com/office/officeart/2005/8/layout/cycle2"/>
    <dgm:cxn modelId="{12D1E188-596F-471E-8490-7BE7B6471FAA}" type="presParOf" srcId="{CC8E1C44-89CF-41F8-9939-D3711081F3CE}" destId="{60A452E5-4881-438E-BDCF-88B37A4B6B5C}" srcOrd="6" destOrd="0" presId="urn:microsoft.com/office/officeart/2005/8/layout/cycle2"/>
    <dgm:cxn modelId="{47A520A6-691E-48A1-81B4-48E6CE67F8DF}" type="presParOf" srcId="{CC8E1C44-89CF-41F8-9939-D3711081F3CE}" destId="{D00CEF47-7B90-4A97-9EBB-0FB85D006FD7}" srcOrd="7" destOrd="0" presId="urn:microsoft.com/office/officeart/2005/8/layout/cycle2"/>
    <dgm:cxn modelId="{DD841EFE-5B3E-45FE-A173-A39E92A2D971}" type="presParOf" srcId="{D00CEF47-7B90-4A97-9EBB-0FB85D006FD7}" destId="{66F49760-06CC-478C-B581-B96686303709}" srcOrd="0" destOrd="0" presId="urn:microsoft.com/office/officeart/2005/8/layout/cycle2"/>
    <dgm:cxn modelId="{1AD8FD8E-8E9C-46B7-852B-6AD4E4EDE20B}" type="presParOf" srcId="{CC8E1C44-89CF-41F8-9939-D3711081F3CE}" destId="{C4EF2380-7024-4788-9DE5-2AFF68CE1EFD}" srcOrd="8" destOrd="0" presId="urn:microsoft.com/office/officeart/2005/8/layout/cycle2"/>
    <dgm:cxn modelId="{30FC320D-C641-4065-BEBC-FAFFCBAA357D}" type="presParOf" srcId="{CC8E1C44-89CF-41F8-9939-D3711081F3CE}" destId="{B015AE95-7D61-48F0-8773-6E657F97BC5B}" srcOrd="9" destOrd="0" presId="urn:microsoft.com/office/officeart/2005/8/layout/cycle2"/>
    <dgm:cxn modelId="{5C29FF27-B49C-4BF4-A5E5-776034C7849A}" type="presParOf" srcId="{B015AE95-7D61-48F0-8773-6E657F97BC5B}" destId="{D89BA6A7-5AA0-46CE-9170-0DF3F5BB18B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F6B00A-2211-4B9A-B70A-8D669E5184E7}">
      <dsp:nvSpPr>
        <dsp:cNvPr id="0" name=""/>
        <dsp:cNvSpPr/>
      </dsp:nvSpPr>
      <dsp:spPr>
        <a:xfrm>
          <a:off x="3246437" y="534"/>
          <a:ext cx="1635124" cy="16351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Original Trajectory Formula</a:t>
          </a:r>
        </a:p>
      </dsp:txBody>
      <dsp:txXfrm>
        <a:off x="3485895" y="239992"/>
        <a:ext cx="1156208" cy="1156208"/>
      </dsp:txXfrm>
    </dsp:sp>
    <dsp:sp modelId="{E9C45B65-DEE3-46FE-843A-7E35ABE1E438}">
      <dsp:nvSpPr>
        <dsp:cNvPr id="0" name=""/>
        <dsp:cNvSpPr/>
      </dsp:nvSpPr>
      <dsp:spPr>
        <a:xfrm rot="2160000">
          <a:off x="4830234" y="1257302"/>
          <a:ext cx="436123" cy="5518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4842728" y="1329221"/>
        <a:ext cx="305286" cy="331112"/>
      </dsp:txXfrm>
    </dsp:sp>
    <dsp:sp modelId="{74998360-662A-4434-A523-E87F100308BD}">
      <dsp:nvSpPr>
        <dsp:cNvPr id="0" name=""/>
        <dsp:cNvSpPr/>
      </dsp:nvSpPr>
      <dsp:spPr>
        <a:xfrm>
          <a:off x="5235001" y="1445310"/>
          <a:ext cx="1635124" cy="16351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Monte Carlo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OR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Space-Filling Test Design </a:t>
          </a:r>
        </a:p>
      </dsp:txBody>
      <dsp:txXfrm>
        <a:off x="5474459" y="1684768"/>
        <a:ext cx="1156208" cy="1156208"/>
      </dsp:txXfrm>
    </dsp:sp>
    <dsp:sp modelId="{05DF0FD8-D977-4FBB-B06F-F360AA63FFCE}">
      <dsp:nvSpPr>
        <dsp:cNvPr id="0" name=""/>
        <dsp:cNvSpPr/>
      </dsp:nvSpPr>
      <dsp:spPr>
        <a:xfrm rot="6480000">
          <a:off x="5458534" y="3144055"/>
          <a:ext cx="436123" cy="5518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5544168" y="3192209"/>
        <a:ext cx="305286" cy="331112"/>
      </dsp:txXfrm>
    </dsp:sp>
    <dsp:sp modelId="{855B77DC-F30F-46DE-8AA3-48939D7AB4C5}">
      <dsp:nvSpPr>
        <dsp:cNvPr id="0" name=""/>
        <dsp:cNvSpPr/>
      </dsp:nvSpPr>
      <dsp:spPr>
        <a:xfrm>
          <a:off x="4475437" y="3783007"/>
          <a:ext cx="1635124" cy="16351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Functional Components Analysis</a:t>
          </a:r>
        </a:p>
      </dsp:txBody>
      <dsp:txXfrm>
        <a:off x="4714895" y="4022465"/>
        <a:ext cx="1156208" cy="1156208"/>
      </dsp:txXfrm>
    </dsp:sp>
    <dsp:sp modelId="{3B8DD183-58AF-4758-B031-BE74ED1AF23F}">
      <dsp:nvSpPr>
        <dsp:cNvPr id="0" name=""/>
        <dsp:cNvSpPr/>
      </dsp:nvSpPr>
      <dsp:spPr>
        <a:xfrm rot="10800000">
          <a:off x="3858281" y="4324642"/>
          <a:ext cx="436123" cy="5518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3989118" y="4435013"/>
        <a:ext cx="305286" cy="331112"/>
      </dsp:txXfrm>
    </dsp:sp>
    <dsp:sp modelId="{60A452E5-4881-438E-BDCF-88B37A4B6B5C}">
      <dsp:nvSpPr>
        <dsp:cNvPr id="0" name=""/>
        <dsp:cNvSpPr/>
      </dsp:nvSpPr>
      <dsp:spPr>
        <a:xfrm>
          <a:off x="2017437" y="3783007"/>
          <a:ext cx="1635124" cy="16351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Functional Principal Components (FPC)  Trajectory Factor Table and Formula</a:t>
          </a:r>
        </a:p>
      </dsp:txBody>
      <dsp:txXfrm>
        <a:off x="2256895" y="4022465"/>
        <a:ext cx="1156208" cy="1156208"/>
      </dsp:txXfrm>
    </dsp:sp>
    <dsp:sp modelId="{D00CEF47-7B90-4A97-9EBB-0FB85D006FD7}">
      <dsp:nvSpPr>
        <dsp:cNvPr id="0" name=""/>
        <dsp:cNvSpPr/>
      </dsp:nvSpPr>
      <dsp:spPr>
        <a:xfrm rot="15120000">
          <a:off x="2240970" y="3167533"/>
          <a:ext cx="436123" cy="5518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2326604" y="3340121"/>
        <a:ext cx="305286" cy="331112"/>
      </dsp:txXfrm>
    </dsp:sp>
    <dsp:sp modelId="{C4EF2380-7024-4788-9DE5-2AFF68CE1EFD}">
      <dsp:nvSpPr>
        <dsp:cNvPr id="0" name=""/>
        <dsp:cNvSpPr/>
      </dsp:nvSpPr>
      <dsp:spPr>
        <a:xfrm>
          <a:off x="1257873" y="1445310"/>
          <a:ext cx="1635124" cy="16351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FPC Latin Hypercube</a:t>
          </a:r>
        </a:p>
      </dsp:txBody>
      <dsp:txXfrm>
        <a:off x="1497331" y="1684768"/>
        <a:ext cx="1156208" cy="1156208"/>
      </dsp:txXfrm>
    </dsp:sp>
    <dsp:sp modelId="{B015AE95-7D61-48F0-8773-6E657F97BC5B}">
      <dsp:nvSpPr>
        <dsp:cNvPr id="0" name=""/>
        <dsp:cNvSpPr/>
      </dsp:nvSpPr>
      <dsp:spPr>
        <a:xfrm rot="19440000">
          <a:off x="2841670" y="1271812"/>
          <a:ext cx="436123" cy="5518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2854164" y="1420635"/>
        <a:ext cx="305286" cy="3311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F6B00A-2211-4B9A-B70A-8D669E5184E7}">
      <dsp:nvSpPr>
        <dsp:cNvPr id="0" name=""/>
        <dsp:cNvSpPr/>
      </dsp:nvSpPr>
      <dsp:spPr>
        <a:xfrm>
          <a:off x="1976739" y="1150"/>
          <a:ext cx="1171030" cy="11710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Original Trajectory Formula</a:t>
          </a:r>
        </a:p>
      </dsp:txBody>
      <dsp:txXfrm>
        <a:off x="2148232" y="172643"/>
        <a:ext cx="828044" cy="828044"/>
      </dsp:txXfrm>
    </dsp:sp>
    <dsp:sp modelId="{E9C45B65-DEE3-46FE-843A-7E35ABE1E438}">
      <dsp:nvSpPr>
        <dsp:cNvPr id="0" name=""/>
        <dsp:cNvSpPr/>
      </dsp:nvSpPr>
      <dsp:spPr>
        <a:xfrm rot="2160000">
          <a:off x="3110550" y="900184"/>
          <a:ext cx="310428" cy="3952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3119443" y="951858"/>
        <a:ext cx="217300" cy="237134"/>
      </dsp:txXfrm>
    </dsp:sp>
    <dsp:sp modelId="{74998360-662A-4434-A523-E87F100308BD}">
      <dsp:nvSpPr>
        <dsp:cNvPr id="0" name=""/>
        <dsp:cNvSpPr/>
      </dsp:nvSpPr>
      <dsp:spPr>
        <a:xfrm>
          <a:off x="3397975" y="1033738"/>
          <a:ext cx="1171030" cy="11710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Monte Carlo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OR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Space-Filling Test Design </a:t>
          </a:r>
        </a:p>
      </dsp:txBody>
      <dsp:txXfrm>
        <a:off x="3569468" y="1205231"/>
        <a:ext cx="828044" cy="828044"/>
      </dsp:txXfrm>
    </dsp:sp>
    <dsp:sp modelId="{05DF0FD8-D977-4FBB-B06F-F360AA63FFCE}">
      <dsp:nvSpPr>
        <dsp:cNvPr id="0" name=""/>
        <dsp:cNvSpPr/>
      </dsp:nvSpPr>
      <dsp:spPr>
        <a:xfrm rot="6480000">
          <a:off x="3559559" y="2248668"/>
          <a:ext cx="310428" cy="3952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 rot="10800000">
        <a:off x="3620512" y="2283427"/>
        <a:ext cx="217300" cy="237134"/>
      </dsp:txXfrm>
    </dsp:sp>
    <dsp:sp modelId="{855B77DC-F30F-46DE-8AA3-48939D7AB4C5}">
      <dsp:nvSpPr>
        <dsp:cNvPr id="0" name=""/>
        <dsp:cNvSpPr/>
      </dsp:nvSpPr>
      <dsp:spPr>
        <a:xfrm>
          <a:off x="2855111" y="2704501"/>
          <a:ext cx="1171030" cy="11710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Functional Components Analysis</a:t>
          </a:r>
        </a:p>
      </dsp:txBody>
      <dsp:txXfrm>
        <a:off x="3026604" y="2875994"/>
        <a:ext cx="828044" cy="828044"/>
      </dsp:txXfrm>
    </dsp:sp>
    <dsp:sp modelId="{3B8DD183-58AF-4758-B031-BE74ED1AF23F}">
      <dsp:nvSpPr>
        <dsp:cNvPr id="0" name=""/>
        <dsp:cNvSpPr/>
      </dsp:nvSpPr>
      <dsp:spPr>
        <a:xfrm rot="10800000">
          <a:off x="2415826" y="3092405"/>
          <a:ext cx="310428" cy="3952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 rot="10800000">
        <a:off x="2508954" y="3171449"/>
        <a:ext cx="217300" cy="237134"/>
      </dsp:txXfrm>
    </dsp:sp>
    <dsp:sp modelId="{60A452E5-4881-438E-BDCF-88B37A4B6B5C}">
      <dsp:nvSpPr>
        <dsp:cNvPr id="0" name=""/>
        <dsp:cNvSpPr/>
      </dsp:nvSpPr>
      <dsp:spPr>
        <a:xfrm>
          <a:off x="1098367" y="2704501"/>
          <a:ext cx="1171030" cy="11710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Functional Principal Components (FPC)  Trajectory Factor Table and Formula</a:t>
          </a:r>
        </a:p>
      </dsp:txBody>
      <dsp:txXfrm>
        <a:off x="1269860" y="2875994"/>
        <a:ext cx="828044" cy="828044"/>
      </dsp:txXfrm>
    </dsp:sp>
    <dsp:sp modelId="{D00CEF47-7B90-4A97-9EBB-0FB85D006FD7}">
      <dsp:nvSpPr>
        <dsp:cNvPr id="0" name=""/>
        <dsp:cNvSpPr/>
      </dsp:nvSpPr>
      <dsp:spPr>
        <a:xfrm rot="15120000">
          <a:off x="1259951" y="2265379"/>
          <a:ext cx="310428" cy="3952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 rot="10800000">
        <a:off x="1320904" y="2388708"/>
        <a:ext cx="217300" cy="237134"/>
      </dsp:txXfrm>
    </dsp:sp>
    <dsp:sp modelId="{C4EF2380-7024-4788-9DE5-2AFF68CE1EFD}">
      <dsp:nvSpPr>
        <dsp:cNvPr id="0" name=""/>
        <dsp:cNvSpPr/>
      </dsp:nvSpPr>
      <dsp:spPr>
        <a:xfrm>
          <a:off x="555503" y="1033738"/>
          <a:ext cx="1171030" cy="11710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FPC Latin Hypercube</a:t>
          </a:r>
        </a:p>
      </dsp:txBody>
      <dsp:txXfrm>
        <a:off x="726996" y="1205231"/>
        <a:ext cx="828044" cy="828044"/>
      </dsp:txXfrm>
    </dsp:sp>
    <dsp:sp modelId="{B015AE95-7D61-48F0-8773-6E657F97BC5B}">
      <dsp:nvSpPr>
        <dsp:cNvPr id="0" name=""/>
        <dsp:cNvSpPr/>
      </dsp:nvSpPr>
      <dsp:spPr>
        <a:xfrm rot="19440000">
          <a:off x="1689314" y="910512"/>
          <a:ext cx="310428" cy="3952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1698207" y="1016926"/>
        <a:ext cx="217300" cy="2371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B0925-D018-4694-8BD2-B89F172BCC04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51C376-EA5F-40EB-B5C9-F210D82C3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87536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5D99-016A-414A-B5D0-2B391DB0FAA8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5F514-E216-4B0B-9B33-6FEA2EC08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8863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“decoder ring” update with columns from slide 7</a:t>
            </a:r>
          </a:p>
          <a:p>
            <a:r>
              <a:rPr lang="en-US" dirty="0"/>
              <a:t>Goal is to find a combination of low and high fidelity, time-based models that meet budget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76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4664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Reverse engineer to get a formula that was not provided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2728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#5– now we have a formula and a factor table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1720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Speaking in the basis of FPC not factor tables</a:t>
            </a:r>
          </a:p>
          <a:p>
            <a:r>
              <a:rPr lang="en-US" dirty="0"/>
              <a:t>Of the 725 trajectories, here are the most interesting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14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ways to tell JMP to choose the best method given the same inputs</a:t>
            </a:r>
          </a:p>
          <a:p>
            <a:r>
              <a:rPr lang="en-US" dirty="0"/>
              <a:t>Exploring (map what is over the hill) or exploiting (know what is over yonder). Explore to exploit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502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use the 725 given trajectories when we can make a better list? Why limit to what is provided? 725 allowed us to create the equation that in turn allows us to create infinite </a:t>
            </a:r>
            <a:r>
              <a:rPr lang="en-US" dirty="0" err="1"/>
              <a:t>trajecotries</a:t>
            </a:r>
            <a:endParaRPr lang="en-US" dirty="0"/>
          </a:p>
          <a:p>
            <a:r>
              <a:rPr lang="en-US" dirty="0"/>
              <a:t>Solve the original problem. Where do we run the fast low fidelity model and where do we run the slow high fidelity model</a:t>
            </a:r>
          </a:p>
          <a:p>
            <a:r>
              <a:rPr lang="en-US" dirty="0"/>
              <a:t>Take factor table, first 40 runs are high fidelity (big dots in middle) and use low fidelity model to cover additional space between. Augmenting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056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“decoder ring” update with columns from slide 7</a:t>
            </a:r>
          </a:p>
          <a:p>
            <a:r>
              <a:rPr lang="en-US" dirty="0"/>
              <a:t>Goal is to find a combination of low and high fidelity, time-based models that meet budget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5F514-E216-4B0B-9B33-6FEA2EC08A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888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running/schedule budget = 200 hours</a:t>
            </a:r>
          </a:p>
          <a:p>
            <a:r>
              <a:rPr lang="en-US" dirty="0"/>
              <a:t>In the end, why not try both? budget is computing power.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5F514-E216-4B0B-9B33-6FEA2EC08A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2901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Upper left: 32 time points and trajectories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6674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5F514-E216-4B0B-9B33-6FEA2EC08A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876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every step is an opportunity for improvement to save time and money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4897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250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least better than the norm or what we used to be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84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Below the blue dividing line means without a factor table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80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deliver 725 runs when they could just deliver the factor table?</a:t>
            </a:r>
          </a:p>
          <a:p>
            <a:r>
              <a:rPr lang="en-US" dirty="0"/>
              <a:t>is the factor table comparable to the 725 runs?</a:t>
            </a:r>
          </a:p>
          <a:p>
            <a:r>
              <a:rPr lang="en-US" dirty="0"/>
              <a:t>motif of changing customer habits. Is it easier to change customer habits or just take their runs and back out a factor table?</a:t>
            </a:r>
          </a:p>
          <a:p>
            <a:r>
              <a:rPr lang="en-US" dirty="0"/>
              <a:t>How do we choose which trajectories to evaluate with the low fidelity model vs high fidelity model?</a:t>
            </a:r>
          </a:p>
          <a:p>
            <a:r>
              <a:rPr lang="en-US" dirty="0"/>
              <a:t>Require education around what a factor table is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825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Either function chooses the most interesting trajectories </a:t>
            </a:r>
          </a:p>
          <a:p>
            <a:r>
              <a:rPr lang="en-US" dirty="0"/>
              <a:t>Don’t even need to run the low fidelity model anymore with this information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79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Know inputs and outputs</a:t>
            </a:r>
          </a:p>
          <a:p>
            <a:r>
              <a:rPr lang="en-US" dirty="0"/>
              <a:t>Only know the outputs </a:t>
            </a:r>
          </a:p>
          <a:p>
            <a:r>
              <a:rPr lang="en-US" dirty="0"/>
              <a:t>But theoretically, we can do the functional response and create sensitivity analysis  of which trajectories matter and which do not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85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00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Separating the curve into pieces </a:t>
            </a:r>
          </a:p>
          <a:p>
            <a:r>
              <a:rPr lang="en-US" dirty="0"/>
              <a:t>Knots: landmarks in data (modulus, yield strength, </a:t>
            </a:r>
            <a:r>
              <a:rPr lang="en-US" dirty="0" err="1"/>
              <a:t>etc</a:t>
            </a:r>
            <a:r>
              <a:rPr lang="en-US" dirty="0"/>
              <a:t>), defining characteristics enough to group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30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91FA71E-0212-4DBE-A395-9FE7E0C98054}"/>
              </a:ext>
            </a:extLst>
          </p:cNvPr>
          <p:cNvSpPr/>
          <p:nvPr userDrawn="1"/>
        </p:nvSpPr>
        <p:spPr>
          <a:xfrm>
            <a:off x="-1" y="-54243"/>
            <a:ext cx="12192001" cy="4803982"/>
          </a:xfrm>
          <a:prstGeom prst="rect">
            <a:avLst/>
          </a:prstGeom>
          <a:solidFill>
            <a:srgbClr val="003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6617D5-B90F-45FD-B3DA-A0A816BE6062}"/>
              </a:ext>
            </a:extLst>
          </p:cNvPr>
          <p:cNvSpPr/>
          <p:nvPr userDrawn="1"/>
        </p:nvSpPr>
        <p:spPr>
          <a:xfrm>
            <a:off x="0" y="4661453"/>
            <a:ext cx="12191999" cy="21965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0DA0C76-AEC9-4E07-A095-29386CBD0975}"/>
              </a:ext>
            </a:extLst>
          </p:cNvPr>
          <p:cNvSpPr txBox="1">
            <a:spLocks/>
          </p:cNvSpPr>
          <p:nvPr userDrawn="1"/>
        </p:nvSpPr>
        <p:spPr>
          <a:xfrm>
            <a:off x="4370832" y="6556248"/>
            <a:ext cx="3465576" cy="2857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9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dirty="0">
                <a:solidFill>
                  <a:srgbClr val="414042"/>
                </a:solidFill>
              </a:rPr>
              <a:t>LOCKHEED MARTIN PROPRIETARY INFORMATION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399F38E9-0B99-4D1D-B88F-6FAB4BE286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9968" y="4990191"/>
            <a:ext cx="5803900" cy="4397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800" b="1" kern="1200" dirty="0" smtClean="0">
                <a:solidFill>
                  <a:srgbClr val="003478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B18D4118-BF90-462F-9D5A-CEE417B46C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9968" y="5493495"/>
            <a:ext cx="5803900" cy="4397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8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Subtitle (Optional)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F0D77D0A-1632-4CDC-A4D3-915F3444BD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9968" y="6068095"/>
            <a:ext cx="3104322" cy="2867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200" b="1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Name, Full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0CDAB2-5F36-8183-F2EC-12976822FF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83805" y="5353162"/>
            <a:ext cx="2762560" cy="416509"/>
          </a:xfrm>
          <a:prstGeom prst="rect">
            <a:avLst/>
          </a:prstGeom>
        </p:spPr>
      </p:pic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EC51FD09-7A7E-68BC-55B2-2AA99FDC3A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0079" y="2743200"/>
            <a:ext cx="8937553" cy="8811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4000" b="1" kern="1200" dirty="0" smtClean="0">
                <a:solidFill>
                  <a:schemeClr val="bg1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Title Slide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DA36B9-6BD4-6617-B660-083E6AEF8EBD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9649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3840">
          <p15:clr>
            <a:srgbClr val="FBAE40"/>
          </p15:clr>
        </p15:guide>
        <p15:guide id="3" pos="2568">
          <p15:clr>
            <a:srgbClr val="FBAE40"/>
          </p15:clr>
        </p15:guide>
        <p15:guide id="4" pos="5112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34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9469F77-D9CE-43A9-9C6F-5AAA6A3F0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429001"/>
            <a:ext cx="12192000" cy="3429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C1A0D84-BBEA-4099-9778-A9363A2BA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504671"/>
            <a:ext cx="10863943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3478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B956E94C-9969-4AB2-8117-F619D597A2E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598" y="4798258"/>
            <a:ext cx="2999232" cy="8239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8F9C99-6215-4A1B-BF56-662E2AB3DC9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78624" y="4798258"/>
            <a:ext cx="2998301" cy="8239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3210C54A-DD08-4364-8254-1321A8844AB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459252" y="4798258"/>
            <a:ext cx="2998301" cy="8239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FBEC01-9F7C-4B40-BB53-7CA71DF23C7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09598" y="1550504"/>
            <a:ext cx="2999232" cy="29618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72BC0D6B-8A30-40EF-AB45-BA0C194FDCF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578624" y="1550504"/>
            <a:ext cx="2998301" cy="29618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8957662E-BFCE-48F9-862F-DF8DE0A7D64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459252" y="1553128"/>
            <a:ext cx="2998301" cy="29618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E5BDAE9-2EE5-417A-9702-2126C0F04950}"/>
              </a:ext>
            </a:extLst>
          </p:cNvPr>
          <p:cNvSpPr/>
          <p:nvPr userDrawn="1"/>
        </p:nvSpPr>
        <p:spPr>
          <a:xfrm>
            <a:off x="609599" y="5803184"/>
            <a:ext cx="2999232" cy="94939"/>
          </a:xfrm>
          <a:prstGeom prst="rect">
            <a:avLst/>
          </a:prstGeom>
          <a:solidFill>
            <a:srgbClr val="003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CFACE2B-855B-4182-8D2E-A51A7C6753C7}"/>
              </a:ext>
            </a:extLst>
          </p:cNvPr>
          <p:cNvSpPr/>
          <p:nvPr userDrawn="1"/>
        </p:nvSpPr>
        <p:spPr>
          <a:xfrm>
            <a:off x="4578624" y="5803184"/>
            <a:ext cx="2999232" cy="94939"/>
          </a:xfrm>
          <a:prstGeom prst="rect">
            <a:avLst/>
          </a:prstGeom>
          <a:solidFill>
            <a:srgbClr val="003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1DF8AB8-AA0C-4401-B96D-6646282EAFA9}"/>
              </a:ext>
            </a:extLst>
          </p:cNvPr>
          <p:cNvSpPr/>
          <p:nvPr userDrawn="1"/>
        </p:nvSpPr>
        <p:spPr>
          <a:xfrm>
            <a:off x="8459252" y="5803184"/>
            <a:ext cx="2999232" cy="94939"/>
          </a:xfrm>
          <a:prstGeom prst="rect">
            <a:avLst/>
          </a:prstGeom>
          <a:solidFill>
            <a:srgbClr val="003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92FF717-122B-1601-73F6-FB3BCE7D9C2D}"/>
              </a:ext>
            </a:extLst>
          </p:cNvPr>
          <p:cNvSpPr txBox="1">
            <a:spLocks/>
          </p:cNvSpPr>
          <p:nvPr userDrawn="1"/>
        </p:nvSpPr>
        <p:spPr>
          <a:xfrm>
            <a:off x="356616" y="6554624"/>
            <a:ext cx="3463048" cy="2857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9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b="0" dirty="0">
                <a:solidFill>
                  <a:srgbClr val="414042"/>
                </a:solidFill>
                <a:latin typeface="+mn-lt"/>
                <a:cs typeface="Arial" panose="020B0604020202020204" pitchFamily="34" charset="0"/>
              </a:rPr>
              <a:t>LOCKHEED MARTIN PROPRIETARY INFORMATION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22AF72-7D09-7718-79FC-23C0F02E4214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111A947-29A3-BF11-1A63-EC436A3B7F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CA61104-9893-7D61-B81D-04B0520407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7940" y="6443009"/>
              <a:ext cx="2036513" cy="307044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BEC4113-64BB-2281-3CD4-188D84A29053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153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C1A0D84-BBEA-4099-9778-A9363A2BA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504671"/>
            <a:ext cx="10983686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3478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B956E94C-9969-4AB2-8117-F619D597A2E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600" y="5302002"/>
            <a:ext cx="2998301" cy="3800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AB518037-F3DC-4DBC-AA07-629E5C8B49FC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609600" y="1258606"/>
            <a:ext cx="10972800" cy="393886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FCAD2B6C-443D-28D6-F18D-18F54A9EEC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9" y="5804362"/>
            <a:ext cx="10972800" cy="472518"/>
          </a:xfrm>
          <a:prstGeom prst="rect">
            <a:avLst/>
          </a:prstGeom>
          <a:solidFill>
            <a:srgbClr val="003478">
              <a:alpha val="10000"/>
            </a:srgbClr>
          </a:solidFill>
          <a:ln>
            <a:noFill/>
          </a:ln>
          <a:effectLst/>
          <a:scene3d>
            <a:camera prst="orthographicFront"/>
            <a:lightRig rig="brightRoom" dir="t">
              <a:rot lat="0" lon="0" rev="600000"/>
            </a:lightRig>
          </a:scene3d>
          <a:sp3d prstMaterial="metal"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C8539D1-CD98-51D1-F7A5-CAEEFB3AD880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9A3AF1A-3C67-4F0B-04A4-30651C1DB3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C8AD54A-8787-DB93-4C11-29C142509A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7940" y="6443009"/>
              <a:ext cx="2036513" cy="307044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0DE8E3D-FE09-94E9-C0A5-1D128FCB7DFA}"/>
              </a:ext>
            </a:extLst>
          </p:cNvPr>
          <p:cNvSpPr txBox="1"/>
          <p:nvPr userDrawn="1"/>
        </p:nvSpPr>
        <p:spPr>
          <a:xfrm>
            <a:off x="73152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841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C1A0D84-BBEA-4099-9778-A9363A2BA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504671"/>
            <a:ext cx="11005457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3478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C59C980-A3D0-4EF8-9506-D402C5A6FD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600" y="1341438"/>
            <a:ext cx="5324061" cy="3970097"/>
          </a:xfrm>
          <a:prstGeom prst="rect">
            <a:avLst/>
          </a:prstGeom>
          <a:noFill/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/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600"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/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200"/>
            </a:lvl5pPr>
            <a:lvl6pPr marL="2514600" indent="-2286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/>
            </a:lvl6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4CC6854-32C8-45B3-B6D3-D2E66DF7D4C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8341" y="1341437"/>
            <a:ext cx="5324061" cy="3970097"/>
          </a:xfrm>
          <a:prstGeom prst="rect">
            <a:avLst/>
          </a:prstGeom>
          <a:noFill/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/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600"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/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200"/>
            </a:lvl5pPr>
            <a:lvl6pPr marL="2514600" indent="-2286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/>
            </a:lvl6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2AA9E988-1444-5E64-B3F6-5961B2D426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9" y="5719303"/>
            <a:ext cx="10972800" cy="472518"/>
          </a:xfrm>
          <a:prstGeom prst="rect">
            <a:avLst/>
          </a:prstGeom>
          <a:solidFill>
            <a:srgbClr val="003478">
              <a:alpha val="10000"/>
            </a:srgbClr>
          </a:solidFill>
          <a:ln>
            <a:noFill/>
          </a:ln>
          <a:effectLst/>
          <a:scene3d>
            <a:camera prst="orthographicFront"/>
            <a:lightRig rig="brightRoom" dir="t">
              <a:rot lat="0" lon="0" rev="600000"/>
            </a:lightRig>
          </a:scene3d>
          <a:sp3d prstMaterial="metal"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37A1C23-DB2A-3C30-0E13-68FEB9198F02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E08D145-1541-BB76-77A5-4CFDD4821A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56350E4-F0C0-A49A-E707-97727F6150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7940" y="6443009"/>
              <a:ext cx="2036513" cy="307044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2C31FCC-A5FE-C2CF-C0F7-E0ECA558E390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148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21D4684-8BB0-4FE9-B1CB-B9F65E4F9DC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0" y="3429000"/>
            <a:ext cx="12192000" cy="342899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7DA89AA-3199-43A5-B716-88F9B206E89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600" y="1550504"/>
            <a:ext cx="2998300" cy="2951924"/>
          </a:xfrm>
          <a:prstGeom prst="rect">
            <a:avLst/>
          </a:prstGeom>
          <a:solidFill>
            <a:srgbClr val="003478"/>
          </a:solidFill>
        </p:spPr>
        <p:txBody>
          <a:bodyPr lIns="274320" tIns="274320" rIns="274320" bIns="36576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B37C666-26F7-4F2C-92CE-67B0C3E52D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04671"/>
            <a:ext cx="10983686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2F6C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6E546E26-95A4-4F81-AEA4-F78B3F1908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96851" y="1550504"/>
            <a:ext cx="2998300" cy="2951924"/>
          </a:xfrm>
          <a:prstGeom prst="rect">
            <a:avLst/>
          </a:prstGeom>
          <a:solidFill>
            <a:srgbClr val="003478"/>
          </a:solidFill>
        </p:spPr>
        <p:txBody>
          <a:bodyPr lIns="274320" tIns="274320" rIns="274320" bIns="36576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1FFA57FE-AEF6-472C-8D21-CC48F53E9B2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584102" y="1550504"/>
            <a:ext cx="2998300" cy="2951924"/>
          </a:xfrm>
          <a:prstGeom prst="rect">
            <a:avLst/>
          </a:prstGeom>
          <a:solidFill>
            <a:srgbClr val="003478"/>
          </a:solidFill>
        </p:spPr>
        <p:txBody>
          <a:bodyPr lIns="274320" tIns="274320" rIns="274320" bIns="36576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4CBB22-8DA5-45F3-DC73-5F55B7563929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CEFE68C-2428-7C9D-C4BE-12D5988ACF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30E8DFB-1D27-E3B8-A7FD-8FFFE0CF8E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7940" y="6443009"/>
              <a:ext cx="2036513" cy="3070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2616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Photo with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C1A0D84-BBEA-4099-9778-A9363A2BA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504671"/>
            <a:ext cx="10984631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3478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9B4C5E7-2BAE-493F-BBFD-70C9914341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60634" y="1619940"/>
            <a:ext cx="1696280" cy="17494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54C5A27-7B3C-4273-A211-4F8CF1D0C8A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882808" y="1619940"/>
            <a:ext cx="1696280" cy="17494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C816A4C0-7387-4691-A213-8237D3C5C1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54007" y="3531567"/>
            <a:ext cx="1696280" cy="17494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D43098FF-AC40-42B4-B12D-6ECFA4F0808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886120" y="3531567"/>
            <a:ext cx="1696280" cy="17494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A3F9BCE2-3ADE-4F3D-B650-E42610BAF83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9540" y="1619940"/>
            <a:ext cx="1696280" cy="17494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17F0C345-FD44-4CB9-AA15-F9A7B0CA6DE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441714" y="1619940"/>
            <a:ext cx="1696280" cy="17494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14A06D38-ACF1-4C38-B96C-4A022CD87DC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12913" y="3531567"/>
            <a:ext cx="1696280" cy="17494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3E961B3A-4844-482D-8E3E-7A2D4FC9156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445026" y="3531567"/>
            <a:ext cx="1696280" cy="17494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E71B3E1-54DA-4FBD-B4D4-E14162E1B85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73208" y="1619941"/>
            <a:ext cx="3657600" cy="3657600"/>
          </a:xfrm>
          <a:prstGeom prst="rect">
            <a:avLst/>
          </a:prstGeom>
          <a:solidFill>
            <a:srgbClr val="003478"/>
          </a:solidFill>
        </p:spPr>
        <p:txBody>
          <a:bodyPr lIns="365760" rIns="365760" anchor="ctr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C386BB78-113E-72A3-1A10-779C47F4D8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9" y="5719303"/>
            <a:ext cx="10972800" cy="472518"/>
          </a:xfrm>
          <a:prstGeom prst="rect">
            <a:avLst/>
          </a:prstGeom>
          <a:solidFill>
            <a:srgbClr val="003478">
              <a:alpha val="10000"/>
            </a:srgbClr>
          </a:solidFill>
          <a:ln>
            <a:noFill/>
          </a:ln>
          <a:effectLst/>
          <a:scene3d>
            <a:camera prst="orthographicFront"/>
            <a:lightRig rig="brightRoom" dir="t">
              <a:rot lat="0" lon="0" rev="600000"/>
            </a:lightRig>
          </a:scene3d>
          <a:sp3d prstMaterial="metal"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758584-ECE1-F481-B358-7467C37E1790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DDC0A6E-5DEF-7E07-BF97-044EAB9B44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F1DA883-40F4-9DF5-A250-44B6AA32EF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7940" y="6443009"/>
              <a:ext cx="2036513" cy="307044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CE3AE62-3C01-8F04-8AE0-E82868DB4A24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442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673C045F-876A-487E-9097-CF25663536C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12648" y="1331304"/>
            <a:ext cx="10962862" cy="370783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E6E007D-4A49-4350-A5D2-296D7DED61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504671"/>
            <a:ext cx="10984633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347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8CA206A-CB1D-4E4E-8256-938ED74FCA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910" y="5206735"/>
            <a:ext cx="5108023" cy="238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latin typeface="Arial" panose="020B0604020202020204" pitchFamily="34" charset="0"/>
              </a:defRPr>
            </a:lvl1pPr>
            <a:lvl2pPr marL="457200" indent="0">
              <a:buNone/>
              <a:defRPr sz="1000">
                <a:latin typeface="Arial Nova Cond" panose="020B0604020202020204" pitchFamily="34" charset="0"/>
              </a:defRPr>
            </a:lvl2pPr>
            <a:lvl3pPr marL="914400" indent="0">
              <a:buNone/>
              <a:defRPr sz="1000">
                <a:latin typeface="Arial Nova Cond" panose="020B0604020202020204" pitchFamily="34" charset="0"/>
              </a:defRPr>
            </a:lvl3pPr>
            <a:lvl4pPr marL="1371600" indent="0">
              <a:buNone/>
              <a:defRPr sz="1000">
                <a:latin typeface="Arial Nova Cond" panose="020B0604020202020204" pitchFamily="34" charset="0"/>
              </a:defRPr>
            </a:lvl4pPr>
            <a:lvl5pPr marL="1828800" indent="0">
              <a:buNone/>
              <a:defRPr sz="1000">
                <a:latin typeface="Arial Nova Cond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Footnote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E04CEAC4-5E47-14AB-3A81-6C2468206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9" y="5719303"/>
            <a:ext cx="10972800" cy="472518"/>
          </a:xfrm>
          <a:prstGeom prst="rect">
            <a:avLst/>
          </a:prstGeom>
          <a:solidFill>
            <a:srgbClr val="003478">
              <a:alpha val="10000"/>
            </a:srgbClr>
          </a:solidFill>
          <a:ln>
            <a:noFill/>
          </a:ln>
          <a:effectLst/>
          <a:scene3d>
            <a:camera prst="orthographicFront"/>
            <a:lightRig rig="brightRoom" dir="t">
              <a:rot lat="0" lon="0" rev="600000"/>
            </a:lightRig>
          </a:scene3d>
          <a:sp3d prstMaterial="metal"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011D703-3B71-95A3-5B15-C6A4D9DA9305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5DF24E5-A600-5242-246C-6C4C188729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365637D-2634-5FD6-9556-09A5BD5498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7940" y="6443009"/>
              <a:ext cx="2036513" cy="307044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B253AF9-EF5E-6A8C-1936-5C5C44F3A041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088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60E2-4A59-41CF-9D25-3932C8732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2511" y="3009440"/>
            <a:ext cx="9218621" cy="650277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solidFill>
                  <a:srgbClr val="00347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Transition Slide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7064096-BC33-4BE5-921C-3C44EFC9E5AC}"/>
              </a:ext>
            </a:extLst>
          </p:cNvPr>
          <p:cNvCxnSpPr>
            <a:cxnSpLocks/>
          </p:cNvCxnSpPr>
          <p:nvPr userDrawn="1"/>
        </p:nvCxnSpPr>
        <p:spPr>
          <a:xfrm>
            <a:off x="5406021" y="4128578"/>
            <a:ext cx="1371600" cy="0"/>
          </a:xfrm>
          <a:prstGeom prst="line">
            <a:avLst/>
          </a:prstGeom>
          <a:ln w="57150">
            <a:solidFill>
              <a:srgbClr val="0034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366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bg>
      <p:bgPr>
        <a:solidFill>
          <a:srgbClr val="0034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B0B67E-E42D-187F-1790-1AFBC4B7F9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25030" y="2668858"/>
            <a:ext cx="8091658" cy="121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097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91FA71E-0212-4DBE-A395-9FE7E0C98054}"/>
              </a:ext>
            </a:extLst>
          </p:cNvPr>
          <p:cNvSpPr/>
          <p:nvPr userDrawn="1"/>
        </p:nvSpPr>
        <p:spPr>
          <a:xfrm>
            <a:off x="-1" y="-54243"/>
            <a:ext cx="12192001" cy="4803982"/>
          </a:xfrm>
          <a:prstGeom prst="rect">
            <a:avLst/>
          </a:prstGeom>
          <a:solidFill>
            <a:srgbClr val="003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6617D5-B90F-45FD-B3DA-A0A816BE6062}"/>
              </a:ext>
            </a:extLst>
          </p:cNvPr>
          <p:cNvSpPr/>
          <p:nvPr userDrawn="1"/>
        </p:nvSpPr>
        <p:spPr>
          <a:xfrm>
            <a:off x="0" y="4661453"/>
            <a:ext cx="12191999" cy="21965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0DA0C76-AEC9-4E07-A095-29386CBD0975}"/>
              </a:ext>
            </a:extLst>
          </p:cNvPr>
          <p:cNvSpPr txBox="1">
            <a:spLocks/>
          </p:cNvSpPr>
          <p:nvPr userDrawn="1"/>
        </p:nvSpPr>
        <p:spPr>
          <a:xfrm>
            <a:off x="4370832" y="6556248"/>
            <a:ext cx="3465576" cy="2857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9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dirty="0">
                <a:solidFill>
                  <a:srgbClr val="414042"/>
                </a:solidFill>
              </a:rPr>
              <a:t>LOCKHEED MARTIN PROPRIETARY INFORMATION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399F38E9-0B99-4D1D-B88F-6FAB4BE286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9968" y="4990191"/>
            <a:ext cx="5803900" cy="4397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800" b="1" kern="1200" dirty="0" smtClean="0">
                <a:solidFill>
                  <a:srgbClr val="003478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B18D4118-BF90-462F-9D5A-CEE417B46C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9968" y="5493495"/>
            <a:ext cx="5803900" cy="4397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8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Subtitle (Optional)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F0D77D0A-1632-4CDC-A4D3-915F3444BD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9968" y="6068095"/>
            <a:ext cx="3104322" cy="2867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200" b="1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Name, Full Title</a:t>
            </a:r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EC51FD09-7A7E-68BC-55B2-2AA99FDC3A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0079" y="2743200"/>
            <a:ext cx="8937553" cy="8811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4000" b="1" kern="1200" dirty="0" smtClean="0">
                <a:solidFill>
                  <a:schemeClr val="bg1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Title Slide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1AC76D-6CDF-4CA7-F62C-39F36B29F3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87968" y="5349240"/>
            <a:ext cx="2761488" cy="41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63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3840">
          <p15:clr>
            <a:srgbClr val="FBAE40"/>
          </p15:clr>
        </p15:guide>
        <p15:guide id="3" pos="2568">
          <p15:clr>
            <a:srgbClr val="FBAE40"/>
          </p15:clr>
        </p15:guide>
        <p15:guide id="4" pos="5112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345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 Title Slide Three Imag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C6617D5-B90F-45FD-B3DA-A0A816BE6062}"/>
              </a:ext>
            </a:extLst>
          </p:cNvPr>
          <p:cNvSpPr/>
          <p:nvPr userDrawn="1"/>
        </p:nvSpPr>
        <p:spPr>
          <a:xfrm>
            <a:off x="0" y="4661453"/>
            <a:ext cx="12191999" cy="21965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0DA0C76-AEC9-4E07-A095-29386CBD0975}"/>
              </a:ext>
            </a:extLst>
          </p:cNvPr>
          <p:cNvSpPr txBox="1">
            <a:spLocks/>
          </p:cNvSpPr>
          <p:nvPr userDrawn="1"/>
        </p:nvSpPr>
        <p:spPr>
          <a:xfrm>
            <a:off x="4370832" y="6556248"/>
            <a:ext cx="3463048" cy="2857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9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dirty="0">
                <a:solidFill>
                  <a:srgbClr val="414042"/>
                </a:solidFill>
              </a:rPr>
              <a:t>LOCKHEED MARTIN PROPRIETARY INFORMATION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DDB7EFD5-F946-484D-A6C2-5B2D6182EA91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0" y="-28"/>
            <a:ext cx="4052888" cy="466148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E7EBE47-C42F-463E-A18D-5FA034BA22C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069556" y="-28"/>
            <a:ext cx="4052888" cy="466148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8328F9AF-62EA-4F6E-BF8B-65716F02AC8D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139112" y="-28"/>
            <a:ext cx="4052888" cy="466148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399F38E9-0B99-4D1D-B88F-6FAB4BE286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9968" y="4990191"/>
            <a:ext cx="5803900" cy="4397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800" b="1" kern="1200" dirty="0" smtClean="0">
                <a:solidFill>
                  <a:srgbClr val="003478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B18D4118-BF90-462F-9D5A-CEE417B46C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9968" y="5493495"/>
            <a:ext cx="5803900" cy="4397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8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Subtitle (Optional)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F0D77D0A-1632-4CDC-A4D3-915F3444BD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9968" y="6068095"/>
            <a:ext cx="3104322" cy="2867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200" b="1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Name, Full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1FA71E-0212-4DBE-A395-9FE7E0C98054}"/>
              </a:ext>
            </a:extLst>
          </p:cNvPr>
          <p:cNvSpPr/>
          <p:nvPr userDrawn="1"/>
        </p:nvSpPr>
        <p:spPr>
          <a:xfrm>
            <a:off x="-1" y="4654799"/>
            <a:ext cx="12196259" cy="94939"/>
          </a:xfrm>
          <a:prstGeom prst="rect">
            <a:avLst/>
          </a:prstGeom>
          <a:solidFill>
            <a:srgbClr val="003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3DA93E-93EF-F094-1611-0270891435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87968" y="5349240"/>
            <a:ext cx="2761488" cy="41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450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3840">
          <p15:clr>
            <a:srgbClr val="FBAE40"/>
          </p15:clr>
        </p15:guide>
        <p15:guide id="3" pos="2568">
          <p15:clr>
            <a:srgbClr val="FBAE40"/>
          </p15:clr>
        </p15:guide>
        <p15:guide id="4" pos="5112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345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 Title Slide Three Imag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C6617D5-B90F-45FD-B3DA-A0A816BE6062}"/>
              </a:ext>
            </a:extLst>
          </p:cNvPr>
          <p:cNvSpPr/>
          <p:nvPr userDrawn="1"/>
        </p:nvSpPr>
        <p:spPr>
          <a:xfrm>
            <a:off x="0" y="4661453"/>
            <a:ext cx="12191999" cy="21965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0DA0C76-AEC9-4E07-A095-29386CBD0975}"/>
              </a:ext>
            </a:extLst>
          </p:cNvPr>
          <p:cNvSpPr txBox="1">
            <a:spLocks/>
          </p:cNvSpPr>
          <p:nvPr userDrawn="1"/>
        </p:nvSpPr>
        <p:spPr>
          <a:xfrm>
            <a:off x="4370832" y="6556248"/>
            <a:ext cx="3463048" cy="2857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9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dirty="0">
                <a:solidFill>
                  <a:srgbClr val="414042"/>
                </a:solidFill>
              </a:rPr>
              <a:t>LOCKHEED MARTIN PROPRIETARY INFORMATION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DDB7EFD5-F946-484D-A6C2-5B2D6182EA91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0" y="-28"/>
            <a:ext cx="4052888" cy="466148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E7EBE47-C42F-463E-A18D-5FA034BA22C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069556" y="-28"/>
            <a:ext cx="4052888" cy="466148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8328F9AF-62EA-4F6E-BF8B-65716F02AC8D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139112" y="-28"/>
            <a:ext cx="4052888" cy="466148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399F38E9-0B99-4D1D-B88F-6FAB4BE286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9968" y="4990191"/>
            <a:ext cx="5803900" cy="4397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800" b="1" kern="1200" dirty="0" smtClean="0">
                <a:solidFill>
                  <a:srgbClr val="003478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B18D4118-BF90-462F-9D5A-CEE417B46C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9968" y="5493495"/>
            <a:ext cx="5803900" cy="4397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8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Subtitle (Optional)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F0D77D0A-1632-4CDC-A4D3-915F3444BD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9968" y="6068095"/>
            <a:ext cx="3104322" cy="2867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200" b="1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Name, Full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1FA71E-0212-4DBE-A395-9FE7E0C98054}"/>
              </a:ext>
            </a:extLst>
          </p:cNvPr>
          <p:cNvSpPr/>
          <p:nvPr userDrawn="1"/>
        </p:nvSpPr>
        <p:spPr>
          <a:xfrm>
            <a:off x="-1" y="4654799"/>
            <a:ext cx="12196259" cy="94939"/>
          </a:xfrm>
          <a:prstGeom prst="rect">
            <a:avLst/>
          </a:prstGeom>
          <a:solidFill>
            <a:srgbClr val="003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25B4DB-32BA-141F-6C53-30AD514827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83805" y="5353162"/>
            <a:ext cx="2762560" cy="4165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E41EB6-F1C9-A0CF-B224-27D5D15A5016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113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3840">
          <p15:clr>
            <a:srgbClr val="FBAE40"/>
          </p15:clr>
        </p15:guide>
        <p15:guide id="3" pos="2568">
          <p15:clr>
            <a:srgbClr val="FBAE40"/>
          </p15:clr>
        </p15:guide>
        <p15:guide id="4" pos="5112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345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l Title Slide One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C6617D5-B90F-45FD-B3DA-A0A816BE6062}"/>
              </a:ext>
            </a:extLst>
          </p:cNvPr>
          <p:cNvSpPr/>
          <p:nvPr userDrawn="1"/>
        </p:nvSpPr>
        <p:spPr>
          <a:xfrm>
            <a:off x="0" y="4661453"/>
            <a:ext cx="12191999" cy="21965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0DA0C76-AEC9-4E07-A095-29386CBD0975}"/>
              </a:ext>
            </a:extLst>
          </p:cNvPr>
          <p:cNvSpPr txBox="1">
            <a:spLocks/>
          </p:cNvSpPr>
          <p:nvPr userDrawn="1"/>
        </p:nvSpPr>
        <p:spPr>
          <a:xfrm>
            <a:off x="4370832" y="6556248"/>
            <a:ext cx="3463048" cy="2857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9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dirty="0">
                <a:solidFill>
                  <a:srgbClr val="414042"/>
                </a:solidFill>
              </a:rPr>
              <a:t>LOCKHEED MARTIN PROPRIETARY INFORMATION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DDB7EFD5-F946-484D-A6C2-5B2D6182EA91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0" y="-28"/>
            <a:ext cx="12191998" cy="466148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399F38E9-0B99-4D1D-B88F-6FAB4BE286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9968" y="4990191"/>
            <a:ext cx="5803900" cy="4397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800" b="1" kern="1200" dirty="0" smtClean="0">
                <a:solidFill>
                  <a:srgbClr val="003478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B18D4118-BF90-462F-9D5A-CEE417B46C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9968" y="5493495"/>
            <a:ext cx="5803900" cy="4397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8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Subtitle (Optional)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F0D77D0A-1632-4CDC-A4D3-915F3444BD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9968" y="6068095"/>
            <a:ext cx="3104322" cy="2867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200" b="1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Name, Full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1FA71E-0212-4DBE-A395-9FE7E0C98054}"/>
              </a:ext>
            </a:extLst>
          </p:cNvPr>
          <p:cNvSpPr/>
          <p:nvPr userDrawn="1"/>
        </p:nvSpPr>
        <p:spPr>
          <a:xfrm>
            <a:off x="-1" y="4654799"/>
            <a:ext cx="12196259" cy="94939"/>
          </a:xfrm>
          <a:prstGeom prst="rect">
            <a:avLst/>
          </a:prstGeom>
          <a:solidFill>
            <a:srgbClr val="003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9DD66F-5F4F-A64F-AA49-73E46708F3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87968" y="5349240"/>
            <a:ext cx="2761488" cy="41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190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3840">
          <p15:clr>
            <a:srgbClr val="FBAE40"/>
          </p15:clr>
        </p15:guide>
        <p15:guide id="3" pos="2568">
          <p15:clr>
            <a:srgbClr val="FBAE40"/>
          </p15:clr>
        </p15:guide>
        <p15:guide id="4" pos="5112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345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570CFE-0D40-4114-88B7-2BA43DB1F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59252" y="0"/>
            <a:ext cx="3732748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41C60BF-CFA2-410A-B843-9CEAFCB519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600" y="1335024"/>
            <a:ext cx="7505700" cy="42052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4572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None/>
              <a:defRPr sz="1800"/>
            </a:lvl2pPr>
            <a:lvl3pPr marL="9144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600"/>
            </a:lvl3pPr>
            <a:lvl4pPr marL="13716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None/>
              <a:defRPr sz="1400"/>
            </a:lvl4pPr>
            <a:lvl5pPr marL="1828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5pPr>
            <a:lvl6pPr marL="22860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None/>
              <a:defRPr sz="1400"/>
            </a:lvl6pPr>
          </a:lstStyle>
          <a:p>
            <a:pPr lvl="0"/>
            <a:r>
              <a:rPr lang="en-US" dirty="0"/>
              <a:t>Click to edit text</a:t>
            </a:r>
          </a:p>
          <a:p>
            <a:pPr lvl="0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F92B20-A5A6-4909-A73A-C6C85E980E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04671"/>
            <a:ext cx="6629400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3478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2262C48F-4708-42DE-8E80-44A3B0CD34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817055" y="2216427"/>
            <a:ext cx="2998301" cy="15902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10A8ED32-609D-7C19-DC91-94205136831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599" y="5719303"/>
            <a:ext cx="7524308" cy="472518"/>
          </a:xfrm>
          <a:prstGeom prst="rect">
            <a:avLst/>
          </a:prstGeom>
          <a:solidFill>
            <a:srgbClr val="003478">
              <a:alpha val="10000"/>
            </a:srgbClr>
          </a:solidFill>
          <a:ln>
            <a:noFill/>
          </a:ln>
          <a:effectLst/>
          <a:scene3d>
            <a:camera prst="orthographicFront"/>
            <a:lightRig rig="brightRoom" dir="t">
              <a:rot lat="0" lon="0" rev="600000"/>
            </a:lightRig>
          </a:scene3d>
          <a:sp3d prstMaterial="metal"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0EC690-6145-8029-9086-E6C77A2BE867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DFCAB81-8154-13EA-C04E-021F9D8F2C98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97F3881-0CD4-BBC4-DE0D-7670831C26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78C58E0-9EB4-F7CA-5A9C-5B895CC67F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2126" y="6439118"/>
              <a:ext cx="2039112" cy="3079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41452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9469F77-D9CE-43A9-9C6F-5AAA6A3F0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59252" y="0"/>
            <a:ext cx="3732748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4720C3-3808-4215-B0DC-3782872EA2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600" y="1335024"/>
            <a:ext cx="7505700" cy="42052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800"/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400"/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200"/>
            </a:lvl5pPr>
            <a:lvl6pPr marL="25146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/>
            </a:lvl6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C1A0D84-BBEA-4099-9778-A9363A2BA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04671"/>
            <a:ext cx="6629400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2F6C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3210C54A-DD08-4364-8254-1321A8844AB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815825" y="2216427"/>
            <a:ext cx="2998301" cy="15902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3D48B3-C899-488E-8ADA-A4B90B205F83}"/>
              </a:ext>
            </a:extLst>
          </p:cNvPr>
          <p:cNvSpPr/>
          <p:nvPr userDrawn="1"/>
        </p:nvSpPr>
        <p:spPr>
          <a:xfrm>
            <a:off x="8815359" y="3970165"/>
            <a:ext cx="2999232" cy="94939"/>
          </a:xfrm>
          <a:prstGeom prst="rect">
            <a:avLst/>
          </a:prstGeom>
          <a:solidFill>
            <a:srgbClr val="003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72F4A05-4C17-6B0C-4237-3C99BA56493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599" y="5719303"/>
            <a:ext cx="7524308" cy="472518"/>
          </a:xfrm>
          <a:prstGeom prst="rect">
            <a:avLst/>
          </a:prstGeom>
          <a:solidFill>
            <a:srgbClr val="003478">
              <a:alpha val="10000"/>
            </a:srgbClr>
          </a:solidFill>
          <a:ln>
            <a:noFill/>
          </a:ln>
          <a:effectLst/>
          <a:scene3d>
            <a:camera prst="orthographicFront"/>
            <a:lightRig rig="brightRoom" dir="t">
              <a:rot lat="0" lon="0" rev="600000"/>
            </a:lightRig>
          </a:scene3d>
          <a:sp3d prstMaterial="metal"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FD7036-DFAC-C0D0-2B4F-9F5AB7319F21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E2B4B07-ED07-4D34-9055-9EC94E13AC2F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D3165D5-CC4A-79AC-0A77-539119C20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E6AB36C-0DDE-1319-20BE-D93E1A42FB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2126" y="6439118"/>
              <a:ext cx="2039112" cy="3079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0903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with Support Image o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162D26B-0852-410F-A36B-EAD531A8E2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04671"/>
            <a:ext cx="10983686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3478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1D68753-5D2F-461F-AF48-50A66CC7DD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9" y="5719303"/>
            <a:ext cx="10972800" cy="472518"/>
          </a:xfrm>
          <a:prstGeom prst="rect">
            <a:avLst/>
          </a:prstGeom>
          <a:solidFill>
            <a:srgbClr val="003478">
              <a:alpha val="10000"/>
            </a:srgbClr>
          </a:solidFill>
          <a:ln>
            <a:noFill/>
          </a:ln>
          <a:effectLst/>
          <a:scene3d>
            <a:camera prst="orthographicFront"/>
            <a:lightRig rig="brightRoom" dir="t">
              <a:rot lat="0" lon="0" rev="600000"/>
            </a:lightRig>
          </a:scene3d>
          <a:sp3d prstMaterial="metal"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AC75BF9-3914-4E65-81BD-B09D23C768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600" y="1341438"/>
            <a:ext cx="5324061" cy="397009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sz="1600"/>
            </a:lvl1pPr>
            <a:lvl2pPr marL="685800" indent="-2286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4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 marL="1600200" indent="-2286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100"/>
            </a:lvl4pPr>
            <a:lvl5pPr>
              <a:lnSpc>
                <a:spcPct val="100000"/>
              </a:lnSpc>
              <a:spcBef>
                <a:spcPts val="600"/>
              </a:spcBef>
              <a:defRPr sz="1100"/>
            </a:lvl5pPr>
            <a:lvl6pPr marL="2514600" indent="-2286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100"/>
            </a:lvl6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34D7AB-5058-4107-958E-EF7D6E1E8288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096000" y="1189033"/>
            <a:ext cx="5486399" cy="4366941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9260B9F-C9A0-BBBB-3CA4-6E840BB9D151}"/>
              </a:ext>
            </a:extLst>
          </p:cNvPr>
          <p:cNvSpPr txBox="1">
            <a:spLocks/>
          </p:cNvSpPr>
          <p:nvPr userDrawn="1"/>
        </p:nvSpPr>
        <p:spPr>
          <a:xfrm>
            <a:off x="356616" y="6554624"/>
            <a:ext cx="3463048" cy="2857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9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b="0" dirty="0">
                <a:solidFill>
                  <a:srgbClr val="414042"/>
                </a:solidFill>
                <a:latin typeface="+mn-lt"/>
                <a:cs typeface="Arial" panose="020B0604020202020204" pitchFamily="34" charset="0"/>
              </a:rPr>
              <a:t>LOCKHEED MARTIN PROPRIETARY INFORMATION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73B6B8-C436-FC94-8BB3-4696F9F37AC1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FC37CB-21AF-6E48-1CDD-40DCB0386010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24F8BE6-551A-55B6-B72C-82ABA7F396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ACD6DE1-784E-8FDD-95FE-1C064459C7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2126" y="6439118"/>
              <a:ext cx="2039112" cy="3079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14491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9469F77-D9CE-43A9-9C6F-5AAA6A3F0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59252" y="0"/>
            <a:ext cx="3732748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C1A0D84-BBEA-4099-9778-A9363A2BA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504671"/>
            <a:ext cx="6629400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3478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B956E94C-9969-4AB2-8117-F619D597A2E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599" y="4798258"/>
            <a:ext cx="3610734" cy="5887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8F9C99-6215-4A1B-BF56-662E2AB3DC9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03961" y="4798258"/>
            <a:ext cx="3610734" cy="5887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3210C54A-DD08-4364-8254-1321A8844AB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817055" y="2216427"/>
            <a:ext cx="2998301" cy="15902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3D48B3-C899-488E-8ADA-A4B90B205F83}"/>
              </a:ext>
            </a:extLst>
          </p:cNvPr>
          <p:cNvSpPr/>
          <p:nvPr userDrawn="1"/>
        </p:nvSpPr>
        <p:spPr>
          <a:xfrm>
            <a:off x="8797177" y="3970165"/>
            <a:ext cx="3050266" cy="94939"/>
          </a:xfrm>
          <a:prstGeom prst="rect">
            <a:avLst/>
          </a:prstGeom>
          <a:solidFill>
            <a:srgbClr val="003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42C592AB-64AC-4BED-9399-369D4231D92E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609599" y="1282149"/>
            <a:ext cx="3610734" cy="33295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6" name="Chart Placeholder 4">
            <a:extLst>
              <a:ext uri="{FF2B5EF4-FFF2-40B4-BE49-F238E27FC236}">
                <a16:creationId xmlns:a16="http://schemas.microsoft.com/office/drawing/2014/main" id="{14525D09-DF4B-465A-B4C9-783517805A75}"/>
              </a:ext>
            </a:extLst>
          </p:cNvPr>
          <p:cNvSpPr>
            <a:spLocks noGrp="1"/>
          </p:cNvSpPr>
          <p:nvPr>
            <p:ph type="chart" sz="quarter" idx="27"/>
          </p:nvPr>
        </p:nvSpPr>
        <p:spPr>
          <a:xfrm>
            <a:off x="4503961" y="1282148"/>
            <a:ext cx="3610734" cy="33295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CAF2C09-6C4F-DCFF-85A3-4CF6EC0DC19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599" y="5719303"/>
            <a:ext cx="7524308" cy="472518"/>
          </a:xfrm>
          <a:prstGeom prst="rect">
            <a:avLst/>
          </a:prstGeom>
          <a:solidFill>
            <a:srgbClr val="003478">
              <a:alpha val="10000"/>
            </a:srgbClr>
          </a:solidFill>
          <a:ln>
            <a:noFill/>
          </a:ln>
          <a:effectLst/>
          <a:scene3d>
            <a:camera prst="orthographicFront"/>
            <a:lightRig rig="brightRoom" dir="t">
              <a:rot lat="0" lon="0" rev="600000"/>
            </a:lightRig>
          </a:scene3d>
          <a:sp3d prstMaterial="metal"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0AC68E-EACD-8069-F1FF-E36CB9B71FD4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B136-9813-EAA9-D4CC-EDDD2496ED13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5EFA2D2-28D0-4A07-1BB5-A3ACB8AAF5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5E8B924-70A3-C6FA-25EB-D0B799934C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2126" y="6439118"/>
              <a:ext cx="2039112" cy="3079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27059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4720C3-3808-4215-B0DC-3782872EA2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600" y="1335024"/>
            <a:ext cx="7505700" cy="42052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defRPr sz="1800"/>
            </a:lvl1pPr>
            <a:lvl2pPr marL="685800" indent="-2286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600"/>
            </a:lvl2pPr>
            <a:lvl3pPr>
              <a:lnSpc>
                <a:spcPct val="100000"/>
              </a:lnSpc>
              <a:spcBef>
                <a:spcPts val="600"/>
              </a:spcBef>
              <a:defRPr sz="1400"/>
            </a:lvl3pPr>
            <a:lvl4pPr marL="1600200" indent="-2286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  <a:lvl6pPr marL="2514600" indent="-2286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200"/>
            </a:lvl6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C1A0D84-BBEA-4099-9778-A9363A2BA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504671"/>
            <a:ext cx="6629400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3478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39A26BD1-014A-4113-86CB-7536D7778B1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459788" y="0"/>
            <a:ext cx="3732212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D14C3FAA-13C8-D347-8F54-8B7489B22BD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9599" y="5719303"/>
            <a:ext cx="7524308" cy="472518"/>
          </a:xfrm>
          <a:prstGeom prst="rect">
            <a:avLst/>
          </a:prstGeom>
          <a:solidFill>
            <a:srgbClr val="003478">
              <a:alpha val="10000"/>
            </a:srgbClr>
          </a:solidFill>
          <a:ln>
            <a:noFill/>
          </a:ln>
          <a:effectLst/>
          <a:scene3d>
            <a:camera prst="orthographicFront"/>
            <a:lightRig rig="brightRoom" dir="t">
              <a:rot lat="0" lon="0" rev="600000"/>
            </a:lightRig>
          </a:scene3d>
          <a:sp3d prstMaterial="metal"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9DDA44-06EA-FE46-A4E7-BFE4BA2CB0A2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0776967-DA06-9B38-4E08-CC52416C6041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2949578-0E33-BC86-4767-E27400D041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B6759A7-06CF-87C2-3CF9-55999A6E25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2126" y="6439118"/>
              <a:ext cx="2039112" cy="3079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79921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595D06-54FB-4096-9761-C161613AAED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459788" y="0"/>
            <a:ext cx="3732212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C1A0D84-BBEA-4099-9778-A9363A2BA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04671"/>
            <a:ext cx="6629400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3478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B956E94C-9969-4AB2-8117-F619D597A2E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599" y="4798258"/>
            <a:ext cx="3610734" cy="5887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8F9C99-6215-4A1B-BF56-662E2AB3DC9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03961" y="4798258"/>
            <a:ext cx="3610734" cy="5887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42C592AB-64AC-4BED-9399-369D4231D92E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609599" y="1470993"/>
            <a:ext cx="3610734" cy="31406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6" name="Chart Placeholder 4">
            <a:extLst>
              <a:ext uri="{FF2B5EF4-FFF2-40B4-BE49-F238E27FC236}">
                <a16:creationId xmlns:a16="http://schemas.microsoft.com/office/drawing/2014/main" id="{14525D09-DF4B-465A-B4C9-783517805A75}"/>
              </a:ext>
            </a:extLst>
          </p:cNvPr>
          <p:cNvSpPr>
            <a:spLocks noGrp="1"/>
          </p:cNvSpPr>
          <p:nvPr>
            <p:ph type="chart" sz="quarter" idx="27"/>
          </p:nvPr>
        </p:nvSpPr>
        <p:spPr>
          <a:xfrm>
            <a:off x="4503961" y="1470992"/>
            <a:ext cx="3610734" cy="31406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27D283DF-8242-C10D-B0D1-09338E9E6A1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9599" y="5559814"/>
            <a:ext cx="7524308" cy="472518"/>
          </a:xfrm>
          <a:prstGeom prst="rect">
            <a:avLst/>
          </a:prstGeom>
          <a:solidFill>
            <a:srgbClr val="003478">
              <a:alpha val="10000"/>
            </a:srgbClr>
          </a:solidFill>
          <a:ln>
            <a:noFill/>
          </a:ln>
          <a:effectLst/>
          <a:scene3d>
            <a:camera prst="orthographicFront"/>
            <a:lightRig rig="brightRoom" dir="t">
              <a:rot lat="0" lon="0" rev="600000"/>
            </a:lightRig>
          </a:scene3d>
          <a:sp3d prstMaterial="metal"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6151ED-F9C6-1A31-E49C-CF0C212E3649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7ABD29F-1CE9-43BB-ED10-8D84929E1490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9AD2B9B-38F2-85DB-128A-663ED648E7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573F9DB-B587-9A5D-CF7A-1D99D60FA5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2126" y="6439118"/>
              <a:ext cx="2039112" cy="3079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11597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9469F77-D9CE-43A9-9C6F-5AAA6A3F0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429001"/>
            <a:ext cx="12192000" cy="3429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C1A0D84-BBEA-4099-9778-A9363A2BA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504671"/>
            <a:ext cx="10863943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3478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B956E94C-9969-4AB2-8117-F619D597A2E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598" y="4798258"/>
            <a:ext cx="2999232" cy="8239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8F9C99-6215-4A1B-BF56-662E2AB3DC9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78624" y="4798258"/>
            <a:ext cx="2998301" cy="8239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3210C54A-DD08-4364-8254-1321A8844AB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459252" y="4798258"/>
            <a:ext cx="2998301" cy="8239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FBEC01-9F7C-4B40-BB53-7CA71DF23C7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09598" y="1550504"/>
            <a:ext cx="2999232" cy="29618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72BC0D6B-8A30-40EF-AB45-BA0C194FDCF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578624" y="1550504"/>
            <a:ext cx="2998301" cy="29618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8957662E-BFCE-48F9-862F-DF8DE0A7D64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459252" y="1553128"/>
            <a:ext cx="2998301" cy="29618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E5BDAE9-2EE5-417A-9702-2126C0F04950}"/>
              </a:ext>
            </a:extLst>
          </p:cNvPr>
          <p:cNvSpPr/>
          <p:nvPr userDrawn="1"/>
        </p:nvSpPr>
        <p:spPr>
          <a:xfrm>
            <a:off x="609599" y="5803184"/>
            <a:ext cx="2999232" cy="94939"/>
          </a:xfrm>
          <a:prstGeom prst="rect">
            <a:avLst/>
          </a:prstGeom>
          <a:solidFill>
            <a:srgbClr val="003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CFACE2B-855B-4182-8D2E-A51A7C6753C7}"/>
              </a:ext>
            </a:extLst>
          </p:cNvPr>
          <p:cNvSpPr/>
          <p:nvPr userDrawn="1"/>
        </p:nvSpPr>
        <p:spPr>
          <a:xfrm>
            <a:off x="4578624" y="5803184"/>
            <a:ext cx="2999232" cy="94939"/>
          </a:xfrm>
          <a:prstGeom prst="rect">
            <a:avLst/>
          </a:prstGeom>
          <a:solidFill>
            <a:srgbClr val="003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1DF8AB8-AA0C-4401-B96D-6646282EAFA9}"/>
              </a:ext>
            </a:extLst>
          </p:cNvPr>
          <p:cNvSpPr/>
          <p:nvPr userDrawn="1"/>
        </p:nvSpPr>
        <p:spPr>
          <a:xfrm>
            <a:off x="8459252" y="5803184"/>
            <a:ext cx="2999232" cy="94939"/>
          </a:xfrm>
          <a:prstGeom prst="rect">
            <a:avLst/>
          </a:prstGeom>
          <a:solidFill>
            <a:srgbClr val="003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92FF717-122B-1601-73F6-FB3BCE7D9C2D}"/>
              </a:ext>
            </a:extLst>
          </p:cNvPr>
          <p:cNvSpPr txBox="1">
            <a:spLocks/>
          </p:cNvSpPr>
          <p:nvPr userDrawn="1"/>
        </p:nvSpPr>
        <p:spPr>
          <a:xfrm>
            <a:off x="356616" y="6554624"/>
            <a:ext cx="3463048" cy="2857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9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b="0" dirty="0">
                <a:solidFill>
                  <a:srgbClr val="414042"/>
                </a:solidFill>
                <a:latin typeface="+mn-lt"/>
                <a:cs typeface="Arial" panose="020B0604020202020204" pitchFamily="34" charset="0"/>
              </a:rPr>
              <a:t>LOCKHEED MARTIN PROPRIETARY INFORMATION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EC4113-64BB-2281-3CD4-188D84A29053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35EEB2D-E691-70BC-405E-529B61FB5755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ADFE6E8-F7C0-F27C-A31C-71D19B73CF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2F1BEB7-1812-206D-55CA-CAB3EA07CB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2126" y="6439118"/>
              <a:ext cx="2039112" cy="3079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28394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C1A0D84-BBEA-4099-9778-A9363A2BA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504671"/>
            <a:ext cx="10983686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3478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B956E94C-9969-4AB2-8117-F619D597A2E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600" y="5302002"/>
            <a:ext cx="2998301" cy="3800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AB518037-F3DC-4DBC-AA07-629E5C8B49FC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609600" y="1258606"/>
            <a:ext cx="10972800" cy="393886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FCAD2B6C-443D-28D6-F18D-18F54A9EEC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9" y="5804362"/>
            <a:ext cx="10972800" cy="472518"/>
          </a:xfrm>
          <a:prstGeom prst="rect">
            <a:avLst/>
          </a:prstGeom>
          <a:solidFill>
            <a:srgbClr val="003478">
              <a:alpha val="10000"/>
            </a:srgbClr>
          </a:solidFill>
          <a:ln>
            <a:noFill/>
          </a:ln>
          <a:effectLst/>
          <a:scene3d>
            <a:camera prst="orthographicFront"/>
            <a:lightRig rig="brightRoom" dir="t">
              <a:rot lat="0" lon="0" rev="600000"/>
            </a:lightRig>
          </a:scene3d>
          <a:sp3d prstMaterial="metal"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DE8E3D-FE09-94E9-C0A5-1D128FCB7DFA}"/>
              </a:ext>
            </a:extLst>
          </p:cNvPr>
          <p:cNvSpPr txBox="1"/>
          <p:nvPr userDrawn="1"/>
        </p:nvSpPr>
        <p:spPr>
          <a:xfrm>
            <a:off x="73152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262F21B-0B63-7115-CCAE-E9756DEE50B4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A1395C7-7F75-9003-C19E-F396BCF795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8BA3EA9-8BE2-D239-E675-953F400CD0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2126" y="6439118"/>
              <a:ext cx="2039112" cy="3079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20010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C1A0D84-BBEA-4099-9778-A9363A2BA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504671"/>
            <a:ext cx="11005457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3478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C59C980-A3D0-4EF8-9506-D402C5A6FD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600" y="1341438"/>
            <a:ext cx="5324061" cy="3970097"/>
          </a:xfrm>
          <a:prstGeom prst="rect">
            <a:avLst/>
          </a:prstGeom>
          <a:noFill/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/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600"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/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200"/>
            </a:lvl5pPr>
            <a:lvl6pPr marL="2514600" indent="-2286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/>
            </a:lvl6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4CC6854-32C8-45B3-B6D3-D2E66DF7D4C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8341" y="1341437"/>
            <a:ext cx="5324061" cy="3970097"/>
          </a:xfrm>
          <a:prstGeom prst="rect">
            <a:avLst/>
          </a:prstGeom>
          <a:noFill/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/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600"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/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200"/>
            </a:lvl5pPr>
            <a:lvl6pPr marL="2514600" indent="-2286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/>
            </a:lvl6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2AA9E988-1444-5E64-B3F6-5961B2D426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9" y="5719303"/>
            <a:ext cx="10972800" cy="472518"/>
          </a:xfrm>
          <a:prstGeom prst="rect">
            <a:avLst/>
          </a:prstGeom>
          <a:solidFill>
            <a:srgbClr val="003478">
              <a:alpha val="10000"/>
            </a:srgbClr>
          </a:solidFill>
          <a:ln>
            <a:noFill/>
          </a:ln>
          <a:effectLst/>
          <a:scene3d>
            <a:camera prst="orthographicFront"/>
            <a:lightRig rig="brightRoom" dir="t">
              <a:rot lat="0" lon="0" rev="600000"/>
            </a:lightRig>
          </a:scene3d>
          <a:sp3d prstMaterial="metal"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C31FCC-A5FE-C2CF-C0F7-E0ECA558E390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AE799F3-0105-D4F5-2A10-3A2D232FE321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8888A23-E8BF-C653-E080-C03FF0267A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78BDB6B-4744-221D-65BB-5E02E22DD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2126" y="6439118"/>
              <a:ext cx="2039112" cy="3079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2393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l Title Slide One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C6617D5-B90F-45FD-B3DA-A0A816BE6062}"/>
              </a:ext>
            </a:extLst>
          </p:cNvPr>
          <p:cNvSpPr/>
          <p:nvPr userDrawn="1"/>
        </p:nvSpPr>
        <p:spPr>
          <a:xfrm>
            <a:off x="0" y="4661453"/>
            <a:ext cx="12191999" cy="21965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0DA0C76-AEC9-4E07-A095-29386CBD0975}"/>
              </a:ext>
            </a:extLst>
          </p:cNvPr>
          <p:cNvSpPr txBox="1">
            <a:spLocks/>
          </p:cNvSpPr>
          <p:nvPr userDrawn="1"/>
        </p:nvSpPr>
        <p:spPr>
          <a:xfrm>
            <a:off x="4370832" y="6556248"/>
            <a:ext cx="3463048" cy="2857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9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dirty="0">
                <a:solidFill>
                  <a:srgbClr val="414042"/>
                </a:solidFill>
              </a:rPr>
              <a:t>LOCKHEED MARTIN PROPRIETARY INFORMATION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DDB7EFD5-F946-484D-A6C2-5B2D6182EA91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0" y="-28"/>
            <a:ext cx="12191998" cy="466148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399F38E9-0B99-4D1D-B88F-6FAB4BE286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9968" y="4990191"/>
            <a:ext cx="5803900" cy="4397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800" b="1" kern="1200" dirty="0" smtClean="0">
                <a:solidFill>
                  <a:srgbClr val="003478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B18D4118-BF90-462F-9D5A-CEE417B46C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9968" y="5493495"/>
            <a:ext cx="5803900" cy="4397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8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Subtitle (Optional)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F0D77D0A-1632-4CDC-A4D3-915F3444BD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9968" y="6068095"/>
            <a:ext cx="3104322" cy="2867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200" b="1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Name, Full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1FA71E-0212-4DBE-A395-9FE7E0C98054}"/>
              </a:ext>
            </a:extLst>
          </p:cNvPr>
          <p:cNvSpPr/>
          <p:nvPr userDrawn="1"/>
        </p:nvSpPr>
        <p:spPr>
          <a:xfrm>
            <a:off x="-1" y="4654799"/>
            <a:ext cx="12196259" cy="94939"/>
          </a:xfrm>
          <a:prstGeom prst="rect">
            <a:avLst/>
          </a:prstGeom>
          <a:solidFill>
            <a:srgbClr val="003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0CDAB2-5F36-8183-F2EC-12976822FF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83805" y="5353162"/>
            <a:ext cx="2762560" cy="4165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A5D0AF-7C6D-4D37-7A0A-14E2F96C14FA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4199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3840">
          <p15:clr>
            <a:srgbClr val="FBAE40"/>
          </p15:clr>
        </p15:guide>
        <p15:guide id="3" pos="2568">
          <p15:clr>
            <a:srgbClr val="FBAE40"/>
          </p15:clr>
        </p15:guide>
        <p15:guide id="4" pos="5112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3456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21D4684-8BB0-4FE9-B1CB-B9F65E4F9DC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0" y="3429000"/>
            <a:ext cx="12192000" cy="342899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7DA89AA-3199-43A5-B716-88F9B206E89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600" y="1550504"/>
            <a:ext cx="2998300" cy="2951924"/>
          </a:xfrm>
          <a:prstGeom prst="rect">
            <a:avLst/>
          </a:prstGeom>
          <a:solidFill>
            <a:srgbClr val="003478"/>
          </a:solidFill>
        </p:spPr>
        <p:txBody>
          <a:bodyPr lIns="274320" tIns="274320" rIns="274320" bIns="36576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B37C666-26F7-4F2C-92CE-67B0C3E52D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04671"/>
            <a:ext cx="10983686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2F6C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6E546E26-95A4-4F81-AEA4-F78B3F1908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96851" y="1550504"/>
            <a:ext cx="2998300" cy="2951924"/>
          </a:xfrm>
          <a:prstGeom prst="rect">
            <a:avLst/>
          </a:prstGeom>
          <a:solidFill>
            <a:srgbClr val="003478"/>
          </a:solidFill>
        </p:spPr>
        <p:txBody>
          <a:bodyPr lIns="274320" tIns="274320" rIns="274320" bIns="36576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1FFA57FE-AEF6-472C-8D21-CC48F53E9B2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584102" y="1550504"/>
            <a:ext cx="2998300" cy="2951924"/>
          </a:xfrm>
          <a:prstGeom prst="rect">
            <a:avLst/>
          </a:prstGeom>
          <a:solidFill>
            <a:srgbClr val="003478"/>
          </a:solidFill>
        </p:spPr>
        <p:txBody>
          <a:bodyPr lIns="274320" tIns="274320" rIns="274320" bIns="36576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CF76341-4282-6E92-E5C4-7B19444CA503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A088008-B6B4-3C0F-C6FA-06158D9DE6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8110EBA-7F3C-ABFE-5131-BCF5E19F04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2126" y="6439118"/>
              <a:ext cx="2039112" cy="3079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9633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Photo with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C1A0D84-BBEA-4099-9778-A9363A2BA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504671"/>
            <a:ext cx="10984631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3478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9B4C5E7-2BAE-493F-BBFD-70C9914341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60634" y="1619940"/>
            <a:ext cx="1696280" cy="17494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54C5A27-7B3C-4273-A211-4F8CF1D0C8A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882808" y="1619940"/>
            <a:ext cx="1696280" cy="17494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C816A4C0-7387-4691-A213-8237D3C5C1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54007" y="3531567"/>
            <a:ext cx="1696280" cy="17494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D43098FF-AC40-42B4-B12D-6ECFA4F0808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886120" y="3531567"/>
            <a:ext cx="1696280" cy="17494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A3F9BCE2-3ADE-4F3D-B650-E42610BAF83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9540" y="1619940"/>
            <a:ext cx="1696280" cy="17494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17F0C345-FD44-4CB9-AA15-F9A7B0CA6DE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441714" y="1619940"/>
            <a:ext cx="1696280" cy="17494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14A06D38-ACF1-4C38-B96C-4A022CD87DC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12913" y="3531567"/>
            <a:ext cx="1696280" cy="17494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3E961B3A-4844-482D-8E3E-7A2D4FC9156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445026" y="3531567"/>
            <a:ext cx="1696280" cy="17494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E71B3E1-54DA-4FBD-B4D4-E14162E1B85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73208" y="1619941"/>
            <a:ext cx="3657600" cy="3657600"/>
          </a:xfrm>
          <a:prstGeom prst="rect">
            <a:avLst/>
          </a:prstGeom>
          <a:solidFill>
            <a:srgbClr val="003478"/>
          </a:solidFill>
        </p:spPr>
        <p:txBody>
          <a:bodyPr lIns="365760" rIns="365760" anchor="ctr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C386BB78-113E-72A3-1A10-779C47F4D8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9" y="5719303"/>
            <a:ext cx="10972800" cy="472518"/>
          </a:xfrm>
          <a:prstGeom prst="rect">
            <a:avLst/>
          </a:prstGeom>
          <a:solidFill>
            <a:srgbClr val="003478">
              <a:alpha val="10000"/>
            </a:srgbClr>
          </a:solidFill>
          <a:ln>
            <a:noFill/>
          </a:ln>
          <a:effectLst/>
          <a:scene3d>
            <a:camera prst="orthographicFront"/>
            <a:lightRig rig="brightRoom" dir="t">
              <a:rot lat="0" lon="0" rev="600000"/>
            </a:lightRig>
          </a:scene3d>
          <a:sp3d prstMaterial="metal"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E3AE62-3C01-8F04-8AE0-E82868DB4A24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8B5D350-1A27-77BE-47AC-DCEE751C6CD0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D67B799-DF81-7A0A-01E6-67549428F1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2BB3341-6060-3DCE-A3AF-B7CF17E793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2126" y="6439118"/>
              <a:ext cx="2039112" cy="3079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00364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673C045F-876A-487E-9097-CF25663536C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12648" y="1331304"/>
            <a:ext cx="10962862" cy="370783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E6E007D-4A49-4350-A5D2-296D7DED61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504671"/>
            <a:ext cx="10984633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347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8CA206A-CB1D-4E4E-8256-938ED74FCA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910" y="5206735"/>
            <a:ext cx="5108023" cy="238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latin typeface="Arial" panose="020B0604020202020204" pitchFamily="34" charset="0"/>
              </a:defRPr>
            </a:lvl1pPr>
            <a:lvl2pPr marL="457200" indent="0">
              <a:buNone/>
              <a:defRPr sz="1000">
                <a:latin typeface="Arial Nova Cond" panose="020B0604020202020204" pitchFamily="34" charset="0"/>
              </a:defRPr>
            </a:lvl2pPr>
            <a:lvl3pPr marL="914400" indent="0">
              <a:buNone/>
              <a:defRPr sz="1000">
                <a:latin typeface="Arial Nova Cond" panose="020B0604020202020204" pitchFamily="34" charset="0"/>
              </a:defRPr>
            </a:lvl3pPr>
            <a:lvl4pPr marL="1371600" indent="0">
              <a:buNone/>
              <a:defRPr sz="1000">
                <a:latin typeface="Arial Nova Cond" panose="020B0604020202020204" pitchFamily="34" charset="0"/>
              </a:defRPr>
            </a:lvl4pPr>
            <a:lvl5pPr marL="1828800" indent="0">
              <a:buNone/>
              <a:defRPr sz="1000">
                <a:latin typeface="Arial Nova Cond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Footnote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E04CEAC4-5E47-14AB-3A81-6C2468206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9" y="5719303"/>
            <a:ext cx="10972800" cy="472518"/>
          </a:xfrm>
          <a:prstGeom prst="rect">
            <a:avLst/>
          </a:prstGeom>
          <a:solidFill>
            <a:srgbClr val="003478">
              <a:alpha val="10000"/>
            </a:srgbClr>
          </a:solidFill>
          <a:ln>
            <a:noFill/>
          </a:ln>
          <a:effectLst/>
          <a:scene3d>
            <a:camera prst="orthographicFront"/>
            <a:lightRig rig="brightRoom" dir="t">
              <a:rot lat="0" lon="0" rev="600000"/>
            </a:lightRig>
          </a:scene3d>
          <a:sp3d prstMaterial="metal"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253AF9-EF5E-6A8C-1936-5C5C44F3A041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83D7B4C-A8BD-CA0A-39C7-70654FA9A900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93327F8-CE74-766B-34BA-3C89A37673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55EA6B2-31CC-7173-E4C0-1699369D1F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2126" y="6439118"/>
              <a:ext cx="2039112" cy="3079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39907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60E2-4A59-41CF-9D25-3932C8732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2511" y="3009440"/>
            <a:ext cx="9218621" cy="650277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solidFill>
                  <a:srgbClr val="00347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Transition Slide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7064096-BC33-4BE5-921C-3C44EFC9E5AC}"/>
              </a:ext>
            </a:extLst>
          </p:cNvPr>
          <p:cNvCxnSpPr>
            <a:cxnSpLocks/>
          </p:cNvCxnSpPr>
          <p:nvPr userDrawn="1"/>
        </p:nvCxnSpPr>
        <p:spPr>
          <a:xfrm>
            <a:off x="5406021" y="4128578"/>
            <a:ext cx="1371600" cy="0"/>
          </a:xfrm>
          <a:prstGeom prst="line">
            <a:avLst/>
          </a:prstGeom>
          <a:ln w="57150">
            <a:solidFill>
              <a:srgbClr val="0034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7748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bg>
      <p:bgPr>
        <a:solidFill>
          <a:srgbClr val="0034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20CF70-981B-D172-D2B4-88B5B0BEAB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20824" y="2670048"/>
            <a:ext cx="8092440" cy="122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514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570CFE-0D40-4114-88B7-2BA43DB1F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59252" y="0"/>
            <a:ext cx="3732748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41C60BF-CFA2-410A-B843-9CEAFCB519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600" y="1335024"/>
            <a:ext cx="7505700" cy="42052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4572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None/>
              <a:defRPr sz="1800"/>
            </a:lvl2pPr>
            <a:lvl3pPr marL="9144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600"/>
            </a:lvl3pPr>
            <a:lvl4pPr marL="13716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None/>
              <a:defRPr sz="1400"/>
            </a:lvl4pPr>
            <a:lvl5pPr marL="1828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5pPr>
            <a:lvl6pPr marL="22860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None/>
              <a:defRPr sz="1400"/>
            </a:lvl6pPr>
          </a:lstStyle>
          <a:p>
            <a:pPr lvl="0"/>
            <a:r>
              <a:rPr lang="en-US" dirty="0"/>
              <a:t>Click to edit text</a:t>
            </a:r>
          </a:p>
          <a:p>
            <a:pPr lvl="0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F92B20-A5A6-4909-A73A-C6C85E980E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04671"/>
            <a:ext cx="6629400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3478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2262C48F-4708-42DE-8E80-44A3B0CD34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817055" y="2216427"/>
            <a:ext cx="2998301" cy="15902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10A8ED32-609D-7C19-DC91-94205136831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599" y="5719303"/>
            <a:ext cx="7524308" cy="472518"/>
          </a:xfrm>
          <a:prstGeom prst="rect">
            <a:avLst/>
          </a:prstGeom>
          <a:solidFill>
            <a:srgbClr val="003478">
              <a:alpha val="10000"/>
            </a:srgbClr>
          </a:solidFill>
          <a:ln>
            <a:noFill/>
          </a:ln>
          <a:effectLst/>
          <a:scene3d>
            <a:camera prst="orthographicFront"/>
            <a:lightRig rig="brightRoom" dir="t">
              <a:rot lat="0" lon="0" rev="600000"/>
            </a:lightRig>
          </a:scene3d>
          <a:sp3d prstMaterial="metal"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0C7BB89-2C21-8E87-69D4-8F4D16BAA2D3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97F3881-0CD4-BBC4-DE0D-7670831C26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A172E3C-0D0D-BA0A-267E-6CB79B537E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7940" y="6443009"/>
              <a:ext cx="2036513" cy="307044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80EC690-6145-8029-9086-E6C77A2BE867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0522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9469F77-D9CE-43A9-9C6F-5AAA6A3F0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59252" y="0"/>
            <a:ext cx="3732748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4720C3-3808-4215-B0DC-3782872EA2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600" y="1335024"/>
            <a:ext cx="7505700" cy="42052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800"/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400"/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200"/>
            </a:lvl5pPr>
            <a:lvl6pPr marL="25146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/>
            </a:lvl6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C1A0D84-BBEA-4099-9778-A9363A2BA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04671"/>
            <a:ext cx="6629400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2F6C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3210C54A-DD08-4364-8254-1321A8844AB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815825" y="2216427"/>
            <a:ext cx="2998301" cy="15902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3D48B3-C899-488E-8ADA-A4B90B205F83}"/>
              </a:ext>
            </a:extLst>
          </p:cNvPr>
          <p:cNvSpPr/>
          <p:nvPr userDrawn="1"/>
        </p:nvSpPr>
        <p:spPr>
          <a:xfrm>
            <a:off x="8815359" y="3970165"/>
            <a:ext cx="2999232" cy="94939"/>
          </a:xfrm>
          <a:prstGeom prst="rect">
            <a:avLst/>
          </a:prstGeom>
          <a:solidFill>
            <a:srgbClr val="003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72F4A05-4C17-6B0C-4237-3C99BA56493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599" y="5719303"/>
            <a:ext cx="7524308" cy="472518"/>
          </a:xfrm>
          <a:prstGeom prst="rect">
            <a:avLst/>
          </a:prstGeom>
          <a:solidFill>
            <a:srgbClr val="003478">
              <a:alpha val="10000"/>
            </a:srgbClr>
          </a:solidFill>
          <a:ln>
            <a:noFill/>
          </a:ln>
          <a:effectLst/>
          <a:scene3d>
            <a:camera prst="orthographicFront"/>
            <a:lightRig rig="brightRoom" dir="t">
              <a:rot lat="0" lon="0" rev="600000"/>
            </a:lightRig>
          </a:scene3d>
          <a:sp3d prstMaterial="metal"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99D6F48-80D0-1D20-DF5F-2BF55579277A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1B043C9-B1C8-6359-98EF-D967964734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8D19A5E-E778-56A9-2062-A5ED4675B1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7940" y="6443009"/>
              <a:ext cx="2036513" cy="307044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BFD7036-DFAC-C0D0-2B4F-9F5AB7319F21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699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with Support Image o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162D26B-0852-410F-A36B-EAD531A8E2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04671"/>
            <a:ext cx="10983686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3478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1D68753-5D2F-461F-AF48-50A66CC7DD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9" y="5719303"/>
            <a:ext cx="10972800" cy="472518"/>
          </a:xfrm>
          <a:prstGeom prst="rect">
            <a:avLst/>
          </a:prstGeom>
          <a:solidFill>
            <a:srgbClr val="003478">
              <a:alpha val="10000"/>
            </a:srgbClr>
          </a:solidFill>
          <a:ln>
            <a:noFill/>
          </a:ln>
          <a:effectLst/>
          <a:scene3d>
            <a:camera prst="orthographicFront"/>
            <a:lightRig rig="brightRoom" dir="t">
              <a:rot lat="0" lon="0" rev="600000"/>
            </a:lightRig>
          </a:scene3d>
          <a:sp3d prstMaterial="metal"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AC75BF9-3914-4E65-81BD-B09D23C768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600" y="1341438"/>
            <a:ext cx="5324061" cy="397009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sz="1600"/>
            </a:lvl1pPr>
            <a:lvl2pPr marL="685800" indent="-2286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4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 marL="1600200" indent="-2286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100"/>
            </a:lvl4pPr>
            <a:lvl5pPr>
              <a:lnSpc>
                <a:spcPct val="100000"/>
              </a:lnSpc>
              <a:spcBef>
                <a:spcPts val="600"/>
              </a:spcBef>
              <a:defRPr sz="1100"/>
            </a:lvl5pPr>
            <a:lvl6pPr marL="2514600" indent="-2286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100"/>
            </a:lvl6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34D7AB-5058-4107-958E-EF7D6E1E8288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096000" y="1189033"/>
            <a:ext cx="5486399" cy="4366941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9260B9F-C9A0-BBBB-3CA4-6E840BB9D151}"/>
              </a:ext>
            </a:extLst>
          </p:cNvPr>
          <p:cNvSpPr txBox="1">
            <a:spLocks/>
          </p:cNvSpPr>
          <p:nvPr userDrawn="1"/>
        </p:nvSpPr>
        <p:spPr>
          <a:xfrm>
            <a:off x="356616" y="6554624"/>
            <a:ext cx="3463048" cy="2857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9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b="0" dirty="0">
                <a:solidFill>
                  <a:srgbClr val="414042"/>
                </a:solidFill>
                <a:latin typeface="+mn-lt"/>
                <a:cs typeface="Arial" panose="020B0604020202020204" pitchFamily="34" charset="0"/>
              </a:rPr>
              <a:t>LOCKHEED MARTIN PROPRIETARY INFORMATION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693AC55-DBC3-68C8-CB23-C4B45BFE20A7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5C05A12-1E20-0215-A526-E2A843BDF9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2009574-7F14-3FAA-EEF1-8386789320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7940" y="6443009"/>
              <a:ext cx="2036513" cy="307044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D73B6B8-C436-FC94-8BB3-4696F9F37AC1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4421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9469F77-D9CE-43A9-9C6F-5AAA6A3F0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59252" y="0"/>
            <a:ext cx="3732748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C1A0D84-BBEA-4099-9778-A9363A2BA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504671"/>
            <a:ext cx="6629400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3478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B956E94C-9969-4AB2-8117-F619D597A2E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599" y="4798258"/>
            <a:ext cx="3610734" cy="5887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8F9C99-6215-4A1B-BF56-662E2AB3DC9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03961" y="4798258"/>
            <a:ext cx="3610734" cy="5887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3210C54A-DD08-4364-8254-1321A8844AB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817055" y="2216427"/>
            <a:ext cx="2998301" cy="15902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3D48B3-C899-488E-8ADA-A4B90B205F83}"/>
              </a:ext>
            </a:extLst>
          </p:cNvPr>
          <p:cNvSpPr/>
          <p:nvPr userDrawn="1"/>
        </p:nvSpPr>
        <p:spPr>
          <a:xfrm>
            <a:off x="8797177" y="3970165"/>
            <a:ext cx="3050266" cy="94939"/>
          </a:xfrm>
          <a:prstGeom prst="rect">
            <a:avLst/>
          </a:prstGeom>
          <a:solidFill>
            <a:srgbClr val="003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42C592AB-64AC-4BED-9399-369D4231D92E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609599" y="1282149"/>
            <a:ext cx="3610734" cy="33295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6" name="Chart Placeholder 4">
            <a:extLst>
              <a:ext uri="{FF2B5EF4-FFF2-40B4-BE49-F238E27FC236}">
                <a16:creationId xmlns:a16="http://schemas.microsoft.com/office/drawing/2014/main" id="{14525D09-DF4B-465A-B4C9-783517805A75}"/>
              </a:ext>
            </a:extLst>
          </p:cNvPr>
          <p:cNvSpPr>
            <a:spLocks noGrp="1"/>
          </p:cNvSpPr>
          <p:nvPr>
            <p:ph type="chart" sz="quarter" idx="27"/>
          </p:nvPr>
        </p:nvSpPr>
        <p:spPr>
          <a:xfrm>
            <a:off x="4503961" y="1282148"/>
            <a:ext cx="3610734" cy="33295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CAF2C09-6C4F-DCFF-85A3-4CF6EC0DC19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599" y="5719303"/>
            <a:ext cx="7524308" cy="472518"/>
          </a:xfrm>
          <a:prstGeom prst="rect">
            <a:avLst/>
          </a:prstGeom>
          <a:solidFill>
            <a:srgbClr val="003478">
              <a:alpha val="10000"/>
            </a:srgbClr>
          </a:solidFill>
          <a:ln>
            <a:noFill/>
          </a:ln>
          <a:effectLst/>
          <a:scene3d>
            <a:camera prst="orthographicFront"/>
            <a:lightRig rig="brightRoom" dir="t">
              <a:rot lat="0" lon="0" rev="600000"/>
            </a:lightRig>
          </a:scene3d>
          <a:sp3d prstMaterial="metal"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43B9400-132F-DEF6-EA46-EDF25F5A18C4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498C32F-5623-2AA7-F792-39D0A4B417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CCB4456-BEB5-0C6D-0A90-F0D0239D8C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7940" y="6443009"/>
              <a:ext cx="2036513" cy="307044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70AC68E-EACD-8069-F1FF-E36CB9B71FD4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631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4720C3-3808-4215-B0DC-3782872EA2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600" y="1335024"/>
            <a:ext cx="7505700" cy="42052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defRPr sz="1800"/>
            </a:lvl1pPr>
            <a:lvl2pPr marL="685800" indent="-2286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600"/>
            </a:lvl2pPr>
            <a:lvl3pPr>
              <a:lnSpc>
                <a:spcPct val="100000"/>
              </a:lnSpc>
              <a:spcBef>
                <a:spcPts val="600"/>
              </a:spcBef>
              <a:defRPr sz="1400"/>
            </a:lvl3pPr>
            <a:lvl4pPr marL="1600200" indent="-2286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  <a:lvl6pPr marL="2514600" indent="-2286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200"/>
            </a:lvl6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C1A0D84-BBEA-4099-9778-A9363A2BA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504671"/>
            <a:ext cx="6629400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3478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39A26BD1-014A-4113-86CB-7536D7778B1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459788" y="0"/>
            <a:ext cx="3732212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D14C3FAA-13C8-D347-8F54-8B7489B22BD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9599" y="5719303"/>
            <a:ext cx="7524308" cy="472518"/>
          </a:xfrm>
          <a:prstGeom prst="rect">
            <a:avLst/>
          </a:prstGeom>
          <a:solidFill>
            <a:srgbClr val="003478">
              <a:alpha val="10000"/>
            </a:srgbClr>
          </a:solidFill>
          <a:ln>
            <a:noFill/>
          </a:ln>
          <a:effectLst/>
          <a:scene3d>
            <a:camera prst="orthographicFront"/>
            <a:lightRig rig="brightRoom" dir="t">
              <a:rot lat="0" lon="0" rev="600000"/>
            </a:lightRig>
          </a:scene3d>
          <a:sp3d prstMaterial="metal"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0E67DC-9D0C-C209-8D47-6D2D87097A5A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2CD98E8-CF38-BB10-6551-01C87EB8AD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4FD3F67-8AB5-AAC3-9233-643638FFB3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7940" y="6443009"/>
              <a:ext cx="2036513" cy="307044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E9DDA44-06EA-FE46-A4E7-BFE4BA2CB0A2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686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595D06-54FB-4096-9761-C161613AAED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459788" y="0"/>
            <a:ext cx="3732212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C1A0D84-BBEA-4099-9778-A9363A2BA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04671"/>
            <a:ext cx="6629400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3478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B956E94C-9969-4AB2-8117-F619D597A2E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599" y="4798258"/>
            <a:ext cx="3610734" cy="5887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8F9C99-6215-4A1B-BF56-662E2AB3DC9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03961" y="4798258"/>
            <a:ext cx="3610734" cy="5887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42C592AB-64AC-4BED-9399-369D4231D92E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609599" y="1470993"/>
            <a:ext cx="3610734" cy="31406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6" name="Chart Placeholder 4">
            <a:extLst>
              <a:ext uri="{FF2B5EF4-FFF2-40B4-BE49-F238E27FC236}">
                <a16:creationId xmlns:a16="http://schemas.microsoft.com/office/drawing/2014/main" id="{14525D09-DF4B-465A-B4C9-783517805A75}"/>
              </a:ext>
            </a:extLst>
          </p:cNvPr>
          <p:cNvSpPr>
            <a:spLocks noGrp="1"/>
          </p:cNvSpPr>
          <p:nvPr>
            <p:ph type="chart" sz="quarter" idx="27"/>
          </p:nvPr>
        </p:nvSpPr>
        <p:spPr>
          <a:xfrm>
            <a:off x="4503961" y="1470992"/>
            <a:ext cx="3610734" cy="31406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27D283DF-8242-C10D-B0D1-09338E9E6A1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9599" y="5559814"/>
            <a:ext cx="7524308" cy="472518"/>
          </a:xfrm>
          <a:prstGeom prst="rect">
            <a:avLst/>
          </a:prstGeom>
          <a:solidFill>
            <a:srgbClr val="003478">
              <a:alpha val="10000"/>
            </a:srgbClr>
          </a:solidFill>
          <a:ln>
            <a:noFill/>
          </a:ln>
          <a:effectLst/>
          <a:scene3d>
            <a:camera prst="orthographicFront"/>
            <a:lightRig rig="brightRoom" dir="t">
              <a:rot lat="0" lon="0" rev="600000"/>
            </a:lightRig>
          </a:scene3d>
          <a:sp3d prstMaterial="metal"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1EC59EF-E69C-284C-74DE-3713E419E09E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1A31FFA-D45E-05A8-241F-FB73C5025C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824F733-0338-AC33-B556-98C963CC79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7940" y="6443009"/>
              <a:ext cx="2036513" cy="307044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D6151ED-F9C6-1A31-E49C-CF0C212E3649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48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AB22CCF-A890-4C55-96CB-07D7485B3363}"/>
              </a:ext>
            </a:extLst>
          </p:cNvPr>
          <p:cNvSpPr txBox="1">
            <a:spLocks/>
          </p:cNvSpPr>
          <p:nvPr userDrawn="1"/>
        </p:nvSpPr>
        <p:spPr>
          <a:xfrm>
            <a:off x="356616" y="6556248"/>
            <a:ext cx="3463048" cy="2857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9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b="0" dirty="0">
                <a:solidFill>
                  <a:srgbClr val="414042"/>
                </a:solidFill>
                <a:latin typeface="+mn-lt"/>
                <a:cs typeface="Arial" panose="020B0604020202020204" pitchFamily="34" charset="0"/>
              </a:rPr>
              <a:t>LOCKHEED MARTIN PROPRIETARY INFORMATION</a:t>
            </a:r>
          </a:p>
        </p:txBody>
      </p:sp>
    </p:spTree>
    <p:extLst>
      <p:ext uri="{BB962C8B-B14F-4D97-AF65-F5344CB8AC3E}">
        <p14:creationId xmlns:p14="http://schemas.microsoft.com/office/powerpoint/2010/main" val="2342479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78" r:id="rId2"/>
    <p:sldLayoutId id="2147483686" r:id="rId3"/>
    <p:sldLayoutId id="2147483672" r:id="rId4"/>
    <p:sldLayoutId id="2147483682" r:id="rId5"/>
    <p:sldLayoutId id="2147483673" r:id="rId6"/>
    <p:sldLayoutId id="2147483680" r:id="rId7"/>
    <p:sldLayoutId id="2147483683" r:id="rId8"/>
    <p:sldLayoutId id="2147483681" r:id="rId9"/>
    <p:sldLayoutId id="2147483669" r:id="rId10"/>
    <p:sldLayoutId id="2147483684" r:id="rId11"/>
    <p:sldLayoutId id="2147483685" r:id="rId12"/>
    <p:sldLayoutId id="2147483679" r:id="rId13"/>
    <p:sldLayoutId id="2147483668" r:id="rId14"/>
    <p:sldLayoutId id="2147483675" r:id="rId15"/>
    <p:sldLayoutId id="2147483676" r:id="rId16"/>
    <p:sldLayoutId id="2147483677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384" userDrawn="1">
          <p15:clr>
            <a:srgbClr val="F26B43"/>
          </p15:clr>
        </p15:guide>
        <p15:guide id="3" pos="7296" userDrawn="1">
          <p15:clr>
            <a:srgbClr val="F26B43"/>
          </p15:clr>
        </p15:guide>
        <p15:guide id="4" orient="horz" pos="360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3912" userDrawn="1">
          <p15:clr>
            <a:srgbClr val="F26B43"/>
          </p15:clr>
        </p15:guide>
        <p15:guide id="7" orient="horz" pos="415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AB22CCF-A890-4C55-96CB-07D7485B3363}"/>
              </a:ext>
            </a:extLst>
          </p:cNvPr>
          <p:cNvSpPr txBox="1">
            <a:spLocks/>
          </p:cNvSpPr>
          <p:nvPr userDrawn="1"/>
        </p:nvSpPr>
        <p:spPr>
          <a:xfrm>
            <a:off x="356616" y="6556248"/>
            <a:ext cx="3463048" cy="2857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9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b="0" dirty="0">
                <a:solidFill>
                  <a:srgbClr val="414042"/>
                </a:solidFill>
                <a:latin typeface="+mn-lt"/>
                <a:cs typeface="Arial" panose="020B0604020202020204" pitchFamily="34" charset="0"/>
              </a:rPr>
              <a:t>LOCKHEED MARTIN PROPRIETARY INFORMATION</a:t>
            </a:r>
          </a:p>
        </p:txBody>
      </p:sp>
    </p:spTree>
    <p:extLst>
      <p:ext uri="{BB962C8B-B14F-4D97-AF65-F5344CB8AC3E}">
        <p14:creationId xmlns:p14="http://schemas.microsoft.com/office/powerpoint/2010/main" val="836351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384">
          <p15:clr>
            <a:srgbClr val="F26B43"/>
          </p15:clr>
        </p15:guide>
        <p15:guide id="3" pos="7296">
          <p15:clr>
            <a:srgbClr val="F26B43"/>
          </p15:clr>
        </p15:guide>
        <p15:guide id="4" orient="horz" pos="360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3912">
          <p15:clr>
            <a:srgbClr val="F26B43"/>
          </p15:clr>
        </p15:guide>
        <p15:guide id="7" orient="horz" pos="41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1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5" Type="http://schemas.openxmlformats.org/officeDocument/2006/relationships/image" Target="../media/image42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1BC57B-165A-30B8-7B66-FE91BE5EEA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DATAWorks</a:t>
            </a:r>
            <a:r>
              <a:rPr lang="en-US" dirty="0"/>
              <a:t> 2023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D64EFD-7F62-04C5-70C6-5EBC2C616A5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David Harrison, Lockheed Martin</a:t>
            </a:r>
          </a:p>
          <a:p>
            <a:r>
              <a:rPr lang="en-US" dirty="0"/>
              <a:t>Kelsey Cannon, Lockheed Martin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1E5F27-D4C1-FB49-DCE7-41ECA146204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3242" y="2430710"/>
            <a:ext cx="8937553" cy="1291905"/>
          </a:xfrm>
        </p:spPr>
        <p:txBody>
          <a:bodyPr/>
          <a:lstStyle/>
          <a:p>
            <a:r>
              <a:rPr lang="en-US" sz="4800" dirty="0"/>
              <a:t>Analysis Opportunities for Missile Trajectories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BF4633-FE41-195E-D2E9-ABEE459EF901}"/>
              </a:ext>
            </a:extLst>
          </p:cNvPr>
          <p:cNvSpPr txBox="1"/>
          <p:nvPr/>
        </p:nvSpPr>
        <p:spPr>
          <a:xfrm>
            <a:off x="4773168" y="6464808"/>
            <a:ext cx="2660904" cy="393192"/>
          </a:xfrm>
          <a:prstGeom prst="rect">
            <a:avLst/>
          </a:prstGeom>
          <a:solidFill>
            <a:srgbClr val="F7F8F9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5AEE29-95B5-D22E-9ECA-9AFA50C944B6}"/>
              </a:ext>
            </a:extLst>
          </p:cNvPr>
          <p:cNvSpPr txBox="1"/>
          <p:nvPr/>
        </p:nvSpPr>
        <p:spPr>
          <a:xfrm>
            <a:off x="8387255" y="650684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© 2023 Lockheed Martin Corporation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4BA588-F2A8-1322-CEF2-1E85C35F1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0185" y="5345503"/>
            <a:ext cx="3104322" cy="68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76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C946FF-5F5F-2B74-FCD0-5A8B7BB7262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31476" y="1005860"/>
            <a:ext cx="5985348" cy="1386942"/>
          </a:xfrm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n-US" dirty="0"/>
              <a:t>Functional Response Emulator builds a time-based model from the trajectories 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Functional Principle Components define the curves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C5A802-059B-470B-7218-CAFAB5CE5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88" y="197934"/>
            <a:ext cx="10984633" cy="684362"/>
          </a:xfrm>
        </p:spPr>
        <p:txBody>
          <a:bodyPr/>
          <a:lstStyle/>
          <a:p>
            <a:r>
              <a:rPr lang="en-US" dirty="0"/>
              <a:t>Option #3: SmartUQ Functional Response Emulator (FRE)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A89DBE-EE5D-FFC6-AC1C-830F1A3E5E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6387" y="5861103"/>
            <a:ext cx="10972800" cy="472518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Inputs could be from customer </a:t>
            </a:r>
            <a:r>
              <a:rPr lang="en-US" u="sng" dirty="0">
                <a:solidFill>
                  <a:srgbClr val="00B0F0"/>
                </a:solidFill>
              </a:rPr>
              <a:t>or</a:t>
            </a:r>
            <a:r>
              <a:rPr lang="en-US" dirty="0">
                <a:solidFill>
                  <a:srgbClr val="00B0F0"/>
                </a:solidFill>
              </a:rPr>
              <a:t> from JMP Functional Response Components (next)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62CAE0-2275-520B-91DE-7C47D43A8D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0" b="5296"/>
          <a:stretch/>
        </p:blipFill>
        <p:spPr>
          <a:xfrm>
            <a:off x="3710763" y="4186250"/>
            <a:ext cx="2736512" cy="14840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CAB6715-0076-C3D8-DE61-E3B56C97BAE4}"/>
              </a:ext>
            </a:extLst>
          </p:cNvPr>
          <p:cNvSpPr txBox="1"/>
          <p:nvPr/>
        </p:nvSpPr>
        <p:spPr>
          <a:xfrm rot="5400000">
            <a:off x="1780943" y="699307"/>
            <a:ext cx="461665" cy="1193260"/>
          </a:xfrm>
          <a:prstGeom prst="rect">
            <a:avLst/>
          </a:prstGeom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Inputs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8425E84-D58B-46A3-57A0-E12DEBD498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5039"/>
          <a:stretch/>
        </p:blipFill>
        <p:spPr>
          <a:xfrm>
            <a:off x="457706" y="1491894"/>
            <a:ext cx="5570080" cy="976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51CFE64-31DF-8B32-AC8E-2AA45424A0E8}"/>
              </a:ext>
            </a:extLst>
          </p:cNvPr>
          <p:cNvSpPr txBox="1"/>
          <p:nvPr/>
        </p:nvSpPr>
        <p:spPr>
          <a:xfrm rot="5400000">
            <a:off x="4659498" y="699308"/>
            <a:ext cx="461665" cy="1193260"/>
          </a:xfrm>
          <a:prstGeom prst="rect">
            <a:avLst/>
          </a:prstGeom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Outputs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BE5CE25-9EBB-F81A-41AA-25690873F8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609"/>
          <a:stretch/>
        </p:blipFill>
        <p:spPr>
          <a:xfrm>
            <a:off x="517409" y="2783380"/>
            <a:ext cx="895475" cy="248845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1E5C3C8-F64B-DF6B-3DCD-E83C99170AA8}"/>
              </a:ext>
            </a:extLst>
          </p:cNvPr>
          <p:cNvSpPr txBox="1"/>
          <p:nvPr/>
        </p:nvSpPr>
        <p:spPr>
          <a:xfrm>
            <a:off x="124722" y="2683091"/>
            <a:ext cx="461665" cy="2249323"/>
          </a:xfrm>
          <a:prstGeom prst="rect">
            <a:avLst/>
          </a:prstGeom>
        </p:spPr>
        <p:txBody>
          <a:bodyPr vert="vert270" wrap="square" rtlCol="0">
            <a:spAutoFit/>
          </a:bodyPr>
          <a:lstStyle/>
          <a:p>
            <a:r>
              <a:rPr lang="en-US" dirty="0"/>
              <a:t>Time Coordinates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C8A04D8-B295-916A-8EBC-45BD4BB563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4991" y="2694151"/>
            <a:ext cx="3039367" cy="14461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2D5CE12-2C90-BD83-0924-38DF0B45AA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791" t="11442" r="18848" b="13359"/>
          <a:stretch/>
        </p:blipFill>
        <p:spPr>
          <a:xfrm>
            <a:off x="7212694" y="2521774"/>
            <a:ext cx="3822912" cy="31485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C49138-5E6A-697E-CB15-4BF9CC103808}"/>
              </a:ext>
            </a:extLst>
          </p:cNvPr>
          <p:cNvSpPr txBox="1"/>
          <p:nvPr/>
        </p:nvSpPr>
        <p:spPr>
          <a:xfrm>
            <a:off x="402336" y="6417179"/>
            <a:ext cx="2660904" cy="39319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94E43D-A730-AF82-3B4E-6BA25C6D9D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9212" y="6400755"/>
            <a:ext cx="2312788" cy="42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556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51F4C-76DB-BF1E-8FA0-911A5C9AC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47" y="211079"/>
            <a:ext cx="10983686" cy="684362"/>
          </a:xfrm>
        </p:spPr>
        <p:txBody>
          <a:bodyPr/>
          <a:lstStyle/>
          <a:p>
            <a:r>
              <a:rPr lang="en-US" dirty="0"/>
              <a:t>Functional Response: Sensitivity 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4BE65D-1517-50C1-5E36-4DD959CD238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490567" y="1545845"/>
            <a:ext cx="4299097" cy="3207171"/>
          </a:xfrm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n-US" sz="1600" dirty="0"/>
              <a:t>The FRE successfully back-calculated the sensitivities:</a:t>
            </a:r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/>
              <a:t>Wind affects initial ascent (Time 1 to 7)</a:t>
            </a:r>
          </a:p>
          <a:p>
            <a:pPr algn="ctr"/>
            <a:endParaRPr lang="en-US" sz="16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/>
              <a:t>Cruise Variability is main effect during the two cruise periods (Time 7 to 15 and 25 to 30)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/>
              <a:t>Atmospheric Conditions and Material Density have an effect throughout.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9DDFE0-ABA2-5AFA-324E-5345E4954C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5772412"/>
            <a:ext cx="10972800" cy="523612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SmartUQ FRE requires the input values and the output values but works well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89668B-BD22-5FF0-4722-2C2AAA6D48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03" t="13790" r="10259" b="13836"/>
          <a:stretch/>
        </p:blipFill>
        <p:spPr>
          <a:xfrm>
            <a:off x="402336" y="914187"/>
            <a:ext cx="6987292" cy="46987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A68326-CC97-3479-D0AE-BE4A7D481915}"/>
              </a:ext>
            </a:extLst>
          </p:cNvPr>
          <p:cNvSpPr txBox="1"/>
          <p:nvPr/>
        </p:nvSpPr>
        <p:spPr>
          <a:xfrm>
            <a:off x="402336" y="6417179"/>
            <a:ext cx="2660904" cy="39319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764C03-7698-CED0-7939-D2AC0EB20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9212" y="6400755"/>
            <a:ext cx="2312788" cy="42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24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B6155-499F-7D86-FE26-870F60F7D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795" y="1090739"/>
            <a:ext cx="9218621" cy="1667663"/>
          </a:xfrm>
        </p:spPr>
        <p:txBody>
          <a:bodyPr/>
          <a:lstStyle/>
          <a:p>
            <a:r>
              <a:rPr lang="en-US" dirty="0"/>
              <a:t>Analysis without Original </a:t>
            </a:r>
            <a:br>
              <a:rPr lang="en-US" dirty="0"/>
            </a:br>
            <a:r>
              <a:rPr lang="en-US" dirty="0"/>
              <a:t>Factor Table/Formula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216A14-5BFC-5D2B-18DC-70A708FD6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487" y="2472309"/>
            <a:ext cx="5747238" cy="2635543"/>
          </a:xfrm>
          <a:prstGeom prst="rect">
            <a:avLst/>
          </a:prstGeom>
        </p:spPr>
      </p:pic>
      <p:sp>
        <p:nvSpPr>
          <p:cNvPr id="5" name="Right Brace 4">
            <a:extLst>
              <a:ext uri="{FF2B5EF4-FFF2-40B4-BE49-F238E27FC236}">
                <a16:creationId xmlns:a16="http://schemas.microsoft.com/office/drawing/2014/main" id="{B17E3272-3FF3-CAFC-39F6-B68AE593FD72}"/>
              </a:ext>
            </a:extLst>
          </p:cNvPr>
          <p:cNvSpPr/>
          <p:nvPr/>
        </p:nvSpPr>
        <p:spPr>
          <a:xfrm>
            <a:off x="8843725" y="3991229"/>
            <a:ext cx="491253" cy="1116623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B46BB9-7D01-FCFD-10D2-F00FA360D29F}"/>
              </a:ext>
            </a:extLst>
          </p:cNvPr>
          <p:cNvSpPr txBox="1"/>
          <p:nvPr/>
        </p:nvSpPr>
        <p:spPr>
          <a:xfrm>
            <a:off x="9334978" y="4364875"/>
            <a:ext cx="209429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 are here</a:t>
            </a:r>
          </a:p>
        </p:txBody>
      </p:sp>
    </p:spTree>
    <p:extLst>
      <p:ext uri="{BB962C8B-B14F-4D97-AF65-F5344CB8AC3E}">
        <p14:creationId xmlns:p14="http://schemas.microsoft.com/office/powerpoint/2010/main" val="3396254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89B7D9-8C25-7FAF-3674-288BCAF321D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612623" y="1720929"/>
            <a:ext cx="3114260" cy="2719187"/>
          </a:xfrm>
        </p:spPr>
        <p:txBody>
          <a:bodyPr/>
          <a:lstStyle/>
          <a:p>
            <a:r>
              <a:rPr lang="en-US" dirty="0"/>
              <a:t>JMP first allows the user to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Visualize each trajectory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Align/adjust data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Evaluate the number of knots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Adjust the knots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Diagnose the accuracy of the splines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8EA73A-9ADA-324D-3179-60E73985E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5288"/>
            <a:ext cx="10984633" cy="684362"/>
          </a:xfrm>
        </p:spPr>
        <p:txBody>
          <a:bodyPr/>
          <a:lstStyle/>
          <a:p>
            <a:r>
              <a:rPr lang="en-US" dirty="0"/>
              <a:t>Option #4 JMP Functional Data Explorer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B5E836-4C45-9E87-5DEC-80C053CAD1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8509" y="5908013"/>
            <a:ext cx="10972800" cy="426040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Functional data cleanup, visualization, and alignment is an important step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20FB34-02F8-D1DD-E55C-ECF49CD2D0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127"/>
          <a:stretch/>
        </p:blipFill>
        <p:spPr>
          <a:xfrm>
            <a:off x="119270" y="599884"/>
            <a:ext cx="3551582" cy="52714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DC98DC-518E-4B78-154F-8B306B35E5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119" t="-1" b="189"/>
          <a:stretch/>
        </p:blipFill>
        <p:spPr>
          <a:xfrm>
            <a:off x="3670852" y="599883"/>
            <a:ext cx="4504449" cy="52714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2F58FB-B0A2-9B5D-7746-DEA9070E0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8036" y="4054809"/>
            <a:ext cx="3907954" cy="15156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619FDB-BDDC-392A-39ED-B46C2DA21AC7}"/>
              </a:ext>
            </a:extLst>
          </p:cNvPr>
          <p:cNvSpPr txBox="1"/>
          <p:nvPr/>
        </p:nvSpPr>
        <p:spPr>
          <a:xfrm>
            <a:off x="402336" y="6417179"/>
            <a:ext cx="2660904" cy="39319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3A6C3D-1B65-30B0-141F-F25DEA8E1B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9212" y="6400755"/>
            <a:ext cx="2312788" cy="42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04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3D3762-370C-4EBD-40BF-22593AF28140}"/>
              </a:ext>
            </a:extLst>
          </p:cNvPr>
          <p:cNvSpPr txBox="1"/>
          <p:nvPr/>
        </p:nvSpPr>
        <p:spPr>
          <a:xfrm>
            <a:off x="402336" y="6417179"/>
            <a:ext cx="2660904" cy="39319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FAEDD4-3DF3-47D9-9772-12EFB76B1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16" y="179431"/>
            <a:ext cx="10983686" cy="684362"/>
          </a:xfrm>
        </p:spPr>
        <p:txBody>
          <a:bodyPr/>
          <a:lstStyle/>
          <a:p>
            <a:r>
              <a:rPr lang="en-US" dirty="0"/>
              <a:t>Option #4: JMP Functional Data Explorer Curve Fits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52D16E-90B4-4187-A8EF-C8A556D4F5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091" y="6046772"/>
            <a:ext cx="4850296" cy="472518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FPC turns curves into numbers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EBE8AB6-8558-99C6-D14F-85FA03F87C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935"/>
          <a:stretch/>
        </p:blipFill>
        <p:spPr>
          <a:xfrm>
            <a:off x="5976731" y="878486"/>
            <a:ext cx="3256894" cy="23774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C82B43-B486-D96C-848C-C421076A66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65"/>
          <a:stretch/>
        </p:blipFill>
        <p:spPr>
          <a:xfrm>
            <a:off x="6012993" y="3240735"/>
            <a:ext cx="6082115" cy="26147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33FCFB-5608-7083-BE0F-B1B183D3B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6730" y="5077533"/>
            <a:ext cx="6215270" cy="17804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6C135CA-5DE4-26B5-6F10-B64952C6AA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2835" y="902748"/>
            <a:ext cx="2974952" cy="23531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63CB58-C174-92BA-E5D9-D63F02CC6D35}"/>
              </a:ext>
            </a:extLst>
          </p:cNvPr>
          <p:cNvSpPr txBox="1"/>
          <p:nvPr/>
        </p:nvSpPr>
        <p:spPr>
          <a:xfrm>
            <a:off x="159316" y="959794"/>
            <a:ext cx="54140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Functional Component Analysis:</a:t>
            </a:r>
          </a:p>
          <a:p>
            <a:pPr algn="ctr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Turns the data into spline curves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Generates Functional Principle Components (FPCs)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Users choose number of FPCs (7 in this example)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Generates profiler/ saves FPC values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9F70CD-E491-F18C-125A-56AF4F902D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6127"/>
          <a:stretch/>
        </p:blipFill>
        <p:spPr>
          <a:xfrm>
            <a:off x="2225780" y="3339094"/>
            <a:ext cx="1771909" cy="26299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499E45-B69B-5569-68A0-1522DCEF9F6A}"/>
              </a:ext>
            </a:extLst>
          </p:cNvPr>
          <p:cNvSpPr txBox="1"/>
          <p:nvPr/>
        </p:nvSpPr>
        <p:spPr>
          <a:xfrm>
            <a:off x="1773907" y="3518906"/>
            <a:ext cx="461665" cy="217413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Spline Curves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7AF8BB-A120-908B-DF8E-819BCE7F28A5}"/>
              </a:ext>
            </a:extLst>
          </p:cNvPr>
          <p:cNvSpPr txBox="1"/>
          <p:nvPr/>
        </p:nvSpPr>
        <p:spPr>
          <a:xfrm>
            <a:off x="5582600" y="1806844"/>
            <a:ext cx="461665" cy="324579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/>
              <a:t>FPC and Shape Functions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71B598-8A6C-BFB7-5891-13A05E69EBED}"/>
              </a:ext>
            </a:extLst>
          </p:cNvPr>
          <p:cNvSpPr txBox="1"/>
          <p:nvPr/>
        </p:nvSpPr>
        <p:spPr>
          <a:xfrm>
            <a:off x="6889156" y="4708201"/>
            <a:ext cx="4390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Max/Min FPC values can be determined</a:t>
            </a:r>
          </a:p>
        </p:txBody>
      </p:sp>
    </p:spTree>
    <p:extLst>
      <p:ext uri="{BB962C8B-B14F-4D97-AF65-F5344CB8AC3E}">
        <p14:creationId xmlns:p14="http://schemas.microsoft.com/office/powerpoint/2010/main" val="1842472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23274F-E87F-48EC-FBE3-EAEB5BBCA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04" y="295737"/>
            <a:ext cx="10984633" cy="684362"/>
          </a:xfrm>
        </p:spPr>
        <p:txBody>
          <a:bodyPr/>
          <a:lstStyle/>
          <a:p>
            <a:r>
              <a:rPr lang="en-US" dirty="0"/>
              <a:t>Option #5: Functional PCA Formula Generation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717247-B5C4-C348-2AE8-D898B66DF3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598" y="5829712"/>
            <a:ext cx="10972800" cy="472518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The FPCA formula is: FPC</a:t>
            </a:r>
            <a:r>
              <a:rPr lang="en-US" baseline="-25000" dirty="0">
                <a:solidFill>
                  <a:srgbClr val="00B0F0"/>
                </a:solidFill>
              </a:rPr>
              <a:t>1</a:t>
            </a:r>
            <a:r>
              <a:rPr lang="en-US" dirty="0">
                <a:solidFill>
                  <a:srgbClr val="00B0F0"/>
                </a:solidFill>
              </a:rPr>
              <a:t>*Shape</a:t>
            </a:r>
            <a:r>
              <a:rPr lang="en-US" baseline="-25000" dirty="0">
                <a:solidFill>
                  <a:srgbClr val="00B0F0"/>
                </a:solidFill>
              </a:rPr>
              <a:t>1</a:t>
            </a:r>
            <a:r>
              <a:rPr lang="en-US" dirty="0">
                <a:solidFill>
                  <a:srgbClr val="00B0F0"/>
                </a:solidFill>
              </a:rPr>
              <a:t> +… </a:t>
            </a:r>
            <a:r>
              <a:rPr lang="en-US" dirty="0" err="1">
                <a:solidFill>
                  <a:srgbClr val="00B0F0"/>
                </a:solidFill>
              </a:rPr>
              <a:t>FPC</a:t>
            </a:r>
            <a:r>
              <a:rPr lang="en-US" baseline="-25000" dirty="0" err="1">
                <a:solidFill>
                  <a:srgbClr val="00B0F0"/>
                </a:solidFill>
              </a:rPr>
              <a:t>z</a:t>
            </a:r>
            <a:r>
              <a:rPr lang="en-US" dirty="0">
                <a:solidFill>
                  <a:srgbClr val="00B0F0"/>
                </a:solidFill>
              </a:rPr>
              <a:t>*</a:t>
            </a:r>
            <a:r>
              <a:rPr lang="en-US" dirty="0" err="1">
                <a:solidFill>
                  <a:srgbClr val="00B0F0"/>
                </a:solidFill>
              </a:rPr>
              <a:t>Shape</a:t>
            </a:r>
            <a:r>
              <a:rPr lang="en-US" baseline="-25000" dirty="0" err="1">
                <a:solidFill>
                  <a:srgbClr val="00B0F0"/>
                </a:solidFill>
              </a:rPr>
              <a:t>z</a:t>
            </a:r>
            <a:r>
              <a:rPr lang="en-US" dirty="0">
                <a:solidFill>
                  <a:srgbClr val="00B0F0"/>
                </a:solidFill>
              </a:rPr>
              <a:t>+ Data Mean Function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DA7EF1-C7E6-FC1C-679A-3010692E8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189033"/>
            <a:ext cx="4480039" cy="35587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7D12E3-23F3-C1A4-F634-654DF7D0DE77}"/>
              </a:ext>
            </a:extLst>
          </p:cNvPr>
          <p:cNvSpPr txBox="1"/>
          <p:nvPr/>
        </p:nvSpPr>
        <p:spPr>
          <a:xfrm>
            <a:off x="5538246" y="1147811"/>
            <a:ext cx="5762538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Decide on FPCA Model and Shapes (P-spline, 4)</a:t>
            </a:r>
          </a:p>
          <a:p>
            <a:pPr algn="ctr"/>
            <a:r>
              <a:rPr lang="en-US" dirty="0"/>
              <a:t>Save Summaries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253F57-09E7-5162-2A4F-BC8919B5A0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019" y="1961854"/>
            <a:ext cx="9059352" cy="29342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BCC438-CB5C-D4B5-1994-40D974D44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2800" y="4919966"/>
            <a:ext cx="3978337" cy="8593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F748F55-1EBA-1A19-881D-451DEB9C8697}"/>
              </a:ext>
            </a:extLst>
          </p:cNvPr>
          <p:cNvSpPr txBox="1"/>
          <p:nvPr/>
        </p:nvSpPr>
        <p:spPr>
          <a:xfrm>
            <a:off x="4846668" y="5201564"/>
            <a:ext cx="2498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Mean Function: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7695CC-A767-ABC7-0187-A1E8609B0AAF}"/>
              </a:ext>
            </a:extLst>
          </p:cNvPr>
          <p:cNvSpPr txBox="1"/>
          <p:nvPr/>
        </p:nvSpPr>
        <p:spPr>
          <a:xfrm>
            <a:off x="402336" y="6417179"/>
            <a:ext cx="2660904" cy="39319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027F18-A589-EA99-D29A-2759D8EA9C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9212" y="6400755"/>
            <a:ext cx="2312788" cy="42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21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AEDD4-3DF3-47D9-9772-12EFB76B1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850" y="254217"/>
            <a:ext cx="10983686" cy="684362"/>
          </a:xfrm>
        </p:spPr>
        <p:txBody>
          <a:bodyPr/>
          <a:lstStyle/>
          <a:p>
            <a:r>
              <a:rPr lang="en-US" dirty="0"/>
              <a:t>Note: Comparison of Factor Tables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52D16E-90B4-4187-A8EF-C8A556D4F5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45698" y="5329339"/>
            <a:ext cx="8500603" cy="1000396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Engineering Factor Table = PCA Shape Functions</a:t>
            </a:r>
          </a:p>
          <a:p>
            <a:r>
              <a:rPr lang="en-US" dirty="0">
                <a:solidFill>
                  <a:srgbClr val="00B0F0"/>
                </a:solidFill>
              </a:rPr>
              <a:t>Intuitively, the engineering factor table is easier to understand.</a:t>
            </a:r>
          </a:p>
          <a:p>
            <a:r>
              <a:rPr lang="en-US" dirty="0">
                <a:solidFill>
                  <a:srgbClr val="00B0F0"/>
                </a:solidFill>
              </a:rPr>
              <a:t>Mathematically, they are equal.</a:t>
            </a:r>
          </a:p>
        </p:txBody>
      </p:sp>
      <p:graphicFrame>
        <p:nvGraphicFramePr>
          <p:cNvPr id="7" name="Table 10">
            <a:extLst>
              <a:ext uri="{FF2B5EF4-FFF2-40B4-BE49-F238E27FC236}">
                <a16:creationId xmlns:a16="http://schemas.microsoft.com/office/drawing/2014/main" id="{6191BD3C-4A6C-4CEE-8692-F8A182DF54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66592"/>
              </p:ext>
            </p:extLst>
          </p:nvPr>
        </p:nvGraphicFramePr>
        <p:xfrm>
          <a:off x="1320750" y="1334132"/>
          <a:ext cx="3957702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9088">
                  <a:extLst>
                    <a:ext uri="{9D8B030D-6E8A-4147-A177-3AD203B41FA5}">
                      <a16:colId xmlns:a16="http://schemas.microsoft.com/office/drawing/2014/main" val="746208822"/>
                    </a:ext>
                  </a:extLst>
                </a:gridCol>
                <a:gridCol w="869307">
                  <a:extLst>
                    <a:ext uri="{9D8B030D-6E8A-4147-A177-3AD203B41FA5}">
                      <a16:colId xmlns:a16="http://schemas.microsoft.com/office/drawing/2014/main" val="1009817692"/>
                    </a:ext>
                  </a:extLst>
                </a:gridCol>
                <a:gridCol w="869307">
                  <a:extLst>
                    <a:ext uri="{9D8B030D-6E8A-4147-A177-3AD203B41FA5}">
                      <a16:colId xmlns:a16="http://schemas.microsoft.com/office/drawing/2014/main" val="3027281486"/>
                    </a:ext>
                  </a:extLst>
                </a:gridCol>
              </a:tblGrid>
              <a:tr h="30686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High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5764494"/>
                  </a:ext>
                </a:extLst>
              </a:tr>
              <a:tr h="29516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Wind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-35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5566403"/>
                  </a:ext>
                </a:extLst>
              </a:tr>
              <a:tr h="29516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Cruise Variability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7051865"/>
                  </a:ext>
                </a:extLst>
              </a:tr>
              <a:tr h="50946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Atmospheric Pressure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34880"/>
                  </a:ext>
                </a:extLst>
              </a:tr>
              <a:tr h="50946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Nose Tip Material Density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107116"/>
                  </a:ext>
                </a:extLst>
              </a:tr>
            </a:tbl>
          </a:graphicData>
        </a:graphic>
      </p:graphicFrame>
      <p:sp>
        <p:nvSpPr>
          <p:cNvPr id="3" name="Arrow: Right 2">
            <a:extLst>
              <a:ext uri="{FF2B5EF4-FFF2-40B4-BE49-F238E27FC236}">
                <a16:creationId xmlns:a16="http://schemas.microsoft.com/office/drawing/2014/main" id="{E96770BD-907C-FCED-32A4-6D19224321CB}"/>
              </a:ext>
            </a:extLst>
          </p:cNvPr>
          <p:cNvSpPr/>
          <p:nvPr/>
        </p:nvSpPr>
        <p:spPr>
          <a:xfrm>
            <a:off x="5399189" y="2286593"/>
            <a:ext cx="1212574" cy="4725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30F0C3-0288-0928-DEBD-2208C9C81380}"/>
              </a:ext>
            </a:extLst>
          </p:cNvPr>
          <p:cNvSpPr txBox="1"/>
          <p:nvPr/>
        </p:nvSpPr>
        <p:spPr>
          <a:xfrm>
            <a:off x="3710956" y="3930418"/>
            <a:ext cx="1863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and a function that propagates these variabilities</a:t>
            </a:r>
          </a:p>
        </p:txBody>
      </p:sp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F18652C9-4254-520C-ED16-1A6886D38F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531081"/>
              </p:ext>
            </p:extLst>
          </p:nvPr>
        </p:nvGraphicFramePr>
        <p:xfrm>
          <a:off x="6732500" y="1464743"/>
          <a:ext cx="3957703" cy="2116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5169">
                  <a:extLst>
                    <a:ext uri="{9D8B030D-6E8A-4147-A177-3AD203B41FA5}">
                      <a16:colId xmlns:a16="http://schemas.microsoft.com/office/drawing/2014/main" val="746208822"/>
                    </a:ext>
                  </a:extLst>
                </a:gridCol>
                <a:gridCol w="1041267">
                  <a:extLst>
                    <a:ext uri="{9D8B030D-6E8A-4147-A177-3AD203B41FA5}">
                      <a16:colId xmlns:a16="http://schemas.microsoft.com/office/drawing/2014/main" val="1009817692"/>
                    </a:ext>
                  </a:extLst>
                </a:gridCol>
                <a:gridCol w="1041267">
                  <a:extLst>
                    <a:ext uri="{9D8B030D-6E8A-4147-A177-3AD203B41FA5}">
                      <a16:colId xmlns:a16="http://schemas.microsoft.com/office/drawing/2014/main" val="3027281486"/>
                    </a:ext>
                  </a:extLst>
                </a:gridCol>
              </a:tblGrid>
              <a:tr h="30686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High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5764494"/>
                  </a:ext>
                </a:extLst>
              </a:tr>
              <a:tr h="29516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FPC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-668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+1231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5566403"/>
                  </a:ext>
                </a:extLst>
              </a:tr>
              <a:tr h="29516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FPC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-508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+864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7051865"/>
                  </a:ext>
                </a:extLst>
              </a:tr>
              <a:tr h="50946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FPC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-232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+517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34880"/>
                  </a:ext>
                </a:extLst>
              </a:tr>
              <a:tr h="50946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FPC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-226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+444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107116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DF35497-DA1C-FB6F-53DC-99F6E71B0D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65" b="35382"/>
          <a:stretch/>
        </p:blipFill>
        <p:spPr>
          <a:xfrm>
            <a:off x="6538583" y="3783664"/>
            <a:ext cx="4345536" cy="12071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43256E-D76A-457E-1F8B-BF6D25DC3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821" y="3837381"/>
            <a:ext cx="3098652" cy="14032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EDEC89-E3BE-03DC-D053-1FCAE8E0BE33}"/>
              </a:ext>
            </a:extLst>
          </p:cNvPr>
          <p:cNvSpPr txBox="1"/>
          <p:nvPr/>
        </p:nvSpPr>
        <p:spPr>
          <a:xfrm>
            <a:off x="402336" y="6417179"/>
            <a:ext cx="2660904" cy="39319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5ED8E1-610E-CD19-3185-4CDA85781C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9212" y="6400755"/>
            <a:ext cx="2312788" cy="4260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F5C336-B101-0E9A-F06D-850DE46E3B61}"/>
              </a:ext>
            </a:extLst>
          </p:cNvPr>
          <p:cNvSpPr txBox="1"/>
          <p:nvPr/>
        </p:nvSpPr>
        <p:spPr>
          <a:xfrm>
            <a:off x="1845698" y="1003970"/>
            <a:ext cx="3156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Engineering Factor Table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AB5610-DF12-4768-FC1E-447259CAE17C}"/>
              </a:ext>
            </a:extLst>
          </p:cNvPr>
          <p:cNvSpPr txBox="1"/>
          <p:nvPr/>
        </p:nvSpPr>
        <p:spPr>
          <a:xfrm>
            <a:off x="7062467" y="1138472"/>
            <a:ext cx="3156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FPC Factor Table</a:t>
            </a:r>
          </a:p>
        </p:txBody>
      </p:sp>
    </p:spTree>
    <p:extLst>
      <p:ext uri="{BB962C8B-B14F-4D97-AF65-F5344CB8AC3E}">
        <p14:creationId xmlns:p14="http://schemas.microsoft.com/office/powerpoint/2010/main" val="3097893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C84E51-B0AD-3F36-BC98-7FDCBFFBA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929" y="266048"/>
            <a:ext cx="11281037" cy="684362"/>
          </a:xfrm>
        </p:spPr>
        <p:txBody>
          <a:bodyPr/>
          <a:lstStyle/>
          <a:p>
            <a:r>
              <a:rPr lang="en-US" dirty="0"/>
              <a:t>Option #6: FPC Columns Used to Pick Best (Current) Trajectories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DA2710-D425-FD97-1F68-7B804E6AA0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599" y="5719302"/>
            <a:ext cx="10972800" cy="635677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The DOE generator takes the current list of trajectories and picks the best 80.</a:t>
            </a:r>
          </a:p>
          <a:p>
            <a:r>
              <a:rPr lang="en-US" dirty="0">
                <a:solidFill>
                  <a:srgbClr val="00B0F0"/>
                </a:solidFill>
              </a:rPr>
              <a:t>Model options would be the RSM and the Powers (1-5).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D7FE13-1742-7DC6-6CBB-B169E914E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" y="893692"/>
            <a:ext cx="4473105" cy="46039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0A1A8B-D778-EB41-E20F-8D132E0C4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8326" y="1295797"/>
            <a:ext cx="3860047" cy="1476887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3BD05ED5-B6EF-F929-8E1E-9EED072963CD}"/>
              </a:ext>
            </a:extLst>
          </p:cNvPr>
          <p:cNvSpPr/>
          <p:nvPr/>
        </p:nvSpPr>
        <p:spPr>
          <a:xfrm>
            <a:off x="5133459" y="1807760"/>
            <a:ext cx="683829" cy="2903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F3F9D0-16F2-B0CB-A6D8-295C0126F331}"/>
              </a:ext>
            </a:extLst>
          </p:cNvPr>
          <p:cNvSpPr txBox="1"/>
          <p:nvPr/>
        </p:nvSpPr>
        <p:spPr>
          <a:xfrm>
            <a:off x="9768373" y="1821339"/>
            <a:ext cx="108145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RSM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610A731-C666-4350-3861-06F6A3CED6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8668" y="5013695"/>
            <a:ext cx="4731612" cy="6242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B9A6036-3C55-06FD-AEF8-B73CA4D07C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8668" y="3118071"/>
            <a:ext cx="3767545" cy="141919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840537F-25E8-C921-53FF-A5CD261CEC1E}"/>
              </a:ext>
            </a:extLst>
          </p:cNvPr>
          <p:cNvSpPr txBox="1"/>
          <p:nvPr/>
        </p:nvSpPr>
        <p:spPr>
          <a:xfrm>
            <a:off x="5618668" y="4644363"/>
            <a:ext cx="1192787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Powers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E87865E-0416-9452-F90D-D7D1D47ED3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0173" y="2971904"/>
            <a:ext cx="2457793" cy="24673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B8598B-8419-BCDD-A055-FC8E9FCA2882}"/>
              </a:ext>
            </a:extLst>
          </p:cNvPr>
          <p:cNvSpPr txBox="1"/>
          <p:nvPr/>
        </p:nvSpPr>
        <p:spPr>
          <a:xfrm>
            <a:off x="402336" y="6417179"/>
            <a:ext cx="2660904" cy="39319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4FACEE-7EB7-066D-84E2-87CDACD54D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9212" y="6400755"/>
            <a:ext cx="2312788" cy="42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01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A8D232-FCB9-6231-2B56-FAB3ED50F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42" y="164731"/>
            <a:ext cx="10984633" cy="684362"/>
          </a:xfrm>
        </p:spPr>
        <p:txBody>
          <a:bodyPr/>
          <a:lstStyle/>
          <a:p>
            <a:r>
              <a:rPr lang="en-US" dirty="0"/>
              <a:t>Comparison of Test Designs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AFEB9C-5B80-6631-3893-B431B22202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599" y="5719303"/>
            <a:ext cx="10972800" cy="624556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Using the current trajectories is not as focused on mapping all possible trajectories.</a:t>
            </a:r>
          </a:p>
          <a:p>
            <a:r>
              <a:rPr lang="en-US" dirty="0">
                <a:solidFill>
                  <a:srgbClr val="00B0F0"/>
                </a:solidFill>
              </a:rPr>
              <a:t>RSM and power coverage goals would depend on program needs.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98952F-CF06-B1F0-5908-A1B7F04FF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1126" y="1761757"/>
            <a:ext cx="4029637" cy="38581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7625A8-B150-BA98-3631-EEEE8F395612}"/>
              </a:ext>
            </a:extLst>
          </p:cNvPr>
          <p:cNvSpPr txBox="1"/>
          <p:nvPr/>
        </p:nvSpPr>
        <p:spPr>
          <a:xfrm>
            <a:off x="5744005" y="1346793"/>
            <a:ext cx="132751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Powers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809082-9B6D-BF59-F6C4-DDBB8B245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489" y="1809014"/>
            <a:ext cx="4029637" cy="38581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E980B8-0F33-0952-401D-C9041B74E2D2}"/>
              </a:ext>
            </a:extLst>
          </p:cNvPr>
          <p:cNvSpPr txBox="1"/>
          <p:nvPr/>
        </p:nvSpPr>
        <p:spPr>
          <a:xfrm>
            <a:off x="1705351" y="1380406"/>
            <a:ext cx="104191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RSM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7AECC8-C6C7-3F65-322B-B535711B0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0763" y="1735694"/>
            <a:ext cx="3858163" cy="38581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EEF67D1-05AE-D996-894D-8D42C30B60A4}"/>
              </a:ext>
            </a:extLst>
          </p:cNvPr>
          <p:cNvSpPr txBox="1"/>
          <p:nvPr/>
        </p:nvSpPr>
        <p:spPr>
          <a:xfrm>
            <a:off x="8771990" y="1374434"/>
            <a:ext cx="298786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Latin Hypercube of FPC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54349A-2260-1EDC-CC47-6A47EEBE086C}"/>
              </a:ext>
            </a:extLst>
          </p:cNvPr>
          <p:cNvSpPr txBox="1"/>
          <p:nvPr/>
        </p:nvSpPr>
        <p:spPr>
          <a:xfrm>
            <a:off x="10378528" y="2278816"/>
            <a:ext cx="1381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Mapping/</a:t>
            </a:r>
          </a:p>
          <a:p>
            <a:pPr algn="ctr"/>
            <a:r>
              <a:rPr lang="en-US" sz="1050" dirty="0"/>
              <a:t>Exploring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581425-8DDC-542A-3F66-4F44D975CB01}"/>
              </a:ext>
            </a:extLst>
          </p:cNvPr>
          <p:cNvSpPr txBox="1"/>
          <p:nvPr/>
        </p:nvSpPr>
        <p:spPr>
          <a:xfrm>
            <a:off x="6255944" y="2161186"/>
            <a:ext cx="13813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Mix of Exploring and Exploiting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447567-6885-7C24-52ED-5917CEC4D4D2}"/>
              </a:ext>
            </a:extLst>
          </p:cNvPr>
          <p:cNvSpPr txBox="1"/>
          <p:nvPr/>
        </p:nvSpPr>
        <p:spPr>
          <a:xfrm>
            <a:off x="2056598" y="2238130"/>
            <a:ext cx="13813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Exploiting Slopes</a:t>
            </a: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FE3C8BAB-D6AD-05CD-C6F3-80F374D5AB50}"/>
              </a:ext>
            </a:extLst>
          </p:cNvPr>
          <p:cNvSpPr/>
          <p:nvPr/>
        </p:nvSpPr>
        <p:spPr>
          <a:xfrm>
            <a:off x="205242" y="875156"/>
            <a:ext cx="11745332" cy="25039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F19BB7-E812-3256-A2EE-18A62BC1EEC8}"/>
              </a:ext>
            </a:extLst>
          </p:cNvPr>
          <p:cNvSpPr txBox="1"/>
          <p:nvPr/>
        </p:nvSpPr>
        <p:spPr>
          <a:xfrm>
            <a:off x="402336" y="6417179"/>
            <a:ext cx="2660904" cy="39319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005DA7A-6C6F-3302-8082-23279C5FE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9212" y="6421775"/>
            <a:ext cx="2312788" cy="4260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F32C03F-E011-DFAC-E568-0E23B57B25D8}"/>
              </a:ext>
            </a:extLst>
          </p:cNvPr>
          <p:cNvSpPr txBox="1"/>
          <p:nvPr/>
        </p:nvSpPr>
        <p:spPr>
          <a:xfrm>
            <a:off x="11150089" y="708201"/>
            <a:ext cx="104191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Explore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05FE93-46CF-8CE4-3C69-DF1CE9CBF3F7}"/>
              </a:ext>
            </a:extLst>
          </p:cNvPr>
          <p:cNvSpPr txBox="1"/>
          <p:nvPr/>
        </p:nvSpPr>
        <p:spPr>
          <a:xfrm>
            <a:off x="88643" y="707666"/>
            <a:ext cx="104191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Exploit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404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27060D-3749-6765-A466-D23781DFA56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360470" y="995660"/>
            <a:ext cx="3630132" cy="4644650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u="sng" dirty="0"/>
              <a:t>Generate</a:t>
            </a:r>
            <a:r>
              <a:rPr lang="en-US" dirty="0"/>
              <a:t> 40-run Space-Filling design for high-fidelity model</a:t>
            </a:r>
          </a:p>
          <a:p>
            <a:endParaRPr lang="en-US" dirty="0"/>
          </a:p>
          <a:p>
            <a:r>
              <a:rPr lang="en-US" u="sng" dirty="0"/>
              <a:t>Augment</a:t>
            </a:r>
            <a:r>
              <a:rPr lang="en-US" dirty="0"/>
              <a:t> those 40 runs with 260 more for 300 total low-fidelity model runs </a:t>
            </a:r>
          </a:p>
          <a:p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Or</a:t>
            </a:r>
          </a:p>
          <a:p>
            <a:r>
              <a:rPr lang="en-US" u="sng" dirty="0"/>
              <a:t>Augment</a:t>
            </a:r>
            <a:r>
              <a:rPr lang="en-US" dirty="0"/>
              <a:t> to 340 and use the new runs as low fidelity to add to the high fidelity runs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BAEFCD-00C3-F07C-2B7C-3D89577ED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82" y="149357"/>
            <a:ext cx="8320391" cy="684362"/>
          </a:xfrm>
        </p:spPr>
        <p:txBody>
          <a:bodyPr/>
          <a:lstStyle/>
          <a:p>
            <a:r>
              <a:rPr lang="en-US" dirty="0"/>
              <a:t>Option #7: FPC Factor Table to Model Run Lists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21D8AA-28FD-78F7-5518-4A1043B85C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39256" y="5839039"/>
            <a:ext cx="9228498" cy="472518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This can be done in FPC coefficients or from the list of trajectories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89C0F4-9864-B513-5AA4-93C151BBA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11" y="3525606"/>
            <a:ext cx="4198317" cy="198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4C1A7B-5AD2-407F-76F5-537B947DF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9368" y="1689319"/>
            <a:ext cx="3248274" cy="31194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2CFE0E-9F9F-7260-162D-EE9266435E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336" y="782702"/>
            <a:ext cx="3449184" cy="2600776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B04A1729-3386-6017-AC0D-38B3CBED993B}"/>
              </a:ext>
            </a:extLst>
          </p:cNvPr>
          <p:cNvSpPr/>
          <p:nvPr/>
        </p:nvSpPr>
        <p:spPr>
          <a:xfrm rot="9606511">
            <a:off x="1235305" y="1866084"/>
            <a:ext cx="869005" cy="2853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89A268-38FD-B030-8F9B-BE13DEA3C817}"/>
              </a:ext>
            </a:extLst>
          </p:cNvPr>
          <p:cNvSpPr txBox="1"/>
          <p:nvPr/>
        </p:nvSpPr>
        <p:spPr>
          <a:xfrm>
            <a:off x="3930541" y="1131109"/>
            <a:ext cx="344918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Use original factor table or FPC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80FA676E-A424-3926-5C2D-6D64866D5717}"/>
              </a:ext>
            </a:extLst>
          </p:cNvPr>
          <p:cNvSpPr/>
          <p:nvPr/>
        </p:nvSpPr>
        <p:spPr>
          <a:xfrm rot="9606511">
            <a:off x="3038916" y="4943573"/>
            <a:ext cx="869005" cy="2853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DAEF75-D352-4FAB-6C62-8DA6DE198C17}"/>
              </a:ext>
            </a:extLst>
          </p:cNvPr>
          <p:cNvSpPr txBox="1"/>
          <p:nvPr/>
        </p:nvSpPr>
        <p:spPr>
          <a:xfrm>
            <a:off x="402336" y="6417179"/>
            <a:ext cx="2660904" cy="39319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21E4FE-A0D9-C1E8-F3FF-4D757E074E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9212" y="6400755"/>
            <a:ext cx="2312788" cy="42604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7648BC6-EF12-6715-427D-5DAD3D30628D}"/>
              </a:ext>
            </a:extLst>
          </p:cNvPr>
          <p:cNvSpPr/>
          <p:nvPr/>
        </p:nvSpPr>
        <p:spPr>
          <a:xfrm>
            <a:off x="8455873" y="2812152"/>
            <a:ext cx="3439326" cy="5639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Result: compare exact runs “old school style”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820E094-0203-80C2-A5BE-75CB50081FA6}"/>
              </a:ext>
            </a:extLst>
          </p:cNvPr>
          <p:cNvSpPr/>
          <p:nvPr/>
        </p:nvSpPr>
        <p:spPr>
          <a:xfrm>
            <a:off x="8455873" y="4910640"/>
            <a:ext cx="3439326" cy="5639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Result: compare models and surfaces “new school style”</a:t>
            </a:r>
          </a:p>
        </p:txBody>
      </p:sp>
    </p:spTree>
    <p:extLst>
      <p:ext uri="{BB962C8B-B14F-4D97-AF65-F5344CB8AC3E}">
        <p14:creationId xmlns:p14="http://schemas.microsoft.com/office/powerpoint/2010/main" val="53623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AB71474-CD82-59F8-5971-AE5B14720D2A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6"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30FE3A41-9139-D3D6-1420-57792BE376DD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/>
          <a:srcRect l="21019" r="21019"/>
          <a:stretch/>
        </p:blipFill>
        <p:spPr>
          <a:xfrm>
            <a:off x="4069556" y="-28"/>
            <a:ext cx="4052888" cy="4661481"/>
          </a:xfr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305C1205-578F-A2EB-499B-8D27ED526BBC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" r="3616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A2296-FE38-EF4D-2DF0-388EB0B1FF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2100" y="5382244"/>
            <a:ext cx="5803900" cy="439737"/>
          </a:xfrm>
        </p:spPr>
        <p:txBody>
          <a:bodyPr/>
          <a:lstStyle/>
          <a:p>
            <a:r>
              <a:rPr lang="en-US" dirty="0"/>
              <a:t>Lockheed Martin Space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D9C935-7684-AA56-F451-9AE849370381}"/>
              </a:ext>
            </a:extLst>
          </p:cNvPr>
          <p:cNvSpPr txBox="1"/>
          <p:nvPr/>
        </p:nvSpPr>
        <p:spPr>
          <a:xfrm>
            <a:off x="4765548" y="6357410"/>
            <a:ext cx="2660904" cy="393192"/>
          </a:xfrm>
          <a:prstGeom prst="rect">
            <a:avLst/>
          </a:prstGeom>
          <a:solidFill>
            <a:srgbClr val="F7F8F9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9F465E-3D17-494D-5B51-6D6163AF6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7632" y="5224052"/>
            <a:ext cx="3193278" cy="7037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8CF517-6369-735E-E432-1DB82DF7B9E0}"/>
              </a:ext>
            </a:extLst>
          </p:cNvPr>
          <p:cNvSpPr txBox="1"/>
          <p:nvPr/>
        </p:nvSpPr>
        <p:spPr>
          <a:xfrm>
            <a:off x="4947101" y="5041226"/>
            <a:ext cx="3192011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91638" fontAlgn="base">
              <a:spcBef>
                <a:spcPts val="600"/>
              </a:spcBef>
              <a:spcAft>
                <a:spcPts val="600"/>
              </a:spcAft>
              <a:buSzPct val="100000"/>
              <a:defRPr/>
            </a:pPr>
            <a:r>
              <a:rPr lang="en-US" sz="1400" dirty="0">
                <a:solidFill>
                  <a:schemeClr val="tx2"/>
                </a:solidFill>
                <a:ea typeface="ＭＳ Ｐゴシック" pitchFamily="34" charset="-128"/>
              </a:rPr>
              <a:t>Surveillance &amp; Navigation</a:t>
            </a:r>
          </a:p>
          <a:p>
            <a:pPr defTabSz="591638" fontAlgn="base">
              <a:spcBef>
                <a:spcPts val="600"/>
              </a:spcBef>
              <a:spcAft>
                <a:spcPts val="600"/>
              </a:spcAft>
              <a:buSzPct val="100000"/>
              <a:defRPr/>
            </a:pPr>
            <a:r>
              <a:rPr lang="en-US" sz="1400" dirty="0">
                <a:solidFill>
                  <a:schemeClr val="tx2"/>
                </a:solidFill>
                <a:ea typeface="ＭＳ Ｐゴシック" pitchFamily="34" charset="-128"/>
              </a:rPr>
              <a:t>Global Communications</a:t>
            </a:r>
          </a:p>
          <a:p>
            <a:pPr defTabSz="591638" fontAlgn="base">
              <a:spcBef>
                <a:spcPts val="600"/>
              </a:spcBef>
              <a:spcAft>
                <a:spcPts val="600"/>
              </a:spcAft>
              <a:buSzPct val="100000"/>
              <a:defRPr/>
            </a:pPr>
            <a:r>
              <a:rPr lang="en-US" sz="1400" dirty="0">
                <a:solidFill>
                  <a:schemeClr val="tx2"/>
                </a:solidFill>
                <a:ea typeface="ＭＳ Ｐゴシック" pitchFamily="34" charset="-128"/>
              </a:rPr>
              <a:t>Human Space Flight</a:t>
            </a:r>
          </a:p>
          <a:p>
            <a:pPr defTabSz="591638" fontAlgn="base">
              <a:spcBef>
                <a:spcPts val="600"/>
              </a:spcBef>
              <a:spcAft>
                <a:spcPts val="600"/>
              </a:spcAft>
              <a:buSzPct val="100000"/>
              <a:defRPr/>
            </a:pPr>
            <a:r>
              <a:rPr lang="en-US" sz="1400" dirty="0">
                <a:solidFill>
                  <a:schemeClr val="tx2"/>
                </a:solidFill>
                <a:ea typeface="ＭＳ Ｐゴシック" pitchFamily="34" charset="-128"/>
              </a:rPr>
              <a:t>Strategic Missiles Defense Systems</a:t>
            </a:r>
          </a:p>
        </p:txBody>
      </p:sp>
    </p:spTree>
    <p:extLst>
      <p:ext uri="{BB962C8B-B14F-4D97-AF65-F5344CB8AC3E}">
        <p14:creationId xmlns:p14="http://schemas.microsoft.com/office/powerpoint/2010/main" val="37783892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59E4E5-3FA7-85C6-F0E1-8A9D518F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890" y="408905"/>
            <a:ext cx="6038909" cy="692633"/>
          </a:xfrm>
        </p:spPr>
        <p:txBody>
          <a:bodyPr/>
          <a:lstStyle/>
          <a:p>
            <a:r>
              <a:rPr lang="en-US" dirty="0"/>
              <a:t>Improved Analysis Summary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DE2D0A-03EF-9062-33EA-856D2BC182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2336" y="5864097"/>
            <a:ext cx="11116039" cy="494577"/>
          </a:xfrm>
        </p:spPr>
        <p:txBody>
          <a:bodyPr/>
          <a:lstStyle/>
          <a:p>
            <a:r>
              <a:rPr lang="en-US" dirty="0">
                <a:solidFill>
                  <a:srgbClr val="00A3E0"/>
                </a:solidFill>
              </a:rPr>
              <a:t>Thank you for your time.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7C8C54-473B-A9A5-2B82-9A3A12516CCE}"/>
              </a:ext>
            </a:extLst>
          </p:cNvPr>
          <p:cNvSpPr txBox="1"/>
          <p:nvPr/>
        </p:nvSpPr>
        <p:spPr>
          <a:xfrm>
            <a:off x="402336" y="6417179"/>
            <a:ext cx="2660904" cy="39319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22847E-612F-A53F-EFF5-262FD19F5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9212" y="6400755"/>
            <a:ext cx="2312788" cy="4260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166E898-AD70-6B38-54AC-FA7E60A45EB1}"/>
              </a:ext>
            </a:extLst>
          </p:cNvPr>
          <p:cNvSpPr txBox="1"/>
          <p:nvPr/>
        </p:nvSpPr>
        <p:spPr>
          <a:xfrm>
            <a:off x="5528567" y="1328364"/>
            <a:ext cx="6277707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Analysis options for a variety of inputs and desired outputs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Options allow for improved analysis and meeting our goal:</a:t>
            </a:r>
          </a:p>
          <a:p>
            <a:pPr algn="ctr"/>
            <a:endParaRPr lang="en-US" dirty="0"/>
          </a:p>
          <a:p>
            <a:pPr algn="ctr"/>
            <a:r>
              <a:rPr lang="en-US" i="1" dirty="0">
                <a:solidFill>
                  <a:srgbClr val="00B0F0"/>
                </a:solidFill>
              </a:rPr>
              <a:t>Best map of the 725 trajectories with </a:t>
            </a:r>
          </a:p>
          <a:p>
            <a:pPr algn="ctr"/>
            <a:r>
              <a:rPr lang="en-US" i="1" dirty="0">
                <a:solidFill>
                  <a:srgbClr val="00B0F0"/>
                </a:solidFill>
              </a:rPr>
              <a:t>a combination of low and high fidelity models</a:t>
            </a:r>
          </a:p>
          <a:p>
            <a:pPr algn="ctr"/>
            <a:r>
              <a:rPr lang="en-US" i="1" dirty="0">
                <a:solidFill>
                  <a:srgbClr val="00B0F0"/>
                </a:solidFill>
              </a:rPr>
              <a:t>based on test power and coverage </a:t>
            </a:r>
          </a:p>
          <a:p>
            <a:pPr algn="ctr"/>
            <a:r>
              <a:rPr lang="en-US" i="1" dirty="0">
                <a:solidFill>
                  <a:srgbClr val="00B0F0"/>
                </a:solidFill>
              </a:rPr>
              <a:t>+ </a:t>
            </a:r>
          </a:p>
          <a:p>
            <a:pPr algn="ctr"/>
            <a:r>
              <a:rPr lang="en-US" i="1" dirty="0">
                <a:solidFill>
                  <a:srgbClr val="00B0F0"/>
                </a:solidFill>
              </a:rPr>
              <a:t>generating a surrogate </a:t>
            </a:r>
          </a:p>
          <a:p>
            <a:pPr algn="ctr"/>
            <a:endParaRPr lang="en-US" i="1" dirty="0"/>
          </a:p>
          <a:p>
            <a:pPr algn="ctr"/>
            <a:endParaRPr lang="en-US" i="1" dirty="0"/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9734D7DF-C2C2-820E-6762-4FF5D2DCF2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7616206"/>
              </p:ext>
            </p:extLst>
          </p:nvPr>
        </p:nvGraphicFramePr>
        <p:xfrm>
          <a:off x="500985" y="1328364"/>
          <a:ext cx="5124509" cy="3876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278778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60F741-FFAD-647D-4F8B-92242AA056DD}"/>
              </a:ext>
            </a:extLst>
          </p:cNvPr>
          <p:cNvSpPr txBox="1"/>
          <p:nvPr/>
        </p:nvSpPr>
        <p:spPr>
          <a:xfrm>
            <a:off x="3048000" y="628445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© 2023 Lockheed Martin Corporation </a:t>
            </a:r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541ABC-94A4-5351-BD76-058F361EC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583" y="2224693"/>
            <a:ext cx="10610672" cy="204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1035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F44C6F-4C3C-C9A8-1520-2130908988B1}"/>
              </a:ext>
            </a:extLst>
          </p:cNvPr>
          <p:cNvSpPr txBox="1"/>
          <p:nvPr/>
        </p:nvSpPr>
        <p:spPr>
          <a:xfrm>
            <a:off x="402336" y="6417179"/>
            <a:ext cx="2660904" cy="39319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03823C-96F7-4C3B-B97F-CCA1146AE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192" y="301027"/>
            <a:ext cx="10841373" cy="684362"/>
          </a:xfrm>
        </p:spPr>
        <p:txBody>
          <a:bodyPr/>
          <a:lstStyle/>
          <a:p>
            <a:r>
              <a:rPr lang="en-US" dirty="0"/>
              <a:t>Fast Run 725 Trajectories or Surrogate Modeling?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0FC2CF-C7EC-4F45-91F0-9347ED2D919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817054" y="1990982"/>
            <a:ext cx="2998301" cy="1855004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Run time is the new currency for program development</a:t>
            </a:r>
          </a:p>
          <a:p>
            <a:pPr algn="ctr"/>
            <a:endParaRPr lang="en-US" dirty="0">
              <a:solidFill>
                <a:schemeClr val="accent1"/>
              </a:solidFill>
            </a:endParaRP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The choice of analysis and test architecture is a critical skill</a:t>
            </a:r>
          </a:p>
          <a:p>
            <a:pPr algn="ctr"/>
            <a:endParaRPr lang="en-US" dirty="0">
              <a:solidFill>
                <a:schemeClr val="accent1"/>
              </a:solidFill>
            </a:endParaRP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Why not try both fast run and surrogate modeling?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51DE319-8B94-4C8B-BC37-92403AE843F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604077" y="5556172"/>
            <a:ext cx="3424254" cy="684362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Strategy is defensible and different for each program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201E50-44C3-4488-8DC6-C93907ED26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90" r="14990"/>
          <a:stretch/>
        </p:blipFill>
        <p:spPr>
          <a:xfrm>
            <a:off x="76132" y="1164777"/>
            <a:ext cx="4742910" cy="475745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60BED6-E44F-E260-695A-9C20E9C1EF4D}"/>
              </a:ext>
            </a:extLst>
          </p:cNvPr>
          <p:cNvSpPr/>
          <p:nvPr/>
        </p:nvSpPr>
        <p:spPr>
          <a:xfrm>
            <a:off x="4812587" y="1104782"/>
            <a:ext cx="3296004" cy="24749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5FD2A9-6079-48B6-A364-22867B88983E}"/>
              </a:ext>
            </a:extLst>
          </p:cNvPr>
          <p:cNvSpPr txBox="1"/>
          <p:nvPr/>
        </p:nvSpPr>
        <p:spPr>
          <a:xfrm>
            <a:off x="4885690" y="1104782"/>
            <a:ext cx="316270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Fast Run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Reduced order model does not have: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Internal heating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Cold wall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 more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Fast-run provides a worse analysis with more coverage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(300 runs x 40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6D4B06-E504-6C5F-19AD-E3F300DEDB4B}"/>
              </a:ext>
            </a:extLst>
          </p:cNvPr>
          <p:cNvSpPr/>
          <p:nvPr/>
        </p:nvSpPr>
        <p:spPr>
          <a:xfrm>
            <a:off x="5381419" y="3724441"/>
            <a:ext cx="2158339" cy="68436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Schedule Budget = 200 hours in both cases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5BE894A-B437-397F-1ACB-841F124A9606}"/>
              </a:ext>
            </a:extLst>
          </p:cNvPr>
          <p:cNvSpPr/>
          <p:nvPr/>
        </p:nvSpPr>
        <p:spPr>
          <a:xfrm>
            <a:off x="4812586" y="4648038"/>
            <a:ext cx="3296004" cy="15216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82A23D-7BD6-4FC4-B333-9FE29BAF244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977597" y="4734445"/>
            <a:ext cx="2978889" cy="1264583"/>
          </a:xfrm>
        </p:spPr>
        <p:txBody>
          <a:bodyPr/>
          <a:lstStyle/>
          <a:p>
            <a:pPr algn="ctr"/>
            <a:r>
              <a:rPr lang="en-US" sz="1600" u="sng" dirty="0">
                <a:solidFill>
                  <a:schemeClr val="bg1"/>
                </a:solidFill>
              </a:rPr>
              <a:t>Slow Run</a:t>
            </a:r>
          </a:p>
          <a:p>
            <a:r>
              <a:rPr lang="en-US" sz="1600" dirty="0">
                <a:solidFill>
                  <a:schemeClr val="bg1"/>
                </a:solidFill>
              </a:rPr>
              <a:t>Surrogate modeling provides full analysis with (slightly) less coverage </a:t>
            </a:r>
          </a:p>
          <a:p>
            <a:r>
              <a:rPr lang="en-US" sz="1600" dirty="0">
                <a:solidFill>
                  <a:schemeClr val="bg1"/>
                </a:solidFill>
              </a:rPr>
              <a:t>(40 runs x 5 hours)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F6F416-542A-6F08-33DB-560D9BB4C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9212" y="6421775"/>
            <a:ext cx="2312788" cy="42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7983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D5F160-F1A0-56E2-7529-C843EDCF3B5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66600" y="674600"/>
            <a:ext cx="4492752" cy="3707836"/>
          </a:xfrm>
        </p:spPr>
        <p:txBody>
          <a:bodyPr/>
          <a:lstStyle/>
          <a:p>
            <a:r>
              <a:rPr lang="en-US" dirty="0"/>
              <a:t>Knowing the Functional Principle Components, we can now map the 700+ runs with a 80-run </a:t>
            </a:r>
            <a:r>
              <a:rPr lang="en-US" dirty="0" err="1"/>
              <a:t>latin</a:t>
            </a:r>
            <a:r>
              <a:rPr lang="en-US" dirty="0"/>
              <a:t> hypercube</a:t>
            </a:r>
          </a:p>
          <a:p>
            <a:endParaRPr lang="en-US" dirty="0"/>
          </a:p>
          <a:p>
            <a:r>
              <a:rPr lang="en-US" dirty="0"/>
              <a:t>This “completes the circle” showing the transform from monte carlo, to factor table/FPC, to space-filling test design.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7C1D1D-EAAF-6399-D6D0-4F53C55BA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2449"/>
            <a:ext cx="10984633" cy="684362"/>
          </a:xfrm>
        </p:spPr>
        <p:txBody>
          <a:bodyPr/>
          <a:lstStyle/>
          <a:p>
            <a:r>
              <a:rPr lang="en-US" dirty="0"/>
              <a:t>JMP 80-Run Latin Hypercube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253F54-6DCA-EF99-B3EF-A5014779F4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71" y="5827562"/>
            <a:ext cx="11975427" cy="472518"/>
          </a:xfrm>
        </p:spPr>
        <p:txBody>
          <a:bodyPr/>
          <a:lstStyle/>
          <a:p>
            <a:r>
              <a:rPr lang="en-US" dirty="0"/>
              <a:t>We have the tools to work in all situations, but the </a:t>
            </a:r>
            <a:r>
              <a:rPr lang="en-US" dirty="0" err="1"/>
              <a:t>latin</a:t>
            </a:r>
            <a:r>
              <a:rPr lang="en-US" dirty="0"/>
              <a:t> hypercube and factor table is the best starting point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00782A-0496-DB41-B49D-5AE2BED5B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600" y="203558"/>
            <a:ext cx="6620799" cy="55157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31FE64-5B2F-29F2-0076-7950A7A30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3338" y="1927321"/>
            <a:ext cx="2035245" cy="37919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C2464D-8712-5456-B177-A53B93DA4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8657" y="1927321"/>
            <a:ext cx="1984742" cy="37432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C4C2AC-0D08-6451-5EA7-0F97AF6D1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1632" y="3365118"/>
            <a:ext cx="2271198" cy="22711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8BA8805-CD86-AFBD-C3AC-F06A789C6AF5}"/>
              </a:ext>
            </a:extLst>
          </p:cNvPr>
          <p:cNvSpPr txBox="1"/>
          <p:nvPr/>
        </p:nvSpPr>
        <p:spPr>
          <a:xfrm>
            <a:off x="118601" y="2961430"/>
            <a:ext cx="2673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80-run FPC Monte Carlo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D8F727-829B-8F9E-8D67-CE8C1773F5D2}"/>
              </a:ext>
            </a:extLst>
          </p:cNvPr>
          <p:cNvSpPr txBox="1"/>
          <p:nvPr/>
        </p:nvSpPr>
        <p:spPr>
          <a:xfrm>
            <a:off x="2860250" y="2977985"/>
            <a:ext cx="2635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80-run FPC LHD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82042E6-4620-4F56-247C-B4B8558A37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203" y="3385676"/>
            <a:ext cx="2230502" cy="22100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71A6CF-56D8-5575-4F77-09D01E07D096}"/>
              </a:ext>
            </a:extLst>
          </p:cNvPr>
          <p:cNvSpPr txBox="1"/>
          <p:nvPr/>
        </p:nvSpPr>
        <p:spPr>
          <a:xfrm>
            <a:off x="402336" y="6417179"/>
            <a:ext cx="2660904" cy="39319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80F5F7-F8FF-75C8-15FB-7092C2423C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9212" y="6421775"/>
            <a:ext cx="2312788" cy="42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099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66AE96-29A2-A942-A611-07A9A4B8CC5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599" y="1209008"/>
            <a:ext cx="6452181" cy="3707836"/>
          </a:xfrm>
        </p:spPr>
        <p:txBody>
          <a:bodyPr/>
          <a:lstStyle/>
          <a:p>
            <a:r>
              <a:rPr lang="en-US" dirty="0"/>
              <a:t>JMP includes a “Simulator” to re-generate monte carlo using the FPC inputs.  Rule of thumb: 20 runs per FPC.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3592CF-9421-96DB-6456-13F8CCC92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456" y="244990"/>
            <a:ext cx="10984633" cy="684362"/>
          </a:xfrm>
        </p:spPr>
        <p:txBody>
          <a:bodyPr/>
          <a:lstStyle/>
          <a:p>
            <a:r>
              <a:rPr lang="en-US" dirty="0"/>
              <a:t>JMP: 80-run Simulator Experiment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303363-921F-9CCD-89A1-3A33595C91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Set each FPC to “random” and choose the number of runs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A64499-2333-422C-5525-C1A81ADE0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8257" y="1876296"/>
            <a:ext cx="5150983" cy="35633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F1B0F81-41F2-0A3C-0C96-DB0EC6B3A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016" y="1924143"/>
            <a:ext cx="5150983" cy="34676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92C937-DF27-86D7-B72A-087728818E26}"/>
              </a:ext>
            </a:extLst>
          </p:cNvPr>
          <p:cNvSpPr txBox="1"/>
          <p:nvPr/>
        </p:nvSpPr>
        <p:spPr>
          <a:xfrm>
            <a:off x="402336" y="6417179"/>
            <a:ext cx="2660904" cy="39319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52972A-275D-72D6-AEA7-2634B077A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9212" y="6421775"/>
            <a:ext cx="2312788" cy="42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9891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429D4-A556-B864-58CF-8108969C3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42" y="212514"/>
            <a:ext cx="11005457" cy="684362"/>
          </a:xfrm>
        </p:spPr>
        <p:txBody>
          <a:bodyPr/>
          <a:lstStyle/>
          <a:p>
            <a:r>
              <a:rPr lang="en-US" dirty="0"/>
              <a:t>JMP: Stacking the Data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ADAC1A-815D-0F55-CDD6-4993A176B1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The JMP Functional Data Explorer requires an ID/Label column for each data set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E6D307-923A-AF8B-93BD-E2B9CC7A3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11" y="1962036"/>
            <a:ext cx="5402720" cy="2933927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00FA15E9-220C-E20E-81F3-6B4FFC6111A8}"/>
              </a:ext>
            </a:extLst>
          </p:cNvPr>
          <p:cNvSpPr/>
          <p:nvPr/>
        </p:nvSpPr>
        <p:spPr>
          <a:xfrm>
            <a:off x="5775778" y="3129185"/>
            <a:ext cx="593272" cy="357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8EF71C-4EF2-A2EE-8598-C16778DBB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6178" y="389027"/>
            <a:ext cx="1931690" cy="51020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E82D42-C3D7-29EE-3648-63E75E838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1632" y="1272209"/>
            <a:ext cx="3138130" cy="24380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B6D77F-065F-07E2-1627-C3A9F202349A}"/>
              </a:ext>
            </a:extLst>
          </p:cNvPr>
          <p:cNvSpPr txBox="1"/>
          <p:nvPr/>
        </p:nvSpPr>
        <p:spPr>
          <a:xfrm>
            <a:off x="402336" y="6417179"/>
            <a:ext cx="2660904" cy="39319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071590-03B9-A445-1D29-3ED03212FF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9212" y="6421775"/>
            <a:ext cx="2312788" cy="42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204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BDF84FA-D90A-A04F-9DD1-86406E621C0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4419" y="1946890"/>
            <a:ext cx="10962862" cy="3707836"/>
          </a:xfrm>
        </p:spPr>
        <p:txBody>
          <a:bodyPr/>
          <a:lstStyle/>
          <a:p>
            <a:r>
              <a:rPr lang="en-US" dirty="0"/>
              <a:t>Run FDA with all data</a:t>
            </a:r>
          </a:p>
          <a:p>
            <a:r>
              <a:rPr lang="en-US" dirty="0"/>
              <a:t>Evaluate Splines, p-splines, wavelets for best fit</a:t>
            </a:r>
          </a:p>
          <a:p>
            <a:r>
              <a:rPr lang="en-US" dirty="0"/>
              <a:t>23-knot B-spline was the best fit</a:t>
            </a:r>
          </a:p>
          <a:p>
            <a:r>
              <a:rPr lang="en-US" dirty="0"/>
              <a:t>Model </a:t>
            </a:r>
            <a:r>
              <a:rPr lang="en-US" dirty="0" err="1"/>
              <a:t>Bspline</a:t>
            </a:r>
            <a:r>
              <a:rPr lang="en-US" dirty="0"/>
              <a:t> with Grid range of 20 to 30 Quad and Cubic</a:t>
            </a:r>
          </a:p>
          <a:p>
            <a:r>
              <a:rPr lang="en-US" dirty="0"/>
              <a:t>29 quadratic 29k AIC vs 22k AIC but overfit</a:t>
            </a:r>
          </a:p>
          <a:p>
            <a:r>
              <a:rPr lang="en-US" dirty="0"/>
              <a:t>Stratify by DATA FPC: FPC 1; </a:t>
            </a:r>
            <a:r>
              <a:rPr lang="en-US" dirty="0" err="1"/>
              <a:t>ave</a:t>
            </a:r>
            <a:r>
              <a:rPr lang="en-US" dirty="0"/>
              <a:t> function summaries (0.11/0.44/0.44)</a:t>
            </a:r>
          </a:p>
          <a:p>
            <a:r>
              <a:rPr lang="en-US" dirty="0"/>
              <a:t>Joined by label to original data; graph with three different groups</a:t>
            </a:r>
          </a:p>
          <a:p>
            <a:r>
              <a:rPr lang="en-US" dirty="0"/>
              <a:t>B-Spline “save data” (upper red triangle) (Prediction and </a:t>
            </a:r>
            <a:r>
              <a:rPr lang="en-US" dirty="0" err="1"/>
              <a:t>resid</a:t>
            </a:r>
            <a:r>
              <a:rPr lang="en-US" dirty="0"/>
              <a:t> columns)</a:t>
            </a:r>
          </a:p>
          <a:p>
            <a:r>
              <a:rPr lang="en-US" dirty="0"/>
              <a:t>Copy Pred and Residual to </a:t>
            </a:r>
            <a:r>
              <a:rPr lang="en-US" dirty="0" err="1"/>
              <a:t>orig</a:t>
            </a:r>
            <a:r>
              <a:rPr lang="en-US" dirty="0"/>
              <a:t> file.  Actual vs Predicted graph with Data, RSME, R^2 for all three groups.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B5DACB-A3F4-246C-706D-2B061A0B5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FDA stratified by FPC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D2C56B-E418-59DA-4A68-E2E2BF3A6F41}"/>
              </a:ext>
            </a:extLst>
          </p:cNvPr>
          <p:cNvSpPr txBox="1"/>
          <p:nvPr/>
        </p:nvSpPr>
        <p:spPr>
          <a:xfrm>
            <a:off x="7239000" y="342918"/>
            <a:ext cx="4953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Function summaries: save summaries</a:t>
            </a:r>
          </a:p>
          <a:p>
            <a:r>
              <a:rPr lang="en-US" dirty="0"/>
              <a:t>Save DATA</a:t>
            </a:r>
          </a:p>
          <a:p>
            <a:r>
              <a:rPr lang="en-US" dirty="0"/>
              <a:t>In b-spline: Save DATA</a:t>
            </a:r>
          </a:p>
          <a:p>
            <a:r>
              <a:rPr lang="en-US" dirty="0"/>
              <a:t>Profiler…</a:t>
            </a:r>
          </a:p>
          <a:p>
            <a:r>
              <a:rPr lang="en-US" dirty="0"/>
              <a:t>Spline, functional data/model, prediction </a:t>
            </a:r>
          </a:p>
          <a:p>
            <a:r>
              <a:rPr lang="en-US" dirty="0"/>
              <a:t>“plus sign” in data columns</a:t>
            </a:r>
          </a:p>
          <a:p>
            <a:r>
              <a:rPr lang="en-US" dirty="0"/>
              <a:t>Unhide shape and mean columns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042B61-82CF-5327-223D-02D630C514CC}"/>
              </a:ext>
            </a:extLst>
          </p:cNvPr>
          <p:cNvSpPr txBox="1"/>
          <p:nvPr/>
        </p:nvSpPr>
        <p:spPr>
          <a:xfrm>
            <a:off x="402336" y="6417179"/>
            <a:ext cx="2660904" cy="39319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4F86E4-A90C-8F54-90B6-AC00A7E6F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9212" y="6421775"/>
            <a:ext cx="2312788" cy="42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2044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6CE32E-B2C9-EE86-1B3E-C8EEA204C654}"/>
              </a:ext>
            </a:extLst>
          </p:cNvPr>
          <p:cNvSpPr txBox="1"/>
          <p:nvPr/>
        </p:nvSpPr>
        <p:spPr>
          <a:xfrm>
            <a:off x="402336" y="6417179"/>
            <a:ext cx="2660904" cy="39319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DE9E8D-2315-53DB-E916-DCEACD9DE7D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29620" y="1132834"/>
            <a:ext cx="7505700" cy="4205287"/>
          </a:xfrm>
        </p:spPr>
        <p:txBody>
          <a:bodyPr/>
          <a:lstStyle/>
          <a:p>
            <a:r>
              <a:rPr lang="en-US" dirty="0"/>
              <a:t>Phase 1: Initial Altitude Gain = 6 Time Increments</a:t>
            </a:r>
          </a:p>
          <a:p>
            <a:r>
              <a:rPr lang="en-US" dirty="0"/>
              <a:t>200 foot elevation gain + WIND</a:t>
            </a:r>
          </a:p>
          <a:p>
            <a:r>
              <a:rPr lang="en-US" dirty="0"/>
              <a:t>Phase 2: Cruise 1 = 7 time increments</a:t>
            </a:r>
          </a:p>
          <a:p>
            <a:r>
              <a:rPr lang="en-US" dirty="0"/>
              <a:t>Previous Altitude – Gap to 1000 feet + CRUISE VAR*RND(-1 to 1)</a:t>
            </a:r>
          </a:p>
          <a:p>
            <a:r>
              <a:rPr lang="en-US" dirty="0"/>
              <a:t>Phase 3: Adjust  = 5 time increments</a:t>
            </a:r>
          </a:p>
          <a:p>
            <a:r>
              <a:rPr lang="en-US" dirty="0"/>
              <a:t>Previous Altitude + WIND – 100 feet</a:t>
            </a:r>
          </a:p>
          <a:p>
            <a:r>
              <a:rPr lang="en-US" dirty="0"/>
              <a:t>Phase 4: Cruise 2 = 7 time increments</a:t>
            </a:r>
          </a:p>
          <a:p>
            <a:r>
              <a:rPr lang="en-US" dirty="0"/>
              <a:t>Previous Altitude – Gap to 500 feet + CRUISE VAR*RND(-1 to 1)</a:t>
            </a:r>
          </a:p>
          <a:p>
            <a:r>
              <a:rPr lang="en-US" dirty="0"/>
              <a:t>Phase 5: Final Approach</a:t>
            </a:r>
          </a:p>
          <a:p>
            <a:r>
              <a:rPr lang="en-US" dirty="0"/>
              <a:t>Previous Altitude + WIND – 50 feet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1D60E8-4E45-76E1-A411-C3BFE1C6D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620" y="149534"/>
            <a:ext cx="6629400" cy="684362"/>
          </a:xfrm>
        </p:spPr>
        <p:txBody>
          <a:bodyPr/>
          <a:lstStyle/>
          <a:p>
            <a:r>
              <a:rPr lang="en-US" dirty="0"/>
              <a:t>Example Trajectory Equations</a:t>
            </a:r>
          </a:p>
        </p:txBody>
      </p:sp>
      <p:pic>
        <p:nvPicPr>
          <p:cNvPr id="6" name="Picture Placeholder 19">
            <a:extLst>
              <a:ext uri="{FF2B5EF4-FFF2-40B4-BE49-F238E27FC236}">
                <a16:creationId xmlns:a16="http://schemas.microsoft.com/office/drawing/2014/main" id="{BB00E9F8-3C36-79AF-C366-C5E4EB93700F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4" r="34694"/>
          <a:stretch>
            <a:fillRect/>
          </a:stretch>
        </p:blipFill>
        <p:spPr>
          <a:xfrm>
            <a:off x="8459788" y="0"/>
            <a:ext cx="3732212" cy="6858000"/>
          </a:xfrm>
        </p:spPr>
      </p:pic>
    </p:spTree>
    <p:extLst>
      <p:ext uri="{BB962C8B-B14F-4D97-AF65-F5344CB8AC3E}">
        <p14:creationId xmlns:p14="http://schemas.microsoft.com/office/powerpoint/2010/main" val="2587832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57ADCDC-6AFB-3F11-2EE9-A09597CA61F7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3"/>
          <a:srcRect l="12460"/>
          <a:stretch/>
        </p:blipFill>
        <p:spPr>
          <a:xfrm>
            <a:off x="4154887" y="1236324"/>
            <a:ext cx="3882223" cy="249457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4BAF46F-CB3C-D6D9-1C3A-25A01C23C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31" y="277519"/>
            <a:ext cx="10984633" cy="684362"/>
          </a:xfrm>
        </p:spPr>
        <p:txBody>
          <a:bodyPr/>
          <a:lstStyle/>
          <a:p>
            <a:r>
              <a:rPr lang="en-US" dirty="0"/>
              <a:t>Functional response Emulator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C75858-2BB6-09DD-80B0-83F23E9AC2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04"/>
          <a:stretch/>
        </p:blipFill>
        <p:spPr>
          <a:xfrm>
            <a:off x="3166921" y="567502"/>
            <a:ext cx="2844103" cy="18159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123D1F-9693-DEBE-79CA-13520D3F31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748"/>
          <a:stretch/>
        </p:blipFill>
        <p:spPr>
          <a:xfrm>
            <a:off x="-77984" y="3147236"/>
            <a:ext cx="3799230" cy="24492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DD7E68-10C0-7D3A-BA25-132A2EF10C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489"/>
          <a:stretch/>
        </p:blipFill>
        <p:spPr>
          <a:xfrm>
            <a:off x="3421403" y="3118256"/>
            <a:ext cx="3294246" cy="21174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FC6CE67-8C8D-ED24-A372-E9D8C10BEACB}"/>
              </a:ext>
            </a:extLst>
          </p:cNvPr>
          <p:cNvSpPr txBox="1"/>
          <p:nvPr/>
        </p:nvSpPr>
        <p:spPr>
          <a:xfrm>
            <a:off x="8530792" y="1236324"/>
            <a:ext cx="34725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Assess the functional fit (# components or fitting strategy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Can use a validation data set to validate—next steps validate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Start with PCA components then try kernels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0000"/>
              </a:solidFill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Feedback on emulator accuracy: do you need more data or more runs?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/>
              </a:rPr>
              <a:t>Play with # of PCA components until you get best fit of dotted line and solid line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90D4E2A-45A3-1782-2845-09074B9C125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603"/>
          <a:stretch/>
        </p:blipFill>
        <p:spPr>
          <a:xfrm>
            <a:off x="351478" y="1157624"/>
            <a:ext cx="3191070" cy="20538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3140BC-23DB-CA9E-8F02-8261DF0109F6}"/>
              </a:ext>
            </a:extLst>
          </p:cNvPr>
          <p:cNvSpPr txBox="1"/>
          <p:nvPr/>
        </p:nvSpPr>
        <p:spPr>
          <a:xfrm>
            <a:off x="402336" y="6417179"/>
            <a:ext cx="2660904" cy="39319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DB7A19-1BB8-57C6-40F2-2AA5709EBE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9212" y="6421775"/>
            <a:ext cx="2312788" cy="42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470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BAF46F-CB3C-D6D9-1C3A-25A01C23C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SmartUQ Time Interpolation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B49910-3476-70F9-4ED6-400BD47F5A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844" b="82537"/>
          <a:stretch/>
        </p:blipFill>
        <p:spPr>
          <a:xfrm>
            <a:off x="731389" y="2099016"/>
            <a:ext cx="5373575" cy="15014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FC6CE67-8C8D-ED24-A372-E9D8C10BEACB}"/>
              </a:ext>
            </a:extLst>
          </p:cNvPr>
          <p:cNvSpPr txBox="1"/>
          <p:nvPr/>
        </p:nvSpPr>
        <p:spPr>
          <a:xfrm>
            <a:off x="6476625" y="1636575"/>
            <a:ext cx="52184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Assess the functional fit (# components or fitting strategy</a:t>
            </a:r>
          </a:p>
          <a:p>
            <a:endParaRPr lang="en-US" dirty="0"/>
          </a:p>
          <a:p>
            <a:r>
              <a:rPr lang="en-US" dirty="0"/>
              <a:t>Can use a validation data set to validate—next steps validate</a:t>
            </a:r>
          </a:p>
          <a:p>
            <a:endParaRPr lang="en-US" dirty="0"/>
          </a:p>
          <a:p>
            <a:r>
              <a:rPr lang="en-US" dirty="0">
                <a:highlight>
                  <a:srgbClr val="FFFF00"/>
                </a:highlight>
              </a:rPr>
              <a:t>SmartUQ offers a way to align inputs with a time interpolation function 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345321-AE8F-8C26-A2F9-74D1D07FEC6F}"/>
              </a:ext>
            </a:extLst>
          </p:cNvPr>
          <p:cNvSpPr txBox="1"/>
          <p:nvPr/>
        </p:nvSpPr>
        <p:spPr>
          <a:xfrm>
            <a:off x="402336" y="6417179"/>
            <a:ext cx="2660904" cy="39319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23F3D1-7DF5-78E0-0C96-1683D0BC0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9212" y="6421775"/>
            <a:ext cx="2312788" cy="42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01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59E4E5-3FA7-85C6-F0E1-8A9D518F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291" y="283915"/>
            <a:ext cx="3884472" cy="1862477"/>
          </a:xfrm>
        </p:spPr>
        <p:txBody>
          <a:bodyPr/>
          <a:lstStyle/>
          <a:p>
            <a:r>
              <a:rPr lang="en-US" dirty="0"/>
              <a:t>Trajectory Variability Exploration Options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DE2D0A-03EF-9062-33EA-856D2BC182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2336" y="5864097"/>
            <a:ext cx="11116039" cy="494577"/>
          </a:xfrm>
        </p:spPr>
        <p:txBody>
          <a:bodyPr/>
          <a:lstStyle/>
          <a:p>
            <a:r>
              <a:rPr lang="en-US" dirty="0">
                <a:solidFill>
                  <a:srgbClr val="00A3E0"/>
                </a:solidFill>
              </a:rPr>
              <a:t>This talk will explore multiple process improvements focused on reducing analysis risks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67D0210-22BB-5739-262D-B81854A48F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6140621"/>
              </p:ext>
            </p:extLst>
          </p:nvPr>
        </p:nvGraphicFramePr>
        <p:xfrm>
          <a:off x="1933465" y="27811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849458C-848D-6F8C-D78E-07BDB535376C}"/>
              </a:ext>
            </a:extLst>
          </p:cNvPr>
          <p:cNvSpPr txBox="1"/>
          <p:nvPr/>
        </p:nvSpPr>
        <p:spPr>
          <a:xfrm>
            <a:off x="7236770" y="976548"/>
            <a:ext cx="415193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We cannot afford 725 full-model runs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FD8C01-2F51-51A3-494A-E2158BC70639}"/>
              </a:ext>
            </a:extLst>
          </p:cNvPr>
          <p:cNvSpPr txBox="1"/>
          <p:nvPr/>
        </p:nvSpPr>
        <p:spPr>
          <a:xfrm>
            <a:off x="762702" y="3678614"/>
            <a:ext cx="2915684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 can afford 200 hours:</a:t>
            </a:r>
          </a:p>
          <a:p>
            <a:pPr algn="ctr"/>
            <a:r>
              <a:rPr lang="en-US" dirty="0"/>
              <a:t>X High-Fidelity model runs</a:t>
            </a:r>
          </a:p>
          <a:p>
            <a:pPr algn="ctr"/>
            <a:r>
              <a:rPr lang="en-US" u="sng" dirty="0"/>
              <a:t>and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Y Low-Fidelity model runs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33EA98-E6A0-AAF9-3D07-FDE83589281A}"/>
              </a:ext>
            </a:extLst>
          </p:cNvPr>
          <p:cNvSpPr txBox="1"/>
          <p:nvPr/>
        </p:nvSpPr>
        <p:spPr>
          <a:xfrm>
            <a:off x="8142443" y="3989646"/>
            <a:ext cx="357393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Customer desires faster turn around with lower risk or cost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7C8C54-473B-A9A5-2B82-9A3A12516CCE}"/>
              </a:ext>
            </a:extLst>
          </p:cNvPr>
          <p:cNvSpPr txBox="1"/>
          <p:nvPr/>
        </p:nvSpPr>
        <p:spPr>
          <a:xfrm>
            <a:off x="402336" y="6417179"/>
            <a:ext cx="2660904" cy="39319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22847E-612F-A53F-EFF5-262FD19F59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9212" y="6400755"/>
            <a:ext cx="2312788" cy="42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879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B32CA-E2AD-044A-53A0-0A78335BA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E9E58-770A-891C-FE0D-646FC63CF84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C05D31-22DA-A5CB-0177-CF627A966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295" y="2396142"/>
            <a:ext cx="4451047" cy="25037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265B9E-5BCC-F54F-F839-725C8BA7CE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97"/>
          <a:stretch/>
        </p:blipFill>
        <p:spPr>
          <a:xfrm>
            <a:off x="609599" y="378372"/>
            <a:ext cx="8630311" cy="55226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41065A-E5E6-7A20-4BC6-9EE84805E094}"/>
              </a:ext>
            </a:extLst>
          </p:cNvPr>
          <p:cNvSpPr txBox="1"/>
          <p:nvPr/>
        </p:nvSpPr>
        <p:spPr>
          <a:xfrm>
            <a:off x="10130828" y="1593410"/>
            <a:ext cx="185596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Cover the state space preemptively</a:t>
            </a:r>
          </a:p>
          <a:p>
            <a:endParaRPr lang="en-US" dirty="0"/>
          </a:p>
          <a:p>
            <a:r>
              <a:rPr lang="en-US" dirty="0"/>
              <a:t>Use the 725 runs to model the trajectories and create any trajectory needed.</a:t>
            </a:r>
          </a:p>
          <a:p>
            <a:r>
              <a:rPr lang="en-US" dirty="0"/>
              <a:t>Reverse engineering their equation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06CEF6-23EF-887F-1018-F62E616A5E35}"/>
              </a:ext>
            </a:extLst>
          </p:cNvPr>
          <p:cNvSpPr txBox="1"/>
          <p:nvPr/>
        </p:nvSpPr>
        <p:spPr>
          <a:xfrm>
            <a:off x="402336" y="6417179"/>
            <a:ext cx="2660904" cy="39319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A3EF1B-B3E7-B662-617A-4AD46D6CF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9212" y="6421775"/>
            <a:ext cx="2312788" cy="42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44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706DAF-DB33-426B-876F-E60B4BA454E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0395" y="1072259"/>
            <a:ext cx="10962862" cy="194803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Rigorous</a:t>
            </a:r>
            <a:r>
              <a:rPr lang="en-US" dirty="0"/>
              <a:t>: give the same assignment to two teams and get (basically) the same answer.</a:t>
            </a:r>
          </a:p>
          <a:p>
            <a:r>
              <a:rPr lang="en-US" dirty="0">
                <a:solidFill>
                  <a:schemeClr val="accent1"/>
                </a:solidFill>
              </a:rPr>
              <a:t>Defensible</a:t>
            </a:r>
            <a:r>
              <a:rPr lang="en-US" dirty="0"/>
              <a:t>: state the use of tools and methods in a way that generates confidence and repeatability.</a:t>
            </a:r>
          </a:p>
          <a:p>
            <a:r>
              <a:rPr lang="en-US" dirty="0">
                <a:solidFill>
                  <a:schemeClr val="accent1"/>
                </a:solidFill>
              </a:rPr>
              <a:t>Test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Power</a:t>
            </a:r>
            <a:r>
              <a:rPr lang="en-US" dirty="0"/>
              <a:t>: the ability to avoid false-positive/negative results.</a:t>
            </a:r>
          </a:p>
          <a:p>
            <a:r>
              <a:rPr lang="en-US" dirty="0">
                <a:solidFill>
                  <a:schemeClr val="accent1"/>
                </a:solidFill>
              </a:rPr>
              <a:t>Test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Coverage</a:t>
            </a:r>
            <a:r>
              <a:rPr lang="en-US" dirty="0"/>
              <a:t>: no one can ask “did you try this?” at the end of the program.</a:t>
            </a:r>
          </a:p>
          <a:p>
            <a:r>
              <a:rPr lang="en-US" dirty="0">
                <a:solidFill>
                  <a:schemeClr val="accent1"/>
                </a:solidFill>
              </a:rPr>
              <a:t>Faster</a:t>
            </a:r>
            <a:r>
              <a:rPr lang="en-US" dirty="0"/>
              <a:t>/</a:t>
            </a:r>
            <a:r>
              <a:rPr lang="en-US" dirty="0">
                <a:solidFill>
                  <a:schemeClr val="accent1"/>
                </a:solidFill>
              </a:rPr>
              <a:t>Less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Expensive</a:t>
            </a:r>
            <a:r>
              <a:rPr lang="en-US" dirty="0"/>
              <a:t>: costs less either in time, work hours, and/or computer run hours.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E1FB31-6A05-4696-8B29-E7B1A85E6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395" y="271341"/>
            <a:ext cx="10984633" cy="684362"/>
          </a:xfrm>
        </p:spPr>
        <p:txBody>
          <a:bodyPr/>
          <a:lstStyle/>
          <a:p>
            <a:r>
              <a:rPr lang="en-US" dirty="0"/>
              <a:t>Definitions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35AFAE-C633-4E04-96EF-26AAF0DE2F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5802818"/>
            <a:ext cx="10972800" cy="472518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Consistent, accurate feedback that allows the entire team to make confident decisions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FCD16D-3910-B655-7648-891F945F6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064" y="3034497"/>
            <a:ext cx="4859666" cy="26055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217AD3-FA70-78BF-A448-2F7906CFAC8A}"/>
              </a:ext>
            </a:extLst>
          </p:cNvPr>
          <p:cNvSpPr txBox="1"/>
          <p:nvPr/>
        </p:nvSpPr>
        <p:spPr>
          <a:xfrm>
            <a:off x="384313" y="3515905"/>
            <a:ext cx="291593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Example: “We created a 7-factor, custom DOE using JMP with a RMSE of 1.5 and a test budget of 10 to 20 runs”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ECBA3FA-3870-D4D5-AB7B-A84928B3D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546" y="3020291"/>
            <a:ext cx="3134162" cy="26197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A629F7-1326-5B82-2684-FBA60AFCD8A6}"/>
              </a:ext>
            </a:extLst>
          </p:cNvPr>
          <p:cNvSpPr txBox="1"/>
          <p:nvPr/>
        </p:nvSpPr>
        <p:spPr>
          <a:xfrm>
            <a:off x="402336" y="6417179"/>
            <a:ext cx="2660904" cy="39319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A32BB3-A43E-752A-8964-066020597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9212" y="6400755"/>
            <a:ext cx="2312788" cy="42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08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5966765-B1F2-B792-248C-F0B9A1EA1C2D}"/>
              </a:ext>
            </a:extLst>
          </p:cNvPr>
          <p:cNvSpPr txBox="1"/>
          <p:nvPr/>
        </p:nvSpPr>
        <p:spPr>
          <a:xfrm>
            <a:off x="425412" y="6464808"/>
            <a:ext cx="2660904" cy="39319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41EFB96-74A9-4059-BA9D-5F328A3BE48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82612" y="6075384"/>
            <a:ext cx="7524308" cy="472518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Every step has improvement options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D19827D-2936-43EC-B478-EEBC455F9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374" y="299578"/>
            <a:ext cx="11204526" cy="684362"/>
          </a:xfrm>
        </p:spPr>
        <p:txBody>
          <a:bodyPr/>
          <a:lstStyle/>
          <a:p>
            <a:r>
              <a:rPr lang="en-US" dirty="0"/>
              <a:t>Hypersonic Missile Temperature Predictions: Current Practices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AAEB660-0227-1BE7-3162-1F7883C50CBE}"/>
              </a:ext>
            </a:extLst>
          </p:cNvPr>
          <p:cNvSpPr/>
          <p:nvPr/>
        </p:nvSpPr>
        <p:spPr>
          <a:xfrm>
            <a:off x="111227" y="1025887"/>
            <a:ext cx="8204433" cy="27165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47F7DD6-3F31-4659-AE01-C3594061031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24374" y="1108285"/>
            <a:ext cx="7505700" cy="2640104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</a:rPr>
              <a:t>The customer delivers 725 monte carlo trajectories</a:t>
            </a:r>
          </a:p>
          <a:p>
            <a:r>
              <a:rPr lang="en-US" sz="1600" dirty="0">
                <a:solidFill>
                  <a:schemeClr val="bg1"/>
                </a:solidFill>
              </a:rPr>
              <a:t>LM runs a short, low-fidelity analysis on each (725 runs in 1 day)</a:t>
            </a:r>
          </a:p>
          <a:p>
            <a:r>
              <a:rPr lang="en-US" sz="1600" dirty="0">
                <a:solidFill>
                  <a:schemeClr val="bg1"/>
                </a:solidFill>
              </a:rPr>
              <a:t>LM picks the “worst” cases by overall heating value (risky?)</a:t>
            </a:r>
          </a:p>
          <a:p>
            <a:r>
              <a:rPr lang="en-US" sz="1600" dirty="0">
                <a:solidFill>
                  <a:schemeClr val="bg1"/>
                </a:solidFill>
              </a:rPr>
              <a:t>LM runs a full analysis on the chosen worst cases to validate</a:t>
            </a:r>
          </a:p>
          <a:p>
            <a:r>
              <a:rPr lang="en-US" sz="1600" dirty="0">
                <a:solidFill>
                  <a:schemeClr val="bg1"/>
                </a:solidFill>
              </a:rPr>
              <a:t>Analysis is completed in about 30 days; hand off to structural analysis</a:t>
            </a:r>
          </a:p>
          <a:p>
            <a:r>
              <a:rPr lang="en-US" sz="1600" dirty="0">
                <a:solidFill>
                  <a:schemeClr val="bg1"/>
                </a:solidFill>
              </a:rPr>
              <a:t>3 months later, customer delivers a new round of 725 monte carlo trajectories that match updated requirements</a:t>
            </a:r>
          </a:p>
          <a:p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12B32C3-E325-1C1A-2150-D316DD55B88F}"/>
              </a:ext>
            </a:extLst>
          </p:cNvPr>
          <p:cNvSpPr/>
          <p:nvPr/>
        </p:nvSpPr>
        <p:spPr>
          <a:xfrm>
            <a:off x="8835029" y="1909361"/>
            <a:ext cx="2693871" cy="123318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Current Practices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8D19D98-44EB-83D3-6635-5A3642333462}"/>
              </a:ext>
            </a:extLst>
          </p:cNvPr>
          <p:cNvSpPr/>
          <p:nvPr/>
        </p:nvSpPr>
        <p:spPr>
          <a:xfrm>
            <a:off x="188068" y="4074059"/>
            <a:ext cx="8127592" cy="16756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D9F4E92-228D-E9EE-6C28-5DCD3B7A017D}"/>
              </a:ext>
            </a:extLst>
          </p:cNvPr>
          <p:cNvSpPr txBox="1">
            <a:spLocks/>
          </p:cNvSpPr>
          <p:nvPr/>
        </p:nvSpPr>
        <p:spPr>
          <a:xfrm>
            <a:off x="324374" y="4174676"/>
            <a:ext cx="7505700" cy="14744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Might miss a critical issue due to reliance on low-fidelity model</a:t>
            </a:r>
          </a:p>
          <a:p>
            <a:r>
              <a:rPr lang="en-US" sz="1600" dirty="0">
                <a:solidFill>
                  <a:schemeClr val="bg1"/>
                </a:solidFill>
              </a:rPr>
              <a:t>Full model is run only on worst cases, does not generate surrogate/map</a:t>
            </a:r>
          </a:p>
          <a:p>
            <a:r>
              <a:rPr lang="en-US" sz="1600" dirty="0">
                <a:solidFill>
                  <a:schemeClr val="bg1"/>
                </a:solidFill>
              </a:rPr>
              <a:t>What is really being learned every 3 months…</a:t>
            </a:r>
          </a:p>
          <a:p>
            <a:r>
              <a:rPr lang="en-US" sz="1600" dirty="0">
                <a:solidFill>
                  <a:schemeClr val="bg1"/>
                </a:solidFill>
              </a:rPr>
              <a:t>Why are we not covering all possible trajectories at the start?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9DCF880-05ED-E27A-FA06-AFC37BF09E52}"/>
              </a:ext>
            </a:extLst>
          </p:cNvPr>
          <p:cNvSpPr/>
          <p:nvPr/>
        </p:nvSpPr>
        <p:spPr>
          <a:xfrm>
            <a:off x="8835029" y="4337994"/>
            <a:ext cx="2693871" cy="123318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The Risks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08C91D-A97F-0777-8F00-70F296EE1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9212" y="6400755"/>
            <a:ext cx="2312788" cy="42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91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2F7B8-3BB1-6672-AE05-F786FCE6E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617" y="296441"/>
            <a:ext cx="10863943" cy="684362"/>
          </a:xfrm>
        </p:spPr>
        <p:txBody>
          <a:bodyPr/>
          <a:lstStyle/>
          <a:p>
            <a:r>
              <a:rPr lang="en-US" dirty="0"/>
              <a:t>Common Practices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31B88B-17E8-70B3-55C3-0F748450E2A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96384" y="4651942"/>
            <a:ext cx="2999232" cy="823913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u="sng" dirty="0"/>
              <a:t>Common Practice:</a:t>
            </a:r>
          </a:p>
          <a:p>
            <a:pPr algn="ctr"/>
            <a:r>
              <a:rPr lang="en-US" dirty="0"/>
              <a:t>Pick the worst/corner trajectories and run those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5EDFD7-EBE8-1579-E023-8A08495CCE0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85560" y="4455331"/>
            <a:ext cx="3446413" cy="1217137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u="sng" dirty="0"/>
              <a:t>Current Process:</a:t>
            </a:r>
          </a:p>
          <a:p>
            <a:pPr algn="ctr"/>
            <a:r>
              <a:rPr lang="en-US" dirty="0"/>
              <a:t>Low-Fidelity Model of all 725 Trajectories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Then pick “the most interesting” for the high-fidelity model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AABBC0-D8F4-F4E9-10C9-685B20AF68B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13814" y="4386220"/>
            <a:ext cx="3667060" cy="1355361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u="sng" dirty="0"/>
              <a:t>Vision: </a:t>
            </a:r>
          </a:p>
          <a:p>
            <a:pPr algn="ctr"/>
            <a:r>
              <a:rPr lang="en-US" dirty="0"/>
              <a:t>Best map of the 725 trajectories with a combination of low and high fidelity models</a:t>
            </a:r>
          </a:p>
          <a:p>
            <a:pPr algn="ctr"/>
            <a:r>
              <a:rPr lang="en-US" dirty="0"/>
              <a:t>based on test power and coverage </a:t>
            </a:r>
          </a:p>
          <a:p>
            <a:pPr algn="ctr"/>
            <a:r>
              <a:rPr lang="en-US" dirty="0"/>
              <a:t>+ </a:t>
            </a:r>
          </a:p>
          <a:p>
            <a:pPr algn="ctr"/>
            <a:r>
              <a:rPr lang="en-US" dirty="0"/>
              <a:t>generating a surrogate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44EA80-7BB1-9702-E9DB-403833C17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1584" y="1333359"/>
            <a:ext cx="4162618" cy="29660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1B6FDD-9483-A64D-75F7-17E07A77C7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6090"/>
          <a:stretch/>
        </p:blipFill>
        <p:spPr>
          <a:xfrm>
            <a:off x="201178" y="1337094"/>
            <a:ext cx="3530795" cy="29660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BEA053-761E-3ED8-51A8-1AACEA280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3814" y="1347495"/>
            <a:ext cx="3530795" cy="29556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9DAADD-AE03-E7BF-D976-D560FA630611}"/>
              </a:ext>
            </a:extLst>
          </p:cNvPr>
          <p:cNvSpPr txBox="1"/>
          <p:nvPr/>
        </p:nvSpPr>
        <p:spPr>
          <a:xfrm>
            <a:off x="402336" y="6417179"/>
            <a:ext cx="2660904" cy="393192"/>
          </a:xfrm>
          <a:prstGeom prst="rect">
            <a:avLst/>
          </a:prstGeom>
          <a:solidFill>
            <a:srgbClr val="F7F8F9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BEB64B-EE43-AE29-207E-B35D700C24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9212" y="6400755"/>
            <a:ext cx="2312788" cy="42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49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93FE251-C448-A010-9BB1-D676D4FDF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44" y="196016"/>
            <a:ext cx="10984633" cy="684362"/>
          </a:xfrm>
        </p:spPr>
        <p:txBody>
          <a:bodyPr/>
          <a:lstStyle/>
          <a:p>
            <a:r>
              <a:rPr lang="en-US" dirty="0"/>
              <a:t>Overview of Analysis Options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28122B7-B20A-12BF-BCD4-BADC410539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846344"/>
              </p:ext>
            </p:extLst>
          </p:nvPr>
        </p:nvGraphicFramePr>
        <p:xfrm>
          <a:off x="87549" y="851902"/>
          <a:ext cx="12016904" cy="5400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2193">
                  <a:extLst>
                    <a:ext uri="{9D8B030D-6E8A-4147-A177-3AD203B41FA5}">
                      <a16:colId xmlns:a16="http://schemas.microsoft.com/office/drawing/2014/main" val="528829661"/>
                    </a:ext>
                  </a:extLst>
                </a:gridCol>
                <a:gridCol w="1322193">
                  <a:extLst>
                    <a:ext uri="{9D8B030D-6E8A-4147-A177-3AD203B41FA5}">
                      <a16:colId xmlns:a16="http://schemas.microsoft.com/office/drawing/2014/main" val="1784692841"/>
                    </a:ext>
                  </a:extLst>
                </a:gridCol>
                <a:gridCol w="1322193">
                  <a:extLst>
                    <a:ext uri="{9D8B030D-6E8A-4147-A177-3AD203B41FA5}">
                      <a16:colId xmlns:a16="http://schemas.microsoft.com/office/drawing/2014/main" val="702222662"/>
                    </a:ext>
                  </a:extLst>
                </a:gridCol>
                <a:gridCol w="1322193">
                  <a:extLst>
                    <a:ext uri="{9D8B030D-6E8A-4147-A177-3AD203B41FA5}">
                      <a16:colId xmlns:a16="http://schemas.microsoft.com/office/drawing/2014/main" val="1872131838"/>
                    </a:ext>
                  </a:extLst>
                </a:gridCol>
                <a:gridCol w="1322193">
                  <a:extLst>
                    <a:ext uri="{9D8B030D-6E8A-4147-A177-3AD203B41FA5}">
                      <a16:colId xmlns:a16="http://schemas.microsoft.com/office/drawing/2014/main" val="2691610311"/>
                    </a:ext>
                  </a:extLst>
                </a:gridCol>
                <a:gridCol w="5405939">
                  <a:extLst>
                    <a:ext uri="{9D8B030D-6E8A-4147-A177-3AD203B41FA5}">
                      <a16:colId xmlns:a16="http://schemas.microsoft.com/office/drawing/2014/main" val="34939871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Trajectory Formula</a:t>
                      </a:r>
                    </a:p>
                    <a:p>
                      <a:pPr algn="ctr"/>
                      <a:r>
                        <a:rPr lang="en-US" dirty="0"/>
                        <a:t>+ Factor Table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Monte Carlo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FPC </a:t>
                      </a:r>
                    </a:p>
                    <a:p>
                      <a:pPr algn="ctr"/>
                      <a:r>
                        <a:rPr lang="en-US" dirty="0"/>
                        <a:t>Values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Space-Filling Test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Surrogate Trajectory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Output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0554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Output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Works, but is inefficient (80% more runs)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3075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Output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Output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#1 Preferred: Skips the inefficient Monte Carlo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4808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Output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#2 SmartUQ down-selected best trajectories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943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Output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#3 Generated surrogate in SmartUQ with sensitivities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3698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rgbClr val="0034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rgbClr val="0034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rgbClr val="0034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rgbClr val="0034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rgbClr val="0034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rgbClr val="0034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153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Output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#4 Uses 725 trajectories to generate FPC values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361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Output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#5 FPC can generate initial formula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142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Output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#6 FPC can pick from the original trajectories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6515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Output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#7 FPC can also generate new “best” trajectories</a:t>
                      </a:r>
                    </a:p>
                    <a:p>
                      <a:pPr algn="ctr"/>
                      <a:r>
                        <a:rPr lang="en-US" sz="1400" dirty="0"/>
                        <a:t>(why use the originals?)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563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Output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Why use trajectories when you can “solve” a state-space (of all trajectories)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9669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9AD0094-7518-626A-95EA-6083BF56FA82}"/>
              </a:ext>
            </a:extLst>
          </p:cNvPr>
          <p:cNvSpPr txBox="1"/>
          <p:nvPr/>
        </p:nvSpPr>
        <p:spPr>
          <a:xfrm>
            <a:off x="393192" y="6385858"/>
            <a:ext cx="2660904" cy="39319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F1DD69-E4A6-4BF3-9CA8-123D8A927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9212" y="6400755"/>
            <a:ext cx="2312788" cy="42604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F66D75-1DCB-02F6-4B40-1F6C6EC0D3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949" y="6368228"/>
            <a:ext cx="8351957" cy="426040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Analysis is only repeated if/when mission requirements change</a:t>
            </a:r>
          </a:p>
        </p:txBody>
      </p:sp>
    </p:spTree>
    <p:extLst>
      <p:ext uri="{BB962C8B-B14F-4D97-AF65-F5344CB8AC3E}">
        <p14:creationId xmlns:p14="http://schemas.microsoft.com/office/powerpoint/2010/main" val="2943856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706DAF-DB33-426B-876F-E60B4BA454E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10761" y="896863"/>
            <a:ext cx="10962862" cy="773319"/>
          </a:xfrm>
        </p:spPr>
        <p:txBody>
          <a:bodyPr/>
          <a:lstStyle/>
          <a:p>
            <a:r>
              <a:rPr lang="en-US" sz="1800" dirty="0"/>
              <a:t>The Monte Carlo technique is </a:t>
            </a:r>
            <a:r>
              <a:rPr lang="en-US" sz="1800" u="sng" dirty="0">
                <a:solidFill>
                  <a:schemeClr val="accent1"/>
                </a:solidFill>
              </a:rPr>
              <a:t>rigorous</a:t>
            </a:r>
            <a:r>
              <a:rPr lang="en-US" sz="1800" dirty="0"/>
              <a:t> and has </a:t>
            </a:r>
            <a:r>
              <a:rPr lang="en-US" sz="1800" u="sng" dirty="0">
                <a:solidFill>
                  <a:schemeClr val="accent1"/>
                </a:solidFill>
              </a:rPr>
              <a:t>high test coverage</a:t>
            </a:r>
            <a:r>
              <a:rPr lang="en-US" sz="1800" dirty="0"/>
              <a:t>, </a:t>
            </a:r>
          </a:p>
          <a:p>
            <a:r>
              <a:rPr lang="en-US" sz="1800" dirty="0"/>
              <a:t>but Monte Carlo is </a:t>
            </a:r>
            <a:r>
              <a:rPr lang="en-US" sz="1800" u="sng" dirty="0">
                <a:solidFill>
                  <a:schemeClr val="accent1"/>
                </a:solidFill>
              </a:rPr>
              <a:t>inefficient</a:t>
            </a:r>
            <a:r>
              <a:rPr lang="en-US" sz="1800" dirty="0"/>
              <a:t> compared to space-filling test designs.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E1FB31-6A05-4696-8B29-E7B1A85E6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367" y="226415"/>
            <a:ext cx="10984633" cy="684362"/>
          </a:xfrm>
        </p:spPr>
        <p:txBody>
          <a:bodyPr/>
          <a:lstStyle/>
          <a:p>
            <a:r>
              <a:rPr lang="en-US" dirty="0"/>
              <a:t>Option #1: Monte Carlo as Outdated </a:t>
            </a:r>
          </a:p>
        </p:txBody>
      </p:sp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4CA20399-CBC3-3FF1-C72E-3F58194483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1968176"/>
              </p:ext>
            </p:extLst>
          </p:nvPr>
        </p:nvGraphicFramePr>
        <p:xfrm>
          <a:off x="555277" y="1833935"/>
          <a:ext cx="4784034" cy="266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4678">
                  <a:extLst>
                    <a:ext uri="{9D8B030D-6E8A-4147-A177-3AD203B41FA5}">
                      <a16:colId xmlns:a16="http://schemas.microsoft.com/office/drawing/2014/main" val="746208822"/>
                    </a:ext>
                  </a:extLst>
                </a:gridCol>
                <a:gridCol w="1594678">
                  <a:extLst>
                    <a:ext uri="{9D8B030D-6E8A-4147-A177-3AD203B41FA5}">
                      <a16:colId xmlns:a16="http://schemas.microsoft.com/office/drawing/2014/main" val="1009817692"/>
                    </a:ext>
                  </a:extLst>
                </a:gridCol>
                <a:gridCol w="1594678">
                  <a:extLst>
                    <a:ext uri="{9D8B030D-6E8A-4147-A177-3AD203B41FA5}">
                      <a16:colId xmlns:a16="http://schemas.microsoft.com/office/drawing/2014/main" val="30272814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High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5764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Wind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-35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5566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Cruise Variability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7051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Atmospheric Pressure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4279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NoseTip</a:t>
                      </a:r>
                      <a:r>
                        <a:rPr lang="en-US" dirty="0"/>
                        <a:t> Density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7962524"/>
                  </a:ext>
                </a:extLst>
              </a:tr>
            </a:tbl>
          </a:graphicData>
        </a:graphic>
      </p:graphicFrame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3020C74-B323-DA30-3D97-2C72322446E1}"/>
              </a:ext>
            </a:extLst>
          </p:cNvPr>
          <p:cNvSpPr txBox="1">
            <a:spLocks/>
          </p:cNvSpPr>
          <p:nvPr/>
        </p:nvSpPr>
        <p:spPr>
          <a:xfrm>
            <a:off x="3898109" y="4851530"/>
            <a:ext cx="3610734" cy="85542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/>
              <a:t>Monte Carlo is rooted in factor tables</a:t>
            </a:r>
          </a:p>
          <a:p>
            <a:pPr marL="0" indent="0" algn="ctr">
              <a:buNone/>
            </a:pPr>
            <a:r>
              <a:rPr lang="en-US" sz="1400" dirty="0"/>
              <a:t>Can the customer just deliver a trajectory factor table?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0216FB9-EE6E-3AEC-4D49-85C677AB8D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5277" y="5840835"/>
            <a:ext cx="11241387" cy="426040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Have the customer deliver a factor table (instead of individual trajectories)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1F1B49-05BF-AB38-7F48-AFC043409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239" y="1723983"/>
            <a:ext cx="6601826" cy="29897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70CB4F-B01F-9389-3AC9-FAC768DC52CB}"/>
              </a:ext>
            </a:extLst>
          </p:cNvPr>
          <p:cNvSpPr txBox="1"/>
          <p:nvPr/>
        </p:nvSpPr>
        <p:spPr>
          <a:xfrm>
            <a:off x="9046723" y="4060932"/>
            <a:ext cx="25227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All data and factors shown are notional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DCC52-964A-3BDF-1669-6F4C7056A05E}"/>
              </a:ext>
            </a:extLst>
          </p:cNvPr>
          <p:cNvSpPr txBox="1"/>
          <p:nvPr/>
        </p:nvSpPr>
        <p:spPr>
          <a:xfrm>
            <a:off x="402336" y="6417179"/>
            <a:ext cx="2660904" cy="39319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D451D1-1568-AFC1-4794-103B66EF1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9212" y="6400755"/>
            <a:ext cx="2312788" cy="42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73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C946FF-5F5F-2B74-FCD0-5A8B7BB7262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10881" y="1479880"/>
            <a:ext cx="5985348" cy="684362"/>
          </a:xfrm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n-US" dirty="0"/>
              <a:t>Subsampling picks from the current trajectories using a space-filling optimization algorithm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C5A802-059B-470B-7218-CAFAB5CE5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45" y="238782"/>
            <a:ext cx="10984633" cy="684362"/>
          </a:xfrm>
        </p:spPr>
        <p:txBody>
          <a:bodyPr/>
          <a:lstStyle/>
          <a:p>
            <a:r>
              <a:rPr lang="en-US" dirty="0"/>
              <a:t>Option #2: SmartUQ Sub-Sampling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A89DBE-EE5D-FFC6-AC1C-830F1A3E5E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81" y="5880811"/>
            <a:ext cx="10972800" cy="472518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Subsampling with </a:t>
            </a:r>
            <a:r>
              <a:rPr lang="en-US" dirty="0" err="1">
                <a:solidFill>
                  <a:srgbClr val="00B0F0"/>
                </a:solidFill>
              </a:rPr>
              <a:t>MaxPro</a:t>
            </a:r>
            <a:r>
              <a:rPr lang="en-US" dirty="0">
                <a:solidFill>
                  <a:srgbClr val="00B0F0"/>
                </a:solidFill>
              </a:rPr>
              <a:t> or </a:t>
            </a:r>
            <a:r>
              <a:rPr lang="en-US" dirty="0" err="1">
                <a:solidFill>
                  <a:srgbClr val="00B0F0"/>
                </a:solidFill>
              </a:rPr>
              <a:t>MaxiMin</a:t>
            </a:r>
            <a:r>
              <a:rPr lang="en-US" dirty="0">
                <a:solidFill>
                  <a:srgbClr val="00B0F0"/>
                </a:solidFill>
              </a:rPr>
              <a:t> uses space-filling objectives to choose the best model runs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969369-A2B6-0A49-2090-20BECE30AF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458" b="77589"/>
          <a:stretch/>
        </p:blipFill>
        <p:spPr>
          <a:xfrm>
            <a:off x="402336" y="923144"/>
            <a:ext cx="5636752" cy="19445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4AD70F-A18A-0ED4-17B9-4E950AE3C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362" y="2899560"/>
            <a:ext cx="3391711" cy="2839197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4B0E1B77-4BE6-DEA6-221F-7AD0530C980D}"/>
              </a:ext>
            </a:extLst>
          </p:cNvPr>
          <p:cNvSpPr/>
          <p:nvPr/>
        </p:nvSpPr>
        <p:spPr>
          <a:xfrm>
            <a:off x="2623079" y="4219428"/>
            <a:ext cx="629869" cy="371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66D1B412-F967-0FDE-8332-DE322290E03F}"/>
              </a:ext>
            </a:extLst>
          </p:cNvPr>
          <p:cNvSpPr/>
          <p:nvPr/>
        </p:nvSpPr>
        <p:spPr>
          <a:xfrm>
            <a:off x="3322354" y="3697378"/>
            <a:ext cx="214008" cy="141514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7FD049-7EBC-B96F-BD3D-B2C766B52D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6520" y="2734487"/>
            <a:ext cx="4984802" cy="29698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6D36F6-FC3A-8A51-6C3C-1A0D813266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481" y="2923257"/>
            <a:ext cx="1998598" cy="28708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D0E721-B820-FCB3-F796-29658661F286}"/>
              </a:ext>
            </a:extLst>
          </p:cNvPr>
          <p:cNvSpPr txBox="1"/>
          <p:nvPr/>
        </p:nvSpPr>
        <p:spPr>
          <a:xfrm>
            <a:off x="402336" y="6417179"/>
            <a:ext cx="2660904" cy="39319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68FCBF-4CB2-5153-DAE8-4732AA74BE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9212" y="6400755"/>
            <a:ext cx="2312788" cy="42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5564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20">
      <a:dk1>
        <a:srgbClr val="000000"/>
      </a:dk1>
      <a:lt1>
        <a:srgbClr val="FFFFFF"/>
      </a:lt1>
      <a:dk2>
        <a:srgbClr val="414042"/>
      </a:dk2>
      <a:lt2>
        <a:srgbClr val="F7F8F9"/>
      </a:lt2>
      <a:accent1>
        <a:srgbClr val="002F6C"/>
      </a:accent1>
      <a:accent2>
        <a:srgbClr val="00809E"/>
      </a:accent2>
      <a:accent3>
        <a:srgbClr val="00968F"/>
      </a:accent3>
      <a:accent4>
        <a:srgbClr val="F7D117"/>
      </a:accent4>
      <a:accent5>
        <a:srgbClr val="64B3E8"/>
      </a:accent5>
      <a:accent6>
        <a:srgbClr val="A4899F"/>
      </a:accent6>
      <a:hlink>
        <a:srgbClr val="0563C1"/>
      </a:hlink>
      <a:folHlink>
        <a:srgbClr val="A4899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ockheed Martin PowerPoint_2018_Blue-Title2" id="{FF18C928-1474-A540-8A09-1C36D92B1F60}" vid="{5E11714D-AF48-9E40-8241-CE818B50FA06}"/>
    </a:ext>
  </a:extLst>
</a:theme>
</file>

<file path=ppt/theme/theme2.xml><?xml version="1.0" encoding="utf-8"?>
<a:theme xmlns:a="http://schemas.openxmlformats.org/drawingml/2006/main" name="2_Office Theme">
  <a:themeElements>
    <a:clrScheme name="Custom 20">
      <a:dk1>
        <a:srgbClr val="000000"/>
      </a:dk1>
      <a:lt1>
        <a:srgbClr val="FFFFFF"/>
      </a:lt1>
      <a:dk2>
        <a:srgbClr val="414042"/>
      </a:dk2>
      <a:lt2>
        <a:srgbClr val="F7F8F9"/>
      </a:lt2>
      <a:accent1>
        <a:srgbClr val="002F6C"/>
      </a:accent1>
      <a:accent2>
        <a:srgbClr val="00809E"/>
      </a:accent2>
      <a:accent3>
        <a:srgbClr val="00968F"/>
      </a:accent3>
      <a:accent4>
        <a:srgbClr val="F7D117"/>
      </a:accent4>
      <a:accent5>
        <a:srgbClr val="64B3E8"/>
      </a:accent5>
      <a:accent6>
        <a:srgbClr val="A4899F"/>
      </a:accent6>
      <a:hlink>
        <a:srgbClr val="0563C1"/>
      </a:hlink>
      <a:folHlink>
        <a:srgbClr val="A4899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ockheed Martin PowerPoint_2018_Blue-Title2" id="{FF18C928-1474-A540-8A09-1C36D92B1F60}" vid="{5E11714D-AF48-9E40-8241-CE818B50FA0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9BFE13F2C6DC4E8A742168C5E5E2A3" ma:contentTypeVersion="12" ma:contentTypeDescription="Create a new document." ma:contentTypeScope="" ma:versionID="25c4360e38828ca9d75e501bf0c530c9">
  <xsd:schema xmlns:xsd="http://www.w3.org/2001/XMLSchema" xmlns:xs="http://www.w3.org/2001/XMLSchema" xmlns:p="http://schemas.microsoft.com/office/2006/metadata/properties" xmlns:ns2="661bd46e-921f-4b2f-94f6-3f9bfcdede32" xmlns:ns3="1042a8a7-e606-4d6a-9cd6-c2fbda9658e7" targetNamespace="http://schemas.microsoft.com/office/2006/metadata/properties" ma:root="true" ma:fieldsID="82f0b9a612f32f499376ce5f6faf6de7" ns2:_="" ns3:_="">
    <xsd:import namespace="661bd46e-921f-4b2f-94f6-3f9bfcdede32"/>
    <xsd:import namespace="1042a8a7-e606-4d6a-9cd6-c2fbda9658e7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3:Info" minOccurs="0"/>
                <xsd:element ref="ns2:SIPLabel" minOccurs="0"/>
                <xsd:element ref="ns2:SIPLabel_ECICountry" minOccurs="0"/>
                <xsd:element ref="ns2:SIPLabel_OCI" minOccurs="0"/>
                <xsd:element ref="ns2:SIPLabel_TPPI" minOccurs="0"/>
                <xsd:element ref="ns2:SIPLabel_Special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1bd46e-921f-4b2f-94f6-3f9bfcdede32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9" nillable="true" ma:taxonomy="true" ma:internalName="TaxKeywordTaxHTField" ma:taxonomyFieldName="Enterprise_x0020_Keywords" ma:displayName="Enterprise Keywords" ma:fieldId="{23f27201-bee3-471e-b2e7-b64fd8b7ca38}" ma:taxonomyMulti="true" ma:sspId="5f68076a-9896-4f70-850d-4130ed0339a6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description="" ma:hidden="true" ma:list="{5dfc3885-0e86-4dcb-a692-351b8f83f0b3}" ma:internalName="TaxCatchAll" ma:showField="CatchAllData" ma:web="661bd46e-921f-4b2f-94f6-3f9bfcdede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IPLabel" ma:index="12" nillable="true" ma:displayName="Sensitive Information Protection (SIP) Label" ma:internalName="SIPLabel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Unrestricted"/>
                    <xsd:enumeration value="Lockheed Martin Proprietary Information (LMPI)"/>
                    <xsd:enumeration value="Export Controlled Information (ECI)"/>
                    <xsd:enumeration value="Attorney-Client Privileged Information and/or Attorney Work Product"/>
                    <xsd:enumeration value="Protected Information"/>
                    <xsd:enumeration value="Personal Information"/>
                    <xsd:enumeration value="Third Party Proprietary Information"/>
                    <xsd:enumeration value="Organizational Conflict of Interest (OCI)"/>
                    <xsd:enumeration value="Specialty Label"/>
                  </xsd:restriction>
                </xsd:simpleType>
              </xsd:element>
            </xsd:sequence>
          </xsd:extension>
        </xsd:complexContent>
      </xsd:complexType>
    </xsd:element>
    <xsd:element name="SIPLabel_ECICountry" ma:index="13" nillable="true" ma:displayName="Export Control Country of Jurisdiction" ma:internalName="SIPLabel_ECICountr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United States (US)"/>
                    <xsd:enumeration value="Canada (CA)"/>
                    <xsd:enumeration value="United Kingdom (GB)"/>
                    <xsd:enumeration value="Australia (AU)"/>
                    <xsd:enumeration value="Albania (AL)"/>
                    <xsd:enumeration value="Argentina (AR)"/>
                    <xsd:enumeration value="Bahrain (BH)"/>
                    <xsd:enumeration value="Belgium (BE)"/>
                    <xsd:enumeration value="Brazil (BR)"/>
                    <xsd:enumeration value="China (CN)"/>
                    <xsd:enumeration value="Colombia (CO)"/>
                    <xsd:enumeration value="Croatia (HR)"/>
                    <xsd:enumeration value="Denmark (DK)"/>
                    <xsd:enumeration value="Egypt (EG)"/>
                    <xsd:enumeration value="Finland (FI)"/>
                    <xsd:enumeration value="France (FR)"/>
                    <xsd:enumeration value="Germany (DE)"/>
                    <xsd:enumeration value="Greece (GR)"/>
                    <xsd:enumeration value="Guam (GU)"/>
                    <xsd:enumeration value="Hong Kong (HK)"/>
                    <xsd:enumeration value="India (IN)"/>
                    <xsd:enumeration value="Israel (IL)"/>
                    <xsd:enumeration value="Italy (IT)"/>
                    <xsd:enumeration value="Japan (JP)"/>
                    <xsd:enumeration value="Korea, Republic of (KR)"/>
                    <xsd:enumeration value="Kuwait (KW)"/>
                    <xsd:enumeration value="Malaysia (MY)"/>
                    <xsd:enumeration value="Mauritius (MU)"/>
                    <xsd:enumeration value="Mexico (MX)"/>
                    <xsd:enumeration value="Netherlands (NL)"/>
                    <xsd:enumeration value="New Zealand (NZ)"/>
                    <xsd:enumeration value="Norway (NO)"/>
                    <xsd:enumeration value="Philippines (PH)"/>
                    <xsd:enumeration value="Poland (PL)"/>
                    <xsd:enumeration value="Portugal (PT)"/>
                    <xsd:enumeration value="Puerto Rico (PR)"/>
                    <xsd:enumeration value="Romania (RO)"/>
                    <xsd:enumeration value="Saudi Arabia (SA)"/>
                    <xsd:enumeration value="Singapore (SG)"/>
                    <xsd:enumeration value="South Africa (ZA)"/>
                    <xsd:enumeration value="Spain (ES)"/>
                    <xsd:enumeration value="Sweden (SE)"/>
                    <xsd:enumeration value="Switzerland (CH)"/>
                    <xsd:enumeration value="Taiwan, Province of China (TW)"/>
                    <xsd:enumeration value="Thailand (TH)"/>
                    <xsd:enumeration value="Turkey (TR)"/>
                    <xsd:enumeration value="United Arab Emirates (AE)"/>
                    <xsd:enumeration value="Venezuela (VE)"/>
                    <xsd:enumeration value="Viet Nam (VN)"/>
                  </xsd:restriction>
                </xsd:simpleType>
              </xsd:element>
            </xsd:sequence>
          </xsd:extension>
        </xsd:complexContent>
      </xsd:complexType>
    </xsd:element>
    <xsd:element name="SIPLabel_OCI" ma:index="14" nillable="true" ma:displayName="Organizational Conflict of Interest" ma:internalName="SIPLabel_OCI">
      <xsd:simpleType>
        <xsd:restriction base="dms:Text"/>
      </xsd:simpleType>
    </xsd:element>
    <xsd:element name="SIPLabel_TPPI" ma:index="15" nillable="true" ma:displayName="Third Party" ma:internalName="SIPLabel_TPPI">
      <xsd:simpleType>
        <xsd:restriction base="dms:Text"/>
      </xsd:simpleType>
    </xsd:element>
    <xsd:element name="SIPLabel_Specialty" ma:index="16" nillable="true" ma:displayName="Specialty Label" ma:internalName="SIPLabel_Specialt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ontrolled Unclassified Information"/>
                    <xsd:enumeration value="For Official Use Only"/>
                    <xsd:enumeration value="Law Enforcement Sensitive"/>
                    <xsd:enumeration value="UK OFFICIAL"/>
                    <xsd:enumeration value="UK OFFICIAL-SENSITIVE"/>
                  </xsd:restrict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2a8a7-e606-4d6a-9cd6-c2fbda9658e7" elementFormDefault="qualified">
    <xsd:import namespace="http://schemas.microsoft.com/office/2006/documentManagement/types"/>
    <xsd:import namespace="http://schemas.microsoft.com/office/infopath/2007/PartnerControls"/>
    <xsd:element name="Info" ma:index="11" nillable="true" ma:displayName="Info" ma:internalName="Info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61bd46e-921f-4b2f-94f6-3f9bfcdede32">
      <Value>34</Value>
      <Value>33</Value>
      <Value>32</Value>
      <Value>47</Value>
    </TaxCatchAll>
    <SIPLabel_Specialty xmlns="661bd46e-921f-4b2f-94f6-3f9bfcdede32"/>
    <SIPLabel_TPPI xmlns="661bd46e-921f-4b2f-94f6-3f9bfcdede32" xsi:nil="true"/>
    <TaxKeywordTaxHTField xmlns="661bd46e-921f-4b2f-94f6-3f9bfcdede32">
      <Terms xmlns="http://schemas.microsoft.com/office/infopath/2007/PartnerControls">
        <TermInfo xmlns="http://schemas.microsoft.com/office/infopath/2007/PartnerControls">
          <TermName xmlns="http://schemas.microsoft.com/office/infopath/2007/PartnerControls">Official</TermName>
          <TermId xmlns="http://schemas.microsoft.com/office/infopath/2007/PartnerControls">cf27d6ae-165f-4fd4-82df-b359670c06e5</TermId>
        </TermInfo>
        <TermInfo xmlns="http://schemas.microsoft.com/office/infopath/2007/PartnerControls">
          <TermName xmlns="http://schemas.microsoft.com/office/infopath/2007/PartnerControls">template</TermName>
          <TermId xmlns="http://schemas.microsoft.com/office/infopath/2007/PartnerControls">aa6d2b24-3068-464c-b8a1-9c0912f06071</TermId>
        </TermInfo>
        <TermInfo xmlns="http://schemas.microsoft.com/office/infopath/2007/PartnerControls">
          <TermName xmlns="http://schemas.microsoft.com/office/infopath/2007/PartnerControls">PowerPoint</TermName>
          <TermId xmlns="http://schemas.microsoft.com/office/infopath/2007/PartnerControls">fdd97a65-f75e-49d0-985b-95654da0a884</TermId>
        </TermInfo>
        <TermInfo xmlns="http://schemas.microsoft.com/office/infopath/2007/PartnerControls">
          <TermName xmlns="http://schemas.microsoft.com/office/infopath/2007/PartnerControls">Unrestricted</TermName>
          <TermId xmlns="http://schemas.microsoft.com/office/infopath/2007/PartnerControls">70316ec3-66fc-49ab-8e57-7fe1d4753415</TermId>
        </TermInfo>
      </Terms>
    </TaxKeywordTaxHTField>
    <SIPLabel_OCI xmlns="661bd46e-921f-4b2f-94f6-3f9bfcdede32" xsi:nil="true"/>
    <Info xmlns="1042a8a7-e606-4d6a-9cd6-c2fbda9658e7">2022 Template</Info>
    <SIPLabel_ECICountry xmlns="661bd46e-921f-4b2f-94f6-3f9bfcdede32"/>
    <SIPLabel xmlns="661bd46e-921f-4b2f-94f6-3f9bfcdede32">
      <Value>Unrestricted</Value>
    </SIPLabe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34D5252-6B3E-4289-879C-B5A2EAF78D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1bd46e-921f-4b2f-94f6-3f9bfcdede32"/>
    <ds:schemaRef ds:uri="1042a8a7-e606-4d6a-9cd6-c2fbda9658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099D200-8C76-4381-B149-0ABAA83066DA}">
  <ds:schemaRefs>
    <ds:schemaRef ds:uri="http://schemas.microsoft.com/office/2006/documentManagement/types"/>
    <ds:schemaRef ds:uri="661bd46e-921f-4b2f-94f6-3f9bfcdede32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purl.org/dc/dcmitype/"/>
    <ds:schemaRef ds:uri="1042a8a7-e606-4d6a-9cd6-c2fbda9658e7"/>
  </ds:schemaRefs>
</ds:datastoreItem>
</file>

<file path=customXml/itemProps3.xml><?xml version="1.0" encoding="utf-8"?>
<ds:datastoreItem xmlns:ds="http://schemas.openxmlformats.org/officeDocument/2006/customXml" ds:itemID="{45D910FE-BA35-46CD-9006-7B6EAFC6271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20653</TotalTime>
  <Words>2391</Words>
  <Application>Microsoft Office PowerPoint</Application>
  <PresentationFormat>Widescreen</PresentationFormat>
  <Paragraphs>382</Paragraphs>
  <Slides>30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Arial Nova Cond</vt:lpstr>
      <vt:lpstr>Calibri</vt:lpstr>
      <vt:lpstr>Symbol</vt:lpstr>
      <vt:lpstr>1_Office Theme</vt:lpstr>
      <vt:lpstr>2_Office Theme</vt:lpstr>
      <vt:lpstr>PowerPoint Presentation</vt:lpstr>
      <vt:lpstr>PowerPoint Presentation</vt:lpstr>
      <vt:lpstr>Trajectory Variability Exploration Options</vt:lpstr>
      <vt:lpstr>Definitions</vt:lpstr>
      <vt:lpstr>Hypersonic Missile Temperature Predictions: Current Practices</vt:lpstr>
      <vt:lpstr>Common Practices</vt:lpstr>
      <vt:lpstr>Overview of Analysis Options</vt:lpstr>
      <vt:lpstr>Option #1: Monte Carlo as Outdated </vt:lpstr>
      <vt:lpstr>Option #2: SmartUQ Sub-Sampling</vt:lpstr>
      <vt:lpstr>Option #3: SmartUQ Functional Response Emulator (FRE)</vt:lpstr>
      <vt:lpstr>Functional Response: Sensitivity Analysis</vt:lpstr>
      <vt:lpstr>Analysis without Original  Factor Table/Formula</vt:lpstr>
      <vt:lpstr>Option #4 JMP Functional Data Explorer</vt:lpstr>
      <vt:lpstr>Option #4: JMP Functional Data Explorer Curve Fits</vt:lpstr>
      <vt:lpstr>Option #5: Functional PCA Formula Generation</vt:lpstr>
      <vt:lpstr>Note: Comparison of Factor Tables </vt:lpstr>
      <vt:lpstr>Option #6: FPC Columns Used to Pick Best (Current) Trajectories</vt:lpstr>
      <vt:lpstr>Comparison of Test Designs</vt:lpstr>
      <vt:lpstr>Option #7: FPC Factor Table to Model Run Lists</vt:lpstr>
      <vt:lpstr>Improved Analysis Summary</vt:lpstr>
      <vt:lpstr>PowerPoint Presentation</vt:lpstr>
      <vt:lpstr>Fast Run 725 Trajectories or Surrogate Modeling?</vt:lpstr>
      <vt:lpstr>JMP 80-Run Latin Hypercube</vt:lpstr>
      <vt:lpstr>JMP: 80-run Simulator Experiment</vt:lpstr>
      <vt:lpstr>JMP: Stacking the Data</vt:lpstr>
      <vt:lpstr>FDA stratified by FPC 1</vt:lpstr>
      <vt:lpstr>Example Trajectory Equations</vt:lpstr>
      <vt:lpstr>Functional response Emulator </vt:lpstr>
      <vt:lpstr>SmartUQ Time Interpolation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Harrison, David R (US)</dc:creator>
  <cp:keywords>Unrestricted ; template; Official; PowerPoint</cp:keywords>
  <dc:description/>
  <cp:lastModifiedBy>Kelsey Cannon</cp:lastModifiedBy>
  <cp:revision>189</cp:revision>
  <dcterms:created xsi:type="dcterms:W3CDTF">2018-09-19T12:26:03Z</dcterms:created>
  <dcterms:modified xsi:type="dcterms:W3CDTF">2023-04-17T13:00:13Z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0x010100A29BFE13F2C6DC4E8A742168C5E5E2A3</vt:lpwstr>
  </property>
  <property fmtid="{D5CDD505-2E9C-101B-9397-08002B2CF9AE}" pid="3" name="Enterprise Keywords">
    <vt:lpwstr>34;#Official|cf27d6ae-165f-4fd4-82df-b359670c06e5;#33;#template|aa6d2b24-3068-464c-b8a1-9c0912f06071;#32;#PowerPoint|fdd97a65-f75e-49d0-985b-95654da0a884;#47;#Unrestricted|70316ec3-66fc-49ab-8e57-7fe1d4753415</vt:lpwstr>
  </property>
  <property fmtid="{D5CDD505-2E9C-101B-9397-08002B2CF9AE}" pid="4" name="checkedProgramsCount">
    <vt:i4>0</vt:i4>
  </property>
  <property fmtid="{D5CDD505-2E9C-101B-9397-08002B2CF9AE}" pid="5" name="MSIP_Label_502bc7c3-f152-4da1-98bd-f7a1bebdf752_Enabled">
    <vt:lpwstr>true</vt:lpwstr>
  </property>
  <property fmtid="{D5CDD505-2E9C-101B-9397-08002B2CF9AE}" pid="6" name="MSIP_Label_502bc7c3-f152-4da1-98bd-f7a1bebdf752_SetDate">
    <vt:lpwstr>2023-03-23T15:22:03Z</vt:lpwstr>
  </property>
  <property fmtid="{D5CDD505-2E9C-101B-9397-08002B2CF9AE}" pid="7" name="MSIP_Label_502bc7c3-f152-4da1-98bd-f7a1bebdf752_Method">
    <vt:lpwstr>Privileged</vt:lpwstr>
  </property>
  <property fmtid="{D5CDD505-2E9C-101B-9397-08002B2CF9AE}" pid="8" name="MSIP_Label_502bc7c3-f152-4da1-98bd-f7a1bebdf752_Name">
    <vt:lpwstr>Unrestricted</vt:lpwstr>
  </property>
  <property fmtid="{D5CDD505-2E9C-101B-9397-08002B2CF9AE}" pid="9" name="MSIP_Label_502bc7c3-f152-4da1-98bd-f7a1bebdf752_SiteId">
    <vt:lpwstr>b18f006c-b0fc-467d-b23a-a35b5695b5dc</vt:lpwstr>
  </property>
  <property fmtid="{D5CDD505-2E9C-101B-9397-08002B2CF9AE}" pid="10" name="MSIP_Label_502bc7c3-f152-4da1-98bd-f7a1bebdf752_ActionId">
    <vt:lpwstr>80105587-8638-4123-919e-e53a9538c697</vt:lpwstr>
  </property>
  <property fmtid="{D5CDD505-2E9C-101B-9397-08002B2CF9AE}" pid="11" name="MSIP_Label_502bc7c3-f152-4da1-98bd-f7a1bebdf752_ContentBits">
    <vt:lpwstr>0</vt:lpwstr>
  </property>
  <property fmtid="{D5CDD505-2E9C-101B-9397-08002B2CF9AE}" pid="12" name="LM SIP Document Sensitivity">
    <vt:lpwstr/>
  </property>
  <property fmtid="{D5CDD505-2E9C-101B-9397-08002B2CF9AE}" pid="13" name="Document Author">
    <vt:lpwstr>US\e391909</vt:lpwstr>
  </property>
  <property fmtid="{D5CDD505-2E9C-101B-9397-08002B2CF9AE}" pid="14" name="Document Sensitivity">
    <vt:lpwstr>1</vt:lpwstr>
  </property>
  <property fmtid="{D5CDD505-2E9C-101B-9397-08002B2CF9AE}" pid="15" name="ThirdParty">
    <vt:lpwstr/>
  </property>
  <property fmtid="{D5CDD505-2E9C-101B-9397-08002B2CF9AE}" pid="16" name="OCI Restriction">
    <vt:bool>false</vt:bool>
  </property>
  <property fmtid="{D5CDD505-2E9C-101B-9397-08002B2CF9AE}" pid="17" name="OCI Additional Info">
    <vt:lpwstr/>
  </property>
  <property fmtid="{D5CDD505-2E9C-101B-9397-08002B2CF9AE}" pid="18" name="Allow Header Overwrite">
    <vt:bool>true</vt:bool>
  </property>
  <property fmtid="{D5CDD505-2E9C-101B-9397-08002B2CF9AE}" pid="19" name="Allow Footer Overwrite">
    <vt:bool>true</vt:bool>
  </property>
  <property fmtid="{D5CDD505-2E9C-101B-9397-08002B2CF9AE}" pid="20" name="Multiple Selected">
    <vt:lpwstr>-1</vt:lpwstr>
  </property>
  <property fmtid="{D5CDD505-2E9C-101B-9397-08002B2CF9AE}" pid="21" name="SIPLongWording">
    <vt:lpwstr>_x000d_
_x000d_
</vt:lpwstr>
  </property>
  <property fmtid="{D5CDD505-2E9C-101B-9397-08002B2CF9AE}" pid="22" name="ExpCountry">
    <vt:lpwstr/>
  </property>
  <property fmtid="{D5CDD505-2E9C-101B-9397-08002B2CF9AE}" pid="23" name="TextBoxAndDropdownValues">
    <vt:lpwstr/>
  </property>
  <property fmtid="{D5CDD505-2E9C-101B-9397-08002B2CF9AE}" pid="24" name="SecurityClassification">
    <vt:lpwstr/>
  </property>
</Properties>
</file>