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8" r:id="rId9"/>
    <p:sldId id="269" r:id="rId10"/>
    <p:sldId id="267" r:id="rId11"/>
    <p:sldId id="266" r:id="rId12"/>
    <p:sldId id="273" r:id="rId13"/>
    <p:sldId id="274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3AC5B9-4B61-4084-AB83-AF3A000717FE}">
          <p14:sldIdLst>
            <p14:sldId id="258"/>
          </p14:sldIdLst>
        </p14:section>
        <p14:section name="Data Drived Models" id="{085660C1-ACF6-4D35-B33C-DD195C135C19}">
          <p14:sldIdLst>
            <p14:sldId id="260"/>
            <p14:sldId id="261"/>
            <p14:sldId id="262"/>
          </p14:sldIdLst>
        </p14:section>
        <p14:section name="Deep Learning" id="{DD1B1DCC-1E92-4302-8B2E-201AA426E88B}">
          <p14:sldIdLst>
            <p14:sldId id="263"/>
            <p14:sldId id="265"/>
            <p14:sldId id="264"/>
            <p14:sldId id="268"/>
            <p14:sldId id="269"/>
            <p14:sldId id="267"/>
            <p14:sldId id="266"/>
          </p14:sldIdLst>
        </p14:section>
        <p14:section name="RL" id="{E21FCACB-9E61-4302-88E8-3D692AC1FB15}">
          <p14:sldIdLst>
            <p14:sldId id="273"/>
            <p14:sldId id="274"/>
          </p14:sldIdLst>
        </p14:section>
        <p14:section name="Classifier" id="{21218C2F-DF38-49A8-8247-542202D31179}">
          <p14:sldIdLst>
            <p14:sldId id="272"/>
            <p14:sldId id="275"/>
            <p14:sldId id="276"/>
            <p14:sldId id="277"/>
            <p14:sldId id="278"/>
            <p14:sldId id="279"/>
          </p14:sldIdLst>
        </p14:section>
        <p14:section name="Conclusions" id="{7E2EAC1B-8198-4091-AF34-E9E3B4C75671}">
          <p14:sldIdLst>
            <p14:sldId id="280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9B84-501D-D14F-B575-DAD161EA5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A321D-E894-E146-B092-64BB393D8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DE4F2-94A3-2A47-9CE9-76593159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C00E-889F-3943-BB52-EC140F74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CA7-4566-774C-85C1-8C92F716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FF01B-E42A-D640-89B4-B4EE7AD4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9C670-0842-1E40-8CB5-292BAAC9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824C9-4366-424B-8A4F-41E561F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D99E-E712-F94F-9BC2-C66DE6C3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4BF3-6523-934B-98CD-C6D4B9A1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E42DD-55C2-B743-8524-B21DBD075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6CB99-CDA4-2745-A564-21D532A7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146E-A8F0-8745-B529-B01F299E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380F0-D4FA-974D-9006-378DE4FE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1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649B-2180-4E4D-9DC5-4625F8FB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5C783-2326-D246-BFE0-1166B7A70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40512-36AA-3640-9869-8E8955774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092D7-B44E-044F-B32E-EC8819ADC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3F4F3-BC71-324A-9002-0662B3FD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799D6-151B-064F-84E3-77466C49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2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F7C5-CA11-644A-9352-4F80411B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41EF0-EC24-7D45-BB0E-EED4DFFD8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54C7-BC7A-FE48-8965-8833C431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1AAB6-B012-2146-AEE8-2BE312C6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D663D-B845-D44C-9EA0-A0BFFFB8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7BEF-42E2-374C-AB2C-C962220E8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858B0-E718-2748-8FD1-B5334DDCB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C115-A9A0-FD49-BE2F-5BC1201C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3EE7A-1D82-B241-8103-B844CC18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B72A7-246A-324A-9D95-58E072C9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EDBAF02-8099-448A-9E91-D0E9176B65BE}"/>
              </a:ext>
            </a:extLst>
          </p:cNvPr>
          <p:cNvSpPr/>
          <p:nvPr/>
        </p:nvSpPr>
        <p:spPr>
          <a:xfrm>
            <a:off x="1" y="0"/>
            <a:ext cx="42862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8E50-5572-0545-A049-9662C6E33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0" y="1825625"/>
            <a:ext cx="6877049" cy="435133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920B-2522-5D4F-A4AB-3B5B06DD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68B029-742A-480A-830F-A8D83AA89A43}"/>
              </a:ext>
            </a:extLst>
          </p:cNvPr>
          <p:cNvGrpSpPr/>
          <p:nvPr/>
        </p:nvGrpSpPr>
        <p:grpSpPr>
          <a:xfrm>
            <a:off x="8238618" y="6225280"/>
            <a:ext cx="3953382" cy="641684"/>
            <a:chOff x="8238618" y="6225280"/>
            <a:chExt cx="3953382" cy="6416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680D8-AC05-4C6B-A8E6-D11BEAC5BE71}"/>
                </a:ext>
              </a:extLst>
            </p:cNvPr>
            <p:cNvSpPr/>
            <p:nvPr userDrawn="1"/>
          </p:nvSpPr>
          <p:spPr>
            <a:xfrm>
              <a:off x="9500681" y="6225280"/>
              <a:ext cx="2691319" cy="641683"/>
            </a:xfrm>
            <a:prstGeom prst="rect">
              <a:avLst/>
            </a:prstGeom>
            <a:solidFill>
              <a:srgbClr val="861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0B162CA7-86E7-4480-80BC-7C4C11C795F9}"/>
                </a:ext>
              </a:extLst>
            </p:cNvPr>
            <p:cNvSpPr/>
            <p:nvPr userDrawn="1"/>
          </p:nvSpPr>
          <p:spPr>
            <a:xfrm>
              <a:off x="8238618" y="6225281"/>
              <a:ext cx="1262063" cy="641683"/>
            </a:xfrm>
            <a:custGeom>
              <a:avLst/>
              <a:gdLst>
                <a:gd name="connsiteX0" fmla="*/ 0 w 901337"/>
                <a:gd name="connsiteY0" fmla="*/ 0 h 585216"/>
                <a:gd name="connsiteX1" fmla="*/ 901337 w 901337"/>
                <a:gd name="connsiteY1" fmla="*/ 0 h 585216"/>
                <a:gd name="connsiteX2" fmla="*/ 901337 w 901337"/>
                <a:gd name="connsiteY2" fmla="*/ 585216 h 585216"/>
                <a:gd name="connsiteX3" fmla="*/ 0 w 901337"/>
                <a:gd name="connsiteY3" fmla="*/ 585216 h 585216"/>
                <a:gd name="connsiteX4" fmla="*/ 0 w 901337"/>
                <a:gd name="connsiteY4" fmla="*/ 0 h 585216"/>
                <a:gd name="connsiteX0" fmla="*/ 368300 w 1269637"/>
                <a:gd name="connsiteY0" fmla="*/ 0 h 585216"/>
                <a:gd name="connsiteX1" fmla="*/ 1269637 w 1269637"/>
                <a:gd name="connsiteY1" fmla="*/ 0 h 585216"/>
                <a:gd name="connsiteX2" fmla="*/ 1269637 w 1269637"/>
                <a:gd name="connsiteY2" fmla="*/ 585216 h 585216"/>
                <a:gd name="connsiteX3" fmla="*/ 0 w 1269637"/>
                <a:gd name="connsiteY3" fmla="*/ 582041 h 585216"/>
                <a:gd name="connsiteX4" fmla="*/ 368300 w 1269637"/>
                <a:gd name="connsiteY4" fmla="*/ 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37" h="585216">
                  <a:moveTo>
                    <a:pt x="368300" y="0"/>
                  </a:moveTo>
                  <a:lnTo>
                    <a:pt x="1269637" y="0"/>
                  </a:lnTo>
                  <a:lnTo>
                    <a:pt x="1269637" y="585216"/>
                  </a:lnTo>
                  <a:lnTo>
                    <a:pt x="0" y="582041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861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ED7190-89AE-4A8D-9BEC-2A72EDB52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152" y="6332280"/>
              <a:ext cx="3045789" cy="43137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497C6-1597-4FBC-9410-ECF6C7588A2F}"/>
              </a:ext>
            </a:extLst>
          </p:cNvPr>
          <p:cNvSpPr/>
          <p:nvPr/>
        </p:nvSpPr>
        <p:spPr>
          <a:xfrm>
            <a:off x="2581344" y="218196"/>
            <a:ext cx="9610655" cy="9144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82EF1-27D6-439D-B813-2AC339F0E745}"/>
              </a:ext>
            </a:extLst>
          </p:cNvPr>
          <p:cNvSpPr/>
          <p:nvPr/>
        </p:nvSpPr>
        <p:spPr>
          <a:xfrm>
            <a:off x="887492" y="218196"/>
            <a:ext cx="1821340" cy="914400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637" h="585216">
                <a:moveTo>
                  <a:pt x="368300" y="0"/>
                </a:moveTo>
                <a:lnTo>
                  <a:pt x="1269637" y="0"/>
                </a:lnTo>
                <a:lnTo>
                  <a:pt x="1269637" y="585216"/>
                </a:lnTo>
                <a:lnTo>
                  <a:pt x="0" y="582041"/>
                </a:lnTo>
                <a:lnTo>
                  <a:pt x="368300" y="0"/>
                </a:lnTo>
                <a:close/>
              </a:path>
            </a:pathLst>
          </a:cu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7A44D585-2F41-4783-AC57-334252291703}"/>
              </a:ext>
            </a:extLst>
          </p:cNvPr>
          <p:cNvSpPr/>
          <p:nvPr/>
        </p:nvSpPr>
        <p:spPr>
          <a:xfrm rot="10800000">
            <a:off x="-40901" y="218196"/>
            <a:ext cx="709717" cy="914942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494736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  <a:gd name="connsiteX0" fmla="*/ 368300 w 500985"/>
              <a:gd name="connsiteY0" fmla="*/ 0 h 585216"/>
              <a:gd name="connsiteX1" fmla="*/ 500985 w 500985"/>
              <a:gd name="connsiteY1" fmla="*/ 11475 h 585216"/>
              <a:gd name="connsiteX2" fmla="*/ 494736 w 500985"/>
              <a:gd name="connsiteY2" fmla="*/ 585216 h 585216"/>
              <a:gd name="connsiteX3" fmla="*/ 0 w 500985"/>
              <a:gd name="connsiteY3" fmla="*/ 582041 h 585216"/>
              <a:gd name="connsiteX4" fmla="*/ 368300 w 500985"/>
              <a:gd name="connsiteY4" fmla="*/ 0 h 585216"/>
              <a:gd name="connsiteX0" fmla="*/ 368300 w 494736"/>
              <a:gd name="connsiteY0" fmla="*/ 4288 h 589504"/>
              <a:gd name="connsiteX1" fmla="*/ 494546 w 494736"/>
              <a:gd name="connsiteY1" fmla="*/ 0 h 589504"/>
              <a:gd name="connsiteX2" fmla="*/ 494736 w 494736"/>
              <a:gd name="connsiteY2" fmla="*/ 589504 h 589504"/>
              <a:gd name="connsiteX3" fmla="*/ 0 w 494736"/>
              <a:gd name="connsiteY3" fmla="*/ 586329 h 589504"/>
              <a:gd name="connsiteX4" fmla="*/ 368300 w 494736"/>
              <a:gd name="connsiteY4" fmla="*/ 4288 h 589504"/>
              <a:gd name="connsiteX0" fmla="*/ 368300 w 494736"/>
              <a:gd name="connsiteY0" fmla="*/ 347 h 585563"/>
              <a:gd name="connsiteX1" fmla="*/ 492399 w 494736"/>
              <a:gd name="connsiteY1" fmla="*/ 0 h 585563"/>
              <a:gd name="connsiteX2" fmla="*/ 494736 w 494736"/>
              <a:gd name="connsiteY2" fmla="*/ 585563 h 585563"/>
              <a:gd name="connsiteX3" fmla="*/ 0 w 494736"/>
              <a:gd name="connsiteY3" fmla="*/ 582388 h 585563"/>
              <a:gd name="connsiteX4" fmla="*/ 368300 w 494736"/>
              <a:gd name="connsiteY4" fmla="*/ 347 h 5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36" h="585563">
                <a:moveTo>
                  <a:pt x="368300" y="347"/>
                </a:moveTo>
                <a:lnTo>
                  <a:pt x="492399" y="0"/>
                </a:lnTo>
                <a:cubicBezTo>
                  <a:pt x="492462" y="196501"/>
                  <a:pt x="494673" y="389062"/>
                  <a:pt x="494736" y="585563"/>
                </a:cubicBezTo>
                <a:lnTo>
                  <a:pt x="0" y="582388"/>
                </a:lnTo>
                <a:lnTo>
                  <a:pt x="368300" y="347"/>
                </a:lnTo>
                <a:close/>
              </a:path>
            </a:pathLst>
          </a:cu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001F93-7565-4B7B-B5C8-2C8B162F2CEA}"/>
              </a:ext>
            </a:extLst>
          </p:cNvPr>
          <p:cNvCxnSpPr>
            <a:cxnSpLocks/>
          </p:cNvCxnSpPr>
          <p:nvPr/>
        </p:nvCxnSpPr>
        <p:spPr>
          <a:xfrm rot="18000000">
            <a:off x="511927" y="673535"/>
            <a:ext cx="1051560" cy="0"/>
          </a:xfrm>
          <a:prstGeom prst="line">
            <a:avLst/>
          </a:prstGeom>
          <a:ln w="31750">
            <a:solidFill>
              <a:srgbClr val="003C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98A389-A6C6-49DF-9640-FFA817BE9F16}"/>
              </a:ext>
            </a:extLst>
          </p:cNvPr>
          <p:cNvCxnSpPr>
            <a:cxnSpLocks/>
          </p:cNvCxnSpPr>
          <p:nvPr/>
        </p:nvCxnSpPr>
        <p:spPr>
          <a:xfrm rot="18000000">
            <a:off x="607177" y="734422"/>
            <a:ext cx="1280160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071E85D-35DF-CD45-A06D-6E4A5A314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597" y="466928"/>
            <a:ext cx="10583081" cy="5349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64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8E50-5572-0545-A049-9662C6E33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78" y="1825625"/>
            <a:ext cx="1082792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920B-2522-5D4F-A4AB-3B5B06DD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680D8-AC05-4C6B-A8E6-D11BEAC5BE71}"/>
              </a:ext>
            </a:extLst>
          </p:cNvPr>
          <p:cNvSpPr/>
          <p:nvPr/>
        </p:nvSpPr>
        <p:spPr>
          <a:xfrm>
            <a:off x="9500681" y="6225280"/>
            <a:ext cx="2691319" cy="64168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B162CA7-86E7-4480-80BC-7C4C11C795F9}"/>
              </a:ext>
            </a:extLst>
          </p:cNvPr>
          <p:cNvSpPr/>
          <p:nvPr/>
        </p:nvSpPr>
        <p:spPr>
          <a:xfrm>
            <a:off x="8238618" y="6225281"/>
            <a:ext cx="1262063" cy="641683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637" h="585216">
                <a:moveTo>
                  <a:pt x="368300" y="0"/>
                </a:moveTo>
                <a:lnTo>
                  <a:pt x="1269637" y="0"/>
                </a:lnTo>
                <a:lnTo>
                  <a:pt x="1269637" y="585216"/>
                </a:lnTo>
                <a:lnTo>
                  <a:pt x="0" y="582041"/>
                </a:lnTo>
                <a:lnTo>
                  <a:pt x="368300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ED7190-89AE-4A8D-9BEC-2A72EDB5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52" y="6332280"/>
            <a:ext cx="3045789" cy="4313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7FDB96-F0AB-4178-AFBF-65C87F9F64ED}"/>
              </a:ext>
            </a:extLst>
          </p:cNvPr>
          <p:cNvSpPr/>
          <p:nvPr/>
        </p:nvSpPr>
        <p:spPr>
          <a:xfrm>
            <a:off x="-166521" y="218196"/>
            <a:ext cx="12358521" cy="9144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EF1D72-A342-4740-B870-3EBE2C08870A}"/>
              </a:ext>
            </a:extLst>
          </p:cNvPr>
          <p:cNvCxnSpPr>
            <a:cxnSpLocks/>
          </p:cNvCxnSpPr>
          <p:nvPr/>
        </p:nvCxnSpPr>
        <p:spPr>
          <a:xfrm rot="18000000">
            <a:off x="373705" y="734422"/>
            <a:ext cx="12801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BDC839D-BF14-46B6-BD3A-7508E5EF6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669" y="466928"/>
            <a:ext cx="10928084" cy="5349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C5EE74-9F15-48FA-AE2B-C787C8321D4F}"/>
              </a:ext>
            </a:extLst>
          </p:cNvPr>
          <p:cNvCxnSpPr/>
          <p:nvPr/>
        </p:nvCxnSpPr>
        <p:spPr>
          <a:xfrm flipH="1">
            <a:off x="-560927" y="-542365"/>
            <a:ext cx="1819835" cy="3164541"/>
          </a:xfrm>
          <a:prstGeom prst="line">
            <a:avLst/>
          </a:prstGeom>
          <a:ln w="346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15A29-0285-4F1E-A7DC-024E407C4C19}"/>
              </a:ext>
            </a:extLst>
          </p:cNvPr>
          <p:cNvCxnSpPr/>
          <p:nvPr/>
        </p:nvCxnSpPr>
        <p:spPr>
          <a:xfrm flipH="1">
            <a:off x="-417075" y="-247666"/>
            <a:ext cx="1819835" cy="3164541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BB6E12-FBC8-45E0-8915-AA05B47A0579}"/>
              </a:ext>
            </a:extLst>
          </p:cNvPr>
          <p:cNvCxnSpPr/>
          <p:nvPr/>
        </p:nvCxnSpPr>
        <p:spPr>
          <a:xfrm flipH="1">
            <a:off x="-166521" y="-385273"/>
            <a:ext cx="1819835" cy="31645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69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8E50-5572-0545-A049-9662C6E33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520" y="1326848"/>
            <a:ext cx="7664043" cy="4850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920B-2522-5D4F-A4AB-3B5B06DD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680D8-AC05-4C6B-A8E6-D11BEAC5BE71}"/>
              </a:ext>
            </a:extLst>
          </p:cNvPr>
          <p:cNvSpPr/>
          <p:nvPr/>
        </p:nvSpPr>
        <p:spPr>
          <a:xfrm>
            <a:off x="9500681" y="6225280"/>
            <a:ext cx="2691319" cy="64168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B162CA7-86E7-4480-80BC-7C4C11C795F9}"/>
              </a:ext>
            </a:extLst>
          </p:cNvPr>
          <p:cNvSpPr/>
          <p:nvPr/>
        </p:nvSpPr>
        <p:spPr>
          <a:xfrm>
            <a:off x="8238618" y="6225281"/>
            <a:ext cx="1262063" cy="641683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637" h="585216">
                <a:moveTo>
                  <a:pt x="368300" y="0"/>
                </a:moveTo>
                <a:lnTo>
                  <a:pt x="1269637" y="0"/>
                </a:lnTo>
                <a:lnTo>
                  <a:pt x="1269637" y="585216"/>
                </a:lnTo>
                <a:lnTo>
                  <a:pt x="0" y="582041"/>
                </a:lnTo>
                <a:lnTo>
                  <a:pt x="368300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ED7190-89AE-4A8D-9BEC-2A72EDB5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52" y="6332280"/>
            <a:ext cx="3045789" cy="4313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42214E-633F-4ADC-935F-FD4C3D484F65}"/>
              </a:ext>
            </a:extLst>
          </p:cNvPr>
          <p:cNvSpPr/>
          <p:nvPr/>
        </p:nvSpPr>
        <p:spPr>
          <a:xfrm>
            <a:off x="0" y="0"/>
            <a:ext cx="3931461" cy="68580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BDC839D-BF14-46B6-BD3A-7508E5EF6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674" y="723240"/>
            <a:ext cx="2965787" cy="1977482"/>
          </a:xfrm>
        </p:spPr>
        <p:txBody>
          <a:bodyPr tIns="0" bIns="0" anchor="t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2DC2D1-33AD-4510-9637-867150C9D110}"/>
              </a:ext>
            </a:extLst>
          </p:cNvPr>
          <p:cNvCxnSpPr/>
          <p:nvPr/>
        </p:nvCxnSpPr>
        <p:spPr>
          <a:xfrm flipH="1">
            <a:off x="-560927" y="-542365"/>
            <a:ext cx="1819835" cy="3164541"/>
          </a:xfrm>
          <a:prstGeom prst="line">
            <a:avLst/>
          </a:prstGeom>
          <a:ln w="346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3ED2FD-491E-44F7-B3A6-C6DBBBE8B317}"/>
              </a:ext>
            </a:extLst>
          </p:cNvPr>
          <p:cNvCxnSpPr/>
          <p:nvPr/>
        </p:nvCxnSpPr>
        <p:spPr>
          <a:xfrm flipH="1">
            <a:off x="-417075" y="-247666"/>
            <a:ext cx="1819835" cy="3164541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F81FC5-5B13-46E6-B1E6-A2156090C095}"/>
              </a:ext>
            </a:extLst>
          </p:cNvPr>
          <p:cNvCxnSpPr/>
          <p:nvPr/>
        </p:nvCxnSpPr>
        <p:spPr>
          <a:xfrm flipH="1">
            <a:off x="-166521" y="-385273"/>
            <a:ext cx="1819835" cy="31645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67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0">
          <p15:clr>
            <a:srgbClr val="FBAE40"/>
          </p15:clr>
        </p15:guide>
        <p15:guide id="3" orient="horz" pos="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8E50-5572-0545-A049-9662C6E33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0" y="1825625"/>
            <a:ext cx="687704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920B-2522-5D4F-A4AB-3B5B06DD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680D8-AC05-4C6B-A8E6-D11BEAC5BE71}"/>
              </a:ext>
            </a:extLst>
          </p:cNvPr>
          <p:cNvSpPr/>
          <p:nvPr/>
        </p:nvSpPr>
        <p:spPr>
          <a:xfrm>
            <a:off x="9500681" y="6225280"/>
            <a:ext cx="2691319" cy="64168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B162CA7-86E7-4480-80BC-7C4C11C795F9}"/>
              </a:ext>
            </a:extLst>
          </p:cNvPr>
          <p:cNvSpPr/>
          <p:nvPr/>
        </p:nvSpPr>
        <p:spPr>
          <a:xfrm>
            <a:off x="8238618" y="6225281"/>
            <a:ext cx="1262063" cy="641683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637" h="585216">
                <a:moveTo>
                  <a:pt x="368300" y="0"/>
                </a:moveTo>
                <a:lnTo>
                  <a:pt x="1269637" y="0"/>
                </a:lnTo>
                <a:lnTo>
                  <a:pt x="1269637" y="585216"/>
                </a:lnTo>
                <a:lnTo>
                  <a:pt x="0" y="582041"/>
                </a:lnTo>
                <a:lnTo>
                  <a:pt x="368300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ED7190-89AE-4A8D-9BEC-2A72EDB5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52" y="6332280"/>
            <a:ext cx="3045789" cy="4313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B5B9488-077C-443B-ACBC-DAB5AEF9F189}"/>
              </a:ext>
            </a:extLst>
          </p:cNvPr>
          <p:cNvGrpSpPr/>
          <p:nvPr/>
        </p:nvGrpSpPr>
        <p:grpSpPr>
          <a:xfrm>
            <a:off x="3286125" y="94342"/>
            <a:ext cx="8905875" cy="914400"/>
            <a:chOff x="2790532" y="107737"/>
            <a:chExt cx="11954247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9497C6-1597-4FBC-9410-ECF6C7588A2F}"/>
                </a:ext>
              </a:extLst>
            </p:cNvPr>
            <p:cNvSpPr/>
            <p:nvPr userDrawn="1"/>
          </p:nvSpPr>
          <p:spPr>
            <a:xfrm>
              <a:off x="5196939" y="107737"/>
              <a:ext cx="9547840" cy="914400"/>
            </a:xfrm>
            <a:prstGeom prst="rect">
              <a:avLst/>
            </a:prstGeom>
            <a:solidFill>
              <a:srgbClr val="001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E82EF1-27D6-439D-B813-2AC339F0E745}"/>
                </a:ext>
              </a:extLst>
            </p:cNvPr>
            <p:cNvSpPr/>
            <p:nvPr userDrawn="1"/>
          </p:nvSpPr>
          <p:spPr>
            <a:xfrm>
              <a:off x="2790532" y="107737"/>
              <a:ext cx="2444762" cy="914400"/>
            </a:xfrm>
            <a:custGeom>
              <a:avLst/>
              <a:gdLst>
                <a:gd name="connsiteX0" fmla="*/ 0 w 901337"/>
                <a:gd name="connsiteY0" fmla="*/ 0 h 585216"/>
                <a:gd name="connsiteX1" fmla="*/ 901337 w 901337"/>
                <a:gd name="connsiteY1" fmla="*/ 0 h 585216"/>
                <a:gd name="connsiteX2" fmla="*/ 901337 w 901337"/>
                <a:gd name="connsiteY2" fmla="*/ 585216 h 585216"/>
                <a:gd name="connsiteX3" fmla="*/ 0 w 901337"/>
                <a:gd name="connsiteY3" fmla="*/ 585216 h 585216"/>
                <a:gd name="connsiteX4" fmla="*/ 0 w 901337"/>
                <a:gd name="connsiteY4" fmla="*/ 0 h 585216"/>
                <a:gd name="connsiteX0" fmla="*/ 368300 w 1269637"/>
                <a:gd name="connsiteY0" fmla="*/ 0 h 585216"/>
                <a:gd name="connsiteX1" fmla="*/ 1269637 w 1269637"/>
                <a:gd name="connsiteY1" fmla="*/ 0 h 585216"/>
                <a:gd name="connsiteX2" fmla="*/ 1269637 w 1269637"/>
                <a:gd name="connsiteY2" fmla="*/ 585216 h 585216"/>
                <a:gd name="connsiteX3" fmla="*/ 0 w 1269637"/>
                <a:gd name="connsiteY3" fmla="*/ 582041 h 585216"/>
                <a:gd name="connsiteX4" fmla="*/ 368300 w 1269637"/>
                <a:gd name="connsiteY4" fmla="*/ 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37" h="585216">
                  <a:moveTo>
                    <a:pt x="368300" y="0"/>
                  </a:moveTo>
                  <a:lnTo>
                    <a:pt x="1269637" y="0"/>
                  </a:lnTo>
                  <a:lnTo>
                    <a:pt x="1269637" y="585216"/>
                  </a:lnTo>
                  <a:lnTo>
                    <a:pt x="0" y="582041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001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71E85D-35DF-CD45-A06D-6E4A5A314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6272" y="-47002"/>
            <a:ext cx="8848656" cy="11970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925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B4C6-FA46-A84D-99A6-A90ECB9D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E8E25-CA6D-8645-9F8D-2A3B6F7D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C9F3-6477-4245-AD32-4528D6AC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1C750-1DC4-9F49-80BB-B4A4339E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AA1F-1F95-5C4B-9F0A-D9CE3E40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2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D443-4A94-CB44-8F62-ADA86967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440-5676-CF4E-BB15-009F60977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40324-0FE8-DB43-8397-E9BD841DE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8410E-23A3-354D-A9BB-243BC50F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A026A-A314-1D4E-892C-107C3819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80C33-847F-D04B-B85A-20178016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63E1-64C6-C24C-92B8-898F144C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F0A5-66A2-004C-9A8A-9B780D19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A568E-31EF-1A4F-B58B-C5A0BEDA5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5BA1-DAF7-BF42-9975-A3FFCB1D8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C05AD-B0EF-6640-A747-494444D8C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30780-3C6D-F548-8D39-F8BF0827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A87E5-481A-2A4B-B3E1-295509F4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64251-BCCE-DF4A-9686-B4D7D5DF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1F9B-4DF4-AD48-AB75-224D9EC3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704F7-7F9C-5647-BE69-737CCCB2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2D035-2D1A-B64B-8F57-F0AB633E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C7E9-DEA9-AA40-9471-30246282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E0F3A-CEE1-F048-BA94-1E2209D7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215EB-6B71-EC45-8C1E-F200BEA0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A10A-C7C5-FF4E-91B2-01473C480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BE62B-0768-4654-9638-2292DAF061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524C1-1A3A-2E4F-93DF-E44AC9178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4F82F-8BFB-2A41-9350-280988C00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E6CD-1CA7-43DF-99E2-FB70C6D7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eager-execution-vs-graph-execution-which-is-better-38162ea4dbf6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5678818-62E7-43FA-B5DA-C68BFC0D2993}"/>
              </a:ext>
            </a:extLst>
          </p:cNvPr>
          <p:cNvGrpSpPr/>
          <p:nvPr/>
        </p:nvGrpSpPr>
        <p:grpSpPr>
          <a:xfrm>
            <a:off x="1639004" y="992026"/>
            <a:ext cx="10542509" cy="2026942"/>
            <a:chOff x="1649491" y="115773"/>
            <a:chExt cx="10542509" cy="914400"/>
          </a:xfrm>
          <a:solidFill>
            <a:srgbClr val="003C7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1B7470-E9BC-4526-8E31-630F405FC1E8}"/>
                </a:ext>
              </a:extLst>
            </p:cNvPr>
            <p:cNvSpPr/>
            <p:nvPr userDrawn="1"/>
          </p:nvSpPr>
          <p:spPr>
            <a:xfrm>
              <a:off x="3343344" y="115773"/>
              <a:ext cx="8848656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4BDF3D5E-B981-4C16-8E82-5F00D9FBDB6D}"/>
                </a:ext>
              </a:extLst>
            </p:cNvPr>
            <p:cNvSpPr/>
            <p:nvPr userDrawn="1"/>
          </p:nvSpPr>
          <p:spPr>
            <a:xfrm>
              <a:off x="1649491" y="115773"/>
              <a:ext cx="1821340" cy="914400"/>
            </a:xfrm>
            <a:custGeom>
              <a:avLst/>
              <a:gdLst>
                <a:gd name="connsiteX0" fmla="*/ 0 w 901337"/>
                <a:gd name="connsiteY0" fmla="*/ 0 h 585216"/>
                <a:gd name="connsiteX1" fmla="*/ 901337 w 901337"/>
                <a:gd name="connsiteY1" fmla="*/ 0 h 585216"/>
                <a:gd name="connsiteX2" fmla="*/ 901337 w 901337"/>
                <a:gd name="connsiteY2" fmla="*/ 585216 h 585216"/>
                <a:gd name="connsiteX3" fmla="*/ 0 w 901337"/>
                <a:gd name="connsiteY3" fmla="*/ 585216 h 585216"/>
                <a:gd name="connsiteX4" fmla="*/ 0 w 901337"/>
                <a:gd name="connsiteY4" fmla="*/ 0 h 585216"/>
                <a:gd name="connsiteX0" fmla="*/ 368300 w 1269637"/>
                <a:gd name="connsiteY0" fmla="*/ 0 h 585216"/>
                <a:gd name="connsiteX1" fmla="*/ 1269637 w 1269637"/>
                <a:gd name="connsiteY1" fmla="*/ 0 h 585216"/>
                <a:gd name="connsiteX2" fmla="*/ 1269637 w 1269637"/>
                <a:gd name="connsiteY2" fmla="*/ 585216 h 585216"/>
                <a:gd name="connsiteX3" fmla="*/ 0 w 1269637"/>
                <a:gd name="connsiteY3" fmla="*/ 582041 h 585216"/>
                <a:gd name="connsiteX4" fmla="*/ 368300 w 1269637"/>
                <a:gd name="connsiteY4" fmla="*/ 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37" h="585216">
                  <a:moveTo>
                    <a:pt x="368300" y="0"/>
                  </a:moveTo>
                  <a:lnTo>
                    <a:pt x="1269637" y="0"/>
                  </a:lnTo>
                  <a:lnTo>
                    <a:pt x="1269637" y="585216"/>
                  </a:lnTo>
                  <a:lnTo>
                    <a:pt x="0" y="582041"/>
                  </a:lnTo>
                  <a:lnTo>
                    <a:pt x="3683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1131C0B-8C5F-1D40-8C5C-A404F742F124}"/>
              </a:ext>
            </a:extLst>
          </p:cNvPr>
          <p:cNvSpPr txBox="1">
            <a:spLocks/>
          </p:cNvSpPr>
          <p:nvPr/>
        </p:nvSpPr>
        <p:spPr>
          <a:xfrm>
            <a:off x="5440680" y="4951064"/>
            <a:ext cx="5534881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April 26, 2023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3C25D0-DB56-CB46-ABC5-D715FA46695E}"/>
              </a:ext>
            </a:extLst>
          </p:cNvPr>
          <p:cNvSpPr txBox="1">
            <a:spLocks/>
          </p:cNvSpPr>
          <p:nvPr/>
        </p:nvSpPr>
        <p:spPr>
          <a:xfrm>
            <a:off x="5440680" y="559971"/>
            <a:ext cx="6048577" cy="2218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Dodging Pitfalls in AI/ML Packages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3EA092-B134-5F43-87D2-8AD0CC965167}"/>
              </a:ext>
            </a:extLst>
          </p:cNvPr>
          <p:cNvSpPr txBox="1">
            <a:spLocks/>
          </p:cNvSpPr>
          <p:nvPr/>
        </p:nvSpPr>
        <p:spPr>
          <a:xfrm>
            <a:off x="5440679" y="4233228"/>
            <a:ext cx="6485261" cy="43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861F4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Justin Krometis| Research Assistant Professor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8CDDDC-2104-5244-9F16-00B30D4F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288" y="6356350"/>
            <a:ext cx="2743200" cy="365125"/>
          </a:xfrm>
        </p:spPr>
        <p:txBody>
          <a:bodyPr/>
          <a:lstStyle/>
          <a:p>
            <a:fld id="{5448FB6D-9C19-154C-B6C6-3609FB575838}" type="datetime1">
              <a:rPr lang="en-US" smtClean="0"/>
              <a:t>4/19/2023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77392-A50D-4341-B4DD-9941882BF4E9}"/>
              </a:ext>
            </a:extLst>
          </p:cNvPr>
          <p:cNvSpPr/>
          <p:nvPr/>
        </p:nvSpPr>
        <p:spPr>
          <a:xfrm>
            <a:off x="3175" y="5756654"/>
            <a:ext cx="1920893" cy="1101346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CE542-9744-FD42-9AF1-E4A9912FC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1714"/>
            <a:ext cx="4918261" cy="3016459"/>
          </a:xfrm>
          <a:prstGeom prst="rect">
            <a:avLst/>
          </a:prstGeom>
          <a:ln w="19050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71C7B-1D62-7E4C-8E6C-EA32721CC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3068704"/>
            <a:ext cx="1920893" cy="3157161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B9A5C5B-EEEA-AD48-BCDB-C2ED7E3B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2654" y="3068704"/>
            <a:ext cx="2948782" cy="3787582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3DE84B-4D8A-2543-8342-74587BDE236F}"/>
              </a:ext>
            </a:extLst>
          </p:cNvPr>
          <p:cNvSpPr/>
          <p:nvPr/>
        </p:nvSpPr>
        <p:spPr>
          <a:xfrm>
            <a:off x="5440680" y="3504260"/>
            <a:ext cx="6740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861F41"/>
                </a:solidFill>
                <a:latin typeface="Calibri" panose="020F0502020204030204" pitchFamily="34" charset="0"/>
              </a:rPr>
              <a:t>DataWORKS</a:t>
            </a:r>
            <a:r>
              <a:rPr lang="en-US" sz="2800" dirty="0">
                <a:solidFill>
                  <a:srgbClr val="861F41"/>
                </a:solidFill>
                <a:latin typeface="Calibri" panose="020F0502020204030204" pitchFamily="34" charset="0"/>
              </a:rPr>
              <a:t> 2023 Contributed Session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372FD-242B-4D0D-99BB-FE8B5E3D8FB6}"/>
              </a:ext>
            </a:extLst>
          </p:cNvPr>
          <p:cNvGrpSpPr/>
          <p:nvPr/>
        </p:nvGrpSpPr>
        <p:grpSpPr>
          <a:xfrm>
            <a:off x="8238618" y="6225280"/>
            <a:ext cx="3953382" cy="641684"/>
            <a:chOff x="8238618" y="6225280"/>
            <a:chExt cx="3953382" cy="6416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6BD9D8-9E67-4E27-BC32-68053B88CDC0}"/>
                </a:ext>
              </a:extLst>
            </p:cNvPr>
            <p:cNvSpPr/>
            <p:nvPr userDrawn="1"/>
          </p:nvSpPr>
          <p:spPr>
            <a:xfrm>
              <a:off x="9500681" y="6225280"/>
              <a:ext cx="2691319" cy="641683"/>
            </a:xfrm>
            <a:prstGeom prst="rect">
              <a:avLst/>
            </a:prstGeom>
            <a:solidFill>
              <a:srgbClr val="861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03FAC6CE-1D42-4A97-AF58-EF55B3BC202D}"/>
                </a:ext>
              </a:extLst>
            </p:cNvPr>
            <p:cNvSpPr/>
            <p:nvPr userDrawn="1"/>
          </p:nvSpPr>
          <p:spPr>
            <a:xfrm>
              <a:off x="8238618" y="6225281"/>
              <a:ext cx="1262063" cy="641683"/>
            </a:xfrm>
            <a:custGeom>
              <a:avLst/>
              <a:gdLst>
                <a:gd name="connsiteX0" fmla="*/ 0 w 901337"/>
                <a:gd name="connsiteY0" fmla="*/ 0 h 585216"/>
                <a:gd name="connsiteX1" fmla="*/ 901337 w 901337"/>
                <a:gd name="connsiteY1" fmla="*/ 0 h 585216"/>
                <a:gd name="connsiteX2" fmla="*/ 901337 w 901337"/>
                <a:gd name="connsiteY2" fmla="*/ 585216 h 585216"/>
                <a:gd name="connsiteX3" fmla="*/ 0 w 901337"/>
                <a:gd name="connsiteY3" fmla="*/ 585216 h 585216"/>
                <a:gd name="connsiteX4" fmla="*/ 0 w 901337"/>
                <a:gd name="connsiteY4" fmla="*/ 0 h 585216"/>
                <a:gd name="connsiteX0" fmla="*/ 368300 w 1269637"/>
                <a:gd name="connsiteY0" fmla="*/ 0 h 585216"/>
                <a:gd name="connsiteX1" fmla="*/ 1269637 w 1269637"/>
                <a:gd name="connsiteY1" fmla="*/ 0 h 585216"/>
                <a:gd name="connsiteX2" fmla="*/ 1269637 w 1269637"/>
                <a:gd name="connsiteY2" fmla="*/ 585216 h 585216"/>
                <a:gd name="connsiteX3" fmla="*/ 0 w 1269637"/>
                <a:gd name="connsiteY3" fmla="*/ 582041 h 585216"/>
                <a:gd name="connsiteX4" fmla="*/ 368300 w 1269637"/>
                <a:gd name="connsiteY4" fmla="*/ 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37" h="585216">
                  <a:moveTo>
                    <a:pt x="368300" y="0"/>
                  </a:moveTo>
                  <a:lnTo>
                    <a:pt x="1269637" y="0"/>
                  </a:lnTo>
                  <a:lnTo>
                    <a:pt x="1269637" y="585216"/>
                  </a:lnTo>
                  <a:lnTo>
                    <a:pt x="0" y="582041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861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DB58B3-7498-4996-8D15-7946A7AF8C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152" y="6332280"/>
              <a:ext cx="3045789" cy="431378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5B291-FF18-A44F-95A3-B6CC60D0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111"/>
            <a:ext cx="41148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3E7FB6A8-384C-984F-A493-29E7936D5A60}"/>
              </a:ext>
            </a:extLst>
          </p:cNvPr>
          <p:cNvSpPr txBox="1">
            <a:spLocks/>
          </p:cNvSpPr>
          <p:nvPr/>
        </p:nvSpPr>
        <p:spPr>
          <a:xfrm>
            <a:off x="4038600" y="272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C37E5-5AE9-6542-8906-5153A0435B5A}"/>
              </a:ext>
            </a:extLst>
          </p:cNvPr>
          <p:cNvSpPr txBox="1"/>
          <p:nvPr/>
        </p:nvSpPr>
        <p:spPr>
          <a:xfrm>
            <a:off x="5440680" y="5491865"/>
            <a:ext cx="615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DISTRIBUTION STATEMENT A. </a:t>
            </a:r>
            <a:r>
              <a:rPr lang="en-US" sz="1400" dirty="0"/>
              <a:t>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7561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E35D3-6A4D-4775-92C2-39100292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3" y="1326391"/>
            <a:ext cx="10203656" cy="48474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DD37AC-2721-4797-A6A6-76A46A7F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Results, Part 1 (Revisited)</a:t>
            </a:r>
          </a:p>
        </p:txBody>
      </p:sp>
    </p:spTree>
    <p:extLst>
      <p:ext uri="{BB962C8B-B14F-4D97-AF65-F5344CB8AC3E}">
        <p14:creationId xmlns:p14="http://schemas.microsoft.com/office/powerpoint/2010/main" val="165607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E35D3-6A4D-4775-92C2-39100292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3" y="1578300"/>
            <a:ext cx="10203656" cy="43435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DD37AC-2721-4797-A6A6-76A46A7F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Results, Part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73E2E-AAED-4914-822D-A243287B1724}"/>
              </a:ext>
            </a:extLst>
          </p:cNvPr>
          <p:cNvGrpSpPr/>
          <p:nvPr/>
        </p:nvGrpSpPr>
        <p:grpSpPr>
          <a:xfrm>
            <a:off x="2813537" y="1255134"/>
            <a:ext cx="4994031" cy="1467974"/>
            <a:chOff x="2813537" y="1255134"/>
            <a:chExt cx="4994031" cy="1467974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35219836-290A-4BB4-A754-00B4E27642B1}"/>
                </a:ext>
              </a:extLst>
            </p:cNvPr>
            <p:cNvSpPr/>
            <p:nvPr/>
          </p:nvSpPr>
          <p:spPr>
            <a:xfrm rot="10800000">
              <a:off x="2813537" y="1949380"/>
              <a:ext cx="4994031" cy="773728"/>
            </a:xfrm>
            <a:prstGeom prst="rightArrow">
              <a:avLst/>
            </a:prstGeom>
            <a:solidFill>
              <a:srgbClr val="861F4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026B70-9C04-4ACB-BAF1-68594B0A4815}"/>
                </a:ext>
              </a:extLst>
            </p:cNvPr>
            <p:cNvSpPr txBox="1"/>
            <p:nvPr/>
          </p:nvSpPr>
          <p:spPr>
            <a:xfrm>
              <a:off x="3145134" y="1255134"/>
              <a:ext cx="3647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61F41"/>
                  </a:solidFill>
                </a:rPr>
                <a:t>Computational Improvement: </a:t>
              </a:r>
            </a:p>
            <a:p>
              <a:r>
                <a:rPr lang="en-US" dirty="0">
                  <a:solidFill>
                    <a:srgbClr val="861F41"/>
                  </a:solidFill>
                </a:rPr>
                <a:t>ML competitive for small model sizes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423C9E-3A79-4E0C-9B1A-89503EE2111C}"/>
              </a:ext>
            </a:extLst>
          </p:cNvPr>
          <p:cNvSpPr txBox="1"/>
          <p:nvPr/>
        </p:nvSpPr>
        <p:spPr>
          <a:xfrm>
            <a:off x="7326925" y="4695717"/>
            <a:ext cx="337028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861F4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61F41"/>
                </a:solidFill>
              </a:rPr>
              <a:t>An obscure setting (could have)</a:t>
            </a:r>
          </a:p>
          <a:p>
            <a:r>
              <a:rPr lang="en-US" dirty="0">
                <a:solidFill>
                  <a:srgbClr val="861F41"/>
                </a:solidFill>
              </a:rPr>
              <a:t>meaningfully affected our project </a:t>
            </a:r>
          </a:p>
          <a:p>
            <a:r>
              <a:rPr lang="en-US" dirty="0">
                <a:solidFill>
                  <a:srgbClr val="861F4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180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440CC-88C3-432F-B79A-74BC135FA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RL: Train agent(s) to maximize a reward</a:t>
            </a:r>
          </a:p>
          <a:p>
            <a:pPr lvl="1"/>
            <a:r>
              <a:rPr lang="en-US" dirty="0"/>
              <a:t>Highly successful in many applications: Game playing, autonomous vehicles, etc.</a:t>
            </a:r>
          </a:p>
          <a:p>
            <a:r>
              <a:rPr lang="en-US" dirty="0"/>
              <a:t>Our application:</a:t>
            </a:r>
          </a:p>
          <a:p>
            <a:pPr lvl="1"/>
            <a:r>
              <a:rPr lang="en-US" dirty="0"/>
              <a:t>Multi-agent RL (MARL)</a:t>
            </a:r>
          </a:p>
          <a:p>
            <a:pPr lvl="1"/>
            <a:r>
              <a:rPr lang="en-US" dirty="0"/>
              <a:t>Package </a:t>
            </a:r>
            <a:r>
              <a:rPr lang="en-US" dirty="0" err="1"/>
              <a:t>RLlib</a:t>
            </a:r>
            <a:endParaRPr lang="en-US" dirty="0"/>
          </a:p>
          <a:p>
            <a:pPr lvl="1"/>
            <a:r>
              <a:rPr lang="en-US" dirty="0"/>
              <a:t>Train model and the reward seems to be improving nicely</a:t>
            </a:r>
          </a:p>
          <a:p>
            <a:pPr lvl="1"/>
            <a:r>
              <a:rPr lang="en-US" dirty="0"/>
              <a:t>But when we replay the episode, some of the agents do not do what we want</a:t>
            </a:r>
          </a:p>
          <a:p>
            <a:pPr lvl="1"/>
            <a:r>
              <a:rPr lang="en-US" dirty="0"/>
              <a:t>Possible causes:</a:t>
            </a:r>
          </a:p>
          <a:p>
            <a:pPr lvl="2"/>
            <a:r>
              <a:rPr lang="en-US" dirty="0"/>
              <a:t>Poorly defined reward (doesn’t match what we want to see)?</a:t>
            </a:r>
          </a:p>
          <a:p>
            <a:pPr lvl="2"/>
            <a:r>
              <a:rPr lang="en-US" dirty="0"/>
              <a:t>Mistake in our implementation (disconnect between inputs and outputs)?</a:t>
            </a:r>
          </a:p>
          <a:p>
            <a:pPr lvl="2"/>
            <a:r>
              <a:rPr lang="en-US" dirty="0"/>
              <a:t>Mistake in our visualization (what we’re seeing doesn’t reflect underlying model)?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1082-3E80-4DF9-8F96-B2526B8F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410124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B754E7-81A5-433B-9684-ED0E6258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Agent actions should be between -1 and 1</a:t>
            </a:r>
          </a:p>
          <a:p>
            <a:r>
              <a:rPr lang="en-US" dirty="0"/>
              <a:t>When we replayed the trained model, the actions looked like: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Agent 1: [-0.033573, -0.077042]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Agent 2: [-0.005468, -0.105586]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Agent 3: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[ 7.379264, 60.314358]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Agent 4: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[37.62081 , 44.019726]</a:t>
            </a:r>
          </a:p>
          <a:p>
            <a:r>
              <a:rPr lang="en-US" dirty="0"/>
              <a:t>Why?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A6831-E20C-4F44-9CAE-0A489AF2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RL: Dig into details to understand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D696E-F178-47A7-8C14-F4D669CD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49" y="4833257"/>
            <a:ext cx="8249697" cy="1939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13C114-8CB9-430D-9C26-DCAE8CD6B358}"/>
              </a:ext>
            </a:extLst>
          </p:cNvPr>
          <p:cNvSpPr txBox="1"/>
          <p:nvPr/>
        </p:nvSpPr>
        <p:spPr>
          <a:xfrm>
            <a:off x="7326925" y="4695717"/>
            <a:ext cx="4343753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861F4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61F41"/>
                </a:solidFill>
              </a:rPr>
              <a:t>A software bug (these things happen) broke </a:t>
            </a:r>
          </a:p>
          <a:p>
            <a:r>
              <a:rPr lang="en-US" dirty="0">
                <a:solidFill>
                  <a:srgbClr val="861F41"/>
                </a:solidFill>
              </a:rPr>
              <a:t>our simulation. We worked around this</a:t>
            </a:r>
          </a:p>
          <a:p>
            <a:r>
              <a:rPr lang="en-US" dirty="0">
                <a:solidFill>
                  <a:srgbClr val="861F41"/>
                </a:solidFill>
              </a:rPr>
              <a:t>by generating the actions via a different </a:t>
            </a:r>
          </a:p>
          <a:p>
            <a:r>
              <a:rPr lang="en-US" dirty="0">
                <a:solidFill>
                  <a:srgbClr val="861F41"/>
                </a:solidFill>
              </a:rPr>
              <a:t>function call.</a:t>
            </a:r>
          </a:p>
        </p:txBody>
      </p:sp>
    </p:spTree>
    <p:extLst>
      <p:ext uri="{BB962C8B-B14F-4D97-AF65-F5344CB8AC3E}">
        <p14:creationId xmlns:p14="http://schemas.microsoft.com/office/powerpoint/2010/main" val="20477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3D4DE-3B77-4243-9B00-F660C85E1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machine learning application (e.g., MNIST)</a:t>
            </a:r>
          </a:p>
          <a:p>
            <a:r>
              <a:rPr lang="en-US" dirty="0"/>
              <a:t>Our case: Given a series of images, classify them into one of two groups</a:t>
            </a:r>
          </a:p>
          <a:p>
            <a:r>
              <a:rPr lang="en-US" dirty="0"/>
              <a:t>Solution: Deep neural network made up of convolutional, batch normalization, max pool, and linear layers</a:t>
            </a:r>
          </a:p>
          <a:p>
            <a:r>
              <a:rPr lang="en-US" dirty="0"/>
              <a:t>Package used: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31D15-4ED4-4638-B435-65BA06A9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4665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3D4DE-3B77-4243-9B00-F660C85E1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converges nicely, and fast</a:t>
            </a:r>
          </a:p>
          <a:p>
            <a:r>
              <a:rPr lang="en-US" dirty="0"/>
              <a:t>But validation…not so much</a:t>
            </a:r>
          </a:p>
          <a:p>
            <a:r>
              <a:rPr lang="en-US" dirty="0"/>
              <a:t>Normal solution: </a:t>
            </a:r>
          </a:p>
          <a:p>
            <a:pPr lvl="1"/>
            <a:r>
              <a:rPr lang="en-US" dirty="0"/>
              <a:t>Problem may be too hard</a:t>
            </a:r>
          </a:p>
          <a:p>
            <a:pPr lvl="1"/>
            <a:r>
              <a:rPr lang="en-US" dirty="0"/>
              <a:t>Try different models</a:t>
            </a:r>
          </a:p>
          <a:p>
            <a:pPr lvl="1"/>
            <a:r>
              <a:rPr lang="en-US" dirty="0"/>
              <a:t>Tune hyperparameters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31D15-4ED4-4638-B435-65BA06A9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27AF2-F570-45B1-B3A0-F38C63CB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65" y="1828846"/>
            <a:ext cx="6627435" cy="4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3D4DE-3B77-4243-9B00-F660C85E1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79" y="1366576"/>
            <a:ext cx="5121296" cy="4810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However:</a:t>
            </a:r>
          </a:p>
          <a:p>
            <a:pPr marL="457200" lvl="1" indent="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Got 118 correct out of 200 data points for  59.00% accuracy on training data.</a:t>
            </a:r>
          </a:p>
          <a:p>
            <a:pPr marL="457200" lvl="1" indent="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Got 15 correct out of 24 data points for 62.50% accuracy on validation data. </a:t>
            </a:r>
          </a:p>
          <a:p>
            <a:pPr marL="0" indent="0">
              <a:buNone/>
            </a:pPr>
            <a:r>
              <a:rPr lang="en-US" dirty="0"/>
              <a:t>Why are these (roughly) the same?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31D15-4ED4-4638-B435-65BA06A9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Bells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1F24E-6220-45D4-8A6F-9E59BA98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1375511"/>
            <a:ext cx="6571165" cy="41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8F18-3738-420A-9AFD-C0E1EE14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has two model modes: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model.train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: Used for training – computes gradients,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model.eval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: Used for prediction – only computes outputs</a:t>
            </a:r>
          </a:p>
          <a:p>
            <a:r>
              <a:rPr lang="en-US" dirty="0"/>
              <a:t>We used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train()</a:t>
            </a:r>
            <a:r>
              <a:rPr lang="en-US" dirty="0"/>
              <a:t> during training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eval()</a:t>
            </a:r>
            <a:r>
              <a:rPr lang="en-US" dirty="0"/>
              <a:t> for validation and post-training predictions</a:t>
            </a:r>
          </a:p>
          <a:p>
            <a:pPr lvl="1"/>
            <a:r>
              <a:rPr lang="en-US" dirty="0"/>
              <a:t>This is the right way to use them!</a:t>
            </a:r>
          </a:p>
          <a:p>
            <a:r>
              <a:rPr lang="en-US" dirty="0"/>
              <a:t>However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5D2E8-F72C-4898-A47A-380C905B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Part 1</a:t>
            </a:r>
          </a:p>
        </p:txBody>
      </p:sp>
    </p:spTree>
    <p:extLst>
      <p:ext uri="{BB962C8B-B14F-4D97-AF65-F5344CB8AC3E}">
        <p14:creationId xmlns:p14="http://schemas.microsoft.com/office/powerpoint/2010/main" val="35858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8F18-3738-420A-9AFD-C0E1EE14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BatchNorm2d</a:t>
            </a:r>
            <a:r>
              <a:rPr lang="en-US" dirty="0"/>
              <a:t> layers behave differently in the two modes</a:t>
            </a:r>
          </a:p>
          <a:p>
            <a:r>
              <a:rPr lang="en-US" dirty="0"/>
              <a:t>And there is a setting that controls the behavior: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default tells the layer to forget the normalization factors learned during training!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5D2E8-F72C-4898-A47A-380C905B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Part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71DD5-25EA-49D8-BD36-9437C5941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16" y="2871709"/>
            <a:ext cx="7906342" cy="1308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246FF-A446-499B-A72B-6D193CEF6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92" y="2423771"/>
            <a:ext cx="6005107" cy="375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D43F5E-BA07-4DB5-88E4-80E47D833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5535"/>
            <a:ext cx="6096000" cy="3810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A8BE2-E202-48E7-BDD0-0BB938E9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78" y="1442465"/>
            <a:ext cx="10827921" cy="5037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track_running_stats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Got 200 correct out of 200 data points for 100.00% accuracy on training data.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Got  23 correct out of  24 data points for  95.83% accuracy on validation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54488-78B6-42DE-AAB9-AE081FEE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5B3D0-FDF2-4D67-AF5F-9CC476EBB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5535"/>
            <a:ext cx="6166470" cy="3854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E16D3B-7F5D-4E8D-B885-23A6B9A5EE4D}"/>
              </a:ext>
            </a:extLst>
          </p:cNvPr>
          <p:cNvSpPr txBox="1"/>
          <p:nvPr/>
        </p:nvSpPr>
        <p:spPr>
          <a:xfrm>
            <a:off x="7326925" y="4695717"/>
            <a:ext cx="385977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861F4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61F41"/>
                </a:solidFill>
              </a:rPr>
              <a:t>A (different) obscure setting drastically </a:t>
            </a:r>
          </a:p>
          <a:p>
            <a:r>
              <a:rPr lang="en-US" dirty="0">
                <a:solidFill>
                  <a:srgbClr val="861F41"/>
                </a:solidFill>
              </a:rPr>
              <a:t>reduced our model performance,</a:t>
            </a:r>
          </a:p>
          <a:p>
            <a:r>
              <a:rPr lang="en-US" dirty="0">
                <a:solidFill>
                  <a:srgbClr val="861F41"/>
                </a:solidFill>
              </a:rPr>
              <a:t>meaningfully affecting our results</a:t>
            </a:r>
          </a:p>
        </p:txBody>
      </p:sp>
    </p:spTree>
    <p:extLst>
      <p:ext uri="{BB962C8B-B14F-4D97-AF65-F5344CB8AC3E}">
        <p14:creationId xmlns:p14="http://schemas.microsoft.com/office/powerpoint/2010/main" val="11545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B8D47-0996-40A6-8BF3-D485710B0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data availability and progress in algorithms and hardware have led to rise in data-driven modeling:</a:t>
            </a:r>
          </a:p>
          <a:p>
            <a:pPr lvl="1"/>
            <a:r>
              <a:rPr lang="en-US" dirty="0"/>
              <a:t>Often: Given a series of inputs X and outputs Y (the data), find a model that (approximately) maps X to Y</a:t>
            </a:r>
          </a:p>
          <a:p>
            <a:pPr lvl="1"/>
            <a:r>
              <a:rPr lang="en-US" dirty="0"/>
              <a:t>Common model: Neural network</a:t>
            </a:r>
          </a:p>
          <a:p>
            <a:r>
              <a:rPr lang="en-US" dirty="0"/>
              <a:t>Contrast to models based in, e.g., physics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B15AD-F0C7-4758-B299-9FA4DA41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Models</a:t>
            </a:r>
          </a:p>
        </p:txBody>
      </p:sp>
      <p:pic>
        <p:nvPicPr>
          <p:cNvPr id="5122" name="Picture 2" descr="Amazon Alexa - Apps on Google Play">
            <a:extLst>
              <a:ext uri="{FF2B5EF4-FFF2-40B4-BE49-F238E27FC236}">
                <a16:creationId xmlns:a16="http://schemas.microsoft.com/office/drawing/2014/main" id="{0F0784FD-6642-448F-835D-B45B0E88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2" y="4539130"/>
            <a:ext cx="1646887" cy="1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ChatGPT Works: The Model Behind The Bot | by Molly Ruby | Towards Data  Science">
            <a:extLst>
              <a:ext uri="{FF2B5EF4-FFF2-40B4-BE49-F238E27FC236}">
                <a16:creationId xmlns:a16="http://schemas.microsoft.com/office/drawing/2014/main" id="{013C9346-3982-4670-97FF-8B0EC05DD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" t="18022" r="-808" b="28498"/>
          <a:stretch/>
        </p:blipFill>
        <p:spPr bwMode="auto">
          <a:xfrm>
            <a:off x="7385823" y="4437178"/>
            <a:ext cx="4695930" cy="17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aymo Driver – Waymo">
            <a:extLst>
              <a:ext uri="{FF2B5EF4-FFF2-40B4-BE49-F238E27FC236}">
                <a16:creationId xmlns:a16="http://schemas.microsoft.com/office/drawing/2014/main" id="{7AC20D52-D936-4CFC-8907-524B5B73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55" y="4762689"/>
            <a:ext cx="2247467" cy="12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gression analysis - Wikipedia">
            <a:extLst>
              <a:ext uri="{FF2B5EF4-FFF2-40B4-BE49-F238E27FC236}">
                <a16:creationId xmlns:a16="http://schemas.microsoft.com/office/drawing/2014/main" id="{13A9D3FC-23A3-4503-ADE1-B4019C84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78" y="4413261"/>
            <a:ext cx="2310149" cy="18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3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E35D3-6A4D-4775-92C2-39100292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3" y="1326391"/>
            <a:ext cx="10203656" cy="48474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DD37AC-2721-4797-A6A6-76A46A7F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Same as Example 1</a:t>
            </a:r>
          </a:p>
        </p:txBody>
      </p:sp>
    </p:spTree>
    <p:extLst>
      <p:ext uri="{BB962C8B-B14F-4D97-AF65-F5344CB8AC3E}">
        <p14:creationId xmlns:p14="http://schemas.microsoft.com/office/powerpoint/2010/main" val="3807952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E35D3-6A4D-4775-92C2-39100292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3" y="1578300"/>
            <a:ext cx="10203656" cy="43435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DD37AC-2721-4797-A6A6-76A46A7F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Same as Example 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5219836-290A-4BB4-A754-00B4E27642B1}"/>
              </a:ext>
            </a:extLst>
          </p:cNvPr>
          <p:cNvSpPr/>
          <p:nvPr/>
        </p:nvSpPr>
        <p:spPr>
          <a:xfrm rot="5400000">
            <a:off x="4687556" y="3140112"/>
            <a:ext cx="1245994" cy="773728"/>
          </a:xfrm>
          <a:prstGeom prst="rightArrow">
            <a:avLst/>
          </a:prstGeom>
          <a:solidFill>
            <a:srgbClr val="861F4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26B70-9C04-4ACB-BAF1-68594B0A4815}"/>
              </a:ext>
            </a:extLst>
          </p:cNvPr>
          <p:cNvSpPr txBox="1"/>
          <p:nvPr/>
        </p:nvSpPr>
        <p:spPr>
          <a:xfrm>
            <a:off x="5697417" y="2903979"/>
            <a:ext cx="2428998" cy="646331"/>
          </a:xfrm>
          <a:prstGeom prst="rect">
            <a:avLst/>
          </a:prstGeom>
          <a:noFill/>
          <a:ln w="28575">
            <a:solidFill>
              <a:srgbClr val="861F4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61F41"/>
                </a:solidFill>
              </a:rPr>
              <a:t>What drives this gap?</a:t>
            </a:r>
          </a:p>
          <a:p>
            <a:r>
              <a:rPr lang="en-US" dirty="0">
                <a:solidFill>
                  <a:srgbClr val="861F41"/>
                </a:solidFill>
              </a:rPr>
              <a:t>What did we do wrong?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2B399-AFBB-4BB4-90B5-6DA3EC42BE0B}"/>
              </a:ext>
            </a:extLst>
          </p:cNvPr>
          <p:cNvSpPr txBox="1"/>
          <p:nvPr/>
        </p:nvSpPr>
        <p:spPr>
          <a:xfrm>
            <a:off x="7326925" y="4695717"/>
            <a:ext cx="372493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861F4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1F41"/>
                </a:solidFill>
              </a:rPr>
              <a:t>Answer: </a:t>
            </a:r>
            <a:r>
              <a:rPr lang="en-US" dirty="0">
                <a:solidFill>
                  <a:srgbClr val="861F41"/>
                </a:solidFill>
              </a:rPr>
              <a:t>We think this is correct – we </a:t>
            </a:r>
          </a:p>
          <a:p>
            <a:r>
              <a:rPr lang="en-US" dirty="0">
                <a:solidFill>
                  <a:srgbClr val="861F41"/>
                </a:solidFill>
              </a:rPr>
              <a:t>tested a lot of hyperparameters.</a:t>
            </a:r>
          </a:p>
          <a:p>
            <a:r>
              <a:rPr lang="en-US" dirty="0">
                <a:solidFill>
                  <a:srgbClr val="861F41"/>
                </a:solidFill>
              </a:rPr>
              <a:t>But we can’t know for sure.</a:t>
            </a:r>
          </a:p>
        </p:txBody>
      </p:sp>
    </p:spTree>
    <p:extLst>
      <p:ext uri="{BB962C8B-B14F-4D97-AF65-F5344CB8AC3E}">
        <p14:creationId xmlns:p14="http://schemas.microsoft.com/office/powerpoint/2010/main" val="25671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7558A-C309-4599-A23D-D63380B1F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AI/ML models are powerful, but opaque</a:t>
            </a:r>
          </a:p>
          <a:p>
            <a:r>
              <a:rPr lang="en-US" dirty="0"/>
              <a:t>What might be wrong with them (if anything!) isn’t always clear</a:t>
            </a:r>
          </a:p>
          <a:p>
            <a:r>
              <a:rPr lang="en-US" dirty="0"/>
              <a:t>There can be pressure to just believe them:</a:t>
            </a:r>
          </a:p>
          <a:p>
            <a:pPr lvl="1"/>
            <a:r>
              <a:rPr lang="en-US" dirty="0"/>
              <a:t>Deadlines</a:t>
            </a:r>
          </a:p>
          <a:p>
            <a:pPr lvl="1"/>
            <a:r>
              <a:rPr lang="en-US" dirty="0"/>
              <a:t>Deliverables</a:t>
            </a:r>
          </a:p>
          <a:p>
            <a:pPr lvl="1"/>
            <a:r>
              <a:rPr lang="en-US" dirty="0"/>
              <a:t>Publications</a:t>
            </a:r>
          </a:p>
          <a:p>
            <a:r>
              <a:rPr lang="en-US" dirty="0"/>
              <a:t>Testing is very important:</a:t>
            </a:r>
          </a:p>
          <a:p>
            <a:pPr lvl="1"/>
            <a:r>
              <a:rPr lang="en-US" dirty="0"/>
              <a:t>Does what my model is telling me make sense?</a:t>
            </a:r>
          </a:p>
          <a:p>
            <a:pPr lvl="1"/>
            <a:r>
              <a:rPr lang="en-US" dirty="0"/>
              <a:t>Have I checked it from every angle that I can think of?</a:t>
            </a:r>
          </a:p>
          <a:p>
            <a:r>
              <a:rPr lang="en-US" dirty="0"/>
              <a:t>If something doesn’t make sense: Dig deeper and understand why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B219AD-ACE6-4634-91D3-1F1491DD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2108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BD1AF-0DFE-4C9F-920A-EE88CD396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Readily available</a:t>
            </a:r>
          </a:p>
          <a:p>
            <a:r>
              <a:rPr lang="en-US" dirty="0"/>
              <a:t>Algorithms already implemented</a:t>
            </a:r>
          </a:p>
          <a:p>
            <a:r>
              <a:rPr lang="en-US" dirty="0"/>
              <a:t>Computationally efficient</a:t>
            </a:r>
          </a:p>
          <a:p>
            <a:pPr lvl="1"/>
            <a:r>
              <a:rPr lang="en-US" dirty="0"/>
              <a:t>CPU and GPU</a:t>
            </a:r>
          </a:p>
          <a:p>
            <a:r>
              <a:rPr lang="en-US" dirty="0"/>
              <a:t>Large user base</a:t>
            </a:r>
          </a:p>
          <a:p>
            <a:r>
              <a:rPr lang="en-US" dirty="0"/>
              <a:t>Great documentation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Data-driven modeling has never been easier!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883307-FBDF-4766-A4C0-F8DF4D73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Packages</a:t>
            </a:r>
          </a:p>
        </p:txBody>
      </p:sp>
      <p:pic>
        <p:nvPicPr>
          <p:cNvPr id="1026" name="Picture 2" descr="TensorFlow - Wikipedia">
            <a:extLst>
              <a:ext uri="{FF2B5EF4-FFF2-40B4-BE49-F238E27FC236}">
                <a16:creationId xmlns:a16="http://schemas.microsoft.com/office/drawing/2014/main" id="{DFCDC074-6938-4C21-B2B0-9978CDC4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78" y="1419523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yTorch Tutorials — PyTorch Tutorials 2.0.0+cu117 documentation">
            <a:extLst>
              <a:ext uri="{FF2B5EF4-FFF2-40B4-BE49-F238E27FC236}">
                <a16:creationId xmlns:a16="http://schemas.microsoft.com/office/drawing/2014/main" id="{2182B1F2-8244-4598-BC7A-2584923B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15" y="14346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Llib - RISE Lab">
            <a:extLst>
              <a:ext uri="{FF2B5EF4-FFF2-40B4-BE49-F238E27FC236}">
                <a16:creationId xmlns:a16="http://schemas.microsoft.com/office/drawing/2014/main" id="{E74DB794-BF53-4F69-841F-DD98CCA3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93" y="4407235"/>
            <a:ext cx="1781015" cy="17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ux – Elegant ML">
            <a:extLst>
              <a:ext uri="{FF2B5EF4-FFF2-40B4-BE49-F238E27FC236}">
                <a16:creationId xmlns:a16="http://schemas.microsoft.com/office/drawing/2014/main" id="{4AEA368D-58D1-4D90-9F8E-6524DFEF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22" y="4960022"/>
            <a:ext cx="2010733" cy="6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ikit-learn - Wikipedia">
            <a:extLst>
              <a:ext uri="{FF2B5EF4-FFF2-40B4-BE49-F238E27FC236}">
                <a16:creationId xmlns:a16="http://schemas.microsoft.com/office/drawing/2014/main" id="{BA0252E5-6764-46AB-A4B6-62C2741A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91" y="3256300"/>
            <a:ext cx="2291246" cy="12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itHub - keras-team/keras: Deep Learning for humans">
            <a:extLst>
              <a:ext uri="{FF2B5EF4-FFF2-40B4-BE49-F238E27FC236}">
                <a16:creationId xmlns:a16="http://schemas.microsoft.com/office/drawing/2014/main" id="{0003BBFD-E928-46AF-9277-97513E84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57" y="3479183"/>
            <a:ext cx="2721566" cy="7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5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B4230-BA64-4077-9646-4F3BB7B8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check a data-driven model?</a:t>
            </a:r>
          </a:p>
          <a:p>
            <a:r>
              <a:rPr lang="en-US" dirty="0"/>
              <a:t>No physics to guide us</a:t>
            </a:r>
          </a:p>
          <a:p>
            <a:r>
              <a:rPr lang="en-US" dirty="0"/>
              <a:t>Limited theory </a:t>
            </a:r>
          </a:p>
          <a:p>
            <a:r>
              <a:rPr lang="en-US" dirty="0"/>
              <a:t>Model structure is opaque, and existing packages can make them even more so</a:t>
            </a:r>
          </a:p>
          <a:p>
            <a:r>
              <a:rPr lang="en-US" dirty="0"/>
              <a:t>Hyperparameters selection (typically) either requires a brute force search or is somewhat arbitrary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it’s unclear…but this doesn’t mean it’s not important!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440A3E-C770-4720-AF70-C3489476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07001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A0933B-05A5-439E-868F-4440582F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a series of inputs X and outputs Y, find a model that maps X to Y</a:t>
            </a:r>
          </a:p>
          <a:p>
            <a:r>
              <a:rPr lang="en-US" dirty="0"/>
              <a:t>In this project, X and Y were from a physics-based model</a:t>
            </a:r>
          </a:p>
          <a:p>
            <a:pPr lvl="1"/>
            <a:r>
              <a:rPr lang="en-US" dirty="0"/>
              <a:t>We know the true map, but it’s expensive to compute</a:t>
            </a:r>
          </a:p>
          <a:p>
            <a:r>
              <a:rPr lang="en-US" dirty="0"/>
              <a:t>Model chosen:</a:t>
            </a:r>
          </a:p>
          <a:p>
            <a:pPr lvl="1"/>
            <a:r>
              <a:rPr lang="en-US" dirty="0"/>
              <a:t>Fully-connected deep neural network</a:t>
            </a:r>
          </a:p>
          <a:p>
            <a:pPr lvl="1"/>
            <a:r>
              <a:rPr lang="en-US" dirty="0"/>
              <a:t>Play with hyperparameters (activation functions, layer </a:t>
            </a:r>
          </a:p>
          <a:p>
            <a:pPr marL="457200" lvl="1" indent="0">
              <a:buNone/>
            </a:pPr>
            <a:r>
              <a:rPr lang="en-US" dirty="0"/>
              <a:t>	sizes, depth) to try to find the best model</a:t>
            </a:r>
          </a:p>
          <a:p>
            <a:pPr lvl="1"/>
            <a:r>
              <a:rPr lang="en-US" dirty="0"/>
              <a:t>Implementation: TensorFlow</a:t>
            </a:r>
          </a:p>
          <a:p>
            <a:r>
              <a:rPr lang="en-US" dirty="0"/>
              <a:t>Goal: Use ML model as cheaper surrogate model</a:t>
            </a:r>
          </a:p>
          <a:p>
            <a:pPr lvl="1"/>
            <a:r>
              <a:rPr lang="en-US" dirty="0"/>
              <a:t>Compare with physics-based reduced order models (ROMs)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80676-AAAA-4094-8396-B4395EB1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Classic Deep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AC7FE-4B89-446F-A0EA-30C7BB005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27" y="2773734"/>
            <a:ext cx="3410026" cy="31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E35D3-6A4D-4775-92C2-39100292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3" y="1326391"/>
            <a:ext cx="10203656" cy="48474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DD37AC-2721-4797-A6A6-76A46A7F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Results, Part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BD82C-25AA-4C31-975F-F5D2A0FA8BF1}"/>
              </a:ext>
            </a:extLst>
          </p:cNvPr>
          <p:cNvSpPr txBox="1"/>
          <p:nvPr/>
        </p:nvSpPr>
        <p:spPr>
          <a:xfrm>
            <a:off x="3145134" y="1255134"/>
            <a:ext cx="6852517" cy="369332"/>
          </a:xfrm>
          <a:prstGeom prst="rect">
            <a:avLst/>
          </a:prstGeom>
          <a:noFill/>
          <a:ln w="28575">
            <a:solidFill>
              <a:srgbClr val="861F4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1F41"/>
                </a:solidFill>
              </a:rPr>
              <a:t>Conclusion: </a:t>
            </a:r>
            <a:r>
              <a:rPr lang="en-US" dirty="0">
                <a:solidFill>
                  <a:srgbClr val="861F41"/>
                </a:solidFill>
              </a:rPr>
              <a:t>ML uncompetitive in either accuracy </a:t>
            </a:r>
            <a:r>
              <a:rPr lang="en-US" b="1" dirty="0">
                <a:solidFill>
                  <a:srgbClr val="861F41"/>
                </a:solidFill>
              </a:rPr>
              <a:t>or</a:t>
            </a:r>
            <a:r>
              <a:rPr lang="en-US" dirty="0">
                <a:solidFill>
                  <a:srgbClr val="861F41"/>
                </a:solidFill>
              </a:rPr>
              <a:t> computational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32C2-9DDB-418F-BD4E-F29B36FE95DD}"/>
              </a:ext>
            </a:extLst>
          </p:cNvPr>
          <p:cNvSpPr txBox="1"/>
          <p:nvPr/>
        </p:nvSpPr>
        <p:spPr>
          <a:xfrm>
            <a:off x="7707086" y="4842187"/>
            <a:ext cx="4271766" cy="1005840"/>
          </a:xfrm>
          <a:prstGeom prst="rect">
            <a:avLst/>
          </a:prstGeom>
          <a:solidFill>
            <a:schemeClr val="bg1"/>
          </a:solidFill>
          <a:ln w="28575">
            <a:solidFill>
              <a:srgbClr val="861F4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i="1" dirty="0">
                <a:solidFill>
                  <a:srgbClr val="861F41"/>
                </a:solidFill>
              </a:rPr>
              <a:t>But why is a small ML model so computationally expensive?</a:t>
            </a:r>
          </a:p>
        </p:txBody>
      </p:sp>
    </p:spTree>
    <p:extLst>
      <p:ext uri="{BB962C8B-B14F-4D97-AF65-F5344CB8AC3E}">
        <p14:creationId xmlns:p14="http://schemas.microsoft.com/office/powerpoint/2010/main" val="30462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F7DF2E-E46E-4E29-B372-92A7109E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 model is not competitive with physics-based reduced order models in either accuracy </a:t>
            </a:r>
            <a:r>
              <a:rPr lang="en-US" i="1" dirty="0"/>
              <a:t>or</a:t>
            </a:r>
            <a:r>
              <a:rPr lang="en-US" dirty="0"/>
              <a:t> computational cost</a:t>
            </a:r>
          </a:p>
          <a:p>
            <a:r>
              <a:rPr lang="en-US" dirty="0"/>
              <a:t>But…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…why is a neural network of layer size 10 so much more computationally expensive than a small matrix-multiply?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D25FC-6871-4FB7-A4FA-6B516655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Part 1</a:t>
            </a:r>
          </a:p>
        </p:txBody>
      </p:sp>
    </p:spTree>
    <p:extLst>
      <p:ext uri="{BB962C8B-B14F-4D97-AF65-F5344CB8AC3E}">
        <p14:creationId xmlns:p14="http://schemas.microsoft.com/office/powerpoint/2010/main" val="222831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A7CF5E-4FD5-438C-B4FF-DC1E81819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TensorFlow has two types of execution:</a:t>
            </a:r>
          </a:p>
          <a:p>
            <a:pPr lvl="1"/>
            <a:r>
              <a:rPr lang="en-US" dirty="0"/>
              <a:t>Eager: Evaluate each step immediately. Easier. Default in TF 2.x</a:t>
            </a:r>
          </a:p>
          <a:p>
            <a:pPr lvl="1"/>
            <a:r>
              <a:rPr lang="en-US" dirty="0"/>
              <a:t>Graph: Build a computational graph. </a:t>
            </a:r>
            <a:r>
              <a:rPr lang="en-US" i="1" dirty="0"/>
              <a:t>Faster.</a:t>
            </a:r>
            <a:r>
              <a:rPr lang="en-US" dirty="0"/>
              <a:t> Default in TF 1.x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“TensorFlow sets the eager execution as the default option and does not bother you unless you are looking for trouble”</a:t>
            </a:r>
            <a:r>
              <a:rPr lang="en-US" baseline="30000" dirty="0"/>
              <a:t> 1</a:t>
            </a:r>
            <a:endParaRPr lang="en-US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https://towardsdatascience.com/eager-execution-vs-graph-execution-which-is-better-38162ea4dbf6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8C79B-D864-4153-A927-7C148800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3319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B91C23-B870-418C-9C43-943AF0EFC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Eager Execution: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model.predict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 Execution:</a:t>
            </a:r>
          </a:p>
          <a:p>
            <a:pPr marL="457200" lvl="1" indent="0" fontAlgn="base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model_predict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(model) #switch execution mode</a:t>
            </a:r>
          </a:p>
          <a:p>
            <a:pPr marL="457200" lvl="1" indent="0" fontAlgn="base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pred2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model_predict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</a:t>
            </a:r>
          </a:p>
          <a:p>
            <a:pPr marL="457200" lvl="1" indent="0" fontAlgn="base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 time (s) prediction:            0.04915548801422119</a:t>
            </a:r>
          </a:p>
          <a:p>
            <a:pPr marL="457200" lvl="1" indent="0" fontAlgn="base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 time (s) of wrapped prediction: 0.002743711471557617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A921CA-F79C-4315-B340-7C33B3C0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804999421"/>
      </p:ext>
    </p:extLst>
  </p:cSld>
  <p:clrMapOvr>
    <a:masterClrMapping/>
  </p:clrMapOvr>
</p:sld>
</file>

<file path=ppt/theme/theme1.xml><?xml version="1.0" encoding="utf-8"?>
<a:theme xmlns:a="http://schemas.openxmlformats.org/drawingml/2006/main" name="VTNSI_template_blue">
  <a:themeElements>
    <a:clrScheme name="national-security-institute-colors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CAFA"/>
      </a:accent1>
      <a:accent2>
        <a:srgbClr val="ED8B00"/>
      </a:accent2>
      <a:accent3>
        <a:srgbClr val="A5A5A5"/>
      </a:accent3>
      <a:accent4>
        <a:srgbClr val="FFE6C1"/>
      </a:accent4>
      <a:accent5>
        <a:srgbClr val="FFC000"/>
      </a:accent5>
      <a:accent6>
        <a:srgbClr val="B7DDFF"/>
      </a:accent6>
      <a:hlink>
        <a:srgbClr val="595959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NSI_template_blue" id="{0F3A33B9-923F-4E04-B32C-F0CE84225891}" vid="{968B6627-00AC-4B36-8BEC-8311311C72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VTNSI_template_blue</Template>
  <TotalTime>1841</TotalTime>
  <Words>1114</Words>
  <Application>Microsoft Office PowerPoint</Application>
  <PresentationFormat>Widescreen</PresentationFormat>
  <Paragraphs>165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Verdana</vt:lpstr>
      <vt:lpstr>VTNSI_template_blue</vt:lpstr>
      <vt:lpstr>PowerPoint Presentation</vt:lpstr>
      <vt:lpstr>Data-Driven Models</vt:lpstr>
      <vt:lpstr>AI/ML Packages</vt:lpstr>
      <vt:lpstr>Issues</vt:lpstr>
      <vt:lpstr>Example #1: Classic Deep Learning</vt:lpstr>
      <vt:lpstr>Results, Part 1</vt:lpstr>
      <vt:lpstr>Conclusions, Part 1</vt:lpstr>
      <vt:lpstr>The Solution</vt:lpstr>
      <vt:lpstr>Changing Execution Time</vt:lpstr>
      <vt:lpstr>Results, Part 1 (Revisited)</vt:lpstr>
      <vt:lpstr>Results, Part 2</vt:lpstr>
      <vt:lpstr>Example 2: Reinforcement Learning</vt:lpstr>
      <vt:lpstr>RL: Dig into details to understand</vt:lpstr>
      <vt:lpstr>Example 3: Classification</vt:lpstr>
      <vt:lpstr>Classification Results</vt:lpstr>
      <vt:lpstr>Alarm Bells</vt:lpstr>
      <vt:lpstr>Answer – Part 1</vt:lpstr>
      <vt:lpstr>Answer – Part 2</vt:lpstr>
      <vt:lpstr>A Simple Solution</vt:lpstr>
      <vt:lpstr>Example 4: Same as Example 1</vt:lpstr>
      <vt:lpstr>Example 4: Same as Example 1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Krometis, Justin</dc:creator>
  <cp:lastModifiedBy>Krometis, Justin</cp:lastModifiedBy>
  <cp:revision>35</cp:revision>
  <dcterms:created xsi:type="dcterms:W3CDTF">2023-04-06T15:05:44Z</dcterms:created>
  <dcterms:modified xsi:type="dcterms:W3CDTF">2023-04-19T18:33:10Z</dcterms:modified>
</cp:coreProperties>
</file>