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4" r:id="rId4"/>
  </p:sldMasterIdLst>
  <p:notesMasterIdLst>
    <p:notesMasterId r:id="rId20"/>
  </p:notesMasterIdLst>
  <p:handoutMasterIdLst>
    <p:handoutMasterId r:id="rId21"/>
  </p:handoutMasterIdLst>
  <p:sldIdLst>
    <p:sldId id="354" r:id="rId5"/>
    <p:sldId id="361" r:id="rId6"/>
    <p:sldId id="355" r:id="rId7"/>
    <p:sldId id="362" r:id="rId8"/>
    <p:sldId id="356" r:id="rId9"/>
    <p:sldId id="357" r:id="rId10"/>
    <p:sldId id="375" r:id="rId11"/>
    <p:sldId id="370" r:id="rId12"/>
    <p:sldId id="376" r:id="rId13"/>
    <p:sldId id="364" r:id="rId14"/>
    <p:sldId id="373" r:id="rId15"/>
    <p:sldId id="359" r:id="rId16"/>
    <p:sldId id="374" r:id="rId17"/>
    <p:sldId id="377" r:id="rId18"/>
    <p:sldId id="36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Brownlow" initials="JB" lastIdx="1" clrIdx="0">
    <p:extLst>
      <p:ext uri="{19B8F6BF-5375-455C-9EA6-DF929625EA0E}">
        <p15:presenceInfo xmlns:p15="http://schemas.microsoft.com/office/powerpoint/2012/main" userId="James Brownlow" providerId="None"/>
      </p:ext>
    </p:extLst>
  </p:cmAuthor>
  <p:cmAuthor id="2" name="Poulson, Robert" initials="PR" lastIdx="4" clrIdx="1">
    <p:extLst>
      <p:ext uri="{19B8F6BF-5375-455C-9EA6-DF929625EA0E}">
        <p15:presenceInfo xmlns:p15="http://schemas.microsoft.com/office/powerpoint/2012/main" userId="S::robertpoulson@byui.edu::0ab083d7-cd37-4f8b-9c7f-fe69668c20d8" providerId="AD"/>
      </p:ext>
    </p:extLst>
  </p:cmAuthor>
  <p:cmAuthor id="3" name="Vijay, Yukti CIV (USA)" initials="V(" lastIdx="25" clrIdx="2">
    <p:extLst>
      <p:ext uri="{19B8F6BF-5375-455C-9EA6-DF929625EA0E}">
        <p15:presenceInfo xmlns:p15="http://schemas.microsoft.com/office/powerpoint/2012/main" userId="S::yukti.vijay.civ@cvr.mil::d808dd9b-b693-40a0-bde6-cbf90a7fef91" providerId="AD"/>
      </p:ext>
    </p:extLst>
  </p:cmAuthor>
  <p:cmAuthor id="4" name="YUKTI VIJAY" initials="YV" lastIdx="4" clrIdx="3">
    <p:extLst>
      <p:ext uri="{19B8F6BF-5375-455C-9EA6-DF929625EA0E}">
        <p15:presenceInfo xmlns:p15="http://schemas.microsoft.com/office/powerpoint/2012/main" userId="YUKTI VIJAY" providerId="None"/>
      </p:ext>
    </p:extLst>
  </p:cmAuthor>
  <p:cmAuthor id="5" name="CARAIG, RITA NH-03 USAF AFMC 812 TSS/ENTR" initials="CRNUA8T" lastIdx="1" clrIdx="4">
    <p:extLst>
      <p:ext uri="{19B8F6BF-5375-455C-9EA6-DF929625EA0E}">
        <p15:presenceInfo xmlns:p15="http://schemas.microsoft.com/office/powerpoint/2012/main" userId="CARAIG, RITA NH-03 USAF AFMC 812 TSS/ENT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F75"/>
    <a:srgbClr val="DAEA46"/>
    <a:srgbClr val="4C56C0"/>
    <a:srgbClr val="4750BE"/>
    <a:srgbClr val="6370C9"/>
    <a:srgbClr val="5B68C6"/>
    <a:srgbClr val="8195D7"/>
    <a:srgbClr val="5E6BC7"/>
    <a:srgbClr val="B4D1EC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5B8D71-19E6-12EA-47DC-3F8F07E930A4}" v="11" dt="2023-04-03T23:08:48.072"/>
    <p1510:client id="{186C8751-F32F-48B2-968C-A5FE0231177C}" v="5" dt="2023-03-30T22:16:39.414"/>
    <p1510:client id="{2173BC4E-E197-4724-AE27-11AD139E0945}" vWet="2" dt="2023-04-03T22:30:55.455"/>
    <p1510:client id="{37589258-6C45-4E57-94B9-64AFCF3259FE}" vWet="2" dt="2023-04-03T23:07:36.281"/>
    <p1510:client id="{38B62496-9A93-441C-82F0-3032F662ADC1}" v="51" dt="2023-04-03T22:31:29.9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5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8591E-098A-48B8-A75F-05EAE084CE2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E8EDC-DAF9-43D0-AF18-ED3FF8BA1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597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667AE-3401-804B-99CA-19A83C9D8306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B773F-FF7F-654E-BCBB-295E8C10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46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6531-F02D-4329-A78E-A7A4C20DB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62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6531-F02D-4329-A78E-A7A4C20DB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0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6531-F02D-4329-A78E-A7A4C20DB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67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89817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161781">
                  <a:lumMod val="86000"/>
                  <a:lumOff val="14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178596" y="1503920"/>
            <a:ext cx="8786813" cy="4738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644" y="56854"/>
            <a:ext cx="867842" cy="8310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4" y="110518"/>
            <a:ext cx="782940" cy="82710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276123" y="6487140"/>
            <a:ext cx="591753" cy="3708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166531-F02D-4329-A78E-A7A4C20DB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8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creen Shot 2021-03-12 at 7.50.27 AM.png">
            <a:extLst>
              <a:ext uri="{FF2B5EF4-FFF2-40B4-BE49-F238E27FC236}">
                <a16:creationId xmlns:a16="http://schemas.microsoft.com/office/drawing/2014/main" id="{9970BF1E-5FC9-4E8D-B67E-478EE2F741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08" r="1015" b="21788"/>
          <a:stretch/>
        </p:blipFill>
        <p:spPr>
          <a:xfrm>
            <a:off x="0" y="1"/>
            <a:ext cx="9144000" cy="131975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555427"/>
            <a:ext cx="9144000" cy="122549"/>
          </a:xfrm>
          <a:prstGeom prst="rect">
            <a:avLst/>
          </a:prstGeom>
          <a:gradFill flip="none" rotWithShape="1">
            <a:gsLst>
              <a:gs pos="0">
                <a:srgbClr val="161781">
                  <a:lumMod val="86000"/>
                  <a:lumOff val="14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3FAA562-68E8-4EA5-B5B4-E7CF2320390C}"/>
              </a:ext>
            </a:extLst>
          </p:cNvPr>
          <p:cNvSpPr txBox="1">
            <a:spLocks/>
          </p:cNvSpPr>
          <p:nvPr userDrawn="1"/>
        </p:nvSpPr>
        <p:spPr>
          <a:xfrm>
            <a:off x="8451232" y="1238813"/>
            <a:ext cx="564530" cy="39256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/>
              <a:t>812</a:t>
            </a:r>
            <a:r>
              <a:rPr lang="en-US" sz="900" baseline="0"/>
              <a:t> TSS</a:t>
            </a:r>
            <a:endParaRPr lang="en-US" sz="90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3FAA562-68E8-4EA5-B5B4-E7CF2320390C}"/>
              </a:ext>
            </a:extLst>
          </p:cNvPr>
          <p:cNvSpPr txBox="1">
            <a:spLocks/>
          </p:cNvSpPr>
          <p:nvPr userDrawn="1"/>
        </p:nvSpPr>
        <p:spPr>
          <a:xfrm>
            <a:off x="136438" y="1244607"/>
            <a:ext cx="650952" cy="30583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/>
              <a:t>412</a:t>
            </a:r>
            <a:r>
              <a:rPr lang="en-US" sz="900" baseline="0"/>
              <a:t> TENG</a:t>
            </a:r>
            <a:endParaRPr lang="en-US" sz="90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6219" y="1984375"/>
            <a:ext cx="8730854" cy="46624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28715" y="133355"/>
            <a:ext cx="6975872" cy="11858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3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6531-F02D-4329-A78E-A7A4C20DB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8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6531-F02D-4329-A78E-A7A4C20DB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6531-F02D-4329-A78E-A7A4C20DB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6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6531-F02D-4329-A78E-A7A4C20DB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6531-F02D-4329-A78E-A7A4C20DB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14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6531-F02D-4329-A78E-A7A4C20DB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0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6531-F02D-4329-A78E-A7A4C20DB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7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6531-F02D-4329-A78E-A7A4C20DB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6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CUI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6531-F02D-4329-A78E-A7A4C20DB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2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651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78592" y="1059657"/>
            <a:ext cx="8786813" cy="29970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400">
                <a:latin typeface="Arial"/>
                <a:cs typeface="Arial"/>
              </a:rPr>
              <a:t>Using Changepoint Detection and Artificial Intelligence to Classify Fuel Pressure Behaviors in Aerial Refueling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>
                <a:latin typeface="Arial"/>
                <a:cs typeface="Arial"/>
              </a:rPr>
              <a:t>Presented by 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>
                <a:latin typeface="Arial"/>
                <a:cs typeface="Arial"/>
              </a:rPr>
              <a:t>Dr. Nelson </a:t>
            </a:r>
            <a:r>
              <a:rPr lang="en-US" sz="1400" err="1">
                <a:latin typeface="Arial"/>
                <a:cs typeface="Arial"/>
              </a:rPr>
              <a:t>Walker,</a:t>
            </a:r>
            <a:r>
              <a:rPr lang="en-US" sz="1400">
                <a:latin typeface="Arial"/>
                <a:cs typeface="Arial"/>
              </a:rPr>
              <a:t> Mathematical Statistician, 812 TSS/ENTR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>
                <a:latin typeface="Arial"/>
                <a:cs typeface="Arial"/>
              </a:rPr>
              <a:t>Ms. Michelle Ouellette, Lead Data Scientist, 812 TSS/ENTR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>
                <a:latin typeface="Arial"/>
                <a:cs typeface="Arial"/>
              </a:rPr>
              <a:t>Contributors: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>
                <a:latin typeface="Arial"/>
                <a:cs typeface="Arial"/>
              </a:rPr>
              <a:t>Mr. Andrew Welborn, Global Reach Technical Expert, 773 TS/ENFM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>
                <a:latin typeface="Arial"/>
                <a:cs typeface="Arial"/>
              </a:rPr>
              <a:t>Mr. Nicholas Valois, Sub-Systems/Aerial Refueling Technical Expert, 773 TS/ENFM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>
                <a:latin typeface="Arial"/>
                <a:cs typeface="Arial"/>
              </a:rPr>
              <a:t>Mr. Kevin Bailey, Mathematical Statistician, 812 TSS/ENTR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CBB677E-F44C-4D78-98B9-4C7A7FE999D5}"/>
              </a:ext>
            </a:extLst>
          </p:cNvPr>
          <p:cNvSpPr txBox="1">
            <a:spLocks/>
          </p:cNvSpPr>
          <p:nvPr/>
        </p:nvSpPr>
        <p:spPr>
          <a:xfrm>
            <a:off x="0" y="450473"/>
            <a:ext cx="9144000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2" b="18432"/>
          <a:stretch/>
        </p:blipFill>
        <p:spPr>
          <a:xfrm>
            <a:off x="483393" y="4560090"/>
            <a:ext cx="3714570" cy="16528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83393" y="6230115"/>
            <a:ext cx="37145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/>
              <a:t>https://en.wikipedia.org/wiki/Boeing_KC-46_Pegasus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CEBFB7-EE84-8EE8-C8A3-85A1396ACCB9}"/>
              </a:ext>
            </a:extLst>
          </p:cNvPr>
          <p:cNvSpPr txBox="1"/>
          <p:nvPr/>
        </p:nvSpPr>
        <p:spPr>
          <a:xfrm>
            <a:off x="4781627" y="5235792"/>
            <a:ext cx="4053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DISTRIBUTION STATEMENT A: Approved for public release; Distribution is unlimited 412TW-PA-23300</a:t>
            </a:r>
          </a:p>
        </p:txBody>
      </p:sp>
    </p:spTree>
    <p:extLst>
      <p:ext uri="{BB962C8B-B14F-4D97-AF65-F5344CB8AC3E}">
        <p14:creationId xmlns:p14="http://schemas.microsoft.com/office/powerpoint/2010/main" val="2087855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386B8E-C37F-F7C1-E2AC-55975191351D}"/>
              </a:ext>
            </a:extLst>
          </p:cNvPr>
          <p:cNvSpPr txBox="1">
            <a:spLocks/>
          </p:cNvSpPr>
          <p:nvPr/>
        </p:nvSpPr>
        <p:spPr>
          <a:xfrm>
            <a:off x="263886" y="1209949"/>
            <a:ext cx="8677595" cy="48610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400">
                <a:latin typeface="Arial"/>
                <a:cs typeface="Arial"/>
              </a:rPr>
              <a:t>Tanker A, Receiver 2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FF2FB0-3DF9-F1A3-CD6B-56707BE3F7FF}"/>
              </a:ext>
            </a:extLst>
          </p:cNvPr>
          <p:cNvGrpSpPr/>
          <p:nvPr/>
        </p:nvGrpSpPr>
        <p:grpSpPr>
          <a:xfrm>
            <a:off x="102180" y="1695298"/>
            <a:ext cx="9041819" cy="5162701"/>
            <a:chOff x="580744" y="1954086"/>
            <a:chExt cx="8088401" cy="434981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9DFE2D7-2727-1359-AC9F-D15B6DE3E053}"/>
                </a:ext>
              </a:extLst>
            </p:cNvPr>
            <p:cNvSpPr txBox="1"/>
            <p:nvPr/>
          </p:nvSpPr>
          <p:spPr>
            <a:xfrm>
              <a:off x="1521150" y="1954086"/>
              <a:ext cx="14015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1. Raw Data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3ECCAE8-98E4-7B54-77F3-A3E326F41F51}"/>
                </a:ext>
              </a:extLst>
            </p:cNvPr>
            <p:cNvSpPr txBox="1"/>
            <p:nvPr/>
          </p:nvSpPr>
          <p:spPr>
            <a:xfrm>
              <a:off x="4877940" y="1960589"/>
              <a:ext cx="3588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2. Apply Unsupervised ML Algorithm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7D92BD7-C960-810F-DB35-6C1EC3415114}"/>
                </a:ext>
              </a:extLst>
            </p:cNvPr>
            <p:cNvSpPr txBox="1"/>
            <p:nvPr/>
          </p:nvSpPr>
          <p:spPr>
            <a:xfrm>
              <a:off x="580744" y="4361068"/>
              <a:ext cx="3588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3. Apply Expert System AI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ED49A69-D6A4-37F5-C43A-8BD9AAE16F52}"/>
                </a:ext>
              </a:extLst>
            </p:cNvPr>
            <p:cNvSpPr txBox="1"/>
            <p:nvPr/>
          </p:nvSpPr>
          <p:spPr>
            <a:xfrm>
              <a:off x="4709980" y="4358483"/>
              <a:ext cx="39591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4. Relevant Output: Ready to Continue Analytics</a:t>
              </a:r>
            </a:p>
          </p:txBody>
        </p:sp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DC539AD5-12C0-630B-C37F-FCEDC45EB23A}"/>
                </a:ext>
              </a:extLst>
            </p:cNvPr>
            <p:cNvSpPr/>
            <p:nvPr/>
          </p:nvSpPr>
          <p:spPr>
            <a:xfrm>
              <a:off x="3867150" y="2847939"/>
              <a:ext cx="991741" cy="4610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EB3DC59D-B612-3DC8-F4FD-9A2127BA6611}"/>
                </a:ext>
              </a:extLst>
            </p:cNvPr>
            <p:cNvSpPr/>
            <p:nvPr/>
          </p:nvSpPr>
          <p:spPr>
            <a:xfrm>
              <a:off x="3867150" y="5219664"/>
              <a:ext cx="991741" cy="4610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id="{5C350EEC-A26A-37BD-45AB-B7B2BE0FEE5D}"/>
                </a:ext>
              </a:extLst>
            </p:cNvPr>
            <p:cNvSpPr/>
            <p:nvPr/>
          </p:nvSpPr>
          <p:spPr>
            <a:xfrm rot="8644554">
              <a:off x="3876675" y="4048089"/>
              <a:ext cx="991741" cy="4610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F4AC199B-7275-04A5-7C1D-9A2CE4FBF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375" y="2319416"/>
              <a:ext cx="2901323" cy="1572330"/>
            </a:xfrm>
            <a:prstGeom prst="rect">
              <a:avLst/>
            </a:prstGeom>
          </p:spPr>
        </p:pic>
        <p:pic>
          <p:nvPicPr>
            <p:cNvPr id="11" name="Picture 10" descr="Chart, diagram&#10;&#10;Description automatically generated">
              <a:extLst>
                <a:ext uri="{FF2B5EF4-FFF2-40B4-BE49-F238E27FC236}">
                  <a16:creationId xmlns:a16="http://schemas.microsoft.com/office/drawing/2014/main" id="{D5C8F372-35EA-48BC-950A-D54168B65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856" y="4713461"/>
              <a:ext cx="2901323" cy="1571063"/>
            </a:xfrm>
            <a:prstGeom prst="rect">
              <a:avLst/>
            </a:prstGeom>
          </p:spPr>
        </p:pic>
        <p:pic>
          <p:nvPicPr>
            <p:cNvPr id="14" name="Picture 13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7F9272FA-0452-B21E-1034-10DD5A110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857" y="2319416"/>
              <a:ext cx="2901323" cy="1607934"/>
            </a:xfrm>
            <a:prstGeom prst="rect">
              <a:avLst/>
            </a:prstGeom>
          </p:spPr>
        </p:pic>
        <p:pic>
          <p:nvPicPr>
            <p:cNvPr id="16" name="Picture 15" descr="Diagram&#10;&#10;Description automatically generated">
              <a:extLst>
                <a:ext uri="{FF2B5EF4-FFF2-40B4-BE49-F238E27FC236}">
                  <a16:creationId xmlns:a16="http://schemas.microsoft.com/office/drawing/2014/main" id="{3F904007-284F-FB5C-3B3F-8F8371952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375" y="4717310"/>
              <a:ext cx="2901324" cy="158658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3A97FE-076E-60FE-09FA-26B934A918CE}"/>
              </a:ext>
            </a:extLst>
          </p:cNvPr>
          <p:cNvSpPr txBox="1">
            <a:spLocks/>
          </p:cNvSpPr>
          <p:nvPr/>
        </p:nvSpPr>
        <p:spPr>
          <a:xfrm>
            <a:off x="0" y="450473"/>
            <a:ext cx="9144000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>
                <a:latin typeface="Arial"/>
                <a:cs typeface="Arial"/>
              </a:rPr>
              <a:t>FACS – Generalizable Across Platforms</a:t>
            </a:r>
            <a:endParaRPr lang="en-US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249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386B8E-C37F-F7C1-E2AC-55975191351D}"/>
              </a:ext>
            </a:extLst>
          </p:cNvPr>
          <p:cNvSpPr txBox="1">
            <a:spLocks/>
          </p:cNvSpPr>
          <p:nvPr/>
        </p:nvSpPr>
        <p:spPr>
          <a:xfrm>
            <a:off x="263886" y="1218576"/>
            <a:ext cx="8677595" cy="48610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latin typeface="Arial"/>
                <a:cs typeface="Arial"/>
              </a:rPr>
              <a:t>Tanker B, Receiver 3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8EF819B-39B7-7741-5436-5F52C6F5E7D9}"/>
              </a:ext>
            </a:extLst>
          </p:cNvPr>
          <p:cNvGrpSpPr/>
          <p:nvPr/>
        </p:nvGrpSpPr>
        <p:grpSpPr>
          <a:xfrm>
            <a:off x="132170" y="1720729"/>
            <a:ext cx="8934192" cy="5042380"/>
            <a:chOff x="580744" y="1807442"/>
            <a:chExt cx="8088401" cy="435885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9DFE2D7-2727-1359-AC9F-D15B6DE3E053}"/>
                </a:ext>
              </a:extLst>
            </p:cNvPr>
            <p:cNvSpPr txBox="1"/>
            <p:nvPr/>
          </p:nvSpPr>
          <p:spPr>
            <a:xfrm>
              <a:off x="1521150" y="1807442"/>
              <a:ext cx="14015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1. Raw Data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3ECCAE8-98E4-7B54-77F3-A3E326F41F51}"/>
                </a:ext>
              </a:extLst>
            </p:cNvPr>
            <p:cNvSpPr txBox="1"/>
            <p:nvPr/>
          </p:nvSpPr>
          <p:spPr>
            <a:xfrm>
              <a:off x="4877940" y="1813945"/>
              <a:ext cx="3588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2. Apply Unsupervised ML Algorithm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7D92BD7-C960-810F-DB35-6C1EC3415114}"/>
                </a:ext>
              </a:extLst>
            </p:cNvPr>
            <p:cNvSpPr txBox="1"/>
            <p:nvPr/>
          </p:nvSpPr>
          <p:spPr>
            <a:xfrm>
              <a:off x="580744" y="4214424"/>
              <a:ext cx="3588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3. Apply Expert System AI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ED49A69-D6A4-37F5-C43A-8BD9AAE16F52}"/>
                </a:ext>
              </a:extLst>
            </p:cNvPr>
            <p:cNvSpPr txBox="1"/>
            <p:nvPr/>
          </p:nvSpPr>
          <p:spPr>
            <a:xfrm>
              <a:off x="4709980" y="4211839"/>
              <a:ext cx="39591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4. Relevant Output: Ready to Continue Analytics</a:t>
              </a:r>
            </a:p>
          </p:txBody>
        </p:sp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DC539AD5-12C0-630B-C37F-FCEDC45EB23A}"/>
                </a:ext>
              </a:extLst>
            </p:cNvPr>
            <p:cNvSpPr/>
            <p:nvPr/>
          </p:nvSpPr>
          <p:spPr>
            <a:xfrm>
              <a:off x="3867150" y="2701295"/>
              <a:ext cx="991741" cy="4610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EB3DC59D-B612-3DC8-F4FD-9A2127BA6611}"/>
                </a:ext>
              </a:extLst>
            </p:cNvPr>
            <p:cNvSpPr/>
            <p:nvPr/>
          </p:nvSpPr>
          <p:spPr>
            <a:xfrm>
              <a:off x="3867150" y="5073020"/>
              <a:ext cx="991741" cy="4610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id="{5C350EEC-A26A-37BD-45AB-B7B2BE0FEE5D}"/>
                </a:ext>
              </a:extLst>
            </p:cNvPr>
            <p:cNvSpPr/>
            <p:nvPr/>
          </p:nvSpPr>
          <p:spPr>
            <a:xfrm rot="8644554">
              <a:off x="3876675" y="3901445"/>
              <a:ext cx="991741" cy="4610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42A6A3B-4DD9-08F9-ECCD-1C9A7AF46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7706" y="2197924"/>
              <a:ext cx="2898753" cy="15782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6C0237A-1D5A-168A-B584-89716AEF9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4870" y="2197153"/>
              <a:ext cx="2906380" cy="157821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DCC218B-E6D6-B2C4-E894-3B6662C2E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488" y="4575843"/>
              <a:ext cx="2898755" cy="157651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7D55C50-B112-763A-4301-16858CB25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6701" y="4596365"/>
              <a:ext cx="2898752" cy="156993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3CB406-B433-E93E-F13F-CF0ECA75A10A}"/>
              </a:ext>
            </a:extLst>
          </p:cNvPr>
          <p:cNvSpPr txBox="1">
            <a:spLocks/>
          </p:cNvSpPr>
          <p:nvPr/>
        </p:nvSpPr>
        <p:spPr>
          <a:xfrm>
            <a:off x="0" y="450473"/>
            <a:ext cx="9144000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>
                <a:latin typeface="Arial"/>
                <a:cs typeface="Arial"/>
              </a:rPr>
              <a:t>FACS – Generalizable Across Platforms</a:t>
            </a:r>
            <a:endParaRPr lang="en-US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466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88991" y="1243795"/>
            <a:ext cx="4846469" cy="38599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600" b="1">
                <a:latin typeface="Arial"/>
                <a:cs typeface="Arial"/>
              </a:rPr>
              <a:t>Impact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05D898-39E4-2A92-DF85-1CAC6E45CDAD}"/>
              </a:ext>
            </a:extLst>
          </p:cNvPr>
          <p:cNvSpPr txBox="1">
            <a:spLocks/>
          </p:cNvSpPr>
          <p:nvPr/>
        </p:nvSpPr>
        <p:spPr>
          <a:xfrm>
            <a:off x="628649" y="1558882"/>
            <a:ext cx="8042809" cy="17747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6624" y="1696883"/>
            <a:ext cx="8370749" cy="234936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Bef>
                <a:spcPts val="500"/>
              </a:spcBef>
              <a:buFont typeface="Arial"/>
              <a:buChar char="•"/>
            </a:pPr>
            <a:r>
              <a:rPr lang="en-US" sz="1600">
                <a:latin typeface="Arial"/>
                <a:ea typeface="+mn-lt"/>
                <a:cs typeface="Arial"/>
              </a:rPr>
              <a:t>Classification becomes consistent, defensible, accurate, repeatable.</a:t>
            </a:r>
          </a:p>
          <a:p>
            <a:pPr marL="285750" indent="-285750">
              <a:spcBef>
                <a:spcPts val="500"/>
              </a:spcBef>
              <a:buFont typeface="Arial"/>
              <a:buChar char="•"/>
            </a:pPr>
            <a:r>
              <a:rPr lang="en-US" sz="1600">
                <a:latin typeface="Arial"/>
                <a:ea typeface="+mn-lt"/>
                <a:cs typeface="Arial"/>
              </a:rPr>
              <a:t>Enables agile workforce (data can be leveraged for future projects).</a:t>
            </a:r>
          </a:p>
          <a:p>
            <a:pPr marL="285750" indent="-285750">
              <a:spcBef>
                <a:spcPts val="500"/>
              </a:spcBef>
              <a:buFont typeface="Arial"/>
              <a:buChar char="•"/>
            </a:pPr>
            <a:r>
              <a:rPr lang="en-US" sz="1600">
                <a:latin typeface="Arial"/>
                <a:cs typeface="Arial"/>
              </a:rPr>
              <a:t>Frees the SMEs and engineers to do additional work.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>
                <a:latin typeface="Arial"/>
                <a:cs typeface="Arial"/>
              </a:rPr>
              <a:t>Early estimates say this</a:t>
            </a:r>
            <a:r>
              <a:rPr lang="en-US" sz="1600">
                <a:latin typeface="Arial"/>
                <a:cs typeface="Calibri"/>
              </a:rPr>
              <a:t> method could save approx. 210 man-hours per data package while clearing the backlog and approx. 6,300 man-hours total (approx. $15k/package -&gt; $454k total).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>
                <a:latin typeface="Arial"/>
                <a:ea typeface="+mn-lt"/>
                <a:cs typeface="Calibri"/>
              </a:rPr>
              <a:t>Making the impossible, possible.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Arial"/>
              <a:ea typeface="+mn-lt"/>
              <a:cs typeface="Calibri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178873-748B-79A3-C5B3-EB2CEAD94C4F}"/>
              </a:ext>
            </a:extLst>
          </p:cNvPr>
          <p:cNvSpPr txBox="1">
            <a:spLocks/>
          </p:cNvSpPr>
          <p:nvPr/>
        </p:nvSpPr>
        <p:spPr>
          <a:xfrm>
            <a:off x="286408" y="4052289"/>
            <a:ext cx="4846469" cy="3859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>
                <a:latin typeface="Arial"/>
                <a:cs typeface="Arial"/>
              </a:rPr>
              <a:t>Future Work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D69F22-871D-7E38-80E8-041622436395}"/>
              </a:ext>
            </a:extLst>
          </p:cNvPr>
          <p:cNvSpPr txBox="1"/>
          <p:nvPr/>
        </p:nvSpPr>
        <p:spPr>
          <a:xfrm>
            <a:off x="401019" y="4516174"/>
            <a:ext cx="8574436" cy="8951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ts val="500"/>
              </a:spcBef>
              <a:buFont typeface="Arial"/>
              <a:buChar char="•"/>
            </a:pPr>
            <a:r>
              <a:rPr lang="en-US" sz="1600">
                <a:latin typeface="Arial"/>
                <a:cs typeface="Calibri"/>
              </a:rPr>
              <a:t>Preparing to conduct operational test of the FACS and build out the remainder of the analysis pipeline.</a:t>
            </a:r>
          </a:p>
          <a:p>
            <a:pPr marL="285750" indent="-285750">
              <a:spcBef>
                <a:spcPts val="500"/>
              </a:spcBef>
              <a:buFont typeface="Arial"/>
              <a:buChar char="•"/>
            </a:pPr>
            <a:r>
              <a:rPr lang="en-US" sz="1600">
                <a:latin typeface="Arial"/>
                <a:cs typeface="Calibri"/>
              </a:rPr>
              <a:t>Identifying conditions that lead to different undesirable fuel pressure behaviors.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3435DC-8A2C-C5A8-8371-C0182486F834}"/>
              </a:ext>
            </a:extLst>
          </p:cNvPr>
          <p:cNvSpPr txBox="1">
            <a:spLocks/>
          </p:cNvSpPr>
          <p:nvPr/>
        </p:nvSpPr>
        <p:spPr>
          <a:xfrm>
            <a:off x="0" y="450473"/>
            <a:ext cx="9144000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>
                <a:latin typeface="Arial"/>
                <a:cs typeface="Arial"/>
              </a:rPr>
              <a:t>Impact and Future Work</a:t>
            </a:r>
            <a:endParaRPr lang="en-US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834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609CBA7-6A6D-03E6-92A8-481DFA62AFA7}"/>
              </a:ext>
            </a:extLst>
          </p:cNvPr>
          <p:cNvSpPr txBox="1">
            <a:spLocks/>
          </p:cNvSpPr>
          <p:nvPr/>
        </p:nvSpPr>
        <p:spPr>
          <a:xfrm>
            <a:off x="0" y="450473"/>
            <a:ext cx="9144000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>
                <a:latin typeface="Arial"/>
                <a:cs typeface="Arial"/>
              </a:rPr>
              <a:t>Acronyms</a:t>
            </a:r>
            <a:endParaRPr lang="en-US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93F07-1FD4-C8C7-7F0E-A9258020035E}"/>
              </a:ext>
            </a:extLst>
          </p:cNvPr>
          <p:cNvSpPr txBox="1"/>
          <p:nvPr/>
        </p:nvSpPr>
        <p:spPr>
          <a:xfrm>
            <a:off x="457200" y="1166324"/>
            <a:ext cx="7018867" cy="532453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AFB – Air Force 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AI – Artificial Intelligence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AR – Aerial Refueling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CTF – Combined Test 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DoD – Department of Defense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DoDM – Department of Defense Manual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DTIC – Defense Technical Information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ENFM – Sub-systems Flight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ENTR – Statistical Methods Flight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ES – Expert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FACS – Fuel-pressure AI Classification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FLTS – Flight Test Squadron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(s) – pound(s)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ML – Machine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NATO – North Atlantic Treaty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NISPOM – National Industrial Security Program Operating Manual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PELT – Pruned Exact Linear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err="1">
                <a:latin typeface="Arial" panose="020B0604020202020204" pitchFamily="34" charset="0"/>
                <a:cs typeface="Arial" panose="020B0604020202020204" pitchFamily="34" charset="0"/>
              </a:rPr>
              <a:t>psig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 – pounds per square inch gauge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sec - 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SME – Subject Matter Expert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TS – Test Squadron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TSS – Test Support Squadron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US – United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75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609CBA7-6A6D-03E6-92A8-481DFA62AFA7}"/>
              </a:ext>
            </a:extLst>
          </p:cNvPr>
          <p:cNvSpPr txBox="1">
            <a:spLocks/>
          </p:cNvSpPr>
          <p:nvPr/>
        </p:nvSpPr>
        <p:spPr>
          <a:xfrm>
            <a:off x="0" y="450473"/>
            <a:ext cx="9144000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>
                <a:latin typeface="Arial"/>
                <a:cs typeface="Arial"/>
              </a:rPr>
              <a:t>References</a:t>
            </a:r>
            <a:endParaRPr lang="en-US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93F07-1FD4-C8C7-7F0E-A9258020035E}"/>
              </a:ext>
            </a:extLst>
          </p:cNvPr>
          <p:cNvSpPr txBox="1"/>
          <p:nvPr/>
        </p:nvSpPr>
        <p:spPr>
          <a:xfrm>
            <a:off x="457200" y="1278471"/>
            <a:ext cx="701886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Aronson, J. E. (2003). Expert Systems. In H.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Bidgoli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(Ed.), </a:t>
            </a:r>
            <a:r>
              <a:rPr lang="en-US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Encyclopedia of Information Systems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(pp. 277-289). Elsevier.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Hayes-Roth, F., Waterman, D. A., &amp;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Lenat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D. B. (1983). </a:t>
            </a:r>
            <a:r>
              <a:rPr lang="en-US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Building Expert Systems.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Massachusetts, USA: Addison-Wesley Publishing Company.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​Killick, R., &amp;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Eckley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I. A. (2014). changepoint: An R Package for Changepoint Analysis.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Journal of Statistical Software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58(3), 1-19. doi:10.18637/jss.v058.i03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​Killick, R.,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Fearnhead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P., &amp;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Eckley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I. A. (2012). Optimal Detection of Changepoints With a Linear Computational Cost.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Journal of the American Statistical Association,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(500), 1590-1598. doi:10.1080/01621459.2012.737745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NATO Standard Allied Technical Publication 3.3.4.2,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Air-to-Air Refueling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Edition D, Version 1, April 2019.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NATO Standard Allied Technical Publication 3.3.4.2,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US Standards Related Document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Edition D, January 2023.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NATO Standard Allied Technical Publication 3.3.4.5,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Air-to-Air (Aerial) Refueling Equipment; Boom-Receptacle System and Interface Requirements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Edition B, Version 1, June 2022.</a:t>
            </a:r>
          </a:p>
        </p:txBody>
      </p:sp>
    </p:spTree>
    <p:extLst>
      <p:ext uri="{BB962C8B-B14F-4D97-AF65-F5344CB8AC3E}">
        <p14:creationId xmlns:p14="http://schemas.microsoft.com/office/powerpoint/2010/main" val="720281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78596" y="3464604"/>
            <a:ext cx="8786813" cy="53589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6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4050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0304CBF-0FFD-4BD8-BACB-76926A90AB30}"/>
              </a:ext>
            </a:extLst>
          </p:cNvPr>
          <p:cNvSpPr txBox="1">
            <a:spLocks/>
          </p:cNvSpPr>
          <p:nvPr/>
        </p:nvSpPr>
        <p:spPr>
          <a:xfrm>
            <a:off x="194733" y="1189724"/>
            <a:ext cx="8673105" cy="211518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Arial"/>
                <a:ea typeface="+mn-lt"/>
                <a:cs typeface="Arial"/>
              </a:rPr>
              <a:t>Aerial refueling tankers must supply fuel at a constant pressure to receiver aircraft within safety and efficiency tolerances.</a:t>
            </a:r>
          </a:p>
          <a:p>
            <a:r>
              <a:rPr lang="en-US" sz="1800" dirty="0">
                <a:latin typeface="Arial"/>
                <a:ea typeface="+mn-lt"/>
                <a:cs typeface="Arial"/>
              </a:rPr>
              <a:t>ATP-3.3.4.5 contains the AR standards for fuel pressures</a:t>
            </a:r>
            <a:endParaRPr lang="en-US" sz="18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Fuel pressure is highly stochastic, affected by flight conditions, maneuvers, and equipment configuration.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98BADB97-5AE1-8349-E62E-3609C1270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14" y="3114546"/>
            <a:ext cx="7161742" cy="358627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68EC871-3B70-AF42-FDDC-FDFA75BC367C}"/>
              </a:ext>
            </a:extLst>
          </p:cNvPr>
          <p:cNvSpPr txBox="1">
            <a:spLocks/>
          </p:cNvSpPr>
          <p:nvPr/>
        </p:nvSpPr>
        <p:spPr>
          <a:xfrm>
            <a:off x="0" y="450473"/>
            <a:ext cx="9144000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>
                <a:latin typeface="Arial"/>
                <a:cs typeface="Arial"/>
              </a:rPr>
              <a:t>Background</a:t>
            </a:r>
            <a:endParaRPr lang="en-US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66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61182F5-2673-7D02-20E3-8DAE7219597A}"/>
              </a:ext>
            </a:extLst>
          </p:cNvPr>
          <p:cNvSpPr txBox="1">
            <a:spLocks/>
          </p:cNvSpPr>
          <p:nvPr/>
        </p:nvSpPr>
        <p:spPr>
          <a:xfrm>
            <a:off x="179563" y="1198349"/>
            <a:ext cx="8688275" cy="482738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latin typeface="Arial"/>
                <a:cs typeface="Arial"/>
              </a:rPr>
              <a:t>Evaluation criteria include the presence of oscillatory behavior, the number of nuisance disconnects, and the max fuel pressure for steady state and transient behaviors.</a:t>
            </a:r>
            <a:endParaRPr lang="en-US" sz="1600"/>
          </a:p>
          <a:p>
            <a:pPr lvl="1"/>
            <a:r>
              <a:rPr lang="en-US" sz="1400">
                <a:latin typeface="Arial"/>
                <a:cs typeface="Arial"/>
              </a:rPr>
              <a:t>Evaluation relies on calculating metrics (e.g., proportion of refueling time in oscillatory state) and traditional statistical inference (e.g., expected maximum fuel pressure spike).</a:t>
            </a:r>
          </a:p>
          <a:p>
            <a:pPr lvl="1"/>
            <a:r>
              <a:rPr lang="en-US" sz="1400">
                <a:latin typeface="Arial"/>
                <a:cs typeface="Arial"/>
              </a:rPr>
              <a:t>Metrics and inference depend on accurately and consistently identifying where different fuel pressure behaviors begin and end within a data-stream. </a:t>
            </a:r>
          </a:p>
          <a:p>
            <a:pPr lvl="1"/>
            <a:r>
              <a:rPr lang="en-US" sz="1400">
                <a:latin typeface="Arial"/>
                <a:cs typeface="Arial"/>
              </a:rPr>
              <a:t>Manual fuel pressure classification using engineering judgement is time intensive and not reproducible across engineers, tankers, and receivers.</a:t>
            </a:r>
          </a:p>
          <a:p>
            <a:pPr lvl="1"/>
            <a:r>
              <a:rPr lang="en-US" sz="1400">
                <a:latin typeface="Arial"/>
                <a:ea typeface="+mn-lt"/>
                <a:cs typeface="Arial"/>
              </a:rPr>
              <a:t>Previous efforts to apply traditional statistical methods to automatically classify fuel pressure behavior in a consistent, reproducible, and defensible manner have been unsuccessful.</a:t>
            </a:r>
            <a:endParaRPr lang="en-US" sz="1400">
              <a:latin typeface="Arial"/>
              <a:cs typeface="Arial"/>
            </a:endParaRPr>
          </a:p>
          <a:p>
            <a:pPr lvl="1"/>
            <a:r>
              <a:rPr lang="en-US" sz="1400">
                <a:latin typeface="Arial"/>
                <a:ea typeface="+mn-lt"/>
                <a:cs typeface="Arial"/>
              </a:rPr>
              <a:t>The crux of the problem is identifying the beginning and end of fuel pressure spikes and oscillatory behavior within a data-stream and then correctly classifying them as such.</a:t>
            </a:r>
          </a:p>
          <a:p>
            <a:pPr lvl="1"/>
            <a:endParaRPr lang="en-US" sz="1400">
              <a:latin typeface="Arial"/>
              <a:cs typeface="Arial"/>
            </a:endParaRPr>
          </a:p>
          <a:p>
            <a:pPr lvl="1"/>
            <a:endParaRPr lang="en-US" sz="1400">
              <a:latin typeface="Arial"/>
              <a:cs typeface="Arial"/>
            </a:endParaRPr>
          </a:p>
          <a:p>
            <a:pPr lvl="1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FE69E67-B19B-D43B-D78F-8EBA900F4B72}"/>
              </a:ext>
            </a:extLst>
          </p:cNvPr>
          <p:cNvGrpSpPr/>
          <p:nvPr/>
        </p:nvGrpSpPr>
        <p:grpSpPr>
          <a:xfrm>
            <a:off x="733839" y="4403320"/>
            <a:ext cx="7676319" cy="2027852"/>
            <a:chOff x="1025292" y="4456588"/>
            <a:chExt cx="7676319" cy="202785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FD5DAC1-7860-4076-3AF6-E268AD61C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292" y="4752883"/>
              <a:ext cx="2055260" cy="173155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1962ECA-A298-A207-010E-AC5DE354C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619" y="4752883"/>
              <a:ext cx="2055260" cy="173155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577AE10-B1A3-CF6B-5EC1-EC79862D3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5762" y="4752883"/>
              <a:ext cx="2055260" cy="173155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3010E8-0E14-BCCB-AE72-9E1371661F04}"/>
                </a:ext>
              </a:extLst>
            </p:cNvPr>
            <p:cNvSpPr txBox="1"/>
            <p:nvPr/>
          </p:nvSpPr>
          <p:spPr>
            <a:xfrm>
              <a:off x="1429305" y="4456588"/>
              <a:ext cx="16512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Data Segment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B3FEB8-37CF-7EBC-3C6C-6AAE968B3C7F}"/>
                </a:ext>
              </a:extLst>
            </p:cNvPr>
            <p:cNvSpPr txBox="1"/>
            <p:nvPr/>
          </p:nvSpPr>
          <p:spPr>
            <a:xfrm>
              <a:off x="7050364" y="4458067"/>
              <a:ext cx="16512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Engineer 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A65BE95-E2A7-2BEA-CDC9-E5E6708B4ACA}"/>
                </a:ext>
              </a:extLst>
            </p:cNvPr>
            <p:cNvSpPr txBox="1"/>
            <p:nvPr/>
          </p:nvSpPr>
          <p:spPr>
            <a:xfrm>
              <a:off x="4779147" y="4459547"/>
              <a:ext cx="16512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Engineer 1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78CC81-8AAE-21E6-765B-C9C394E74747}"/>
                </a:ext>
              </a:extLst>
            </p:cNvPr>
            <p:cNvCxnSpPr>
              <a:cxnSpLocks/>
            </p:cNvCxnSpPr>
            <p:nvPr/>
          </p:nvCxnSpPr>
          <p:spPr>
            <a:xfrm>
              <a:off x="5033356" y="4792288"/>
              <a:ext cx="0" cy="121365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A35044E-8F89-C1C7-30B0-1D0A7112A1CA}"/>
                </a:ext>
              </a:extLst>
            </p:cNvPr>
            <p:cNvCxnSpPr>
              <a:cxnSpLocks/>
            </p:cNvCxnSpPr>
            <p:nvPr/>
          </p:nvCxnSpPr>
          <p:spPr>
            <a:xfrm>
              <a:off x="7326292" y="4790905"/>
              <a:ext cx="0" cy="121365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E109C9C-C61B-6581-F616-4F10F917A972}"/>
                </a:ext>
              </a:extLst>
            </p:cNvPr>
            <p:cNvCxnSpPr>
              <a:cxnSpLocks/>
            </p:cNvCxnSpPr>
            <p:nvPr/>
          </p:nvCxnSpPr>
          <p:spPr>
            <a:xfrm>
              <a:off x="5630475" y="4790907"/>
              <a:ext cx="0" cy="121365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CA6FAAF-DD40-3FFD-4E60-DF6D8AE1C420}"/>
                </a:ext>
              </a:extLst>
            </p:cNvPr>
            <p:cNvCxnSpPr>
              <a:cxnSpLocks/>
            </p:cNvCxnSpPr>
            <p:nvPr/>
          </p:nvCxnSpPr>
          <p:spPr>
            <a:xfrm>
              <a:off x="5871556" y="4790908"/>
              <a:ext cx="0" cy="121365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819FE5-E0F5-48B5-2D6E-4001A28EFE26}"/>
                </a:ext>
              </a:extLst>
            </p:cNvPr>
            <p:cNvCxnSpPr>
              <a:cxnSpLocks/>
            </p:cNvCxnSpPr>
            <p:nvPr/>
          </p:nvCxnSpPr>
          <p:spPr>
            <a:xfrm>
              <a:off x="7865220" y="4793676"/>
              <a:ext cx="0" cy="121365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81ACC77-83D3-4592-88B6-AD1C85406299}"/>
                </a:ext>
              </a:extLst>
            </p:cNvPr>
            <p:cNvCxnSpPr>
              <a:cxnSpLocks/>
            </p:cNvCxnSpPr>
            <p:nvPr/>
          </p:nvCxnSpPr>
          <p:spPr>
            <a:xfrm>
              <a:off x="8260081" y="4793677"/>
              <a:ext cx="0" cy="121365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53B4562-F189-4BC9-F34E-F1261B7AAFB6}"/>
              </a:ext>
            </a:extLst>
          </p:cNvPr>
          <p:cNvSpPr txBox="1">
            <a:spLocks/>
          </p:cNvSpPr>
          <p:nvPr/>
        </p:nvSpPr>
        <p:spPr>
          <a:xfrm>
            <a:off x="0" y="450473"/>
            <a:ext cx="9144000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>
                <a:latin typeface="Arial"/>
                <a:cs typeface="Arial"/>
              </a:rPr>
              <a:t>Background</a:t>
            </a:r>
            <a:endParaRPr lang="en-US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8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61182F5-2673-7D02-20E3-8DAE7219597A}"/>
              </a:ext>
            </a:extLst>
          </p:cNvPr>
          <p:cNvSpPr txBox="1">
            <a:spLocks/>
          </p:cNvSpPr>
          <p:nvPr/>
        </p:nvSpPr>
        <p:spPr>
          <a:xfrm>
            <a:off x="179563" y="1198352"/>
            <a:ext cx="8688275" cy="482738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Large analysis backlog (approx. 30 data packages, each consisting of one tanker/receiver pairing).</a:t>
            </a:r>
            <a:endParaRPr lang="en-US" sz="160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Expected to take approx. 280 man-hours/package (8,400 man-hours total; assuming that fuel pressure behavior is manually classified, and statistical analysis proceeds as usual). </a:t>
            </a:r>
          </a:p>
          <a:p>
            <a:pPr>
              <a:spcBef>
                <a:spcPts val="500"/>
              </a:spcBef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Combined test force (CTF) waiting to publish data packages until a method is developed to accomplish classification in a repeatable, defensible manner.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Collaboration underway between Stat Home Office, CTF SMEs and Data Science section to save time, effort, and money.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High interest at the CTF from all levels.</a:t>
            </a:r>
          </a:p>
          <a:p>
            <a:pPr lvl="1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442F9DD-03DC-568E-DE51-2CAAD5191D22}"/>
              </a:ext>
            </a:extLst>
          </p:cNvPr>
          <p:cNvGrpSpPr/>
          <p:nvPr/>
        </p:nvGrpSpPr>
        <p:grpSpPr>
          <a:xfrm>
            <a:off x="733839" y="4403320"/>
            <a:ext cx="7676319" cy="2027852"/>
            <a:chOff x="1025292" y="4456588"/>
            <a:chExt cx="7676319" cy="202785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991438C-86FB-ED58-37EE-C2612D15A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292" y="4752883"/>
              <a:ext cx="2055260" cy="173155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467DEE5-9ED5-D1B4-D73A-9E2D29AEE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619" y="4752883"/>
              <a:ext cx="2055260" cy="173155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F791875-82A0-9FA5-DFA9-D71CCC567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5762" y="4752883"/>
              <a:ext cx="2055260" cy="1731557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4B0CDBA-EB08-AF32-6849-FAB8B14ABEB9}"/>
                </a:ext>
              </a:extLst>
            </p:cNvPr>
            <p:cNvSpPr txBox="1"/>
            <p:nvPr/>
          </p:nvSpPr>
          <p:spPr>
            <a:xfrm>
              <a:off x="1429305" y="4456588"/>
              <a:ext cx="16512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Data Segment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A94FE13-0BDB-E5D6-EA43-1E7A1FD7A056}"/>
                </a:ext>
              </a:extLst>
            </p:cNvPr>
            <p:cNvSpPr txBox="1"/>
            <p:nvPr/>
          </p:nvSpPr>
          <p:spPr>
            <a:xfrm>
              <a:off x="7050364" y="4458067"/>
              <a:ext cx="16512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Engineer 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9BB2AEF-696E-199A-E0F9-DBE0AAFD2E1D}"/>
                </a:ext>
              </a:extLst>
            </p:cNvPr>
            <p:cNvSpPr txBox="1"/>
            <p:nvPr/>
          </p:nvSpPr>
          <p:spPr>
            <a:xfrm>
              <a:off x="4779147" y="4459547"/>
              <a:ext cx="16512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Engineer 1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C2D4068-371E-63CD-571B-D67CD27BBD1F}"/>
                </a:ext>
              </a:extLst>
            </p:cNvPr>
            <p:cNvCxnSpPr>
              <a:cxnSpLocks/>
            </p:cNvCxnSpPr>
            <p:nvPr/>
          </p:nvCxnSpPr>
          <p:spPr>
            <a:xfrm>
              <a:off x="5033356" y="4792288"/>
              <a:ext cx="0" cy="121365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A53D024-1D09-9EFB-DFC2-EC312DB437B0}"/>
                </a:ext>
              </a:extLst>
            </p:cNvPr>
            <p:cNvCxnSpPr>
              <a:cxnSpLocks/>
            </p:cNvCxnSpPr>
            <p:nvPr/>
          </p:nvCxnSpPr>
          <p:spPr>
            <a:xfrm>
              <a:off x="7326292" y="4790905"/>
              <a:ext cx="0" cy="121365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D62B355-32A3-E379-A459-25A49441A506}"/>
                </a:ext>
              </a:extLst>
            </p:cNvPr>
            <p:cNvCxnSpPr>
              <a:cxnSpLocks/>
            </p:cNvCxnSpPr>
            <p:nvPr/>
          </p:nvCxnSpPr>
          <p:spPr>
            <a:xfrm>
              <a:off x="5630475" y="4790907"/>
              <a:ext cx="0" cy="121365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1C0D45C-7842-D3C7-8123-F2FDCF3054B6}"/>
                </a:ext>
              </a:extLst>
            </p:cNvPr>
            <p:cNvCxnSpPr>
              <a:cxnSpLocks/>
            </p:cNvCxnSpPr>
            <p:nvPr/>
          </p:nvCxnSpPr>
          <p:spPr>
            <a:xfrm>
              <a:off x="5871556" y="4790908"/>
              <a:ext cx="0" cy="121365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288D3EB-E16E-896B-0EE9-DAC104D767F6}"/>
                </a:ext>
              </a:extLst>
            </p:cNvPr>
            <p:cNvCxnSpPr>
              <a:cxnSpLocks/>
            </p:cNvCxnSpPr>
            <p:nvPr/>
          </p:nvCxnSpPr>
          <p:spPr>
            <a:xfrm>
              <a:off x="7865220" y="4793676"/>
              <a:ext cx="0" cy="121365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0A10B60-FDBD-A80E-C1D5-38FBF320703C}"/>
                </a:ext>
              </a:extLst>
            </p:cNvPr>
            <p:cNvCxnSpPr>
              <a:cxnSpLocks/>
            </p:cNvCxnSpPr>
            <p:nvPr/>
          </p:nvCxnSpPr>
          <p:spPr>
            <a:xfrm>
              <a:off x="8260081" y="4793677"/>
              <a:ext cx="0" cy="121365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6AC51FE8-480B-6C47-97EB-4BEF87BCA4B9}"/>
              </a:ext>
            </a:extLst>
          </p:cNvPr>
          <p:cNvSpPr txBox="1">
            <a:spLocks/>
          </p:cNvSpPr>
          <p:nvPr/>
        </p:nvSpPr>
        <p:spPr>
          <a:xfrm>
            <a:off x="0" y="450473"/>
            <a:ext cx="9144000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>
                <a:latin typeface="Arial"/>
                <a:cs typeface="Arial"/>
              </a:rPr>
              <a:t>Background</a:t>
            </a:r>
            <a:endParaRPr lang="en-US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824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386B8E-C37F-F7C1-E2AC-55975191351D}"/>
              </a:ext>
            </a:extLst>
          </p:cNvPr>
          <p:cNvSpPr txBox="1">
            <a:spLocks/>
          </p:cNvSpPr>
          <p:nvPr/>
        </p:nvSpPr>
        <p:spPr>
          <a:xfrm>
            <a:off x="335604" y="1191884"/>
            <a:ext cx="8677595" cy="49584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>
                <a:latin typeface="Arial"/>
                <a:ea typeface="+mn-lt"/>
                <a:cs typeface="Arial"/>
              </a:rPr>
              <a:t>Step 1. </a:t>
            </a:r>
            <a:r>
              <a:rPr lang="en-US" sz="1600">
                <a:latin typeface="Arial"/>
                <a:ea typeface="+mn-lt"/>
                <a:cs typeface="Arial"/>
              </a:rPr>
              <a:t>Implement</a:t>
            </a:r>
            <a:r>
              <a:rPr lang="en-US" sz="1600" b="1">
                <a:latin typeface="Arial"/>
                <a:ea typeface="+mn-lt"/>
                <a:cs typeface="Arial"/>
              </a:rPr>
              <a:t> </a:t>
            </a:r>
            <a:r>
              <a:rPr lang="en-US" sz="1600">
                <a:latin typeface="Arial"/>
                <a:ea typeface="+mn-lt"/>
                <a:cs typeface="Arial"/>
              </a:rPr>
              <a:t>Unsupervised Machine Learning – Changepoint Detection Algorithm</a:t>
            </a:r>
          </a:p>
          <a:p>
            <a:pPr>
              <a:spcBef>
                <a:spcPts val="500"/>
              </a:spcBef>
            </a:pPr>
            <a:r>
              <a:rPr lang="en-US" sz="1500">
                <a:latin typeface="Arial"/>
                <a:ea typeface="+mn-lt"/>
                <a:cs typeface="Arial"/>
              </a:rPr>
              <a:t>"Unsupervised" in this context means that the fuel pressure data have not been labeled with the proper fuel pressure classification for each data point (the data doesn’t include answers).</a:t>
            </a:r>
          </a:p>
          <a:p>
            <a:pPr lvl="1"/>
            <a:r>
              <a:rPr lang="en-US" sz="1500">
                <a:latin typeface="Arial"/>
                <a:ea typeface="+mn-lt"/>
                <a:cs typeface="Arial"/>
              </a:rPr>
              <a:t>We also don’t know where behaviors start and stop.</a:t>
            </a:r>
          </a:p>
          <a:p>
            <a:pPr>
              <a:spcBef>
                <a:spcPts val="500"/>
              </a:spcBef>
            </a:pPr>
            <a:r>
              <a:rPr lang="en-US" sz="1500">
                <a:latin typeface="Arial"/>
                <a:ea typeface="+mn-lt"/>
                <a:cs typeface="Arial"/>
              </a:rPr>
              <a:t>The goal of many unsupervised machine learning algorithms is to divide observations into homogeneous groups, called "clusters" or "segments" without needing supervision (without knowing the right grouping).</a:t>
            </a:r>
          </a:p>
          <a:p>
            <a:pPr>
              <a:spcBef>
                <a:spcPts val="500"/>
              </a:spcBef>
            </a:pPr>
            <a:r>
              <a:rPr lang="en-US" sz="1500">
                <a:latin typeface="Arial"/>
                <a:ea typeface="+mn-lt"/>
                <a:cs typeface="Arial"/>
              </a:rPr>
              <a:t>Pruned Exact Linear Time (PELT) changepoint detection algorithm identifies when the mean and variance of a time series data stream changes in some way (using the "changepoint" package in R).</a:t>
            </a:r>
          </a:p>
          <a:p>
            <a:pPr>
              <a:spcBef>
                <a:spcPts val="500"/>
              </a:spcBef>
            </a:pPr>
            <a:r>
              <a:rPr lang="en-US" sz="1500">
                <a:latin typeface="Arial"/>
                <a:ea typeface="+mn-lt"/>
                <a:cs typeface="Arial"/>
              </a:rPr>
              <a:t>Gamma likelihood used as a cost function with BIC as a penalty term.</a:t>
            </a:r>
          </a:p>
          <a:p>
            <a:pPr>
              <a:spcBef>
                <a:spcPts val="500"/>
              </a:spcBef>
            </a:pPr>
            <a:r>
              <a:rPr lang="en-US" sz="1500">
                <a:latin typeface="Arial"/>
                <a:ea typeface="+mn-lt"/>
                <a:cs typeface="Arial"/>
              </a:rPr>
              <a:t>Changepoints chosen to optimize the penalized cost function from left to right.</a:t>
            </a:r>
            <a:endParaRPr lang="en-US" sz="1100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r>
              <a:rPr lang="en-US" sz="1200" err="1">
                <a:latin typeface="Courier New"/>
                <a:ea typeface="+mn-lt"/>
                <a:cs typeface="+mn-lt"/>
              </a:rPr>
              <a:t>cpt.meanvar</a:t>
            </a:r>
            <a:r>
              <a:rPr lang="en-US" sz="1200">
                <a:latin typeface="Courier New"/>
                <a:ea typeface="+mn-lt"/>
                <a:cs typeface="+mn-lt"/>
              </a:rPr>
              <a:t>(</a:t>
            </a:r>
            <a:r>
              <a:rPr lang="en-US" sz="1200" err="1">
                <a:latin typeface="Courier New"/>
                <a:ea typeface="+mn-lt"/>
                <a:cs typeface="+mn-lt"/>
              </a:rPr>
              <a:t>my.data</a:t>
            </a:r>
            <a:r>
              <a:rPr lang="en-US" sz="1200">
                <a:latin typeface="Courier New"/>
                <a:ea typeface="+mn-lt"/>
                <a:cs typeface="+mn-lt"/>
              </a:rPr>
              <a:t>[,</a:t>
            </a:r>
            <a:r>
              <a:rPr lang="en-US" sz="1200" err="1">
                <a:latin typeface="Courier New"/>
                <a:ea typeface="+mn-lt"/>
                <a:cs typeface="+mn-lt"/>
              </a:rPr>
              <a:t>col_noise</a:t>
            </a:r>
            <a:r>
              <a:rPr lang="en-US" sz="1200">
                <a:latin typeface="Courier New"/>
                <a:ea typeface="+mn-lt"/>
                <a:cs typeface="+mn-lt"/>
              </a:rPr>
              <a:t>], penalty="BIC", method="</a:t>
            </a:r>
            <a:r>
              <a:rPr lang="en-US" sz="1200" b="1">
                <a:latin typeface="Courier New"/>
                <a:ea typeface="+mn-lt"/>
                <a:cs typeface="+mn-lt"/>
              </a:rPr>
              <a:t>PELT</a:t>
            </a:r>
            <a:r>
              <a:rPr lang="en-US" sz="1200">
                <a:latin typeface="Courier New"/>
                <a:ea typeface="+mn-lt"/>
                <a:cs typeface="+mn-lt"/>
              </a:rPr>
              <a:t>", </a:t>
            </a:r>
            <a:r>
              <a:rPr lang="en-US" sz="1200" err="1">
                <a:latin typeface="Courier New"/>
                <a:ea typeface="+mn-lt"/>
                <a:cs typeface="+mn-lt"/>
              </a:rPr>
              <a:t>test.stat</a:t>
            </a:r>
            <a:r>
              <a:rPr lang="en-US" sz="1200">
                <a:latin typeface="Courier New"/>
                <a:ea typeface="+mn-lt"/>
                <a:cs typeface="+mn-lt"/>
              </a:rPr>
              <a:t>="Gamma", class=TRUE, shape=</a:t>
            </a:r>
            <a:r>
              <a:rPr lang="en-US" sz="1200" err="1">
                <a:latin typeface="Courier New"/>
                <a:ea typeface="+mn-lt"/>
                <a:cs typeface="+mn-lt"/>
              </a:rPr>
              <a:t>shape.par</a:t>
            </a:r>
            <a:r>
              <a:rPr lang="en-US" sz="1200">
                <a:latin typeface="Courier New"/>
                <a:ea typeface="+mn-lt"/>
                <a:cs typeface="+mn-lt"/>
              </a:rPr>
              <a:t>)</a:t>
            </a:r>
            <a:endParaRPr lang="en-US" sz="1200">
              <a:latin typeface="Courier New"/>
              <a:cs typeface="Calibri" panose="020F0502020204030204"/>
            </a:endParaRPr>
          </a:p>
          <a:p>
            <a:pPr marL="342900" indent="-342900">
              <a:buAutoNum type="arabicPeriod"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600">
                <a:solidFill>
                  <a:schemeClr val="bg1"/>
                </a:solidFill>
                <a:latin typeface="Arial"/>
                <a:cs typeface="Arial"/>
              </a:rPr>
              <a:t>U</a:t>
            </a:r>
            <a:endParaRPr lang="en-US" sz="160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endParaRPr lang="en-US" sz="1600">
              <a:latin typeface="Arial"/>
              <a:cs typeface="Arial"/>
            </a:endParaRPr>
          </a:p>
          <a:p>
            <a:pPr marL="514350" indent="-514350">
              <a:buAutoNum type="arabicPeriod"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0D99F0-D355-5B2C-924C-528C0305D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5" y="4614832"/>
            <a:ext cx="4820879" cy="171283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05D898-39E4-2A92-DF85-1CAC6E45CDAD}"/>
              </a:ext>
            </a:extLst>
          </p:cNvPr>
          <p:cNvSpPr txBox="1">
            <a:spLocks/>
          </p:cNvSpPr>
          <p:nvPr/>
        </p:nvSpPr>
        <p:spPr>
          <a:xfrm>
            <a:off x="628649" y="1558882"/>
            <a:ext cx="8042809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B6A08D5-A73E-512E-496D-879231A6D8E5}"/>
              </a:ext>
            </a:extLst>
          </p:cNvPr>
          <p:cNvCxnSpPr>
            <a:cxnSpLocks/>
          </p:cNvCxnSpPr>
          <p:nvPr/>
        </p:nvCxnSpPr>
        <p:spPr>
          <a:xfrm flipV="1">
            <a:off x="4024680" y="3861834"/>
            <a:ext cx="1224528" cy="1431133"/>
          </a:xfrm>
          <a:prstGeom prst="straightConnector1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1262D9-1A68-0065-0D8F-51974E6D7782}"/>
              </a:ext>
            </a:extLst>
          </p:cNvPr>
          <p:cNvCxnSpPr>
            <a:cxnSpLocks/>
          </p:cNvCxnSpPr>
          <p:nvPr/>
        </p:nvCxnSpPr>
        <p:spPr>
          <a:xfrm>
            <a:off x="4047290" y="5588938"/>
            <a:ext cx="1205721" cy="1114786"/>
          </a:xfrm>
          <a:prstGeom prst="straightConnector1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01EB2E-CDAD-D557-394B-0E7C40E63283}"/>
              </a:ext>
            </a:extLst>
          </p:cNvPr>
          <p:cNvCxnSpPr>
            <a:cxnSpLocks/>
            <a:stCxn id="44" idx="0"/>
          </p:cNvCxnSpPr>
          <p:nvPr/>
        </p:nvCxnSpPr>
        <p:spPr>
          <a:xfrm flipV="1">
            <a:off x="4116363" y="3874681"/>
            <a:ext cx="4692033" cy="1418287"/>
          </a:xfrm>
          <a:prstGeom prst="straightConnector1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C9C06F8-25AE-2CAA-7018-868ACDC9499C}"/>
              </a:ext>
            </a:extLst>
          </p:cNvPr>
          <p:cNvCxnSpPr>
            <a:cxnSpLocks/>
            <a:stCxn id="44" idx="2"/>
          </p:cNvCxnSpPr>
          <p:nvPr/>
        </p:nvCxnSpPr>
        <p:spPr>
          <a:xfrm>
            <a:off x="4116363" y="5576091"/>
            <a:ext cx="4763297" cy="1127633"/>
          </a:xfrm>
          <a:prstGeom prst="straightConnector1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A3899395-4D76-9791-2E25-077FFE680A5F}"/>
              </a:ext>
            </a:extLst>
          </p:cNvPr>
          <p:cNvSpPr/>
          <p:nvPr/>
        </p:nvSpPr>
        <p:spPr>
          <a:xfrm>
            <a:off x="4024680" y="5292968"/>
            <a:ext cx="183366" cy="2831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87DCA38-DD86-D1E3-6E47-91D5FBBA1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208" y="3874681"/>
            <a:ext cx="3621157" cy="283657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CD238C7-E02D-3E0E-3CB6-7DC5F9DFFB0E}"/>
              </a:ext>
            </a:extLst>
          </p:cNvPr>
          <p:cNvSpPr txBox="1">
            <a:spLocks/>
          </p:cNvSpPr>
          <p:nvPr/>
        </p:nvSpPr>
        <p:spPr>
          <a:xfrm>
            <a:off x="0" y="450473"/>
            <a:ext cx="9144000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>
                <a:latin typeface="Arial"/>
                <a:cs typeface="Arial"/>
              </a:rPr>
              <a:t>Fuel-Pressure AI Classification System (FACS)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771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386B8E-C37F-F7C1-E2AC-55975191351D}"/>
              </a:ext>
            </a:extLst>
          </p:cNvPr>
          <p:cNvSpPr txBox="1">
            <a:spLocks/>
          </p:cNvSpPr>
          <p:nvPr/>
        </p:nvSpPr>
        <p:spPr>
          <a:xfrm>
            <a:off x="263886" y="1186815"/>
            <a:ext cx="8677595" cy="48610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>
                <a:latin typeface="Arial"/>
                <a:cs typeface="Arial"/>
              </a:rPr>
              <a:t>Step 2.</a:t>
            </a:r>
            <a:r>
              <a:rPr lang="en-US" sz="1600">
                <a:latin typeface="Arial"/>
                <a:cs typeface="Arial"/>
              </a:rPr>
              <a:t> Craft an Expert System (ES) to Interpret Changepoints and Classify Segments</a:t>
            </a:r>
            <a:endParaRPr lang="en-US"/>
          </a:p>
          <a:p>
            <a:r>
              <a:rPr lang="en-US" sz="1500">
                <a:latin typeface="Arial"/>
                <a:cs typeface="Arial"/>
              </a:rPr>
              <a:t>Highly collaborative and iterative effort with SMEs and other experts at the CTF.</a:t>
            </a:r>
          </a:p>
          <a:p>
            <a:r>
              <a:rPr lang="en-US" sz="1500">
                <a:latin typeface="Arial"/>
                <a:ea typeface="Calibri" panose="020F0502020204030204"/>
                <a:cs typeface="Arial"/>
              </a:rPr>
              <a:t>Expert System: An AI system that emulates the decision-making ability of an expert.</a:t>
            </a:r>
          </a:p>
          <a:p>
            <a:pPr lvl="1"/>
            <a:r>
              <a:rPr lang="en-US" sz="1400">
                <a:latin typeface="Arial"/>
                <a:cs typeface="Arial"/>
              </a:rPr>
              <a:t>Rules-based set of logic used to classify fuel pressure behavior of one or more segments of the overall time-series stream in an interpretable way.</a:t>
            </a:r>
            <a:endParaRPr lang="en-US" sz="1400">
              <a:latin typeface="Arial"/>
              <a:ea typeface="+mn-lt"/>
              <a:cs typeface="Arial"/>
            </a:endParaRPr>
          </a:p>
          <a:p>
            <a:pPr lvl="1"/>
            <a:r>
              <a:rPr lang="en-US" sz="1400">
                <a:latin typeface="Arial"/>
                <a:cs typeface="Arial"/>
              </a:rPr>
              <a:t>Based on evaluation criteria, definitions of various states, and statistical properties (e.g., mean, min, max, left/right edge values, general shape). </a:t>
            </a:r>
          </a:p>
          <a:p>
            <a:pPr lvl="1"/>
            <a:r>
              <a:rPr lang="en-US" sz="1400">
                <a:latin typeface="Arial"/>
                <a:cs typeface="Arial"/>
              </a:rPr>
              <a:t>Example Oscillation definition – Range in fuel pressure between trough and crest is greater than ‘x’ </a:t>
            </a:r>
            <a:r>
              <a:rPr lang="en-US" sz="1400" err="1">
                <a:latin typeface="Arial"/>
                <a:cs typeface="Arial"/>
              </a:rPr>
              <a:t>psig</a:t>
            </a:r>
            <a:r>
              <a:rPr lang="en-US" sz="1400">
                <a:latin typeface="Arial"/>
                <a:cs typeface="Arial"/>
              </a:rPr>
              <a:t> and does not drop below ‘y’ </a:t>
            </a:r>
            <a:r>
              <a:rPr lang="en-US" sz="1400" err="1">
                <a:latin typeface="Arial"/>
                <a:cs typeface="Arial"/>
              </a:rPr>
              <a:t>psig</a:t>
            </a:r>
            <a:r>
              <a:rPr lang="en-US" sz="1400">
                <a:latin typeface="Arial"/>
                <a:cs typeface="Arial"/>
              </a:rPr>
              <a:t> of difference in range for at least ‘z’ cycles.</a:t>
            </a:r>
          </a:p>
          <a:p>
            <a:pPr lvl="2"/>
            <a:r>
              <a:rPr lang="en-US" sz="1400">
                <a:latin typeface="Arial"/>
                <a:cs typeface="Arial"/>
              </a:rPr>
              <a:t>Spikes last fewer than ‘z’ cycles.</a:t>
            </a:r>
          </a:p>
          <a:p>
            <a:pPr marL="514350" indent="-514350">
              <a:buAutoNum type="arabicPeriod"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23CD49-7994-F3F1-7353-16CEE647A1C0}"/>
              </a:ext>
            </a:extLst>
          </p:cNvPr>
          <p:cNvGrpSpPr/>
          <p:nvPr/>
        </p:nvGrpSpPr>
        <p:grpSpPr>
          <a:xfrm>
            <a:off x="158775" y="3735739"/>
            <a:ext cx="8764389" cy="2841890"/>
            <a:chOff x="158775" y="3597723"/>
            <a:chExt cx="8764389" cy="28418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14930CE-58CD-7232-F1A9-FBA6E3366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75" y="4350721"/>
              <a:ext cx="4820879" cy="1712837"/>
            </a:xfrm>
            <a:prstGeom prst="rect">
              <a:avLst/>
            </a:prstGeom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79188BE-A448-46EF-E7ED-1EF6D8227E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4680" y="3597723"/>
              <a:ext cx="1224528" cy="1431133"/>
            </a:xfrm>
            <a:prstGeom prst="straightConnector1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F5394D8-C17C-0C6E-2D44-91830B0CEFCD}"/>
                </a:ext>
              </a:extLst>
            </p:cNvPr>
            <p:cNvCxnSpPr>
              <a:cxnSpLocks/>
            </p:cNvCxnSpPr>
            <p:nvPr/>
          </p:nvCxnSpPr>
          <p:spPr>
            <a:xfrm>
              <a:off x="4047290" y="5324827"/>
              <a:ext cx="1205721" cy="1114786"/>
            </a:xfrm>
            <a:prstGeom prst="straightConnector1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B9A5A69-68B3-3BC6-6F94-E55B23AAF179}"/>
                </a:ext>
              </a:extLst>
            </p:cNvPr>
            <p:cNvCxnSpPr>
              <a:cxnSpLocks/>
              <a:stCxn id="23" idx="0"/>
            </p:cNvCxnSpPr>
            <p:nvPr/>
          </p:nvCxnSpPr>
          <p:spPr>
            <a:xfrm flipV="1">
              <a:off x="4116363" y="3610570"/>
              <a:ext cx="4692033" cy="1418287"/>
            </a:xfrm>
            <a:prstGeom prst="straightConnector1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A53108C-8610-3DCB-3D75-56EB5AF1777E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>
              <a:off x="4116363" y="5311980"/>
              <a:ext cx="4763297" cy="1127633"/>
            </a:xfrm>
            <a:prstGeom prst="straightConnector1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2A9DD4B-0D9C-48B0-6E2A-1AE18DE98555}"/>
                </a:ext>
              </a:extLst>
            </p:cNvPr>
            <p:cNvSpPr/>
            <p:nvPr/>
          </p:nvSpPr>
          <p:spPr>
            <a:xfrm>
              <a:off x="4024680" y="5028857"/>
              <a:ext cx="183366" cy="28312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B0D4A0C-BF90-6C44-E0FE-7E01763E3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4302" y="3614801"/>
              <a:ext cx="3658862" cy="282481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92A642-E1F6-7D95-6B79-E1325D6810DE}"/>
              </a:ext>
            </a:extLst>
          </p:cNvPr>
          <p:cNvSpPr txBox="1">
            <a:spLocks/>
          </p:cNvSpPr>
          <p:nvPr/>
        </p:nvSpPr>
        <p:spPr>
          <a:xfrm>
            <a:off x="0" y="450473"/>
            <a:ext cx="9144000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>
                <a:latin typeface="Arial"/>
                <a:cs typeface="Arial"/>
              </a:rPr>
              <a:t>Fuel-Pressure AI Classification System (FACS)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931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DBCADC8-8374-5467-E55F-AB6B6B2D9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72" y="3760197"/>
            <a:ext cx="7627244" cy="26923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7350FAB-52D9-7A5B-322A-073B39BFFCFF}"/>
              </a:ext>
            </a:extLst>
          </p:cNvPr>
          <p:cNvSpPr txBox="1">
            <a:spLocks/>
          </p:cNvSpPr>
          <p:nvPr/>
        </p:nvSpPr>
        <p:spPr>
          <a:xfrm>
            <a:off x="0" y="450473"/>
            <a:ext cx="9144000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>
                <a:latin typeface="Arial"/>
                <a:cs typeface="Arial"/>
              </a:rPr>
              <a:t>FACS – ES Workflow</a:t>
            </a:r>
            <a:endParaRPr lang="en-US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F0E11A-7264-6524-2182-E0863391E21D}"/>
              </a:ext>
            </a:extLst>
          </p:cNvPr>
          <p:cNvSpPr txBox="1">
            <a:spLocks/>
          </p:cNvSpPr>
          <p:nvPr/>
        </p:nvSpPr>
        <p:spPr>
          <a:xfrm>
            <a:off x="263886" y="1186815"/>
            <a:ext cx="8677595" cy="24017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Type 1 – Above safety threshold for longer than </a:t>
            </a:r>
            <a:r>
              <a:rPr lang="en-US" sz="1600" i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seconds at a time</a:t>
            </a:r>
          </a:p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Type 2 – Above safety or below efficiency threshold for shorter than </a:t>
            </a:r>
            <a:r>
              <a:rPr lang="en-US" sz="1600" i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seconds at a time</a:t>
            </a:r>
          </a:p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Type 3 – A max difference between troughs and crests of at least </a:t>
            </a:r>
            <a:r>
              <a:rPr lang="en-US" sz="1600" i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latin typeface="Arial" panose="020B0604020202020204" pitchFamily="34" charset="0"/>
                <a:cs typeface="Arial" panose="020B0604020202020204" pitchFamily="34" charset="0"/>
              </a:rPr>
              <a:t>psig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Type 4 – A max difference between troughs and crests of less than </a:t>
            </a:r>
            <a:r>
              <a:rPr lang="en-US" sz="1600" i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latin typeface="Arial" panose="020B0604020202020204" pitchFamily="34" charset="0"/>
                <a:cs typeface="Arial" panose="020B0604020202020204" pitchFamily="34" charset="0"/>
              </a:rPr>
              <a:t>psig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and more than </a:t>
            </a:r>
            <a:r>
              <a:rPr lang="en-US" sz="1600" i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latin typeface="Arial" panose="020B0604020202020204" pitchFamily="34" charset="0"/>
                <a:cs typeface="Arial" panose="020B0604020202020204" pitchFamily="34" charset="0"/>
              </a:rPr>
              <a:t>psig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Spool-up – The first </a:t>
            </a:r>
            <a:r>
              <a:rPr lang="en-US" sz="1600" i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seconds before reaching a certain pressure level</a:t>
            </a:r>
          </a:p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Steady State – Relatively constant behavior lasting longer than </a:t>
            </a:r>
            <a:r>
              <a:rPr lang="en-US" sz="1600" i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seconds at a time.</a:t>
            </a:r>
          </a:p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Left-Overs – Data that doesn’t fit into any other category.</a:t>
            </a:r>
          </a:p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49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386B8E-C37F-F7C1-E2AC-55975191351D}"/>
              </a:ext>
            </a:extLst>
          </p:cNvPr>
          <p:cNvSpPr txBox="1">
            <a:spLocks/>
          </p:cNvSpPr>
          <p:nvPr/>
        </p:nvSpPr>
        <p:spPr>
          <a:xfrm>
            <a:off x="263886" y="1175447"/>
            <a:ext cx="8677595" cy="48610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400">
                <a:latin typeface="Arial"/>
                <a:cs typeface="Arial"/>
              </a:rPr>
              <a:t>Tanker A, Receiver 1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08FDBA-EB39-EDC2-1D72-D0EA5DFD46DD}"/>
              </a:ext>
            </a:extLst>
          </p:cNvPr>
          <p:cNvGrpSpPr/>
          <p:nvPr/>
        </p:nvGrpSpPr>
        <p:grpSpPr>
          <a:xfrm>
            <a:off x="80411" y="1679438"/>
            <a:ext cx="9063589" cy="5118177"/>
            <a:chOff x="580744" y="2264636"/>
            <a:chExt cx="7999228" cy="435701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A62DB82-1972-CAC2-5C3D-97716BE3539D}"/>
                </a:ext>
              </a:extLst>
            </p:cNvPr>
            <p:cNvSpPr txBox="1"/>
            <p:nvPr/>
          </p:nvSpPr>
          <p:spPr>
            <a:xfrm>
              <a:off x="1521150" y="2264636"/>
              <a:ext cx="14015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1. Raw Data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BE2730-11D2-1B89-8DD2-6FD5E5620928}"/>
                </a:ext>
              </a:extLst>
            </p:cNvPr>
            <p:cNvSpPr txBox="1"/>
            <p:nvPr/>
          </p:nvSpPr>
          <p:spPr>
            <a:xfrm>
              <a:off x="4877940" y="2271139"/>
              <a:ext cx="3588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2. Apply Unsupervised ML Algorithm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07B8FC6-44E8-E51F-1253-AB07F6698E98}"/>
                </a:ext>
              </a:extLst>
            </p:cNvPr>
            <p:cNvSpPr txBox="1"/>
            <p:nvPr/>
          </p:nvSpPr>
          <p:spPr>
            <a:xfrm>
              <a:off x="580744" y="4671618"/>
              <a:ext cx="3588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3. Apply Expert System AI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01EE186-EA8C-86AB-B766-259A02C022F5}"/>
                </a:ext>
              </a:extLst>
            </p:cNvPr>
            <p:cNvSpPr txBox="1"/>
            <p:nvPr/>
          </p:nvSpPr>
          <p:spPr>
            <a:xfrm>
              <a:off x="4806723" y="4669033"/>
              <a:ext cx="37732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4. Relevant Output: Ready to Continue Analytics</a:t>
              </a:r>
            </a:p>
          </p:txBody>
        </p:sp>
        <p:sp>
          <p:nvSpPr>
            <p:cNvPr id="41" name="Arrow: Right 40">
              <a:extLst>
                <a:ext uri="{FF2B5EF4-FFF2-40B4-BE49-F238E27FC236}">
                  <a16:creationId xmlns:a16="http://schemas.microsoft.com/office/drawing/2014/main" id="{FF61CE42-D43A-7F34-306F-BB810FDC7230}"/>
                </a:ext>
              </a:extLst>
            </p:cNvPr>
            <p:cNvSpPr/>
            <p:nvPr/>
          </p:nvSpPr>
          <p:spPr>
            <a:xfrm>
              <a:off x="3867150" y="3158489"/>
              <a:ext cx="991741" cy="4610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05685833-0A6E-5227-A3A4-1C3C8A875B21}"/>
                </a:ext>
              </a:extLst>
            </p:cNvPr>
            <p:cNvSpPr/>
            <p:nvPr/>
          </p:nvSpPr>
          <p:spPr>
            <a:xfrm>
              <a:off x="3867150" y="5530214"/>
              <a:ext cx="991741" cy="4610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6939DE3B-7133-1858-E2A2-DC13664BC847}"/>
                </a:ext>
              </a:extLst>
            </p:cNvPr>
            <p:cNvSpPr/>
            <p:nvPr/>
          </p:nvSpPr>
          <p:spPr>
            <a:xfrm rot="8644554">
              <a:off x="3876675" y="4358639"/>
              <a:ext cx="991741" cy="4610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Chart&#10;&#10;Description automatically generated with low confidence">
              <a:extLst>
                <a:ext uri="{FF2B5EF4-FFF2-40B4-BE49-F238E27FC236}">
                  <a16:creationId xmlns:a16="http://schemas.microsoft.com/office/drawing/2014/main" id="{15F63F37-38EA-D909-CD18-C71BAC60A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404" y="2641826"/>
              <a:ext cx="2917798" cy="1596887"/>
            </a:xfrm>
            <a:prstGeom prst="rect">
              <a:avLst/>
            </a:prstGeom>
          </p:spPr>
        </p:pic>
        <p:pic>
          <p:nvPicPr>
            <p:cNvPr id="11" name="Picture 10" descr="Chart&#10;&#10;Description automatically generated">
              <a:extLst>
                <a:ext uri="{FF2B5EF4-FFF2-40B4-BE49-F238E27FC236}">
                  <a16:creationId xmlns:a16="http://schemas.microsoft.com/office/drawing/2014/main" id="{72C8414C-B112-D00F-DEAA-5DE3F48F9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5353" y="2639356"/>
              <a:ext cx="2917798" cy="1600311"/>
            </a:xfrm>
            <a:prstGeom prst="rect">
              <a:avLst/>
            </a:prstGeom>
          </p:spPr>
        </p:pic>
        <p:pic>
          <p:nvPicPr>
            <p:cNvPr id="14" name="Picture 13" descr="Chart&#10;&#10;Description automatically generated">
              <a:extLst>
                <a:ext uri="{FF2B5EF4-FFF2-40B4-BE49-F238E27FC236}">
                  <a16:creationId xmlns:a16="http://schemas.microsoft.com/office/drawing/2014/main" id="{57707D12-9D40-3E4A-A71B-555B5F9D6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072" y="5028415"/>
              <a:ext cx="2917798" cy="1593240"/>
            </a:xfrm>
            <a:prstGeom prst="rect">
              <a:avLst/>
            </a:prstGeom>
          </p:spPr>
        </p:pic>
        <p:pic>
          <p:nvPicPr>
            <p:cNvPr id="16" name="Picture 15" descr="Chart&#10;&#10;Description automatically generated">
              <a:extLst>
                <a:ext uri="{FF2B5EF4-FFF2-40B4-BE49-F238E27FC236}">
                  <a16:creationId xmlns:a16="http://schemas.microsoft.com/office/drawing/2014/main" id="{87A38D61-EE99-1503-B646-56264FFE4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3516" y="5031845"/>
              <a:ext cx="2917798" cy="1589810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0CDD5519-45C4-EDCA-FE4D-6A0EF427701F}"/>
              </a:ext>
            </a:extLst>
          </p:cNvPr>
          <p:cNvSpPr txBox="1">
            <a:spLocks/>
          </p:cNvSpPr>
          <p:nvPr/>
        </p:nvSpPr>
        <p:spPr>
          <a:xfrm>
            <a:off x="0" y="450473"/>
            <a:ext cx="9144000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>
                <a:latin typeface="Arial"/>
                <a:cs typeface="Arial"/>
              </a:rPr>
              <a:t>FACS – Generalizable Across Platforms</a:t>
            </a:r>
            <a:endParaRPr lang="en-US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50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2EBA35E-FA02-43B2-4333-1B054C168E8A}"/>
              </a:ext>
            </a:extLst>
          </p:cNvPr>
          <p:cNvSpPr txBox="1">
            <a:spLocks/>
          </p:cNvSpPr>
          <p:nvPr/>
        </p:nvSpPr>
        <p:spPr>
          <a:xfrm>
            <a:off x="263886" y="1175447"/>
            <a:ext cx="8677595" cy="48610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400" dirty="0">
                <a:latin typeface="Arial"/>
                <a:cs typeface="Arial"/>
              </a:rPr>
              <a:t>Tanker A, Receiver 1 – A Closer Look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18E5C3-6944-2872-7999-4AB1279D264F}"/>
              </a:ext>
            </a:extLst>
          </p:cNvPr>
          <p:cNvSpPr txBox="1">
            <a:spLocks/>
          </p:cNvSpPr>
          <p:nvPr/>
        </p:nvSpPr>
        <p:spPr>
          <a:xfrm>
            <a:off x="0" y="450473"/>
            <a:ext cx="9144000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>
                <a:latin typeface="Arial"/>
                <a:cs typeface="Arial"/>
              </a:rPr>
              <a:t>FACS – Generalizable Across Platforms</a:t>
            </a:r>
            <a:endParaRPr lang="en-US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A136EE-A1C4-7DFB-074C-E5F122F12D44}"/>
              </a:ext>
            </a:extLst>
          </p:cNvPr>
          <p:cNvGrpSpPr/>
          <p:nvPr/>
        </p:nvGrpSpPr>
        <p:grpSpPr>
          <a:xfrm>
            <a:off x="295789" y="2100315"/>
            <a:ext cx="8507684" cy="3970497"/>
            <a:chOff x="295789" y="2100315"/>
            <a:chExt cx="8507684" cy="397049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9831613-3A6D-B7BB-D071-2B039B9174AB}"/>
                </a:ext>
              </a:extLst>
            </p:cNvPr>
            <p:cNvGrpSpPr/>
            <p:nvPr/>
          </p:nvGrpSpPr>
          <p:grpSpPr>
            <a:xfrm>
              <a:off x="1381589" y="2274770"/>
              <a:ext cx="7421884" cy="3407783"/>
              <a:chOff x="685800" y="2020768"/>
              <a:chExt cx="8054629" cy="3661785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F0B26CA0-E179-652B-778E-BF32517EA4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5800" y="2020770"/>
                <a:ext cx="8054629" cy="3661783"/>
              </a:xfrm>
              <a:prstGeom prst="rect">
                <a:avLst/>
              </a:prstGeom>
            </p:spPr>
          </p:pic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A8323A4-B778-8B2E-4B26-BA3E9A5CD88A}"/>
                  </a:ext>
                </a:extLst>
              </p:cNvPr>
              <p:cNvCxnSpPr/>
              <p:nvPr/>
            </p:nvCxnSpPr>
            <p:spPr>
              <a:xfrm>
                <a:off x="685800" y="2020770"/>
                <a:ext cx="0" cy="30930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461AE004-86B9-39A0-A554-70789281740D}"/>
                  </a:ext>
                </a:extLst>
              </p:cNvPr>
              <p:cNvCxnSpPr/>
              <p:nvPr/>
            </p:nvCxnSpPr>
            <p:spPr>
              <a:xfrm>
                <a:off x="8737626" y="2020768"/>
                <a:ext cx="0" cy="30930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D555BF8-F649-A2E9-47CC-EF141A05195A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789" y="2100315"/>
              <a:ext cx="1092137" cy="310896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8B28C76-26C6-3132-92D2-3D57D1607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49722" y="5682553"/>
              <a:ext cx="2641120" cy="388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4551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CD5443C517204F95E1369A68F67409" ma:contentTypeVersion="10" ma:contentTypeDescription="Create a new document." ma:contentTypeScope="" ma:versionID="d392ead9e43f8fa0cb9940827dc2e11e">
  <xsd:schema xmlns:xsd="http://www.w3.org/2001/XMLSchema" xmlns:xs="http://www.w3.org/2001/XMLSchema" xmlns:p="http://schemas.microsoft.com/office/2006/metadata/properties" xmlns:ns3="b4f02233-717e-4b84-84a3-ce121832e777" xmlns:ns4="e30ece33-f4d4-4497-af59-5090e946b4b3" targetNamespace="http://schemas.microsoft.com/office/2006/metadata/properties" ma:root="true" ma:fieldsID="b352ab3889af458b0cdfa66147dc35f5" ns3:_="" ns4:_="">
    <xsd:import namespace="b4f02233-717e-4b84-84a3-ce121832e777"/>
    <xsd:import namespace="e30ece33-f4d4-4497-af59-5090e946b4b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02233-717e-4b84-84a3-ce121832e7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ece33-f4d4-4497-af59-5090e946b4b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5FA2CA-3C3C-44D2-915A-2E6A7AB79099}">
  <ds:schemaRefs>
    <ds:schemaRef ds:uri="http://purl.org/dc/terms/"/>
    <ds:schemaRef ds:uri="http://schemas.microsoft.com/office/2006/metadata/properties"/>
    <ds:schemaRef ds:uri="b4f02233-717e-4b84-84a3-ce121832e777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e30ece33-f4d4-4497-af59-5090e946b4b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5F9D96A-289E-4D10-A24F-AFCBD77029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90BEC9-67E9-411A-8F5B-3F76A155A103}">
  <ds:schemaRefs>
    <ds:schemaRef ds:uri="b4f02233-717e-4b84-84a3-ce121832e777"/>
    <ds:schemaRef ds:uri="e30ece33-f4d4-4497-af59-5090e946b4b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1466</Words>
  <Application>Microsoft Office PowerPoint</Application>
  <PresentationFormat>On-screen Show (4:3)</PresentationFormat>
  <Paragraphs>163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Brief Introduction to Auto Correlation</dc:title>
  <dc:creator>James Brownlow</dc:creator>
  <cp:lastModifiedBy>OUELLETTE, MICHELLE F CIV USAF AFMC 812 TSS/ENTR</cp:lastModifiedBy>
  <cp:revision>5</cp:revision>
  <dcterms:created xsi:type="dcterms:W3CDTF">2021-02-17T22:18:49Z</dcterms:created>
  <dcterms:modified xsi:type="dcterms:W3CDTF">2023-04-12T23:12:49Z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0x0101005ACD5443C517204F95E1369A68F67409</vt:lpwstr>
  </property>
</Properties>
</file>