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9"/>
  </p:notesMasterIdLst>
  <p:sldIdLst>
    <p:sldId id="256" r:id="rId3"/>
    <p:sldId id="257" r:id="rId4"/>
    <p:sldId id="298" r:id="rId5"/>
    <p:sldId id="300" r:id="rId6"/>
    <p:sldId id="302" r:id="rId7"/>
    <p:sldId id="304" r:id="rId8"/>
    <p:sldId id="305" r:id="rId9"/>
    <p:sldId id="301" r:id="rId10"/>
    <p:sldId id="306" r:id="rId11"/>
    <p:sldId id="308" r:id="rId12"/>
    <p:sldId id="309" r:id="rId13"/>
    <p:sldId id="310" r:id="rId14"/>
    <p:sldId id="312" r:id="rId15"/>
    <p:sldId id="314" r:id="rId16"/>
    <p:sldId id="315" r:id="rId17"/>
    <p:sldId id="267" r:id="rId18"/>
    <p:sldId id="313" r:id="rId19"/>
    <p:sldId id="365" r:id="rId20"/>
    <p:sldId id="340" r:id="rId21"/>
    <p:sldId id="352" r:id="rId22"/>
    <p:sldId id="341" r:id="rId23"/>
    <p:sldId id="345" r:id="rId24"/>
    <p:sldId id="344" r:id="rId25"/>
    <p:sldId id="343" r:id="rId26"/>
    <p:sldId id="342" r:id="rId27"/>
    <p:sldId id="339" r:id="rId28"/>
    <p:sldId id="316" r:id="rId29"/>
    <p:sldId id="307" r:id="rId30"/>
    <p:sldId id="317" r:id="rId31"/>
    <p:sldId id="323" r:id="rId32"/>
    <p:sldId id="326" r:id="rId33"/>
    <p:sldId id="318" r:id="rId34"/>
    <p:sldId id="355" r:id="rId35"/>
    <p:sldId id="324" r:id="rId36"/>
    <p:sldId id="325" r:id="rId37"/>
    <p:sldId id="319" r:id="rId38"/>
    <p:sldId id="356" r:id="rId39"/>
    <p:sldId id="320" r:id="rId40"/>
    <p:sldId id="321" r:id="rId41"/>
    <p:sldId id="327" r:id="rId42"/>
    <p:sldId id="328" r:id="rId43"/>
    <p:sldId id="322" r:id="rId44"/>
    <p:sldId id="329" r:id="rId45"/>
    <p:sldId id="353" r:id="rId46"/>
    <p:sldId id="330" r:id="rId47"/>
    <p:sldId id="331" r:id="rId48"/>
    <p:sldId id="334" r:id="rId49"/>
    <p:sldId id="351" r:id="rId50"/>
    <p:sldId id="357" r:id="rId51"/>
    <p:sldId id="366" r:id="rId52"/>
    <p:sldId id="358" r:id="rId53"/>
    <p:sldId id="360" r:id="rId54"/>
    <p:sldId id="359" r:id="rId55"/>
    <p:sldId id="363" r:id="rId56"/>
    <p:sldId id="362" r:id="rId57"/>
    <p:sldId id="364"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8" autoAdjust="0"/>
    <p:restoredTop sz="74793" autoAdjust="0"/>
  </p:normalViewPr>
  <p:slideViewPr>
    <p:cSldViewPr snapToGrid="0">
      <p:cViewPr varScale="1">
        <p:scale>
          <a:sx n="68" d="100"/>
          <a:sy n="68" d="100"/>
        </p:scale>
        <p:origin x="117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BAC4A0-D6CA-4537-9564-626D02059BB0}"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63DD39-072B-450C-BD13-FE0B62F9B0FA}" type="slidenum">
              <a:rPr lang="en-US" smtClean="0"/>
              <a:t>‹#›</a:t>
            </a:fld>
            <a:endParaRPr lang="en-US"/>
          </a:p>
        </p:txBody>
      </p:sp>
    </p:spTree>
    <p:extLst>
      <p:ext uri="{BB962C8B-B14F-4D97-AF65-F5344CB8AC3E}">
        <p14:creationId xmlns:p14="http://schemas.microsoft.com/office/powerpoint/2010/main" val="91819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1</a:t>
            </a:fld>
            <a:endParaRPr lang="en-US"/>
          </a:p>
        </p:txBody>
      </p:sp>
    </p:spTree>
    <p:extLst>
      <p:ext uri="{BB962C8B-B14F-4D97-AF65-F5344CB8AC3E}">
        <p14:creationId xmlns:p14="http://schemas.microsoft.com/office/powerpoint/2010/main" val="218773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We used the Fit DSD method, Forward Selection + </a:t>
            </a:r>
            <a:r>
              <a:rPr lang="en-US" sz="1200" kern="1200" dirty="0" err="1">
                <a:solidFill>
                  <a:schemeClr val="tx1"/>
                </a:solidFill>
                <a:latin typeface="+mn-lt"/>
                <a:ea typeface="+mn-ea"/>
                <a:cs typeface="+mn-cs"/>
              </a:rPr>
              <a:t>AICc</a:t>
            </a:r>
            <a:r>
              <a:rPr lang="en-US" sz="1200" kern="1200" dirty="0">
                <a:solidFill>
                  <a:schemeClr val="tx1"/>
                </a:solidFill>
                <a:latin typeface="+mn-lt"/>
                <a:ea typeface="+mn-ea"/>
                <a:cs typeface="+mn-cs"/>
              </a:rPr>
              <a:t>, and SVEM-FS applied to just the DSD rows</a:t>
            </a:r>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47</a:t>
            </a:fld>
            <a:endParaRPr lang="en-US"/>
          </a:p>
        </p:txBody>
      </p:sp>
    </p:spTree>
    <p:extLst>
      <p:ext uri="{BB962C8B-B14F-4D97-AF65-F5344CB8AC3E}">
        <p14:creationId xmlns:p14="http://schemas.microsoft.com/office/powerpoint/2010/main" val="130304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48</a:t>
            </a:fld>
            <a:endParaRPr lang="en-US"/>
          </a:p>
        </p:txBody>
      </p:sp>
    </p:spTree>
    <p:extLst>
      <p:ext uri="{BB962C8B-B14F-4D97-AF65-F5344CB8AC3E}">
        <p14:creationId xmlns:p14="http://schemas.microsoft.com/office/powerpoint/2010/main" val="150654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49</a:t>
            </a:fld>
            <a:endParaRPr lang="en-US"/>
          </a:p>
        </p:txBody>
      </p:sp>
    </p:spTree>
    <p:extLst>
      <p:ext uri="{BB962C8B-B14F-4D97-AF65-F5344CB8AC3E}">
        <p14:creationId xmlns:p14="http://schemas.microsoft.com/office/powerpoint/2010/main" val="290472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50</a:t>
            </a:fld>
            <a:endParaRPr lang="en-US"/>
          </a:p>
        </p:txBody>
      </p:sp>
    </p:spTree>
    <p:extLst>
      <p:ext uri="{BB962C8B-B14F-4D97-AF65-F5344CB8AC3E}">
        <p14:creationId xmlns:p14="http://schemas.microsoft.com/office/powerpoint/2010/main" val="3719078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51</a:t>
            </a:fld>
            <a:endParaRPr lang="en-US"/>
          </a:p>
        </p:txBody>
      </p:sp>
    </p:spTree>
    <p:extLst>
      <p:ext uri="{BB962C8B-B14F-4D97-AF65-F5344CB8AC3E}">
        <p14:creationId xmlns:p14="http://schemas.microsoft.com/office/powerpoint/2010/main" val="3504586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52</a:t>
            </a:fld>
            <a:endParaRPr lang="en-US"/>
          </a:p>
        </p:txBody>
      </p:sp>
    </p:spTree>
    <p:extLst>
      <p:ext uri="{BB962C8B-B14F-4D97-AF65-F5344CB8AC3E}">
        <p14:creationId xmlns:p14="http://schemas.microsoft.com/office/powerpoint/2010/main" val="1426199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53</a:t>
            </a:fld>
            <a:endParaRPr lang="en-US"/>
          </a:p>
        </p:txBody>
      </p:sp>
    </p:spTree>
    <p:extLst>
      <p:ext uri="{BB962C8B-B14F-4D97-AF65-F5344CB8AC3E}">
        <p14:creationId xmlns:p14="http://schemas.microsoft.com/office/powerpoint/2010/main" val="801580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54</a:t>
            </a:fld>
            <a:endParaRPr lang="en-US"/>
          </a:p>
        </p:txBody>
      </p:sp>
    </p:spTree>
    <p:extLst>
      <p:ext uri="{BB962C8B-B14F-4D97-AF65-F5344CB8AC3E}">
        <p14:creationId xmlns:p14="http://schemas.microsoft.com/office/powerpoint/2010/main" val="613000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55</a:t>
            </a:fld>
            <a:endParaRPr lang="en-US"/>
          </a:p>
        </p:txBody>
      </p:sp>
    </p:spTree>
    <p:extLst>
      <p:ext uri="{BB962C8B-B14F-4D97-AF65-F5344CB8AC3E}">
        <p14:creationId xmlns:p14="http://schemas.microsoft.com/office/powerpoint/2010/main" val="2845099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56</a:t>
            </a:fld>
            <a:endParaRPr lang="en-US"/>
          </a:p>
        </p:txBody>
      </p:sp>
    </p:spTree>
    <p:extLst>
      <p:ext uri="{BB962C8B-B14F-4D97-AF65-F5344CB8AC3E}">
        <p14:creationId xmlns:p14="http://schemas.microsoft.com/office/powerpoint/2010/main" val="442857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introduce the idea of self-validating ensemble modeling or SVEM.  I am going to keep it fairly, basic.  I’ll assume that you have some experience of design and analysis of experiments.  Most importantly, you should understand that the statistical modeling process boils down to fitting functions to data that predict a response variable as a function of input variables.</a:t>
            </a:r>
          </a:p>
          <a:p>
            <a:br>
              <a:rPr lang="en-US" dirty="0"/>
            </a:br>
            <a:r>
              <a:rPr lang="en-US" dirty="0"/>
              <a:t>At a high level, SVEM is bridge between machine learning algorithms used in big data applications and design of experiments. Machine learning and DOE each have a long history, but until now they were somewhat separate traditions.  </a:t>
            </a:r>
          </a:p>
          <a:p>
            <a:endParaRPr lang="en-US" dirty="0"/>
          </a:p>
          <a:p>
            <a:r>
              <a:rPr lang="en-US" dirty="0"/>
              <a:t>Our research indicates that you can get more accurate models, using fewer observations using SVEM.  This means that product and process improvement can happen in less time, using fewer resources.  So, if you are in a competitive business environment where being the first to market is critical, then you may want to hear what we have to say. We believe SVEM has tremendous promise in the pharma/biotech industries, high-technology like semiconductor manufacturing, and in the development of consumer products.</a:t>
            </a:r>
          </a:p>
          <a:p>
            <a:endParaRPr lang="en-US" dirty="0"/>
          </a:p>
          <a:p>
            <a:r>
              <a:rPr lang="en-US" dirty="0"/>
              <a:t>In my role as a research and development director for JMP I have something of a birds-eye view of how data is handled in a lot of industries and areas of application. I have developed algorithms for constructing optimal designed experiments, as well as related analysis procedures like mixed models and generalized linear models.  On the other hand, I am also the developer of JMP Pro’s neural network algorithms as well as some of the other machine learning techniques that are in the product. </a:t>
            </a:r>
          </a:p>
          <a:p>
            <a:endParaRPr lang="en-US" dirty="0"/>
          </a:p>
          <a:p>
            <a:r>
              <a:rPr lang="en-US" dirty="0"/>
              <a:t>Over the last twenty years I’ve seen machine learning become more prominent when modeling large observational and observed as many exciting new algorithms have been developed.</a:t>
            </a:r>
          </a:p>
          <a:p>
            <a:endParaRPr lang="en-US" dirty="0"/>
          </a:p>
          <a:p>
            <a:r>
              <a:rPr lang="en-US" dirty="0"/>
              <a:t>At the same time, the analysis of designed experiments also changed, incrementally over the last 20 years.  However, the overall statistical methodology of industrial experimentation would be recognizable to anyone that read Box, Hunter, and Hunter in the 1970s.</a:t>
            </a:r>
          </a:p>
          <a:p>
            <a:endParaRPr lang="en-US" dirty="0"/>
          </a:p>
          <a:p>
            <a:r>
              <a:rPr lang="en-US" dirty="0"/>
              <a:t>Machine learning and design of experiments are generally applied in industry to solve problems that are predictive in nature.  Is the sensor data indicating a faulty batch? How do we tweak the product so that we maximize yield while minimizing cost?</a:t>
            </a:r>
          </a:p>
          <a:p>
            <a:endParaRPr lang="en-US" dirty="0"/>
          </a:p>
          <a:p>
            <a:r>
              <a:rPr lang="en-US" dirty="0"/>
              <a:t>Although they are both predictive in nature, machine learning and design of experiments are applied to rather different types of data. What am going to do now is give a quick overview of both.  Then I’ll escribe how we have blended them into SVEM.  I’ll analyze data from some real experiments to show how it works and why we think it is doing very well.</a:t>
            </a:r>
          </a:p>
          <a:p>
            <a:endParaRPr lang="en-US" dirty="0"/>
          </a:p>
          <a:p>
            <a:r>
              <a:rPr lang="en-US" dirty="0"/>
              <a:t>Then I’ll go over the results of simulations done by Trent Lemkus at the university of new Hampshire and then discuss open questions and next steps in the research that needs to be followed up on.</a:t>
            </a:r>
          </a:p>
        </p:txBody>
      </p:sp>
      <p:sp>
        <p:nvSpPr>
          <p:cNvPr id="4" name="Slide Number Placeholder 3"/>
          <p:cNvSpPr>
            <a:spLocks noGrp="1"/>
          </p:cNvSpPr>
          <p:nvPr>
            <p:ph type="sldNum" sz="quarter" idx="5"/>
          </p:nvPr>
        </p:nvSpPr>
        <p:spPr/>
        <p:txBody>
          <a:bodyPr/>
          <a:lstStyle/>
          <a:p>
            <a:fld id="{FE63DD39-072B-450C-BD13-FE0B62F9B0FA}" type="slidenum">
              <a:rPr lang="en-US" smtClean="0"/>
              <a:t>2</a:t>
            </a:fld>
            <a:endParaRPr lang="en-US"/>
          </a:p>
        </p:txBody>
      </p:sp>
    </p:spTree>
    <p:extLst>
      <p:ext uri="{BB962C8B-B14F-4D97-AF65-F5344CB8AC3E}">
        <p14:creationId xmlns:p14="http://schemas.microsoft.com/office/powerpoint/2010/main" val="26623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idea is why not just create two copies of the data, and make one copy the training set and the other the validation set</a:t>
            </a:r>
          </a:p>
        </p:txBody>
      </p:sp>
      <p:sp>
        <p:nvSpPr>
          <p:cNvPr id="4" name="Slide Number Placeholder 3"/>
          <p:cNvSpPr>
            <a:spLocks noGrp="1"/>
          </p:cNvSpPr>
          <p:nvPr>
            <p:ph type="sldNum" sz="quarter" idx="5"/>
          </p:nvPr>
        </p:nvSpPr>
        <p:spPr/>
        <p:txBody>
          <a:bodyPr/>
          <a:lstStyle/>
          <a:p>
            <a:fld id="{FE63DD39-072B-450C-BD13-FE0B62F9B0FA}" type="slidenum">
              <a:rPr lang="en-US" smtClean="0"/>
              <a:t>9</a:t>
            </a:fld>
            <a:endParaRPr lang="en-US"/>
          </a:p>
        </p:txBody>
      </p:sp>
    </p:spTree>
    <p:extLst>
      <p:ext uri="{BB962C8B-B14F-4D97-AF65-F5344CB8AC3E}">
        <p14:creationId xmlns:p14="http://schemas.microsoft.com/office/powerpoint/2010/main" val="293480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2800" lvl="1" indent="-342900">
              <a:buClr>
                <a:srgbClr val="00529B"/>
              </a:buClr>
              <a:buSzPct val="80000"/>
              <a:buFont typeface="Arial" panose="020B0604020202020204" pitchFamily="34" charset="0"/>
              <a:buChar char="•"/>
              <a:tabLst>
                <a:tab pos="195580" algn="l"/>
              </a:tabLst>
            </a:pPr>
            <a:r>
              <a:rPr lang="en-US" dirty="0">
                <a:solidFill>
                  <a:srgbClr val="2C3034"/>
                </a:solidFill>
                <a:latin typeface="Arial" panose="020B0604020202020204" pitchFamily="34" charset="0"/>
                <a:cs typeface="Arial" panose="020B0604020202020204" pitchFamily="34" charset="0"/>
              </a:rPr>
              <a:t>The Fractionally Weighted Bootstrap (FWB) suggests one way to do this.</a:t>
            </a:r>
          </a:p>
          <a:p>
            <a:pPr marL="812800" lvl="1" indent="-342900">
              <a:buClr>
                <a:srgbClr val="00529B"/>
              </a:buClr>
              <a:buSzPct val="80000"/>
              <a:buFont typeface="Arial" panose="020B0604020202020204" pitchFamily="34" charset="0"/>
              <a:buChar char="•"/>
              <a:tabLst>
                <a:tab pos="195580" algn="l"/>
              </a:tabLst>
            </a:pPr>
            <a:endParaRPr lang="en-US" dirty="0">
              <a:solidFill>
                <a:srgbClr val="2C3034"/>
              </a:solidFill>
              <a:latin typeface="Arial" panose="020B0604020202020204" pitchFamily="34" charset="0"/>
              <a:cs typeface="Arial" panose="020B0604020202020204" pitchFamily="34" charset="0"/>
            </a:endParaRPr>
          </a:p>
          <a:p>
            <a:pPr marL="812800" lvl="1" indent="-342900">
              <a:buClr>
                <a:srgbClr val="00529B"/>
              </a:buClr>
              <a:buSzPct val="80000"/>
              <a:buFont typeface="Arial" panose="020B0604020202020204" pitchFamily="34" charset="0"/>
              <a:buChar char="•"/>
              <a:tabLst>
                <a:tab pos="195580" algn="l"/>
              </a:tabLst>
            </a:pPr>
            <a:r>
              <a:rPr lang="en-US" dirty="0">
                <a:solidFill>
                  <a:srgbClr val="2C3034"/>
                </a:solidFill>
                <a:latin typeface="Arial" panose="020B0604020202020204" pitchFamily="34" charset="0"/>
                <a:cs typeface="Arial" panose="020B0604020202020204" pitchFamily="34" charset="0"/>
              </a:rPr>
              <a:t>In the standard FWB we generate weights that are Gamma distributed</a:t>
            </a:r>
          </a:p>
          <a:p>
            <a:pPr marL="1270000" lvl="2" indent="-342900">
              <a:buClr>
                <a:srgbClr val="00529B"/>
              </a:buClr>
              <a:buSzPct val="80000"/>
              <a:buFont typeface="Arial" panose="020B0604020202020204" pitchFamily="34" charset="0"/>
              <a:buChar char="•"/>
              <a:tabLst>
                <a:tab pos="195580" algn="l"/>
              </a:tabLst>
            </a:pPr>
            <a:r>
              <a:rPr lang="en-US" dirty="0">
                <a:solidFill>
                  <a:srgbClr val="2C3034"/>
                </a:solidFill>
                <a:latin typeface="Arial" panose="020B0604020202020204" pitchFamily="34" charset="0"/>
                <a:cs typeface="Arial" panose="020B0604020202020204" pitchFamily="34" charset="0"/>
              </a:rPr>
              <a:t>JMP Pro normalizes them which leads to a scaled Dirichlet, but for our purposes the results will be the same.</a:t>
            </a:r>
          </a:p>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16</a:t>
            </a:fld>
            <a:endParaRPr lang="en-US"/>
          </a:p>
        </p:txBody>
      </p:sp>
    </p:spTree>
    <p:extLst>
      <p:ext uri="{BB962C8B-B14F-4D97-AF65-F5344CB8AC3E}">
        <p14:creationId xmlns:p14="http://schemas.microsoft.com/office/powerpoint/2010/main" val="283625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2800" lvl="1" indent="-342900">
              <a:buClr>
                <a:srgbClr val="00529B"/>
              </a:buClr>
              <a:buSzPct val="80000"/>
              <a:buFont typeface="Arial" panose="020B0604020202020204" pitchFamily="34" charset="0"/>
              <a:buChar char="•"/>
              <a:tabLst>
                <a:tab pos="195580" algn="l"/>
              </a:tabLst>
            </a:pPr>
            <a:r>
              <a:rPr lang="en-US" dirty="0">
                <a:solidFill>
                  <a:srgbClr val="2C3034"/>
                </a:solidFill>
                <a:latin typeface="Arial" panose="020B0604020202020204" pitchFamily="34" charset="0"/>
                <a:cs typeface="Arial" panose="020B0604020202020204" pitchFamily="34" charset="0"/>
              </a:rPr>
              <a:t>The Fractionally Weighted Bootstrap (FWB) suggests one way to do this.</a:t>
            </a:r>
          </a:p>
          <a:p>
            <a:pPr marL="812800" lvl="1" indent="-342900">
              <a:buClr>
                <a:srgbClr val="00529B"/>
              </a:buClr>
              <a:buSzPct val="80000"/>
              <a:buFont typeface="Arial" panose="020B0604020202020204" pitchFamily="34" charset="0"/>
              <a:buChar char="•"/>
              <a:tabLst>
                <a:tab pos="195580" algn="l"/>
              </a:tabLst>
            </a:pPr>
            <a:endParaRPr lang="en-US" dirty="0">
              <a:solidFill>
                <a:srgbClr val="2C3034"/>
              </a:solidFill>
              <a:latin typeface="Arial" panose="020B0604020202020204" pitchFamily="34" charset="0"/>
              <a:cs typeface="Arial" panose="020B0604020202020204" pitchFamily="34" charset="0"/>
            </a:endParaRPr>
          </a:p>
          <a:p>
            <a:pPr marL="812800" lvl="1" indent="-342900">
              <a:buClr>
                <a:srgbClr val="00529B"/>
              </a:buClr>
              <a:buSzPct val="80000"/>
              <a:buFont typeface="Arial" panose="020B0604020202020204" pitchFamily="34" charset="0"/>
              <a:buChar char="•"/>
              <a:tabLst>
                <a:tab pos="195580" algn="l"/>
              </a:tabLst>
            </a:pPr>
            <a:r>
              <a:rPr lang="en-US" dirty="0">
                <a:solidFill>
                  <a:srgbClr val="2C3034"/>
                </a:solidFill>
                <a:latin typeface="Arial" panose="020B0604020202020204" pitchFamily="34" charset="0"/>
                <a:cs typeface="Arial" panose="020B0604020202020204" pitchFamily="34" charset="0"/>
              </a:rPr>
              <a:t>In the standard FWB we generate weights that are Gamma distributed</a:t>
            </a:r>
          </a:p>
          <a:p>
            <a:pPr marL="1270000" lvl="2" indent="-342900">
              <a:buClr>
                <a:srgbClr val="00529B"/>
              </a:buClr>
              <a:buSzPct val="80000"/>
              <a:buFont typeface="Arial" panose="020B0604020202020204" pitchFamily="34" charset="0"/>
              <a:buChar char="•"/>
              <a:tabLst>
                <a:tab pos="195580" algn="l"/>
              </a:tabLst>
            </a:pPr>
            <a:r>
              <a:rPr lang="en-US" dirty="0">
                <a:solidFill>
                  <a:srgbClr val="2C3034"/>
                </a:solidFill>
                <a:latin typeface="Arial" panose="020B0604020202020204" pitchFamily="34" charset="0"/>
                <a:cs typeface="Arial" panose="020B0604020202020204" pitchFamily="34" charset="0"/>
              </a:rPr>
              <a:t>JMP Pro normalizes them which leads to a scaled Dirichlet, but for our purposes the results will be the same.</a:t>
            </a:r>
          </a:p>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18</a:t>
            </a:fld>
            <a:endParaRPr lang="en-US"/>
          </a:p>
        </p:txBody>
      </p:sp>
    </p:spTree>
    <p:extLst>
      <p:ext uri="{BB962C8B-B14F-4D97-AF65-F5344CB8AC3E}">
        <p14:creationId xmlns:p14="http://schemas.microsoft.com/office/powerpoint/2010/main" val="372828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26</a:t>
            </a:fld>
            <a:endParaRPr lang="en-US"/>
          </a:p>
        </p:txBody>
      </p:sp>
    </p:spTree>
    <p:extLst>
      <p:ext uri="{BB962C8B-B14F-4D97-AF65-F5344CB8AC3E}">
        <p14:creationId xmlns:p14="http://schemas.microsoft.com/office/powerpoint/2010/main" val="394235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44</a:t>
            </a:fld>
            <a:endParaRPr lang="en-US"/>
          </a:p>
        </p:txBody>
      </p:sp>
    </p:spTree>
    <p:extLst>
      <p:ext uri="{BB962C8B-B14F-4D97-AF65-F5344CB8AC3E}">
        <p14:creationId xmlns:p14="http://schemas.microsoft.com/office/powerpoint/2010/main" val="169306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show a case study from an example in the biotech industry for the purification of a pharma product. </a:t>
            </a:r>
          </a:p>
        </p:txBody>
      </p:sp>
      <p:sp>
        <p:nvSpPr>
          <p:cNvPr id="4" name="Slide Number Placeholder 3"/>
          <p:cNvSpPr>
            <a:spLocks noGrp="1"/>
          </p:cNvSpPr>
          <p:nvPr>
            <p:ph type="sldNum" sz="quarter" idx="5"/>
          </p:nvPr>
        </p:nvSpPr>
        <p:spPr/>
        <p:txBody>
          <a:bodyPr/>
          <a:lstStyle/>
          <a:p>
            <a:fld id="{FE63DD39-072B-450C-BD13-FE0B62F9B0FA}" type="slidenum">
              <a:rPr lang="en-US" smtClean="0"/>
              <a:t>45</a:t>
            </a:fld>
            <a:endParaRPr lang="en-US"/>
          </a:p>
        </p:txBody>
      </p:sp>
    </p:spTree>
    <p:extLst>
      <p:ext uri="{BB962C8B-B14F-4D97-AF65-F5344CB8AC3E}">
        <p14:creationId xmlns:p14="http://schemas.microsoft.com/office/powerpoint/2010/main" val="248875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response is the </a:t>
            </a:r>
            <a:r>
              <a:rPr lang="en-US" sz="1200" kern="1200" dirty="0" err="1">
                <a:solidFill>
                  <a:schemeClr val="tx1"/>
                </a:solidFill>
                <a:latin typeface="+mn-lt"/>
                <a:ea typeface="+mn-ea"/>
                <a:cs typeface="+mn-cs"/>
              </a:rPr>
              <a:t>pDNA</a:t>
            </a:r>
            <a:r>
              <a:rPr lang="en-US" sz="1200" kern="1200" dirty="0">
                <a:solidFill>
                  <a:schemeClr val="tx1"/>
                </a:solidFill>
                <a:latin typeface="+mn-lt"/>
                <a:ea typeface="+mn-ea"/>
                <a:cs typeface="+mn-cs"/>
              </a:rPr>
              <a:t> yield, which is something we would want to maximize.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Factors are: pH, percent dissolved oxygen, temperature, Microbial mass of E Coli, in units of optimal density at 600 </a:t>
            </a:r>
            <a:r>
              <a:rPr lang="en-US" sz="1200" kern="1200" dirty="0" err="1">
                <a:solidFill>
                  <a:schemeClr val="tx1"/>
                </a:solidFill>
                <a:latin typeface="+mn-lt"/>
                <a:ea typeface="+mn-ea"/>
                <a:cs typeface="+mn-cs"/>
              </a:rPr>
              <a:t>nM</a:t>
            </a:r>
            <a:r>
              <a:rPr lang="en-US" sz="1200" kern="1200" dirty="0">
                <a:solidFill>
                  <a:schemeClr val="tx1"/>
                </a:solidFill>
                <a:latin typeface="+mn-lt"/>
                <a:ea typeface="+mn-ea"/>
                <a:cs typeface="+mn-cs"/>
              </a:rPr>
              <a:t> at the point where Protein X induction is initiated, feed rate of glucose</a:t>
            </a:r>
          </a:p>
          <a:p>
            <a:r>
              <a:rPr lang="en-US" sz="1200" kern="1200" dirty="0">
                <a:solidFill>
                  <a:schemeClr val="tx1"/>
                </a:solidFill>
                <a:latin typeface="+mn-lt"/>
                <a:ea typeface="+mn-ea"/>
                <a:cs typeface="+mn-cs"/>
              </a:rPr>
              <a:t>Percent dissolved Oxygen target value for the run. </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experiment was done twice on the same equipment. Once as a definitive screening design once as a CCD for a proof of concept  evaluating whether DSD could complete with CCDs. Here we are using the DSD runs as a training set and the CCD runs as an independent test set to compare SVEM with established approaches like the Jones/Nachtsheim DSD analysis approach and </a:t>
            </a:r>
            <a:r>
              <a:rPr lang="en-US" sz="1200" kern="1200" dirty="0" err="1">
                <a:solidFill>
                  <a:schemeClr val="tx1"/>
                </a:solidFill>
                <a:latin typeface="+mn-lt"/>
                <a:ea typeface="+mn-ea"/>
                <a:cs typeface="+mn-cs"/>
              </a:rPr>
              <a:t>FS+AICc</a:t>
            </a:r>
            <a:endParaRPr lang="en-US" dirty="0"/>
          </a:p>
          <a:p>
            <a:endParaRPr lang="en-US" dirty="0"/>
          </a:p>
        </p:txBody>
      </p:sp>
      <p:sp>
        <p:nvSpPr>
          <p:cNvPr id="4" name="Slide Number Placeholder 3"/>
          <p:cNvSpPr>
            <a:spLocks noGrp="1"/>
          </p:cNvSpPr>
          <p:nvPr>
            <p:ph type="sldNum" sz="quarter" idx="5"/>
          </p:nvPr>
        </p:nvSpPr>
        <p:spPr/>
        <p:txBody>
          <a:bodyPr/>
          <a:lstStyle/>
          <a:p>
            <a:fld id="{FE63DD39-072B-450C-BD13-FE0B62F9B0FA}" type="slidenum">
              <a:rPr lang="en-US" smtClean="0"/>
              <a:t>46</a:t>
            </a:fld>
            <a:endParaRPr lang="en-US"/>
          </a:p>
        </p:txBody>
      </p:sp>
    </p:spTree>
    <p:extLst>
      <p:ext uri="{BB962C8B-B14F-4D97-AF65-F5344CB8AC3E}">
        <p14:creationId xmlns:p14="http://schemas.microsoft.com/office/powerpoint/2010/main" val="417831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56A89B-785A-49D2-99E3-5B8A640F9EC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179411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6A89B-785A-49D2-99E3-5B8A640F9EC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227898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6A89B-785A-49D2-99E3-5B8A640F9EC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126571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8F10-00FF-87B1-D898-96F2073E41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B01A18-02D3-3883-BE7C-E9C841EFF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72D507-3A20-AEA0-3ED0-E8CD4B1AC7EA}"/>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5" name="Footer Placeholder 4">
            <a:extLst>
              <a:ext uri="{FF2B5EF4-FFF2-40B4-BE49-F238E27FC236}">
                <a16:creationId xmlns:a16="http://schemas.microsoft.com/office/drawing/2014/main" id="{168C1576-E2D0-FBF4-98B8-FA530A11E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11C0C-30FB-F4CF-6807-171F14422E00}"/>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3597672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BBA8-3BAE-3CA0-64AD-7C573A2E2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8C285-6A41-EF2D-3827-57CB8BD5DA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00C60-A3B0-7A31-C7FB-740633DC417F}"/>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5" name="Footer Placeholder 4">
            <a:extLst>
              <a:ext uri="{FF2B5EF4-FFF2-40B4-BE49-F238E27FC236}">
                <a16:creationId xmlns:a16="http://schemas.microsoft.com/office/drawing/2014/main" id="{930FFE34-9D68-B486-D1D9-3EE4DC656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DB3B3-D7BE-74D4-8D40-85A8E994935E}"/>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2405535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F694-5DB0-A8E2-9324-111D2EF150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D80C8B-32F9-A1B2-70C0-46C3D5758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821ACE-AB8F-DCD7-5F3A-515DC333C670}"/>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5" name="Footer Placeholder 4">
            <a:extLst>
              <a:ext uri="{FF2B5EF4-FFF2-40B4-BE49-F238E27FC236}">
                <a16:creationId xmlns:a16="http://schemas.microsoft.com/office/drawing/2014/main" id="{544A1F03-8276-85AA-2F61-96328A3181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4C71C-5728-E1AA-B9C0-FC7916353BB1}"/>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556758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D08D-C17E-D0E7-4E8B-16226FDBD3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3CD08E-30BF-5947-5990-FC58B9F7F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17484-6F64-D21F-3DA5-2B4CE504E8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76590A-1FFF-CD11-EFE6-F4A266DDFCAE}"/>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6" name="Footer Placeholder 5">
            <a:extLst>
              <a:ext uri="{FF2B5EF4-FFF2-40B4-BE49-F238E27FC236}">
                <a16:creationId xmlns:a16="http://schemas.microsoft.com/office/drawing/2014/main" id="{1B906FA5-FC09-BCE1-5F1D-DD0E723882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1C1D6-8221-18A1-C6C3-B9A1CE6943BE}"/>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1476865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E674C-7C74-B0E3-54BC-3258E063B4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EBB847-4F59-41A1-9AA9-D33117874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A7D760-69B4-9289-7D8B-92BF387CCF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73338B-656F-6ABE-61B0-7695D70417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2DF26E-EF77-4C35-01C9-F89F05ED90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42C9-3F27-8C9B-47CB-E7B5AEF6AACA}"/>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8" name="Footer Placeholder 7">
            <a:extLst>
              <a:ext uri="{FF2B5EF4-FFF2-40B4-BE49-F238E27FC236}">
                <a16:creationId xmlns:a16="http://schemas.microsoft.com/office/drawing/2014/main" id="{B1A1B203-916C-C883-6ABC-622586E681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0484B-381B-525C-6416-ED6E4B5F817E}"/>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2119783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1800-1D7C-E983-DB0C-4E107BD390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DEE4F9-F7E1-53F5-3CAE-A1F206E53111}"/>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4" name="Footer Placeholder 3">
            <a:extLst>
              <a:ext uri="{FF2B5EF4-FFF2-40B4-BE49-F238E27FC236}">
                <a16:creationId xmlns:a16="http://schemas.microsoft.com/office/drawing/2014/main" id="{0AF4A469-1483-B472-8D4D-C218DEA8B4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18F7C5-6F97-5FC7-2C07-D7EE90F5EFCF}"/>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3822587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6B9F99-6CB1-05BC-247E-F09AA7F5498E}"/>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3" name="Footer Placeholder 2">
            <a:extLst>
              <a:ext uri="{FF2B5EF4-FFF2-40B4-BE49-F238E27FC236}">
                <a16:creationId xmlns:a16="http://schemas.microsoft.com/office/drawing/2014/main" id="{3A5FDCE2-9CB8-4AB8-8E04-DC952229D6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3C94C-74C5-801B-918A-5A10ABB29203}"/>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1752484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7341-EAB7-2B9B-558C-56B9F2F2C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357F5-53E6-0388-922A-CF96F7CBB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F7FF2B-6538-BB32-D4AD-AF8B93955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EF8C5-D71C-615F-AE4E-7841A744363D}"/>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6" name="Footer Placeholder 5">
            <a:extLst>
              <a:ext uri="{FF2B5EF4-FFF2-40B4-BE49-F238E27FC236}">
                <a16:creationId xmlns:a16="http://schemas.microsoft.com/office/drawing/2014/main" id="{A9AEDF56-0238-9DB2-06DF-94085099D3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D4503D-1872-ADEA-BE52-D71884970238}"/>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1441437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56A89B-785A-49D2-99E3-5B8A640F9EC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3603993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0527-214F-C162-7F65-681FE540B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86B033-4BE0-F52D-F42B-18B182C10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416040-9841-D63E-4AAF-7D257FFAE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7126A3-70F8-8DD8-2466-F1E8134D950F}"/>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6" name="Footer Placeholder 5">
            <a:extLst>
              <a:ext uri="{FF2B5EF4-FFF2-40B4-BE49-F238E27FC236}">
                <a16:creationId xmlns:a16="http://schemas.microsoft.com/office/drawing/2014/main" id="{5E82CF89-49B8-BC6B-CE1A-3DBA67BF7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0FB3AC-4A51-92AB-3E10-0E3B7F0FC52A}"/>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2267227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6FD9-FBB6-3BDF-2C6D-799CA2D1B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EF65AA-D621-473A-679C-0157C507BE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4C931-0AD5-4F36-C04F-A1EA4D3E91E8}"/>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5" name="Footer Placeholder 4">
            <a:extLst>
              <a:ext uri="{FF2B5EF4-FFF2-40B4-BE49-F238E27FC236}">
                <a16:creationId xmlns:a16="http://schemas.microsoft.com/office/drawing/2014/main" id="{72220DAB-1461-BC50-2755-AABBE81176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77F7-671B-725C-3372-078B2E4450D2}"/>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31109445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F23110-3C6E-5A58-1B18-9B2A75502B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DF3EDA-7409-4368-3144-63F5BEBCF0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73678-1EC4-605B-9533-221A080B5475}"/>
              </a:ext>
            </a:extLst>
          </p:cNvPr>
          <p:cNvSpPr>
            <a:spLocks noGrp="1"/>
          </p:cNvSpPr>
          <p:nvPr>
            <p:ph type="dt" sz="half" idx="10"/>
          </p:nvPr>
        </p:nvSpPr>
        <p:spPr/>
        <p:txBody>
          <a:bodyPr/>
          <a:lstStyle/>
          <a:p>
            <a:fld id="{B22F88E5-4174-425A-BDB7-D78C7CFF5FEB}" type="datetimeFigureOut">
              <a:rPr lang="en-US" smtClean="0"/>
              <a:t>4/25/2023</a:t>
            </a:fld>
            <a:endParaRPr lang="en-US"/>
          </a:p>
        </p:txBody>
      </p:sp>
      <p:sp>
        <p:nvSpPr>
          <p:cNvPr id="5" name="Footer Placeholder 4">
            <a:extLst>
              <a:ext uri="{FF2B5EF4-FFF2-40B4-BE49-F238E27FC236}">
                <a16:creationId xmlns:a16="http://schemas.microsoft.com/office/drawing/2014/main" id="{F49F2DC0-AAC9-3654-ADE3-B14252F54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F14C7-5AFF-DEEF-CE31-47F104C3EF7B}"/>
              </a:ext>
            </a:extLst>
          </p:cNvPr>
          <p:cNvSpPr>
            <a:spLocks noGrp="1"/>
          </p:cNvSpPr>
          <p:nvPr>
            <p:ph type="sldNum" sz="quarter" idx="12"/>
          </p:nvPr>
        </p:nvSpPr>
        <p:spPr/>
        <p:txBody>
          <a:bodyPr/>
          <a:lstStyle/>
          <a:p>
            <a:fld id="{CE67593A-B7F3-4A71-97DE-FFDAB8315907}" type="slidenum">
              <a:rPr lang="en-US" smtClean="0"/>
              <a:t>‹#›</a:t>
            </a:fld>
            <a:endParaRPr lang="en-US"/>
          </a:p>
        </p:txBody>
      </p:sp>
    </p:spTree>
    <p:extLst>
      <p:ext uri="{BB962C8B-B14F-4D97-AF65-F5344CB8AC3E}">
        <p14:creationId xmlns:p14="http://schemas.microsoft.com/office/powerpoint/2010/main" val="18762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56A89B-785A-49D2-99E3-5B8A640F9ECA}" type="datetimeFigureOut">
              <a:rPr lang="en-US" smtClean="0"/>
              <a:t>4/25/2023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10348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56A89B-785A-49D2-99E3-5B8A640F9ECA}"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215038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56A89B-785A-49D2-99E3-5B8A640F9ECA}" type="datetimeFigureOut">
              <a:rPr lang="en-US" smtClean="0"/>
              <a:t>4/25/2023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23980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56A89B-785A-49D2-99E3-5B8A640F9ECA}" type="datetimeFigureOut">
              <a:rPr lang="en-US" smtClean="0"/>
              <a:t>4/25/2023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4084230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6A89B-785A-49D2-99E3-5B8A640F9ECA}" type="datetimeFigureOut">
              <a:rPr lang="en-US" smtClean="0"/>
              <a:t>4/25/2023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662CC-F0B6-46B6-9209-1C479A910BED}" type="slidenum">
              <a:rPr lang="en-US" smtClean="0"/>
              <a:t>‹#›</a:t>
            </a:fld>
            <a:endParaRPr lang="en-US"/>
          </a:p>
        </p:txBody>
      </p:sp>
      <p:pic>
        <p:nvPicPr>
          <p:cNvPr id="6" name="Picture 5">
            <a:extLst>
              <a:ext uri="{FF2B5EF4-FFF2-40B4-BE49-F238E27FC236}">
                <a16:creationId xmlns:a16="http://schemas.microsoft.com/office/drawing/2014/main" id="{96EDF12C-9B88-72DA-2566-453CD63ADBB1}"/>
              </a:ext>
            </a:extLst>
          </p:cNvPr>
          <p:cNvPicPr>
            <a:picLocks noChangeAspect="1"/>
          </p:cNvPicPr>
          <p:nvPr userDrawn="1"/>
        </p:nvPicPr>
        <p:blipFill>
          <a:blip r:embed="rId2"/>
          <a:stretch>
            <a:fillRect/>
          </a:stretch>
        </p:blipFill>
        <p:spPr>
          <a:xfrm>
            <a:off x="348682" y="5895588"/>
            <a:ext cx="11843318" cy="921527"/>
          </a:xfrm>
          <a:prstGeom prst="rect">
            <a:avLst/>
          </a:prstGeom>
        </p:spPr>
      </p:pic>
    </p:spTree>
    <p:extLst>
      <p:ext uri="{BB962C8B-B14F-4D97-AF65-F5344CB8AC3E}">
        <p14:creationId xmlns:p14="http://schemas.microsoft.com/office/powerpoint/2010/main" val="94346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6A89B-785A-49D2-99E3-5B8A640F9ECA}"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919252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6A89B-785A-49D2-99E3-5B8A640F9ECA}" type="datetimeFigureOut">
              <a:rPr lang="en-US" smtClean="0"/>
              <a:t>4/25/2023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662CC-F0B6-46B6-9209-1C479A910BED}" type="slidenum">
              <a:rPr lang="en-US" smtClean="0"/>
              <a:t>‹#›</a:t>
            </a:fld>
            <a:endParaRPr lang="en-US"/>
          </a:p>
        </p:txBody>
      </p:sp>
    </p:spTree>
    <p:extLst>
      <p:ext uri="{BB962C8B-B14F-4D97-AF65-F5344CB8AC3E}">
        <p14:creationId xmlns:p14="http://schemas.microsoft.com/office/powerpoint/2010/main" val="413556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6A89B-785A-49D2-99E3-5B8A640F9ECA}" type="datetimeFigureOut">
              <a:rPr lang="en-US" smtClean="0"/>
              <a:t>4/25/2023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F662CC-F0B6-46B6-9209-1C479A910BED}" type="slidenum">
              <a:rPr lang="en-US" smtClean="0"/>
              <a:t>‹#›</a:t>
            </a:fld>
            <a:endParaRPr lang="en-US"/>
          </a:p>
        </p:txBody>
      </p:sp>
    </p:spTree>
    <p:extLst>
      <p:ext uri="{BB962C8B-B14F-4D97-AF65-F5344CB8AC3E}">
        <p14:creationId xmlns:p14="http://schemas.microsoft.com/office/powerpoint/2010/main" val="346313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3646A1-7C04-FED8-ED2D-D5BFE17BA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65E45-4002-DD5D-2016-E7B24E3A40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E60B9-E977-2233-E328-C9234275E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F88E5-4174-425A-BDB7-D78C7CFF5FEB}" type="datetimeFigureOut">
              <a:rPr lang="en-US" smtClean="0"/>
              <a:t>4/25/2023</a:t>
            </a:fld>
            <a:endParaRPr lang="en-US"/>
          </a:p>
        </p:txBody>
      </p:sp>
      <p:sp>
        <p:nvSpPr>
          <p:cNvPr id="5" name="Footer Placeholder 4">
            <a:extLst>
              <a:ext uri="{FF2B5EF4-FFF2-40B4-BE49-F238E27FC236}">
                <a16:creationId xmlns:a16="http://schemas.microsoft.com/office/drawing/2014/main" id="{252A3DD3-F30D-2D37-0BEE-C8AD1A784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806C60-3DD3-FF02-1B2F-22A6AA2207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7593A-B7F3-4A71-97DE-FFDAB8315907}" type="slidenum">
              <a:rPr lang="en-US" smtClean="0"/>
              <a:t>‹#›</a:t>
            </a:fld>
            <a:endParaRPr lang="en-US"/>
          </a:p>
        </p:txBody>
      </p:sp>
    </p:spTree>
    <p:extLst>
      <p:ext uri="{BB962C8B-B14F-4D97-AF65-F5344CB8AC3E}">
        <p14:creationId xmlns:p14="http://schemas.microsoft.com/office/powerpoint/2010/main" val="1447464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1.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60.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5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60.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5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 Id="rId4" Type="http://schemas.openxmlformats.org/officeDocument/2006/relationships/image" Target="../media/image360.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5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40.png"/><Relationship Id="rId5" Type="http://schemas.openxmlformats.org/officeDocument/2006/relationships/image" Target="../media/image330.png"/><Relationship Id="rId10" Type="http://schemas.openxmlformats.org/officeDocument/2006/relationships/image" Target="../media/image39.png"/><Relationship Id="rId4" Type="http://schemas.openxmlformats.org/officeDocument/2006/relationships/image" Target="../media/image360.png"/><Relationship Id="rId9"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350.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40.png"/><Relationship Id="rId11" Type="http://schemas.openxmlformats.org/officeDocument/2006/relationships/image" Target="../media/image40.png"/><Relationship Id="rId5" Type="http://schemas.openxmlformats.org/officeDocument/2006/relationships/image" Target="../media/image330.png"/><Relationship Id="rId10" Type="http://schemas.openxmlformats.org/officeDocument/2006/relationships/image" Target="../media/image39.png"/><Relationship Id="rId4" Type="http://schemas.openxmlformats.org/officeDocument/2006/relationships/image" Target="../media/image360.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41.png"/><Relationship Id="rId3" Type="http://schemas.openxmlformats.org/officeDocument/2006/relationships/image" Target="../media/image3.png"/><Relationship Id="rId7" Type="http://schemas.openxmlformats.org/officeDocument/2006/relationships/image" Target="../media/image340.png"/><Relationship Id="rId12"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30.png"/><Relationship Id="rId11" Type="http://schemas.openxmlformats.org/officeDocument/2006/relationships/image" Target="../media/image39.png"/><Relationship Id="rId5" Type="http://schemas.openxmlformats.org/officeDocument/2006/relationships/image" Target="../media/image360.png"/><Relationship Id="rId10" Type="http://schemas.openxmlformats.org/officeDocument/2006/relationships/image" Target="../media/image38.png"/><Relationship Id="rId4" Type="http://schemas.openxmlformats.org/officeDocument/2006/relationships/image" Target="../media/image4.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10.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9.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4.pn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69.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3B1E9-2AD5-4B34-86BE-A25EBC2F8873}"/>
              </a:ext>
            </a:extLst>
          </p:cNvPr>
          <p:cNvPicPr>
            <a:picLocks noChangeAspect="1"/>
          </p:cNvPicPr>
          <p:nvPr/>
        </p:nvPicPr>
        <p:blipFill rotWithShape="1">
          <a:blip r:embed="rId3"/>
          <a:srcRect r="332" b="-2"/>
          <a:stretch/>
        </p:blipFill>
        <p:spPr>
          <a:xfrm>
            <a:off x="-616225" y="10"/>
            <a:ext cx="13159408" cy="6857990"/>
          </a:xfrm>
          <a:prstGeom prst="rect">
            <a:avLst/>
          </a:prstGeom>
        </p:spPr>
      </p:pic>
      <p:sp>
        <p:nvSpPr>
          <p:cNvPr id="5" name="object 7">
            <a:extLst>
              <a:ext uri="{FF2B5EF4-FFF2-40B4-BE49-F238E27FC236}">
                <a16:creationId xmlns:a16="http://schemas.microsoft.com/office/drawing/2014/main" id="{2F986A5B-0218-4491-A4AE-3ACB1303BF3D}"/>
              </a:ext>
            </a:extLst>
          </p:cNvPr>
          <p:cNvSpPr txBox="1"/>
          <p:nvPr/>
        </p:nvSpPr>
        <p:spPr>
          <a:xfrm>
            <a:off x="2139043" y="2782669"/>
            <a:ext cx="5837116" cy="1292662"/>
          </a:xfrm>
          <a:prstGeom prst="rect">
            <a:avLst/>
          </a:prstGeom>
        </p:spPr>
        <p:txBody>
          <a:bodyPr vert="horz" wrap="square" lIns="0" tIns="0" rIns="0" bIns="0" rtlCol="0">
            <a:spAutoFit/>
          </a:bodyPr>
          <a:lstStyle/>
          <a:p>
            <a:pPr marL="12700" algn="ctr"/>
            <a:r>
              <a:rPr lang="en-US" sz="2800" b="1" i="0" dirty="0">
                <a:solidFill>
                  <a:schemeClr val="bg1"/>
                </a:solidFill>
                <a:effectLst/>
                <a:latin typeface="Trebuchet MS" panose="020B0603020202020204" pitchFamily="34" charset="0"/>
              </a:rPr>
              <a:t> Introducing Self-Validated Ensemble Models (SVEM) – Bringing Machine Learning to DOEs</a:t>
            </a:r>
            <a:endParaRPr lang="en-US" sz="2800" b="1" spc="-5" dirty="0">
              <a:solidFill>
                <a:schemeClr val="bg1"/>
              </a:solidFill>
              <a:latin typeface="Arial Black"/>
              <a:cs typeface="Arial Black"/>
            </a:endParaRPr>
          </a:p>
        </p:txBody>
      </p:sp>
      <p:sp>
        <p:nvSpPr>
          <p:cNvPr id="8" name="TextBox 7">
            <a:extLst>
              <a:ext uri="{FF2B5EF4-FFF2-40B4-BE49-F238E27FC236}">
                <a16:creationId xmlns:a16="http://schemas.microsoft.com/office/drawing/2014/main" id="{D980B9FF-7E2F-4DAF-A9BD-C9717EAECF1C}"/>
              </a:ext>
            </a:extLst>
          </p:cNvPr>
          <p:cNvSpPr txBox="1"/>
          <p:nvPr/>
        </p:nvSpPr>
        <p:spPr>
          <a:xfrm>
            <a:off x="1877361" y="5377543"/>
            <a:ext cx="4768293" cy="1107996"/>
          </a:xfrm>
          <a:prstGeom prst="rect">
            <a:avLst/>
          </a:prstGeom>
          <a:noFill/>
        </p:spPr>
        <p:txBody>
          <a:bodyPr wrap="none" rtlCol="0">
            <a:spAutoFit/>
          </a:bodyPr>
          <a:lstStyle/>
          <a:p>
            <a:r>
              <a:rPr lang="en-US" sz="2200" dirty="0">
                <a:solidFill>
                  <a:schemeClr val="bg1"/>
                </a:solidFill>
                <a:latin typeface="Arial" panose="020B0604020202020204" pitchFamily="34" charset="0"/>
                <a:cs typeface="Arial" panose="020B0604020202020204" pitchFamily="34" charset="0"/>
              </a:rPr>
              <a:t>Chris Gotwalt, JMP</a:t>
            </a:r>
          </a:p>
          <a:p>
            <a:r>
              <a:rPr lang="en-US" sz="2200" dirty="0">
                <a:solidFill>
                  <a:schemeClr val="bg1"/>
                </a:solidFill>
                <a:latin typeface="Arial" panose="020B0604020202020204" pitchFamily="34" charset="0"/>
                <a:cs typeface="Arial" panose="020B0604020202020204" pitchFamily="34" charset="0"/>
              </a:rPr>
              <a:t>Phil Ramsey, Univ. New Hampshire</a:t>
            </a:r>
          </a:p>
          <a:p>
            <a:r>
              <a:rPr lang="en-US" sz="2200" dirty="0">
                <a:solidFill>
                  <a:schemeClr val="bg1"/>
                </a:solidFill>
                <a:latin typeface="Arial" panose="020B0604020202020204" pitchFamily="34" charset="0"/>
                <a:cs typeface="Arial" panose="020B0604020202020204" pitchFamily="34" charset="0"/>
              </a:rPr>
              <a:t>Trent Lemkus, Univ. </a:t>
            </a:r>
            <a:r>
              <a:rPr lang="en-US" sz="2200">
                <a:solidFill>
                  <a:schemeClr val="bg1"/>
                </a:solidFill>
                <a:latin typeface="Arial" panose="020B0604020202020204" pitchFamily="34" charset="0"/>
                <a:cs typeface="Arial" panose="020B0604020202020204" pitchFamily="34" charset="0"/>
              </a:rPr>
              <a:t>New Hampshire</a:t>
            </a:r>
            <a:endParaRPr lang="en-US" sz="2200" dirty="0"/>
          </a:p>
        </p:txBody>
      </p:sp>
    </p:spTree>
    <p:extLst>
      <p:ext uri="{BB962C8B-B14F-4D97-AF65-F5344CB8AC3E}">
        <p14:creationId xmlns:p14="http://schemas.microsoft.com/office/powerpoint/2010/main" val="417412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9" name="object 3">
            <a:extLst>
              <a:ext uri="{FF2B5EF4-FFF2-40B4-BE49-F238E27FC236}">
                <a16:creationId xmlns:a16="http://schemas.microsoft.com/office/drawing/2014/main" id="{C0F9F081-1E1E-4B33-8F2C-035C775A28E2}"/>
              </a:ext>
            </a:extLst>
          </p:cNvPr>
          <p:cNvSpPr txBox="1"/>
          <p:nvPr/>
        </p:nvSpPr>
        <p:spPr>
          <a:xfrm>
            <a:off x="3099409" y="327451"/>
            <a:ext cx="6106886"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WHY NOT APPLY MACHINE LEARNING TO DOEs?</a:t>
            </a:r>
            <a:endParaRPr sz="2000" dirty="0">
              <a:latin typeface="Arial"/>
              <a:cs typeface="Arial"/>
            </a:endParaRPr>
          </a:p>
        </p:txBody>
      </p:sp>
      <p:pic>
        <p:nvPicPr>
          <p:cNvPr id="4" name="Picture 3">
            <a:extLst>
              <a:ext uri="{FF2B5EF4-FFF2-40B4-BE49-F238E27FC236}">
                <a16:creationId xmlns:a16="http://schemas.microsoft.com/office/drawing/2014/main" id="{42883387-68C7-48FF-9054-7BC2454BEA49}"/>
              </a:ext>
            </a:extLst>
          </p:cNvPr>
          <p:cNvPicPr>
            <a:picLocks noChangeAspect="1"/>
          </p:cNvPicPr>
          <p:nvPr/>
        </p:nvPicPr>
        <p:blipFill>
          <a:blip r:embed="rId4"/>
          <a:stretch>
            <a:fillRect/>
          </a:stretch>
        </p:blipFill>
        <p:spPr>
          <a:xfrm>
            <a:off x="4190028" y="960054"/>
            <a:ext cx="3925647" cy="5326900"/>
          </a:xfrm>
          <a:prstGeom prst="rect">
            <a:avLst/>
          </a:prstGeom>
        </p:spPr>
      </p:pic>
    </p:spTree>
    <p:extLst>
      <p:ext uri="{BB962C8B-B14F-4D97-AF65-F5344CB8AC3E}">
        <p14:creationId xmlns:p14="http://schemas.microsoft.com/office/powerpoint/2010/main" val="3706498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9" name="object 3">
            <a:extLst>
              <a:ext uri="{FF2B5EF4-FFF2-40B4-BE49-F238E27FC236}">
                <a16:creationId xmlns:a16="http://schemas.microsoft.com/office/drawing/2014/main" id="{C0F9F081-1E1E-4B33-8F2C-035C775A28E2}"/>
              </a:ext>
            </a:extLst>
          </p:cNvPr>
          <p:cNvSpPr txBox="1"/>
          <p:nvPr/>
        </p:nvSpPr>
        <p:spPr>
          <a:xfrm>
            <a:off x="3099409" y="327451"/>
            <a:ext cx="6106886"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WHY NOT APPLY MACHINE LEARNING TO DOEs?</a:t>
            </a:r>
            <a:endParaRPr sz="2000" dirty="0">
              <a:latin typeface="Arial"/>
              <a:cs typeface="Arial"/>
            </a:endParaRPr>
          </a:p>
        </p:txBody>
      </p:sp>
      <p:pic>
        <p:nvPicPr>
          <p:cNvPr id="10" name="Picture 9">
            <a:extLst>
              <a:ext uri="{FF2B5EF4-FFF2-40B4-BE49-F238E27FC236}">
                <a16:creationId xmlns:a16="http://schemas.microsoft.com/office/drawing/2014/main" id="{95704168-726E-4813-912A-7860CE062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786766"/>
            <a:ext cx="3962400" cy="3673475"/>
          </a:xfrm>
          <a:prstGeom prst="rect">
            <a:avLst/>
          </a:prstGeom>
        </p:spPr>
      </p:pic>
    </p:spTree>
    <p:extLst>
      <p:ext uri="{BB962C8B-B14F-4D97-AF65-F5344CB8AC3E}">
        <p14:creationId xmlns:p14="http://schemas.microsoft.com/office/powerpoint/2010/main" val="484681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9" name="object 3">
            <a:extLst>
              <a:ext uri="{FF2B5EF4-FFF2-40B4-BE49-F238E27FC236}">
                <a16:creationId xmlns:a16="http://schemas.microsoft.com/office/drawing/2014/main" id="{C0F9F081-1E1E-4B33-8F2C-035C775A28E2}"/>
              </a:ext>
            </a:extLst>
          </p:cNvPr>
          <p:cNvSpPr txBox="1"/>
          <p:nvPr/>
        </p:nvSpPr>
        <p:spPr>
          <a:xfrm>
            <a:off x="3099409" y="327451"/>
            <a:ext cx="6106886"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WHY NOT APPLY MACHINE LEARNING TO DOEs?</a:t>
            </a:r>
            <a:endParaRPr sz="2000" dirty="0">
              <a:latin typeface="Arial"/>
              <a:cs typeface="Arial"/>
            </a:endParaRPr>
          </a:p>
        </p:txBody>
      </p:sp>
      <p:pic>
        <p:nvPicPr>
          <p:cNvPr id="2" name="Picture 1">
            <a:extLst>
              <a:ext uri="{FF2B5EF4-FFF2-40B4-BE49-F238E27FC236}">
                <a16:creationId xmlns:a16="http://schemas.microsoft.com/office/drawing/2014/main" id="{D3038237-AE75-4B98-9E90-0BBC85DA0950}"/>
              </a:ext>
            </a:extLst>
          </p:cNvPr>
          <p:cNvPicPr>
            <a:picLocks noChangeAspect="1"/>
          </p:cNvPicPr>
          <p:nvPr/>
        </p:nvPicPr>
        <p:blipFill>
          <a:blip r:embed="rId4"/>
          <a:stretch>
            <a:fillRect/>
          </a:stretch>
        </p:blipFill>
        <p:spPr>
          <a:xfrm>
            <a:off x="2602589" y="1614657"/>
            <a:ext cx="6986821" cy="3904400"/>
          </a:xfrm>
          <a:prstGeom prst="rect">
            <a:avLst/>
          </a:prstGeom>
        </p:spPr>
      </p:pic>
    </p:spTree>
    <p:extLst>
      <p:ext uri="{BB962C8B-B14F-4D97-AF65-F5344CB8AC3E}">
        <p14:creationId xmlns:p14="http://schemas.microsoft.com/office/powerpoint/2010/main" val="386986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9" name="object 3">
            <a:extLst>
              <a:ext uri="{FF2B5EF4-FFF2-40B4-BE49-F238E27FC236}">
                <a16:creationId xmlns:a16="http://schemas.microsoft.com/office/drawing/2014/main" id="{C0F9F081-1E1E-4B33-8F2C-035C775A28E2}"/>
              </a:ext>
            </a:extLst>
          </p:cNvPr>
          <p:cNvSpPr txBox="1"/>
          <p:nvPr/>
        </p:nvSpPr>
        <p:spPr>
          <a:xfrm>
            <a:off x="3620711" y="376436"/>
            <a:ext cx="4950577"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HOLDBACK AS A WEIGHTING SCHEME</a:t>
            </a:r>
            <a:endParaRPr sz="2000" dirty="0">
              <a:latin typeface="Arial"/>
              <a:cs typeface="Arial"/>
            </a:endParaRPr>
          </a:p>
        </p:txBody>
      </p:sp>
      <p:pic>
        <p:nvPicPr>
          <p:cNvPr id="3" name="Picture 2">
            <a:extLst>
              <a:ext uri="{FF2B5EF4-FFF2-40B4-BE49-F238E27FC236}">
                <a16:creationId xmlns:a16="http://schemas.microsoft.com/office/drawing/2014/main" id="{E9B8138A-D832-4B6F-8AD0-86E1758F7FAF}"/>
              </a:ext>
            </a:extLst>
          </p:cNvPr>
          <p:cNvPicPr>
            <a:picLocks noChangeAspect="1"/>
          </p:cNvPicPr>
          <p:nvPr/>
        </p:nvPicPr>
        <p:blipFill>
          <a:blip r:embed="rId4"/>
          <a:stretch>
            <a:fillRect/>
          </a:stretch>
        </p:blipFill>
        <p:spPr>
          <a:xfrm>
            <a:off x="3482157" y="1871315"/>
            <a:ext cx="5227685" cy="3115370"/>
          </a:xfrm>
          <a:prstGeom prst="rect">
            <a:avLst/>
          </a:prstGeom>
        </p:spPr>
      </p:pic>
    </p:spTree>
    <p:extLst>
      <p:ext uri="{BB962C8B-B14F-4D97-AF65-F5344CB8AC3E}">
        <p14:creationId xmlns:p14="http://schemas.microsoft.com/office/powerpoint/2010/main" val="930274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9" name="object 3">
            <a:extLst>
              <a:ext uri="{FF2B5EF4-FFF2-40B4-BE49-F238E27FC236}">
                <a16:creationId xmlns:a16="http://schemas.microsoft.com/office/drawing/2014/main" id="{C0F9F081-1E1E-4B33-8F2C-035C775A28E2}"/>
              </a:ext>
            </a:extLst>
          </p:cNvPr>
          <p:cNvSpPr txBox="1"/>
          <p:nvPr/>
        </p:nvSpPr>
        <p:spPr>
          <a:xfrm>
            <a:off x="3620711" y="376436"/>
            <a:ext cx="4950577"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HOLDBACK AS A WEIGHTING SCHEME</a:t>
            </a:r>
            <a:endParaRPr sz="2000" dirty="0">
              <a:latin typeface="Arial"/>
              <a:cs typeface="Arial"/>
            </a:endParaRPr>
          </a:p>
        </p:txBody>
      </p:sp>
      <p:pic>
        <p:nvPicPr>
          <p:cNvPr id="2" name="Picture 1">
            <a:extLst>
              <a:ext uri="{FF2B5EF4-FFF2-40B4-BE49-F238E27FC236}">
                <a16:creationId xmlns:a16="http://schemas.microsoft.com/office/drawing/2014/main" id="{8AAA5F36-7AA0-48A3-9BAE-ADE15D5D9C03}"/>
              </a:ext>
            </a:extLst>
          </p:cNvPr>
          <p:cNvPicPr>
            <a:picLocks noChangeAspect="1"/>
          </p:cNvPicPr>
          <p:nvPr/>
        </p:nvPicPr>
        <p:blipFill>
          <a:blip r:embed="rId4"/>
          <a:stretch>
            <a:fillRect/>
          </a:stretch>
        </p:blipFill>
        <p:spPr>
          <a:xfrm>
            <a:off x="3602450" y="1532590"/>
            <a:ext cx="4987099" cy="3792820"/>
          </a:xfrm>
          <a:prstGeom prst="rect">
            <a:avLst/>
          </a:prstGeom>
        </p:spPr>
      </p:pic>
    </p:spTree>
    <p:extLst>
      <p:ext uri="{BB962C8B-B14F-4D97-AF65-F5344CB8AC3E}">
        <p14:creationId xmlns:p14="http://schemas.microsoft.com/office/powerpoint/2010/main" val="1369302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9" name="object 3">
            <a:extLst>
              <a:ext uri="{FF2B5EF4-FFF2-40B4-BE49-F238E27FC236}">
                <a16:creationId xmlns:a16="http://schemas.microsoft.com/office/drawing/2014/main" id="{C0F9F081-1E1E-4B33-8F2C-035C775A28E2}"/>
              </a:ext>
            </a:extLst>
          </p:cNvPr>
          <p:cNvSpPr txBox="1"/>
          <p:nvPr/>
        </p:nvSpPr>
        <p:spPr>
          <a:xfrm>
            <a:off x="3620711" y="376436"/>
            <a:ext cx="4950577"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HOLDBACK AS A WEIGHTING SCHEME</a:t>
            </a:r>
            <a:endParaRPr sz="2000" dirty="0">
              <a:latin typeface="Arial"/>
              <a:cs typeface="Arial"/>
            </a:endParaRPr>
          </a:p>
        </p:txBody>
      </p:sp>
      <p:pic>
        <p:nvPicPr>
          <p:cNvPr id="2" name="Picture 1">
            <a:extLst>
              <a:ext uri="{FF2B5EF4-FFF2-40B4-BE49-F238E27FC236}">
                <a16:creationId xmlns:a16="http://schemas.microsoft.com/office/drawing/2014/main" id="{8AAA5F36-7AA0-48A3-9BAE-ADE15D5D9C03}"/>
              </a:ext>
            </a:extLst>
          </p:cNvPr>
          <p:cNvPicPr>
            <a:picLocks noChangeAspect="1"/>
          </p:cNvPicPr>
          <p:nvPr/>
        </p:nvPicPr>
        <p:blipFill>
          <a:blip r:embed="rId4"/>
          <a:stretch>
            <a:fillRect/>
          </a:stretch>
        </p:blipFill>
        <p:spPr>
          <a:xfrm>
            <a:off x="3602450" y="1532590"/>
            <a:ext cx="4987099" cy="3792820"/>
          </a:xfrm>
          <a:prstGeom prst="rect">
            <a:avLst/>
          </a:prstGeom>
        </p:spPr>
      </p:pic>
      <p:pic>
        <p:nvPicPr>
          <p:cNvPr id="3" name="Picture 2">
            <a:extLst>
              <a:ext uri="{FF2B5EF4-FFF2-40B4-BE49-F238E27FC236}">
                <a16:creationId xmlns:a16="http://schemas.microsoft.com/office/drawing/2014/main" id="{FB3BC1E9-11EE-4AAB-B005-EC809AD3ECCA}"/>
              </a:ext>
            </a:extLst>
          </p:cNvPr>
          <p:cNvPicPr>
            <a:picLocks noChangeAspect="1"/>
          </p:cNvPicPr>
          <p:nvPr/>
        </p:nvPicPr>
        <p:blipFill>
          <a:blip r:embed="rId5"/>
          <a:stretch>
            <a:fillRect/>
          </a:stretch>
        </p:blipFill>
        <p:spPr>
          <a:xfrm>
            <a:off x="3620712" y="1456269"/>
            <a:ext cx="5098746" cy="3834044"/>
          </a:xfrm>
          <a:prstGeom prst="rect">
            <a:avLst/>
          </a:prstGeom>
        </p:spPr>
      </p:pic>
    </p:spTree>
    <p:extLst>
      <p:ext uri="{BB962C8B-B14F-4D97-AF65-F5344CB8AC3E}">
        <p14:creationId xmlns:p14="http://schemas.microsoft.com/office/powerpoint/2010/main" val="1294108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5446BAF-267B-4D68-9E14-67912361B63A}"/>
                  </a:ext>
                </a:extLst>
              </p:cNvPr>
              <p:cNvSpPr txBox="1"/>
              <p:nvPr/>
            </p:nvSpPr>
            <p:spPr>
              <a:xfrm>
                <a:off x="385136" y="798017"/>
                <a:ext cx="11421728" cy="5416932"/>
              </a:xfrm>
              <a:prstGeom prst="rect">
                <a:avLst/>
              </a:prstGeom>
              <a:noFill/>
            </p:spPr>
            <p:txBody>
              <a:bodyPr wrap="square" rtlCol="0">
                <a:spAutoFit/>
              </a:bodyPr>
              <a:lstStyle/>
              <a:p>
                <a:pPr marL="469900" lvl="1">
                  <a:buClr>
                    <a:srgbClr val="00529B"/>
                  </a:buClr>
                  <a:buSzPct val="80000"/>
                  <a:tabLst>
                    <a:tab pos="195580" algn="l"/>
                  </a:tabLst>
                </a:pPr>
                <a:endParaRPr lang="en-US" sz="2400" dirty="0">
                  <a:solidFill>
                    <a:srgbClr val="2C3034"/>
                  </a:solidFill>
                  <a:latin typeface="Arial" panose="020B0604020202020204" pitchFamily="34" charset="0"/>
                  <a:cs typeface="Arial" panose="020B0604020202020204" pitchFamily="34" charset="0"/>
                </a:endParaRPr>
              </a:p>
              <a:p>
                <a:pPr marL="469900" lvl="1">
                  <a:buClr>
                    <a:srgbClr val="00529B"/>
                  </a:buClr>
                  <a:buSzPct val="80000"/>
                  <a:tabLst>
                    <a:tab pos="195580" algn="l"/>
                  </a:tabLst>
                </a:pPr>
                <a:r>
                  <a:rPr lang="en-US" sz="2400" dirty="0">
                    <a:solidFill>
                      <a:srgbClr val="2C3034"/>
                    </a:solidFill>
                    <a:latin typeface="Arial" panose="020B0604020202020204" pitchFamily="34" charset="0"/>
                    <a:cs typeface="Arial" panose="020B0604020202020204" pitchFamily="34" charset="0"/>
                  </a:rPr>
                  <a:t>Create exponentially distributed weights by the </a:t>
                </a:r>
                <a:r>
                  <a:rPr lang="en-US" sz="2400" i="1" dirty="0">
                    <a:solidFill>
                      <a:srgbClr val="2C3034"/>
                    </a:solidFill>
                    <a:latin typeface="Arial" panose="020B0604020202020204" pitchFamily="34" charset="0"/>
                    <a:cs typeface="Arial" panose="020B0604020202020204" pitchFamily="34" charset="0"/>
                  </a:rPr>
                  <a:t>probability integral transform:</a:t>
                </a:r>
              </a:p>
              <a:p>
                <a:pPr marL="469900" lvl="1">
                  <a:buClr>
                    <a:srgbClr val="00529B"/>
                  </a:buClr>
                  <a:buSzPct val="80000"/>
                  <a:tabLst>
                    <a:tab pos="195580" algn="l"/>
                  </a:tabLst>
                </a:pPr>
                <a:endParaRPr lang="en-US" sz="2400" i="1" dirty="0">
                  <a:solidFill>
                    <a:srgbClr val="2C3034"/>
                  </a:solidFill>
                  <a:latin typeface="Arial" panose="020B0604020202020204" pitchFamily="34" charset="0"/>
                  <a:cs typeface="Arial" panose="020B0604020202020204" pitchFamily="34" charset="0"/>
                </a:endParaRPr>
              </a:p>
              <a:p>
                <a:pPr marL="927100" lvl="2">
                  <a:buClr>
                    <a:srgbClr val="00529B"/>
                  </a:buClr>
                  <a:buSzPct val="80000"/>
                  <a:tabLst>
                    <a:tab pos="195580" algn="l"/>
                  </a:tabLst>
                </a:pPr>
                <a14:m>
                  <m:oMath xmlns:m="http://schemas.openxmlformats.org/officeDocument/2006/math">
                    <m:sSub>
                      <m:sSubPr>
                        <m:ctrlPr>
                          <a:rPr lang="en-US" sz="2400" i="1">
                            <a:solidFill>
                              <a:srgbClr val="2C3034"/>
                            </a:solidFill>
                            <a:latin typeface="Cambria Math" panose="02040503050406030204" pitchFamily="18" charset="0"/>
                            <a:cs typeface="Arial"/>
                          </a:rPr>
                        </m:ctrlPr>
                      </m:sSubPr>
                      <m:e>
                        <m:r>
                          <a:rPr lang="en-US" sz="2400" i="1">
                            <a:solidFill>
                              <a:srgbClr val="2C3034"/>
                            </a:solidFill>
                            <a:latin typeface="Cambria Math" panose="02040503050406030204" pitchFamily="18" charset="0"/>
                            <a:cs typeface="Arial"/>
                          </a:rPr>
                          <m:t>𝑢</m:t>
                        </m:r>
                      </m:e>
                      <m:sub>
                        <m:r>
                          <a:rPr lang="en-US" sz="2400" i="1">
                            <a:solidFill>
                              <a:srgbClr val="2C3034"/>
                            </a:solidFill>
                            <a:latin typeface="Cambria Math" panose="02040503050406030204" pitchFamily="18" charset="0"/>
                            <a:cs typeface="Arial"/>
                          </a:rPr>
                          <m:t>𝑖</m:t>
                        </m:r>
                      </m:sub>
                    </m:sSub>
                  </m:oMath>
                </a14:m>
                <a:r>
                  <a:rPr lang="en-US" sz="2400" dirty="0">
                    <a:solidFill>
                      <a:srgbClr val="2C3034"/>
                    </a:solidFill>
                    <a:latin typeface="Arial" panose="020B0604020202020204" pitchFamily="34" charset="0"/>
                    <a:cs typeface="Arial" panose="020B0604020202020204" pitchFamily="34" charset="0"/>
                  </a:rPr>
                  <a:t> ~ Uniform(0,1)</a:t>
                </a:r>
              </a:p>
              <a:p>
                <a:pPr marL="927100" lvl="2">
                  <a:buClr>
                    <a:srgbClr val="00529B"/>
                  </a:buClr>
                  <a:buSzPct val="80000"/>
                  <a:tabLst>
                    <a:tab pos="195580" algn="l"/>
                  </a:tabLst>
                </a:pPr>
                <a14:m>
                  <m:oMath xmlns:m="http://schemas.openxmlformats.org/officeDocument/2006/math">
                    <m:sSubSup>
                      <m:sSubSupPr>
                        <m:ctrlPr>
                          <a:rPr lang="en-US" sz="2400" i="1" dirty="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i="1" dirty="0">
                            <a:solidFill>
                              <a:srgbClr val="2C3034"/>
                            </a:solidFill>
                            <a:latin typeface="Cambria Math" panose="02040503050406030204" pitchFamily="18" charset="0"/>
                            <a:cs typeface="Arial"/>
                          </a:rPr>
                          <m:t>𝑇</m:t>
                        </m:r>
                      </m:sup>
                    </m:sSubSup>
                  </m:oMath>
                </a14:m>
                <a:r>
                  <a:rPr lang="en-US" sz="2400" dirty="0">
                    <a:solidFill>
                      <a:srgbClr val="2C3034"/>
                    </a:solidFill>
                    <a:latin typeface="Arial" panose="020B0604020202020204" pitchFamily="34" charset="0"/>
                    <a:cs typeface="Arial" panose="020B0604020202020204" pitchFamily="34" charset="0"/>
                  </a:rPr>
                  <a:t> = </a:t>
                </a:r>
                <a:r>
                  <a:rPr lang="en-US" sz="2400" i="1" dirty="0">
                    <a:solidFill>
                      <a:srgbClr val="2C3034"/>
                    </a:solidFill>
                    <a:latin typeface="Arial" panose="020B0604020202020204" pitchFamily="34" charset="0"/>
                    <a:cs typeface="Arial" panose="020B0604020202020204" pitchFamily="34" charset="0"/>
                  </a:rPr>
                  <a:t>Exponential Quantile</a:t>
                </a:r>
                <a:r>
                  <a:rPr lang="en-US" sz="2400" dirty="0">
                    <a:solidFill>
                      <a:srgbClr val="2C3034"/>
                    </a:solidFill>
                    <a:latin typeface="Arial" panose="020B0604020202020204" pitchFamily="34" charset="0"/>
                    <a:cs typeface="Arial" panose="020B0604020202020204" pitchFamily="34" charset="0"/>
                  </a:rPr>
                  <a:t>( </a:t>
                </a:r>
                <a14:m>
                  <m:oMath xmlns:m="http://schemas.openxmlformats.org/officeDocument/2006/math">
                    <m:sSub>
                      <m:sSubPr>
                        <m:ctrlPr>
                          <a:rPr lang="en-US" sz="2400" i="1">
                            <a:solidFill>
                              <a:srgbClr val="2C3034"/>
                            </a:solidFill>
                            <a:latin typeface="Cambria Math" panose="02040503050406030204" pitchFamily="18" charset="0"/>
                            <a:cs typeface="Arial"/>
                          </a:rPr>
                        </m:ctrlPr>
                      </m:sSubPr>
                      <m:e>
                        <m:r>
                          <a:rPr lang="en-US" sz="2400" i="1">
                            <a:solidFill>
                              <a:srgbClr val="2C3034"/>
                            </a:solidFill>
                            <a:latin typeface="Cambria Math" panose="02040503050406030204" pitchFamily="18" charset="0"/>
                            <a:cs typeface="Arial"/>
                          </a:rPr>
                          <m:t>𝑢</m:t>
                        </m:r>
                      </m:e>
                      <m:sub>
                        <m:r>
                          <a:rPr lang="en-US" sz="2400" i="1">
                            <a:solidFill>
                              <a:srgbClr val="2C3034"/>
                            </a:solidFill>
                            <a:latin typeface="Cambria Math" panose="02040503050406030204" pitchFamily="18" charset="0"/>
                            <a:cs typeface="Arial"/>
                          </a:rPr>
                          <m:t>𝑖</m:t>
                        </m:r>
                      </m:sub>
                    </m:sSub>
                    <m:r>
                      <a:rPr lang="en-US" sz="2400" i="1">
                        <a:solidFill>
                          <a:srgbClr val="2C3034"/>
                        </a:solidFill>
                        <a:latin typeface="Cambria Math" panose="02040503050406030204" pitchFamily="18" charset="0"/>
                        <a:cs typeface="Arial"/>
                      </a:rPr>
                      <m:t> </m:t>
                    </m:r>
                    <m:r>
                      <a:rPr lang="en-US" sz="2400">
                        <a:solidFill>
                          <a:srgbClr val="2C3034"/>
                        </a:solidFill>
                        <a:latin typeface="Cambria Math" panose="02040503050406030204" pitchFamily="18" charset="0"/>
                        <a:cs typeface="Arial"/>
                      </a:rPr>
                      <m:t>,1</m:t>
                    </m:r>
                  </m:oMath>
                </a14:m>
                <a:r>
                  <a:rPr lang="en-US" sz="2400" dirty="0">
                    <a:solidFill>
                      <a:srgbClr val="2C3034"/>
                    </a:solidFill>
                    <a:latin typeface="Arial" panose="020B0604020202020204" pitchFamily="34" charset="0"/>
                    <a:cs typeface="Arial" panose="020B0604020202020204" pitchFamily="34" charset="0"/>
                  </a:rPr>
                  <a:t>)</a:t>
                </a:r>
              </a:p>
              <a:p>
                <a:pPr marL="927100" lvl="2">
                  <a:buClr>
                    <a:srgbClr val="00529B"/>
                  </a:buClr>
                  <a:buSzPct val="80000"/>
                  <a:tabLst>
                    <a:tab pos="195580" algn="l"/>
                  </a:tabLst>
                </a:pPr>
                <a:endParaRPr lang="en-US" sz="2400" dirty="0">
                  <a:solidFill>
                    <a:srgbClr val="2C3034"/>
                  </a:solidFill>
                  <a:latin typeface="Arial" panose="020B0604020202020204" pitchFamily="34" charset="0"/>
                  <a:cs typeface="Arial" panose="020B0604020202020204" pitchFamily="34" charset="0"/>
                </a:endParaRPr>
              </a:p>
              <a:p>
                <a:pPr marL="469900" lvl="1">
                  <a:buClr>
                    <a:srgbClr val="00529B"/>
                  </a:buClr>
                  <a:buSzPct val="80000"/>
                  <a:tabLst>
                    <a:tab pos="195580" algn="l"/>
                  </a:tabLst>
                </a:pPr>
                <a14:m>
                  <m:oMath xmlns:m="http://schemas.openxmlformats.org/officeDocument/2006/math">
                    <m:sSubSup>
                      <m:sSubSupPr>
                        <m:ctrlPr>
                          <a:rPr lang="en-US" sz="2400" i="1" dirty="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i="1" dirty="0">
                            <a:solidFill>
                              <a:srgbClr val="2C3034"/>
                            </a:solidFill>
                            <a:latin typeface="Cambria Math" panose="02040503050406030204" pitchFamily="18" charset="0"/>
                            <a:cs typeface="Arial"/>
                          </a:rPr>
                          <m:t>𝑇𝑟𝑎𝑖𝑛𝑖𝑛𝑔</m:t>
                        </m:r>
                      </m:sup>
                    </m:sSubSup>
                  </m:oMath>
                </a14:m>
                <a:r>
                  <a:rPr lang="en-US" sz="2400" dirty="0">
                    <a:solidFill>
                      <a:srgbClr val="2C3034"/>
                    </a:solidFill>
                    <a:latin typeface="Arial" panose="020B0604020202020204" pitchFamily="34" charset="0"/>
                    <a:cs typeface="Arial" panose="020B0604020202020204" pitchFamily="34" charset="0"/>
                  </a:rPr>
                  <a:t> has an Exponential distribution with mean and variance 1.0.</a:t>
                </a:r>
              </a:p>
              <a:p>
                <a:pPr marL="469900" lvl="1">
                  <a:buClr>
                    <a:srgbClr val="00529B"/>
                  </a:buClr>
                  <a:buSzPct val="80000"/>
                  <a:tabLst>
                    <a:tab pos="195580" algn="l"/>
                  </a:tabLst>
                </a:pPr>
                <a:endParaRPr lang="en-US" sz="2400" dirty="0">
                  <a:solidFill>
                    <a:srgbClr val="2C3034"/>
                  </a:solidFill>
                  <a:latin typeface="Arial" panose="020B0604020202020204" pitchFamily="34" charset="0"/>
                  <a:cs typeface="Arial" panose="020B0604020202020204" pitchFamily="34" charset="0"/>
                </a:endParaRPr>
              </a:p>
              <a:p>
                <a:pPr marL="469900" lvl="1">
                  <a:buClr>
                    <a:srgbClr val="00529B"/>
                  </a:buClr>
                  <a:buSzPct val="80000"/>
                  <a:tabLst>
                    <a:tab pos="195580" algn="l"/>
                  </a:tabLst>
                </a:pPr>
                <a14:m>
                  <m:oMath xmlns:m="http://schemas.openxmlformats.org/officeDocument/2006/math">
                    <m:r>
                      <a:rPr lang="en-US" sz="2400">
                        <a:solidFill>
                          <a:srgbClr val="2C3034"/>
                        </a:solidFill>
                        <a:latin typeface="Cambria Math" panose="02040503050406030204" pitchFamily="18" charset="0"/>
                        <a:cs typeface="Arial"/>
                      </a:rPr>
                      <m:t>1−</m:t>
                    </m:r>
                    <m:sSub>
                      <m:sSubPr>
                        <m:ctrlPr>
                          <a:rPr lang="en-US" sz="2400" i="1">
                            <a:solidFill>
                              <a:srgbClr val="2C3034"/>
                            </a:solidFill>
                            <a:latin typeface="Cambria Math" panose="02040503050406030204" pitchFamily="18" charset="0"/>
                            <a:cs typeface="Arial"/>
                          </a:rPr>
                        </m:ctrlPr>
                      </m:sSubPr>
                      <m:e>
                        <m:r>
                          <a:rPr lang="en-US" sz="2400" i="1">
                            <a:solidFill>
                              <a:srgbClr val="2C3034"/>
                            </a:solidFill>
                            <a:latin typeface="Cambria Math" panose="02040503050406030204" pitchFamily="18" charset="0"/>
                            <a:cs typeface="Arial"/>
                          </a:rPr>
                          <m:t>𝑢</m:t>
                        </m:r>
                      </m:e>
                      <m:sub>
                        <m:r>
                          <a:rPr lang="en-US" sz="2400" i="1">
                            <a:solidFill>
                              <a:srgbClr val="2C3034"/>
                            </a:solidFill>
                            <a:latin typeface="Cambria Math" panose="02040503050406030204" pitchFamily="18" charset="0"/>
                            <a:cs typeface="Arial"/>
                          </a:rPr>
                          <m:t>𝑖</m:t>
                        </m:r>
                      </m:sub>
                    </m:sSub>
                  </m:oMath>
                </a14:m>
                <a:r>
                  <a:rPr lang="en-US" sz="2400" dirty="0">
                    <a:solidFill>
                      <a:srgbClr val="2C3034"/>
                    </a:solidFill>
                    <a:latin typeface="Arial" panose="020B0604020202020204" pitchFamily="34" charset="0"/>
                    <a:cs typeface="Arial" panose="020B0604020202020204" pitchFamily="34" charset="0"/>
                  </a:rPr>
                  <a:t> is also Uniform(0,1) </a:t>
                </a:r>
                <a:r>
                  <a:rPr lang="en-US" sz="2400" i="1" dirty="0">
                    <a:solidFill>
                      <a:srgbClr val="2C3034"/>
                    </a:solidFill>
                    <a:latin typeface="Arial" panose="020B0604020202020204" pitchFamily="34" charset="0"/>
                    <a:cs typeface="Arial" panose="020B0604020202020204" pitchFamily="34" charset="0"/>
                  </a:rPr>
                  <a:t>and maximally anticorrelated with </a:t>
                </a:r>
                <a14:m>
                  <m:oMath xmlns:m="http://schemas.openxmlformats.org/officeDocument/2006/math">
                    <m:sSub>
                      <m:sSubPr>
                        <m:ctrlPr>
                          <a:rPr lang="en-US" sz="2400" i="1">
                            <a:solidFill>
                              <a:srgbClr val="2C3034"/>
                            </a:solidFill>
                            <a:latin typeface="Cambria Math" panose="02040503050406030204" pitchFamily="18" charset="0"/>
                            <a:cs typeface="Arial"/>
                          </a:rPr>
                        </m:ctrlPr>
                      </m:sSubPr>
                      <m:e>
                        <m:r>
                          <a:rPr lang="en-US" sz="2400" i="1">
                            <a:solidFill>
                              <a:srgbClr val="2C3034"/>
                            </a:solidFill>
                            <a:latin typeface="Cambria Math" panose="02040503050406030204" pitchFamily="18" charset="0"/>
                            <a:cs typeface="Arial"/>
                          </a:rPr>
                          <m:t>𝑢</m:t>
                        </m:r>
                      </m:e>
                      <m:sub>
                        <m:r>
                          <a:rPr lang="en-US" sz="2400" i="1">
                            <a:solidFill>
                              <a:srgbClr val="2C3034"/>
                            </a:solidFill>
                            <a:latin typeface="Cambria Math" panose="02040503050406030204" pitchFamily="18" charset="0"/>
                            <a:cs typeface="Arial"/>
                          </a:rPr>
                          <m:t>𝑖</m:t>
                        </m:r>
                      </m:sub>
                    </m:sSub>
                  </m:oMath>
                </a14:m>
                <a:endParaRPr lang="en-US" sz="2400" dirty="0">
                  <a:solidFill>
                    <a:srgbClr val="2C3034"/>
                  </a:solidFill>
                  <a:latin typeface="Arial" panose="020B0604020202020204" pitchFamily="34" charset="0"/>
                  <a:cs typeface="Arial"/>
                </a:endParaRPr>
              </a:p>
              <a:p>
                <a:pPr marL="469900" lvl="1">
                  <a:buClr>
                    <a:srgbClr val="00529B"/>
                  </a:buClr>
                  <a:buSzPct val="80000"/>
                  <a:tabLst>
                    <a:tab pos="195580" algn="l"/>
                  </a:tabLst>
                </a:pPr>
                <a:endParaRPr lang="en-US" sz="2400" dirty="0">
                  <a:solidFill>
                    <a:srgbClr val="2C3034"/>
                  </a:solidFill>
                  <a:latin typeface="Arial" panose="020B0604020202020204" pitchFamily="34" charset="0"/>
                  <a:cs typeface="Arial" panose="020B0604020202020204" pitchFamily="34" charset="0"/>
                </a:endParaRPr>
              </a:p>
              <a:p>
                <a:pPr marL="927100" lvl="2">
                  <a:buClr>
                    <a:srgbClr val="00529B"/>
                  </a:buClr>
                  <a:buSzPct val="80000"/>
                  <a:tabLst>
                    <a:tab pos="195580" algn="l"/>
                  </a:tabLst>
                </a:pPr>
                <a14:m>
                  <m:oMath xmlns:m="http://schemas.openxmlformats.org/officeDocument/2006/math">
                    <m:sSubSup>
                      <m:sSubSupPr>
                        <m:ctrlPr>
                          <a:rPr lang="en-US" sz="2400" i="1" dirty="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i="1" dirty="0">
                            <a:solidFill>
                              <a:srgbClr val="2C3034"/>
                            </a:solidFill>
                            <a:latin typeface="Cambria Math" panose="02040503050406030204" pitchFamily="18" charset="0"/>
                            <a:cs typeface="Arial"/>
                          </a:rPr>
                          <m:t>𝑉</m:t>
                        </m:r>
                      </m:sup>
                    </m:sSubSup>
                  </m:oMath>
                </a14:m>
                <a:r>
                  <a:rPr lang="en-US" sz="2400" dirty="0">
                    <a:solidFill>
                      <a:srgbClr val="2C3034"/>
                    </a:solidFill>
                    <a:latin typeface="Arial" panose="020B0604020202020204" pitchFamily="34" charset="0"/>
                    <a:cs typeface="Arial" panose="020B0604020202020204" pitchFamily="34" charset="0"/>
                  </a:rPr>
                  <a:t> = </a:t>
                </a:r>
                <a:r>
                  <a:rPr lang="en-US" sz="2400" i="1" dirty="0">
                    <a:solidFill>
                      <a:srgbClr val="2C3034"/>
                    </a:solidFill>
                    <a:latin typeface="Arial" panose="020B0604020202020204" pitchFamily="34" charset="0"/>
                    <a:cs typeface="Arial" panose="020B0604020202020204" pitchFamily="34" charset="0"/>
                  </a:rPr>
                  <a:t>Exponential Quantile</a:t>
                </a:r>
                <a:r>
                  <a:rPr lang="en-US" sz="2400" dirty="0">
                    <a:solidFill>
                      <a:srgbClr val="2C3034"/>
                    </a:solidFill>
                    <a:latin typeface="Arial" panose="020B0604020202020204" pitchFamily="34" charset="0"/>
                    <a:cs typeface="Arial" panose="020B0604020202020204" pitchFamily="34" charset="0"/>
                  </a:rPr>
                  <a:t>( </a:t>
                </a:r>
                <a14:m>
                  <m:oMath xmlns:m="http://schemas.openxmlformats.org/officeDocument/2006/math">
                    <m:sSub>
                      <m:sSubPr>
                        <m:ctrlPr>
                          <a:rPr lang="en-US" sz="2400" i="1">
                            <a:solidFill>
                              <a:srgbClr val="2C3034"/>
                            </a:solidFill>
                            <a:latin typeface="Cambria Math" panose="02040503050406030204" pitchFamily="18" charset="0"/>
                            <a:cs typeface="Arial"/>
                          </a:rPr>
                        </m:ctrlPr>
                      </m:sSubPr>
                      <m:e>
                        <m:r>
                          <a:rPr lang="en-US" sz="2400" i="1">
                            <a:solidFill>
                              <a:srgbClr val="2C3034"/>
                            </a:solidFill>
                            <a:latin typeface="Cambria Math" panose="02040503050406030204" pitchFamily="18" charset="0"/>
                            <a:cs typeface="Arial"/>
                          </a:rPr>
                          <m:t>1−</m:t>
                        </m:r>
                        <m:r>
                          <a:rPr lang="en-US" sz="2400" i="1">
                            <a:solidFill>
                              <a:srgbClr val="2C3034"/>
                            </a:solidFill>
                            <a:latin typeface="Cambria Math" panose="02040503050406030204" pitchFamily="18" charset="0"/>
                            <a:cs typeface="Arial"/>
                          </a:rPr>
                          <m:t>𝑢</m:t>
                        </m:r>
                      </m:e>
                      <m:sub>
                        <m:r>
                          <a:rPr lang="en-US" sz="2400" i="1">
                            <a:solidFill>
                              <a:srgbClr val="2C3034"/>
                            </a:solidFill>
                            <a:latin typeface="Cambria Math" panose="02040503050406030204" pitchFamily="18" charset="0"/>
                            <a:cs typeface="Arial"/>
                          </a:rPr>
                          <m:t>𝑖</m:t>
                        </m:r>
                      </m:sub>
                    </m:sSub>
                    <m:r>
                      <a:rPr lang="en-US" sz="2400" i="1">
                        <a:solidFill>
                          <a:srgbClr val="2C3034"/>
                        </a:solidFill>
                        <a:latin typeface="Cambria Math" panose="02040503050406030204" pitchFamily="18" charset="0"/>
                        <a:cs typeface="Arial"/>
                      </a:rPr>
                      <m:t> </m:t>
                    </m:r>
                    <m:r>
                      <a:rPr lang="en-US" sz="2400" i="1" dirty="0">
                        <a:solidFill>
                          <a:srgbClr val="2C3034"/>
                        </a:solidFill>
                        <a:latin typeface="Cambria Math" panose="02040503050406030204" pitchFamily="18" charset="0"/>
                        <a:cs typeface="Arial"/>
                      </a:rPr>
                      <m:t>,1</m:t>
                    </m:r>
                  </m:oMath>
                </a14:m>
                <a:r>
                  <a:rPr lang="en-US" sz="2400" dirty="0">
                    <a:solidFill>
                      <a:srgbClr val="2C3034"/>
                    </a:solidFill>
                    <a:latin typeface="Arial" panose="020B0604020202020204" pitchFamily="34" charset="0"/>
                    <a:cs typeface="Arial" panose="020B0604020202020204" pitchFamily="34" charset="0"/>
                  </a:rPr>
                  <a:t>) </a:t>
                </a:r>
              </a:p>
              <a:p>
                <a:pPr marL="927100" lvl="2">
                  <a:buClr>
                    <a:srgbClr val="00529B"/>
                  </a:buClr>
                  <a:buSzPct val="80000"/>
                  <a:tabLst>
                    <a:tab pos="195580" algn="l"/>
                  </a:tabLst>
                </a:pPr>
                <a14:m>
                  <m:oMath xmlns:m="http://schemas.openxmlformats.org/officeDocument/2006/math">
                    <m:sSubSup>
                      <m:sSubSupPr>
                        <m:ctrlPr>
                          <a:rPr lang="en-US" sz="2400" i="1" dirty="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i="1" dirty="0">
                            <a:solidFill>
                              <a:srgbClr val="2C3034"/>
                            </a:solidFill>
                            <a:latin typeface="Cambria Math" panose="02040503050406030204" pitchFamily="18" charset="0"/>
                            <a:cs typeface="Arial"/>
                          </a:rPr>
                          <m:t>𝑉</m:t>
                        </m:r>
                      </m:sup>
                    </m:sSubSup>
                  </m:oMath>
                </a14:m>
                <a:r>
                  <a:rPr lang="en-US" sz="2400" dirty="0">
                    <a:solidFill>
                      <a:srgbClr val="2C3034"/>
                    </a:solidFill>
                    <a:latin typeface="Arial" panose="020B0604020202020204" pitchFamily="34" charset="0"/>
                    <a:cs typeface="Arial" panose="020B0604020202020204" pitchFamily="34" charset="0"/>
                  </a:rPr>
                  <a:t> is highly anticorrelated with </a:t>
                </a:r>
                <a14:m>
                  <m:oMath xmlns:m="http://schemas.openxmlformats.org/officeDocument/2006/math">
                    <m:sSubSup>
                      <m:sSubSupPr>
                        <m:ctrlPr>
                          <a:rPr lang="en-US" sz="2400" i="1" dirty="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i="1" dirty="0">
                            <a:solidFill>
                              <a:srgbClr val="2C3034"/>
                            </a:solidFill>
                            <a:latin typeface="Cambria Math" panose="02040503050406030204" pitchFamily="18" charset="0"/>
                            <a:cs typeface="Arial"/>
                          </a:rPr>
                          <m:t>𝑇</m:t>
                        </m:r>
                      </m:sup>
                    </m:sSubSup>
                    <m:r>
                      <a:rPr lang="en-US" sz="2400" i="1" dirty="0">
                        <a:solidFill>
                          <a:srgbClr val="2C3034"/>
                        </a:solidFill>
                        <a:latin typeface="Cambria Math" panose="02040503050406030204" pitchFamily="18" charset="0"/>
                        <a:cs typeface="Arial"/>
                      </a:rPr>
                      <m:t> </m:t>
                    </m:r>
                  </m:oMath>
                </a14:m>
                <a:r>
                  <a:rPr lang="en-US" sz="2400" dirty="0">
                    <a:solidFill>
                      <a:srgbClr val="2C3034"/>
                    </a:solidFill>
                    <a:latin typeface="Arial" panose="020B0604020202020204" pitchFamily="34" charset="0"/>
                    <a:cs typeface="Arial" panose="020B0604020202020204" pitchFamily="34" charset="0"/>
                  </a:rPr>
                  <a:t>and yet has the exact same distribution!</a:t>
                </a:r>
              </a:p>
              <a:p>
                <a:pPr marL="812800" lvl="1" indent="-342900">
                  <a:buClr>
                    <a:srgbClr val="00529B"/>
                  </a:buClr>
                  <a:buSzPct val="80000"/>
                  <a:buFont typeface="Arial" panose="020B0604020202020204" pitchFamily="34" charset="0"/>
                  <a:buChar char="•"/>
                  <a:tabLst>
                    <a:tab pos="195580" algn="l"/>
                  </a:tabLst>
                </a:pPr>
                <a:endParaRPr lang="en-US" sz="2400" b="1" i="1" dirty="0">
                  <a:solidFill>
                    <a:srgbClr val="2C3034"/>
                  </a:solidFill>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mc:Choice>
        <mc:Fallback>
          <p:sp>
            <p:nvSpPr>
              <p:cNvPr id="2" name="TextBox 1">
                <a:extLst>
                  <a:ext uri="{FF2B5EF4-FFF2-40B4-BE49-F238E27FC236}">
                    <a16:creationId xmlns:a16="http://schemas.microsoft.com/office/drawing/2014/main" id="{65446BAF-267B-4D68-9E14-67912361B63A}"/>
                  </a:ext>
                </a:extLst>
              </p:cNvPr>
              <p:cNvSpPr txBox="1">
                <a:spLocks noRot="1" noChangeAspect="1" noMove="1" noResize="1" noEditPoints="1" noAdjustHandles="1" noChangeArrowheads="1" noChangeShapeType="1" noTextEdit="1"/>
              </p:cNvSpPr>
              <p:nvPr/>
            </p:nvSpPr>
            <p:spPr>
              <a:xfrm>
                <a:off x="385136" y="798017"/>
                <a:ext cx="11421728" cy="5416932"/>
              </a:xfrm>
              <a:prstGeom prst="rect">
                <a:avLst/>
              </a:prstGeom>
              <a:blipFill>
                <a:blip r:embed="rId5"/>
                <a:stretch>
                  <a:fillRect/>
                </a:stretch>
              </a:blipFill>
            </p:spPr>
            <p:txBody>
              <a:bodyPr/>
              <a:lstStyle/>
              <a:p>
                <a:r>
                  <a:rPr lang="en-US">
                    <a:noFill/>
                  </a:rPr>
                  <a:t> </a:t>
                </a:r>
              </a:p>
            </p:txBody>
          </p:sp>
        </mc:Fallback>
      </mc:AlternateContent>
      <p:sp>
        <p:nvSpPr>
          <p:cNvPr id="9" name="object 3">
            <a:extLst>
              <a:ext uri="{FF2B5EF4-FFF2-40B4-BE49-F238E27FC236}">
                <a16:creationId xmlns:a16="http://schemas.microsoft.com/office/drawing/2014/main" id="{4F922304-91C4-40B5-AF19-78A3D4847453}"/>
              </a:ext>
            </a:extLst>
          </p:cNvPr>
          <p:cNvSpPr txBox="1"/>
          <p:nvPr/>
        </p:nvSpPr>
        <p:spPr>
          <a:xfrm>
            <a:off x="3166461" y="285271"/>
            <a:ext cx="5972782" cy="307777"/>
          </a:xfrm>
          <a:prstGeom prst="rect">
            <a:avLst/>
          </a:prstGeom>
        </p:spPr>
        <p:txBody>
          <a:bodyPr vert="horz" wrap="square" lIns="0" tIns="0" rIns="0" bIns="0" rtlCol="0">
            <a:spAutoFit/>
          </a:bodyPr>
          <a:lstStyle/>
          <a:p>
            <a:pPr marL="12700" algn="ctr"/>
            <a:r>
              <a:rPr lang="en-US" sz="2000" b="1" spc="-5" dirty="0">
                <a:solidFill>
                  <a:srgbClr val="2C3034"/>
                </a:solidFill>
                <a:latin typeface="Arial"/>
                <a:cs typeface="Arial"/>
              </a:rPr>
              <a:t>AUTOVALIDATION WEIGHTS</a:t>
            </a:r>
            <a:endParaRPr sz="2000" dirty="0">
              <a:latin typeface="Arial"/>
              <a:cs typeface="Arial"/>
            </a:endParaRPr>
          </a:p>
        </p:txBody>
      </p:sp>
    </p:spTree>
    <p:extLst>
      <p:ext uri="{BB962C8B-B14F-4D97-AF65-F5344CB8AC3E}">
        <p14:creationId xmlns:p14="http://schemas.microsoft.com/office/powerpoint/2010/main" val="3307988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10" name="Picture 9">
            <a:extLst>
              <a:ext uri="{FF2B5EF4-FFF2-40B4-BE49-F238E27FC236}">
                <a16:creationId xmlns:a16="http://schemas.microsoft.com/office/drawing/2014/main" id="{44073FF4-E7B8-41FA-AF89-F48368478B95}"/>
              </a:ext>
            </a:extLst>
          </p:cNvPr>
          <p:cNvPicPr>
            <a:picLocks noChangeAspect="1"/>
          </p:cNvPicPr>
          <p:nvPr/>
        </p:nvPicPr>
        <p:blipFill>
          <a:blip r:embed="rId4"/>
          <a:stretch>
            <a:fillRect/>
          </a:stretch>
        </p:blipFill>
        <p:spPr>
          <a:xfrm>
            <a:off x="6015042" y="1214156"/>
            <a:ext cx="4320943" cy="4726938"/>
          </a:xfrm>
          <a:prstGeom prst="rect">
            <a:avLst/>
          </a:prstGeom>
        </p:spPr>
      </p:pic>
      <p:pic>
        <p:nvPicPr>
          <p:cNvPr id="11" name="Picture 10">
            <a:extLst>
              <a:ext uri="{FF2B5EF4-FFF2-40B4-BE49-F238E27FC236}">
                <a16:creationId xmlns:a16="http://schemas.microsoft.com/office/drawing/2014/main" id="{EC1C10B3-0117-42E7-B667-9E7566E4E4BB}"/>
              </a:ext>
            </a:extLst>
          </p:cNvPr>
          <p:cNvPicPr>
            <a:picLocks noChangeAspect="1"/>
          </p:cNvPicPr>
          <p:nvPr/>
        </p:nvPicPr>
        <p:blipFill>
          <a:blip r:embed="rId5"/>
          <a:stretch>
            <a:fillRect/>
          </a:stretch>
        </p:blipFill>
        <p:spPr>
          <a:xfrm>
            <a:off x="838885" y="1214155"/>
            <a:ext cx="4435243" cy="4613007"/>
          </a:xfrm>
          <a:prstGeom prst="rect">
            <a:avLst/>
          </a:prstGeom>
        </p:spPr>
      </p:pic>
      <p:sp>
        <p:nvSpPr>
          <p:cNvPr id="12" name="object 3">
            <a:extLst>
              <a:ext uri="{FF2B5EF4-FFF2-40B4-BE49-F238E27FC236}">
                <a16:creationId xmlns:a16="http://schemas.microsoft.com/office/drawing/2014/main" id="{31289DC6-39DA-4E5F-938E-0254973C9A51}"/>
              </a:ext>
            </a:extLst>
          </p:cNvPr>
          <p:cNvSpPr txBox="1"/>
          <p:nvPr/>
        </p:nvSpPr>
        <p:spPr>
          <a:xfrm>
            <a:off x="3166461" y="285271"/>
            <a:ext cx="5972782" cy="307777"/>
          </a:xfrm>
          <a:prstGeom prst="rect">
            <a:avLst/>
          </a:prstGeom>
        </p:spPr>
        <p:txBody>
          <a:bodyPr vert="horz" wrap="square" lIns="0" tIns="0" rIns="0" bIns="0" rtlCol="0">
            <a:spAutoFit/>
          </a:bodyPr>
          <a:lstStyle/>
          <a:p>
            <a:pPr marL="12700" algn="ctr"/>
            <a:r>
              <a:rPr lang="en-US" sz="2000" b="1" spc="-5" dirty="0">
                <a:solidFill>
                  <a:srgbClr val="2C3034"/>
                </a:solidFill>
                <a:latin typeface="Arial"/>
                <a:cs typeface="Arial"/>
              </a:rPr>
              <a:t>AUTOVALIDATION WEIGHTS</a:t>
            </a:r>
            <a:endParaRPr sz="2000" dirty="0">
              <a:latin typeface="Arial"/>
              <a:cs typeface="Arial"/>
            </a:endParaRPr>
          </a:p>
        </p:txBody>
      </p:sp>
    </p:spTree>
    <p:extLst>
      <p:ext uri="{BB962C8B-B14F-4D97-AF65-F5344CB8AC3E}">
        <p14:creationId xmlns:p14="http://schemas.microsoft.com/office/powerpoint/2010/main" val="1700063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5446BAF-267B-4D68-9E14-67912361B63A}"/>
                  </a:ext>
                </a:extLst>
              </p:cNvPr>
              <p:cNvSpPr txBox="1"/>
              <p:nvPr/>
            </p:nvSpPr>
            <p:spPr>
              <a:xfrm>
                <a:off x="385136" y="593048"/>
                <a:ext cx="11421728" cy="4958473"/>
              </a:xfrm>
              <a:prstGeom prst="rect">
                <a:avLst/>
              </a:prstGeom>
              <a:noFill/>
            </p:spPr>
            <p:txBody>
              <a:bodyPr wrap="square" rtlCol="0">
                <a:spAutoFit/>
              </a:bodyPr>
              <a:lstStyle/>
              <a:p>
                <a:pPr marL="469900" lvl="1">
                  <a:buClr>
                    <a:srgbClr val="00529B"/>
                  </a:buClr>
                  <a:buSzPct val="80000"/>
                  <a:tabLst>
                    <a:tab pos="195580" algn="l"/>
                  </a:tabLst>
                </a:pPr>
                <a:endParaRPr lang="en-US" sz="2400" dirty="0">
                  <a:solidFill>
                    <a:srgbClr val="2C3034"/>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Autovalidation uses the complete data weighed by </a:t>
                </a:r>
                <a14:m>
                  <m:oMath xmlns:m="http://schemas.openxmlformats.org/officeDocument/2006/math">
                    <m:sSubSup>
                      <m:sSubSupPr>
                        <m:ctrlPr>
                          <a:rPr lang="en-US" sz="2400" i="1" dirty="0" smtClean="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i="1" dirty="0">
                            <a:solidFill>
                              <a:srgbClr val="2C3034"/>
                            </a:solidFill>
                            <a:latin typeface="Cambria Math" panose="02040503050406030204" pitchFamily="18" charset="0"/>
                            <a:cs typeface="Arial"/>
                          </a:rPr>
                          <m:t>𝑇</m:t>
                        </m:r>
                      </m:sup>
                    </m:sSubSup>
                  </m:oMath>
                </a14:m>
                <a:r>
                  <a:rPr lang="en-US" sz="2400" dirty="0">
                    <a:solidFill>
                      <a:srgbClr val="2C3034"/>
                    </a:solidFill>
                    <a:latin typeface="Arial" panose="020B0604020202020204" pitchFamily="34" charset="0"/>
                    <a:cs typeface="Arial" panose="020B0604020202020204" pitchFamily="34" charset="0"/>
                  </a:rPr>
                  <a:t> to fit models and uses the same data weighed by </a:t>
                </a:r>
                <a14:m>
                  <m:oMath xmlns:m="http://schemas.openxmlformats.org/officeDocument/2006/math">
                    <m:sSubSup>
                      <m:sSubSupPr>
                        <m:ctrlPr>
                          <a:rPr lang="en-US" sz="2400" i="1" dirty="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b="0" i="1" dirty="0" smtClean="0">
                            <a:solidFill>
                              <a:srgbClr val="2C3034"/>
                            </a:solidFill>
                            <a:latin typeface="Cambria Math" panose="02040503050406030204" pitchFamily="18" charset="0"/>
                            <a:cs typeface="Arial"/>
                          </a:rPr>
                          <m:t>𝑉</m:t>
                        </m:r>
                      </m:sup>
                    </m:sSubSup>
                  </m:oMath>
                </a14:m>
                <a:r>
                  <a:rPr lang="en-US" sz="2400" dirty="0">
                    <a:latin typeface="Arial" panose="020B0604020202020204" pitchFamily="34" charset="0"/>
                    <a:cs typeface="Arial" panose="020B0604020202020204" pitchFamily="34" charset="0"/>
                  </a:rPr>
                  <a:t>to tune the models. (Model=LS, tune=FS, Lasso, etc.)</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err="1">
                    <a:latin typeface="Arial" panose="020B0604020202020204" pitchFamily="34" charset="0"/>
                    <a:cs typeface="Arial" panose="020B0604020202020204" pitchFamily="34" charset="0"/>
                  </a:rPr>
                  <a:t>Corr</a:t>
                </a:r>
                <a:r>
                  <a:rPr lang="en-US" sz="2400" dirty="0">
                    <a:latin typeface="Arial" panose="020B0604020202020204" pitchFamily="34" charset="0"/>
                    <a:cs typeface="Arial" panose="020B0604020202020204" pitchFamily="34" charset="0"/>
                  </a:rPr>
                  <a:t>(</a:t>
                </a:r>
                <a14:m>
                  <m:oMath xmlns:m="http://schemas.openxmlformats.org/officeDocument/2006/math">
                    <m:sSubSup>
                      <m:sSubSupPr>
                        <m:ctrlPr>
                          <a:rPr lang="en-US" sz="2400" i="1" dirty="0" smtClean="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i="1" dirty="0">
                            <a:solidFill>
                              <a:srgbClr val="2C3034"/>
                            </a:solidFill>
                            <a:latin typeface="Cambria Math" panose="02040503050406030204" pitchFamily="18" charset="0"/>
                            <a:cs typeface="Arial"/>
                          </a:rPr>
                          <m:t>𝑇</m:t>
                        </m:r>
                      </m:sup>
                    </m:sSubSup>
                  </m:oMath>
                </a14:m>
                <a:r>
                  <a:rPr lang="en-US" sz="2400" dirty="0">
                    <a:latin typeface="Arial" panose="020B0604020202020204" pitchFamily="34" charset="0"/>
                    <a:cs typeface="Arial" panose="020B0604020202020204" pitchFamily="34" charset="0"/>
                  </a:rPr>
                  <a:t>, </a:t>
                </a:r>
                <a14:m>
                  <m:oMath xmlns:m="http://schemas.openxmlformats.org/officeDocument/2006/math">
                    <m:sSubSup>
                      <m:sSubSupPr>
                        <m:ctrlPr>
                          <a:rPr lang="en-US" sz="2400" i="1" dirty="0">
                            <a:solidFill>
                              <a:srgbClr val="2C3034"/>
                            </a:solidFill>
                            <a:latin typeface="Cambria Math" panose="02040503050406030204" pitchFamily="18" charset="0"/>
                            <a:cs typeface="Arial"/>
                          </a:rPr>
                        </m:ctrlPr>
                      </m:sSubSupPr>
                      <m:e>
                        <m:r>
                          <a:rPr lang="en-US" sz="2400" i="1" dirty="0">
                            <a:solidFill>
                              <a:srgbClr val="2C3034"/>
                            </a:solidFill>
                            <a:latin typeface="Cambria Math" panose="02040503050406030204" pitchFamily="18" charset="0"/>
                            <a:cs typeface="Arial"/>
                          </a:rPr>
                          <m:t>𝑤</m:t>
                        </m:r>
                      </m:e>
                      <m:sub>
                        <m:r>
                          <a:rPr lang="en-US" sz="2400" i="1" dirty="0">
                            <a:solidFill>
                              <a:srgbClr val="2C3034"/>
                            </a:solidFill>
                            <a:latin typeface="Cambria Math" panose="02040503050406030204" pitchFamily="18" charset="0"/>
                            <a:cs typeface="Arial"/>
                          </a:rPr>
                          <m:t>𝑖</m:t>
                        </m:r>
                      </m:sub>
                      <m:sup>
                        <m:r>
                          <a:rPr lang="en-US" sz="2400" b="0" i="1" dirty="0" smtClean="0">
                            <a:solidFill>
                              <a:srgbClr val="2C3034"/>
                            </a:solidFill>
                            <a:latin typeface="Cambria Math" panose="02040503050406030204" pitchFamily="18" charset="0"/>
                            <a:cs typeface="Arial"/>
                          </a:rPr>
                          <m:t>𝑉</m:t>
                        </m:r>
                      </m:sup>
                    </m:sSubSup>
                  </m:oMath>
                </a14:m>
                <a:r>
                  <a:rPr lang="en-US" sz="2400" dirty="0">
                    <a:latin typeface="Arial" panose="020B0604020202020204" pitchFamily="34" charset="0"/>
                    <a:cs typeface="Arial" panose="020B0604020202020204" pitchFamily="34" charset="0"/>
                  </a:rPr>
                  <a:t>) &lt; 0 implies observations that contribute “more” to the training SSE will contribute “less” to the validation SSE.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best way to use autovalidation we found was to reinitialize the weights and refit </a:t>
                </a:r>
                <a:r>
                  <a:rPr lang="en-US" sz="2400" dirty="0" err="1">
                    <a:latin typeface="Arial" panose="020B0604020202020204" pitchFamily="34" charset="0"/>
                    <a:cs typeface="Arial" panose="020B0604020202020204" pitchFamily="34" charset="0"/>
                  </a:rPr>
                  <a:t>nBoot</a:t>
                </a:r>
                <a:r>
                  <a:rPr lang="en-US" sz="2400" dirty="0">
                    <a:latin typeface="Arial" panose="020B0604020202020204" pitchFamily="34" charset="0"/>
                    <a:cs typeface="Arial" panose="020B0604020202020204" pitchFamily="34" charset="0"/>
                  </a:rPr>
                  <a:t> times and use the average of these models as the predictor. We called this Self-Validating Ensemble Models (SVEM)</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Individual FS models have p&lt;n, but the SVEM ensemble can have p&gt;n, </a:t>
                </a:r>
                <a:r>
                  <a:rPr lang="en-US" sz="2400" i="1" dirty="0">
                    <a:latin typeface="Arial" panose="020B0604020202020204" pitchFamily="34" charset="0"/>
                    <a:cs typeface="Arial" panose="020B0604020202020204" pitchFamily="34" charset="0"/>
                  </a:rPr>
                  <a:t>supersaturated not just in potential effects, but supersaturated in active effects.</a:t>
                </a:r>
              </a:p>
            </p:txBody>
          </p:sp>
        </mc:Choice>
        <mc:Fallback>
          <p:sp>
            <p:nvSpPr>
              <p:cNvPr id="2" name="TextBox 1">
                <a:extLst>
                  <a:ext uri="{FF2B5EF4-FFF2-40B4-BE49-F238E27FC236}">
                    <a16:creationId xmlns:a16="http://schemas.microsoft.com/office/drawing/2014/main" id="{65446BAF-267B-4D68-9E14-67912361B63A}"/>
                  </a:ext>
                </a:extLst>
              </p:cNvPr>
              <p:cNvSpPr txBox="1">
                <a:spLocks noRot="1" noChangeAspect="1" noMove="1" noResize="1" noEditPoints="1" noAdjustHandles="1" noChangeArrowheads="1" noChangeShapeType="1" noTextEdit="1"/>
              </p:cNvSpPr>
              <p:nvPr/>
            </p:nvSpPr>
            <p:spPr>
              <a:xfrm>
                <a:off x="385136" y="593048"/>
                <a:ext cx="11421728" cy="4958473"/>
              </a:xfrm>
              <a:prstGeom prst="rect">
                <a:avLst/>
              </a:prstGeom>
              <a:blipFill>
                <a:blip r:embed="rId5"/>
                <a:stretch>
                  <a:fillRect l="-694" r="-961" b="-1843"/>
                </a:stretch>
              </a:blipFill>
            </p:spPr>
            <p:txBody>
              <a:bodyPr/>
              <a:lstStyle/>
              <a:p>
                <a:r>
                  <a:rPr lang="en-US">
                    <a:noFill/>
                  </a:rPr>
                  <a:t> </a:t>
                </a:r>
              </a:p>
            </p:txBody>
          </p:sp>
        </mc:Fallback>
      </mc:AlternateContent>
      <p:sp>
        <p:nvSpPr>
          <p:cNvPr id="9" name="object 3">
            <a:extLst>
              <a:ext uri="{FF2B5EF4-FFF2-40B4-BE49-F238E27FC236}">
                <a16:creationId xmlns:a16="http://schemas.microsoft.com/office/drawing/2014/main" id="{4F922304-91C4-40B5-AF19-78A3D4847453}"/>
              </a:ext>
            </a:extLst>
          </p:cNvPr>
          <p:cNvSpPr txBox="1"/>
          <p:nvPr/>
        </p:nvSpPr>
        <p:spPr>
          <a:xfrm>
            <a:off x="3166461" y="285271"/>
            <a:ext cx="5972782" cy="307777"/>
          </a:xfrm>
          <a:prstGeom prst="rect">
            <a:avLst/>
          </a:prstGeom>
        </p:spPr>
        <p:txBody>
          <a:bodyPr vert="horz" wrap="square" lIns="0" tIns="0" rIns="0" bIns="0" rtlCol="0">
            <a:spAutoFit/>
          </a:bodyPr>
          <a:lstStyle/>
          <a:p>
            <a:pPr marL="12700" algn="ctr"/>
            <a:r>
              <a:rPr lang="en-US" sz="2000" b="1" spc="-5" dirty="0">
                <a:solidFill>
                  <a:srgbClr val="2C3034"/>
                </a:solidFill>
                <a:latin typeface="Arial"/>
                <a:cs typeface="Arial"/>
              </a:rPr>
              <a:t>AUTOVALIDATION WEIGHTS</a:t>
            </a:r>
            <a:endParaRPr sz="2000" dirty="0">
              <a:latin typeface="Arial"/>
              <a:cs typeface="Arial"/>
            </a:endParaRPr>
          </a:p>
        </p:txBody>
      </p:sp>
    </p:spTree>
    <p:extLst>
      <p:ext uri="{BB962C8B-B14F-4D97-AF65-F5344CB8AC3E}">
        <p14:creationId xmlns:p14="http://schemas.microsoft.com/office/powerpoint/2010/main" val="73830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SVEM DIAGRAM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4D9C26B9-7D8C-ECCA-A878-1E24C50CE975}"/>
              </a:ext>
            </a:extLst>
          </p:cNvPr>
          <p:cNvPicPr>
            <a:picLocks noChangeAspect="1"/>
          </p:cNvPicPr>
          <p:nvPr/>
        </p:nvPicPr>
        <p:blipFill>
          <a:blip r:embed="rId4"/>
          <a:stretch>
            <a:fillRect/>
          </a:stretch>
        </p:blipFill>
        <p:spPr>
          <a:xfrm>
            <a:off x="1483177" y="1387590"/>
            <a:ext cx="9225643" cy="4766242"/>
          </a:xfrm>
          <a:prstGeom prst="rect">
            <a:avLst/>
          </a:prstGeom>
        </p:spPr>
      </p:pic>
    </p:spTree>
    <p:extLst>
      <p:ext uri="{BB962C8B-B14F-4D97-AF65-F5344CB8AC3E}">
        <p14:creationId xmlns:p14="http://schemas.microsoft.com/office/powerpoint/2010/main" val="671096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sp>
        <p:nvSpPr>
          <p:cNvPr id="2" name="TextBox 1">
            <a:extLst>
              <a:ext uri="{FF2B5EF4-FFF2-40B4-BE49-F238E27FC236}">
                <a16:creationId xmlns:a16="http://schemas.microsoft.com/office/drawing/2014/main" id="{7ACD13CC-4545-005E-CA33-37FA3F8BE93B}"/>
              </a:ext>
            </a:extLst>
          </p:cNvPr>
          <p:cNvSpPr txBox="1"/>
          <p:nvPr/>
        </p:nvSpPr>
        <p:spPr>
          <a:xfrm>
            <a:off x="552450" y="910248"/>
            <a:ext cx="11087099"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t>Most DoE analysis in industry still based on Least Sq. &amp; ANOVA</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Machine learning has made great strides, still little impact on DoE analysis. More accurate models lead to more rapid innovation in less time and lower cost.</a:t>
            </a:r>
          </a:p>
          <a:p>
            <a:endParaRPr lang="en-US" sz="2800" dirty="0"/>
          </a:p>
          <a:p>
            <a:pPr marL="457200" indent="-457200">
              <a:buFont typeface="Arial" panose="020B0604020202020204" pitchFamily="34" charset="0"/>
              <a:buChar char="•"/>
            </a:pPr>
            <a:r>
              <a:rPr lang="en-US" sz="2800" dirty="0"/>
              <a:t>SVEM (Self Validating Ensemble Models) was developed to bring machine learning predictive accuracy improvements to small datasets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SVEM is inspired by random forests/bagging , but uses the fractionally weighted bootstrap rather than resampling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3" name="object 3">
            <a:extLst>
              <a:ext uri="{FF2B5EF4-FFF2-40B4-BE49-F238E27FC236}">
                <a16:creationId xmlns:a16="http://schemas.microsoft.com/office/drawing/2014/main" id="{028B0B02-F01A-0A83-C52A-10BF13B1AE12}"/>
              </a:ext>
            </a:extLst>
          </p:cNvPr>
          <p:cNvSpPr txBox="1"/>
          <p:nvPr/>
        </p:nvSpPr>
        <p:spPr>
          <a:xfrm>
            <a:off x="4545435" y="259988"/>
            <a:ext cx="3101130"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INTRODUCING SVEM</a:t>
            </a:r>
            <a:endParaRPr sz="2000" dirty="0">
              <a:latin typeface="Arial"/>
              <a:cs typeface="Arial"/>
            </a:endParaRPr>
          </a:p>
        </p:txBody>
      </p:sp>
    </p:spTree>
    <p:extLst>
      <p:ext uri="{BB962C8B-B14F-4D97-AF65-F5344CB8AC3E}">
        <p14:creationId xmlns:p14="http://schemas.microsoft.com/office/powerpoint/2010/main" val="903333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SVEM DIAGRAM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C1BDD-109B-4B62-8A9B-850147A4F509}"/>
                  </a:ext>
                </a:extLst>
              </p:cNvPr>
              <p:cNvSpPr/>
              <p:nvPr/>
            </p:nvSpPr>
            <p:spPr>
              <a:xfrm>
                <a:off x="1302886" y="1920336"/>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oMath>
                </a14:m>
                <a:endParaRPr lang="en-US" sz="3200" dirty="0"/>
              </a:p>
            </p:txBody>
          </p:sp>
        </mc:Choice>
        <mc:Fallback xmlns="">
          <p:sp>
            <p:nvSpPr>
              <p:cNvPr id="4" name="Rectangle 3">
                <a:extLst>
                  <a:ext uri="{FF2B5EF4-FFF2-40B4-BE49-F238E27FC236}">
                    <a16:creationId xmlns:a16="http://schemas.microsoft.com/office/drawing/2014/main" id="{4C1C1BDD-109B-4B62-8A9B-850147A4F509}"/>
                  </a:ext>
                </a:extLst>
              </p:cNvPr>
              <p:cNvSpPr>
                <a:spLocks noRot="1" noChangeAspect="1" noMove="1" noResize="1" noEditPoints="1" noAdjustHandles="1" noChangeArrowheads="1" noChangeShapeType="1" noTextEdit="1"/>
              </p:cNvSpPr>
              <p:nvPr/>
            </p:nvSpPr>
            <p:spPr>
              <a:xfrm>
                <a:off x="1302886" y="1920336"/>
                <a:ext cx="734785" cy="708797"/>
              </a:xfrm>
              <a:prstGeom prst="rect">
                <a:avLst/>
              </a:prstGeom>
              <a:blipFill>
                <a:blip r:embed="rId4"/>
                <a:stretch>
                  <a:fillRect l="-2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0C693C-C110-4234-819C-87CD5A2ABF4D}"/>
                  </a:ext>
                </a:extLst>
              </p:cNvPr>
              <p:cNvSpPr/>
              <p:nvPr/>
            </p:nvSpPr>
            <p:spPr>
              <a:xfrm>
                <a:off x="1302886" y="3124449"/>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a14:m>
                <a:endParaRPr lang="en-US" sz="3200" dirty="0"/>
              </a:p>
            </p:txBody>
          </p:sp>
        </mc:Choice>
        <mc:Fallback xmlns="">
          <p:sp>
            <p:nvSpPr>
              <p:cNvPr id="9" name="Rectangle 8">
                <a:extLst>
                  <a:ext uri="{FF2B5EF4-FFF2-40B4-BE49-F238E27FC236}">
                    <a16:creationId xmlns:a16="http://schemas.microsoft.com/office/drawing/2014/main" id="{3F0C693C-C110-4234-819C-87CD5A2ABF4D}"/>
                  </a:ext>
                </a:extLst>
              </p:cNvPr>
              <p:cNvSpPr>
                <a:spLocks noRot="1" noChangeAspect="1" noMove="1" noResize="1" noEditPoints="1" noAdjustHandles="1" noChangeArrowheads="1" noChangeShapeType="1" noTextEdit="1"/>
              </p:cNvSpPr>
              <p:nvPr/>
            </p:nvSpPr>
            <p:spPr>
              <a:xfrm>
                <a:off x="1302886" y="3124449"/>
                <a:ext cx="734785" cy="708797"/>
              </a:xfrm>
              <a:prstGeom prst="rect">
                <a:avLst/>
              </a:prstGeom>
              <a:blipFill>
                <a:blip r:embed="rId5"/>
                <a:stretch>
                  <a:fillRect l="-327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7E9FDA-C88B-4D2A-9051-34AD1E79FFF2}"/>
                  </a:ext>
                </a:extLst>
              </p:cNvPr>
              <p:cNvSpPr/>
              <p:nvPr/>
            </p:nvSpPr>
            <p:spPr>
              <a:xfrm>
                <a:off x="1305608" y="4328563"/>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a14:m>
                <a:endParaRPr lang="en-US" sz="3200" dirty="0"/>
              </a:p>
            </p:txBody>
          </p:sp>
        </mc:Choice>
        <mc:Fallback xmlns="">
          <p:sp>
            <p:nvSpPr>
              <p:cNvPr id="10" name="Rectangle 9">
                <a:extLst>
                  <a:ext uri="{FF2B5EF4-FFF2-40B4-BE49-F238E27FC236}">
                    <a16:creationId xmlns:a16="http://schemas.microsoft.com/office/drawing/2014/main" id="{367E9FDA-C88B-4D2A-9051-34AD1E79FFF2}"/>
                  </a:ext>
                </a:extLst>
              </p:cNvPr>
              <p:cNvSpPr>
                <a:spLocks noRot="1" noChangeAspect="1" noMove="1" noResize="1" noEditPoints="1" noAdjustHandles="1" noChangeArrowheads="1" noChangeShapeType="1" noTextEdit="1"/>
              </p:cNvSpPr>
              <p:nvPr/>
            </p:nvSpPr>
            <p:spPr>
              <a:xfrm>
                <a:off x="1305608" y="4328563"/>
                <a:ext cx="734785" cy="708797"/>
              </a:xfrm>
              <a:prstGeom prst="rect">
                <a:avLst/>
              </a:prstGeom>
              <a:blipFill>
                <a:blip r:embed="rId6"/>
                <a:stretch>
                  <a:fillRect l="-2439"/>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387106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SVEM DIAGRAM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336E2257-BB3E-4070-A95C-4E0E25E47D22}"/>
                  </a:ext>
                </a:extLst>
              </p:cNvPr>
              <p:cNvSpPr/>
              <p:nvPr/>
            </p:nvSpPr>
            <p:spPr>
              <a:xfrm>
                <a:off x="5271407" y="1085739"/>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i="1">
                              <a:solidFill>
                                <a:schemeClr val="tx1"/>
                              </a:solidFill>
                              <a:latin typeface="Cambria Math" panose="02040503050406030204" pitchFamily="18" charset="0"/>
                            </a:rPr>
                            <m:t>1</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 name="Oval 1">
                <a:extLst>
                  <a:ext uri="{FF2B5EF4-FFF2-40B4-BE49-F238E27FC236}">
                    <a16:creationId xmlns:a16="http://schemas.microsoft.com/office/drawing/2014/main" id="{336E2257-BB3E-4070-A95C-4E0E25E47D22}"/>
                  </a:ext>
                </a:extLst>
              </p:cNvPr>
              <p:cNvSpPr>
                <a:spLocks noRot="1" noChangeAspect="1" noMove="1" noResize="1" noEditPoints="1" noAdjustHandles="1" noChangeArrowheads="1" noChangeShapeType="1" noTextEdit="1"/>
              </p:cNvSpPr>
              <p:nvPr/>
            </p:nvSpPr>
            <p:spPr>
              <a:xfrm>
                <a:off x="5271407" y="1085739"/>
                <a:ext cx="862691" cy="834597"/>
              </a:xfrm>
              <a:prstGeom prst="ellipse">
                <a:avLst/>
              </a:prstGeom>
              <a:blipFill>
                <a:blip r:embed="rId4"/>
                <a:stretch>
                  <a:fillRect l="-41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C1BDD-109B-4B62-8A9B-850147A4F509}"/>
                  </a:ext>
                </a:extLst>
              </p:cNvPr>
              <p:cNvSpPr/>
              <p:nvPr/>
            </p:nvSpPr>
            <p:spPr>
              <a:xfrm>
                <a:off x="1302886" y="1920336"/>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oMath>
                </a14:m>
                <a:endParaRPr lang="en-US" sz="3200" dirty="0"/>
              </a:p>
            </p:txBody>
          </p:sp>
        </mc:Choice>
        <mc:Fallback xmlns="">
          <p:sp>
            <p:nvSpPr>
              <p:cNvPr id="4" name="Rectangle 3">
                <a:extLst>
                  <a:ext uri="{FF2B5EF4-FFF2-40B4-BE49-F238E27FC236}">
                    <a16:creationId xmlns:a16="http://schemas.microsoft.com/office/drawing/2014/main" id="{4C1C1BDD-109B-4B62-8A9B-850147A4F509}"/>
                  </a:ext>
                </a:extLst>
              </p:cNvPr>
              <p:cNvSpPr>
                <a:spLocks noRot="1" noChangeAspect="1" noMove="1" noResize="1" noEditPoints="1" noAdjustHandles="1" noChangeArrowheads="1" noChangeShapeType="1" noTextEdit="1"/>
              </p:cNvSpPr>
              <p:nvPr/>
            </p:nvSpPr>
            <p:spPr>
              <a:xfrm>
                <a:off x="1302886" y="1920336"/>
                <a:ext cx="734785" cy="708797"/>
              </a:xfrm>
              <a:prstGeom prst="rect">
                <a:avLst/>
              </a:prstGeom>
              <a:blipFill>
                <a:blip r:embed="rId5"/>
                <a:stretch>
                  <a:fillRect l="-2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0C693C-C110-4234-819C-87CD5A2ABF4D}"/>
                  </a:ext>
                </a:extLst>
              </p:cNvPr>
              <p:cNvSpPr/>
              <p:nvPr/>
            </p:nvSpPr>
            <p:spPr>
              <a:xfrm>
                <a:off x="1302886" y="3124449"/>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a14:m>
                <a:endParaRPr lang="en-US" sz="3200" dirty="0"/>
              </a:p>
            </p:txBody>
          </p:sp>
        </mc:Choice>
        <mc:Fallback xmlns="">
          <p:sp>
            <p:nvSpPr>
              <p:cNvPr id="9" name="Rectangle 8">
                <a:extLst>
                  <a:ext uri="{FF2B5EF4-FFF2-40B4-BE49-F238E27FC236}">
                    <a16:creationId xmlns:a16="http://schemas.microsoft.com/office/drawing/2014/main" id="{3F0C693C-C110-4234-819C-87CD5A2ABF4D}"/>
                  </a:ext>
                </a:extLst>
              </p:cNvPr>
              <p:cNvSpPr>
                <a:spLocks noRot="1" noChangeAspect="1" noMove="1" noResize="1" noEditPoints="1" noAdjustHandles="1" noChangeArrowheads="1" noChangeShapeType="1" noTextEdit="1"/>
              </p:cNvSpPr>
              <p:nvPr/>
            </p:nvSpPr>
            <p:spPr>
              <a:xfrm>
                <a:off x="1302886" y="3124449"/>
                <a:ext cx="734785" cy="708797"/>
              </a:xfrm>
              <a:prstGeom prst="rect">
                <a:avLst/>
              </a:prstGeom>
              <a:blipFill>
                <a:blip r:embed="rId6"/>
                <a:stretch>
                  <a:fillRect l="-327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7E9FDA-C88B-4D2A-9051-34AD1E79FFF2}"/>
                  </a:ext>
                </a:extLst>
              </p:cNvPr>
              <p:cNvSpPr/>
              <p:nvPr/>
            </p:nvSpPr>
            <p:spPr>
              <a:xfrm>
                <a:off x="1305608" y="4328563"/>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a14:m>
                <a:endParaRPr lang="en-US" sz="3200" dirty="0"/>
              </a:p>
            </p:txBody>
          </p:sp>
        </mc:Choice>
        <mc:Fallback xmlns="">
          <p:sp>
            <p:nvSpPr>
              <p:cNvPr id="10" name="Rectangle 9">
                <a:extLst>
                  <a:ext uri="{FF2B5EF4-FFF2-40B4-BE49-F238E27FC236}">
                    <a16:creationId xmlns:a16="http://schemas.microsoft.com/office/drawing/2014/main" id="{367E9FDA-C88B-4D2A-9051-34AD1E79FFF2}"/>
                  </a:ext>
                </a:extLst>
              </p:cNvPr>
              <p:cNvSpPr>
                <a:spLocks noRot="1" noChangeAspect="1" noMove="1" noResize="1" noEditPoints="1" noAdjustHandles="1" noChangeArrowheads="1" noChangeShapeType="1" noTextEdit="1"/>
              </p:cNvSpPr>
              <p:nvPr/>
            </p:nvSpPr>
            <p:spPr>
              <a:xfrm>
                <a:off x="1305608" y="4328563"/>
                <a:ext cx="734785" cy="708797"/>
              </a:xfrm>
              <a:prstGeom prst="rect">
                <a:avLst/>
              </a:prstGeom>
              <a:blipFill>
                <a:blip r:embed="rId7"/>
                <a:stretch>
                  <a:fillRect l="-2439"/>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BA841F7-6C6A-4EDA-B9BE-666B037D1C1B}"/>
              </a:ext>
            </a:extLst>
          </p:cNvPr>
          <p:cNvCxnSpPr>
            <a:stCxn id="4" idx="3"/>
            <a:endCxn id="2" idx="2"/>
          </p:cNvCxnSpPr>
          <p:nvPr/>
        </p:nvCxnSpPr>
        <p:spPr>
          <a:xfrm flipV="1">
            <a:off x="2037671" y="1503038"/>
            <a:ext cx="3233736" cy="77169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98F3BA0-0CE5-4865-98BD-A68AE4DC3098}"/>
              </a:ext>
            </a:extLst>
          </p:cNvPr>
          <p:cNvCxnSpPr>
            <a:cxnSpLocks/>
            <a:stCxn id="9" idx="3"/>
            <a:endCxn id="2" idx="2"/>
          </p:cNvCxnSpPr>
          <p:nvPr/>
        </p:nvCxnSpPr>
        <p:spPr>
          <a:xfrm flipV="1">
            <a:off x="2037671" y="1503038"/>
            <a:ext cx="3233736" cy="19758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03368C1F-6BCF-40C5-A921-3CAC6D1354EF}"/>
              </a:ext>
            </a:extLst>
          </p:cNvPr>
          <p:cNvCxnSpPr>
            <a:cxnSpLocks/>
            <a:stCxn id="10" idx="3"/>
            <a:endCxn id="2" idx="2"/>
          </p:cNvCxnSpPr>
          <p:nvPr/>
        </p:nvCxnSpPr>
        <p:spPr>
          <a:xfrm flipV="1">
            <a:off x="2040393" y="1503038"/>
            <a:ext cx="3231014" cy="31799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408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SVEM DIAGRAM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336E2257-BB3E-4070-A95C-4E0E25E47D22}"/>
                  </a:ext>
                </a:extLst>
              </p:cNvPr>
              <p:cNvSpPr/>
              <p:nvPr/>
            </p:nvSpPr>
            <p:spPr>
              <a:xfrm>
                <a:off x="5271407" y="1085739"/>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i="1">
                              <a:solidFill>
                                <a:schemeClr val="tx1"/>
                              </a:solidFill>
                              <a:latin typeface="Cambria Math" panose="02040503050406030204" pitchFamily="18" charset="0"/>
                            </a:rPr>
                            <m:t>1</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 name="Oval 1">
                <a:extLst>
                  <a:ext uri="{FF2B5EF4-FFF2-40B4-BE49-F238E27FC236}">
                    <a16:creationId xmlns:a16="http://schemas.microsoft.com/office/drawing/2014/main" id="{336E2257-BB3E-4070-A95C-4E0E25E47D22}"/>
                  </a:ext>
                </a:extLst>
              </p:cNvPr>
              <p:cNvSpPr>
                <a:spLocks noRot="1" noChangeAspect="1" noMove="1" noResize="1" noEditPoints="1" noAdjustHandles="1" noChangeArrowheads="1" noChangeShapeType="1" noTextEdit="1"/>
              </p:cNvSpPr>
              <p:nvPr/>
            </p:nvSpPr>
            <p:spPr>
              <a:xfrm>
                <a:off x="5271407" y="1085739"/>
                <a:ext cx="862691" cy="834597"/>
              </a:xfrm>
              <a:prstGeom prst="ellipse">
                <a:avLst/>
              </a:prstGeom>
              <a:blipFill>
                <a:blip r:embed="rId4"/>
                <a:stretch>
                  <a:fillRect l="-41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C1BDD-109B-4B62-8A9B-850147A4F509}"/>
                  </a:ext>
                </a:extLst>
              </p:cNvPr>
              <p:cNvSpPr/>
              <p:nvPr/>
            </p:nvSpPr>
            <p:spPr>
              <a:xfrm>
                <a:off x="1302886" y="1920336"/>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oMath>
                </a14:m>
                <a:endParaRPr lang="en-US" sz="3200" dirty="0"/>
              </a:p>
            </p:txBody>
          </p:sp>
        </mc:Choice>
        <mc:Fallback xmlns="">
          <p:sp>
            <p:nvSpPr>
              <p:cNvPr id="4" name="Rectangle 3">
                <a:extLst>
                  <a:ext uri="{FF2B5EF4-FFF2-40B4-BE49-F238E27FC236}">
                    <a16:creationId xmlns:a16="http://schemas.microsoft.com/office/drawing/2014/main" id="{4C1C1BDD-109B-4B62-8A9B-850147A4F509}"/>
                  </a:ext>
                </a:extLst>
              </p:cNvPr>
              <p:cNvSpPr>
                <a:spLocks noRot="1" noChangeAspect="1" noMove="1" noResize="1" noEditPoints="1" noAdjustHandles="1" noChangeArrowheads="1" noChangeShapeType="1" noTextEdit="1"/>
              </p:cNvSpPr>
              <p:nvPr/>
            </p:nvSpPr>
            <p:spPr>
              <a:xfrm>
                <a:off x="1302886" y="1920336"/>
                <a:ext cx="734785" cy="708797"/>
              </a:xfrm>
              <a:prstGeom prst="rect">
                <a:avLst/>
              </a:prstGeom>
              <a:blipFill>
                <a:blip r:embed="rId5"/>
                <a:stretch>
                  <a:fillRect l="-2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0C693C-C110-4234-819C-87CD5A2ABF4D}"/>
                  </a:ext>
                </a:extLst>
              </p:cNvPr>
              <p:cNvSpPr/>
              <p:nvPr/>
            </p:nvSpPr>
            <p:spPr>
              <a:xfrm>
                <a:off x="1302886" y="3124449"/>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a14:m>
                <a:endParaRPr lang="en-US" sz="3200" dirty="0"/>
              </a:p>
            </p:txBody>
          </p:sp>
        </mc:Choice>
        <mc:Fallback xmlns="">
          <p:sp>
            <p:nvSpPr>
              <p:cNvPr id="9" name="Rectangle 8">
                <a:extLst>
                  <a:ext uri="{FF2B5EF4-FFF2-40B4-BE49-F238E27FC236}">
                    <a16:creationId xmlns:a16="http://schemas.microsoft.com/office/drawing/2014/main" id="{3F0C693C-C110-4234-819C-87CD5A2ABF4D}"/>
                  </a:ext>
                </a:extLst>
              </p:cNvPr>
              <p:cNvSpPr>
                <a:spLocks noRot="1" noChangeAspect="1" noMove="1" noResize="1" noEditPoints="1" noAdjustHandles="1" noChangeArrowheads="1" noChangeShapeType="1" noTextEdit="1"/>
              </p:cNvSpPr>
              <p:nvPr/>
            </p:nvSpPr>
            <p:spPr>
              <a:xfrm>
                <a:off x="1302886" y="3124449"/>
                <a:ext cx="734785" cy="708797"/>
              </a:xfrm>
              <a:prstGeom prst="rect">
                <a:avLst/>
              </a:prstGeom>
              <a:blipFill>
                <a:blip r:embed="rId6"/>
                <a:stretch>
                  <a:fillRect l="-327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7E9FDA-C88B-4D2A-9051-34AD1E79FFF2}"/>
                  </a:ext>
                </a:extLst>
              </p:cNvPr>
              <p:cNvSpPr/>
              <p:nvPr/>
            </p:nvSpPr>
            <p:spPr>
              <a:xfrm>
                <a:off x="1305608" y="4328563"/>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a14:m>
                <a:endParaRPr lang="en-US" sz="3200" dirty="0"/>
              </a:p>
            </p:txBody>
          </p:sp>
        </mc:Choice>
        <mc:Fallback xmlns="">
          <p:sp>
            <p:nvSpPr>
              <p:cNvPr id="10" name="Rectangle 9">
                <a:extLst>
                  <a:ext uri="{FF2B5EF4-FFF2-40B4-BE49-F238E27FC236}">
                    <a16:creationId xmlns:a16="http://schemas.microsoft.com/office/drawing/2014/main" id="{367E9FDA-C88B-4D2A-9051-34AD1E79FFF2}"/>
                  </a:ext>
                </a:extLst>
              </p:cNvPr>
              <p:cNvSpPr>
                <a:spLocks noRot="1" noChangeAspect="1" noMove="1" noResize="1" noEditPoints="1" noAdjustHandles="1" noChangeArrowheads="1" noChangeShapeType="1" noTextEdit="1"/>
              </p:cNvSpPr>
              <p:nvPr/>
            </p:nvSpPr>
            <p:spPr>
              <a:xfrm>
                <a:off x="1305608" y="4328563"/>
                <a:ext cx="734785" cy="708797"/>
              </a:xfrm>
              <a:prstGeom prst="rect">
                <a:avLst/>
              </a:prstGeom>
              <a:blipFill>
                <a:blip r:embed="rId7"/>
                <a:stretch>
                  <a:fillRect l="-2439"/>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BA841F7-6C6A-4EDA-B9BE-666B037D1C1B}"/>
              </a:ext>
            </a:extLst>
          </p:cNvPr>
          <p:cNvCxnSpPr>
            <a:stCxn id="4" idx="3"/>
            <a:endCxn id="2" idx="2"/>
          </p:cNvCxnSpPr>
          <p:nvPr/>
        </p:nvCxnSpPr>
        <p:spPr>
          <a:xfrm flipV="1">
            <a:off x="2037671" y="1503038"/>
            <a:ext cx="3233736" cy="77169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98F3BA0-0CE5-4865-98BD-A68AE4DC3098}"/>
              </a:ext>
            </a:extLst>
          </p:cNvPr>
          <p:cNvCxnSpPr>
            <a:cxnSpLocks/>
            <a:stCxn id="9" idx="3"/>
            <a:endCxn id="2" idx="2"/>
          </p:cNvCxnSpPr>
          <p:nvPr/>
        </p:nvCxnSpPr>
        <p:spPr>
          <a:xfrm flipV="1">
            <a:off x="2037671" y="1503038"/>
            <a:ext cx="3233736" cy="19758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03368C1F-6BCF-40C5-A921-3CAC6D1354EF}"/>
              </a:ext>
            </a:extLst>
          </p:cNvPr>
          <p:cNvCxnSpPr>
            <a:cxnSpLocks/>
            <a:stCxn id="10" idx="3"/>
            <a:endCxn id="2" idx="2"/>
          </p:cNvCxnSpPr>
          <p:nvPr/>
        </p:nvCxnSpPr>
        <p:spPr>
          <a:xfrm flipV="1">
            <a:off x="2040393" y="1503038"/>
            <a:ext cx="3231014" cy="31799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CC9195D1-441F-40F9-A8CF-259F6673BC93}"/>
                  </a:ext>
                </a:extLst>
              </p:cNvPr>
              <p:cNvSpPr/>
              <p:nvPr/>
            </p:nvSpPr>
            <p:spPr>
              <a:xfrm>
                <a:off x="5271407" y="2108798"/>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2</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2" name="Oval 21">
                <a:extLst>
                  <a:ext uri="{FF2B5EF4-FFF2-40B4-BE49-F238E27FC236}">
                    <a16:creationId xmlns:a16="http://schemas.microsoft.com/office/drawing/2014/main" id="{CC9195D1-441F-40F9-A8CF-259F6673BC93}"/>
                  </a:ext>
                </a:extLst>
              </p:cNvPr>
              <p:cNvSpPr>
                <a:spLocks noRot="1" noChangeAspect="1" noMove="1" noResize="1" noEditPoints="1" noAdjustHandles="1" noChangeArrowheads="1" noChangeShapeType="1" noTextEdit="1"/>
              </p:cNvSpPr>
              <p:nvPr/>
            </p:nvSpPr>
            <p:spPr>
              <a:xfrm>
                <a:off x="5271407" y="2108798"/>
                <a:ext cx="862691" cy="834597"/>
              </a:xfrm>
              <a:prstGeom prst="ellipse">
                <a:avLst/>
              </a:prstGeom>
              <a:blipFill>
                <a:blip r:embed="rId8"/>
                <a:stretch>
                  <a:fillRect l="-4895"/>
                </a:stretch>
              </a:blipFill>
              <a:ln>
                <a:solidFill>
                  <a:schemeClr val="tx1"/>
                </a:solidFill>
              </a:ln>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8966D89-D3AB-44B1-8904-C5CC664D8EE9}"/>
              </a:ext>
            </a:extLst>
          </p:cNvPr>
          <p:cNvCxnSpPr>
            <a:cxnSpLocks/>
            <a:stCxn id="4" idx="3"/>
            <a:endCxn id="22" idx="2"/>
          </p:cNvCxnSpPr>
          <p:nvPr/>
        </p:nvCxnSpPr>
        <p:spPr>
          <a:xfrm>
            <a:off x="2037671" y="2274735"/>
            <a:ext cx="3233736" cy="25136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5DD24D71-BFE7-4781-9325-F010168FB0C5}"/>
              </a:ext>
            </a:extLst>
          </p:cNvPr>
          <p:cNvCxnSpPr>
            <a:cxnSpLocks/>
            <a:stCxn id="9" idx="3"/>
            <a:endCxn id="22" idx="2"/>
          </p:cNvCxnSpPr>
          <p:nvPr/>
        </p:nvCxnSpPr>
        <p:spPr>
          <a:xfrm flipV="1">
            <a:off x="2037671" y="2526097"/>
            <a:ext cx="3233736" cy="95275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FBD53621-7BE5-42A5-A058-FDDDB5D03ED6}"/>
              </a:ext>
            </a:extLst>
          </p:cNvPr>
          <p:cNvCxnSpPr>
            <a:cxnSpLocks/>
            <a:stCxn id="10" idx="3"/>
            <a:endCxn id="22" idx="2"/>
          </p:cNvCxnSpPr>
          <p:nvPr/>
        </p:nvCxnSpPr>
        <p:spPr>
          <a:xfrm flipV="1">
            <a:off x="2040393" y="2526097"/>
            <a:ext cx="3231014" cy="215686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16742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SVEM DIAGRAM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336E2257-BB3E-4070-A95C-4E0E25E47D22}"/>
                  </a:ext>
                </a:extLst>
              </p:cNvPr>
              <p:cNvSpPr/>
              <p:nvPr/>
            </p:nvSpPr>
            <p:spPr>
              <a:xfrm>
                <a:off x="5271407" y="1085739"/>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i="1">
                              <a:solidFill>
                                <a:schemeClr val="tx1"/>
                              </a:solidFill>
                              <a:latin typeface="Cambria Math" panose="02040503050406030204" pitchFamily="18" charset="0"/>
                            </a:rPr>
                            <m:t>1</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 name="Oval 1">
                <a:extLst>
                  <a:ext uri="{FF2B5EF4-FFF2-40B4-BE49-F238E27FC236}">
                    <a16:creationId xmlns:a16="http://schemas.microsoft.com/office/drawing/2014/main" id="{336E2257-BB3E-4070-A95C-4E0E25E47D22}"/>
                  </a:ext>
                </a:extLst>
              </p:cNvPr>
              <p:cNvSpPr>
                <a:spLocks noRot="1" noChangeAspect="1" noMove="1" noResize="1" noEditPoints="1" noAdjustHandles="1" noChangeArrowheads="1" noChangeShapeType="1" noTextEdit="1"/>
              </p:cNvSpPr>
              <p:nvPr/>
            </p:nvSpPr>
            <p:spPr>
              <a:xfrm>
                <a:off x="5271407" y="1085739"/>
                <a:ext cx="862691" cy="834597"/>
              </a:xfrm>
              <a:prstGeom prst="ellipse">
                <a:avLst/>
              </a:prstGeom>
              <a:blipFill>
                <a:blip r:embed="rId4"/>
                <a:stretch>
                  <a:fillRect l="-41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C1BDD-109B-4B62-8A9B-850147A4F509}"/>
                  </a:ext>
                </a:extLst>
              </p:cNvPr>
              <p:cNvSpPr/>
              <p:nvPr/>
            </p:nvSpPr>
            <p:spPr>
              <a:xfrm>
                <a:off x="1302886" y="1920336"/>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oMath>
                </a14:m>
                <a:endParaRPr lang="en-US" sz="3200" dirty="0"/>
              </a:p>
            </p:txBody>
          </p:sp>
        </mc:Choice>
        <mc:Fallback xmlns="">
          <p:sp>
            <p:nvSpPr>
              <p:cNvPr id="4" name="Rectangle 3">
                <a:extLst>
                  <a:ext uri="{FF2B5EF4-FFF2-40B4-BE49-F238E27FC236}">
                    <a16:creationId xmlns:a16="http://schemas.microsoft.com/office/drawing/2014/main" id="{4C1C1BDD-109B-4B62-8A9B-850147A4F509}"/>
                  </a:ext>
                </a:extLst>
              </p:cNvPr>
              <p:cNvSpPr>
                <a:spLocks noRot="1" noChangeAspect="1" noMove="1" noResize="1" noEditPoints="1" noAdjustHandles="1" noChangeArrowheads="1" noChangeShapeType="1" noTextEdit="1"/>
              </p:cNvSpPr>
              <p:nvPr/>
            </p:nvSpPr>
            <p:spPr>
              <a:xfrm>
                <a:off x="1302886" y="1920336"/>
                <a:ext cx="734785" cy="708797"/>
              </a:xfrm>
              <a:prstGeom prst="rect">
                <a:avLst/>
              </a:prstGeom>
              <a:blipFill>
                <a:blip r:embed="rId5"/>
                <a:stretch>
                  <a:fillRect l="-2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0C693C-C110-4234-819C-87CD5A2ABF4D}"/>
                  </a:ext>
                </a:extLst>
              </p:cNvPr>
              <p:cNvSpPr/>
              <p:nvPr/>
            </p:nvSpPr>
            <p:spPr>
              <a:xfrm>
                <a:off x="1302886" y="3124449"/>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a14:m>
                <a:endParaRPr lang="en-US" sz="3200" dirty="0"/>
              </a:p>
            </p:txBody>
          </p:sp>
        </mc:Choice>
        <mc:Fallback xmlns="">
          <p:sp>
            <p:nvSpPr>
              <p:cNvPr id="9" name="Rectangle 8">
                <a:extLst>
                  <a:ext uri="{FF2B5EF4-FFF2-40B4-BE49-F238E27FC236}">
                    <a16:creationId xmlns:a16="http://schemas.microsoft.com/office/drawing/2014/main" id="{3F0C693C-C110-4234-819C-87CD5A2ABF4D}"/>
                  </a:ext>
                </a:extLst>
              </p:cNvPr>
              <p:cNvSpPr>
                <a:spLocks noRot="1" noChangeAspect="1" noMove="1" noResize="1" noEditPoints="1" noAdjustHandles="1" noChangeArrowheads="1" noChangeShapeType="1" noTextEdit="1"/>
              </p:cNvSpPr>
              <p:nvPr/>
            </p:nvSpPr>
            <p:spPr>
              <a:xfrm>
                <a:off x="1302886" y="3124449"/>
                <a:ext cx="734785" cy="708797"/>
              </a:xfrm>
              <a:prstGeom prst="rect">
                <a:avLst/>
              </a:prstGeom>
              <a:blipFill>
                <a:blip r:embed="rId6"/>
                <a:stretch>
                  <a:fillRect l="-327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7E9FDA-C88B-4D2A-9051-34AD1E79FFF2}"/>
                  </a:ext>
                </a:extLst>
              </p:cNvPr>
              <p:cNvSpPr/>
              <p:nvPr/>
            </p:nvSpPr>
            <p:spPr>
              <a:xfrm>
                <a:off x="1305608" y="4328563"/>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a14:m>
                <a:endParaRPr lang="en-US" sz="3200" dirty="0"/>
              </a:p>
            </p:txBody>
          </p:sp>
        </mc:Choice>
        <mc:Fallback xmlns="">
          <p:sp>
            <p:nvSpPr>
              <p:cNvPr id="10" name="Rectangle 9">
                <a:extLst>
                  <a:ext uri="{FF2B5EF4-FFF2-40B4-BE49-F238E27FC236}">
                    <a16:creationId xmlns:a16="http://schemas.microsoft.com/office/drawing/2014/main" id="{367E9FDA-C88B-4D2A-9051-34AD1E79FFF2}"/>
                  </a:ext>
                </a:extLst>
              </p:cNvPr>
              <p:cNvSpPr>
                <a:spLocks noRot="1" noChangeAspect="1" noMove="1" noResize="1" noEditPoints="1" noAdjustHandles="1" noChangeArrowheads="1" noChangeShapeType="1" noTextEdit="1"/>
              </p:cNvSpPr>
              <p:nvPr/>
            </p:nvSpPr>
            <p:spPr>
              <a:xfrm>
                <a:off x="1305608" y="4328563"/>
                <a:ext cx="734785" cy="708797"/>
              </a:xfrm>
              <a:prstGeom prst="rect">
                <a:avLst/>
              </a:prstGeom>
              <a:blipFill>
                <a:blip r:embed="rId7"/>
                <a:stretch>
                  <a:fillRect l="-2439"/>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BA841F7-6C6A-4EDA-B9BE-666B037D1C1B}"/>
              </a:ext>
            </a:extLst>
          </p:cNvPr>
          <p:cNvCxnSpPr>
            <a:stCxn id="4" idx="3"/>
            <a:endCxn id="2" idx="2"/>
          </p:cNvCxnSpPr>
          <p:nvPr/>
        </p:nvCxnSpPr>
        <p:spPr>
          <a:xfrm flipV="1">
            <a:off x="2037671" y="1503038"/>
            <a:ext cx="3233736" cy="77169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98F3BA0-0CE5-4865-98BD-A68AE4DC3098}"/>
              </a:ext>
            </a:extLst>
          </p:cNvPr>
          <p:cNvCxnSpPr>
            <a:cxnSpLocks/>
            <a:stCxn id="9" idx="3"/>
            <a:endCxn id="2" idx="2"/>
          </p:cNvCxnSpPr>
          <p:nvPr/>
        </p:nvCxnSpPr>
        <p:spPr>
          <a:xfrm flipV="1">
            <a:off x="2037671" y="1503038"/>
            <a:ext cx="3233736" cy="19758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03368C1F-6BCF-40C5-A921-3CAC6D1354EF}"/>
              </a:ext>
            </a:extLst>
          </p:cNvPr>
          <p:cNvCxnSpPr>
            <a:cxnSpLocks/>
            <a:stCxn id="10" idx="3"/>
            <a:endCxn id="2" idx="2"/>
          </p:cNvCxnSpPr>
          <p:nvPr/>
        </p:nvCxnSpPr>
        <p:spPr>
          <a:xfrm flipV="1">
            <a:off x="2040393" y="1503038"/>
            <a:ext cx="3231014" cy="31799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CC9195D1-441F-40F9-A8CF-259F6673BC93}"/>
                  </a:ext>
                </a:extLst>
              </p:cNvPr>
              <p:cNvSpPr/>
              <p:nvPr/>
            </p:nvSpPr>
            <p:spPr>
              <a:xfrm>
                <a:off x="5271407" y="2108798"/>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2</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2" name="Oval 21">
                <a:extLst>
                  <a:ext uri="{FF2B5EF4-FFF2-40B4-BE49-F238E27FC236}">
                    <a16:creationId xmlns:a16="http://schemas.microsoft.com/office/drawing/2014/main" id="{CC9195D1-441F-40F9-A8CF-259F6673BC93}"/>
                  </a:ext>
                </a:extLst>
              </p:cNvPr>
              <p:cNvSpPr>
                <a:spLocks noRot="1" noChangeAspect="1" noMove="1" noResize="1" noEditPoints="1" noAdjustHandles="1" noChangeArrowheads="1" noChangeShapeType="1" noTextEdit="1"/>
              </p:cNvSpPr>
              <p:nvPr/>
            </p:nvSpPr>
            <p:spPr>
              <a:xfrm>
                <a:off x="5271407" y="2108798"/>
                <a:ext cx="862691" cy="834597"/>
              </a:xfrm>
              <a:prstGeom prst="ellipse">
                <a:avLst/>
              </a:prstGeom>
              <a:blipFill>
                <a:blip r:embed="rId8"/>
                <a:stretch>
                  <a:fillRect l="-4895"/>
                </a:stretch>
              </a:blipFill>
              <a:ln>
                <a:solidFill>
                  <a:schemeClr val="tx1"/>
                </a:solidFill>
              </a:ln>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8966D89-D3AB-44B1-8904-C5CC664D8EE9}"/>
              </a:ext>
            </a:extLst>
          </p:cNvPr>
          <p:cNvCxnSpPr>
            <a:cxnSpLocks/>
            <a:stCxn id="4" idx="3"/>
            <a:endCxn id="22" idx="2"/>
          </p:cNvCxnSpPr>
          <p:nvPr/>
        </p:nvCxnSpPr>
        <p:spPr>
          <a:xfrm>
            <a:off x="2037671" y="2274735"/>
            <a:ext cx="3233736" cy="25136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5DD24D71-BFE7-4781-9325-F010168FB0C5}"/>
              </a:ext>
            </a:extLst>
          </p:cNvPr>
          <p:cNvCxnSpPr>
            <a:cxnSpLocks/>
            <a:stCxn id="9" idx="3"/>
            <a:endCxn id="22" idx="2"/>
          </p:cNvCxnSpPr>
          <p:nvPr/>
        </p:nvCxnSpPr>
        <p:spPr>
          <a:xfrm flipV="1">
            <a:off x="2037671" y="2526097"/>
            <a:ext cx="3233736" cy="95275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FBD53621-7BE5-42A5-A058-FDDDB5D03ED6}"/>
              </a:ext>
            </a:extLst>
          </p:cNvPr>
          <p:cNvCxnSpPr>
            <a:cxnSpLocks/>
            <a:stCxn id="10" idx="3"/>
            <a:endCxn id="22" idx="2"/>
          </p:cNvCxnSpPr>
          <p:nvPr/>
        </p:nvCxnSpPr>
        <p:spPr>
          <a:xfrm flipV="1">
            <a:off x="2040393" y="2526097"/>
            <a:ext cx="3231014" cy="215686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774BE0A6-7F93-4610-B70D-2729F8C68886}"/>
                  </a:ext>
                </a:extLst>
              </p:cNvPr>
              <p:cNvSpPr/>
              <p:nvPr/>
            </p:nvSpPr>
            <p:spPr>
              <a:xfrm>
                <a:off x="5271407" y="3130340"/>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3</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4" name="Oval 33">
                <a:extLst>
                  <a:ext uri="{FF2B5EF4-FFF2-40B4-BE49-F238E27FC236}">
                    <a16:creationId xmlns:a16="http://schemas.microsoft.com/office/drawing/2014/main" id="{774BE0A6-7F93-4610-B70D-2729F8C68886}"/>
                  </a:ext>
                </a:extLst>
              </p:cNvPr>
              <p:cNvSpPr>
                <a:spLocks noRot="1" noChangeAspect="1" noMove="1" noResize="1" noEditPoints="1" noAdjustHandles="1" noChangeArrowheads="1" noChangeShapeType="1" noTextEdit="1"/>
              </p:cNvSpPr>
              <p:nvPr/>
            </p:nvSpPr>
            <p:spPr>
              <a:xfrm>
                <a:off x="5271407" y="3130340"/>
                <a:ext cx="862691" cy="834597"/>
              </a:xfrm>
              <a:prstGeom prst="ellipse">
                <a:avLst/>
              </a:prstGeom>
              <a:blipFill>
                <a:blip r:embed="rId9"/>
                <a:stretch>
                  <a:fillRect l="-4895"/>
                </a:stretch>
              </a:blipFill>
              <a:ln>
                <a:solidFill>
                  <a:schemeClr val="tx1"/>
                </a:solidFill>
              </a:ln>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AC6DAFFC-C6AD-46DD-A369-AA4FC6D8D2E0}"/>
              </a:ext>
            </a:extLst>
          </p:cNvPr>
          <p:cNvCxnSpPr>
            <a:cxnSpLocks/>
            <a:stCxn id="4" idx="3"/>
            <a:endCxn id="34" idx="2"/>
          </p:cNvCxnSpPr>
          <p:nvPr/>
        </p:nvCxnSpPr>
        <p:spPr>
          <a:xfrm>
            <a:off x="2037671" y="2274735"/>
            <a:ext cx="3233736" cy="127290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9E20288D-8CA6-4677-BC5C-7C64E23071BB}"/>
              </a:ext>
            </a:extLst>
          </p:cNvPr>
          <p:cNvCxnSpPr>
            <a:cxnSpLocks/>
            <a:stCxn id="9" idx="3"/>
            <a:endCxn id="34" idx="2"/>
          </p:cNvCxnSpPr>
          <p:nvPr/>
        </p:nvCxnSpPr>
        <p:spPr>
          <a:xfrm>
            <a:off x="2037671" y="3478848"/>
            <a:ext cx="3233736" cy="6879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876C6EDC-DCA8-4C4D-A780-A30236DD863E}"/>
              </a:ext>
            </a:extLst>
          </p:cNvPr>
          <p:cNvCxnSpPr>
            <a:cxnSpLocks/>
            <a:stCxn id="10" idx="3"/>
            <a:endCxn id="34" idx="2"/>
          </p:cNvCxnSpPr>
          <p:nvPr/>
        </p:nvCxnSpPr>
        <p:spPr>
          <a:xfrm flipV="1">
            <a:off x="2040393" y="3547639"/>
            <a:ext cx="3231014" cy="113532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36076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SVEM DIAGRAM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336E2257-BB3E-4070-A95C-4E0E25E47D22}"/>
                  </a:ext>
                </a:extLst>
              </p:cNvPr>
              <p:cNvSpPr/>
              <p:nvPr/>
            </p:nvSpPr>
            <p:spPr>
              <a:xfrm>
                <a:off x="5271407" y="1085739"/>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i="1">
                              <a:solidFill>
                                <a:schemeClr val="tx1"/>
                              </a:solidFill>
                              <a:latin typeface="Cambria Math" panose="02040503050406030204" pitchFamily="18" charset="0"/>
                            </a:rPr>
                            <m:t>1</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 name="Oval 1">
                <a:extLst>
                  <a:ext uri="{FF2B5EF4-FFF2-40B4-BE49-F238E27FC236}">
                    <a16:creationId xmlns:a16="http://schemas.microsoft.com/office/drawing/2014/main" id="{336E2257-BB3E-4070-A95C-4E0E25E47D22}"/>
                  </a:ext>
                </a:extLst>
              </p:cNvPr>
              <p:cNvSpPr>
                <a:spLocks noRot="1" noChangeAspect="1" noMove="1" noResize="1" noEditPoints="1" noAdjustHandles="1" noChangeArrowheads="1" noChangeShapeType="1" noTextEdit="1"/>
              </p:cNvSpPr>
              <p:nvPr/>
            </p:nvSpPr>
            <p:spPr>
              <a:xfrm>
                <a:off x="5271407" y="1085739"/>
                <a:ext cx="862691" cy="834597"/>
              </a:xfrm>
              <a:prstGeom prst="ellipse">
                <a:avLst/>
              </a:prstGeom>
              <a:blipFill>
                <a:blip r:embed="rId4"/>
                <a:stretch>
                  <a:fillRect l="-41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C1BDD-109B-4B62-8A9B-850147A4F509}"/>
                  </a:ext>
                </a:extLst>
              </p:cNvPr>
              <p:cNvSpPr/>
              <p:nvPr/>
            </p:nvSpPr>
            <p:spPr>
              <a:xfrm>
                <a:off x="1302886" y="1920336"/>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oMath>
                </a14:m>
                <a:endParaRPr lang="en-US" sz="3200" dirty="0"/>
              </a:p>
            </p:txBody>
          </p:sp>
        </mc:Choice>
        <mc:Fallback xmlns="">
          <p:sp>
            <p:nvSpPr>
              <p:cNvPr id="4" name="Rectangle 3">
                <a:extLst>
                  <a:ext uri="{FF2B5EF4-FFF2-40B4-BE49-F238E27FC236}">
                    <a16:creationId xmlns:a16="http://schemas.microsoft.com/office/drawing/2014/main" id="{4C1C1BDD-109B-4B62-8A9B-850147A4F509}"/>
                  </a:ext>
                </a:extLst>
              </p:cNvPr>
              <p:cNvSpPr>
                <a:spLocks noRot="1" noChangeAspect="1" noMove="1" noResize="1" noEditPoints="1" noAdjustHandles="1" noChangeArrowheads="1" noChangeShapeType="1" noTextEdit="1"/>
              </p:cNvSpPr>
              <p:nvPr/>
            </p:nvSpPr>
            <p:spPr>
              <a:xfrm>
                <a:off x="1302886" y="1920336"/>
                <a:ext cx="734785" cy="708797"/>
              </a:xfrm>
              <a:prstGeom prst="rect">
                <a:avLst/>
              </a:prstGeom>
              <a:blipFill>
                <a:blip r:embed="rId5"/>
                <a:stretch>
                  <a:fillRect l="-2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0C693C-C110-4234-819C-87CD5A2ABF4D}"/>
                  </a:ext>
                </a:extLst>
              </p:cNvPr>
              <p:cNvSpPr/>
              <p:nvPr/>
            </p:nvSpPr>
            <p:spPr>
              <a:xfrm>
                <a:off x="1302886" y="3124449"/>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a14:m>
                <a:endParaRPr lang="en-US" sz="3200" dirty="0"/>
              </a:p>
            </p:txBody>
          </p:sp>
        </mc:Choice>
        <mc:Fallback xmlns="">
          <p:sp>
            <p:nvSpPr>
              <p:cNvPr id="9" name="Rectangle 8">
                <a:extLst>
                  <a:ext uri="{FF2B5EF4-FFF2-40B4-BE49-F238E27FC236}">
                    <a16:creationId xmlns:a16="http://schemas.microsoft.com/office/drawing/2014/main" id="{3F0C693C-C110-4234-819C-87CD5A2ABF4D}"/>
                  </a:ext>
                </a:extLst>
              </p:cNvPr>
              <p:cNvSpPr>
                <a:spLocks noRot="1" noChangeAspect="1" noMove="1" noResize="1" noEditPoints="1" noAdjustHandles="1" noChangeArrowheads="1" noChangeShapeType="1" noTextEdit="1"/>
              </p:cNvSpPr>
              <p:nvPr/>
            </p:nvSpPr>
            <p:spPr>
              <a:xfrm>
                <a:off x="1302886" y="3124449"/>
                <a:ext cx="734785" cy="708797"/>
              </a:xfrm>
              <a:prstGeom prst="rect">
                <a:avLst/>
              </a:prstGeom>
              <a:blipFill>
                <a:blip r:embed="rId6"/>
                <a:stretch>
                  <a:fillRect l="-327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7E9FDA-C88B-4D2A-9051-34AD1E79FFF2}"/>
                  </a:ext>
                </a:extLst>
              </p:cNvPr>
              <p:cNvSpPr/>
              <p:nvPr/>
            </p:nvSpPr>
            <p:spPr>
              <a:xfrm>
                <a:off x="1305608" y="4328563"/>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a14:m>
                <a:endParaRPr lang="en-US" sz="3200" dirty="0"/>
              </a:p>
            </p:txBody>
          </p:sp>
        </mc:Choice>
        <mc:Fallback xmlns="">
          <p:sp>
            <p:nvSpPr>
              <p:cNvPr id="10" name="Rectangle 9">
                <a:extLst>
                  <a:ext uri="{FF2B5EF4-FFF2-40B4-BE49-F238E27FC236}">
                    <a16:creationId xmlns:a16="http://schemas.microsoft.com/office/drawing/2014/main" id="{367E9FDA-C88B-4D2A-9051-34AD1E79FFF2}"/>
                  </a:ext>
                </a:extLst>
              </p:cNvPr>
              <p:cNvSpPr>
                <a:spLocks noRot="1" noChangeAspect="1" noMove="1" noResize="1" noEditPoints="1" noAdjustHandles="1" noChangeArrowheads="1" noChangeShapeType="1" noTextEdit="1"/>
              </p:cNvSpPr>
              <p:nvPr/>
            </p:nvSpPr>
            <p:spPr>
              <a:xfrm>
                <a:off x="1305608" y="4328563"/>
                <a:ext cx="734785" cy="708797"/>
              </a:xfrm>
              <a:prstGeom prst="rect">
                <a:avLst/>
              </a:prstGeom>
              <a:blipFill>
                <a:blip r:embed="rId7"/>
                <a:stretch>
                  <a:fillRect l="-2439"/>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BA841F7-6C6A-4EDA-B9BE-666B037D1C1B}"/>
              </a:ext>
            </a:extLst>
          </p:cNvPr>
          <p:cNvCxnSpPr>
            <a:stCxn id="4" idx="3"/>
            <a:endCxn id="2" idx="2"/>
          </p:cNvCxnSpPr>
          <p:nvPr/>
        </p:nvCxnSpPr>
        <p:spPr>
          <a:xfrm flipV="1">
            <a:off x="2037671" y="1503038"/>
            <a:ext cx="3233736" cy="77169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98F3BA0-0CE5-4865-98BD-A68AE4DC3098}"/>
              </a:ext>
            </a:extLst>
          </p:cNvPr>
          <p:cNvCxnSpPr>
            <a:cxnSpLocks/>
            <a:stCxn id="9" idx="3"/>
            <a:endCxn id="2" idx="2"/>
          </p:cNvCxnSpPr>
          <p:nvPr/>
        </p:nvCxnSpPr>
        <p:spPr>
          <a:xfrm flipV="1">
            <a:off x="2037671" y="1503038"/>
            <a:ext cx="3233736" cy="19758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03368C1F-6BCF-40C5-A921-3CAC6D1354EF}"/>
              </a:ext>
            </a:extLst>
          </p:cNvPr>
          <p:cNvCxnSpPr>
            <a:cxnSpLocks/>
            <a:stCxn id="10" idx="3"/>
            <a:endCxn id="2" idx="2"/>
          </p:cNvCxnSpPr>
          <p:nvPr/>
        </p:nvCxnSpPr>
        <p:spPr>
          <a:xfrm flipV="1">
            <a:off x="2040393" y="1503038"/>
            <a:ext cx="3231014" cy="31799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CC9195D1-441F-40F9-A8CF-259F6673BC93}"/>
                  </a:ext>
                </a:extLst>
              </p:cNvPr>
              <p:cNvSpPr/>
              <p:nvPr/>
            </p:nvSpPr>
            <p:spPr>
              <a:xfrm>
                <a:off x="5271407" y="2108798"/>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2</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2" name="Oval 21">
                <a:extLst>
                  <a:ext uri="{FF2B5EF4-FFF2-40B4-BE49-F238E27FC236}">
                    <a16:creationId xmlns:a16="http://schemas.microsoft.com/office/drawing/2014/main" id="{CC9195D1-441F-40F9-A8CF-259F6673BC93}"/>
                  </a:ext>
                </a:extLst>
              </p:cNvPr>
              <p:cNvSpPr>
                <a:spLocks noRot="1" noChangeAspect="1" noMove="1" noResize="1" noEditPoints="1" noAdjustHandles="1" noChangeArrowheads="1" noChangeShapeType="1" noTextEdit="1"/>
              </p:cNvSpPr>
              <p:nvPr/>
            </p:nvSpPr>
            <p:spPr>
              <a:xfrm>
                <a:off x="5271407" y="2108798"/>
                <a:ext cx="862691" cy="834597"/>
              </a:xfrm>
              <a:prstGeom prst="ellipse">
                <a:avLst/>
              </a:prstGeom>
              <a:blipFill>
                <a:blip r:embed="rId8"/>
                <a:stretch>
                  <a:fillRect l="-4895"/>
                </a:stretch>
              </a:blipFill>
              <a:ln>
                <a:solidFill>
                  <a:schemeClr val="tx1"/>
                </a:solidFill>
              </a:ln>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8966D89-D3AB-44B1-8904-C5CC664D8EE9}"/>
              </a:ext>
            </a:extLst>
          </p:cNvPr>
          <p:cNvCxnSpPr>
            <a:cxnSpLocks/>
            <a:stCxn id="4" idx="3"/>
            <a:endCxn id="22" idx="2"/>
          </p:cNvCxnSpPr>
          <p:nvPr/>
        </p:nvCxnSpPr>
        <p:spPr>
          <a:xfrm>
            <a:off x="2037671" y="2274735"/>
            <a:ext cx="3233736" cy="25136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5DD24D71-BFE7-4781-9325-F010168FB0C5}"/>
              </a:ext>
            </a:extLst>
          </p:cNvPr>
          <p:cNvCxnSpPr>
            <a:cxnSpLocks/>
            <a:stCxn id="9" idx="3"/>
            <a:endCxn id="22" idx="2"/>
          </p:cNvCxnSpPr>
          <p:nvPr/>
        </p:nvCxnSpPr>
        <p:spPr>
          <a:xfrm flipV="1">
            <a:off x="2037671" y="2526097"/>
            <a:ext cx="3233736" cy="95275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FBD53621-7BE5-42A5-A058-FDDDB5D03ED6}"/>
              </a:ext>
            </a:extLst>
          </p:cNvPr>
          <p:cNvCxnSpPr>
            <a:cxnSpLocks/>
            <a:stCxn id="10" idx="3"/>
            <a:endCxn id="22" idx="2"/>
          </p:cNvCxnSpPr>
          <p:nvPr/>
        </p:nvCxnSpPr>
        <p:spPr>
          <a:xfrm flipV="1">
            <a:off x="2040393" y="2526097"/>
            <a:ext cx="3231014" cy="215686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774BE0A6-7F93-4610-B70D-2729F8C68886}"/>
                  </a:ext>
                </a:extLst>
              </p:cNvPr>
              <p:cNvSpPr/>
              <p:nvPr/>
            </p:nvSpPr>
            <p:spPr>
              <a:xfrm>
                <a:off x="5271407" y="3130340"/>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3</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4" name="Oval 33">
                <a:extLst>
                  <a:ext uri="{FF2B5EF4-FFF2-40B4-BE49-F238E27FC236}">
                    <a16:creationId xmlns:a16="http://schemas.microsoft.com/office/drawing/2014/main" id="{774BE0A6-7F93-4610-B70D-2729F8C68886}"/>
                  </a:ext>
                </a:extLst>
              </p:cNvPr>
              <p:cNvSpPr>
                <a:spLocks noRot="1" noChangeAspect="1" noMove="1" noResize="1" noEditPoints="1" noAdjustHandles="1" noChangeArrowheads="1" noChangeShapeType="1" noTextEdit="1"/>
              </p:cNvSpPr>
              <p:nvPr/>
            </p:nvSpPr>
            <p:spPr>
              <a:xfrm>
                <a:off x="5271407" y="3130340"/>
                <a:ext cx="862691" cy="834597"/>
              </a:xfrm>
              <a:prstGeom prst="ellipse">
                <a:avLst/>
              </a:prstGeom>
              <a:blipFill>
                <a:blip r:embed="rId9"/>
                <a:stretch>
                  <a:fillRect l="-489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D701DFE6-3FF1-435F-8A8F-4DB7EC2C8998}"/>
                  </a:ext>
                </a:extLst>
              </p:cNvPr>
              <p:cNvSpPr/>
              <p:nvPr/>
            </p:nvSpPr>
            <p:spPr>
              <a:xfrm>
                <a:off x="5271407" y="4144678"/>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4</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5" name="Oval 34">
                <a:extLst>
                  <a:ext uri="{FF2B5EF4-FFF2-40B4-BE49-F238E27FC236}">
                    <a16:creationId xmlns:a16="http://schemas.microsoft.com/office/drawing/2014/main" id="{D701DFE6-3FF1-435F-8A8F-4DB7EC2C8998}"/>
                  </a:ext>
                </a:extLst>
              </p:cNvPr>
              <p:cNvSpPr>
                <a:spLocks noRot="1" noChangeAspect="1" noMove="1" noResize="1" noEditPoints="1" noAdjustHandles="1" noChangeArrowheads="1" noChangeShapeType="1" noTextEdit="1"/>
              </p:cNvSpPr>
              <p:nvPr/>
            </p:nvSpPr>
            <p:spPr>
              <a:xfrm>
                <a:off x="5271407" y="4144678"/>
                <a:ext cx="862691" cy="834597"/>
              </a:xfrm>
              <a:prstGeom prst="ellipse">
                <a:avLst/>
              </a:prstGeom>
              <a:blipFill>
                <a:blip r:embed="rId10"/>
                <a:stretch>
                  <a:fillRect l="-4196"/>
                </a:stretch>
              </a:blipFill>
              <a:ln>
                <a:solidFill>
                  <a:schemeClr val="tx1"/>
                </a:solidFill>
              </a:ln>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AC6DAFFC-C6AD-46DD-A369-AA4FC6D8D2E0}"/>
              </a:ext>
            </a:extLst>
          </p:cNvPr>
          <p:cNvCxnSpPr>
            <a:cxnSpLocks/>
            <a:stCxn id="4" idx="3"/>
            <a:endCxn id="34" idx="2"/>
          </p:cNvCxnSpPr>
          <p:nvPr/>
        </p:nvCxnSpPr>
        <p:spPr>
          <a:xfrm>
            <a:off x="2037671" y="2274735"/>
            <a:ext cx="3233736" cy="127290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9E20288D-8CA6-4677-BC5C-7C64E23071BB}"/>
              </a:ext>
            </a:extLst>
          </p:cNvPr>
          <p:cNvCxnSpPr>
            <a:cxnSpLocks/>
            <a:stCxn id="9" idx="3"/>
            <a:endCxn id="34" idx="2"/>
          </p:cNvCxnSpPr>
          <p:nvPr/>
        </p:nvCxnSpPr>
        <p:spPr>
          <a:xfrm>
            <a:off x="2037671" y="3478848"/>
            <a:ext cx="3233736" cy="6879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876C6EDC-DCA8-4C4D-A780-A30236DD863E}"/>
              </a:ext>
            </a:extLst>
          </p:cNvPr>
          <p:cNvCxnSpPr>
            <a:cxnSpLocks/>
            <a:stCxn id="10" idx="3"/>
            <a:endCxn id="34" idx="2"/>
          </p:cNvCxnSpPr>
          <p:nvPr/>
        </p:nvCxnSpPr>
        <p:spPr>
          <a:xfrm flipV="1">
            <a:off x="2040393" y="3547639"/>
            <a:ext cx="3231014" cy="113532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E2D7732C-4F60-4FD4-B075-23BAE1BBA5DC}"/>
              </a:ext>
            </a:extLst>
          </p:cNvPr>
          <p:cNvCxnSpPr>
            <a:cxnSpLocks/>
            <a:stCxn id="4" idx="3"/>
            <a:endCxn id="35" idx="2"/>
          </p:cNvCxnSpPr>
          <p:nvPr/>
        </p:nvCxnSpPr>
        <p:spPr>
          <a:xfrm>
            <a:off x="2037671" y="2274735"/>
            <a:ext cx="3233736" cy="228724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8910D515-4750-43B7-8A65-E50074B86FE8}"/>
              </a:ext>
            </a:extLst>
          </p:cNvPr>
          <p:cNvCxnSpPr>
            <a:cxnSpLocks/>
            <a:stCxn id="9" idx="3"/>
            <a:endCxn id="35" idx="2"/>
          </p:cNvCxnSpPr>
          <p:nvPr/>
        </p:nvCxnSpPr>
        <p:spPr>
          <a:xfrm>
            <a:off x="2037671" y="3478848"/>
            <a:ext cx="3233736" cy="108312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6B9BAA17-807F-4C8F-9652-02C7512D8685}"/>
              </a:ext>
            </a:extLst>
          </p:cNvPr>
          <p:cNvCxnSpPr>
            <a:cxnSpLocks/>
            <a:stCxn id="10" idx="3"/>
            <a:endCxn id="35" idx="2"/>
          </p:cNvCxnSpPr>
          <p:nvPr/>
        </p:nvCxnSpPr>
        <p:spPr>
          <a:xfrm flipV="1">
            <a:off x="2040393" y="4561977"/>
            <a:ext cx="3231014" cy="12098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1043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SVEM DIAGRAM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336E2257-BB3E-4070-A95C-4E0E25E47D22}"/>
                  </a:ext>
                </a:extLst>
              </p:cNvPr>
              <p:cNvSpPr/>
              <p:nvPr/>
            </p:nvSpPr>
            <p:spPr>
              <a:xfrm>
                <a:off x="5271407" y="1085739"/>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i="1">
                              <a:solidFill>
                                <a:schemeClr val="tx1"/>
                              </a:solidFill>
                              <a:latin typeface="Cambria Math" panose="02040503050406030204" pitchFamily="18" charset="0"/>
                            </a:rPr>
                            <m:t>1</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 name="Oval 1">
                <a:extLst>
                  <a:ext uri="{FF2B5EF4-FFF2-40B4-BE49-F238E27FC236}">
                    <a16:creationId xmlns:a16="http://schemas.microsoft.com/office/drawing/2014/main" id="{336E2257-BB3E-4070-A95C-4E0E25E47D22}"/>
                  </a:ext>
                </a:extLst>
              </p:cNvPr>
              <p:cNvSpPr>
                <a:spLocks noRot="1" noChangeAspect="1" noMove="1" noResize="1" noEditPoints="1" noAdjustHandles="1" noChangeArrowheads="1" noChangeShapeType="1" noTextEdit="1"/>
              </p:cNvSpPr>
              <p:nvPr/>
            </p:nvSpPr>
            <p:spPr>
              <a:xfrm>
                <a:off x="5271407" y="1085739"/>
                <a:ext cx="862691" cy="834597"/>
              </a:xfrm>
              <a:prstGeom prst="ellipse">
                <a:avLst/>
              </a:prstGeom>
              <a:blipFill>
                <a:blip r:embed="rId4"/>
                <a:stretch>
                  <a:fillRect l="-41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C1BDD-109B-4B62-8A9B-850147A4F509}"/>
                  </a:ext>
                </a:extLst>
              </p:cNvPr>
              <p:cNvSpPr/>
              <p:nvPr/>
            </p:nvSpPr>
            <p:spPr>
              <a:xfrm>
                <a:off x="1302886" y="1920336"/>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oMath>
                </a14:m>
                <a:endParaRPr lang="en-US" sz="3200" dirty="0"/>
              </a:p>
            </p:txBody>
          </p:sp>
        </mc:Choice>
        <mc:Fallback xmlns="">
          <p:sp>
            <p:nvSpPr>
              <p:cNvPr id="4" name="Rectangle 3">
                <a:extLst>
                  <a:ext uri="{FF2B5EF4-FFF2-40B4-BE49-F238E27FC236}">
                    <a16:creationId xmlns:a16="http://schemas.microsoft.com/office/drawing/2014/main" id="{4C1C1BDD-109B-4B62-8A9B-850147A4F509}"/>
                  </a:ext>
                </a:extLst>
              </p:cNvPr>
              <p:cNvSpPr>
                <a:spLocks noRot="1" noChangeAspect="1" noMove="1" noResize="1" noEditPoints="1" noAdjustHandles="1" noChangeArrowheads="1" noChangeShapeType="1" noTextEdit="1"/>
              </p:cNvSpPr>
              <p:nvPr/>
            </p:nvSpPr>
            <p:spPr>
              <a:xfrm>
                <a:off x="1302886" y="1920336"/>
                <a:ext cx="734785" cy="708797"/>
              </a:xfrm>
              <a:prstGeom prst="rect">
                <a:avLst/>
              </a:prstGeom>
              <a:blipFill>
                <a:blip r:embed="rId5"/>
                <a:stretch>
                  <a:fillRect l="-2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0C693C-C110-4234-819C-87CD5A2ABF4D}"/>
                  </a:ext>
                </a:extLst>
              </p:cNvPr>
              <p:cNvSpPr/>
              <p:nvPr/>
            </p:nvSpPr>
            <p:spPr>
              <a:xfrm>
                <a:off x="1302886" y="3124449"/>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a14:m>
                <a:endParaRPr lang="en-US" sz="3200" dirty="0"/>
              </a:p>
            </p:txBody>
          </p:sp>
        </mc:Choice>
        <mc:Fallback xmlns="">
          <p:sp>
            <p:nvSpPr>
              <p:cNvPr id="9" name="Rectangle 8">
                <a:extLst>
                  <a:ext uri="{FF2B5EF4-FFF2-40B4-BE49-F238E27FC236}">
                    <a16:creationId xmlns:a16="http://schemas.microsoft.com/office/drawing/2014/main" id="{3F0C693C-C110-4234-819C-87CD5A2ABF4D}"/>
                  </a:ext>
                </a:extLst>
              </p:cNvPr>
              <p:cNvSpPr>
                <a:spLocks noRot="1" noChangeAspect="1" noMove="1" noResize="1" noEditPoints="1" noAdjustHandles="1" noChangeArrowheads="1" noChangeShapeType="1" noTextEdit="1"/>
              </p:cNvSpPr>
              <p:nvPr/>
            </p:nvSpPr>
            <p:spPr>
              <a:xfrm>
                <a:off x="1302886" y="3124449"/>
                <a:ext cx="734785" cy="708797"/>
              </a:xfrm>
              <a:prstGeom prst="rect">
                <a:avLst/>
              </a:prstGeom>
              <a:blipFill>
                <a:blip r:embed="rId6"/>
                <a:stretch>
                  <a:fillRect l="-327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7E9FDA-C88B-4D2A-9051-34AD1E79FFF2}"/>
                  </a:ext>
                </a:extLst>
              </p:cNvPr>
              <p:cNvSpPr/>
              <p:nvPr/>
            </p:nvSpPr>
            <p:spPr>
              <a:xfrm>
                <a:off x="1305608" y="4328563"/>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a14:m>
                <a:endParaRPr lang="en-US" sz="3200" dirty="0"/>
              </a:p>
            </p:txBody>
          </p:sp>
        </mc:Choice>
        <mc:Fallback xmlns="">
          <p:sp>
            <p:nvSpPr>
              <p:cNvPr id="10" name="Rectangle 9">
                <a:extLst>
                  <a:ext uri="{FF2B5EF4-FFF2-40B4-BE49-F238E27FC236}">
                    <a16:creationId xmlns:a16="http://schemas.microsoft.com/office/drawing/2014/main" id="{367E9FDA-C88B-4D2A-9051-34AD1E79FFF2}"/>
                  </a:ext>
                </a:extLst>
              </p:cNvPr>
              <p:cNvSpPr>
                <a:spLocks noRot="1" noChangeAspect="1" noMove="1" noResize="1" noEditPoints="1" noAdjustHandles="1" noChangeArrowheads="1" noChangeShapeType="1" noTextEdit="1"/>
              </p:cNvSpPr>
              <p:nvPr/>
            </p:nvSpPr>
            <p:spPr>
              <a:xfrm>
                <a:off x="1305608" y="4328563"/>
                <a:ext cx="734785" cy="708797"/>
              </a:xfrm>
              <a:prstGeom prst="rect">
                <a:avLst/>
              </a:prstGeom>
              <a:blipFill>
                <a:blip r:embed="rId7"/>
                <a:stretch>
                  <a:fillRect l="-2439"/>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BA841F7-6C6A-4EDA-B9BE-666B037D1C1B}"/>
              </a:ext>
            </a:extLst>
          </p:cNvPr>
          <p:cNvCxnSpPr>
            <a:stCxn id="4" idx="3"/>
            <a:endCxn id="2" idx="2"/>
          </p:cNvCxnSpPr>
          <p:nvPr/>
        </p:nvCxnSpPr>
        <p:spPr>
          <a:xfrm flipV="1">
            <a:off x="2037671" y="1503038"/>
            <a:ext cx="3233736" cy="77169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98F3BA0-0CE5-4865-98BD-A68AE4DC3098}"/>
              </a:ext>
            </a:extLst>
          </p:cNvPr>
          <p:cNvCxnSpPr>
            <a:cxnSpLocks/>
            <a:stCxn id="9" idx="3"/>
            <a:endCxn id="2" idx="2"/>
          </p:cNvCxnSpPr>
          <p:nvPr/>
        </p:nvCxnSpPr>
        <p:spPr>
          <a:xfrm flipV="1">
            <a:off x="2037671" y="1503038"/>
            <a:ext cx="3233736" cy="19758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03368C1F-6BCF-40C5-A921-3CAC6D1354EF}"/>
              </a:ext>
            </a:extLst>
          </p:cNvPr>
          <p:cNvCxnSpPr>
            <a:cxnSpLocks/>
            <a:stCxn id="10" idx="3"/>
            <a:endCxn id="2" idx="2"/>
          </p:cNvCxnSpPr>
          <p:nvPr/>
        </p:nvCxnSpPr>
        <p:spPr>
          <a:xfrm flipV="1">
            <a:off x="2040393" y="1503038"/>
            <a:ext cx="3231014" cy="31799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CC9195D1-441F-40F9-A8CF-259F6673BC93}"/>
                  </a:ext>
                </a:extLst>
              </p:cNvPr>
              <p:cNvSpPr/>
              <p:nvPr/>
            </p:nvSpPr>
            <p:spPr>
              <a:xfrm>
                <a:off x="5271407" y="2108798"/>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2</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2" name="Oval 21">
                <a:extLst>
                  <a:ext uri="{FF2B5EF4-FFF2-40B4-BE49-F238E27FC236}">
                    <a16:creationId xmlns:a16="http://schemas.microsoft.com/office/drawing/2014/main" id="{CC9195D1-441F-40F9-A8CF-259F6673BC93}"/>
                  </a:ext>
                </a:extLst>
              </p:cNvPr>
              <p:cNvSpPr>
                <a:spLocks noRot="1" noChangeAspect="1" noMove="1" noResize="1" noEditPoints="1" noAdjustHandles="1" noChangeArrowheads="1" noChangeShapeType="1" noTextEdit="1"/>
              </p:cNvSpPr>
              <p:nvPr/>
            </p:nvSpPr>
            <p:spPr>
              <a:xfrm>
                <a:off x="5271407" y="2108798"/>
                <a:ext cx="862691" cy="834597"/>
              </a:xfrm>
              <a:prstGeom prst="ellipse">
                <a:avLst/>
              </a:prstGeom>
              <a:blipFill>
                <a:blip r:embed="rId8"/>
                <a:stretch>
                  <a:fillRect l="-4895"/>
                </a:stretch>
              </a:blipFill>
              <a:ln>
                <a:solidFill>
                  <a:schemeClr val="tx1"/>
                </a:solidFill>
              </a:ln>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8966D89-D3AB-44B1-8904-C5CC664D8EE9}"/>
              </a:ext>
            </a:extLst>
          </p:cNvPr>
          <p:cNvCxnSpPr>
            <a:cxnSpLocks/>
            <a:stCxn id="4" idx="3"/>
            <a:endCxn id="22" idx="2"/>
          </p:cNvCxnSpPr>
          <p:nvPr/>
        </p:nvCxnSpPr>
        <p:spPr>
          <a:xfrm>
            <a:off x="2037671" y="2274735"/>
            <a:ext cx="3233736" cy="25136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5DD24D71-BFE7-4781-9325-F010168FB0C5}"/>
              </a:ext>
            </a:extLst>
          </p:cNvPr>
          <p:cNvCxnSpPr>
            <a:cxnSpLocks/>
            <a:stCxn id="9" idx="3"/>
            <a:endCxn id="22" idx="2"/>
          </p:cNvCxnSpPr>
          <p:nvPr/>
        </p:nvCxnSpPr>
        <p:spPr>
          <a:xfrm flipV="1">
            <a:off x="2037671" y="2526097"/>
            <a:ext cx="3233736" cy="95275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FBD53621-7BE5-42A5-A058-FDDDB5D03ED6}"/>
              </a:ext>
            </a:extLst>
          </p:cNvPr>
          <p:cNvCxnSpPr>
            <a:cxnSpLocks/>
            <a:stCxn id="10" idx="3"/>
            <a:endCxn id="22" idx="2"/>
          </p:cNvCxnSpPr>
          <p:nvPr/>
        </p:nvCxnSpPr>
        <p:spPr>
          <a:xfrm flipV="1">
            <a:off x="2040393" y="2526097"/>
            <a:ext cx="3231014" cy="215686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774BE0A6-7F93-4610-B70D-2729F8C68886}"/>
                  </a:ext>
                </a:extLst>
              </p:cNvPr>
              <p:cNvSpPr/>
              <p:nvPr/>
            </p:nvSpPr>
            <p:spPr>
              <a:xfrm>
                <a:off x="5271407" y="3130340"/>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3</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4" name="Oval 33">
                <a:extLst>
                  <a:ext uri="{FF2B5EF4-FFF2-40B4-BE49-F238E27FC236}">
                    <a16:creationId xmlns:a16="http://schemas.microsoft.com/office/drawing/2014/main" id="{774BE0A6-7F93-4610-B70D-2729F8C68886}"/>
                  </a:ext>
                </a:extLst>
              </p:cNvPr>
              <p:cNvSpPr>
                <a:spLocks noRot="1" noChangeAspect="1" noMove="1" noResize="1" noEditPoints="1" noAdjustHandles="1" noChangeArrowheads="1" noChangeShapeType="1" noTextEdit="1"/>
              </p:cNvSpPr>
              <p:nvPr/>
            </p:nvSpPr>
            <p:spPr>
              <a:xfrm>
                <a:off x="5271407" y="3130340"/>
                <a:ext cx="862691" cy="834597"/>
              </a:xfrm>
              <a:prstGeom prst="ellipse">
                <a:avLst/>
              </a:prstGeom>
              <a:blipFill>
                <a:blip r:embed="rId9"/>
                <a:stretch>
                  <a:fillRect l="-489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D701DFE6-3FF1-435F-8A8F-4DB7EC2C8998}"/>
                  </a:ext>
                </a:extLst>
              </p:cNvPr>
              <p:cNvSpPr/>
              <p:nvPr/>
            </p:nvSpPr>
            <p:spPr>
              <a:xfrm>
                <a:off x="5271407" y="4144678"/>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4</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5" name="Oval 34">
                <a:extLst>
                  <a:ext uri="{FF2B5EF4-FFF2-40B4-BE49-F238E27FC236}">
                    <a16:creationId xmlns:a16="http://schemas.microsoft.com/office/drawing/2014/main" id="{D701DFE6-3FF1-435F-8A8F-4DB7EC2C8998}"/>
                  </a:ext>
                </a:extLst>
              </p:cNvPr>
              <p:cNvSpPr>
                <a:spLocks noRot="1" noChangeAspect="1" noMove="1" noResize="1" noEditPoints="1" noAdjustHandles="1" noChangeArrowheads="1" noChangeShapeType="1" noTextEdit="1"/>
              </p:cNvSpPr>
              <p:nvPr/>
            </p:nvSpPr>
            <p:spPr>
              <a:xfrm>
                <a:off x="5271407" y="4144678"/>
                <a:ext cx="862691" cy="834597"/>
              </a:xfrm>
              <a:prstGeom prst="ellipse">
                <a:avLst/>
              </a:prstGeom>
              <a:blipFill>
                <a:blip r:embed="rId10"/>
                <a:stretch>
                  <a:fillRect l="-41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3907030E-D65D-4BED-90B4-2CD8F60FF791}"/>
                  </a:ext>
                </a:extLst>
              </p:cNvPr>
              <p:cNvSpPr/>
              <p:nvPr/>
            </p:nvSpPr>
            <p:spPr>
              <a:xfrm>
                <a:off x="5271407" y="5166220"/>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5</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6" name="Oval 35">
                <a:extLst>
                  <a:ext uri="{FF2B5EF4-FFF2-40B4-BE49-F238E27FC236}">
                    <a16:creationId xmlns:a16="http://schemas.microsoft.com/office/drawing/2014/main" id="{3907030E-D65D-4BED-90B4-2CD8F60FF791}"/>
                  </a:ext>
                </a:extLst>
              </p:cNvPr>
              <p:cNvSpPr>
                <a:spLocks noRot="1" noChangeAspect="1" noMove="1" noResize="1" noEditPoints="1" noAdjustHandles="1" noChangeArrowheads="1" noChangeShapeType="1" noTextEdit="1"/>
              </p:cNvSpPr>
              <p:nvPr/>
            </p:nvSpPr>
            <p:spPr>
              <a:xfrm>
                <a:off x="5271407" y="5166220"/>
                <a:ext cx="862691" cy="834597"/>
              </a:xfrm>
              <a:prstGeom prst="ellipse">
                <a:avLst/>
              </a:prstGeom>
              <a:blipFill>
                <a:blip r:embed="rId11"/>
                <a:stretch>
                  <a:fillRect l="-4895"/>
                </a:stretch>
              </a:blipFill>
              <a:ln>
                <a:solidFill>
                  <a:schemeClr val="tx1"/>
                </a:solidFill>
              </a:ln>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AC6DAFFC-C6AD-46DD-A369-AA4FC6D8D2E0}"/>
              </a:ext>
            </a:extLst>
          </p:cNvPr>
          <p:cNvCxnSpPr>
            <a:cxnSpLocks/>
            <a:stCxn id="4" idx="3"/>
            <a:endCxn id="34" idx="2"/>
          </p:cNvCxnSpPr>
          <p:nvPr/>
        </p:nvCxnSpPr>
        <p:spPr>
          <a:xfrm>
            <a:off x="2037671" y="2274735"/>
            <a:ext cx="3233736" cy="127290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9E20288D-8CA6-4677-BC5C-7C64E23071BB}"/>
              </a:ext>
            </a:extLst>
          </p:cNvPr>
          <p:cNvCxnSpPr>
            <a:cxnSpLocks/>
            <a:stCxn id="9" idx="3"/>
            <a:endCxn id="34" idx="2"/>
          </p:cNvCxnSpPr>
          <p:nvPr/>
        </p:nvCxnSpPr>
        <p:spPr>
          <a:xfrm>
            <a:off x="2037671" y="3478848"/>
            <a:ext cx="3233736" cy="6879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876C6EDC-DCA8-4C4D-A780-A30236DD863E}"/>
              </a:ext>
            </a:extLst>
          </p:cNvPr>
          <p:cNvCxnSpPr>
            <a:cxnSpLocks/>
            <a:stCxn id="10" idx="3"/>
            <a:endCxn id="34" idx="2"/>
          </p:cNvCxnSpPr>
          <p:nvPr/>
        </p:nvCxnSpPr>
        <p:spPr>
          <a:xfrm flipV="1">
            <a:off x="2040393" y="3547639"/>
            <a:ext cx="3231014" cy="113532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E2D7732C-4F60-4FD4-B075-23BAE1BBA5DC}"/>
              </a:ext>
            </a:extLst>
          </p:cNvPr>
          <p:cNvCxnSpPr>
            <a:cxnSpLocks/>
            <a:stCxn id="4" idx="3"/>
            <a:endCxn id="35" idx="2"/>
          </p:cNvCxnSpPr>
          <p:nvPr/>
        </p:nvCxnSpPr>
        <p:spPr>
          <a:xfrm>
            <a:off x="2037671" y="2274735"/>
            <a:ext cx="3233736" cy="228724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B03B7534-6D6B-4877-BB2F-E92CFCBBB0B7}"/>
              </a:ext>
            </a:extLst>
          </p:cNvPr>
          <p:cNvCxnSpPr>
            <a:cxnSpLocks/>
            <a:stCxn id="4" idx="3"/>
          </p:cNvCxnSpPr>
          <p:nvPr/>
        </p:nvCxnSpPr>
        <p:spPr>
          <a:xfrm>
            <a:off x="2037671" y="2274735"/>
            <a:ext cx="3233736" cy="330878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8910D515-4750-43B7-8A65-E50074B86FE8}"/>
              </a:ext>
            </a:extLst>
          </p:cNvPr>
          <p:cNvCxnSpPr>
            <a:cxnSpLocks/>
            <a:stCxn id="9" idx="3"/>
            <a:endCxn id="35" idx="2"/>
          </p:cNvCxnSpPr>
          <p:nvPr/>
        </p:nvCxnSpPr>
        <p:spPr>
          <a:xfrm>
            <a:off x="2037671" y="3478848"/>
            <a:ext cx="3233736" cy="108312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Straight Arrow Connector 59">
            <a:extLst>
              <a:ext uri="{FF2B5EF4-FFF2-40B4-BE49-F238E27FC236}">
                <a16:creationId xmlns:a16="http://schemas.microsoft.com/office/drawing/2014/main" id="{EA60780E-8654-4CD7-9A72-166CDBB45688}"/>
              </a:ext>
            </a:extLst>
          </p:cNvPr>
          <p:cNvCxnSpPr>
            <a:cxnSpLocks/>
            <a:stCxn id="9" idx="3"/>
            <a:endCxn id="36" idx="2"/>
          </p:cNvCxnSpPr>
          <p:nvPr/>
        </p:nvCxnSpPr>
        <p:spPr>
          <a:xfrm>
            <a:off x="2037671" y="3478848"/>
            <a:ext cx="3233736" cy="210467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6B9BAA17-807F-4C8F-9652-02C7512D8685}"/>
              </a:ext>
            </a:extLst>
          </p:cNvPr>
          <p:cNvCxnSpPr>
            <a:cxnSpLocks/>
            <a:stCxn id="10" idx="3"/>
            <a:endCxn id="35" idx="2"/>
          </p:cNvCxnSpPr>
          <p:nvPr/>
        </p:nvCxnSpPr>
        <p:spPr>
          <a:xfrm flipV="1">
            <a:off x="2040393" y="4561977"/>
            <a:ext cx="3231014" cy="12098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77E391CE-3996-4F0B-9F80-B1671C790152}"/>
              </a:ext>
            </a:extLst>
          </p:cNvPr>
          <p:cNvCxnSpPr>
            <a:cxnSpLocks/>
            <a:stCxn id="10" idx="3"/>
            <a:endCxn id="36" idx="2"/>
          </p:cNvCxnSpPr>
          <p:nvPr/>
        </p:nvCxnSpPr>
        <p:spPr>
          <a:xfrm>
            <a:off x="2040393" y="4682962"/>
            <a:ext cx="3231014" cy="90055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0098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SVEM DIAGRAM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336E2257-BB3E-4070-A95C-4E0E25E47D22}"/>
                  </a:ext>
                </a:extLst>
              </p:cNvPr>
              <p:cNvSpPr/>
              <p:nvPr/>
            </p:nvSpPr>
            <p:spPr>
              <a:xfrm>
                <a:off x="5271407" y="1085739"/>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i="1">
                              <a:solidFill>
                                <a:schemeClr val="tx1"/>
                              </a:solidFill>
                              <a:latin typeface="Cambria Math" panose="02040503050406030204" pitchFamily="18" charset="0"/>
                            </a:rPr>
                            <m:t>1</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 name="Oval 1">
                <a:extLst>
                  <a:ext uri="{FF2B5EF4-FFF2-40B4-BE49-F238E27FC236}">
                    <a16:creationId xmlns:a16="http://schemas.microsoft.com/office/drawing/2014/main" id="{336E2257-BB3E-4070-A95C-4E0E25E47D22}"/>
                  </a:ext>
                </a:extLst>
              </p:cNvPr>
              <p:cNvSpPr>
                <a:spLocks noRot="1" noChangeAspect="1" noMove="1" noResize="1" noEditPoints="1" noAdjustHandles="1" noChangeArrowheads="1" noChangeShapeType="1" noTextEdit="1"/>
              </p:cNvSpPr>
              <p:nvPr/>
            </p:nvSpPr>
            <p:spPr>
              <a:xfrm>
                <a:off x="5271407" y="1085739"/>
                <a:ext cx="862691" cy="834597"/>
              </a:xfrm>
              <a:prstGeom prst="ellipse">
                <a:avLst/>
              </a:prstGeom>
              <a:blipFill>
                <a:blip r:embed="rId5"/>
                <a:stretch>
                  <a:fillRect l="-41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4C1C1BDD-109B-4B62-8A9B-850147A4F509}"/>
                  </a:ext>
                </a:extLst>
              </p:cNvPr>
              <p:cNvSpPr/>
              <p:nvPr/>
            </p:nvSpPr>
            <p:spPr>
              <a:xfrm>
                <a:off x="1302886" y="1920336"/>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1</m:t>
                        </m:r>
                      </m:sub>
                    </m:sSub>
                  </m:oMath>
                </a14:m>
                <a:endParaRPr lang="en-US" sz="3200" dirty="0"/>
              </a:p>
            </p:txBody>
          </p:sp>
        </mc:Choice>
        <mc:Fallback xmlns="">
          <p:sp>
            <p:nvSpPr>
              <p:cNvPr id="4" name="Rectangle 3">
                <a:extLst>
                  <a:ext uri="{FF2B5EF4-FFF2-40B4-BE49-F238E27FC236}">
                    <a16:creationId xmlns:a16="http://schemas.microsoft.com/office/drawing/2014/main" id="{4C1C1BDD-109B-4B62-8A9B-850147A4F509}"/>
                  </a:ext>
                </a:extLst>
              </p:cNvPr>
              <p:cNvSpPr>
                <a:spLocks noRot="1" noChangeAspect="1" noMove="1" noResize="1" noEditPoints="1" noAdjustHandles="1" noChangeArrowheads="1" noChangeShapeType="1" noTextEdit="1"/>
              </p:cNvSpPr>
              <p:nvPr/>
            </p:nvSpPr>
            <p:spPr>
              <a:xfrm>
                <a:off x="1302886" y="1920336"/>
                <a:ext cx="734785" cy="708797"/>
              </a:xfrm>
              <a:prstGeom prst="rect">
                <a:avLst/>
              </a:prstGeom>
              <a:blipFill>
                <a:blip r:embed="rId6"/>
                <a:stretch>
                  <a:fillRect l="-245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F0C693C-C110-4234-819C-87CD5A2ABF4D}"/>
                  </a:ext>
                </a:extLst>
              </p:cNvPr>
              <p:cNvSpPr/>
              <p:nvPr/>
            </p:nvSpPr>
            <p:spPr>
              <a:xfrm>
                <a:off x="1302886" y="3124449"/>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2</m:t>
                        </m:r>
                      </m:sub>
                    </m:sSub>
                  </m:oMath>
                </a14:m>
                <a:endParaRPr lang="en-US" sz="3200" dirty="0"/>
              </a:p>
            </p:txBody>
          </p:sp>
        </mc:Choice>
        <mc:Fallback xmlns="">
          <p:sp>
            <p:nvSpPr>
              <p:cNvPr id="9" name="Rectangle 8">
                <a:extLst>
                  <a:ext uri="{FF2B5EF4-FFF2-40B4-BE49-F238E27FC236}">
                    <a16:creationId xmlns:a16="http://schemas.microsoft.com/office/drawing/2014/main" id="{3F0C693C-C110-4234-819C-87CD5A2ABF4D}"/>
                  </a:ext>
                </a:extLst>
              </p:cNvPr>
              <p:cNvSpPr>
                <a:spLocks noRot="1" noChangeAspect="1" noMove="1" noResize="1" noEditPoints="1" noAdjustHandles="1" noChangeArrowheads="1" noChangeShapeType="1" noTextEdit="1"/>
              </p:cNvSpPr>
              <p:nvPr/>
            </p:nvSpPr>
            <p:spPr>
              <a:xfrm>
                <a:off x="1302886" y="3124449"/>
                <a:ext cx="734785" cy="708797"/>
              </a:xfrm>
              <a:prstGeom prst="rect">
                <a:avLst/>
              </a:prstGeom>
              <a:blipFill>
                <a:blip r:embed="rId7"/>
                <a:stretch>
                  <a:fillRect l="-327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67E9FDA-C88B-4D2A-9051-34AD1E79FFF2}"/>
                  </a:ext>
                </a:extLst>
              </p:cNvPr>
              <p:cNvSpPr/>
              <p:nvPr/>
            </p:nvSpPr>
            <p:spPr>
              <a:xfrm>
                <a:off x="1305608" y="4328563"/>
                <a:ext cx="734785" cy="708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x</a:t>
                </a:r>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𝑥</m:t>
                        </m:r>
                      </m:e>
                      <m:sub>
                        <m:r>
                          <a:rPr lang="en-US" sz="3200" b="0" i="1" smtClean="0">
                            <a:solidFill>
                              <a:schemeClr val="tx1"/>
                            </a:solidFill>
                            <a:latin typeface="Cambria Math" panose="02040503050406030204" pitchFamily="18" charset="0"/>
                          </a:rPr>
                          <m:t>3</m:t>
                        </m:r>
                      </m:sub>
                    </m:sSub>
                  </m:oMath>
                </a14:m>
                <a:endParaRPr lang="en-US" sz="3200" dirty="0"/>
              </a:p>
            </p:txBody>
          </p:sp>
        </mc:Choice>
        <mc:Fallback xmlns="">
          <p:sp>
            <p:nvSpPr>
              <p:cNvPr id="10" name="Rectangle 9">
                <a:extLst>
                  <a:ext uri="{FF2B5EF4-FFF2-40B4-BE49-F238E27FC236}">
                    <a16:creationId xmlns:a16="http://schemas.microsoft.com/office/drawing/2014/main" id="{367E9FDA-C88B-4D2A-9051-34AD1E79FFF2}"/>
                  </a:ext>
                </a:extLst>
              </p:cNvPr>
              <p:cNvSpPr>
                <a:spLocks noRot="1" noChangeAspect="1" noMove="1" noResize="1" noEditPoints="1" noAdjustHandles="1" noChangeArrowheads="1" noChangeShapeType="1" noTextEdit="1"/>
              </p:cNvSpPr>
              <p:nvPr/>
            </p:nvSpPr>
            <p:spPr>
              <a:xfrm>
                <a:off x="1305608" y="4328563"/>
                <a:ext cx="734785" cy="708797"/>
              </a:xfrm>
              <a:prstGeom prst="rect">
                <a:avLst/>
              </a:prstGeom>
              <a:blipFill>
                <a:blip r:embed="rId8"/>
                <a:stretch>
                  <a:fillRect l="-2439"/>
                </a:stretch>
              </a:blipFill>
              <a:ln>
                <a:solidFill>
                  <a:schemeClr val="tx1"/>
                </a:solidFill>
              </a:ln>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4BA841F7-6C6A-4EDA-B9BE-666B037D1C1B}"/>
              </a:ext>
            </a:extLst>
          </p:cNvPr>
          <p:cNvCxnSpPr>
            <a:stCxn id="4" idx="3"/>
            <a:endCxn id="2" idx="2"/>
          </p:cNvCxnSpPr>
          <p:nvPr/>
        </p:nvCxnSpPr>
        <p:spPr>
          <a:xfrm flipV="1">
            <a:off x="2037671" y="1503038"/>
            <a:ext cx="3233736" cy="77169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598F3BA0-0CE5-4865-98BD-A68AE4DC3098}"/>
              </a:ext>
            </a:extLst>
          </p:cNvPr>
          <p:cNvCxnSpPr>
            <a:cxnSpLocks/>
            <a:stCxn id="9" idx="3"/>
            <a:endCxn id="2" idx="2"/>
          </p:cNvCxnSpPr>
          <p:nvPr/>
        </p:nvCxnSpPr>
        <p:spPr>
          <a:xfrm flipV="1">
            <a:off x="2037671" y="1503038"/>
            <a:ext cx="3233736" cy="197581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03368C1F-6BCF-40C5-A921-3CAC6D1354EF}"/>
              </a:ext>
            </a:extLst>
          </p:cNvPr>
          <p:cNvCxnSpPr>
            <a:cxnSpLocks/>
            <a:stCxn id="10" idx="3"/>
            <a:endCxn id="2" idx="2"/>
          </p:cNvCxnSpPr>
          <p:nvPr/>
        </p:nvCxnSpPr>
        <p:spPr>
          <a:xfrm flipV="1">
            <a:off x="2040393" y="1503038"/>
            <a:ext cx="3231014" cy="317992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Oval 21">
                <a:extLst>
                  <a:ext uri="{FF2B5EF4-FFF2-40B4-BE49-F238E27FC236}">
                    <a16:creationId xmlns:a16="http://schemas.microsoft.com/office/drawing/2014/main" id="{CC9195D1-441F-40F9-A8CF-259F6673BC93}"/>
                  </a:ext>
                </a:extLst>
              </p:cNvPr>
              <p:cNvSpPr/>
              <p:nvPr/>
            </p:nvSpPr>
            <p:spPr>
              <a:xfrm>
                <a:off x="5271407" y="2108798"/>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2</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22" name="Oval 21">
                <a:extLst>
                  <a:ext uri="{FF2B5EF4-FFF2-40B4-BE49-F238E27FC236}">
                    <a16:creationId xmlns:a16="http://schemas.microsoft.com/office/drawing/2014/main" id="{CC9195D1-441F-40F9-A8CF-259F6673BC93}"/>
                  </a:ext>
                </a:extLst>
              </p:cNvPr>
              <p:cNvSpPr>
                <a:spLocks noRot="1" noChangeAspect="1" noMove="1" noResize="1" noEditPoints="1" noAdjustHandles="1" noChangeArrowheads="1" noChangeShapeType="1" noTextEdit="1"/>
              </p:cNvSpPr>
              <p:nvPr/>
            </p:nvSpPr>
            <p:spPr>
              <a:xfrm>
                <a:off x="5271407" y="2108798"/>
                <a:ext cx="862691" cy="834597"/>
              </a:xfrm>
              <a:prstGeom prst="ellipse">
                <a:avLst/>
              </a:prstGeom>
              <a:blipFill>
                <a:blip r:embed="rId9"/>
                <a:stretch>
                  <a:fillRect l="-4895"/>
                </a:stretch>
              </a:blipFill>
              <a:ln>
                <a:solidFill>
                  <a:schemeClr val="tx1"/>
                </a:solidFill>
              </a:ln>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38966D89-D3AB-44B1-8904-C5CC664D8EE9}"/>
              </a:ext>
            </a:extLst>
          </p:cNvPr>
          <p:cNvCxnSpPr>
            <a:cxnSpLocks/>
            <a:stCxn id="4" idx="3"/>
            <a:endCxn id="22" idx="2"/>
          </p:cNvCxnSpPr>
          <p:nvPr/>
        </p:nvCxnSpPr>
        <p:spPr>
          <a:xfrm>
            <a:off x="2037671" y="2274735"/>
            <a:ext cx="3233736" cy="25136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5DD24D71-BFE7-4781-9325-F010168FB0C5}"/>
              </a:ext>
            </a:extLst>
          </p:cNvPr>
          <p:cNvCxnSpPr>
            <a:cxnSpLocks/>
            <a:stCxn id="9" idx="3"/>
            <a:endCxn id="22" idx="2"/>
          </p:cNvCxnSpPr>
          <p:nvPr/>
        </p:nvCxnSpPr>
        <p:spPr>
          <a:xfrm flipV="1">
            <a:off x="2037671" y="2526097"/>
            <a:ext cx="3233736" cy="95275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FBD53621-7BE5-42A5-A058-FDDDB5D03ED6}"/>
              </a:ext>
            </a:extLst>
          </p:cNvPr>
          <p:cNvCxnSpPr>
            <a:cxnSpLocks/>
            <a:stCxn id="10" idx="3"/>
            <a:endCxn id="22" idx="2"/>
          </p:cNvCxnSpPr>
          <p:nvPr/>
        </p:nvCxnSpPr>
        <p:spPr>
          <a:xfrm flipV="1">
            <a:off x="2040393" y="2526097"/>
            <a:ext cx="3231014" cy="215686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4" name="Oval 33">
                <a:extLst>
                  <a:ext uri="{FF2B5EF4-FFF2-40B4-BE49-F238E27FC236}">
                    <a16:creationId xmlns:a16="http://schemas.microsoft.com/office/drawing/2014/main" id="{774BE0A6-7F93-4610-B70D-2729F8C68886}"/>
                  </a:ext>
                </a:extLst>
              </p:cNvPr>
              <p:cNvSpPr/>
              <p:nvPr/>
            </p:nvSpPr>
            <p:spPr>
              <a:xfrm>
                <a:off x="5271407" y="3130340"/>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3</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4" name="Oval 33">
                <a:extLst>
                  <a:ext uri="{FF2B5EF4-FFF2-40B4-BE49-F238E27FC236}">
                    <a16:creationId xmlns:a16="http://schemas.microsoft.com/office/drawing/2014/main" id="{774BE0A6-7F93-4610-B70D-2729F8C68886}"/>
                  </a:ext>
                </a:extLst>
              </p:cNvPr>
              <p:cNvSpPr>
                <a:spLocks noRot="1" noChangeAspect="1" noMove="1" noResize="1" noEditPoints="1" noAdjustHandles="1" noChangeArrowheads="1" noChangeShapeType="1" noTextEdit="1"/>
              </p:cNvSpPr>
              <p:nvPr/>
            </p:nvSpPr>
            <p:spPr>
              <a:xfrm>
                <a:off x="5271407" y="3130340"/>
                <a:ext cx="862691" cy="834597"/>
              </a:xfrm>
              <a:prstGeom prst="ellipse">
                <a:avLst/>
              </a:prstGeom>
              <a:blipFill>
                <a:blip r:embed="rId10"/>
                <a:stretch>
                  <a:fillRect l="-489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Oval 34">
                <a:extLst>
                  <a:ext uri="{FF2B5EF4-FFF2-40B4-BE49-F238E27FC236}">
                    <a16:creationId xmlns:a16="http://schemas.microsoft.com/office/drawing/2014/main" id="{D701DFE6-3FF1-435F-8A8F-4DB7EC2C8998}"/>
                  </a:ext>
                </a:extLst>
              </p:cNvPr>
              <p:cNvSpPr/>
              <p:nvPr/>
            </p:nvSpPr>
            <p:spPr>
              <a:xfrm>
                <a:off x="5271407" y="4144678"/>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4</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5" name="Oval 34">
                <a:extLst>
                  <a:ext uri="{FF2B5EF4-FFF2-40B4-BE49-F238E27FC236}">
                    <a16:creationId xmlns:a16="http://schemas.microsoft.com/office/drawing/2014/main" id="{D701DFE6-3FF1-435F-8A8F-4DB7EC2C8998}"/>
                  </a:ext>
                </a:extLst>
              </p:cNvPr>
              <p:cNvSpPr>
                <a:spLocks noRot="1" noChangeAspect="1" noMove="1" noResize="1" noEditPoints="1" noAdjustHandles="1" noChangeArrowheads="1" noChangeShapeType="1" noTextEdit="1"/>
              </p:cNvSpPr>
              <p:nvPr/>
            </p:nvSpPr>
            <p:spPr>
              <a:xfrm>
                <a:off x="5271407" y="4144678"/>
                <a:ext cx="862691" cy="834597"/>
              </a:xfrm>
              <a:prstGeom prst="ellipse">
                <a:avLst/>
              </a:prstGeom>
              <a:blipFill>
                <a:blip r:embed="rId11"/>
                <a:stretch>
                  <a:fillRect l="-419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Oval 35">
                <a:extLst>
                  <a:ext uri="{FF2B5EF4-FFF2-40B4-BE49-F238E27FC236}">
                    <a16:creationId xmlns:a16="http://schemas.microsoft.com/office/drawing/2014/main" id="{3907030E-D65D-4BED-90B4-2CD8F60FF791}"/>
                  </a:ext>
                </a:extLst>
              </p:cNvPr>
              <p:cNvSpPr/>
              <p:nvPr/>
            </p:nvSpPr>
            <p:spPr>
              <a:xfrm>
                <a:off x="5271407" y="5166220"/>
                <a:ext cx="862691" cy="83459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5</m:t>
                          </m:r>
                        </m:sub>
                      </m:sSub>
                      <m:r>
                        <a:rPr lang="en-US" sz="2200" b="0" i="1" smtClean="0">
                          <a:solidFill>
                            <a:schemeClr val="tx1"/>
                          </a:solidFill>
                          <a:latin typeface="Cambria Math" panose="02040503050406030204" pitchFamily="18" charset="0"/>
                        </a:rPr>
                        <m:t>(</m:t>
                      </m:r>
                      <m:r>
                        <a:rPr lang="en-US" sz="2200" b="0" i="1" smtClean="0">
                          <a:solidFill>
                            <a:schemeClr val="tx1"/>
                          </a:solidFill>
                          <a:latin typeface="Cambria Math" panose="02040503050406030204" pitchFamily="18" charset="0"/>
                        </a:rPr>
                        <m:t>𝑥</m:t>
                      </m:r>
                      <m:r>
                        <a:rPr lang="en-US" sz="2200" b="0" i="1" smtClean="0">
                          <a:solidFill>
                            <a:schemeClr val="tx1"/>
                          </a:solidFill>
                          <a:latin typeface="Cambria Math" panose="02040503050406030204" pitchFamily="18" charset="0"/>
                        </a:rPr>
                        <m:t>)</m:t>
                      </m:r>
                    </m:oMath>
                  </m:oMathPara>
                </a14:m>
                <a:endParaRPr lang="en-US" sz="2200" dirty="0"/>
              </a:p>
            </p:txBody>
          </p:sp>
        </mc:Choice>
        <mc:Fallback xmlns="">
          <p:sp>
            <p:nvSpPr>
              <p:cNvPr id="36" name="Oval 35">
                <a:extLst>
                  <a:ext uri="{FF2B5EF4-FFF2-40B4-BE49-F238E27FC236}">
                    <a16:creationId xmlns:a16="http://schemas.microsoft.com/office/drawing/2014/main" id="{3907030E-D65D-4BED-90B4-2CD8F60FF791}"/>
                  </a:ext>
                </a:extLst>
              </p:cNvPr>
              <p:cNvSpPr>
                <a:spLocks noRot="1" noChangeAspect="1" noMove="1" noResize="1" noEditPoints="1" noAdjustHandles="1" noChangeArrowheads="1" noChangeShapeType="1" noTextEdit="1"/>
              </p:cNvSpPr>
              <p:nvPr/>
            </p:nvSpPr>
            <p:spPr>
              <a:xfrm>
                <a:off x="5271407" y="5166220"/>
                <a:ext cx="862691" cy="834597"/>
              </a:xfrm>
              <a:prstGeom prst="ellipse">
                <a:avLst/>
              </a:prstGeom>
              <a:blipFill>
                <a:blip r:embed="rId12"/>
                <a:stretch>
                  <a:fillRect l="-4895"/>
                </a:stretch>
              </a:blipFill>
              <a:ln>
                <a:solidFill>
                  <a:schemeClr val="tx1"/>
                </a:solidFill>
              </a:ln>
            </p:spPr>
            <p:txBody>
              <a:bodyPr/>
              <a:lstStyle/>
              <a:p>
                <a:r>
                  <a:rPr lang="en-US">
                    <a:noFill/>
                  </a:rPr>
                  <a:t> </a:t>
                </a:r>
              </a:p>
            </p:txBody>
          </p:sp>
        </mc:Fallback>
      </mc:AlternateContent>
      <p:cxnSp>
        <p:nvCxnSpPr>
          <p:cNvPr id="37" name="Straight Arrow Connector 36">
            <a:extLst>
              <a:ext uri="{FF2B5EF4-FFF2-40B4-BE49-F238E27FC236}">
                <a16:creationId xmlns:a16="http://schemas.microsoft.com/office/drawing/2014/main" id="{AC6DAFFC-C6AD-46DD-A369-AA4FC6D8D2E0}"/>
              </a:ext>
            </a:extLst>
          </p:cNvPr>
          <p:cNvCxnSpPr>
            <a:cxnSpLocks/>
            <a:stCxn id="4" idx="3"/>
            <a:endCxn id="34" idx="2"/>
          </p:cNvCxnSpPr>
          <p:nvPr/>
        </p:nvCxnSpPr>
        <p:spPr>
          <a:xfrm>
            <a:off x="2037671" y="2274735"/>
            <a:ext cx="3233736" cy="127290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9E20288D-8CA6-4677-BC5C-7C64E23071BB}"/>
              </a:ext>
            </a:extLst>
          </p:cNvPr>
          <p:cNvCxnSpPr>
            <a:cxnSpLocks/>
            <a:stCxn id="9" idx="3"/>
            <a:endCxn id="34" idx="2"/>
          </p:cNvCxnSpPr>
          <p:nvPr/>
        </p:nvCxnSpPr>
        <p:spPr>
          <a:xfrm>
            <a:off x="2037671" y="3478848"/>
            <a:ext cx="3233736" cy="6879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Straight Arrow Connector 43">
            <a:extLst>
              <a:ext uri="{FF2B5EF4-FFF2-40B4-BE49-F238E27FC236}">
                <a16:creationId xmlns:a16="http://schemas.microsoft.com/office/drawing/2014/main" id="{876C6EDC-DCA8-4C4D-A780-A30236DD863E}"/>
              </a:ext>
            </a:extLst>
          </p:cNvPr>
          <p:cNvCxnSpPr>
            <a:cxnSpLocks/>
            <a:stCxn id="10" idx="3"/>
            <a:endCxn id="34" idx="2"/>
          </p:cNvCxnSpPr>
          <p:nvPr/>
        </p:nvCxnSpPr>
        <p:spPr>
          <a:xfrm flipV="1">
            <a:off x="2040393" y="3547639"/>
            <a:ext cx="3231014" cy="113532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Arrow Connector 47">
            <a:extLst>
              <a:ext uri="{FF2B5EF4-FFF2-40B4-BE49-F238E27FC236}">
                <a16:creationId xmlns:a16="http://schemas.microsoft.com/office/drawing/2014/main" id="{E2D7732C-4F60-4FD4-B075-23BAE1BBA5DC}"/>
              </a:ext>
            </a:extLst>
          </p:cNvPr>
          <p:cNvCxnSpPr>
            <a:cxnSpLocks/>
            <a:stCxn id="4" idx="3"/>
            <a:endCxn id="35" idx="2"/>
          </p:cNvCxnSpPr>
          <p:nvPr/>
        </p:nvCxnSpPr>
        <p:spPr>
          <a:xfrm>
            <a:off x="2037671" y="2274735"/>
            <a:ext cx="3233736" cy="2287242"/>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Straight Arrow Connector 50">
            <a:extLst>
              <a:ext uri="{FF2B5EF4-FFF2-40B4-BE49-F238E27FC236}">
                <a16:creationId xmlns:a16="http://schemas.microsoft.com/office/drawing/2014/main" id="{B03B7534-6D6B-4877-BB2F-E92CFCBBB0B7}"/>
              </a:ext>
            </a:extLst>
          </p:cNvPr>
          <p:cNvCxnSpPr>
            <a:cxnSpLocks/>
            <a:stCxn id="4" idx="3"/>
          </p:cNvCxnSpPr>
          <p:nvPr/>
        </p:nvCxnSpPr>
        <p:spPr>
          <a:xfrm>
            <a:off x="2037671" y="2274735"/>
            <a:ext cx="3233736" cy="3308783"/>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8910D515-4750-43B7-8A65-E50074B86FE8}"/>
              </a:ext>
            </a:extLst>
          </p:cNvPr>
          <p:cNvCxnSpPr>
            <a:cxnSpLocks/>
            <a:stCxn id="9" idx="3"/>
            <a:endCxn id="35" idx="2"/>
          </p:cNvCxnSpPr>
          <p:nvPr/>
        </p:nvCxnSpPr>
        <p:spPr>
          <a:xfrm>
            <a:off x="2037671" y="3478848"/>
            <a:ext cx="3233736" cy="1083129"/>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Straight Arrow Connector 59">
            <a:extLst>
              <a:ext uri="{FF2B5EF4-FFF2-40B4-BE49-F238E27FC236}">
                <a16:creationId xmlns:a16="http://schemas.microsoft.com/office/drawing/2014/main" id="{EA60780E-8654-4CD7-9A72-166CDBB45688}"/>
              </a:ext>
            </a:extLst>
          </p:cNvPr>
          <p:cNvCxnSpPr>
            <a:cxnSpLocks/>
            <a:stCxn id="9" idx="3"/>
            <a:endCxn id="36" idx="2"/>
          </p:cNvCxnSpPr>
          <p:nvPr/>
        </p:nvCxnSpPr>
        <p:spPr>
          <a:xfrm>
            <a:off x="2037671" y="3478848"/>
            <a:ext cx="3233736" cy="2104671"/>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6B9BAA17-807F-4C8F-9652-02C7512D8685}"/>
              </a:ext>
            </a:extLst>
          </p:cNvPr>
          <p:cNvCxnSpPr>
            <a:cxnSpLocks/>
            <a:stCxn id="10" idx="3"/>
            <a:endCxn id="35" idx="2"/>
          </p:cNvCxnSpPr>
          <p:nvPr/>
        </p:nvCxnSpPr>
        <p:spPr>
          <a:xfrm flipV="1">
            <a:off x="2040393" y="4561977"/>
            <a:ext cx="3231014" cy="12098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9" name="Straight Arrow Connector 68">
            <a:extLst>
              <a:ext uri="{FF2B5EF4-FFF2-40B4-BE49-F238E27FC236}">
                <a16:creationId xmlns:a16="http://schemas.microsoft.com/office/drawing/2014/main" id="{77E391CE-3996-4F0B-9F80-B1671C790152}"/>
              </a:ext>
            </a:extLst>
          </p:cNvPr>
          <p:cNvCxnSpPr>
            <a:cxnSpLocks/>
            <a:stCxn id="10" idx="3"/>
            <a:endCxn id="36" idx="2"/>
          </p:cNvCxnSpPr>
          <p:nvPr/>
        </p:nvCxnSpPr>
        <p:spPr>
          <a:xfrm>
            <a:off x="2040393" y="4682962"/>
            <a:ext cx="3231014" cy="90055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72" name="Rectangle 71">
                <a:extLst>
                  <a:ext uri="{FF2B5EF4-FFF2-40B4-BE49-F238E27FC236}">
                    <a16:creationId xmlns:a16="http://schemas.microsoft.com/office/drawing/2014/main" id="{3E33B680-DA04-4E4D-88FF-E0CCDDCF15D8}"/>
                  </a:ext>
                </a:extLst>
              </p:cNvPr>
              <p:cNvSpPr/>
              <p:nvPr/>
            </p:nvSpPr>
            <p:spPr>
              <a:xfrm>
                <a:off x="9365111" y="3210438"/>
                <a:ext cx="2568583" cy="622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acc>
                        <m:accPr>
                          <m:chr m:val="̂"/>
                          <m:ctrlPr>
                            <a:rPr lang="en-US" sz="2200" i="1" smtClean="0">
                              <a:solidFill>
                                <a:schemeClr val="tx1"/>
                              </a:solidFill>
                              <a:latin typeface="Cambria Math" panose="02040503050406030204" pitchFamily="18" charset="0"/>
                            </a:rPr>
                          </m:ctrlPr>
                        </m:accPr>
                        <m:e>
                          <m:r>
                            <a:rPr lang="en-US" sz="2200" b="0" i="1" smtClean="0">
                              <a:solidFill>
                                <a:schemeClr val="tx1"/>
                              </a:solidFill>
                              <a:latin typeface="Cambria Math" panose="02040503050406030204" pitchFamily="18" charset="0"/>
                            </a:rPr>
                            <m:t>𝑓</m:t>
                          </m:r>
                        </m:e>
                      </m:acc>
                      <m:d>
                        <m:dPr>
                          <m:ctrlPr>
                            <a:rPr lang="en-US" sz="2200" i="1">
                              <a:solidFill>
                                <a:schemeClr val="tx1"/>
                              </a:solidFill>
                              <a:latin typeface="Cambria Math" panose="02040503050406030204" pitchFamily="18" charset="0"/>
                            </a:rPr>
                          </m:ctrlPr>
                        </m:dPr>
                        <m:e>
                          <m:r>
                            <a:rPr lang="en-US" sz="2200" i="1">
                              <a:solidFill>
                                <a:schemeClr val="tx1"/>
                              </a:solidFill>
                              <a:latin typeface="Cambria Math" panose="02040503050406030204" pitchFamily="18" charset="0"/>
                            </a:rPr>
                            <m:t>𝑥</m:t>
                          </m:r>
                        </m:e>
                      </m:d>
                      <m:r>
                        <a:rPr lang="en-US" sz="2200" b="0" i="1" smtClean="0">
                          <a:solidFill>
                            <a:schemeClr val="tx1"/>
                          </a:solidFill>
                          <a:latin typeface="Cambria Math" panose="02040503050406030204" pitchFamily="18" charset="0"/>
                        </a:rPr>
                        <m:t>=</m:t>
                      </m:r>
                      <m:nary>
                        <m:naryPr>
                          <m:chr m:val="∑"/>
                          <m:limLoc m:val="subSup"/>
                          <m:supHide m:val="on"/>
                          <m:ctrlPr>
                            <a:rPr lang="en-US" sz="2200" b="0" i="1" smtClean="0">
                              <a:solidFill>
                                <a:schemeClr val="tx1"/>
                              </a:solidFill>
                              <a:latin typeface="Cambria Math" panose="02040503050406030204" pitchFamily="18" charset="0"/>
                            </a:rPr>
                          </m:ctrlPr>
                        </m:naryPr>
                        <m:sub>
                          <m:r>
                            <m:rPr>
                              <m:brk m:alnAt="9"/>
                            </m:rPr>
                            <a:rPr lang="en-US" sz="2200" b="0" i="1" smtClean="0">
                              <a:solidFill>
                                <a:schemeClr val="tx1"/>
                              </a:solidFill>
                              <a:latin typeface="Cambria Math" panose="02040503050406030204" pitchFamily="18" charset="0"/>
                            </a:rPr>
                            <m:t>𝑘</m:t>
                          </m:r>
                        </m:sub>
                        <m:sup/>
                        <m:e>
                          <m:f>
                            <m:fPr>
                              <m:ctrlPr>
                                <a:rPr lang="en-US" sz="2200" b="0" i="1" smtClean="0">
                                  <a:solidFill>
                                    <a:schemeClr val="tx1"/>
                                  </a:solidFill>
                                  <a:latin typeface="Cambria Math" panose="02040503050406030204" pitchFamily="18" charset="0"/>
                                </a:rPr>
                              </m:ctrlPr>
                            </m:fPr>
                            <m:num>
                              <m:sSub>
                                <m:sSubPr>
                                  <m:ctrlPr>
                                    <a:rPr lang="en-US" sz="2200" i="1">
                                      <a:solidFill>
                                        <a:schemeClr val="tx1"/>
                                      </a:solidFill>
                                      <a:latin typeface="Cambria Math" panose="02040503050406030204" pitchFamily="18" charset="0"/>
                                    </a:rPr>
                                  </m:ctrlPr>
                                </m:sSubPr>
                                <m:e>
                                  <m:acc>
                                    <m:accPr>
                                      <m:chr m:val="̂"/>
                                      <m:ctrlPr>
                                        <a:rPr lang="en-US" sz="2200" i="1">
                                          <a:solidFill>
                                            <a:schemeClr val="tx1"/>
                                          </a:solidFill>
                                          <a:latin typeface="Cambria Math" panose="02040503050406030204" pitchFamily="18" charset="0"/>
                                        </a:rPr>
                                      </m:ctrlPr>
                                    </m:accPr>
                                    <m:e>
                                      <m:r>
                                        <a:rPr lang="en-US" sz="2200" i="1">
                                          <a:solidFill>
                                            <a:schemeClr val="tx1"/>
                                          </a:solidFill>
                                          <a:latin typeface="Cambria Math" panose="02040503050406030204" pitchFamily="18" charset="0"/>
                                        </a:rPr>
                                        <m:t>𝑓</m:t>
                                      </m:r>
                                    </m:e>
                                  </m:acc>
                                </m:e>
                                <m:sub>
                                  <m:r>
                                    <a:rPr lang="en-US" sz="2200" b="0" i="1" smtClean="0">
                                      <a:solidFill>
                                        <a:schemeClr val="tx1"/>
                                      </a:solidFill>
                                      <a:latin typeface="Cambria Math" panose="02040503050406030204" pitchFamily="18" charset="0"/>
                                    </a:rPr>
                                    <m:t>𝑘</m:t>
                                  </m:r>
                                </m:sub>
                              </m:sSub>
                              <m:r>
                                <a:rPr lang="en-US" sz="2200" i="1">
                                  <a:solidFill>
                                    <a:schemeClr val="tx1"/>
                                  </a:solidFill>
                                  <a:latin typeface="Cambria Math" panose="02040503050406030204" pitchFamily="18" charset="0"/>
                                </a:rPr>
                                <m:t>(</m:t>
                              </m:r>
                              <m:r>
                                <a:rPr lang="en-US" sz="2200" i="1">
                                  <a:solidFill>
                                    <a:schemeClr val="tx1"/>
                                  </a:solidFill>
                                  <a:latin typeface="Cambria Math" panose="02040503050406030204" pitchFamily="18" charset="0"/>
                                </a:rPr>
                                <m:t>𝑥</m:t>
                              </m:r>
                              <m:r>
                                <a:rPr lang="en-US" sz="2200" i="1">
                                  <a:solidFill>
                                    <a:schemeClr val="tx1"/>
                                  </a:solidFill>
                                  <a:latin typeface="Cambria Math" panose="02040503050406030204" pitchFamily="18" charset="0"/>
                                </a:rPr>
                                <m:t>)</m:t>
                              </m:r>
                            </m:num>
                            <m:den>
                              <m:r>
                                <a:rPr lang="en-US" sz="2200" b="0" i="1" smtClean="0">
                                  <a:solidFill>
                                    <a:schemeClr val="tx1"/>
                                  </a:solidFill>
                                  <a:latin typeface="Cambria Math" panose="02040503050406030204" pitchFamily="18" charset="0"/>
                                </a:rPr>
                                <m:t>𝑛𝐵𝑜𝑜𝑡</m:t>
                              </m:r>
                            </m:den>
                          </m:f>
                        </m:e>
                      </m:nary>
                    </m:oMath>
                  </m:oMathPara>
                </a14:m>
                <a:endParaRPr lang="en-US" sz="2200" dirty="0"/>
              </a:p>
            </p:txBody>
          </p:sp>
        </mc:Choice>
        <mc:Fallback xmlns="">
          <p:sp>
            <p:nvSpPr>
              <p:cNvPr id="72" name="Rectangle 71">
                <a:extLst>
                  <a:ext uri="{FF2B5EF4-FFF2-40B4-BE49-F238E27FC236}">
                    <a16:creationId xmlns:a16="http://schemas.microsoft.com/office/drawing/2014/main" id="{3E33B680-DA04-4E4D-88FF-E0CCDDCF15D8}"/>
                  </a:ext>
                </a:extLst>
              </p:cNvPr>
              <p:cNvSpPr>
                <a:spLocks noRot="1" noChangeAspect="1" noMove="1" noResize="1" noEditPoints="1" noAdjustHandles="1" noChangeArrowheads="1" noChangeShapeType="1" noTextEdit="1"/>
              </p:cNvSpPr>
              <p:nvPr/>
            </p:nvSpPr>
            <p:spPr>
              <a:xfrm>
                <a:off x="9365111" y="3210438"/>
                <a:ext cx="2568583" cy="622808"/>
              </a:xfrm>
              <a:prstGeom prst="rect">
                <a:avLst/>
              </a:prstGeom>
              <a:blipFill>
                <a:blip r:embed="rId13"/>
                <a:stretch>
                  <a:fillRect t="-2941" b="-8824"/>
                </a:stretch>
              </a:blipFill>
              <a:ln>
                <a:noFill/>
              </a:ln>
            </p:spPr>
            <p:txBody>
              <a:bodyPr/>
              <a:lstStyle/>
              <a:p>
                <a:r>
                  <a:rPr lang="en-US">
                    <a:noFill/>
                  </a:rPr>
                  <a:t> </a:t>
                </a:r>
              </a:p>
            </p:txBody>
          </p:sp>
        </mc:Fallback>
      </mc:AlternateContent>
      <p:cxnSp>
        <p:nvCxnSpPr>
          <p:cNvPr id="73" name="Straight Arrow Connector 72">
            <a:extLst>
              <a:ext uri="{FF2B5EF4-FFF2-40B4-BE49-F238E27FC236}">
                <a16:creationId xmlns:a16="http://schemas.microsoft.com/office/drawing/2014/main" id="{E7EE02E1-0F40-4B31-816A-21829F0C9D39}"/>
              </a:ext>
            </a:extLst>
          </p:cNvPr>
          <p:cNvCxnSpPr>
            <a:cxnSpLocks/>
            <a:stCxn id="36" idx="6"/>
            <a:endCxn id="72" idx="1"/>
          </p:cNvCxnSpPr>
          <p:nvPr/>
        </p:nvCxnSpPr>
        <p:spPr>
          <a:xfrm flipV="1">
            <a:off x="6134098" y="3521842"/>
            <a:ext cx="3231013" cy="206167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6" name="Straight Arrow Connector 75">
            <a:extLst>
              <a:ext uri="{FF2B5EF4-FFF2-40B4-BE49-F238E27FC236}">
                <a16:creationId xmlns:a16="http://schemas.microsoft.com/office/drawing/2014/main" id="{417ADC9A-FD89-41CD-97E3-384A27E58E79}"/>
              </a:ext>
            </a:extLst>
          </p:cNvPr>
          <p:cNvCxnSpPr>
            <a:cxnSpLocks/>
            <a:stCxn id="35" idx="6"/>
            <a:endCxn id="72" idx="1"/>
          </p:cNvCxnSpPr>
          <p:nvPr/>
        </p:nvCxnSpPr>
        <p:spPr>
          <a:xfrm flipV="1">
            <a:off x="6134098" y="3521842"/>
            <a:ext cx="3231013" cy="104013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0" name="Straight Arrow Connector 79">
            <a:extLst>
              <a:ext uri="{FF2B5EF4-FFF2-40B4-BE49-F238E27FC236}">
                <a16:creationId xmlns:a16="http://schemas.microsoft.com/office/drawing/2014/main" id="{F28FA705-C7F4-49D5-827C-2B74EA911056}"/>
              </a:ext>
            </a:extLst>
          </p:cNvPr>
          <p:cNvCxnSpPr>
            <a:cxnSpLocks/>
            <a:stCxn id="34" idx="6"/>
            <a:endCxn id="72" idx="1"/>
          </p:cNvCxnSpPr>
          <p:nvPr/>
        </p:nvCxnSpPr>
        <p:spPr>
          <a:xfrm flipV="1">
            <a:off x="6134098" y="3521842"/>
            <a:ext cx="3231013" cy="2579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3" name="Straight Arrow Connector 82">
            <a:extLst>
              <a:ext uri="{FF2B5EF4-FFF2-40B4-BE49-F238E27FC236}">
                <a16:creationId xmlns:a16="http://schemas.microsoft.com/office/drawing/2014/main" id="{8CFFD61B-D33B-452C-9F53-7FAD8EA7E004}"/>
              </a:ext>
            </a:extLst>
          </p:cNvPr>
          <p:cNvCxnSpPr>
            <a:cxnSpLocks/>
            <a:stCxn id="22" idx="6"/>
            <a:endCxn id="72" idx="1"/>
          </p:cNvCxnSpPr>
          <p:nvPr/>
        </p:nvCxnSpPr>
        <p:spPr>
          <a:xfrm>
            <a:off x="6134098" y="2526097"/>
            <a:ext cx="3231013" cy="995745"/>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Straight Arrow Connector 85">
            <a:extLst>
              <a:ext uri="{FF2B5EF4-FFF2-40B4-BE49-F238E27FC236}">
                <a16:creationId xmlns:a16="http://schemas.microsoft.com/office/drawing/2014/main" id="{3B0ABCAD-DBE9-4159-87DC-8019052A37B3}"/>
              </a:ext>
            </a:extLst>
          </p:cNvPr>
          <p:cNvCxnSpPr>
            <a:cxnSpLocks/>
            <a:stCxn id="2" idx="6"/>
            <a:endCxn id="72" idx="1"/>
          </p:cNvCxnSpPr>
          <p:nvPr/>
        </p:nvCxnSpPr>
        <p:spPr>
          <a:xfrm>
            <a:off x="6134098" y="1503038"/>
            <a:ext cx="3231013" cy="2018804"/>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160830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12" name="object 3">
            <a:extLst>
              <a:ext uri="{FF2B5EF4-FFF2-40B4-BE49-F238E27FC236}">
                <a16:creationId xmlns:a16="http://schemas.microsoft.com/office/drawing/2014/main" id="{31289DC6-39DA-4E5F-938E-0254973C9A51}"/>
              </a:ext>
            </a:extLst>
          </p:cNvPr>
          <p:cNvSpPr txBox="1"/>
          <p:nvPr/>
        </p:nvSpPr>
        <p:spPr>
          <a:xfrm>
            <a:off x="3166461" y="285271"/>
            <a:ext cx="5972782" cy="307777"/>
          </a:xfrm>
          <a:prstGeom prst="rect">
            <a:avLst/>
          </a:prstGeom>
        </p:spPr>
        <p:txBody>
          <a:bodyPr vert="horz" wrap="square" lIns="0" tIns="0" rIns="0" bIns="0" rtlCol="0">
            <a:spAutoFit/>
          </a:bodyPr>
          <a:lstStyle/>
          <a:p>
            <a:pPr marL="12700" algn="ctr"/>
            <a:r>
              <a:rPr lang="en-US" sz="2000" b="1" spc="-5" dirty="0">
                <a:solidFill>
                  <a:srgbClr val="2C3034"/>
                </a:solidFill>
                <a:latin typeface="Arial"/>
                <a:cs typeface="Arial"/>
              </a:rPr>
              <a:t>AUTOVALIDATION WEIGHTS</a:t>
            </a:r>
            <a:endParaRPr sz="2000" dirty="0">
              <a:latin typeface="Arial"/>
              <a:cs typeface="Arial"/>
            </a:endParaRPr>
          </a:p>
        </p:txBody>
      </p:sp>
      <p:pic>
        <p:nvPicPr>
          <p:cNvPr id="2" name="Picture 1">
            <a:extLst>
              <a:ext uri="{FF2B5EF4-FFF2-40B4-BE49-F238E27FC236}">
                <a16:creationId xmlns:a16="http://schemas.microsoft.com/office/drawing/2014/main" id="{283E9868-6C51-4F17-8CE5-DE18F511C7CF}"/>
              </a:ext>
            </a:extLst>
          </p:cNvPr>
          <p:cNvPicPr>
            <a:picLocks noChangeAspect="1"/>
          </p:cNvPicPr>
          <p:nvPr/>
        </p:nvPicPr>
        <p:blipFill>
          <a:blip r:embed="rId4"/>
          <a:stretch>
            <a:fillRect/>
          </a:stretch>
        </p:blipFill>
        <p:spPr>
          <a:xfrm>
            <a:off x="2247517" y="1308407"/>
            <a:ext cx="7696966" cy="4241186"/>
          </a:xfrm>
          <a:prstGeom prst="rect">
            <a:avLst/>
          </a:prstGeom>
        </p:spPr>
      </p:pic>
    </p:spTree>
    <p:extLst>
      <p:ext uri="{BB962C8B-B14F-4D97-AF65-F5344CB8AC3E}">
        <p14:creationId xmlns:p14="http://schemas.microsoft.com/office/powerpoint/2010/main" val="4023229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4" name="Picture 3">
            <a:extLst>
              <a:ext uri="{FF2B5EF4-FFF2-40B4-BE49-F238E27FC236}">
                <a16:creationId xmlns:a16="http://schemas.microsoft.com/office/drawing/2014/main" id="{13A95A04-2766-4E63-9462-43C3EA9FDE84}"/>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1819244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F588BC2D-9316-45E8-B7E1-2D44A9C5D9B5}"/>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2713754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545435" y="259988"/>
            <a:ext cx="3101130"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MACHINE LEARNING 101</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2" name="TextBox 1">
            <a:extLst>
              <a:ext uri="{FF2B5EF4-FFF2-40B4-BE49-F238E27FC236}">
                <a16:creationId xmlns:a16="http://schemas.microsoft.com/office/drawing/2014/main" id="{65446BAF-267B-4D68-9E14-67912361B63A}"/>
              </a:ext>
            </a:extLst>
          </p:cNvPr>
          <p:cNvSpPr txBox="1"/>
          <p:nvPr/>
        </p:nvSpPr>
        <p:spPr>
          <a:xfrm>
            <a:off x="385136" y="998290"/>
            <a:ext cx="11421728" cy="1200329"/>
          </a:xfrm>
          <a:prstGeom prst="rect">
            <a:avLst/>
          </a:prstGeom>
          <a:noFill/>
        </p:spPr>
        <p:txBody>
          <a:bodyPr wrap="square" rtlCol="0">
            <a:spAutoFit/>
          </a:bodyPr>
          <a:lstStyle/>
          <a:p>
            <a:pPr marL="812800" lvl="1" indent="-342900">
              <a:buClr>
                <a:srgbClr val="00529B"/>
              </a:buClr>
              <a:buSzPct val="80000"/>
              <a:buFont typeface="Arial" panose="020B0604020202020204" pitchFamily="34" charset="0"/>
              <a:buChar char="•"/>
              <a:tabLst>
                <a:tab pos="195580" algn="l"/>
              </a:tabLst>
            </a:pPr>
            <a:endParaRPr lang="en-US" dirty="0">
              <a:solidFill>
                <a:srgbClr val="2C3034"/>
              </a:solidFill>
              <a:latin typeface="Arial"/>
              <a:cs typeface="Arial"/>
            </a:endParaRPr>
          </a:p>
          <a:p>
            <a:endParaRPr lang="en-US" dirty="0">
              <a:solidFill>
                <a:srgbClr val="2C3034"/>
              </a:solidFill>
              <a:latin typeface="Arial"/>
              <a:cs typeface="Arial"/>
            </a:endParaRPr>
          </a:p>
          <a:p>
            <a:endParaRPr lang="en-US" dirty="0">
              <a:solidFill>
                <a:srgbClr val="2C3034"/>
              </a:solidFill>
              <a:latin typeface="Arial"/>
              <a:cs typeface="Arial"/>
            </a:endParaRPr>
          </a:p>
          <a:p>
            <a:endParaRPr lang="en-US" dirty="0">
              <a:solidFill>
                <a:srgbClr val="2C3034"/>
              </a:solidFill>
              <a:latin typeface="Arial"/>
              <a:cs typeface="Arial"/>
            </a:endParaRPr>
          </a:p>
        </p:txBody>
      </p:sp>
      <p:cxnSp>
        <p:nvCxnSpPr>
          <p:cNvPr id="10" name="Straight Arrow Connector 9">
            <a:extLst>
              <a:ext uri="{FF2B5EF4-FFF2-40B4-BE49-F238E27FC236}">
                <a16:creationId xmlns:a16="http://schemas.microsoft.com/office/drawing/2014/main" id="{93250E7E-2BB6-4FCA-95E7-963670BC16B6}"/>
              </a:ext>
            </a:extLst>
          </p:cNvPr>
          <p:cNvCxnSpPr/>
          <p:nvPr/>
        </p:nvCxnSpPr>
        <p:spPr>
          <a:xfrm>
            <a:off x="4920344" y="3429000"/>
            <a:ext cx="4305299"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368EA8C-59BE-4944-9056-3412443AC3FD}"/>
                  </a:ext>
                </a:extLst>
              </p:cNvPr>
              <p:cNvSpPr txBox="1"/>
              <p:nvPr/>
            </p:nvSpPr>
            <p:spPr>
              <a:xfrm>
                <a:off x="5360934" y="2782229"/>
                <a:ext cx="34971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𝑝𝑟𝑒𝑠𝑠𝑢𝑟𝑒</m:t>
                      </m:r>
                      <m:r>
                        <a:rPr lang="en-US" sz="2400" b="0" i="1" smtClean="0">
                          <a:latin typeface="Cambria Math" panose="02040503050406030204" pitchFamily="18" charset="0"/>
                        </a:rPr>
                        <m:t>, </m:t>
                      </m:r>
                      <m:r>
                        <a:rPr lang="en-US" sz="2400" b="0" i="1" smtClean="0">
                          <a:latin typeface="Cambria Math" panose="02040503050406030204" pitchFamily="18" charset="0"/>
                        </a:rPr>
                        <m:t>𝑡𝑖𝑚𝑒</m:t>
                      </m:r>
                      <m:r>
                        <a:rPr lang="en-US" sz="2400" b="0" i="1" smtClean="0">
                          <a:latin typeface="Cambria Math" panose="02040503050406030204" pitchFamily="18" charset="0"/>
                        </a:rPr>
                        <m:t>,</m:t>
                      </m:r>
                      <m:r>
                        <a:rPr lang="en-US" sz="2400" b="0" i="1" smtClean="0">
                          <a:latin typeface="Cambria Math" panose="02040503050406030204" pitchFamily="18" charset="0"/>
                        </a:rPr>
                        <m:t>𝑡𝑒𝑚𝑝</m:t>
                      </m:r>
                      <m:r>
                        <a:rPr lang="en-US" sz="2400" b="0" i="1" smtClean="0">
                          <a:latin typeface="Cambria Math" panose="02040503050406030204" pitchFamily="18" charset="0"/>
                        </a:rPr>
                        <m:t>)</m:t>
                      </m:r>
                    </m:oMath>
                  </m:oMathPara>
                </a14:m>
                <a:endParaRPr lang="en-US" sz="2400" dirty="0"/>
              </a:p>
            </p:txBody>
          </p:sp>
        </mc:Choice>
        <mc:Fallback xmlns="">
          <p:sp>
            <p:nvSpPr>
              <p:cNvPr id="11" name="TextBox 10">
                <a:extLst>
                  <a:ext uri="{FF2B5EF4-FFF2-40B4-BE49-F238E27FC236}">
                    <a16:creationId xmlns:a16="http://schemas.microsoft.com/office/drawing/2014/main" id="{0368EA8C-59BE-4944-9056-3412443AC3FD}"/>
                  </a:ext>
                </a:extLst>
              </p:cNvPr>
              <p:cNvSpPr txBox="1">
                <a:spLocks noRot="1" noChangeAspect="1" noMove="1" noResize="1" noEditPoints="1" noAdjustHandles="1" noChangeArrowheads="1" noChangeShapeType="1" noTextEdit="1"/>
              </p:cNvSpPr>
              <p:nvPr/>
            </p:nvSpPr>
            <p:spPr>
              <a:xfrm>
                <a:off x="5360934" y="2782229"/>
                <a:ext cx="3497111" cy="461665"/>
              </a:xfrm>
              <a:prstGeom prst="rect">
                <a:avLst/>
              </a:prstGeom>
              <a:blipFill>
                <a:blip r:embed="rId4"/>
                <a:stretch>
                  <a:fillRect b="-17105"/>
                </a:stretch>
              </a:blipFill>
            </p:spPr>
            <p:txBody>
              <a:bodyPr/>
              <a:lstStyle/>
              <a:p>
                <a:r>
                  <a:rPr lang="en-US">
                    <a:noFill/>
                  </a:rPr>
                  <a:t> </a:t>
                </a:r>
              </a:p>
            </p:txBody>
          </p:sp>
        </mc:Fallback>
      </mc:AlternateContent>
      <p:grpSp>
        <p:nvGrpSpPr>
          <p:cNvPr id="14" name="Group 13">
            <a:extLst>
              <a:ext uri="{FF2B5EF4-FFF2-40B4-BE49-F238E27FC236}">
                <a16:creationId xmlns:a16="http://schemas.microsoft.com/office/drawing/2014/main" id="{89752A8C-0BEE-451D-B52E-D0B001D341A4}"/>
              </a:ext>
            </a:extLst>
          </p:cNvPr>
          <p:cNvGrpSpPr/>
          <p:nvPr/>
        </p:nvGrpSpPr>
        <p:grpSpPr>
          <a:xfrm>
            <a:off x="1049486" y="1523304"/>
            <a:ext cx="10266490" cy="4081946"/>
            <a:chOff x="1049486" y="1523304"/>
            <a:chExt cx="10266490" cy="4081946"/>
          </a:xfrm>
        </p:grpSpPr>
        <p:grpSp>
          <p:nvGrpSpPr>
            <p:cNvPr id="12" name="Group 11">
              <a:extLst>
                <a:ext uri="{FF2B5EF4-FFF2-40B4-BE49-F238E27FC236}">
                  <a16:creationId xmlns:a16="http://schemas.microsoft.com/office/drawing/2014/main" id="{6739607D-D444-4DF5-B470-BD8047797663}"/>
                </a:ext>
              </a:extLst>
            </p:cNvPr>
            <p:cNvGrpSpPr/>
            <p:nvPr/>
          </p:nvGrpSpPr>
          <p:grpSpPr>
            <a:xfrm>
              <a:off x="1049486" y="1523304"/>
              <a:ext cx="10093028" cy="3858094"/>
              <a:chOff x="758668" y="1740810"/>
              <a:chExt cx="10093028" cy="3858094"/>
            </a:xfrm>
          </p:grpSpPr>
          <p:pic>
            <p:nvPicPr>
              <p:cNvPr id="3" name="Picture 2">
                <a:extLst>
                  <a:ext uri="{FF2B5EF4-FFF2-40B4-BE49-F238E27FC236}">
                    <a16:creationId xmlns:a16="http://schemas.microsoft.com/office/drawing/2014/main" id="{C29858B7-705E-490E-A4FD-4FF75CB3140D}"/>
                  </a:ext>
                </a:extLst>
              </p:cNvPr>
              <p:cNvPicPr>
                <a:picLocks noChangeAspect="1"/>
              </p:cNvPicPr>
              <p:nvPr/>
            </p:nvPicPr>
            <p:blipFill>
              <a:blip r:embed="rId5"/>
              <a:stretch>
                <a:fillRect/>
              </a:stretch>
            </p:blipFill>
            <p:spPr>
              <a:xfrm>
                <a:off x="758668" y="1740810"/>
                <a:ext cx="3473763" cy="3858094"/>
              </a:xfrm>
              <a:prstGeom prst="rect">
                <a:avLst/>
              </a:prstGeom>
            </p:spPr>
          </p:pic>
          <p:pic>
            <p:nvPicPr>
              <p:cNvPr id="4" name="Picture 3">
                <a:extLst>
                  <a:ext uri="{FF2B5EF4-FFF2-40B4-BE49-F238E27FC236}">
                    <a16:creationId xmlns:a16="http://schemas.microsoft.com/office/drawing/2014/main" id="{2F0928C2-F5FE-40C1-BC8F-7761DD4F47CC}"/>
                  </a:ext>
                </a:extLst>
              </p:cNvPr>
              <p:cNvPicPr>
                <a:picLocks noChangeAspect="1"/>
              </p:cNvPicPr>
              <p:nvPr/>
            </p:nvPicPr>
            <p:blipFill>
              <a:blip r:embed="rId6"/>
              <a:stretch>
                <a:fillRect/>
              </a:stretch>
            </p:blipFill>
            <p:spPr>
              <a:xfrm>
                <a:off x="9404912" y="1740810"/>
                <a:ext cx="1446784" cy="3858094"/>
              </a:xfrm>
              <a:prstGeom prst="rect">
                <a:avLst/>
              </a:prstGeom>
            </p:spPr>
          </p:pic>
        </p:grpSp>
        <p:pic>
          <p:nvPicPr>
            <p:cNvPr id="13" name="Picture 12">
              <a:extLst>
                <a:ext uri="{FF2B5EF4-FFF2-40B4-BE49-F238E27FC236}">
                  <a16:creationId xmlns:a16="http://schemas.microsoft.com/office/drawing/2014/main" id="{94B7F129-9CED-4EFD-A14D-5898B2A2C07B}"/>
                </a:ext>
              </a:extLst>
            </p:cNvPr>
            <p:cNvPicPr>
              <a:picLocks noChangeAspect="1"/>
            </p:cNvPicPr>
            <p:nvPr/>
          </p:nvPicPr>
          <p:blipFill>
            <a:blip r:embed="rId7"/>
            <a:stretch>
              <a:fillRect/>
            </a:stretch>
          </p:blipFill>
          <p:spPr>
            <a:xfrm>
              <a:off x="9695729" y="5267112"/>
              <a:ext cx="1620247" cy="338138"/>
            </a:xfrm>
            <a:prstGeom prst="rect">
              <a:avLst/>
            </a:prstGeom>
          </p:spPr>
        </p:pic>
      </p:grpSp>
    </p:spTree>
    <p:extLst>
      <p:ext uri="{BB962C8B-B14F-4D97-AF65-F5344CB8AC3E}">
        <p14:creationId xmlns:p14="http://schemas.microsoft.com/office/powerpoint/2010/main" val="965029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D20897B4-F8EB-4629-A9EE-7FF524570D65}"/>
              </a:ext>
            </a:extLst>
          </p:cNvPr>
          <p:cNvPicPr>
            <a:picLocks noChangeAspect="1"/>
          </p:cNvPicPr>
          <p:nvPr/>
        </p:nvPicPr>
        <p:blipFill>
          <a:blip r:embed="rId4"/>
          <a:stretch>
            <a:fillRect/>
          </a:stretch>
        </p:blipFill>
        <p:spPr>
          <a:xfrm>
            <a:off x="813481" y="2807521"/>
            <a:ext cx="10678742" cy="1242957"/>
          </a:xfrm>
          <a:prstGeom prst="rect">
            <a:avLst/>
          </a:prstGeom>
        </p:spPr>
      </p:pic>
    </p:spTree>
    <p:extLst>
      <p:ext uri="{BB962C8B-B14F-4D97-AF65-F5344CB8AC3E}">
        <p14:creationId xmlns:p14="http://schemas.microsoft.com/office/powerpoint/2010/main" val="1193337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F588BC2D-9316-45E8-B7E1-2D44A9C5D9B5}"/>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11406605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4381468F-894C-439D-BE04-1A25195DC58F}"/>
              </a:ext>
            </a:extLst>
          </p:cNvPr>
          <p:cNvPicPr>
            <a:picLocks noChangeAspect="1"/>
          </p:cNvPicPr>
          <p:nvPr/>
        </p:nvPicPr>
        <p:blipFill>
          <a:blip r:embed="rId4"/>
          <a:stretch>
            <a:fillRect/>
          </a:stretch>
        </p:blipFill>
        <p:spPr>
          <a:xfrm>
            <a:off x="105524" y="2033762"/>
            <a:ext cx="11980952" cy="2790476"/>
          </a:xfrm>
          <a:prstGeom prst="rect">
            <a:avLst/>
          </a:prstGeom>
        </p:spPr>
      </p:pic>
      <p:pic>
        <p:nvPicPr>
          <p:cNvPr id="11" name="Picture 10">
            <a:extLst>
              <a:ext uri="{FF2B5EF4-FFF2-40B4-BE49-F238E27FC236}">
                <a16:creationId xmlns:a16="http://schemas.microsoft.com/office/drawing/2014/main" id="{81696AAE-2494-BFB0-D205-B652FECE2226}"/>
              </a:ext>
            </a:extLst>
          </p:cNvPr>
          <p:cNvPicPr>
            <a:picLocks noChangeAspect="1"/>
          </p:cNvPicPr>
          <p:nvPr/>
        </p:nvPicPr>
        <p:blipFill>
          <a:blip r:embed="rId5"/>
          <a:stretch>
            <a:fillRect/>
          </a:stretch>
        </p:blipFill>
        <p:spPr>
          <a:xfrm>
            <a:off x="5300407" y="2064759"/>
            <a:ext cx="6750142" cy="2790475"/>
          </a:xfrm>
          <a:prstGeom prst="rect">
            <a:avLst/>
          </a:prstGeom>
        </p:spPr>
      </p:pic>
    </p:spTree>
    <p:extLst>
      <p:ext uri="{BB962C8B-B14F-4D97-AF65-F5344CB8AC3E}">
        <p14:creationId xmlns:p14="http://schemas.microsoft.com/office/powerpoint/2010/main" val="1820374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4381468F-894C-439D-BE04-1A25195DC58F}"/>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3413835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6153EA1E-6D4C-4DFC-939A-1C5F34E230E0}"/>
              </a:ext>
            </a:extLst>
          </p:cNvPr>
          <p:cNvPicPr>
            <a:picLocks noChangeAspect="1"/>
          </p:cNvPicPr>
          <p:nvPr/>
        </p:nvPicPr>
        <p:blipFill>
          <a:blip r:embed="rId4"/>
          <a:stretch>
            <a:fillRect/>
          </a:stretch>
        </p:blipFill>
        <p:spPr>
          <a:xfrm>
            <a:off x="3086476" y="1195666"/>
            <a:ext cx="6019048" cy="4466667"/>
          </a:xfrm>
          <a:prstGeom prst="rect">
            <a:avLst/>
          </a:prstGeom>
        </p:spPr>
      </p:pic>
    </p:spTree>
    <p:extLst>
      <p:ext uri="{BB962C8B-B14F-4D97-AF65-F5344CB8AC3E}">
        <p14:creationId xmlns:p14="http://schemas.microsoft.com/office/powerpoint/2010/main" val="205636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4381468F-894C-439D-BE04-1A25195DC58F}"/>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96600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22BF2E5D-9033-44F8-A499-7E4CABAC1755}"/>
              </a:ext>
            </a:extLst>
          </p:cNvPr>
          <p:cNvPicPr>
            <a:picLocks noChangeAspect="1"/>
          </p:cNvPicPr>
          <p:nvPr/>
        </p:nvPicPr>
        <p:blipFill>
          <a:blip r:embed="rId4"/>
          <a:stretch>
            <a:fillRect/>
          </a:stretch>
        </p:blipFill>
        <p:spPr>
          <a:xfrm>
            <a:off x="105524" y="2033762"/>
            <a:ext cx="11980952" cy="2790476"/>
          </a:xfrm>
          <a:prstGeom prst="rect">
            <a:avLst/>
          </a:prstGeom>
        </p:spPr>
      </p:pic>
      <p:pic>
        <p:nvPicPr>
          <p:cNvPr id="4" name="Picture 3">
            <a:extLst>
              <a:ext uri="{FF2B5EF4-FFF2-40B4-BE49-F238E27FC236}">
                <a16:creationId xmlns:a16="http://schemas.microsoft.com/office/drawing/2014/main" id="{89C2DC2C-569A-8112-FB03-EBD3822DCE5F}"/>
              </a:ext>
            </a:extLst>
          </p:cNvPr>
          <p:cNvPicPr>
            <a:picLocks noChangeAspect="1"/>
          </p:cNvPicPr>
          <p:nvPr/>
        </p:nvPicPr>
        <p:blipFill>
          <a:blip r:embed="rId5"/>
          <a:stretch>
            <a:fillRect/>
          </a:stretch>
        </p:blipFill>
        <p:spPr>
          <a:xfrm>
            <a:off x="6095999" y="2065171"/>
            <a:ext cx="5908326" cy="2790476"/>
          </a:xfrm>
          <a:prstGeom prst="rect">
            <a:avLst/>
          </a:prstGeom>
        </p:spPr>
      </p:pic>
    </p:spTree>
    <p:extLst>
      <p:ext uri="{BB962C8B-B14F-4D97-AF65-F5344CB8AC3E}">
        <p14:creationId xmlns:p14="http://schemas.microsoft.com/office/powerpoint/2010/main" val="32709450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22BF2E5D-9033-44F8-A499-7E4CABAC1755}"/>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3837724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CCFF149A-AC5B-454E-B6DF-183BBC1E0212}"/>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7378392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F4DABB26-8AD8-4993-8DFB-6C61D42A7A49}"/>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361974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545435" y="284862"/>
            <a:ext cx="3101130"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MACHINE LEARNING 101</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sp>
        <p:nvSpPr>
          <p:cNvPr id="2" name="TextBox 1">
            <a:extLst>
              <a:ext uri="{FF2B5EF4-FFF2-40B4-BE49-F238E27FC236}">
                <a16:creationId xmlns:a16="http://schemas.microsoft.com/office/drawing/2014/main" id="{65446BAF-267B-4D68-9E14-67912361B63A}"/>
              </a:ext>
            </a:extLst>
          </p:cNvPr>
          <p:cNvSpPr txBox="1"/>
          <p:nvPr/>
        </p:nvSpPr>
        <p:spPr>
          <a:xfrm>
            <a:off x="385136" y="998290"/>
            <a:ext cx="11421728" cy="1200329"/>
          </a:xfrm>
          <a:prstGeom prst="rect">
            <a:avLst/>
          </a:prstGeom>
          <a:noFill/>
        </p:spPr>
        <p:txBody>
          <a:bodyPr wrap="square" rtlCol="0">
            <a:spAutoFit/>
          </a:bodyPr>
          <a:lstStyle/>
          <a:p>
            <a:pPr marL="812800" lvl="1" indent="-342900">
              <a:buClr>
                <a:srgbClr val="00529B"/>
              </a:buClr>
              <a:buSzPct val="80000"/>
              <a:buFont typeface="Arial" panose="020B0604020202020204" pitchFamily="34" charset="0"/>
              <a:buChar char="•"/>
              <a:tabLst>
                <a:tab pos="195580" algn="l"/>
              </a:tabLst>
            </a:pPr>
            <a:endParaRPr lang="en-US" dirty="0">
              <a:solidFill>
                <a:srgbClr val="2C3034"/>
              </a:solidFill>
              <a:latin typeface="Arial"/>
              <a:cs typeface="Arial"/>
            </a:endParaRPr>
          </a:p>
          <a:p>
            <a:endParaRPr lang="en-US" dirty="0">
              <a:solidFill>
                <a:srgbClr val="2C3034"/>
              </a:solidFill>
              <a:latin typeface="Arial"/>
              <a:cs typeface="Arial"/>
            </a:endParaRPr>
          </a:p>
          <a:p>
            <a:endParaRPr lang="en-US" dirty="0">
              <a:solidFill>
                <a:srgbClr val="2C3034"/>
              </a:solidFill>
              <a:latin typeface="Arial"/>
              <a:cs typeface="Arial"/>
            </a:endParaRPr>
          </a:p>
          <a:p>
            <a:endParaRPr lang="en-US" dirty="0">
              <a:solidFill>
                <a:srgbClr val="2C3034"/>
              </a:solidFill>
              <a:latin typeface="Arial"/>
              <a:cs typeface="Arial"/>
            </a:endParaRPr>
          </a:p>
        </p:txBody>
      </p:sp>
      <p:sp>
        <p:nvSpPr>
          <p:cNvPr id="11" name="TextBox 10">
            <a:extLst>
              <a:ext uri="{FF2B5EF4-FFF2-40B4-BE49-F238E27FC236}">
                <a16:creationId xmlns:a16="http://schemas.microsoft.com/office/drawing/2014/main" id="{0368EA8C-59BE-4944-9056-3412443AC3FD}"/>
              </a:ext>
            </a:extLst>
          </p:cNvPr>
          <p:cNvSpPr txBox="1"/>
          <p:nvPr/>
        </p:nvSpPr>
        <p:spPr>
          <a:xfrm>
            <a:off x="5817617" y="2200205"/>
            <a:ext cx="2704565" cy="954107"/>
          </a:xfrm>
          <a:prstGeom prst="rect">
            <a:avLst/>
          </a:prstGeom>
          <a:noFill/>
        </p:spPr>
        <p:txBody>
          <a:bodyPr wrap="square" rtlCol="0">
            <a:spAutoFit/>
          </a:bodyPr>
          <a:lstStyle/>
          <a:p>
            <a:pPr algn="ctr"/>
            <a:r>
              <a:rPr lang="en-US" sz="2800" dirty="0"/>
              <a:t>Fit models to the training set</a:t>
            </a:r>
          </a:p>
        </p:txBody>
      </p:sp>
      <p:sp>
        <p:nvSpPr>
          <p:cNvPr id="19" name="TextBox 18">
            <a:extLst>
              <a:ext uri="{FF2B5EF4-FFF2-40B4-BE49-F238E27FC236}">
                <a16:creationId xmlns:a16="http://schemas.microsoft.com/office/drawing/2014/main" id="{FE0445EE-C8C9-4FEC-AD74-8F601A5B5087}"/>
              </a:ext>
            </a:extLst>
          </p:cNvPr>
          <p:cNvSpPr txBox="1"/>
          <p:nvPr/>
        </p:nvSpPr>
        <p:spPr>
          <a:xfrm>
            <a:off x="5761506" y="4659382"/>
            <a:ext cx="2704565" cy="1384995"/>
          </a:xfrm>
          <a:prstGeom prst="rect">
            <a:avLst/>
          </a:prstGeom>
          <a:noFill/>
        </p:spPr>
        <p:txBody>
          <a:bodyPr wrap="square" rtlCol="0">
            <a:spAutoFit/>
          </a:bodyPr>
          <a:lstStyle/>
          <a:p>
            <a:pPr algn="ctr"/>
            <a:r>
              <a:rPr lang="en-US" sz="2800" dirty="0"/>
              <a:t>Assess models using the validation set</a:t>
            </a:r>
          </a:p>
        </p:txBody>
      </p:sp>
      <p:grpSp>
        <p:nvGrpSpPr>
          <p:cNvPr id="20" name="Group 19">
            <a:extLst>
              <a:ext uri="{FF2B5EF4-FFF2-40B4-BE49-F238E27FC236}">
                <a16:creationId xmlns:a16="http://schemas.microsoft.com/office/drawing/2014/main" id="{FE3BA009-1CFC-4479-AF5C-30478D3A5C16}"/>
              </a:ext>
            </a:extLst>
          </p:cNvPr>
          <p:cNvGrpSpPr/>
          <p:nvPr/>
        </p:nvGrpSpPr>
        <p:grpSpPr>
          <a:xfrm>
            <a:off x="1089253" y="1191285"/>
            <a:ext cx="10132865" cy="5302142"/>
            <a:chOff x="1089253" y="1191285"/>
            <a:chExt cx="10132865" cy="5302142"/>
          </a:xfrm>
        </p:grpSpPr>
        <p:grpSp>
          <p:nvGrpSpPr>
            <p:cNvPr id="17" name="Group 16">
              <a:extLst>
                <a:ext uri="{FF2B5EF4-FFF2-40B4-BE49-F238E27FC236}">
                  <a16:creationId xmlns:a16="http://schemas.microsoft.com/office/drawing/2014/main" id="{EFFC31A2-8778-4A42-8DCC-D678961305C4}"/>
                </a:ext>
              </a:extLst>
            </p:cNvPr>
            <p:cNvGrpSpPr/>
            <p:nvPr/>
          </p:nvGrpSpPr>
          <p:grpSpPr>
            <a:xfrm>
              <a:off x="1089253" y="1191285"/>
              <a:ext cx="10132865" cy="4957144"/>
              <a:chOff x="758668" y="1100232"/>
              <a:chExt cx="10132865" cy="4957144"/>
            </a:xfrm>
          </p:grpSpPr>
          <p:grpSp>
            <p:nvGrpSpPr>
              <p:cNvPr id="15" name="Group 14">
                <a:extLst>
                  <a:ext uri="{FF2B5EF4-FFF2-40B4-BE49-F238E27FC236}">
                    <a16:creationId xmlns:a16="http://schemas.microsoft.com/office/drawing/2014/main" id="{97A8DFD0-D9FF-44EA-B4B4-71C9BB2CB5B4}"/>
                  </a:ext>
                </a:extLst>
              </p:cNvPr>
              <p:cNvGrpSpPr/>
              <p:nvPr/>
            </p:nvGrpSpPr>
            <p:grpSpPr>
              <a:xfrm>
                <a:off x="758668" y="1100232"/>
                <a:ext cx="3554888" cy="4957144"/>
                <a:chOff x="758668" y="1100232"/>
                <a:chExt cx="3554888" cy="4957144"/>
              </a:xfrm>
            </p:grpSpPr>
            <p:pic>
              <p:nvPicPr>
                <p:cNvPr id="9" name="Picture 8">
                  <a:extLst>
                    <a:ext uri="{FF2B5EF4-FFF2-40B4-BE49-F238E27FC236}">
                      <a16:creationId xmlns:a16="http://schemas.microsoft.com/office/drawing/2014/main" id="{468F87F6-19E1-4128-8ED3-6E1EDE6DE2AC}"/>
                    </a:ext>
                  </a:extLst>
                </p:cNvPr>
                <p:cNvPicPr>
                  <a:picLocks noChangeAspect="1"/>
                </p:cNvPicPr>
                <p:nvPr/>
              </p:nvPicPr>
              <p:blipFill>
                <a:blip r:embed="rId4"/>
                <a:stretch>
                  <a:fillRect/>
                </a:stretch>
              </p:blipFill>
              <p:spPr>
                <a:xfrm>
                  <a:off x="758668" y="1100232"/>
                  <a:ext cx="3554888" cy="2798529"/>
                </a:xfrm>
                <a:prstGeom prst="rect">
                  <a:avLst/>
                </a:prstGeom>
              </p:spPr>
            </p:pic>
            <p:pic>
              <p:nvPicPr>
                <p:cNvPr id="12" name="Picture 11">
                  <a:extLst>
                    <a:ext uri="{FF2B5EF4-FFF2-40B4-BE49-F238E27FC236}">
                      <a16:creationId xmlns:a16="http://schemas.microsoft.com/office/drawing/2014/main" id="{875D2800-6440-428B-BE2E-6E4B7017DD1A}"/>
                    </a:ext>
                  </a:extLst>
                </p:cNvPr>
                <p:cNvPicPr>
                  <a:picLocks noChangeAspect="1"/>
                </p:cNvPicPr>
                <p:nvPr/>
              </p:nvPicPr>
              <p:blipFill>
                <a:blip r:embed="rId5"/>
                <a:stretch>
                  <a:fillRect/>
                </a:stretch>
              </p:blipFill>
              <p:spPr>
                <a:xfrm>
                  <a:off x="758668" y="4973059"/>
                  <a:ext cx="3414134" cy="1084317"/>
                </a:xfrm>
                <a:prstGeom prst="rect">
                  <a:avLst/>
                </a:prstGeom>
              </p:spPr>
            </p:pic>
          </p:grpSp>
          <p:grpSp>
            <p:nvGrpSpPr>
              <p:cNvPr id="16" name="Group 15">
                <a:extLst>
                  <a:ext uri="{FF2B5EF4-FFF2-40B4-BE49-F238E27FC236}">
                    <a16:creationId xmlns:a16="http://schemas.microsoft.com/office/drawing/2014/main" id="{CA5A82E0-86EA-42A4-BA57-2177515A9CD4}"/>
                  </a:ext>
                </a:extLst>
              </p:cNvPr>
              <p:cNvGrpSpPr/>
              <p:nvPr/>
            </p:nvGrpSpPr>
            <p:grpSpPr>
              <a:xfrm>
                <a:off x="9365074" y="1100232"/>
                <a:ext cx="1526459" cy="4957144"/>
                <a:chOff x="9365074" y="1100232"/>
                <a:chExt cx="1526459" cy="4957144"/>
              </a:xfrm>
            </p:grpSpPr>
            <p:pic>
              <p:nvPicPr>
                <p:cNvPr id="1026" name="Picture 2">
                  <a:extLst>
                    <a:ext uri="{FF2B5EF4-FFF2-40B4-BE49-F238E27FC236}">
                      <a16:creationId xmlns:a16="http://schemas.microsoft.com/office/drawing/2014/main" id="{547F4233-6E15-413B-96B3-C10791D37B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5074" y="1100232"/>
                  <a:ext cx="1526459" cy="26713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203FB9D-C347-428D-ABC9-A0A2076ACA41}"/>
                    </a:ext>
                  </a:extLst>
                </p:cNvPr>
                <p:cNvPicPr>
                  <a:picLocks noChangeAspect="1"/>
                </p:cNvPicPr>
                <p:nvPr/>
              </p:nvPicPr>
              <p:blipFill>
                <a:blip r:embed="rId7"/>
                <a:stretch>
                  <a:fillRect/>
                </a:stretch>
              </p:blipFill>
              <p:spPr>
                <a:xfrm>
                  <a:off x="9393607" y="4862205"/>
                  <a:ext cx="1446784" cy="1195171"/>
                </a:xfrm>
                <a:prstGeom prst="rect">
                  <a:avLst/>
                </a:prstGeom>
              </p:spPr>
            </p:pic>
          </p:grpSp>
        </p:grpSp>
        <p:pic>
          <p:nvPicPr>
            <p:cNvPr id="18" name="Picture 17">
              <a:extLst>
                <a:ext uri="{FF2B5EF4-FFF2-40B4-BE49-F238E27FC236}">
                  <a16:creationId xmlns:a16="http://schemas.microsoft.com/office/drawing/2014/main" id="{FF123E01-B36D-45D0-9CB8-975B5F9F911F}"/>
                </a:ext>
              </a:extLst>
            </p:cNvPr>
            <p:cNvPicPr>
              <a:picLocks noChangeAspect="1"/>
            </p:cNvPicPr>
            <p:nvPr/>
          </p:nvPicPr>
          <p:blipFill>
            <a:blip r:embed="rId8"/>
            <a:stretch>
              <a:fillRect/>
            </a:stretch>
          </p:blipFill>
          <p:spPr>
            <a:xfrm>
              <a:off x="9363650" y="6105574"/>
              <a:ext cx="1858468" cy="387853"/>
            </a:xfrm>
            <a:prstGeom prst="rect">
              <a:avLst/>
            </a:prstGeom>
          </p:spPr>
        </p:pic>
      </p:grpSp>
    </p:spTree>
    <p:extLst>
      <p:ext uri="{BB962C8B-B14F-4D97-AF65-F5344CB8AC3E}">
        <p14:creationId xmlns:p14="http://schemas.microsoft.com/office/powerpoint/2010/main" val="862190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04EE4CFE-7822-48C9-97EC-B8FC6BB9AD68}"/>
              </a:ext>
            </a:extLst>
          </p:cNvPr>
          <p:cNvPicPr>
            <a:picLocks noChangeAspect="1"/>
          </p:cNvPicPr>
          <p:nvPr/>
        </p:nvPicPr>
        <p:blipFill>
          <a:blip r:embed="rId4"/>
          <a:stretch>
            <a:fillRect/>
          </a:stretch>
        </p:blipFill>
        <p:spPr>
          <a:xfrm>
            <a:off x="4193239" y="2116988"/>
            <a:ext cx="3805521" cy="2624024"/>
          </a:xfrm>
          <a:prstGeom prst="rect">
            <a:avLst/>
          </a:prstGeom>
        </p:spPr>
      </p:pic>
    </p:spTree>
    <p:extLst>
      <p:ext uri="{BB962C8B-B14F-4D97-AF65-F5344CB8AC3E}">
        <p14:creationId xmlns:p14="http://schemas.microsoft.com/office/powerpoint/2010/main" val="3879146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F4DABB26-8AD8-4993-8DFB-6C61D42A7A49}"/>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2951261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F3DB3E88-8BFB-48BC-B507-E5EFD02AE40A}"/>
              </a:ext>
            </a:extLst>
          </p:cNvPr>
          <p:cNvPicPr>
            <a:picLocks noChangeAspect="1"/>
          </p:cNvPicPr>
          <p:nvPr/>
        </p:nvPicPr>
        <p:blipFill>
          <a:blip r:embed="rId4"/>
          <a:stretch>
            <a:fillRect/>
          </a:stretch>
        </p:blipFill>
        <p:spPr>
          <a:xfrm>
            <a:off x="105524" y="2033762"/>
            <a:ext cx="11980952" cy="2790476"/>
          </a:xfrm>
          <a:prstGeom prst="rect">
            <a:avLst/>
          </a:prstGeom>
        </p:spPr>
      </p:pic>
    </p:spTree>
    <p:extLst>
      <p:ext uri="{BB962C8B-B14F-4D97-AF65-F5344CB8AC3E}">
        <p14:creationId xmlns:p14="http://schemas.microsoft.com/office/powerpoint/2010/main" val="4118851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ROAD TO SVEM</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6E33569C-3E1D-4068-8D8D-B81F0F5D7998}"/>
              </a:ext>
            </a:extLst>
          </p:cNvPr>
          <p:cNvPicPr>
            <a:picLocks noChangeAspect="1"/>
          </p:cNvPicPr>
          <p:nvPr/>
        </p:nvPicPr>
        <p:blipFill>
          <a:blip r:embed="rId4"/>
          <a:stretch>
            <a:fillRect/>
          </a:stretch>
        </p:blipFill>
        <p:spPr>
          <a:xfrm>
            <a:off x="1896790" y="1912175"/>
            <a:ext cx="8398418" cy="3411350"/>
          </a:xfrm>
          <a:prstGeom prst="rect">
            <a:avLst/>
          </a:prstGeom>
        </p:spPr>
      </p:pic>
    </p:spTree>
    <p:extLst>
      <p:ext uri="{BB962C8B-B14F-4D97-AF65-F5344CB8AC3E}">
        <p14:creationId xmlns:p14="http://schemas.microsoft.com/office/powerpoint/2010/main" val="3405583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sp>
        <p:nvSpPr>
          <p:cNvPr id="2" name="TextBox 1">
            <a:extLst>
              <a:ext uri="{FF2B5EF4-FFF2-40B4-BE49-F238E27FC236}">
                <a16:creationId xmlns:a16="http://schemas.microsoft.com/office/drawing/2014/main" id="{7ACD13CC-4545-005E-CA33-37FA3F8BE93B}"/>
              </a:ext>
            </a:extLst>
          </p:cNvPr>
          <p:cNvSpPr txBox="1"/>
          <p:nvPr/>
        </p:nvSpPr>
        <p:spPr>
          <a:xfrm>
            <a:off x="364023" y="567765"/>
            <a:ext cx="11087099" cy="6924973"/>
          </a:xfrm>
          <a:prstGeom prst="rect">
            <a:avLst/>
          </a:prstGeom>
          <a:noFill/>
        </p:spPr>
        <p:txBody>
          <a:bodyPr wrap="square" rtlCol="0">
            <a:spAutoFit/>
          </a:bodyPr>
          <a:lstStyle/>
          <a:p>
            <a:pPr marL="457200" indent="-457200">
              <a:buFont typeface="Arial" panose="020B0604020202020204" pitchFamily="34" charset="0"/>
              <a:buChar char="•"/>
            </a:pPr>
            <a:r>
              <a:rPr lang="en-US" sz="2400" dirty="0"/>
              <a:t>We considered many ways to apply autovalidation:</a:t>
            </a:r>
          </a:p>
          <a:p>
            <a:pPr marL="457200"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Combine with Lasso, Dantzig selector, Forward Selection</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“Single-shot” Autovalidation ( single set of weights ) </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Prune the model (after initial fit) with a null factor or column sampling, ala Random Forests (before each bootstrap replicate)</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Early simulations indicated that model averaging </a:t>
            </a:r>
            <a:r>
              <a:rPr lang="en-US" sz="2400" i="1" dirty="0"/>
              <a:t>with no pruning </a:t>
            </a:r>
            <a:r>
              <a:rPr lang="en-US" sz="2400" dirty="0"/>
              <a:t>led to models with the best test set accuracy. FS &amp; Lasso did best</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r>
              <a:rPr lang="en-US" sz="2400" dirty="0"/>
              <a:t>Later we found that </a:t>
            </a:r>
            <a:r>
              <a:rPr lang="en-US" sz="2400" i="1" dirty="0"/>
              <a:t>debiasing</a:t>
            </a:r>
            <a:r>
              <a:rPr lang="en-US" sz="2400" dirty="0"/>
              <a:t> (centering and scaling predictions) after regressing the model average on Y improved performance in small samples, and didn’t hurt otherwise</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3" name="object 3">
            <a:extLst>
              <a:ext uri="{FF2B5EF4-FFF2-40B4-BE49-F238E27FC236}">
                <a16:creationId xmlns:a16="http://schemas.microsoft.com/office/drawing/2014/main" id="{028B0B02-F01A-0A83-C52A-10BF13B1AE12}"/>
              </a:ext>
            </a:extLst>
          </p:cNvPr>
          <p:cNvSpPr txBox="1"/>
          <p:nvPr/>
        </p:nvSpPr>
        <p:spPr>
          <a:xfrm>
            <a:off x="4545435" y="259988"/>
            <a:ext cx="3101130"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EARLY SVEM</a:t>
            </a:r>
            <a:endParaRPr sz="2000" dirty="0">
              <a:latin typeface="Arial"/>
              <a:cs typeface="Arial"/>
            </a:endParaRPr>
          </a:p>
        </p:txBody>
      </p:sp>
    </p:spTree>
    <p:extLst>
      <p:ext uri="{BB962C8B-B14F-4D97-AF65-F5344CB8AC3E}">
        <p14:creationId xmlns:p14="http://schemas.microsoft.com/office/powerpoint/2010/main" val="1900545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401786" y="399618"/>
            <a:ext cx="5388428" cy="307777"/>
          </a:xfrm>
          <a:prstGeom prst="rect">
            <a:avLst/>
          </a:prstGeom>
        </p:spPr>
        <p:txBody>
          <a:bodyPr vert="horz" wrap="square" lIns="0" tIns="0" rIns="0" bIns="0" rtlCol="0">
            <a:spAutoFit/>
          </a:bodyPr>
          <a:lstStyle/>
          <a:p>
            <a:pPr marL="12700" algn="ctr"/>
            <a:r>
              <a:rPr lang="en-US" sz="2000" b="1" spc="-5" dirty="0">
                <a:solidFill>
                  <a:srgbClr val="2C3034"/>
                </a:solidFill>
                <a:latin typeface="Arial"/>
                <a:cs typeface="Arial"/>
              </a:rPr>
              <a:t>THE PLASMID DNA (</a:t>
            </a:r>
            <a:r>
              <a:rPr lang="en-US" sz="2000" b="1" spc="-5" dirty="0" err="1">
                <a:solidFill>
                  <a:srgbClr val="2C3034"/>
                </a:solidFill>
                <a:latin typeface="Arial"/>
                <a:cs typeface="Arial"/>
              </a:rPr>
              <a:t>pDNA</a:t>
            </a:r>
            <a:r>
              <a:rPr lang="en-US" sz="2000" b="1" spc="-5" dirty="0">
                <a:solidFill>
                  <a:srgbClr val="2C3034"/>
                </a:solidFill>
                <a:latin typeface="Arial"/>
                <a:cs typeface="Arial"/>
              </a:rPr>
              <a:t>) EXPERMENT</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grpSp>
        <p:nvGrpSpPr>
          <p:cNvPr id="9" name="Group 8">
            <a:extLst>
              <a:ext uri="{FF2B5EF4-FFF2-40B4-BE49-F238E27FC236}">
                <a16:creationId xmlns:a16="http://schemas.microsoft.com/office/drawing/2014/main" id="{3F80BD21-0183-4E3E-9175-59AF36B836AF}"/>
              </a:ext>
            </a:extLst>
          </p:cNvPr>
          <p:cNvGrpSpPr/>
          <p:nvPr/>
        </p:nvGrpSpPr>
        <p:grpSpPr>
          <a:xfrm>
            <a:off x="3447140" y="1087880"/>
            <a:ext cx="5257800" cy="1905000"/>
            <a:chOff x="609600" y="2057400"/>
            <a:chExt cx="7761287" cy="3303587"/>
          </a:xfrm>
        </p:grpSpPr>
        <p:pic>
          <p:nvPicPr>
            <p:cNvPr id="22" name="Picture 21">
              <a:extLst>
                <a:ext uri="{FF2B5EF4-FFF2-40B4-BE49-F238E27FC236}">
                  <a16:creationId xmlns:a16="http://schemas.microsoft.com/office/drawing/2014/main" id="{F0C7FA6F-3EFC-4444-8193-8906C319C5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2209800"/>
              <a:ext cx="7761287"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a:extLst>
                <a:ext uri="{FF2B5EF4-FFF2-40B4-BE49-F238E27FC236}">
                  <a16:creationId xmlns:a16="http://schemas.microsoft.com/office/drawing/2014/main" id="{69EABAFD-0E12-40D8-9ACC-140334C024CD}"/>
                </a:ext>
              </a:extLst>
            </p:cNvPr>
            <p:cNvSpPr/>
            <p:nvPr/>
          </p:nvSpPr>
          <p:spPr>
            <a:xfrm>
              <a:off x="914400" y="2057400"/>
              <a:ext cx="9906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grpSp>
        <p:nvGrpSpPr>
          <p:cNvPr id="10" name="Group 9">
            <a:extLst>
              <a:ext uri="{FF2B5EF4-FFF2-40B4-BE49-F238E27FC236}">
                <a16:creationId xmlns:a16="http://schemas.microsoft.com/office/drawing/2014/main" id="{59EFCD53-AAE9-4BA3-B0AD-0856071FD0A5}"/>
              </a:ext>
            </a:extLst>
          </p:cNvPr>
          <p:cNvGrpSpPr>
            <a:grpSpLocks/>
          </p:cNvGrpSpPr>
          <p:nvPr/>
        </p:nvGrpSpPr>
        <p:grpSpPr bwMode="auto">
          <a:xfrm>
            <a:off x="2895302" y="3488076"/>
            <a:ext cx="6515099" cy="2438400"/>
            <a:chOff x="4081463" y="1789113"/>
            <a:chExt cx="4999037" cy="1751012"/>
          </a:xfrm>
        </p:grpSpPr>
        <p:sp>
          <p:nvSpPr>
            <p:cNvPr id="11" name="Rectangle 10">
              <a:extLst>
                <a:ext uri="{FF2B5EF4-FFF2-40B4-BE49-F238E27FC236}">
                  <a16:creationId xmlns:a16="http://schemas.microsoft.com/office/drawing/2014/main" id="{6C6EBBDF-8B6A-4DA7-B911-C48B2A877DB0}"/>
                </a:ext>
              </a:extLst>
            </p:cNvPr>
            <p:cNvSpPr>
              <a:spLocks noChangeArrowheads="1"/>
            </p:cNvSpPr>
            <p:nvPr/>
          </p:nvSpPr>
          <p:spPr bwMode="auto">
            <a:xfrm>
              <a:off x="4116388" y="1789113"/>
              <a:ext cx="1730375" cy="712787"/>
            </a:xfrm>
            <a:prstGeom prst="rect">
              <a:avLst/>
            </a:prstGeom>
            <a:noFill/>
            <a:ln w="9525"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1400" b="1" dirty="0">
                  <a:solidFill>
                    <a:srgbClr val="0066FF"/>
                  </a:solidFill>
                </a:rPr>
                <a:t>Fermentation</a:t>
              </a:r>
            </a:p>
            <a:p>
              <a:pPr algn="ctr" eaLnBrk="0" hangingPunct="0">
                <a:spcBef>
                  <a:spcPct val="50000"/>
                </a:spcBef>
              </a:pPr>
              <a:r>
                <a:rPr lang="en-US" sz="1400" b="1" dirty="0">
                  <a:solidFill>
                    <a:srgbClr val="FF0000"/>
                  </a:solidFill>
                </a:rPr>
                <a:t>Genome </a:t>
              </a:r>
              <a:r>
                <a:rPr lang="en-US" sz="1400" b="1" i="1" dirty="0">
                  <a:solidFill>
                    <a:srgbClr val="FF0000"/>
                  </a:solidFill>
                </a:rPr>
                <a:t>E. coli</a:t>
              </a:r>
            </a:p>
          </p:txBody>
        </p:sp>
        <p:sp>
          <p:nvSpPr>
            <p:cNvPr id="12" name="Rectangle 11">
              <a:extLst>
                <a:ext uri="{FF2B5EF4-FFF2-40B4-BE49-F238E27FC236}">
                  <a16:creationId xmlns:a16="http://schemas.microsoft.com/office/drawing/2014/main" id="{15948E69-05DE-484E-993A-A781725CF8E8}"/>
                </a:ext>
              </a:extLst>
            </p:cNvPr>
            <p:cNvSpPr>
              <a:spLocks noChangeArrowheads="1"/>
            </p:cNvSpPr>
            <p:nvPr/>
          </p:nvSpPr>
          <p:spPr bwMode="auto">
            <a:xfrm>
              <a:off x="7556500" y="1789113"/>
              <a:ext cx="1028700" cy="712787"/>
            </a:xfrm>
            <a:prstGeom prst="rect">
              <a:avLst/>
            </a:prstGeom>
            <a:noFill/>
            <a:ln w="3175"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1400" b="1" dirty="0">
                  <a:solidFill>
                    <a:srgbClr val="0066FF"/>
                  </a:solidFill>
                </a:rPr>
                <a:t>Cell </a:t>
              </a:r>
              <a:r>
                <a:rPr lang="en-US" sz="1400" b="1" dirty="0" err="1">
                  <a:solidFill>
                    <a:srgbClr val="0066FF"/>
                  </a:solidFill>
                </a:rPr>
                <a:t>Lysis</a:t>
              </a:r>
              <a:endParaRPr lang="en-US" sz="1400" b="1" dirty="0">
                <a:solidFill>
                  <a:srgbClr val="0066FF"/>
                </a:solidFill>
              </a:endParaRPr>
            </a:p>
            <a:p>
              <a:pPr algn="ctr" eaLnBrk="0" hangingPunct="0">
                <a:spcBef>
                  <a:spcPct val="50000"/>
                </a:spcBef>
              </a:pPr>
              <a:r>
                <a:rPr lang="en-US" sz="1400" dirty="0">
                  <a:solidFill>
                    <a:srgbClr val="0066FF"/>
                  </a:solidFill>
                </a:rPr>
                <a:t>Continuous chemical </a:t>
              </a:r>
              <a:r>
                <a:rPr lang="en-US" sz="1400" dirty="0" err="1">
                  <a:solidFill>
                    <a:srgbClr val="0066FF"/>
                  </a:solidFill>
                </a:rPr>
                <a:t>lysis</a:t>
              </a:r>
              <a:endParaRPr lang="en-US" sz="1400" dirty="0">
                <a:solidFill>
                  <a:srgbClr val="0066FF"/>
                </a:solidFill>
              </a:endParaRPr>
            </a:p>
          </p:txBody>
        </p:sp>
        <p:sp>
          <p:nvSpPr>
            <p:cNvPr id="13" name="Rectangle 12">
              <a:extLst>
                <a:ext uri="{FF2B5EF4-FFF2-40B4-BE49-F238E27FC236}">
                  <a16:creationId xmlns:a16="http://schemas.microsoft.com/office/drawing/2014/main" id="{8530B0FD-B043-4A84-995B-E2CC4FDAEFDA}"/>
                </a:ext>
              </a:extLst>
            </p:cNvPr>
            <p:cNvSpPr>
              <a:spLocks noChangeArrowheads="1"/>
            </p:cNvSpPr>
            <p:nvPr/>
          </p:nvSpPr>
          <p:spPr bwMode="auto">
            <a:xfrm>
              <a:off x="7064375" y="2827338"/>
              <a:ext cx="2016125" cy="712787"/>
            </a:xfrm>
            <a:prstGeom prst="rect">
              <a:avLst/>
            </a:prstGeom>
            <a:noFill/>
            <a:ln w="3175"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1400" b="1" dirty="0">
                  <a:solidFill>
                    <a:srgbClr val="0066FF"/>
                  </a:solidFill>
                </a:rPr>
                <a:t>Clarification &amp; Concentration</a:t>
              </a:r>
            </a:p>
            <a:p>
              <a:pPr algn="ctr" eaLnBrk="0" hangingPunct="0">
                <a:spcBef>
                  <a:spcPct val="50000"/>
                </a:spcBef>
              </a:pPr>
              <a:r>
                <a:rPr lang="en-US" sz="1400" dirty="0">
                  <a:solidFill>
                    <a:srgbClr val="0066FF"/>
                  </a:solidFill>
                </a:rPr>
                <a:t>Flocculation / RNA Precipitation</a:t>
              </a:r>
            </a:p>
          </p:txBody>
        </p:sp>
        <p:sp>
          <p:nvSpPr>
            <p:cNvPr id="14" name="Rectangle 13">
              <a:extLst>
                <a:ext uri="{FF2B5EF4-FFF2-40B4-BE49-F238E27FC236}">
                  <a16:creationId xmlns:a16="http://schemas.microsoft.com/office/drawing/2014/main" id="{531C4365-918B-46BE-A9E2-D0440AD04BB2}"/>
                </a:ext>
              </a:extLst>
            </p:cNvPr>
            <p:cNvSpPr>
              <a:spLocks noChangeArrowheads="1"/>
            </p:cNvSpPr>
            <p:nvPr/>
          </p:nvSpPr>
          <p:spPr bwMode="auto">
            <a:xfrm>
              <a:off x="5237163" y="2827338"/>
              <a:ext cx="1577975" cy="712787"/>
            </a:xfrm>
            <a:prstGeom prst="rect">
              <a:avLst/>
            </a:prstGeom>
            <a:noFill/>
            <a:ln w="3175" cap="rnd">
              <a:solidFill>
                <a:srgbClr val="0066FF"/>
              </a:solidFill>
              <a:round/>
              <a:headEnd/>
              <a:tailEnd/>
            </a:ln>
            <a:extLst>
              <a:ext uri="{909E8E84-426E-40DD-AFC4-6F175D3DCCD1}">
                <a14:hiddenFill xmlns:a14="http://schemas.microsoft.com/office/drawing/2010/main">
                  <a:solidFill>
                    <a:srgbClr val="FFFFFF"/>
                  </a:solidFill>
                </a14:hiddenFill>
              </a:ext>
            </a:extLst>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20000"/>
                </a:spcBef>
              </a:pPr>
              <a:r>
                <a:rPr lang="en-US" sz="1400" b="1" dirty="0">
                  <a:solidFill>
                    <a:srgbClr val="0066FF"/>
                  </a:solidFill>
                </a:rPr>
                <a:t>Purification</a:t>
              </a:r>
            </a:p>
            <a:p>
              <a:pPr algn="ctr" eaLnBrk="0" hangingPunct="0">
                <a:spcBef>
                  <a:spcPct val="20000"/>
                </a:spcBef>
              </a:pPr>
              <a:r>
                <a:rPr lang="en-US" sz="1400" b="1" dirty="0">
                  <a:solidFill>
                    <a:srgbClr val="FF0000"/>
                  </a:solidFill>
                </a:rPr>
                <a:t>HPLC based</a:t>
              </a:r>
            </a:p>
            <a:p>
              <a:pPr algn="ctr" eaLnBrk="0" hangingPunct="0">
                <a:spcBef>
                  <a:spcPct val="20000"/>
                </a:spcBef>
              </a:pPr>
              <a:endParaRPr lang="en-US" sz="1400" b="1" dirty="0">
                <a:solidFill>
                  <a:srgbClr val="FF0000"/>
                </a:solidFill>
              </a:endParaRPr>
            </a:p>
          </p:txBody>
        </p:sp>
        <p:sp>
          <p:nvSpPr>
            <p:cNvPr id="15" name="Rectangle 14">
              <a:extLst>
                <a:ext uri="{FF2B5EF4-FFF2-40B4-BE49-F238E27FC236}">
                  <a16:creationId xmlns:a16="http://schemas.microsoft.com/office/drawing/2014/main" id="{5F2C2302-025D-4C4D-A5CB-F56D15AB31C7}"/>
                </a:ext>
              </a:extLst>
            </p:cNvPr>
            <p:cNvSpPr>
              <a:spLocks noChangeArrowheads="1"/>
            </p:cNvSpPr>
            <p:nvPr/>
          </p:nvSpPr>
          <p:spPr bwMode="auto">
            <a:xfrm>
              <a:off x="4081463" y="2827338"/>
              <a:ext cx="914400" cy="712787"/>
            </a:xfrm>
            <a:prstGeom prst="rect">
              <a:avLst/>
            </a:prstGeom>
            <a:noFill/>
            <a:ln w="3175"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1400" b="1" dirty="0">
                  <a:solidFill>
                    <a:srgbClr val="0066FF"/>
                  </a:solidFill>
                </a:rPr>
                <a:t>Final Product</a:t>
              </a:r>
              <a:endParaRPr lang="en-US" sz="1400" dirty="0">
                <a:solidFill>
                  <a:srgbClr val="0066FF"/>
                </a:solidFill>
              </a:endParaRPr>
            </a:p>
            <a:p>
              <a:pPr algn="ctr" eaLnBrk="0" hangingPunct="0">
                <a:spcBef>
                  <a:spcPct val="50000"/>
                </a:spcBef>
              </a:pPr>
              <a:r>
                <a:rPr lang="en-US" sz="1400" dirty="0" err="1">
                  <a:solidFill>
                    <a:srgbClr val="0066FF"/>
                  </a:solidFill>
                </a:rPr>
                <a:t>pDNA</a:t>
              </a:r>
              <a:endParaRPr lang="en-US" sz="1400" dirty="0">
                <a:solidFill>
                  <a:srgbClr val="0066FF"/>
                </a:solidFill>
              </a:endParaRPr>
            </a:p>
          </p:txBody>
        </p:sp>
        <p:sp>
          <p:nvSpPr>
            <p:cNvPr id="16" name="Rectangle 15">
              <a:extLst>
                <a:ext uri="{FF2B5EF4-FFF2-40B4-BE49-F238E27FC236}">
                  <a16:creationId xmlns:a16="http://schemas.microsoft.com/office/drawing/2014/main" id="{D7FAB305-8A14-4C30-90CF-8CF50AF5AB63}"/>
                </a:ext>
              </a:extLst>
            </p:cNvPr>
            <p:cNvSpPr>
              <a:spLocks noChangeArrowheads="1"/>
            </p:cNvSpPr>
            <p:nvPr/>
          </p:nvSpPr>
          <p:spPr bwMode="auto">
            <a:xfrm>
              <a:off x="6186488" y="1789113"/>
              <a:ext cx="1028700" cy="712787"/>
            </a:xfrm>
            <a:prstGeom prst="rect">
              <a:avLst/>
            </a:prstGeom>
            <a:noFill/>
            <a:ln w="3175" cap="rnd">
              <a:solidFill>
                <a:srgbClr val="3366FF"/>
              </a:solidFill>
              <a:round/>
              <a:headEnd/>
              <a:tailEnd/>
            </a:ln>
            <a:extLst>
              <a:ext uri="{909E8E84-426E-40DD-AFC4-6F175D3DCCD1}">
                <a14:hiddenFill xmlns:a14="http://schemas.microsoft.com/office/drawing/2010/main">
                  <a:solidFill>
                    <a:srgbClr val="FFFFFF"/>
                  </a:solidFill>
                </a14:hiddenFill>
              </a:ext>
            </a:extLst>
          </p:spPr>
          <p:txBody>
            <a:bodyPr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spcBef>
                  <a:spcPct val="50000"/>
                </a:spcBef>
              </a:pPr>
              <a:r>
                <a:rPr lang="en-US" sz="1400" b="1" dirty="0">
                  <a:solidFill>
                    <a:srgbClr val="0066FF"/>
                  </a:solidFill>
                </a:rPr>
                <a:t>Cell Harvest</a:t>
              </a:r>
            </a:p>
            <a:p>
              <a:pPr algn="ctr" eaLnBrk="0" hangingPunct="0">
                <a:spcBef>
                  <a:spcPct val="50000"/>
                </a:spcBef>
              </a:pPr>
              <a:r>
                <a:rPr lang="en-US" sz="1400" dirty="0">
                  <a:solidFill>
                    <a:srgbClr val="0066FF"/>
                  </a:solidFill>
                </a:rPr>
                <a:t>Continuous centrifugation</a:t>
              </a:r>
            </a:p>
          </p:txBody>
        </p:sp>
        <p:cxnSp>
          <p:nvCxnSpPr>
            <p:cNvPr id="17" name="AutoShape 15">
              <a:extLst>
                <a:ext uri="{FF2B5EF4-FFF2-40B4-BE49-F238E27FC236}">
                  <a16:creationId xmlns:a16="http://schemas.microsoft.com/office/drawing/2014/main" id="{6205D150-2DC0-418D-8F68-1CFF77FD68BC}"/>
                </a:ext>
              </a:extLst>
            </p:cNvPr>
            <p:cNvCxnSpPr>
              <a:cxnSpLocks noChangeShapeType="1"/>
              <a:stCxn id="11" idx="3"/>
              <a:endCxn id="16" idx="1"/>
            </p:cNvCxnSpPr>
            <p:nvPr/>
          </p:nvCxnSpPr>
          <p:spPr bwMode="auto">
            <a:xfrm>
              <a:off x="5846763" y="2146300"/>
              <a:ext cx="339725" cy="0"/>
            </a:xfrm>
            <a:prstGeom prst="straightConnector1">
              <a:avLst/>
            </a:prstGeom>
            <a:noFill/>
            <a:ln w="12700">
              <a:solidFill>
                <a:srgbClr val="0066FF"/>
              </a:solidFill>
              <a:round/>
              <a:headEnd/>
              <a:tailEnd type="triangle" w="med" len="med"/>
            </a:ln>
            <a:extLst>
              <a:ext uri="{909E8E84-426E-40DD-AFC4-6F175D3DCCD1}">
                <a14:hiddenFill xmlns:a14="http://schemas.microsoft.com/office/drawing/2010/main">
                  <a:noFill/>
                </a14:hiddenFill>
              </a:ext>
            </a:extLst>
          </p:spPr>
        </p:cxnSp>
        <p:cxnSp>
          <p:nvCxnSpPr>
            <p:cNvPr id="18" name="AutoShape 16">
              <a:extLst>
                <a:ext uri="{FF2B5EF4-FFF2-40B4-BE49-F238E27FC236}">
                  <a16:creationId xmlns:a16="http://schemas.microsoft.com/office/drawing/2014/main" id="{33BE4156-B99B-4518-AFF8-939CBA19E121}"/>
                </a:ext>
              </a:extLst>
            </p:cNvPr>
            <p:cNvCxnSpPr>
              <a:cxnSpLocks noChangeShapeType="1"/>
              <a:stCxn id="16" idx="3"/>
              <a:endCxn id="12" idx="1"/>
            </p:cNvCxnSpPr>
            <p:nvPr/>
          </p:nvCxnSpPr>
          <p:spPr bwMode="auto">
            <a:xfrm>
              <a:off x="7215188" y="2146300"/>
              <a:ext cx="341312" cy="0"/>
            </a:xfrm>
            <a:prstGeom prst="straightConnector1">
              <a:avLst/>
            </a:prstGeom>
            <a:noFill/>
            <a:ln w="12700">
              <a:solidFill>
                <a:srgbClr val="0066FF"/>
              </a:solidFill>
              <a:round/>
              <a:headEnd/>
              <a:tailEnd type="triangle" w="med" len="med"/>
            </a:ln>
            <a:extLst>
              <a:ext uri="{909E8E84-426E-40DD-AFC4-6F175D3DCCD1}">
                <a14:hiddenFill xmlns:a14="http://schemas.microsoft.com/office/drawing/2010/main">
                  <a:noFill/>
                </a14:hiddenFill>
              </a:ext>
            </a:extLst>
          </p:spPr>
        </p:cxnSp>
        <p:cxnSp>
          <p:nvCxnSpPr>
            <p:cNvPr id="19" name="AutoShape 17">
              <a:extLst>
                <a:ext uri="{FF2B5EF4-FFF2-40B4-BE49-F238E27FC236}">
                  <a16:creationId xmlns:a16="http://schemas.microsoft.com/office/drawing/2014/main" id="{71B5A262-F3AD-4C4F-8B28-81F06E16D8C1}"/>
                </a:ext>
              </a:extLst>
            </p:cNvPr>
            <p:cNvCxnSpPr>
              <a:cxnSpLocks noChangeShapeType="1"/>
              <a:stCxn id="12" idx="2"/>
              <a:endCxn id="13" idx="0"/>
            </p:cNvCxnSpPr>
            <p:nvPr/>
          </p:nvCxnSpPr>
          <p:spPr bwMode="auto">
            <a:xfrm rot="16200000" flipH="1">
              <a:off x="7908925" y="2663825"/>
              <a:ext cx="325438" cy="1588"/>
            </a:xfrm>
            <a:prstGeom prst="bentConnector3">
              <a:avLst>
                <a:gd name="adj1" fmla="val 49755"/>
              </a:avLst>
            </a:prstGeom>
            <a:noFill/>
            <a:ln w="12700">
              <a:solidFill>
                <a:srgbClr val="0066FF"/>
              </a:solidFill>
              <a:miter lim="800000"/>
              <a:headEnd/>
              <a:tailEnd type="triangle" w="med" len="med"/>
            </a:ln>
            <a:extLst>
              <a:ext uri="{909E8E84-426E-40DD-AFC4-6F175D3DCCD1}">
                <a14:hiddenFill xmlns:a14="http://schemas.microsoft.com/office/drawing/2010/main">
                  <a:noFill/>
                </a14:hiddenFill>
              </a:ext>
            </a:extLst>
          </p:spPr>
        </p:cxnSp>
        <p:cxnSp>
          <p:nvCxnSpPr>
            <p:cNvPr id="20" name="AutoShape 18">
              <a:extLst>
                <a:ext uri="{FF2B5EF4-FFF2-40B4-BE49-F238E27FC236}">
                  <a16:creationId xmlns:a16="http://schemas.microsoft.com/office/drawing/2014/main" id="{DE5229EA-5EE1-4FB7-BE28-0A93B3ABCD1D}"/>
                </a:ext>
              </a:extLst>
            </p:cNvPr>
            <p:cNvCxnSpPr>
              <a:cxnSpLocks noChangeShapeType="1"/>
              <a:stCxn id="13" idx="1"/>
              <a:endCxn id="14" idx="3"/>
            </p:cNvCxnSpPr>
            <p:nvPr/>
          </p:nvCxnSpPr>
          <p:spPr bwMode="auto">
            <a:xfrm flipH="1">
              <a:off x="6815138" y="3184525"/>
              <a:ext cx="249237" cy="0"/>
            </a:xfrm>
            <a:prstGeom prst="straightConnector1">
              <a:avLst/>
            </a:prstGeom>
            <a:noFill/>
            <a:ln w="12700">
              <a:solidFill>
                <a:srgbClr val="0066FF"/>
              </a:solidFill>
              <a:round/>
              <a:headEnd/>
              <a:tailEnd type="triangle" w="med" len="med"/>
            </a:ln>
            <a:extLst>
              <a:ext uri="{909E8E84-426E-40DD-AFC4-6F175D3DCCD1}">
                <a14:hiddenFill xmlns:a14="http://schemas.microsoft.com/office/drawing/2010/main">
                  <a:noFill/>
                </a14:hiddenFill>
              </a:ext>
            </a:extLst>
          </p:spPr>
        </p:cxnSp>
        <p:cxnSp>
          <p:nvCxnSpPr>
            <p:cNvPr id="21" name="AutoShape 19">
              <a:extLst>
                <a:ext uri="{FF2B5EF4-FFF2-40B4-BE49-F238E27FC236}">
                  <a16:creationId xmlns:a16="http://schemas.microsoft.com/office/drawing/2014/main" id="{FAF9A0E4-A7A1-49A1-832D-B85103EA1586}"/>
                </a:ext>
              </a:extLst>
            </p:cNvPr>
            <p:cNvCxnSpPr>
              <a:cxnSpLocks noChangeShapeType="1"/>
              <a:stCxn id="14" idx="1"/>
              <a:endCxn id="15" idx="3"/>
            </p:cNvCxnSpPr>
            <p:nvPr/>
          </p:nvCxnSpPr>
          <p:spPr bwMode="auto">
            <a:xfrm flipH="1">
              <a:off x="4995863" y="3184525"/>
              <a:ext cx="241300" cy="0"/>
            </a:xfrm>
            <a:prstGeom prst="straightConnector1">
              <a:avLst/>
            </a:prstGeom>
            <a:noFill/>
            <a:ln w="12700">
              <a:solidFill>
                <a:srgbClr val="0066FF"/>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944887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401786" y="399618"/>
            <a:ext cx="5388428" cy="307777"/>
          </a:xfrm>
          <a:prstGeom prst="rect">
            <a:avLst/>
          </a:prstGeom>
        </p:spPr>
        <p:txBody>
          <a:bodyPr vert="horz" wrap="square" lIns="0" tIns="0" rIns="0" bIns="0" rtlCol="0">
            <a:spAutoFit/>
          </a:bodyPr>
          <a:lstStyle/>
          <a:p>
            <a:pPr marL="12700" algn="ctr"/>
            <a:r>
              <a:rPr lang="en-US" sz="2000" b="1" spc="-5" dirty="0">
                <a:solidFill>
                  <a:srgbClr val="2C3034"/>
                </a:solidFill>
                <a:latin typeface="Arial"/>
                <a:cs typeface="Arial"/>
              </a:rPr>
              <a:t>THE PLASMID DNA (</a:t>
            </a:r>
            <a:r>
              <a:rPr lang="en-US" sz="2000" b="1" spc="-5" dirty="0" err="1">
                <a:solidFill>
                  <a:srgbClr val="2C3034"/>
                </a:solidFill>
                <a:latin typeface="Arial"/>
                <a:cs typeface="Arial"/>
              </a:rPr>
              <a:t>pDNA</a:t>
            </a:r>
            <a:r>
              <a:rPr lang="en-US" sz="2000" b="1" spc="-5" dirty="0">
                <a:solidFill>
                  <a:srgbClr val="2C3034"/>
                </a:solidFill>
                <a:latin typeface="Arial"/>
                <a:cs typeface="Arial"/>
              </a:rPr>
              <a:t>) EXPERMENT</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pic>
        <p:nvPicPr>
          <p:cNvPr id="2" name="Picture 1">
            <a:extLst>
              <a:ext uri="{FF2B5EF4-FFF2-40B4-BE49-F238E27FC236}">
                <a16:creationId xmlns:a16="http://schemas.microsoft.com/office/drawing/2014/main" id="{86889310-B6C4-4A37-85E3-2B1CC0163CF7}"/>
              </a:ext>
            </a:extLst>
          </p:cNvPr>
          <p:cNvPicPr>
            <a:picLocks noChangeAspect="1"/>
          </p:cNvPicPr>
          <p:nvPr/>
        </p:nvPicPr>
        <p:blipFill>
          <a:blip r:embed="rId5"/>
          <a:stretch>
            <a:fillRect/>
          </a:stretch>
        </p:blipFill>
        <p:spPr>
          <a:xfrm>
            <a:off x="7004111" y="876323"/>
            <a:ext cx="3847585" cy="5566529"/>
          </a:xfrm>
          <a:prstGeom prst="rect">
            <a:avLst/>
          </a:prstGeom>
        </p:spPr>
      </p:pic>
      <p:pic>
        <p:nvPicPr>
          <p:cNvPr id="3" name="Picture 2">
            <a:extLst>
              <a:ext uri="{FF2B5EF4-FFF2-40B4-BE49-F238E27FC236}">
                <a16:creationId xmlns:a16="http://schemas.microsoft.com/office/drawing/2014/main" id="{AE9EE6F0-175C-455B-8583-B216BE92A886}"/>
              </a:ext>
            </a:extLst>
          </p:cNvPr>
          <p:cNvPicPr>
            <a:picLocks noChangeAspect="1"/>
          </p:cNvPicPr>
          <p:nvPr/>
        </p:nvPicPr>
        <p:blipFill>
          <a:blip r:embed="rId6"/>
          <a:stretch>
            <a:fillRect/>
          </a:stretch>
        </p:blipFill>
        <p:spPr>
          <a:xfrm>
            <a:off x="1330357" y="2107206"/>
            <a:ext cx="4142857" cy="3104762"/>
          </a:xfrm>
          <a:prstGeom prst="rect">
            <a:avLst/>
          </a:prstGeom>
        </p:spPr>
      </p:pic>
    </p:spTree>
    <p:extLst>
      <p:ext uri="{BB962C8B-B14F-4D97-AF65-F5344CB8AC3E}">
        <p14:creationId xmlns:p14="http://schemas.microsoft.com/office/powerpoint/2010/main" val="2207225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401786" y="338055"/>
            <a:ext cx="5388428" cy="307777"/>
          </a:xfrm>
          <a:prstGeom prst="rect">
            <a:avLst/>
          </a:prstGeom>
        </p:spPr>
        <p:txBody>
          <a:bodyPr vert="horz" wrap="square" lIns="0" tIns="0" rIns="0" bIns="0" rtlCol="0">
            <a:spAutoFit/>
          </a:bodyPr>
          <a:lstStyle/>
          <a:p>
            <a:pPr marL="12700" algn="ctr"/>
            <a:r>
              <a:rPr lang="en-US" sz="2000" b="1" spc="-5" dirty="0">
                <a:solidFill>
                  <a:srgbClr val="2C3034"/>
                </a:solidFill>
                <a:latin typeface="Arial"/>
                <a:cs typeface="Arial"/>
              </a:rPr>
              <a:t>THE PLASMID DNA (</a:t>
            </a:r>
            <a:r>
              <a:rPr lang="en-US" sz="2000" b="1" spc="-5" dirty="0" err="1">
                <a:solidFill>
                  <a:srgbClr val="2C3034"/>
                </a:solidFill>
                <a:latin typeface="Arial"/>
                <a:cs typeface="Arial"/>
              </a:rPr>
              <a:t>pDNA</a:t>
            </a:r>
            <a:r>
              <a:rPr lang="en-US" sz="2000" b="1" spc="-5" dirty="0">
                <a:solidFill>
                  <a:srgbClr val="2C3034"/>
                </a:solidFill>
                <a:latin typeface="Arial"/>
                <a:cs typeface="Arial"/>
              </a:rPr>
              <a:t>) EXPERMENT</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sp>
        <p:nvSpPr>
          <p:cNvPr id="7" name="TextBox 6">
            <a:extLst>
              <a:ext uri="{FF2B5EF4-FFF2-40B4-BE49-F238E27FC236}">
                <a16:creationId xmlns:a16="http://schemas.microsoft.com/office/drawing/2014/main" id="{2140586F-68D1-47BE-A577-F23BBEA43954}"/>
              </a:ext>
            </a:extLst>
          </p:cNvPr>
          <p:cNvSpPr txBox="1"/>
          <p:nvPr/>
        </p:nvSpPr>
        <p:spPr>
          <a:xfrm>
            <a:off x="4593772" y="6611780"/>
            <a:ext cx="3118161" cy="246221"/>
          </a:xfrm>
          <a:prstGeom prst="rect">
            <a:avLst/>
          </a:prstGeom>
          <a:noFill/>
        </p:spPr>
        <p:txBody>
          <a:bodyPr wrap="none" rtlCol="0">
            <a:spAutoFit/>
          </a:bodyPr>
          <a:lstStyle/>
          <a:p>
            <a:r>
              <a:rPr lang="en-US" sz="1000" dirty="0"/>
              <a:t>Copyright © 2018, SAS Institute, Inc.  All rights reserved.</a:t>
            </a:r>
          </a:p>
        </p:txBody>
      </p:sp>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pic>
        <p:nvPicPr>
          <p:cNvPr id="4" name="Picture 3">
            <a:extLst>
              <a:ext uri="{FF2B5EF4-FFF2-40B4-BE49-F238E27FC236}">
                <a16:creationId xmlns:a16="http://schemas.microsoft.com/office/drawing/2014/main" id="{91B1DCE2-EFE7-E613-86D3-E1C5359CCB18}"/>
              </a:ext>
            </a:extLst>
          </p:cNvPr>
          <p:cNvPicPr>
            <a:picLocks noChangeAspect="1"/>
          </p:cNvPicPr>
          <p:nvPr/>
        </p:nvPicPr>
        <p:blipFill>
          <a:blip r:embed="rId5"/>
          <a:stretch>
            <a:fillRect/>
          </a:stretch>
        </p:blipFill>
        <p:spPr>
          <a:xfrm>
            <a:off x="3267428" y="1267095"/>
            <a:ext cx="5657143" cy="4323809"/>
          </a:xfrm>
          <a:prstGeom prst="rect">
            <a:avLst/>
          </a:prstGeom>
        </p:spPr>
      </p:pic>
    </p:spTree>
    <p:extLst>
      <p:ext uri="{BB962C8B-B14F-4D97-AF65-F5344CB8AC3E}">
        <p14:creationId xmlns:p14="http://schemas.microsoft.com/office/powerpoint/2010/main" val="3807733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401786" y="338055"/>
            <a:ext cx="5388428" cy="307777"/>
          </a:xfrm>
          <a:prstGeom prst="rect">
            <a:avLst/>
          </a:prstGeom>
        </p:spPr>
        <p:txBody>
          <a:bodyPr vert="horz" wrap="square" lIns="0" tIns="0" rIns="0" bIns="0" rtlCol="0">
            <a:spAutoFit/>
          </a:bodyPr>
          <a:lstStyle/>
          <a:p>
            <a:pPr marL="12700" algn="ctr"/>
            <a:r>
              <a:rPr lang="en-US" sz="2000" b="1" spc="-5" dirty="0">
                <a:solidFill>
                  <a:srgbClr val="2C3034"/>
                </a:solidFill>
                <a:latin typeface="Arial"/>
                <a:cs typeface="Arial"/>
              </a:rPr>
              <a:t>THE PLASMID DNA (</a:t>
            </a:r>
            <a:r>
              <a:rPr lang="en-US" sz="2000" b="1" spc="-5" dirty="0" err="1">
                <a:solidFill>
                  <a:srgbClr val="2C3034"/>
                </a:solidFill>
                <a:latin typeface="Arial"/>
                <a:cs typeface="Arial"/>
              </a:rPr>
              <a:t>pDNA</a:t>
            </a:r>
            <a:r>
              <a:rPr lang="en-US" sz="2000" b="1" spc="-5" dirty="0">
                <a:solidFill>
                  <a:srgbClr val="2C3034"/>
                </a:solidFill>
                <a:latin typeface="Arial"/>
                <a:cs typeface="Arial"/>
              </a:rPr>
              <a:t>) EXPERMENT</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pic>
        <p:nvPicPr>
          <p:cNvPr id="4" name="Picture 3">
            <a:extLst>
              <a:ext uri="{FF2B5EF4-FFF2-40B4-BE49-F238E27FC236}">
                <a16:creationId xmlns:a16="http://schemas.microsoft.com/office/drawing/2014/main" id="{A01A5654-504E-8F2A-8810-05461682B9EA}"/>
              </a:ext>
            </a:extLst>
          </p:cNvPr>
          <p:cNvPicPr>
            <a:picLocks noChangeAspect="1"/>
          </p:cNvPicPr>
          <p:nvPr/>
        </p:nvPicPr>
        <p:blipFill>
          <a:blip r:embed="rId5"/>
          <a:stretch>
            <a:fillRect/>
          </a:stretch>
        </p:blipFill>
        <p:spPr>
          <a:xfrm>
            <a:off x="403021" y="1688689"/>
            <a:ext cx="11385957" cy="3361569"/>
          </a:xfrm>
          <a:prstGeom prst="rect">
            <a:avLst/>
          </a:prstGeom>
        </p:spPr>
      </p:pic>
      <p:sp>
        <p:nvSpPr>
          <p:cNvPr id="7" name="Rectangle 6">
            <a:extLst>
              <a:ext uri="{FF2B5EF4-FFF2-40B4-BE49-F238E27FC236}">
                <a16:creationId xmlns:a16="http://schemas.microsoft.com/office/drawing/2014/main" id="{D2DE05D9-BA69-B4E2-2655-85C4C22845B8}"/>
              </a:ext>
            </a:extLst>
          </p:cNvPr>
          <p:cNvSpPr/>
          <p:nvPr/>
        </p:nvSpPr>
        <p:spPr>
          <a:xfrm>
            <a:off x="650929" y="3115159"/>
            <a:ext cx="11385957" cy="11003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709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401786" y="338055"/>
            <a:ext cx="5388428" cy="307777"/>
          </a:xfrm>
          <a:prstGeom prst="rect">
            <a:avLst/>
          </a:prstGeom>
        </p:spPr>
        <p:txBody>
          <a:bodyPr vert="horz" wrap="square" lIns="0" tIns="0" rIns="0" bIns="0" rtlCol="0">
            <a:spAutoFit/>
          </a:bodyPr>
          <a:lstStyle/>
          <a:p>
            <a:pPr marL="12700" algn="ctr"/>
            <a:r>
              <a:rPr lang="sv-SE" sz="2000" b="1" spc="-5" dirty="0">
                <a:solidFill>
                  <a:srgbClr val="2C3034"/>
                </a:solidFill>
                <a:latin typeface="Arial"/>
                <a:cs typeface="Arial"/>
              </a:rPr>
              <a:t>BOX BEHNKEN SIMULATIONS</a:t>
            </a:r>
            <a:endParaRPr lang="sv-SE"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FE379E4C-B5D1-957B-1823-21098CC16C50}"/>
              </a:ext>
            </a:extLst>
          </p:cNvPr>
          <p:cNvPicPr>
            <a:picLocks noChangeAspect="1"/>
          </p:cNvPicPr>
          <p:nvPr/>
        </p:nvPicPr>
        <p:blipFill>
          <a:blip r:embed="rId5"/>
          <a:stretch>
            <a:fillRect/>
          </a:stretch>
        </p:blipFill>
        <p:spPr>
          <a:xfrm>
            <a:off x="294469" y="1254672"/>
            <a:ext cx="7660439" cy="4698868"/>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A3C23FB-24E4-1415-0419-88A7BDE63627}"/>
                  </a:ext>
                </a:extLst>
              </p:cNvPr>
              <p:cNvSpPr txBox="1"/>
              <p:nvPr/>
            </p:nvSpPr>
            <p:spPr>
              <a:xfrm>
                <a:off x="7764651" y="1611133"/>
                <a:ext cx="4285898" cy="3323217"/>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000" dirty="0"/>
                  <a:t>p&lt;n for BBD</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 = % Nonzero Parms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K= # Factors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σ=1 (σ=3 also looked at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𝑛𝑜𝑛𝑧𝑒𝑟𝑜</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(0,</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2</m:t>
                        </m:r>
                      </m:e>
                    </m:rad>
                    <m:r>
                      <a:rPr lang="en-US" sz="2000" b="0" i="1" smtClean="0">
                        <a:latin typeface="Cambria Math" panose="02040503050406030204" pitchFamily="18" charset="0"/>
                        <a:ea typeface="Cambria Math" panose="02040503050406030204" pitchFamily="18" charset="0"/>
                      </a:rPr>
                      <m:t>)</m:t>
                    </m:r>
                  </m:oMath>
                </a14:m>
                <a:endParaRPr lang="en-US" sz="2000" dirty="0"/>
              </a:p>
            </p:txBody>
          </p:sp>
        </mc:Choice>
        <mc:Fallback>
          <p:sp>
            <p:nvSpPr>
              <p:cNvPr id="9" name="TextBox 8">
                <a:extLst>
                  <a:ext uri="{FF2B5EF4-FFF2-40B4-BE49-F238E27FC236}">
                    <a16:creationId xmlns:a16="http://schemas.microsoft.com/office/drawing/2014/main" id="{1A3C23FB-24E4-1415-0419-88A7BDE63627}"/>
                  </a:ext>
                </a:extLst>
              </p:cNvPr>
              <p:cNvSpPr txBox="1">
                <a:spLocks noRot="1" noChangeAspect="1" noMove="1" noResize="1" noEditPoints="1" noAdjustHandles="1" noChangeArrowheads="1" noChangeShapeType="1" noTextEdit="1"/>
              </p:cNvSpPr>
              <p:nvPr/>
            </p:nvSpPr>
            <p:spPr>
              <a:xfrm>
                <a:off x="7764651" y="1611133"/>
                <a:ext cx="4285898" cy="3323217"/>
              </a:xfrm>
              <a:prstGeom prst="rect">
                <a:avLst/>
              </a:prstGeom>
              <a:blipFill>
                <a:blip r:embed="rId6"/>
                <a:stretch>
                  <a:fillRect l="-1280" b="-1835"/>
                </a:stretch>
              </a:blipFill>
            </p:spPr>
            <p:txBody>
              <a:bodyPr/>
              <a:lstStyle/>
              <a:p>
                <a:r>
                  <a:rPr lang="en-US">
                    <a:noFill/>
                  </a:rPr>
                  <a:t> </a:t>
                </a:r>
              </a:p>
            </p:txBody>
          </p:sp>
        </mc:Fallback>
      </mc:AlternateContent>
      <p:sp>
        <p:nvSpPr>
          <p:cNvPr id="10" name="object 3">
            <a:extLst>
              <a:ext uri="{FF2B5EF4-FFF2-40B4-BE49-F238E27FC236}">
                <a16:creationId xmlns:a16="http://schemas.microsoft.com/office/drawing/2014/main" id="{21882241-9D76-9138-0B3C-E04BC18B77A9}"/>
              </a:ext>
            </a:extLst>
          </p:cNvPr>
          <p:cNvSpPr txBox="1"/>
          <p:nvPr/>
        </p:nvSpPr>
        <p:spPr>
          <a:xfrm rot="16200000">
            <a:off x="17742" y="3226699"/>
            <a:ext cx="649705" cy="169277"/>
          </a:xfrm>
          <a:prstGeom prst="rect">
            <a:avLst/>
          </a:prstGeom>
        </p:spPr>
        <p:txBody>
          <a:bodyPr vert="horz" wrap="square" lIns="0" tIns="0" rIns="0" bIns="0" rtlCol="0">
            <a:spAutoFit/>
          </a:bodyPr>
          <a:lstStyle/>
          <a:p>
            <a:pPr marL="12700" algn="ctr"/>
            <a:r>
              <a:rPr lang="sv-SE" sz="1100" b="1" spc="-5" dirty="0">
                <a:solidFill>
                  <a:srgbClr val="2C3034"/>
                </a:solidFill>
                <a:latin typeface="Arial"/>
                <a:cs typeface="Arial"/>
              </a:rPr>
              <a:t>Test Set</a:t>
            </a:r>
            <a:endParaRPr lang="sv-SE" sz="1100" dirty="0">
              <a:latin typeface="Arial"/>
              <a:cs typeface="Arial"/>
            </a:endParaRPr>
          </a:p>
        </p:txBody>
      </p:sp>
    </p:spTree>
    <p:extLst>
      <p:ext uri="{BB962C8B-B14F-4D97-AF65-F5344CB8AC3E}">
        <p14:creationId xmlns:p14="http://schemas.microsoft.com/office/powerpoint/2010/main" val="314390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DOE MODELING 101</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91E5DE6D-D7BE-4CD3-9100-885DB6061CB9}"/>
              </a:ext>
            </a:extLst>
          </p:cNvPr>
          <p:cNvPicPr>
            <a:picLocks noChangeAspect="1"/>
          </p:cNvPicPr>
          <p:nvPr/>
        </p:nvPicPr>
        <p:blipFill>
          <a:blip r:embed="rId4"/>
          <a:stretch>
            <a:fillRect/>
          </a:stretch>
        </p:blipFill>
        <p:spPr>
          <a:xfrm>
            <a:off x="1089253" y="1642459"/>
            <a:ext cx="3229516" cy="3573081"/>
          </a:xfrm>
          <a:prstGeom prst="rect">
            <a:avLst/>
          </a:prstGeom>
        </p:spPr>
      </p:pic>
      <p:cxnSp>
        <p:nvCxnSpPr>
          <p:cNvPr id="9" name="Straight Arrow Connector 8">
            <a:extLst>
              <a:ext uri="{FF2B5EF4-FFF2-40B4-BE49-F238E27FC236}">
                <a16:creationId xmlns:a16="http://schemas.microsoft.com/office/drawing/2014/main" id="{4729F3CA-AD10-4399-84D6-438EA21271B8}"/>
              </a:ext>
            </a:extLst>
          </p:cNvPr>
          <p:cNvCxnSpPr/>
          <p:nvPr/>
        </p:nvCxnSpPr>
        <p:spPr>
          <a:xfrm>
            <a:off x="4399295" y="3445329"/>
            <a:ext cx="4305299" cy="0"/>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1D26358-46FA-4D84-9AA2-5F08A1D9FC01}"/>
                  </a:ext>
                </a:extLst>
              </p:cNvPr>
              <p:cNvSpPr txBox="1"/>
              <p:nvPr/>
            </p:nvSpPr>
            <p:spPr>
              <a:xfrm>
                <a:off x="4839885" y="2798558"/>
                <a:ext cx="34971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𝑓</m:t>
                      </m:r>
                      <m:r>
                        <a:rPr lang="en-US" sz="2400" b="0" i="1" smtClean="0">
                          <a:latin typeface="Cambria Math" panose="02040503050406030204" pitchFamily="18" charset="0"/>
                        </a:rPr>
                        <m:t>(</m:t>
                      </m:r>
                      <m:r>
                        <a:rPr lang="en-US" sz="2400" b="0" i="1" smtClean="0">
                          <a:latin typeface="Cambria Math" panose="02040503050406030204" pitchFamily="18" charset="0"/>
                        </a:rPr>
                        <m:t>𝑝𝑟𝑒𝑠𝑠𝑢𝑟𝑒</m:t>
                      </m:r>
                      <m:r>
                        <a:rPr lang="en-US" sz="2400" b="0" i="1" smtClean="0">
                          <a:latin typeface="Cambria Math" panose="02040503050406030204" pitchFamily="18" charset="0"/>
                        </a:rPr>
                        <m:t>, </m:t>
                      </m:r>
                      <m:r>
                        <a:rPr lang="en-US" sz="2400" b="0" i="1" smtClean="0">
                          <a:latin typeface="Cambria Math" panose="02040503050406030204" pitchFamily="18" charset="0"/>
                        </a:rPr>
                        <m:t>𝑡𝑖𝑚𝑒</m:t>
                      </m:r>
                      <m:r>
                        <a:rPr lang="en-US" sz="2400" b="0" i="1" smtClean="0">
                          <a:latin typeface="Cambria Math" panose="02040503050406030204" pitchFamily="18" charset="0"/>
                        </a:rPr>
                        <m:t>,</m:t>
                      </m:r>
                      <m:r>
                        <a:rPr lang="en-US" sz="2400" b="0" i="1" smtClean="0">
                          <a:latin typeface="Cambria Math" panose="02040503050406030204" pitchFamily="18" charset="0"/>
                        </a:rPr>
                        <m:t>𝑡𝑒𝑚𝑝</m:t>
                      </m:r>
                      <m:r>
                        <a:rPr lang="en-US" sz="2400" b="0" i="1" smtClean="0">
                          <a:latin typeface="Cambria Math" panose="02040503050406030204" pitchFamily="18" charset="0"/>
                        </a:rPr>
                        <m:t>)</m:t>
                      </m:r>
                    </m:oMath>
                  </m:oMathPara>
                </a14:m>
                <a:endParaRPr lang="en-US" sz="2400" dirty="0"/>
              </a:p>
            </p:txBody>
          </p:sp>
        </mc:Choice>
        <mc:Fallback xmlns="">
          <p:sp>
            <p:nvSpPr>
              <p:cNvPr id="10" name="TextBox 9">
                <a:extLst>
                  <a:ext uri="{FF2B5EF4-FFF2-40B4-BE49-F238E27FC236}">
                    <a16:creationId xmlns:a16="http://schemas.microsoft.com/office/drawing/2014/main" id="{B1D26358-46FA-4D84-9AA2-5F08A1D9FC01}"/>
                  </a:ext>
                </a:extLst>
              </p:cNvPr>
              <p:cNvSpPr txBox="1">
                <a:spLocks noRot="1" noChangeAspect="1" noMove="1" noResize="1" noEditPoints="1" noAdjustHandles="1" noChangeArrowheads="1" noChangeShapeType="1" noTextEdit="1"/>
              </p:cNvSpPr>
              <p:nvPr/>
            </p:nvSpPr>
            <p:spPr>
              <a:xfrm>
                <a:off x="4839885" y="2798558"/>
                <a:ext cx="3497111" cy="461665"/>
              </a:xfrm>
              <a:prstGeom prst="rect">
                <a:avLst/>
              </a:prstGeom>
              <a:blipFill>
                <a:blip r:embed="rId5"/>
                <a:stretch>
                  <a:fillRect l="-174" b="-1710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DF2D8C9D-D126-4887-A8A4-51DFFA38A888}"/>
              </a:ext>
            </a:extLst>
          </p:cNvPr>
          <p:cNvPicPr>
            <a:picLocks noChangeAspect="1"/>
          </p:cNvPicPr>
          <p:nvPr/>
        </p:nvPicPr>
        <p:blipFill>
          <a:blip r:embed="rId6"/>
          <a:stretch>
            <a:fillRect/>
          </a:stretch>
        </p:blipFill>
        <p:spPr>
          <a:xfrm>
            <a:off x="9225710" y="1642459"/>
            <a:ext cx="1349172" cy="3573080"/>
          </a:xfrm>
          <a:prstGeom prst="rect">
            <a:avLst/>
          </a:prstGeom>
        </p:spPr>
      </p:pic>
    </p:spTree>
    <p:extLst>
      <p:ext uri="{BB962C8B-B14F-4D97-AF65-F5344CB8AC3E}">
        <p14:creationId xmlns:p14="http://schemas.microsoft.com/office/powerpoint/2010/main" val="14108043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401786" y="338055"/>
            <a:ext cx="5388428" cy="307777"/>
          </a:xfrm>
          <a:prstGeom prst="rect">
            <a:avLst/>
          </a:prstGeom>
        </p:spPr>
        <p:txBody>
          <a:bodyPr vert="horz" wrap="square" lIns="0" tIns="0" rIns="0" bIns="0" rtlCol="0">
            <a:spAutoFit/>
          </a:bodyPr>
          <a:lstStyle/>
          <a:p>
            <a:pPr marL="12700" algn="ctr"/>
            <a:r>
              <a:rPr lang="sv-SE" sz="2000" b="1" spc="-5" dirty="0">
                <a:solidFill>
                  <a:srgbClr val="2C3034"/>
                </a:solidFill>
                <a:latin typeface="Arial"/>
                <a:cs typeface="Arial"/>
              </a:rPr>
              <a:t>BOX BEHNKEN SIMULATIONS</a:t>
            </a:r>
            <a:endParaRPr lang="sv-SE"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pic>
        <p:nvPicPr>
          <p:cNvPr id="3" name="Picture 2">
            <a:extLst>
              <a:ext uri="{FF2B5EF4-FFF2-40B4-BE49-F238E27FC236}">
                <a16:creationId xmlns:a16="http://schemas.microsoft.com/office/drawing/2014/main" id="{FE379E4C-B5D1-957B-1823-21098CC16C50}"/>
              </a:ext>
            </a:extLst>
          </p:cNvPr>
          <p:cNvPicPr>
            <a:picLocks noChangeAspect="1"/>
          </p:cNvPicPr>
          <p:nvPr/>
        </p:nvPicPr>
        <p:blipFill>
          <a:blip r:embed="rId5"/>
          <a:stretch>
            <a:fillRect/>
          </a:stretch>
        </p:blipFill>
        <p:spPr>
          <a:xfrm>
            <a:off x="294469" y="1254672"/>
            <a:ext cx="7660439" cy="4698868"/>
          </a:xfrm>
          <a:prstGeom prst="rect">
            <a:avLst/>
          </a:prstGeom>
        </p:spPr>
      </p:pic>
      <p:sp>
        <p:nvSpPr>
          <p:cNvPr id="9" name="TextBox 8">
            <a:extLst>
              <a:ext uri="{FF2B5EF4-FFF2-40B4-BE49-F238E27FC236}">
                <a16:creationId xmlns:a16="http://schemas.microsoft.com/office/drawing/2014/main" id="{1A3C23FB-24E4-1415-0419-88A7BDE63627}"/>
              </a:ext>
            </a:extLst>
          </p:cNvPr>
          <p:cNvSpPr txBox="1"/>
          <p:nvPr/>
        </p:nvSpPr>
        <p:spPr>
          <a:xfrm>
            <a:off x="7764651" y="1611133"/>
            <a:ext cx="4285898" cy="1446550"/>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SVEM performs similarly to Lasso and Dantzig Selector</a:t>
            </a:r>
          </a:p>
        </p:txBody>
      </p:sp>
      <p:sp>
        <p:nvSpPr>
          <p:cNvPr id="10" name="object 3">
            <a:extLst>
              <a:ext uri="{FF2B5EF4-FFF2-40B4-BE49-F238E27FC236}">
                <a16:creationId xmlns:a16="http://schemas.microsoft.com/office/drawing/2014/main" id="{21882241-9D76-9138-0B3C-E04BC18B77A9}"/>
              </a:ext>
            </a:extLst>
          </p:cNvPr>
          <p:cNvSpPr txBox="1"/>
          <p:nvPr/>
        </p:nvSpPr>
        <p:spPr>
          <a:xfrm rot="16200000">
            <a:off x="17742" y="3226699"/>
            <a:ext cx="649705" cy="169277"/>
          </a:xfrm>
          <a:prstGeom prst="rect">
            <a:avLst/>
          </a:prstGeom>
        </p:spPr>
        <p:txBody>
          <a:bodyPr vert="horz" wrap="square" lIns="0" tIns="0" rIns="0" bIns="0" rtlCol="0">
            <a:spAutoFit/>
          </a:bodyPr>
          <a:lstStyle/>
          <a:p>
            <a:pPr marL="12700" algn="ctr"/>
            <a:r>
              <a:rPr lang="sv-SE" sz="1100" b="1" spc="-5" dirty="0">
                <a:solidFill>
                  <a:srgbClr val="2C3034"/>
                </a:solidFill>
                <a:latin typeface="Arial"/>
                <a:cs typeface="Arial"/>
              </a:rPr>
              <a:t>Test Set</a:t>
            </a:r>
            <a:endParaRPr lang="sv-SE" sz="1100" dirty="0">
              <a:latin typeface="Arial"/>
              <a:cs typeface="Arial"/>
            </a:endParaRPr>
          </a:p>
        </p:txBody>
      </p:sp>
    </p:spTree>
    <p:extLst>
      <p:ext uri="{BB962C8B-B14F-4D97-AF65-F5344CB8AC3E}">
        <p14:creationId xmlns:p14="http://schemas.microsoft.com/office/powerpoint/2010/main" val="4202407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2C7D6F-5E1F-0D2C-09ED-B62E46D6B9C5}"/>
              </a:ext>
            </a:extLst>
          </p:cNvPr>
          <p:cNvPicPr>
            <a:picLocks noChangeAspect="1"/>
          </p:cNvPicPr>
          <p:nvPr/>
        </p:nvPicPr>
        <p:blipFill>
          <a:blip r:embed="rId3"/>
          <a:stretch>
            <a:fillRect/>
          </a:stretch>
        </p:blipFill>
        <p:spPr>
          <a:xfrm>
            <a:off x="140835" y="1220397"/>
            <a:ext cx="7768498" cy="4801925"/>
          </a:xfrm>
          <a:prstGeom prst="rect">
            <a:avLst/>
          </a:prstGeom>
        </p:spPr>
      </p:pic>
      <p:sp>
        <p:nvSpPr>
          <p:cNvPr id="5" name="object 3">
            <a:extLst>
              <a:ext uri="{FF2B5EF4-FFF2-40B4-BE49-F238E27FC236}">
                <a16:creationId xmlns:a16="http://schemas.microsoft.com/office/drawing/2014/main" id="{198DF023-CE1D-4D2B-BD8C-6AFFFB64892A}"/>
              </a:ext>
            </a:extLst>
          </p:cNvPr>
          <p:cNvSpPr txBox="1"/>
          <p:nvPr/>
        </p:nvSpPr>
        <p:spPr>
          <a:xfrm>
            <a:off x="3401786" y="338055"/>
            <a:ext cx="5388428" cy="615553"/>
          </a:xfrm>
          <a:prstGeom prst="rect">
            <a:avLst/>
          </a:prstGeom>
        </p:spPr>
        <p:txBody>
          <a:bodyPr vert="horz" wrap="square" lIns="0" tIns="0" rIns="0" bIns="0" rtlCol="0">
            <a:spAutoFit/>
          </a:bodyPr>
          <a:lstStyle/>
          <a:p>
            <a:pPr marL="12700" algn="ctr"/>
            <a:r>
              <a:rPr lang="sv-SE" sz="2000" b="1" spc="-5" dirty="0">
                <a:solidFill>
                  <a:srgbClr val="2C3034"/>
                </a:solidFill>
                <a:latin typeface="Arial"/>
                <a:cs typeface="Arial"/>
              </a:rPr>
              <a:t>DEFINITIVE SCREENING DESIGN SIMULATIONS</a:t>
            </a:r>
            <a:endParaRPr lang="sv-SE"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4"/>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5"/>
          <a:stretch>
            <a:fillRect/>
          </a:stretch>
        </p:blipFill>
        <p:spPr>
          <a:xfrm>
            <a:off x="10851696" y="6519862"/>
            <a:ext cx="1198853" cy="338138"/>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A3C23FB-24E4-1415-0419-88A7BDE63627}"/>
                  </a:ext>
                </a:extLst>
              </p:cNvPr>
              <p:cNvSpPr txBox="1"/>
              <p:nvPr/>
            </p:nvSpPr>
            <p:spPr>
              <a:xfrm>
                <a:off x="7764651" y="1611133"/>
                <a:ext cx="4285898" cy="3323217"/>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000" dirty="0"/>
                  <a:t>p&gt;n for DSDs</a:t>
                </a:r>
              </a:p>
              <a:p>
                <a:r>
                  <a:rPr lang="en-US" sz="2000" dirty="0"/>
                  <a:t> </a:t>
                </a:r>
              </a:p>
              <a:p>
                <a:pPr marL="457200" indent="-457200">
                  <a:buFont typeface="Arial" panose="020B0604020202020204" pitchFamily="34" charset="0"/>
                  <a:buChar char="•"/>
                </a:pPr>
                <a:r>
                  <a:rPr lang="en-US" sz="2000" dirty="0"/>
                  <a:t>A = % Nonzero Parms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K= # Factors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σ=1 (σ=3 also looked at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𝑛𝑜𝑛𝑧𝑒𝑟𝑜</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(0,</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2</m:t>
                        </m:r>
                      </m:e>
                    </m:rad>
                    <m:r>
                      <a:rPr lang="en-US" sz="2000" b="0" i="1" smtClean="0">
                        <a:latin typeface="Cambria Math" panose="02040503050406030204" pitchFamily="18" charset="0"/>
                        <a:ea typeface="Cambria Math" panose="02040503050406030204" pitchFamily="18" charset="0"/>
                      </a:rPr>
                      <m:t>)</m:t>
                    </m:r>
                  </m:oMath>
                </a14:m>
                <a:endParaRPr lang="en-US" sz="2000" dirty="0"/>
              </a:p>
            </p:txBody>
          </p:sp>
        </mc:Choice>
        <mc:Fallback>
          <p:sp>
            <p:nvSpPr>
              <p:cNvPr id="9" name="TextBox 8">
                <a:extLst>
                  <a:ext uri="{FF2B5EF4-FFF2-40B4-BE49-F238E27FC236}">
                    <a16:creationId xmlns:a16="http://schemas.microsoft.com/office/drawing/2014/main" id="{1A3C23FB-24E4-1415-0419-88A7BDE63627}"/>
                  </a:ext>
                </a:extLst>
              </p:cNvPr>
              <p:cNvSpPr txBox="1">
                <a:spLocks noRot="1" noChangeAspect="1" noMove="1" noResize="1" noEditPoints="1" noAdjustHandles="1" noChangeArrowheads="1" noChangeShapeType="1" noTextEdit="1"/>
              </p:cNvSpPr>
              <p:nvPr/>
            </p:nvSpPr>
            <p:spPr>
              <a:xfrm>
                <a:off x="7764651" y="1611133"/>
                <a:ext cx="4285898" cy="3323217"/>
              </a:xfrm>
              <a:prstGeom prst="rect">
                <a:avLst/>
              </a:prstGeom>
              <a:blipFill>
                <a:blip r:embed="rId6"/>
                <a:stretch>
                  <a:fillRect l="-1280" b="-1835"/>
                </a:stretch>
              </a:blipFill>
            </p:spPr>
            <p:txBody>
              <a:bodyPr/>
              <a:lstStyle/>
              <a:p>
                <a:r>
                  <a:rPr lang="en-US">
                    <a:noFill/>
                  </a:rPr>
                  <a:t> </a:t>
                </a:r>
              </a:p>
            </p:txBody>
          </p:sp>
        </mc:Fallback>
      </mc:AlternateContent>
      <p:sp>
        <p:nvSpPr>
          <p:cNvPr id="15" name="object 3">
            <a:extLst>
              <a:ext uri="{FF2B5EF4-FFF2-40B4-BE49-F238E27FC236}">
                <a16:creationId xmlns:a16="http://schemas.microsoft.com/office/drawing/2014/main" id="{D4F160B4-6F26-6607-83A1-DE49FB3D51C7}"/>
              </a:ext>
            </a:extLst>
          </p:cNvPr>
          <p:cNvSpPr txBox="1"/>
          <p:nvPr/>
        </p:nvSpPr>
        <p:spPr>
          <a:xfrm rot="16200000">
            <a:off x="31615" y="3284057"/>
            <a:ext cx="649705" cy="169277"/>
          </a:xfrm>
          <a:prstGeom prst="rect">
            <a:avLst/>
          </a:prstGeom>
        </p:spPr>
        <p:txBody>
          <a:bodyPr vert="horz" wrap="square" lIns="0" tIns="0" rIns="0" bIns="0" rtlCol="0">
            <a:spAutoFit/>
          </a:bodyPr>
          <a:lstStyle/>
          <a:p>
            <a:pPr marL="12700" algn="ctr"/>
            <a:r>
              <a:rPr lang="sv-SE" sz="1100" b="1" spc="-5" dirty="0">
                <a:solidFill>
                  <a:srgbClr val="2C3034"/>
                </a:solidFill>
                <a:latin typeface="Arial"/>
                <a:cs typeface="Arial"/>
              </a:rPr>
              <a:t>Test Set</a:t>
            </a:r>
            <a:endParaRPr lang="sv-SE" sz="1100" dirty="0">
              <a:latin typeface="Arial"/>
              <a:cs typeface="Arial"/>
            </a:endParaRPr>
          </a:p>
        </p:txBody>
      </p:sp>
    </p:spTree>
    <p:extLst>
      <p:ext uri="{BB962C8B-B14F-4D97-AF65-F5344CB8AC3E}">
        <p14:creationId xmlns:p14="http://schemas.microsoft.com/office/powerpoint/2010/main" val="19458124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2C7D6F-5E1F-0D2C-09ED-B62E46D6B9C5}"/>
              </a:ext>
            </a:extLst>
          </p:cNvPr>
          <p:cNvPicPr>
            <a:picLocks noChangeAspect="1"/>
          </p:cNvPicPr>
          <p:nvPr/>
        </p:nvPicPr>
        <p:blipFill>
          <a:blip r:embed="rId3"/>
          <a:stretch>
            <a:fillRect/>
          </a:stretch>
        </p:blipFill>
        <p:spPr>
          <a:xfrm>
            <a:off x="140835" y="1203143"/>
            <a:ext cx="7768498" cy="4801925"/>
          </a:xfrm>
          <a:prstGeom prst="rect">
            <a:avLst/>
          </a:prstGeom>
        </p:spPr>
      </p:pic>
      <p:sp>
        <p:nvSpPr>
          <p:cNvPr id="5" name="object 3">
            <a:extLst>
              <a:ext uri="{FF2B5EF4-FFF2-40B4-BE49-F238E27FC236}">
                <a16:creationId xmlns:a16="http://schemas.microsoft.com/office/drawing/2014/main" id="{198DF023-CE1D-4D2B-BD8C-6AFFFB64892A}"/>
              </a:ext>
            </a:extLst>
          </p:cNvPr>
          <p:cNvSpPr txBox="1"/>
          <p:nvPr/>
        </p:nvSpPr>
        <p:spPr>
          <a:xfrm>
            <a:off x="3401786" y="338055"/>
            <a:ext cx="5388428" cy="615553"/>
          </a:xfrm>
          <a:prstGeom prst="rect">
            <a:avLst/>
          </a:prstGeom>
        </p:spPr>
        <p:txBody>
          <a:bodyPr vert="horz" wrap="square" lIns="0" tIns="0" rIns="0" bIns="0" rtlCol="0">
            <a:spAutoFit/>
          </a:bodyPr>
          <a:lstStyle/>
          <a:p>
            <a:pPr marL="12700" algn="ctr"/>
            <a:r>
              <a:rPr lang="sv-SE" sz="2000" b="1" spc="-5" dirty="0">
                <a:solidFill>
                  <a:srgbClr val="2C3034"/>
                </a:solidFill>
                <a:latin typeface="Arial"/>
                <a:cs typeface="Arial"/>
              </a:rPr>
              <a:t>DEFINITIVE SCREENING DESIGN SIMULATIONS</a:t>
            </a:r>
            <a:endParaRPr lang="sv-SE"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4"/>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5"/>
          <a:stretch>
            <a:fillRect/>
          </a:stretch>
        </p:blipFill>
        <p:spPr>
          <a:xfrm>
            <a:off x="10851696" y="6519862"/>
            <a:ext cx="1198853" cy="338138"/>
          </a:xfrm>
          <a:prstGeom prst="rect">
            <a:avLst/>
          </a:prstGeom>
        </p:spPr>
      </p:pic>
      <p:sp>
        <p:nvSpPr>
          <p:cNvPr id="9" name="TextBox 8">
            <a:extLst>
              <a:ext uri="{FF2B5EF4-FFF2-40B4-BE49-F238E27FC236}">
                <a16:creationId xmlns:a16="http://schemas.microsoft.com/office/drawing/2014/main" id="{1A3C23FB-24E4-1415-0419-88A7BDE63627}"/>
              </a:ext>
            </a:extLst>
          </p:cNvPr>
          <p:cNvSpPr txBox="1"/>
          <p:nvPr/>
        </p:nvSpPr>
        <p:spPr>
          <a:xfrm>
            <a:off x="7684169" y="2541202"/>
            <a:ext cx="4507831" cy="1938992"/>
          </a:xfrm>
          <a:prstGeom prst="rect">
            <a:avLst/>
          </a:prstGeom>
          <a:noFill/>
        </p:spPr>
        <p:txBody>
          <a:bodyPr wrap="square" rtlCol="0">
            <a:spAutoFit/>
          </a:bodyPr>
          <a:lstStyle/>
          <a:p>
            <a:pPr marL="457200" indent="-457200">
              <a:buFont typeface="Arial" panose="020B0604020202020204" pitchFamily="34" charset="0"/>
              <a:buChar char="•"/>
            </a:pPr>
            <a:r>
              <a:rPr lang="en-US" sz="2000" dirty="0"/>
              <a:t>SVEM generally among the best</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SVEM separates as non-sparsity increases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Small differences among SVEM types </a:t>
            </a:r>
          </a:p>
        </p:txBody>
      </p:sp>
      <p:sp>
        <p:nvSpPr>
          <p:cNvPr id="2" name="object 3">
            <a:extLst>
              <a:ext uri="{FF2B5EF4-FFF2-40B4-BE49-F238E27FC236}">
                <a16:creationId xmlns:a16="http://schemas.microsoft.com/office/drawing/2014/main" id="{5D305EEF-84DA-0749-0DBE-B8BF9353E53A}"/>
              </a:ext>
            </a:extLst>
          </p:cNvPr>
          <p:cNvSpPr txBox="1"/>
          <p:nvPr/>
        </p:nvSpPr>
        <p:spPr>
          <a:xfrm rot="16200000">
            <a:off x="31615" y="3272172"/>
            <a:ext cx="649705" cy="169277"/>
          </a:xfrm>
          <a:prstGeom prst="rect">
            <a:avLst/>
          </a:prstGeom>
        </p:spPr>
        <p:txBody>
          <a:bodyPr vert="horz" wrap="square" lIns="0" tIns="0" rIns="0" bIns="0" rtlCol="0">
            <a:spAutoFit/>
          </a:bodyPr>
          <a:lstStyle/>
          <a:p>
            <a:pPr marL="12700" algn="ctr"/>
            <a:r>
              <a:rPr lang="sv-SE" sz="1100" b="1" spc="-5" dirty="0">
                <a:solidFill>
                  <a:srgbClr val="2C3034"/>
                </a:solidFill>
                <a:latin typeface="Arial"/>
                <a:cs typeface="Arial"/>
              </a:rPr>
              <a:t>Test Set</a:t>
            </a:r>
            <a:endParaRPr lang="sv-SE" sz="1100" dirty="0">
              <a:latin typeface="Arial"/>
              <a:cs typeface="Arial"/>
            </a:endParaRPr>
          </a:p>
        </p:txBody>
      </p:sp>
    </p:spTree>
    <p:extLst>
      <p:ext uri="{BB962C8B-B14F-4D97-AF65-F5344CB8AC3E}">
        <p14:creationId xmlns:p14="http://schemas.microsoft.com/office/powerpoint/2010/main" val="702735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079007" y="188262"/>
            <a:ext cx="6033985" cy="307777"/>
          </a:xfrm>
          <a:prstGeom prst="rect">
            <a:avLst/>
          </a:prstGeom>
        </p:spPr>
        <p:txBody>
          <a:bodyPr vert="horz" wrap="square" lIns="0" tIns="0" rIns="0" bIns="0" rtlCol="0">
            <a:spAutoFit/>
          </a:bodyPr>
          <a:lstStyle/>
          <a:p>
            <a:pPr marL="12700" algn="ctr"/>
            <a:r>
              <a:rPr lang="sv-SE" sz="2000" b="1" spc="-5" dirty="0">
                <a:solidFill>
                  <a:srgbClr val="2C3034"/>
                </a:solidFill>
                <a:latin typeface="Arial"/>
                <a:cs typeface="Arial"/>
              </a:rPr>
              <a:t>SAMPLE SIZE AND DESIGN TYPE STUDY</a:t>
            </a:r>
            <a:endParaRPr lang="sv-SE"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A3C23FB-24E4-1415-0419-88A7BDE63627}"/>
                  </a:ext>
                </a:extLst>
              </p:cNvPr>
              <p:cNvSpPr txBox="1"/>
              <p:nvPr/>
            </p:nvSpPr>
            <p:spPr>
              <a:xfrm>
                <a:off x="6970043" y="964768"/>
                <a:ext cx="5080506" cy="5169877"/>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000" dirty="0"/>
                  <a:t>N = # Runs (</a:t>
                </a:r>
                <a:r>
                  <a:rPr lang="en-US" sz="2000" dirty="0" err="1"/>
                  <a:t>nRun</a:t>
                </a:r>
                <a:r>
                  <a:rPr lang="en-US" sz="2000" dirty="0"/>
                  <a:t>=10 not shown)</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K= 5, </a:t>
                </a:r>
                <a:r>
                  <a:rPr lang="en-US" sz="2000" dirty="0" err="1"/>
                  <a:t>nParm</a:t>
                </a:r>
                <a:r>
                  <a:rPr lang="en-US" sz="2000" dirty="0"/>
                  <a:t>=21</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σ=1 ( &amp; σ=.5, σ=3 )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𝑛𝑜𝑛𝑧𝑒𝑟𝑜</m:t>
                        </m:r>
                      </m:sub>
                    </m:sSub>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(0,</m:t>
                    </m:r>
                    <m:rad>
                      <m:radPr>
                        <m:degHide m:val="on"/>
                        <m:ctrlPr>
                          <a:rPr lang="en-US" sz="2000" b="0" i="1" smtClean="0">
                            <a:latin typeface="Cambria Math" panose="02040503050406030204" pitchFamily="18" charset="0"/>
                            <a:ea typeface="Cambria Math" panose="02040503050406030204" pitchFamily="18" charset="0"/>
                          </a:rPr>
                        </m:ctrlPr>
                      </m:radPr>
                      <m:deg/>
                      <m:e>
                        <m:r>
                          <a:rPr lang="en-US" sz="2000" b="0" i="1" smtClean="0">
                            <a:latin typeface="Cambria Math" panose="02040503050406030204" pitchFamily="18" charset="0"/>
                            <a:ea typeface="Cambria Math" panose="02040503050406030204" pitchFamily="18" charset="0"/>
                          </a:rPr>
                          <m:t>2</m:t>
                        </m:r>
                      </m:e>
                    </m:rad>
                    <m:r>
                      <a:rPr lang="en-US" sz="2000" b="0" i="1" smtClean="0">
                        <a:latin typeface="Cambria Math" panose="02040503050406030204" pitchFamily="18" charset="0"/>
                        <a:ea typeface="Cambria Math" panose="02040503050406030204" pitchFamily="18" charset="0"/>
                      </a:rPr>
                      <m:t>)</m:t>
                    </m:r>
                  </m:oMath>
                </a14:m>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A=100% ( &amp; A=50%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Optimal Designs were “Bayesian” D and I with higher order effects “If Possible”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CCD face-centered to be “fair” to the other designs</a:t>
                </a:r>
              </a:p>
            </p:txBody>
          </p:sp>
        </mc:Choice>
        <mc:Fallback>
          <p:sp>
            <p:nvSpPr>
              <p:cNvPr id="9" name="TextBox 8">
                <a:extLst>
                  <a:ext uri="{FF2B5EF4-FFF2-40B4-BE49-F238E27FC236}">
                    <a16:creationId xmlns:a16="http://schemas.microsoft.com/office/drawing/2014/main" id="{1A3C23FB-24E4-1415-0419-88A7BDE63627}"/>
                  </a:ext>
                </a:extLst>
              </p:cNvPr>
              <p:cNvSpPr txBox="1">
                <a:spLocks noRot="1" noChangeAspect="1" noMove="1" noResize="1" noEditPoints="1" noAdjustHandles="1" noChangeArrowheads="1" noChangeShapeType="1" noTextEdit="1"/>
              </p:cNvSpPr>
              <p:nvPr/>
            </p:nvSpPr>
            <p:spPr>
              <a:xfrm>
                <a:off x="6970043" y="964768"/>
                <a:ext cx="5080506" cy="5169877"/>
              </a:xfrm>
              <a:prstGeom prst="rect">
                <a:avLst/>
              </a:prstGeom>
              <a:blipFill>
                <a:blip r:embed="rId5"/>
                <a:stretch>
                  <a:fillRect l="-1079" r="-2158" b="-117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3B15575-0B65-C044-C58C-B564265FBA65}"/>
              </a:ext>
            </a:extLst>
          </p:cNvPr>
          <p:cNvPicPr>
            <a:picLocks noChangeAspect="1"/>
          </p:cNvPicPr>
          <p:nvPr/>
        </p:nvPicPr>
        <p:blipFill>
          <a:blip r:embed="rId6"/>
          <a:stretch>
            <a:fillRect/>
          </a:stretch>
        </p:blipFill>
        <p:spPr>
          <a:xfrm>
            <a:off x="2202870" y="964768"/>
            <a:ext cx="4600000" cy="5380952"/>
          </a:xfrm>
          <a:prstGeom prst="rect">
            <a:avLst/>
          </a:prstGeom>
        </p:spPr>
      </p:pic>
      <p:pic>
        <p:nvPicPr>
          <p:cNvPr id="10" name="Picture 9">
            <a:extLst>
              <a:ext uri="{FF2B5EF4-FFF2-40B4-BE49-F238E27FC236}">
                <a16:creationId xmlns:a16="http://schemas.microsoft.com/office/drawing/2014/main" id="{707FB4EE-1794-B502-D037-3AEAA64B1535}"/>
              </a:ext>
            </a:extLst>
          </p:cNvPr>
          <p:cNvPicPr>
            <a:picLocks noChangeAspect="1"/>
          </p:cNvPicPr>
          <p:nvPr/>
        </p:nvPicPr>
        <p:blipFill>
          <a:blip r:embed="rId7"/>
          <a:stretch>
            <a:fillRect/>
          </a:stretch>
        </p:blipFill>
        <p:spPr>
          <a:xfrm>
            <a:off x="1448479" y="3000428"/>
            <a:ext cx="504762" cy="857143"/>
          </a:xfrm>
          <a:prstGeom prst="rect">
            <a:avLst/>
          </a:prstGeom>
        </p:spPr>
      </p:pic>
    </p:spTree>
    <p:extLst>
      <p:ext uri="{BB962C8B-B14F-4D97-AF65-F5344CB8AC3E}">
        <p14:creationId xmlns:p14="http://schemas.microsoft.com/office/powerpoint/2010/main" val="1324955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079007" y="188262"/>
            <a:ext cx="6033985" cy="307777"/>
          </a:xfrm>
          <a:prstGeom prst="rect">
            <a:avLst/>
          </a:prstGeom>
        </p:spPr>
        <p:txBody>
          <a:bodyPr vert="horz" wrap="square" lIns="0" tIns="0" rIns="0" bIns="0" rtlCol="0">
            <a:spAutoFit/>
          </a:bodyPr>
          <a:lstStyle/>
          <a:p>
            <a:pPr marL="12700" algn="ctr"/>
            <a:r>
              <a:rPr lang="sv-SE" sz="2000" b="1" spc="-5" dirty="0">
                <a:solidFill>
                  <a:srgbClr val="2C3034"/>
                </a:solidFill>
                <a:latin typeface="Arial"/>
                <a:cs typeface="Arial"/>
              </a:rPr>
              <a:t>SAMPLE SIZE AND DESIGN TYPE STUDY</a:t>
            </a:r>
            <a:endParaRPr lang="sv-SE"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sp>
        <p:nvSpPr>
          <p:cNvPr id="9" name="TextBox 8">
            <a:extLst>
              <a:ext uri="{FF2B5EF4-FFF2-40B4-BE49-F238E27FC236}">
                <a16:creationId xmlns:a16="http://schemas.microsoft.com/office/drawing/2014/main" id="{1A3C23FB-24E4-1415-0419-88A7BDE63627}"/>
              </a:ext>
            </a:extLst>
          </p:cNvPr>
          <p:cNvSpPr txBox="1"/>
          <p:nvPr/>
        </p:nvSpPr>
        <p:spPr>
          <a:xfrm>
            <a:off x="6970295" y="1422597"/>
            <a:ext cx="4872864" cy="2677656"/>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000" dirty="0"/>
              <a:t>Design Type mattered little for SVEM, when </a:t>
            </a:r>
            <a:r>
              <a:rPr lang="en-US" sz="2000" dirty="0" err="1"/>
              <a:t>nParm</a:t>
            </a:r>
            <a:r>
              <a:rPr lang="en-US" sz="2000" dirty="0"/>
              <a:t> &gt; </a:t>
            </a:r>
            <a:r>
              <a:rPr lang="en-US" sz="2000" dirty="0" err="1"/>
              <a:t>nRun</a:t>
            </a:r>
            <a:r>
              <a:rPr lang="en-US" sz="2000" dirty="0"/>
              <a:t>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SVEM+FWD best when </a:t>
            </a:r>
            <a:r>
              <a:rPr lang="en-US" sz="2000" dirty="0" err="1"/>
              <a:t>nParm</a:t>
            </a:r>
            <a:r>
              <a:rPr lang="en-US" sz="2000" dirty="0"/>
              <a:t> &gt; </a:t>
            </a:r>
            <a:r>
              <a:rPr lang="en-US" sz="2000" dirty="0" err="1"/>
              <a:t>nRun</a:t>
            </a:r>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CCD and </a:t>
            </a:r>
            <a:r>
              <a:rPr lang="en-US" sz="2000" dirty="0" err="1"/>
              <a:t>FWD+AICc</a:t>
            </a:r>
            <a:r>
              <a:rPr lang="en-US" sz="2000" dirty="0"/>
              <a:t> best when n=28, but not far from SVEM+FWD</a:t>
            </a:r>
          </a:p>
        </p:txBody>
      </p:sp>
      <p:pic>
        <p:nvPicPr>
          <p:cNvPr id="7" name="Picture 6">
            <a:extLst>
              <a:ext uri="{FF2B5EF4-FFF2-40B4-BE49-F238E27FC236}">
                <a16:creationId xmlns:a16="http://schemas.microsoft.com/office/drawing/2014/main" id="{D117A47A-9826-4A04-6442-9822AF4D82A1}"/>
              </a:ext>
            </a:extLst>
          </p:cNvPr>
          <p:cNvPicPr>
            <a:picLocks noChangeAspect="1"/>
          </p:cNvPicPr>
          <p:nvPr/>
        </p:nvPicPr>
        <p:blipFill>
          <a:blip r:embed="rId5"/>
          <a:stretch>
            <a:fillRect/>
          </a:stretch>
        </p:blipFill>
        <p:spPr>
          <a:xfrm>
            <a:off x="2202870" y="964768"/>
            <a:ext cx="4600000" cy="5380952"/>
          </a:xfrm>
          <a:prstGeom prst="rect">
            <a:avLst/>
          </a:prstGeom>
        </p:spPr>
      </p:pic>
      <p:pic>
        <p:nvPicPr>
          <p:cNvPr id="11" name="Picture 10">
            <a:extLst>
              <a:ext uri="{FF2B5EF4-FFF2-40B4-BE49-F238E27FC236}">
                <a16:creationId xmlns:a16="http://schemas.microsoft.com/office/drawing/2014/main" id="{9348D47B-A7D8-8A10-652C-C8474A5541CE}"/>
              </a:ext>
            </a:extLst>
          </p:cNvPr>
          <p:cNvPicPr>
            <a:picLocks noChangeAspect="1"/>
          </p:cNvPicPr>
          <p:nvPr/>
        </p:nvPicPr>
        <p:blipFill>
          <a:blip r:embed="rId6"/>
          <a:stretch>
            <a:fillRect/>
          </a:stretch>
        </p:blipFill>
        <p:spPr>
          <a:xfrm>
            <a:off x="1448479" y="3000428"/>
            <a:ext cx="504762" cy="857143"/>
          </a:xfrm>
          <a:prstGeom prst="rect">
            <a:avLst/>
          </a:prstGeom>
        </p:spPr>
      </p:pic>
    </p:spTree>
    <p:extLst>
      <p:ext uri="{BB962C8B-B14F-4D97-AF65-F5344CB8AC3E}">
        <p14:creationId xmlns:p14="http://schemas.microsoft.com/office/powerpoint/2010/main" val="31322240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7D8E16-A1FA-253A-3363-63128A4B82BC}"/>
              </a:ext>
            </a:extLst>
          </p:cNvPr>
          <p:cNvPicPr>
            <a:picLocks noChangeAspect="1"/>
          </p:cNvPicPr>
          <p:nvPr/>
        </p:nvPicPr>
        <p:blipFill>
          <a:blip r:embed="rId3"/>
          <a:stretch>
            <a:fillRect/>
          </a:stretch>
        </p:blipFill>
        <p:spPr>
          <a:xfrm>
            <a:off x="461576" y="1317758"/>
            <a:ext cx="7662069" cy="3783631"/>
          </a:xfrm>
          <a:prstGeom prst="rect">
            <a:avLst/>
          </a:prstGeom>
        </p:spPr>
      </p:pic>
      <p:sp>
        <p:nvSpPr>
          <p:cNvPr id="5" name="object 3">
            <a:extLst>
              <a:ext uri="{FF2B5EF4-FFF2-40B4-BE49-F238E27FC236}">
                <a16:creationId xmlns:a16="http://schemas.microsoft.com/office/drawing/2014/main" id="{198DF023-CE1D-4D2B-BD8C-6AFFFB64892A}"/>
              </a:ext>
            </a:extLst>
          </p:cNvPr>
          <p:cNvSpPr txBox="1"/>
          <p:nvPr/>
        </p:nvSpPr>
        <p:spPr>
          <a:xfrm>
            <a:off x="3079007" y="188262"/>
            <a:ext cx="6033985" cy="307777"/>
          </a:xfrm>
          <a:prstGeom prst="rect">
            <a:avLst/>
          </a:prstGeom>
        </p:spPr>
        <p:txBody>
          <a:bodyPr vert="horz" wrap="square" lIns="0" tIns="0" rIns="0" bIns="0" rtlCol="0">
            <a:spAutoFit/>
          </a:bodyPr>
          <a:lstStyle/>
          <a:p>
            <a:pPr marL="12700" algn="ctr"/>
            <a:r>
              <a:rPr lang="sv-SE" sz="2000" b="1" spc="-5" dirty="0">
                <a:solidFill>
                  <a:srgbClr val="2C3034"/>
                </a:solidFill>
                <a:latin typeface="Arial"/>
                <a:cs typeface="Arial"/>
              </a:rPr>
              <a:t>SAMPLE SIZE AND DESIGN TYPE STUDY</a:t>
            </a:r>
            <a:endParaRPr lang="sv-SE"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4"/>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5"/>
          <a:stretch>
            <a:fillRect/>
          </a:stretch>
        </p:blipFill>
        <p:spPr>
          <a:xfrm>
            <a:off x="10851696" y="6519862"/>
            <a:ext cx="1198853" cy="338138"/>
          </a:xfrm>
          <a:prstGeom prst="rect">
            <a:avLst/>
          </a:prstGeom>
        </p:spPr>
      </p:pic>
      <p:sp>
        <p:nvSpPr>
          <p:cNvPr id="9" name="TextBox 8">
            <a:extLst>
              <a:ext uri="{FF2B5EF4-FFF2-40B4-BE49-F238E27FC236}">
                <a16:creationId xmlns:a16="http://schemas.microsoft.com/office/drawing/2014/main" id="{1A3C23FB-24E4-1415-0419-88A7BDE63627}"/>
              </a:ext>
            </a:extLst>
          </p:cNvPr>
          <p:cNvSpPr txBox="1"/>
          <p:nvPr/>
        </p:nvSpPr>
        <p:spPr>
          <a:xfrm>
            <a:off x="8123645" y="1678126"/>
            <a:ext cx="3965773" cy="4832092"/>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000" dirty="0"/>
              <a:t>N = 10, D-</a:t>
            </a:r>
            <a:r>
              <a:rPr lang="en-US" sz="2000" dirty="0" err="1"/>
              <a:t>Opt</a:t>
            </a:r>
            <a:r>
              <a:rPr lang="en-US" sz="2000" dirty="0"/>
              <a:t> </a:t>
            </a:r>
            <a:r>
              <a:rPr lang="en-US" sz="2000" dirty="0" err="1"/>
              <a:t>FWD+AICc</a:t>
            </a:r>
            <a:r>
              <a:rPr lang="en-US" sz="2000" dirty="0"/>
              <a:t> and </a:t>
            </a:r>
            <a:r>
              <a:rPr lang="en-US" sz="2000" dirty="0" err="1"/>
              <a:t>Lasso+AICc</a:t>
            </a:r>
            <a:r>
              <a:rPr lang="en-US" sz="2000" dirty="0"/>
              <a:t> </a:t>
            </a:r>
            <a:r>
              <a:rPr lang="en-US" sz="2000" i="1" dirty="0"/>
              <a:t>median Test Set </a:t>
            </a:r>
            <a:r>
              <a:rPr lang="en-US" sz="2000" i="1" dirty="0" err="1"/>
              <a:t>Rsq</a:t>
            </a:r>
            <a:r>
              <a:rPr lang="en-US" sz="2000" i="1" dirty="0"/>
              <a:t>&lt;0</a:t>
            </a:r>
          </a:p>
          <a:p>
            <a:pPr marL="457200" indent="-457200">
              <a:buFont typeface="Arial" panose="020B0604020202020204" pitchFamily="34" charset="0"/>
              <a:buChar char="•"/>
            </a:pPr>
            <a:endParaRPr lang="en-US" sz="2000" i="1" dirty="0"/>
          </a:p>
          <a:p>
            <a:pPr marL="457200" indent="-457200">
              <a:buFont typeface="Arial" panose="020B0604020202020204" pitchFamily="34" charset="0"/>
              <a:buChar char="•"/>
            </a:pPr>
            <a:r>
              <a:rPr lang="en-US" sz="2000" dirty="0"/>
              <a:t>D-</a:t>
            </a:r>
            <a:r>
              <a:rPr lang="en-US" sz="2000" dirty="0" err="1"/>
              <a:t>Opt</a:t>
            </a:r>
            <a:r>
              <a:rPr lang="en-US" sz="2000" dirty="0"/>
              <a:t> still risky all the way to N=28</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I-</a:t>
            </a:r>
            <a:r>
              <a:rPr lang="en-US" sz="2000" dirty="0" err="1"/>
              <a:t>Opt</a:t>
            </a:r>
            <a:r>
              <a:rPr lang="en-US" sz="2000" dirty="0"/>
              <a:t> and LHD with SVEM best designs for supersaturated cases</a:t>
            </a:r>
          </a:p>
          <a:p>
            <a:endParaRPr lang="en-US" sz="2000" dirty="0"/>
          </a:p>
          <a:p>
            <a:pPr marL="457200" indent="-457200">
              <a:buFont typeface="Arial" panose="020B0604020202020204" pitchFamily="34" charset="0"/>
              <a:buChar char="•"/>
            </a:pPr>
            <a:r>
              <a:rPr lang="en-US" sz="2000" dirty="0"/>
              <a:t>N=13 &amp; 20 SVEM does well, but always a risk of a terrible model </a:t>
            </a:r>
          </a:p>
          <a:p>
            <a:pPr marL="457200" indent="-457200">
              <a:buFont typeface="Arial" panose="020B0604020202020204" pitchFamily="34" charset="0"/>
              <a:buChar char="•"/>
            </a:pPr>
            <a:endParaRPr lang="en-US" sz="2000" dirty="0"/>
          </a:p>
        </p:txBody>
      </p:sp>
      <p:pic>
        <p:nvPicPr>
          <p:cNvPr id="10" name="Picture 9">
            <a:extLst>
              <a:ext uri="{FF2B5EF4-FFF2-40B4-BE49-F238E27FC236}">
                <a16:creationId xmlns:a16="http://schemas.microsoft.com/office/drawing/2014/main" id="{FB8E7BC2-F36A-1846-F385-C9BCF3996C65}"/>
              </a:ext>
            </a:extLst>
          </p:cNvPr>
          <p:cNvPicPr>
            <a:picLocks noChangeAspect="1"/>
          </p:cNvPicPr>
          <p:nvPr/>
        </p:nvPicPr>
        <p:blipFill>
          <a:blip r:embed="rId6"/>
          <a:stretch>
            <a:fillRect/>
          </a:stretch>
        </p:blipFill>
        <p:spPr>
          <a:xfrm>
            <a:off x="651426" y="4909984"/>
            <a:ext cx="1225823" cy="1260516"/>
          </a:xfrm>
          <a:prstGeom prst="rect">
            <a:avLst/>
          </a:prstGeom>
        </p:spPr>
      </p:pic>
      <p:sp>
        <p:nvSpPr>
          <p:cNvPr id="11" name="object 3">
            <a:extLst>
              <a:ext uri="{FF2B5EF4-FFF2-40B4-BE49-F238E27FC236}">
                <a16:creationId xmlns:a16="http://schemas.microsoft.com/office/drawing/2014/main" id="{0C65D12C-3972-A11E-C5AE-6EBB51F0900D}"/>
              </a:ext>
            </a:extLst>
          </p:cNvPr>
          <p:cNvSpPr txBox="1"/>
          <p:nvPr/>
        </p:nvSpPr>
        <p:spPr>
          <a:xfrm rot="16200000">
            <a:off x="31615" y="3187534"/>
            <a:ext cx="649705" cy="338554"/>
          </a:xfrm>
          <a:prstGeom prst="rect">
            <a:avLst/>
          </a:prstGeom>
        </p:spPr>
        <p:txBody>
          <a:bodyPr vert="horz" wrap="square" lIns="0" tIns="0" rIns="0" bIns="0" rtlCol="0">
            <a:spAutoFit/>
          </a:bodyPr>
          <a:lstStyle/>
          <a:p>
            <a:pPr marL="12700" algn="ctr"/>
            <a:r>
              <a:rPr lang="sv-SE" sz="1100" b="1" spc="-5" dirty="0">
                <a:solidFill>
                  <a:srgbClr val="2C3034"/>
                </a:solidFill>
                <a:latin typeface="Arial"/>
                <a:cs typeface="Arial"/>
              </a:rPr>
              <a:t>Test Set Rsq</a:t>
            </a:r>
            <a:endParaRPr lang="sv-SE" sz="1100" dirty="0">
              <a:latin typeface="Arial"/>
              <a:cs typeface="Arial"/>
            </a:endParaRPr>
          </a:p>
        </p:txBody>
      </p:sp>
    </p:spTree>
    <p:extLst>
      <p:ext uri="{BB962C8B-B14F-4D97-AF65-F5344CB8AC3E}">
        <p14:creationId xmlns:p14="http://schemas.microsoft.com/office/powerpoint/2010/main" val="870836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079007" y="188262"/>
            <a:ext cx="6033985" cy="307777"/>
          </a:xfrm>
          <a:prstGeom prst="rect">
            <a:avLst/>
          </a:prstGeom>
        </p:spPr>
        <p:txBody>
          <a:bodyPr vert="horz" wrap="square" lIns="0" tIns="0" rIns="0" bIns="0" rtlCol="0">
            <a:spAutoFit/>
          </a:bodyPr>
          <a:lstStyle/>
          <a:p>
            <a:pPr marL="12700" algn="ctr"/>
            <a:r>
              <a:rPr lang="sv-SE" sz="2000" b="1" spc="-5" dirty="0">
                <a:solidFill>
                  <a:srgbClr val="2C3034"/>
                </a:solidFill>
                <a:latin typeface="Arial"/>
                <a:cs typeface="Arial"/>
              </a:rPr>
              <a:t>CONCLUSIONS</a:t>
            </a:r>
            <a:endParaRPr lang="sv-SE"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sp>
        <p:nvSpPr>
          <p:cNvPr id="9" name="TextBox 8">
            <a:extLst>
              <a:ext uri="{FF2B5EF4-FFF2-40B4-BE49-F238E27FC236}">
                <a16:creationId xmlns:a16="http://schemas.microsoft.com/office/drawing/2014/main" id="{1A3C23FB-24E4-1415-0419-88A7BDE63627}"/>
              </a:ext>
            </a:extLst>
          </p:cNvPr>
          <p:cNvSpPr txBox="1"/>
          <p:nvPr/>
        </p:nvSpPr>
        <p:spPr>
          <a:xfrm>
            <a:off x="431455" y="643410"/>
            <a:ext cx="10180398" cy="6063198"/>
          </a:xfrm>
          <a:prstGeom prst="rect">
            <a:avLst/>
          </a:prstGeom>
          <a:noFill/>
        </p:spPr>
        <p:txBody>
          <a:bodyPr wrap="square" rtlCol="0">
            <a:spAutoFit/>
          </a:bodyPr>
          <a:lstStyle/>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000" dirty="0"/>
              <a:t>SVEM+FS ( and +Lasso ) generally was as good or better than any other method as measured by test set prediction accuracy in supersaturated RSM cases, particularly when </a:t>
            </a:r>
            <a:r>
              <a:rPr lang="en-US" sz="2000" dirty="0" err="1"/>
              <a:t>nActiveParm</a:t>
            </a:r>
            <a:r>
              <a:rPr lang="en-US" sz="2000" dirty="0"/>
              <a:t> &gt; </a:t>
            </a:r>
            <a:r>
              <a:rPr lang="en-US" sz="2000" dirty="0" err="1"/>
              <a:t>nRuns</a:t>
            </a:r>
            <a:r>
              <a:rPr lang="en-US" sz="2000" dirty="0"/>
              <a:t>. After early simulations we used only the debiased version.</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Anecdotal, less formal studies suggest that SVEM offers no advantage on 2-level screening designs. This should be studied more rigorously. </a:t>
            </a:r>
          </a:p>
          <a:p>
            <a:pPr marL="457200" indent="-457200">
              <a:buFont typeface="Arial" panose="020B0604020202020204" pitchFamily="34" charset="0"/>
              <a:buChar char="•"/>
            </a:pPr>
            <a:endParaRPr lang="en-US" sz="2000" i="1" dirty="0"/>
          </a:p>
          <a:p>
            <a:pPr marL="457200" indent="-457200">
              <a:buFont typeface="Arial" panose="020B0604020202020204" pitchFamily="34" charset="0"/>
              <a:buChar char="•"/>
            </a:pPr>
            <a:r>
              <a:rPr lang="en-US" sz="2000" dirty="0"/>
              <a:t>There has been a lot of interest in other base learners like neural networks and generalized linear models.</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We did look at many SVEM variants, with effect pruning and column sampling. Simple model averaging worked the best.</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To be used more widely we need to develop model diagnostics and uncertainty quantification. We don’t even really have a reasonable estimate of the error variance.</a:t>
            </a:r>
          </a:p>
          <a:p>
            <a:endParaRPr lang="en-US" sz="2000" dirty="0"/>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2794175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4809413" y="316143"/>
            <a:ext cx="2573173"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DOE MODELING 101</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4" name="Picture 3">
            <a:extLst>
              <a:ext uri="{FF2B5EF4-FFF2-40B4-BE49-F238E27FC236}">
                <a16:creationId xmlns:a16="http://schemas.microsoft.com/office/drawing/2014/main" id="{5BAB546A-C846-4EDD-9392-32EB0320282F}"/>
              </a:ext>
            </a:extLst>
          </p:cNvPr>
          <p:cNvPicPr>
            <a:picLocks noChangeAspect="1"/>
          </p:cNvPicPr>
          <p:nvPr/>
        </p:nvPicPr>
        <p:blipFill>
          <a:blip r:embed="rId4"/>
          <a:stretch>
            <a:fillRect/>
          </a:stretch>
        </p:blipFill>
        <p:spPr>
          <a:xfrm>
            <a:off x="838514" y="1067496"/>
            <a:ext cx="4837929" cy="1566941"/>
          </a:xfrm>
          <a:prstGeom prst="rect">
            <a:avLst/>
          </a:prstGeom>
        </p:spPr>
      </p:pic>
      <p:pic>
        <p:nvPicPr>
          <p:cNvPr id="12" name="Picture 11">
            <a:extLst>
              <a:ext uri="{FF2B5EF4-FFF2-40B4-BE49-F238E27FC236}">
                <a16:creationId xmlns:a16="http://schemas.microsoft.com/office/drawing/2014/main" id="{EEF1F4E2-9D6F-4C8D-A90A-1F97C22A402D}"/>
              </a:ext>
            </a:extLst>
          </p:cNvPr>
          <p:cNvPicPr>
            <a:picLocks noChangeAspect="1"/>
          </p:cNvPicPr>
          <p:nvPr/>
        </p:nvPicPr>
        <p:blipFill>
          <a:blip r:embed="rId5"/>
          <a:stretch>
            <a:fillRect/>
          </a:stretch>
        </p:blipFill>
        <p:spPr>
          <a:xfrm>
            <a:off x="5751283" y="1993367"/>
            <a:ext cx="6301468" cy="3084819"/>
          </a:xfrm>
          <a:prstGeom prst="rect">
            <a:avLst/>
          </a:prstGeom>
        </p:spPr>
      </p:pic>
      <p:pic>
        <p:nvPicPr>
          <p:cNvPr id="11" name="Picture 10">
            <a:extLst>
              <a:ext uri="{FF2B5EF4-FFF2-40B4-BE49-F238E27FC236}">
                <a16:creationId xmlns:a16="http://schemas.microsoft.com/office/drawing/2014/main" id="{CDD9BE38-3594-43EA-8221-06EF9A91BACC}"/>
              </a:ext>
            </a:extLst>
          </p:cNvPr>
          <p:cNvPicPr>
            <a:picLocks noChangeAspect="1"/>
          </p:cNvPicPr>
          <p:nvPr/>
        </p:nvPicPr>
        <p:blipFill>
          <a:blip r:embed="rId6"/>
          <a:stretch>
            <a:fillRect/>
          </a:stretch>
        </p:blipFill>
        <p:spPr>
          <a:xfrm>
            <a:off x="883362" y="2880115"/>
            <a:ext cx="4338616" cy="3698603"/>
          </a:xfrm>
          <a:prstGeom prst="rect">
            <a:avLst/>
          </a:prstGeom>
        </p:spPr>
      </p:pic>
    </p:spTree>
    <p:extLst>
      <p:ext uri="{BB962C8B-B14F-4D97-AF65-F5344CB8AC3E}">
        <p14:creationId xmlns:p14="http://schemas.microsoft.com/office/powerpoint/2010/main" val="392500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198DF023-CE1D-4D2B-BD8C-6AFFFB64892A}"/>
              </a:ext>
            </a:extLst>
          </p:cNvPr>
          <p:cNvSpPr txBox="1"/>
          <p:nvPr/>
        </p:nvSpPr>
        <p:spPr>
          <a:xfrm>
            <a:off x="3099409" y="327451"/>
            <a:ext cx="6106886"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WHY NOT APPLY MACHINE LEARNING TO DOEs?</a:t>
            </a:r>
            <a:endParaRPr sz="2000" dirty="0">
              <a:latin typeface="Arial"/>
              <a:cs typeface="Arial"/>
            </a:endParaRPr>
          </a:p>
        </p:txBody>
      </p:sp>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4" name="Picture 3">
            <a:extLst>
              <a:ext uri="{FF2B5EF4-FFF2-40B4-BE49-F238E27FC236}">
                <a16:creationId xmlns:a16="http://schemas.microsoft.com/office/drawing/2014/main" id="{15044ADB-0A78-4492-8AFA-A86AF29B0B94}"/>
              </a:ext>
            </a:extLst>
          </p:cNvPr>
          <p:cNvPicPr>
            <a:picLocks noChangeAspect="1"/>
          </p:cNvPicPr>
          <p:nvPr/>
        </p:nvPicPr>
        <p:blipFill>
          <a:blip r:embed="rId4"/>
          <a:stretch>
            <a:fillRect/>
          </a:stretch>
        </p:blipFill>
        <p:spPr>
          <a:xfrm>
            <a:off x="948117" y="1087479"/>
            <a:ext cx="3370652" cy="2570122"/>
          </a:xfrm>
          <a:prstGeom prst="rect">
            <a:avLst/>
          </a:prstGeom>
        </p:spPr>
      </p:pic>
      <p:pic>
        <p:nvPicPr>
          <p:cNvPr id="12" name="Picture 11">
            <a:extLst>
              <a:ext uri="{FF2B5EF4-FFF2-40B4-BE49-F238E27FC236}">
                <a16:creationId xmlns:a16="http://schemas.microsoft.com/office/drawing/2014/main" id="{EF07D80F-AFAC-4964-95DF-94A83A112F28}"/>
              </a:ext>
            </a:extLst>
          </p:cNvPr>
          <p:cNvPicPr>
            <a:picLocks noChangeAspect="1"/>
          </p:cNvPicPr>
          <p:nvPr/>
        </p:nvPicPr>
        <p:blipFill>
          <a:blip r:embed="rId5"/>
          <a:stretch>
            <a:fillRect/>
          </a:stretch>
        </p:blipFill>
        <p:spPr>
          <a:xfrm>
            <a:off x="911823" y="4562102"/>
            <a:ext cx="3370652" cy="989680"/>
          </a:xfrm>
          <a:prstGeom prst="rect">
            <a:avLst/>
          </a:prstGeom>
        </p:spPr>
      </p:pic>
      <p:pic>
        <p:nvPicPr>
          <p:cNvPr id="13" name="Picture 12">
            <a:extLst>
              <a:ext uri="{FF2B5EF4-FFF2-40B4-BE49-F238E27FC236}">
                <a16:creationId xmlns:a16="http://schemas.microsoft.com/office/drawing/2014/main" id="{C0ECD08A-93E4-40A5-B310-F69DB43F6EA1}"/>
              </a:ext>
            </a:extLst>
          </p:cNvPr>
          <p:cNvPicPr>
            <a:picLocks noChangeAspect="1"/>
          </p:cNvPicPr>
          <p:nvPr/>
        </p:nvPicPr>
        <p:blipFill>
          <a:blip r:embed="rId6"/>
          <a:stretch>
            <a:fillRect/>
          </a:stretch>
        </p:blipFill>
        <p:spPr>
          <a:xfrm>
            <a:off x="9262004" y="1090044"/>
            <a:ext cx="1349172" cy="2516433"/>
          </a:xfrm>
          <a:prstGeom prst="rect">
            <a:avLst/>
          </a:prstGeom>
        </p:spPr>
      </p:pic>
      <p:pic>
        <p:nvPicPr>
          <p:cNvPr id="14" name="Picture 13">
            <a:extLst>
              <a:ext uri="{FF2B5EF4-FFF2-40B4-BE49-F238E27FC236}">
                <a16:creationId xmlns:a16="http://schemas.microsoft.com/office/drawing/2014/main" id="{B6E6FA67-EF33-486A-B5DB-F6B22D700307}"/>
              </a:ext>
            </a:extLst>
          </p:cNvPr>
          <p:cNvPicPr>
            <a:picLocks noChangeAspect="1"/>
          </p:cNvPicPr>
          <p:nvPr/>
        </p:nvPicPr>
        <p:blipFill>
          <a:blip r:embed="rId7"/>
          <a:stretch>
            <a:fillRect/>
          </a:stretch>
        </p:blipFill>
        <p:spPr>
          <a:xfrm>
            <a:off x="9262004" y="4562102"/>
            <a:ext cx="1312878" cy="1044336"/>
          </a:xfrm>
          <a:prstGeom prst="rect">
            <a:avLst/>
          </a:prstGeom>
        </p:spPr>
      </p:pic>
      <p:sp>
        <p:nvSpPr>
          <p:cNvPr id="15" name="TextBox 14">
            <a:extLst>
              <a:ext uri="{FF2B5EF4-FFF2-40B4-BE49-F238E27FC236}">
                <a16:creationId xmlns:a16="http://schemas.microsoft.com/office/drawing/2014/main" id="{B3E81D15-B845-4328-8F23-89CE545CF999}"/>
              </a:ext>
            </a:extLst>
          </p:cNvPr>
          <p:cNvSpPr txBox="1"/>
          <p:nvPr/>
        </p:nvSpPr>
        <p:spPr>
          <a:xfrm>
            <a:off x="5466159" y="1762266"/>
            <a:ext cx="2704565" cy="523220"/>
          </a:xfrm>
          <a:prstGeom prst="rect">
            <a:avLst/>
          </a:prstGeom>
          <a:noFill/>
        </p:spPr>
        <p:txBody>
          <a:bodyPr wrap="square" rtlCol="0">
            <a:spAutoFit/>
          </a:bodyPr>
          <a:lstStyle/>
          <a:p>
            <a:pPr algn="ctr"/>
            <a:r>
              <a:rPr lang="en-US" sz="2800" dirty="0"/>
              <a:t>Training Set</a:t>
            </a:r>
          </a:p>
        </p:txBody>
      </p:sp>
      <p:sp>
        <p:nvSpPr>
          <p:cNvPr id="16" name="TextBox 15">
            <a:extLst>
              <a:ext uri="{FF2B5EF4-FFF2-40B4-BE49-F238E27FC236}">
                <a16:creationId xmlns:a16="http://schemas.microsoft.com/office/drawing/2014/main" id="{BB8EB6DA-D121-4430-B292-0D37E849563E}"/>
              </a:ext>
            </a:extLst>
          </p:cNvPr>
          <p:cNvSpPr txBox="1"/>
          <p:nvPr/>
        </p:nvSpPr>
        <p:spPr>
          <a:xfrm>
            <a:off x="5466159" y="4562102"/>
            <a:ext cx="2704565" cy="523220"/>
          </a:xfrm>
          <a:prstGeom prst="rect">
            <a:avLst/>
          </a:prstGeom>
          <a:noFill/>
        </p:spPr>
        <p:txBody>
          <a:bodyPr wrap="square" rtlCol="0">
            <a:spAutoFit/>
          </a:bodyPr>
          <a:lstStyle/>
          <a:p>
            <a:pPr algn="ctr"/>
            <a:r>
              <a:rPr lang="en-US" sz="2800" dirty="0"/>
              <a:t>Validation Set</a:t>
            </a:r>
          </a:p>
        </p:txBody>
      </p:sp>
    </p:spTree>
    <p:extLst>
      <p:ext uri="{BB962C8B-B14F-4D97-AF65-F5344CB8AC3E}">
        <p14:creationId xmlns:p14="http://schemas.microsoft.com/office/powerpoint/2010/main" val="4106137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2"/>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3"/>
          <a:stretch>
            <a:fillRect/>
          </a:stretch>
        </p:blipFill>
        <p:spPr>
          <a:xfrm>
            <a:off x="10851696" y="6519862"/>
            <a:ext cx="1198853" cy="338138"/>
          </a:xfrm>
          <a:prstGeom prst="rect">
            <a:avLst/>
          </a:prstGeom>
        </p:spPr>
      </p:pic>
      <p:pic>
        <p:nvPicPr>
          <p:cNvPr id="12" name="Picture 11">
            <a:extLst>
              <a:ext uri="{FF2B5EF4-FFF2-40B4-BE49-F238E27FC236}">
                <a16:creationId xmlns:a16="http://schemas.microsoft.com/office/drawing/2014/main" id="{F3973E4A-5934-4E23-AB5F-FFB6F9A18142}"/>
              </a:ext>
            </a:extLst>
          </p:cNvPr>
          <p:cNvPicPr>
            <a:picLocks noChangeAspect="1"/>
          </p:cNvPicPr>
          <p:nvPr/>
        </p:nvPicPr>
        <p:blipFill>
          <a:blip r:embed="rId4"/>
          <a:stretch>
            <a:fillRect/>
          </a:stretch>
        </p:blipFill>
        <p:spPr>
          <a:xfrm>
            <a:off x="1410031" y="2239005"/>
            <a:ext cx="9088581" cy="2379989"/>
          </a:xfrm>
          <a:prstGeom prst="rect">
            <a:avLst/>
          </a:prstGeom>
        </p:spPr>
      </p:pic>
      <p:sp>
        <p:nvSpPr>
          <p:cNvPr id="13" name="object 3">
            <a:extLst>
              <a:ext uri="{FF2B5EF4-FFF2-40B4-BE49-F238E27FC236}">
                <a16:creationId xmlns:a16="http://schemas.microsoft.com/office/drawing/2014/main" id="{DAE9133A-950F-4FBB-BAE2-BC0C1CDAD958}"/>
              </a:ext>
            </a:extLst>
          </p:cNvPr>
          <p:cNvSpPr txBox="1"/>
          <p:nvPr/>
        </p:nvSpPr>
        <p:spPr>
          <a:xfrm>
            <a:off x="3099409" y="327451"/>
            <a:ext cx="6106886"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WHY NOT APPLY MACHINE LEARNING TO DOEs?</a:t>
            </a:r>
            <a:endParaRPr sz="2000" dirty="0">
              <a:latin typeface="Arial"/>
              <a:cs typeface="Arial"/>
            </a:endParaRPr>
          </a:p>
        </p:txBody>
      </p:sp>
    </p:spTree>
    <p:extLst>
      <p:ext uri="{BB962C8B-B14F-4D97-AF65-F5344CB8AC3E}">
        <p14:creationId xmlns:p14="http://schemas.microsoft.com/office/powerpoint/2010/main" val="3590875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08373F-6600-4D6A-84A7-BE552F1FE13E}"/>
              </a:ext>
            </a:extLst>
          </p:cNvPr>
          <p:cNvPicPr>
            <a:picLocks noChangeAspect="1"/>
          </p:cNvPicPr>
          <p:nvPr/>
        </p:nvPicPr>
        <p:blipFill>
          <a:blip r:embed="rId3"/>
          <a:stretch>
            <a:fillRect/>
          </a:stretch>
        </p:blipFill>
        <p:spPr>
          <a:xfrm>
            <a:off x="140835" y="6515849"/>
            <a:ext cx="1896836" cy="342151"/>
          </a:xfrm>
          <a:prstGeom prst="rect">
            <a:avLst/>
          </a:prstGeom>
        </p:spPr>
      </p:pic>
      <p:pic>
        <p:nvPicPr>
          <p:cNvPr id="8" name="Picture 7">
            <a:extLst>
              <a:ext uri="{FF2B5EF4-FFF2-40B4-BE49-F238E27FC236}">
                <a16:creationId xmlns:a16="http://schemas.microsoft.com/office/drawing/2014/main" id="{133456B0-48A9-411B-A35D-45E99C1A1738}"/>
              </a:ext>
            </a:extLst>
          </p:cNvPr>
          <p:cNvPicPr>
            <a:picLocks noChangeAspect="1"/>
          </p:cNvPicPr>
          <p:nvPr/>
        </p:nvPicPr>
        <p:blipFill>
          <a:blip r:embed="rId4"/>
          <a:stretch>
            <a:fillRect/>
          </a:stretch>
        </p:blipFill>
        <p:spPr>
          <a:xfrm>
            <a:off x="10851696" y="6519862"/>
            <a:ext cx="1198853" cy="338138"/>
          </a:xfrm>
          <a:prstGeom prst="rect">
            <a:avLst/>
          </a:prstGeom>
        </p:spPr>
      </p:pic>
      <p:sp>
        <p:nvSpPr>
          <p:cNvPr id="9" name="object 3">
            <a:extLst>
              <a:ext uri="{FF2B5EF4-FFF2-40B4-BE49-F238E27FC236}">
                <a16:creationId xmlns:a16="http://schemas.microsoft.com/office/drawing/2014/main" id="{C0F9F081-1E1E-4B33-8F2C-035C775A28E2}"/>
              </a:ext>
            </a:extLst>
          </p:cNvPr>
          <p:cNvSpPr txBox="1"/>
          <p:nvPr/>
        </p:nvSpPr>
        <p:spPr>
          <a:xfrm>
            <a:off x="3099409" y="327451"/>
            <a:ext cx="6106886" cy="307777"/>
          </a:xfrm>
          <a:prstGeom prst="rect">
            <a:avLst/>
          </a:prstGeom>
        </p:spPr>
        <p:txBody>
          <a:bodyPr vert="horz" wrap="square" lIns="0" tIns="0" rIns="0" bIns="0" rtlCol="0">
            <a:spAutoFit/>
          </a:bodyPr>
          <a:lstStyle/>
          <a:p>
            <a:pPr marL="12700"/>
            <a:r>
              <a:rPr lang="en-US" sz="2000" b="1" spc="-5" dirty="0">
                <a:solidFill>
                  <a:srgbClr val="2C3034"/>
                </a:solidFill>
                <a:latin typeface="Arial"/>
                <a:cs typeface="Arial"/>
              </a:rPr>
              <a:t>WHY NOT APPLY MACHINE LEARNING TO DOEs?</a:t>
            </a:r>
            <a:endParaRPr sz="2000" dirty="0">
              <a:latin typeface="Arial"/>
              <a:cs typeface="Arial"/>
            </a:endParaRPr>
          </a:p>
        </p:txBody>
      </p:sp>
      <p:pic>
        <p:nvPicPr>
          <p:cNvPr id="10" name="Picture 9">
            <a:extLst>
              <a:ext uri="{FF2B5EF4-FFF2-40B4-BE49-F238E27FC236}">
                <a16:creationId xmlns:a16="http://schemas.microsoft.com/office/drawing/2014/main" id="{B462C05E-1476-4D4A-AEF3-F472F157941B}"/>
              </a:ext>
            </a:extLst>
          </p:cNvPr>
          <p:cNvPicPr>
            <a:picLocks noChangeAspect="1"/>
          </p:cNvPicPr>
          <p:nvPr/>
        </p:nvPicPr>
        <p:blipFill>
          <a:blip r:embed="rId5"/>
          <a:stretch>
            <a:fillRect/>
          </a:stretch>
        </p:blipFill>
        <p:spPr>
          <a:xfrm>
            <a:off x="4521616" y="2033644"/>
            <a:ext cx="3148767" cy="2790712"/>
          </a:xfrm>
          <a:prstGeom prst="rect">
            <a:avLst/>
          </a:prstGeom>
        </p:spPr>
      </p:pic>
    </p:spTree>
    <p:extLst>
      <p:ext uri="{BB962C8B-B14F-4D97-AF65-F5344CB8AC3E}">
        <p14:creationId xmlns:p14="http://schemas.microsoft.com/office/powerpoint/2010/main" val="42171542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12683</TotalTime>
  <Words>2071</Words>
  <Application>Microsoft Office PowerPoint</Application>
  <PresentationFormat>Widescreen</PresentationFormat>
  <Paragraphs>288</Paragraphs>
  <Slides>56</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Arial Black</vt:lpstr>
      <vt:lpstr>Calibri</vt:lpstr>
      <vt:lpstr>Calibri Light</vt:lpstr>
      <vt:lpstr>Cambria Math</vt:lpstr>
      <vt:lpstr>Trebuchet MS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Gotwalt</dc:creator>
  <cp:lastModifiedBy>Christopher Gotwalt</cp:lastModifiedBy>
  <cp:revision>16</cp:revision>
  <dcterms:created xsi:type="dcterms:W3CDTF">2018-08-14T14:22:06Z</dcterms:created>
  <dcterms:modified xsi:type="dcterms:W3CDTF">2023-04-26T09:36:39Z</dcterms:modified>
</cp:coreProperties>
</file>