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1"/>
  </p:notesMasterIdLst>
  <p:handoutMasterIdLst>
    <p:handoutMasterId r:id="rId22"/>
  </p:handoutMasterIdLst>
  <p:sldIdLst>
    <p:sldId id="257" r:id="rId5"/>
    <p:sldId id="416" r:id="rId6"/>
    <p:sldId id="317" r:id="rId7"/>
    <p:sldId id="384" r:id="rId8"/>
    <p:sldId id="405" r:id="rId9"/>
    <p:sldId id="392" r:id="rId10"/>
    <p:sldId id="397" r:id="rId11"/>
    <p:sldId id="402" r:id="rId12"/>
    <p:sldId id="403" r:id="rId13"/>
    <p:sldId id="396" r:id="rId14"/>
    <p:sldId id="699" r:id="rId15"/>
    <p:sldId id="417" r:id="rId16"/>
    <p:sldId id="415" r:id="rId17"/>
    <p:sldId id="707" r:id="rId18"/>
    <p:sldId id="414" r:id="rId19"/>
    <p:sldId id="3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AC0"/>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3725" autoAdjust="0"/>
  </p:normalViewPr>
  <p:slideViewPr>
    <p:cSldViewPr snapToGrid="0">
      <p:cViewPr varScale="1">
        <p:scale>
          <a:sx n="78" d="100"/>
          <a:sy n="78" d="100"/>
        </p:scale>
        <p:origin x="108" y="55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4/19/2023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184129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13</a:t>
            </a:fld>
            <a:endParaRPr lang="en-US"/>
          </a:p>
        </p:txBody>
      </p:sp>
    </p:spTree>
    <p:extLst>
      <p:ext uri="{BB962C8B-B14F-4D97-AF65-F5344CB8AC3E}">
        <p14:creationId xmlns:p14="http://schemas.microsoft.com/office/powerpoint/2010/main" val="263872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pPr>
            <a:endParaRPr lang="en-US"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14</a:t>
            </a:fld>
            <a:endParaRPr lang="en-CA" dirty="0"/>
          </a:p>
        </p:txBody>
      </p:sp>
    </p:spTree>
    <p:extLst>
      <p:ext uri="{BB962C8B-B14F-4D97-AF65-F5344CB8AC3E}">
        <p14:creationId xmlns:p14="http://schemas.microsoft.com/office/powerpoint/2010/main" val="39483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15</a:t>
            </a:fld>
            <a:endParaRPr lang="en-US"/>
          </a:p>
        </p:txBody>
      </p:sp>
    </p:spTree>
    <p:extLst>
      <p:ext uri="{BB962C8B-B14F-4D97-AF65-F5344CB8AC3E}">
        <p14:creationId xmlns:p14="http://schemas.microsoft.com/office/powerpoint/2010/main" val="195793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391450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6</a:t>
            </a:fld>
            <a:endParaRPr lang="en-US"/>
          </a:p>
        </p:txBody>
      </p:sp>
    </p:spTree>
    <p:extLst>
      <p:ext uri="{BB962C8B-B14F-4D97-AF65-F5344CB8AC3E}">
        <p14:creationId xmlns:p14="http://schemas.microsoft.com/office/powerpoint/2010/main" val="397552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135967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336440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349170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Tx/>
              <a:buNone/>
            </a:pPr>
            <a:endParaRPr lang="en-US"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11</a:t>
            </a:fld>
            <a:endParaRPr lang="en-CA" dirty="0"/>
          </a:p>
        </p:txBody>
      </p:sp>
    </p:spTree>
    <p:extLst>
      <p:ext uri="{BB962C8B-B14F-4D97-AF65-F5344CB8AC3E}">
        <p14:creationId xmlns:p14="http://schemas.microsoft.com/office/powerpoint/2010/main" val="394827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jpg"/><Relationship Id="rId7" Type="http://schemas.openxmlformats.org/officeDocument/2006/relationships/hyperlink" Target="https://technofaq.org/posts/2021/03/how-to-promote-digital-transformation-in-the-workpla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europeandissemination.eu/why-automation-and-flexible-jobs-could-lead-to-more-meaningful-work/14133" TargetMode="External"/><Relationship Id="rId9" Type="http://schemas.openxmlformats.org/officeDocument/2006/relationships/hyperlink" Target="https://aprendiendoarduino.wordpress.com/2019/10/30/grafana-y-arduin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edia.defense.gov/2019/Jul/12/2002156622/-1/-1/1/DOD-DIGITAL-MODERNIZATION-STRATEGY-2019.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a:bodyPr>
          <a:lstStyle/>
          <a:p>
            <a:r>
              <a:rPr lang="en-US" sz="4000" dirty="0"/>
              <a:t>Digital Transformation Through Automation</a:t>
            </a:r>
          </a:p>
        </p:txBody>
      </p:sp>
      <p:pic>
        <p:nvPicPr>
          <p:cNvPr id="14" name="Picture Placeholder 13">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a:blip r:embed="rId3"/>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pPr marL="0" indent="0">
              <a:lnSpc>
                <a:spcPct val="100000"/>
              </a:lnSpc>
              <a:spcBef>
                <a:spcPts val="0"/>
              </a:spcBef>
              <a:spcAft>
                <a:spcPts val="0"/>
              </a:spcAft>
            </a:pPr>
            <a:r>
              <a:rPr lang="en-US" dirty="0"/>
              <a:t>Nathan Pond</a:t>
            </a:r>
          </a:p>
          <a:p>
            <a:pPr marL="0" indent="0">
              <a:lnSpc>
                <a:spcPct val="100000"/>
              </a:lnSpc>
              <a:spcBef>
                <a:spcPts val="0"/>
              </a:spcBef>
              <a:spcAft>
                <a:spcPts val="0"/>
              </a:spcAft>
            </a:pPr>
            <a:r>
              <a:rPr lang="en-US" dirty="0"/>
              <a:t>BES Program Manager</a:t>
            </a:r>
          </a:p>
          <a:p>
            <a:pPr marL="0" indent="0">
              <a:lnSpc>
                <a:spcPct val="100000"/>
              </a:lnSpc>
              <a:spcBef>
                <a:spcPts val="0"/>
              </a:spcBef>
              <a:spcAft>
                <a:spcPts val="0"/>
              </a:spcAft>
            </a:pPr>
            <a:r>
              <a:rPr lang="en-US" dirty="0"/>
              <a:t>Edaptive Computing, Inc.</a:t>
            </a:r>
          </a:p>
        </p:txBody>
      </p:sp>
      <p:pic>
        <p:nvPicPr>
          <p:cNvPr id="1026" name="Picture 2" descr="ECI_Logo_with_4_verbs_full.whiteborderletters.registered">
            <a:extLst>
              <a:ext uri="{FF2B5EF4-FFF2-40B4-BE49-F238E27FC236}">
                <a16:creationId xmlns:a16="http://schemas.microsoft.com/office/drawing/2014/main" id="{3321398D-5BF0-D200-537B-530C5494FC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5432914"/>
            <a:ext cx="2662025" cy="81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57785" y="2187839"/>
            <a:ext cx="5437187" cy="2986234"/>
          </a:xfrm>
        </p:spPr>
        <p:txBody>
          <a:bodyPr vert="horz" wrap="square" lIns="0" tIns="0" rIns="0" bIns="0" rtlCol="0" anchor="ctr" anchorCtr="0">
            <a:normAutofit/>
          </a:bodyPr>
          <a:lstStyle/>
          <a:p>
            <a:pPr>
              <a:lnSpc>
                <a:spcPct val="100000"/>
              </a:lnSpc>
            </a:pPr>
            <a:r>
              <a:rPr lang="en-US" sz="6000" kern="1200" dirty="0">
                <a:solidFill>
                  <a:schemeClr val="tx1"/>
                </a:solidFill>
                <a:latin typeface="+mj-lt"/>
                <a:ea typeface="+mj-ea"/>
                <a:cs typeface="+mj-cs"/>
              </a:rPr>
              <a:t>How do we </a:t>
            </a:r>
            <a:r>
              <a:rPr lang="en-US" sz="6000" dirty="0"/>
              <a:t>enable Digital Transformation</a:t>
            </a:r>
            <a:r>
              <a:rPr lang="en-US" sz="6000" kern="1200" dirty="0">
                <a:solidFill>
                  <a:schemeClr val="tx1"/>
                </a:solidFill>
                <a:latin typeface="+mj-lt"/>
                <a:ea typeface="+mj-ea"/>
                <a:cs typeface="+mj-cs"/>
              </a:rPr>
              <a:t>?</a:t>
            </a:r>
          </a:p>
        </p:txBody>
      </p:sp>
    </p:spTree>
    <p:extLst>
      <p:ext uri="{BB962C8B-B14F-4D97-AF65-F5344CB8AC3E}">
        <p14:creationId xmlns:p14="http://schemas.microsoft.com/office/powerpoint/2010/main" val="405799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DD9401D1-4920-CCB6-36C3-40710715AA2D}"/>
              </a:ext>
            </a:extLst>
          </p:cNvPr>
          <p:cNvSpPr>
            <a:spLocks noGrp="1"/>
          </p:cNvSpPr>
          <p:nvPr>
            <p:ph type="title"/>
          </p:nvPr>
        </p:nvSpPr>
        <p:spPr>
          <a:xfrm>
            <a:off x="333375" y="65987"/>
            <a:ext cx="11572679" cy="556181"/>
          </a:xfrm>
        </p:spPr>
        <p:txBody>
          <a:bodyPr/>
          <a:lstStyle/>
          <a:p>
            <a:r>
              <a:rPr lang="en-US" dirty="0"/>
              <a:t>Digital Transformation with ECI Automate</a:t>
            </a:r>
            <a:br>
              <a:rPr lang="en-US" dirty="0"/>
            </a:br>
            <a:endParaRPr lang="en-US" dirty="0"/>
          </a:p>
        </p:txBody>
      </p:sp>
      <p:sp>
        <p:nvSpPr>
          <p:cNvPr id="35" name="Slide Number Placeholder 3">
            <a:extLst>
              <a:ext uri="{FF2B5EF4-FFF2-40B4-BE49-F238E27FC236}">
                <a16:creationId xmlns:a16="http://schemas.microsoft.com/office/drawing/2014/main" id="{8C151896-B98E-A1FF-9F76-DDB0BE02E14A}"/>
              </a:ext>
            </a:extLst>
          </p:cNvPr>
          <p:cNvSpPr>
            <a:spLocks noGrp="1"/>
          </p:cNvSpPr>
          <p:nvPr>
            <p:ph type="sldNum" sz="quarter" idx="12"/>
          </p:nvPr>
        </p:nvSpPr>
        <p:spPr>
          <a:xfrm>
            <a:off x="11476238" y="6546259"/>
            <a:ext cx="539093" cy="311742"/>
          </a:xfrm>
        </p:spPr>
        <p:txBody>
          <a:bodyPr/>
          <a:lstStyle/>
          <a:p>
            <a:fld id="{49B59319-9392-41A2-89DA-7B62DA230869}" type="slidenum">
              <a:rPr lang="en-US" smtClean="0">
                <a:solidFill>
                  <a:prstClr val="black">
                    <a:tint val="75000"/>
                  </a:prstClr>
                </a:solidFill>
              </a:rPr>
              <a:pPr/>
              <a:t>11</a:t>
            </a:fld>
            <a:endParaRPr lang="en-US">
              <a:solidFill>
                <a:prstClr val="black">
                  <a:tint val="75000"/>
                </a:prstClr>
              </a:solidFill>
            </a:endParaRPr>
          </a:p>
        </p:txBody>
      </p:sp>
      <p:pic>
        <p:nvPicPr>
          <p:cNvPr id="36" name="Picture 2" descr="icon-column - Art-Reach">
            <a:extLst>
              <a:ext uri="{FF2B5EF4-FFF2-40B4-BE49-F238E27FC236}">
                <a16:creationId xmlns:a16="http://schemas.microsoft.com/office/drawing/2014/main" id="{6AC22E14-D4A7-43C5-5CEB-007083926B2E}"/>
              </a:ext>
            </a:extLst>
          </p:cNvPr>
          <p:cNvPicPr>
            <a:picLocks noChangeAspect="1" noChangeArrowheads="1"/>
          </p:cNvPicPr>
          <p:nvPr/>
        </p:nvPicPr>
        <p:blipFill>
          <a:blip r:embed="rId3">
            <a:duotone>
              <a:prstClr val="black"/>
              <a:srgbClr val="090AC0">
                <a:tint val="45000"/>
                <a:satMod val="400000"/>
              </a:srgbClr>
            </a:duotone>
            <a:extLst>
              <a:ext uri="{28A0092B-C50C-407E-A947-70E740481C1C}">
                <a14:useLocalDpi xmlns:a14="http://schemas.microsoft.com/office/drawing/2010/main" val="0"/>
              </a:ext>
            </a:extLst>
          </a:blip>
          <a:srcRect/>
          <a:stretch>
            <a:fillRect/>
          </a:stretch>
        </p:blipFill>
        <p:spPr bwMode="auto">
          <a:xfrm>
            <a:off x="3257293" y="2479152"/>
            <a:ext cx="933218" cy="12498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con-column - Art-Reach">
            <a:extLst>
              <a:ext uri="{FF2B5EF4-FFF2-40B4-BE49-F238E27FC236}">
                <a16:creationId xmlns:a16="http://schemas.microsoft.com/office/drawing/2014/main" id="{A60C4AD3-4BEF-18FF-9C92-CC850EB50FC4}"/>
              </a:ext>
            </a:extLst>
          </p:cNvPr>
          <p:cNvPicPr>
            <a:picLocks noChangeAspect="1" noChangeArrowheads="1"/>
          </p:cNvPicPr>
          <p:nvPr/>
        </p:nvPicPr>
        <p:blipFill>
          <a:blip r:embed="rId3">
            <a:duotone>
              <a:prstClr val="black"/>
              <a:srgbClr val="090AC0">
                <a:tint val="45000"/>
                <a:satMod val="400000"/>
              </a:srgbClr>
            </a:duotone>
            <a:extLst>
              <a:ext uri="{28A0092B-C50C-407E-A947-70E740481C1C}">
                <a14:useLocalDpi xmlns:a14="http://schemas.microsoft.com/office/drawing/2010/main" val="0"/>
              </a:ext>
            </a:extLst>
          </a:blip>
          <a:srcRect/>
          <a:stretch>
            <a:fillRect/>
          </a:stretch>
        </p:blipFill>
        <p:spPr bwMode="auto">
          <a:xfrm>
            <a:off x="8076837" y="2479152"/>
            <a:ext cx="933218" cy="124984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8" name="Picture 2" descr="icon-column - Art-Reach">
            <a:extLst>
              <a:ext uri="{FF2B5EF4-FFF2-40B4-BE49-F238E27FC236}">
                <a16:creationId xmlns:a16="http://schemas.microsoft.com/office/drawing/2014/main" id="{CA815A6A-8B5D-4E92-D01C-7235C5F6F7A9}"/>
              </a:ext>
            </a:extLst>
          </p:cNvPr>
          <p:cNvPicPr>
            <a:picLocks noChangeAspect="1" noChangeArrowheads="1"/>
          </p:cNvPicPr>
          <p:nvPr/>
        </p:nvPicPr>
        <p:blipFill>
          <a:blip r:embed="rId3">
            <a:duotone>
              <a:prstClr val="black"/>
              <a:srgbClr val="090AC0">
                <a:tint val="45000"/>
                <a:satMod val="400000"/>
              </a:srgbClr>
            </a:duotone>
            <a:extLst>
              <a:ext uri="{28A0092B-C50C-407E-A947-70E740481C1C}">
                <a14:useLocalDpi xmlns:a14="http://schemas.microsoft.com/office/drawing/2010/main" val="0"/>
              </a:ext>
            </a:extLst>
          </a:blip>
          <a:srcRect/>
          <a:stretch>
            <a:fillRect/>
          </a:stretch>
        </p:blipFill>
        <p:spPr bwMode="auto">
          <a:xfrm>
            <a:off x="6871951" y="2479152"/>
            <a:ext cx="933218" cy="12498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con-column - Art-Reach">
            <a:extLst>
              <a:ext uri="{FF2B5EF4-FFF2-40B4-BE49-F238E27FC236}">
                <a16:creationId xmlns:a16="http://schemas.microsoft.com/office/drawing/2014/main" id="{CB550A78-606C-E9EE-B98A-543D4AA594A6}"/>
              </a:ext>
            </a:extLst>
          </p:cNvPr>
          <p:cNvPicPr>
            <a:picLocks noChangeAspect="1" noChangeArrowheads="1"/>
          </p:cNvPicPr>
          <p:nvPr/>
        </p:nvPicPr>
        <p:blipFill>
          <a:blip r:embed="rId3">
            <a:duotone>
              <a:prstClr val="black"/>
              <a:srgbClr val="090AC0">
                <a:tint val="45000"/>
                <a:satMod val="400000"/>
              </a:srgbClr>
            </a:duotone>
            <a:extLst>
              <a:ext uri="{28A0092B-C50C-407E-A947-70E740481C1C}">
                <a14:useLocalDpi xmlns:a14="http://schemas.microsoft.com/office/drawing/2010/main" val="0"/>
              </a:ext>
            </a:extLst>
          </a:blip>
          <a:srcRect/>
          <a:stretch>
            <a:fillRect/>
          </a:stretch>
        </p:blipFill>
        <p:spPr bwMode="auto">
          <a:xfrm>
            <a:off x="4462179" y="2479152"/>
            <a:ext cx="933218" cy="124984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con-column - Art-Reach">
            <a:extLst>
              <a:ext uri="{FF2B5EF4-FFF2-40B4-BE49-F238E27FC236}">
                <a16:creationId xmlns:a16="http://schemas.microsoft.com/office/drawing/2014/main" id="{225796D7-F995-CC2A-64EC-E957435DA53D}"/>
              </a:ext>
            </a:extLst>
          </p:cNvPr>
          <p:cNvPicPr>
            <a:picLocks noChangeAspect="1" noChangeArrowheads="1"/>
          </p:cNvPicPr>
          <p:nvPr/>
        </p:nvPicPr>
        <p:blipFill>
          <a:blip r:embed="rId3">
            <a:duotone>
              <a:prstClr val="black"/>
              <a:srgbClr val="090AC0">
                <a:tint val="45000"/>
                <a:satMod val="400000"/>
              </a:srgbClr>
            </a:duotone>
            <a:extLst>
              <a:ext uri="{28A0092B-C50C-407E-A947-70E740481C1C}">
                <a14:useLocalDpi xmlns:a14="http://schemas.microsoft.com/office/drawing/2010/main" val="0"/>
              </a:ext>
            </a:extLst>
          </a:blip>
          <a:srcRect/>
          <a:stretch>
            <a:fillRect/>
          </a:stretch>
        </p:blipFill>
        <p:spPr bwMode="auto">
          <a:xfrm>
            <a:off x="5667065" y="2479152"/>
            <a:ext cx="933218" cy="124984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12E57DED-16D3-34DB-F8EE-48EE0B290E5B}"/>
              </a:ext>
            </a:extLst>
          </p:cNvPr>
          <p:cNvSpPr txBox="1"/>
          <p:nvPr/>
        </p:nvSpPr>
        <p:spPr>
          <a:xfrm rot="16200000">
            <a:off x="2916821" y="2933774"/>
            <a:ext cx="699090" cy="369332"/>
          </a:xfrm>
          <a:prstGeom prst="rect">
            <a:avLst/>
          </a:prstGeom>
          <a:noFill/>
        </p:spPr>
        <p:txBody>
          <a:bodyPr wrap="square" rtlCol="0">
            <a:spAutoFit/>
          </a:bodyPr>
          <a:lstStyle/>
          <a:p>
            <a:r>
              <a:rPr lang="en-US" dirty="0"/>
              <a:t>Data</a:t>
            </a:r>
          </a:p>
        </p:txBody>
      </p:sp>
      <p:sp>
        <p:nvSpPr>
          <p:cNvPr id="42" name="TextBox 41">
            <a:extLst>
              <a:ext uri="{FF2B5EF4-FFF2-40B4-BE49-F238E27FC236}">
                <a16:creationId xmlns:a16="http://schemas.microsoft.com/office/drawing/2014/main" id="{4C6873BC-CBA7-CE03-12A5-0798D40CE08F}"/>
              </a:ext>
            </a:extLst>
          </p:cNvPr>
          <p:cNvSpPr txBox="1"/>
          <p:nvPr/>
        </p:nvSpPr>
        <p:spPr>
          <a:xfrm rot="16200000">
            <a:off x="5042361" y="2904767"/>
            <a:ext cx="1077314" cy="369332"/>
          </a:xfrm>
          <a:prstGeom prst="rect">
            <a:avLst/>
          </a:prstGeom>
          <a:noFill/>
        </p:spPr>
        <p:txBody>
          <a:bodyPr wrap="square" rtlCol="0">
            <a:spAutoFit/>
          </a:bodyPr>
          <a:lstStyle/>
          <a:p>
            <a:r>
              <a:rPr lang="en-US" dirty="0"/>
              <a:t>Analytics</a:t>
            </a:r>
          </a:p>
        </p:txBody>
      </p:sp>
      <p:sp>
        <p:nvSpPr>
          <p:cNvPr id="43" name="TextBox 42">
            <a:extLst>
              <a:ext uri="{FF2B5EF4-FFF2-40B4-BE49-F238E27FC236}">
                <a16:creationId xmlns:a16="http://schemas.microsoft.com/office/drawing/2014/main" id="{333A929B-58B7-B3F8-078F-BF157541C955}"/>
              </a:ext>
            </a:extLst>
          </p:cNvPr>
          <p:cNvSpPr txBox="1"/>
          <p:nvPr/>
        </p:nvSpPr>
        <p:spPr>
          <a:xfrm rot="16200000">
            <a:off x="3901083" y="2905894"/>
            <a:ext cx="1079570" cy="369332"/>
          </a:xfrm>
          <a:prstGeom prst="rect">
            <a:avLst/>
          </a:prstGeom>
          <a:noFill/>
        </p:spPr>
        <p:txBody>
          <a:bodyPr wrap="square" rtlCol="0">
            <a:spAutoFit/>
          </a:bodyPr>
          <a:lstStyle/>
          <a:p>
            <a:r>
              <a:rPr lang="en-US" dirty="0"/>
              <a:t>Content</a:t>
            </a:r>
          </a:p>
        </p:txBody>
      </p:sp>
      <p:sp>
        <p:nvSpPr>
          <p:cNvPr id="44" name="TextBox 43">
            <a:extLst>
              <a:ext uri="{FF2B5EF4-FFF2-40B4-BE49-F238E27FC236}">
                <a16:creationId xmlns:a16="http://schemas.microsoft.com/office/drawing/2014/main" id="{B9BE3748-01A3-C995-B32D-70D382DFD773}"/>
              </a:ext>
            </a:extLst>
          </p:cNvPr>
          <p:cNvSpPr txBox="1"/>
          <p:nvPr/>
        </p:nvSpPr>
        <p:spPr>
          <a:xfrm rot="16200000">
            <a:off x="6217286" y="2933775"/>
            <a:ext cx="1135326" cy="369332"/>
          </a:xfrm>
          <a:prstGeom prst="rect">
            <a:avLst/>
          </a:prstGeom>
          <a:noFill/>
        </p:spPr>
        <p:txBody>
          <a:bodyPr wrap="square" rtlCol="0">
            <a:spAutoFit/>
          </a:bodyPr>
          <a:lstStyle/>
          <a:p>
            <a:r>
              <a:rPr lang="en-US" dirty="0"/>
              <a:t>Workflow</a:t>
            </a:r>
          </a:p>
        </p:txBody>
      </p:sp>
      <p:sp>
        <p:nvSpPr>
          <p:cNvPr id="45" name="Rectangle 44">
            <a:extLst>
              <a:ext uri="{FF2B5EF4-FFF2-40B4-BE49-F238E27FC236}">
                <a16:creationId xmlns:a16="http://schemas.microsoft.com/office/drawing/2014/main" id="{C363D155-6F99-A930-3F90-458AFCFED382}"/>
              </a:ext>
            </a:extLst>
          </p:cNvPr>
          <p:cNvSpPr/>
          <p:nvPr/>
        </p:nvSpPr>
        <p:spPr>
          <a:xfrm>
            <a:off x="3288742" y="4658315"/>
            <a:ext cx="5721313" cy="10953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A0403826-F019-1841-E62A-760B7A54D34C}"/>
              </a:ext>
            </a:extLst>
          </p:cNvPr>
          <p:cNvCxnSpPr>
            <a:cxnSpLocks/>
          </p:cNvCxnSpPr>
          <p:nvPr/>
        </p:nvCxnSpPr>
        <p:spPr>
          <a:xfrm flipH="1">
            <a:off x="7351188" y="3718351"/>
            <a:ext cx="794" cy="9169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0BACA7E-4D77-F61B-7810-B77CFE61D917}"/>
              </a:ext>
            </a:extLst>
          </p:cNvPr>
          <p:cNvSpPr txBox="1"/>
          <p:nvPr/>
        </p:nvSpPr>
        <p:spPr>
          <a:xfrm>
            <a:off x="3957526" y="4744280"/>
            <a:ext cx="4368905" cy="954107"/>
          </a:xfrm>
          <a:prstGeom prst="rect">
            <a:avLst/>
          </a:prstGeom>
          <a:noFill/>
        </p:spPr>
        <p:txBody>
          <a:bodyPr wrap="square" rtlCol="0">
            <a:spAutoFit/>
          </a:bodyPr>
          <a:lstStyle/>
          <a:p>
            <a:pPr algn="ctr"/>
            <a:r>
              <a:rPr lang="en-US" sz="2800" dirty="0"/>
              <a:t>External Data Sources &amp; </a:t>
            </a:r>
          </a:p>
          <a:p>
            <a:pPr algn="ctr"/>
            <a:r>
              <a:rPr lang="en-US" sz="2800" dirty="0"/>
              <a:t>COTS/GOTS Integration</a:t>
            </a:r>
          </a:p>
        </p:txBody>
      </p:sp>
      <p:sp>
        <p:nvSpPr>
          <p:cNvPr id="48" name="TextBox 47">
            <a:extLst>
              <a:ext uri="{FF2B5EF4-FFF2-40B4-BE49-F238E27FC236}">
                <a16:creationId xmlns:a16="http://schemas.microsoft.com/office/drawing/2014/main" id="{ADF81984-4C5B-A98F-A0C7-1A6EB0DD7E44}"/>
              </a:ext>
            </a:extLst>
          </p:cNvPr>
          <p:cNvSpPr txBox="1"/>
          <p:nvPr/>
        </p:nvSpPr>
        <p:spPr>
          <a:xfrm>
            <a:off x="2360721" y="5942142"/>
            <a:ext cx="7470557" cy="369332"/>
          </a:xfrm>
          <a:prstGeom prst="rect">
            <a:avLst/>
          </a:prstGeom>
          <a:solidFill>
            <a:schemeClr val="tx1"/>
          </a:solidFill>
          <a:ln w="25400">
            <a:noFill/>
          </a:ln>
        </p:spPr>
        <p:txBody>
          <a:bodyPr wrap="square" rtlCol="0">
            <a:spAutoFit/>
          </a:bodyPr>
          <a:lstStyle>
            <a:defPPr>
              <a:defRPr lang="en-US"/>
            </a:defPPr>
            <a:lvl1pPr algn="ctr">
              <a:defRPr b="1">
                <a:solidFill>
                  <a:schemeClr val="bg1"/>
                </a:solidFill>
                <a:latin typeface="Arial" pitchFamily="34" charset="0"/>
                <a:cs typeface="Arial" pitchFamily="34" charset="0"/>
              </a:defRPr>
            </a:lvl1pPr>
          </a:lstStyle>
          <a:p>
            <a:r>
              <a:rPr lang="en-US" dirty="0"/>
              <a:t>Enabling Digital Transformation through Automation and Analytics</a:t>
            </a:r>
          </a:p>
        </p:txBody>
      </p:sp>
      <p:sp>
        <p:nvSpPr>
          <p:cNvPr id="49" name="TextBox 48">
            <a:extLst>
              <a:ext uri="{FF2B5EF4-FFF2-40B4-BE49-F238E27FC236}">
                <a16:creationId xmlns:a16="http://schemas.microsoft.com/office/drawing/2014/main" id="{B1C774D0-6558-BE33-5CFF-B60BA3D890DA}"/>
              </a:ext>
            </a:extLst>
          </p:cNvPr>
          <p:cNvSpPr txBox="1"/>
          <p:nvPr/>
        </p:nvSpPr>
        <p:spPr>
          <a:xfrm rot="16200000">
            <a:off x="7227350" y="2827788"/>
            <a:ext cx="1475033" cy="369332"/>
          </a:xfrm>
          <a:prstGeom prst="rect">
            <a:avLst/>
          </a:prstGeom>
          <a:noFill/>
        </p:spPr>
        <p:txBody>
          <a:bodyPr wrap="square" rtlCol="0">
            <a:spAutoFit/>
          </a:bodyPr>
          <a:lstStyle/>
          <a:p>
            <a:r>
              <a:rPr lang="en-US" dirty="0"/>
              <a:t>Visualization</a:t>
            </a:r>
          </a:p>
        </p:txBody>
      </p:sp>
      <p:sp>
        <p:nvSpPr>
          <p:cNvPr id="50" name="Rectangle 49">
            <a:extLst>
              <a:ext uri="{FF2B5EF4-FFF2-40B4-BE49-F238E27FC236}">
                <a16:creationId xmlns:a16="http://schemas.microsoft.com/office/drawing/2014/main" id="{5A258136-D322-4966-3E4F-1F004D5177E1}"/>
              </a:ext>
            </a:extLst>
          </p:cNvPr>
          <p:cNvSpPr/>
          <p:nvPr/>
        </p:nvSpPr>
        <p:spPr>
          <a:xfrm>
            <a:off x="265277" y="809482"/>
            <a:ext cx="2551803" cy="3647152"/>
          </a:xfrm>
          <a:prstGeom prst="rect">
            <a:avLst/>
          </a:prstGeom>
          <a:noFill/>
          <a:ln>
            <a:solidFill>
              <a:schemeClr val="bg2">
                <a:lumMod val="75000"/>
              </a:schemeClr>
            </a:solidFill>
          </a:ln>
        </p:spPr>
        <p:txBody>
          <a:bodyPr wrap="square" lIns="91440">
            <a:spAutoFit/>
          </a:bodyPr>
          <a:lstStyle/>
          <a:p>
            <a:pPr>
              <a:spcAft>
                <a:spcPts val="600"/>
              </a:spcAft>
            </a:pPr>
            <a:r>
              <a:rPr lang="en-US" sz="1600" b="1" dirty="0">
                <a:latin typeface="Arial" panose="020B0604020202020204" pitchFamily="34" charset="0"/>
                <a:cs typeface="Arial" panose="020B0604020202020204" pitchFamily="34" charset="0"/>
              </a:rPr>
              <a:t>Capabilities</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cs typeface="Arial" panose="020B0604020202020204" pitchFamily="34" charset="0"/>
              </a:rPr>
              <a:t>Foundation</a:t>
            </a:r>
            <a:r>
              <a:rPr lang="en-US" sz="1400" dirty="0">
                <a:cs typeface="Arial" panose="020B0604020202020204" pitchFamily="34" charset="0"/>
              </a:rPr>
              <a:t> for customizable process automation</a:t>
            </a:r>
          </a:p>
          <a:p>
            <a:pPr marL="285750" indent="-285750">
              <a:buFont typeface="Arial" panose="020B0604020202020204" pitchFamily="34" charset="0"/>
              <a:buChar char="•"/>
            </a:pPr>
            <a:r>
              <a:rPr lang="en-US" sz="1400" dirty="0">
                <a:cs typeface="Arial" panose="020B0604020202020204" pitchFamily="34" charset="0"/>
              </a:rPr>
              <a:t>Visualization </a:t>
            </a:r>
            <a:r>
              <a:rPr lang="en-US" sz="1400" b="1" dirty="0">
                <a:cs typeface="Arial" panose="020B0604020202020204" pitchFamily="34" charset="0"/>
              </a:rPr>
              <a:t>Dashboards</a:t>
            </a:r>
            <a:endParaRPr lang="en-US" sz="1400" dirty="0">
              <a:cs typeface="Arial" panose="020B0604020202020204" pitchFamily="34" charset="0"/>
            </a:endParaRPr>
          </a:p>
          <a:p>
            <a:pPr marL="285750" indent="-285750">
              <a:buFont typeface="Arial" panose="020B0604020202020204" pitchFamily="34" charset="0"/>
              <a:buChar char="•"/>
            </a:pPr>
            <a:r>
              <a:rPr lang="en-US" sz="1400" b="1" dirty="0">
                <a:cs typeface="Arial" panose="020B0604020202020204" pitchFamily="34" charset="0"/>
              </a:rPr>
              <a:t>Configurable form-based workflows </a:t>
            </a:r>
            <a:r>
              <a:rPr lang="en-US" sz="1400" dirty="0">
                <a:cs typeface="Arial" panose="020B0604020202020204" pitchFamily="34" charset="0"/>
              </a:rPr>
              <a:t>enforce compliance and consistency</a:t>
            </a:r>
          </a:p>
          <a:p>
            <a:pPr marL="285750" indent="-285750">
              <a:buFont typeface="Arial" panose="020B0604020202020204" pitchFamily="34" charset="0"/>
              <a:buChar char="•"/>
            </a:pPr>
            <a:r>
              <a:rPr lang="en-US" sz="1400" b="1" dirty="0">
                <a:cs typeface="Arial" panose="020B0604020202020204" pitchFamily="34" charset="0"/>
              </a:rPr>
              <a:t>Real-time</a:t>
            </a:r>
            <a:r>
              <a:rPr lang="en-US" sz="1400" dirty="0">
                <a:cs typeface="Arial" panose="020B0604020202020204" pitchFamily="34" charset="0"/>
              </a:rPr>
              <a:t> Task Management, Notification, and Monitoring</a:t>
            </a:r>
          </a:p>
          <a:p>
            <a:pPr marL="285750" indent="-285750">
              <a:buFont typeface="Arial" panose="020B0604020202020204" pitchFamily="34" charset="0"/>
              <a:buChar char="•"/>
            </a:pPr>
            <a:r>
              <a:rPr lang="en-US" sz="1400" b="1" dirty="0">
                <a:cs typeface="Arial" panose="020B0604020202020204" pitchFamily="34" charset="0"/>
              </a:rPr>
              <a:t>Collects process data </a:t>
            </a:r>
            <a:r>
              <a:rPr lang="en-US" sz="1400" dirty="0">
                <a:cs typeface="Arial" panose="020B0604020202020204" pitchFamily="34" charset="0"/>
              </a:rPr>
              <a:t>during execution and stores in central location</a:t>
            </a:r>
          </a:p>
          <a:p>
            <a:pPr marL="285750" indent="-285750">
              <a:buFont typeface="Arial" panose="020B0604020202020204" pitchFamily="34" charset="0"/>
              <a:buChar char="•"/>
            </a:pPr>
            <a:r>
              <a:rPr lang="en-US" sz="1400" b="1" dirty="0">
                <a:cs typeface="Arial" panose="020B0604020202020204" pitchFamily="34" charset="0"/>
              </a:rPr>
              <a:t>Real-time identification and reporting </a:t>
            </a:r>
            <a:r>
              <a:rPr lang="en-US" sz="1400" dirty="0">
                <a:cs typeface="Arial" panose="020B0604020202020204" pitchFamily="34" charset="0"/>
              </a:rPr>
              <a:t>of abnormalities and process optimizations</a:t>
            </a:r>
            <a:endParaRPr lang="en-US" sz="1400"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0BB1B218-3BD7-DA9C-0BD8-73A613444EBF}"/>
              </a:ext>
            </a:extLst>
          </p:cNvPr>
          <p:cNvSpPr/>
          <p:nvPr/>
        </p:nvSpPr>
        <p:spPr>
          <a:xfrm>
            <a:off x="9471541" y="796292"/>
            <a:ext cx="2353010" cy="3647152"/>
          </a:xfrm>
          <a:prstGeom prst="rect">
            <a:avLst/>
          </a:prstGeom>
          <a:noFill/>
          <a:ln>
            <a:solidFill>
              <a:schemeClr val="bg2">
                <a:lumMod val="75000"/>
              </a:schemeClr>
            </a:solidFill>
          </a:ln>
        </p:spPr>
        <p:txBody>
          <a:bodyPr wrap="square" lIns="91440">
            <a:spAutoFit/>
          </a:bodyPr>
          <a:lstStyle/>
          <a:p>
            <a:pPr>
              <a:spcAft>
                <a:spcPts val="600"/>
              </a:spcAft>
            </a:pPr>
            <a:r>
              <a:rPr lang="en-US" sz="1600" b="1" dirty="0">
                <a:latin typeface="Arial" panose="020B0604020202020204" pitchFamily="34" charset="0"/>
                <a:cs typeface="Arial" panose="020B0604020202020204" pitchFamily="34" charset="0"/>
              </a:rPr>
              <a:t>Outcomes</a:t>
            </a:r>
            <a:r>
              <a:rPr lang="en-US"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cs typeface="Arial" panose="020B0604020202020204" pitchFamily="34" charset="0"/>
              </a:rPr>
              <a:t>Saves time by </a:t>
            </a:r>
            <a:r>
              <a:rPr lang="en-US" sz="1400" b="1" dirty="0">
                <a:cs typeface="Arial" panose="020B0604020202020204" pitchFamily="34" charset="0"/>
              </a:rPr>
              <a:t>digitizing previously manual processes</a:t>
            </a:r>
          </a:p>
          <a:p>
            <a:pPr marL="285750" indent="-285750">
              <a:buFont typeface="Arial" panose="020B0604020202020204" pitchFamily="34" charset="0"/>
              <a:buChar char="•"/>
            </a:pPr>
            <a:r>
              <a:rPr lang="en-US" sz="1400" dirty="0">
                <a:cs typeface="Arial" panose="020B0604020202020204" pitchFamily="34" charset="0"/>
              </a:rPr>
              <a:t>Preserves pre-existing processes by </a:t>
            </a:r>
            <a:r>
              <a:rPr lang="en-US" sz="1400" b="1" dirty="0">
                <a:cs typeface="Arial" panose="020B0604020202020204" pitchFamily="34" charset="0"/>
              </a:rPr>
              <a:t>integrating into current systems</a:t>
            </a:r>
            <a:endParaRPr lang="en-US" sz="1400" dirty="0">
              <a:cs typeface="Arial" panose="020B0604020202020204" pitchFamily="34" charset="0"/>
            </a:endParaRPr>
          </a:p>
          <a:p>
            <a:pPr marL="285750" indent="-285750">
              <a:buFont typeface="Arial" panose="020B0604020202020204" pitchFamily="34" charset="0"/>
              <a:buChar char="•"/>
            </a:pPr>
            <a:r>
              <a:rPr lang="en-US" sz="1400" dirty="0"/>
              <a:t>Automatically </a:t>
            </a:r>
            <a:r>
              <a:rPr lang="en-US" sz="1400" b="1" dirty="0"/>
              <a:t>coalesces information </a:t>
            </a:r>
            <a:r>
              <a:rPr lang="en-US" sz="1400" dirty="0"/>
              <a:t>from multiple sources</a:t>
            </a:r>
          </a:p>
          <a:p>
            <a:pPr marL="285750" indent="-285750">
              <a:buFont typeface="Arial" panose="020B0604020202020204" pitchFamily="34" charset="0"/>
              <a:buChar char="•"/>
            </a:pPr>
            <a:r>
              <a:rPr lang="en-US" sz="1400" dirty="0">
                <a:cs typeface="Arial" panose="020B0604020202020204" pitchFamily="34" charset="0"/>
              </a:rPr>
              <a:t>Reduces cost, time, and errors to ensure data </a:t>
            </a:r>
            <a:r>
              <a:rPr lang="en-US" sz="1400" b="1" dirty="0">
                <a:cs typeface="Arial" panose="020B0604020202020204" pitchFamily="34" charset="0"/>
              </a:rPr>
              <a:t>consistency</a:t>
            </a:r>
            <a:r>
              <a:rPr lang="en-US" sz="1400" dirty="0">
                <a:cs typeface="Arial" panose="020B0604020202020204" pitchFamily="34" charset="0"/>
              </a:rPr>
              <a:t> and </a:t>
            </a:r>
            <a:r>
              <a:rPr lang="en-US" sz="1400" b="1" dirty="0">
                <a:cs typeface="Arial" panose="020B0604020202020204" pitchFamily="34" charset="0"/>
              </a:rPr>
              <a:t>accuracy</a:t>
            </a:r>
          </a:p>
          <a:p>
            <a:pPr marL="285750" indent="-285750">
              <a:buFont typeface="Arial" panose="020B0604020202020204" pitchFamily="34" charset="0"/>
              <a:buChar char="•"/>
            </a:pPr>
            <a:r>
              <a:rPr lang="en-US" sz="1400" b="1" dirty="0">
                <a:cs typeface="Arial" panose="020B0604020202020204" pitchFamily="34" charset="0"/>
              </a:rPr>
              <a:t>Optimizes process workflows </a:t>
            </a:r>
            <a:r>
              <a:rPr lang="en-US" sz="1400" dirty="0">
                <a:cs typeface="Arial" panose="020B0604020202020204" pitchFamily="34" charset="0"/>
              </a:rPr>
              <a:t>to</a:t>
            </a:r>
            <a:r>
              <a:rPr lang="en-US" sz="1400" b="1" dirty="0">
                <a:cs typeface="Arial" panose="020B0604020202020204" pitchFamily="34" charset="0"/>
              </a:rPr>
              <a:t> </a:t>
            </a:r>
            <a:r>
              <a:rPr lang="en-US" sz="1400" dirty="0">
                <a:cs typeface="Arial" panose="020B0604020202020204" pitchFamily="34" charset="0"/>
              </a:rPr>
              <a:t>efficiently use limited resources</a:t>
            </a:r>
          </a:p>
        </p:txBody>
      </p:sp>
      <p:cxnSp>
        <p:nvCxnSpPr>
          <p:cNvPr id="54" name="Straight Connector 53">
            <a:extLst>
              <a:ext uri="{FF2B5EF4-FFF2-40B4-BE49-F238E27FC236}">
                <a16:creationId xmlns:a16="http://schemas.microsoft.com/office/drawing/2014/main" id="{F3DDBA4B-3D55-2FC1-C888-832F0F7CCF2C}"/>
              </a:ext>
            </a:extLst>
          </p:cNvPr>
          <p:cNvCxnSpPr>
            <a:cxnSpLocks/>
          </p:cNvCxnSpPr>
          <p:nvPr/>
        </p:nvCxnSpPr>
        <p:spPr>
          <a:xfrm flipH="1">
            <a:off x="3708021" y="3729354"/>
            <a:ext cx="794" cy="9169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D956E1E-EA57-E931-9B69-280A60610A22}"/>
              </a:ext>
            </a:extLst>
          </p:cNvPr>
          <p:cNvCxnSpPr>
            <a:cxnSpLocks/>
          </p:cNvCxnSpPr>
          <p:nvPr/>
        </p:nvCxnSpPr>
        <p:spPr>
          <a:xfrm flipH="1">
            <a:off x="4902760" y="3743577"/>
            <a:ext cx="794" cy="9169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E06531A-843A-AADE-0E6F-1DD767B68576}"/>
              </a:ext>
            </a:extLst>
          </p:cNvPr>
          <p:cNvCxnSpPr>
            <a:cxnSpLocks/>
          </p:cNvCxnSpPr>
          <p:nvPr/>
        </p:nvCxnSpPr>
        <p:spPr>
          <a:xfrm flipH="1">
            <a:off x="6132880" y="3729316"/>
            <a:ext cx="794" cy="9169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0C50067-6A09-1DDD-B45B-A4E8F1A46D3E}"/>
              </a:ext>
            </a:extLst>
          </p:cNvPr>
          <p:cNvCxnSpPr>
            <a:cxnSpLocks/>
          </p:cNvCxnSpPr>
          <p:nvPr/>
        </p:nvCxnSpPr>
        <p:spPr>
          <a:xfrm flipH="1">
            <a:off x="8569477" y="3720395"/>
            <a:ext cx="794" cy="9169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32902F4-D194-53A6-A8D2-75249DD63806}"/>
              </a:ext>
            </a:extLst>
          </p:cNvPr>
          <p:cNvSpPr txBox="1"/>
          <p:nvPr/>
        </p:nvSpPr>
        <p:spPr>
          <a:xfrm>
            <a:off x="3584227" y="3987166"/>
            <a:ext cx="5115504" cy="369332"/>
          </a:xfrm>
          <a:prstGeom prst="rect">
            <a:avLst/>
          </a:prstGeom>
          <a:solidFill>
            <a:schemeClr val="tx1"/>
          </a:solidFill>
          <a:ln w="6350">
            <a:solidFill>
              <a:schemeClr val="bg2">
                <a:lumMod val="75000"/>
              </a:schemeClr>
            </a:solidFill>
          </a:ln>
        </p:spPr>
        <p:txBody>
          <a:bodyPr wrap="square" rtlCol="0">
            <a:spAutoFit/>
          </a:bodyPr>
          <a:lstStyle/>
          <a:p>
            <a:pPr algn="ctr"/>
            <a:r>
              <a:rPr lang="en-US" dirty="0">
                <a:solidFill>
                  <a:sysClr val="windowText" lastClr="000000"/>
                </a:solidFill>
              </a:rPr>
              <a:t>Tech Transition / Deployment / Support</a:t>
            </a:r>
          </a:p>
        </p:txBody>
      </p:sp>
      <p:pic>
        <p:nvPicPr>
          <p:cNvPr id="2" name="Graphic 1">
            <a:extLst>
              <a:ext uri="{FF2B5EF4-FFF2-40B4-BE49-F238E27FC236}">
                <a16:creationId xmlns:a16="http://schemas.microsoft.com/office/drawing/2014/main" id="{E7DC0C46-CB09-100A-F605-104EDF338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57653" y="957206"/>
            <a:ext cx="4461292" cy="1223487"/>
          </a:xfrm>
          <a:prstGeom prst="rect">
            <a:avLst/>
          </a:prstGeom>
        </p:spPr>
      </p:pic>
      <p:pic>
        <p:nvPicPr>
          <p:cNvPr id="3" name="Picture 2" descr="ECI_Logo_with_4_verbs_full.whiteborderletters.registered">
            <a:extLst>
              <a:ext uri="{FF2B5EF4-FFF2-40B4-BE49-F238E27FC236}">
                <a16:creationId xmlns:a16="http://schemas.microsoft.com/office/drawing/2014/main" id="{7CCEAD9E-2B33-B36D-B17D-30A2017DF81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7284" b="25237"/>
          <a:stretch/>
        </p:blipFill>
        <p:spPr bwMode="auto">
          <a:xfrm>
            <a:off x="3283151" y="1208470"/>
            <a:ext cx="1119016" cy="784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9BB9BD-5C52-4FE6-DBC8-85AE3E9B670A}"/>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55936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12</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Graphic 7">
            <a:extLst>
              <a:ext uri="{FF2B5EF4-FFF2-40B4-BE49-F238E27FC236}">
                <a16:creationId xmlns:a16="http://schemas.microsoft.com/office/drawing/2014/main" id="{E762C589-E293-1CF7-5890-B7F563E1EC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877" y="2523307"/>
            <a:ext cx="6604986" cy="1811385"/>
          </a:xfrm>
          <a:prstGeom prst="rect">
            <a:avLst/>
          </a:prstGeom>
        </p:spPr>
      </p:pic>
      <p:pic>
        <p:nvPicPr>
          <p:cNvPr id="9" name="Picture 2" descr="ECI_Logo_with_4_verbs_full.whiteborderletters.registered">
            <a:extLst>
              <a:ext uri="{FF2B5EF4-FFF2-40B4-BE49-F238E27FC236}">
                <a16:creationId xmlns:a16="http://schemas.microsoft.com/office/drawing/2014/main" id="{968AA357-A27B-F45E-A760-8A518D9A30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84" b="25237"/>
          <a:stretch/>
        </p:blipFill>
        <p:spPr bwMode="auto">
          <a:xfrm>
            <a:off x="1645664" y="2851864"/>
            <a:ext cx="1656714" cy="11608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8896B4-1C41-15D0-CC7C-41FFA6D777A1}"/>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1435919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itle 6">
            <a:extLst>
              <a:ext uri="{FF2B5EF4-FFF2-40B4-BE49-F238E27FC236}">
                <a16:creationId xmlns:a16="http://schemas.microsoft.com/office/drawing/2014/main" id="{49A18843-60CB-6A9E-D2D4-13CD6280E7BD}"/>
              </a:ext>
            </a:extLst>
          </p:cNvPr>
          <p:cNvSpPr>
            <a:spLocks noGrp="1"/>
          </p:cNvSpPr>
          <p:nvPr>
            <p:ph type="title"/>
          </p:nvPr>
        </p:nvSpPr>
        <p:spPr>
          <a:xfrm>
            <a:off x="550862" y="549275"/>
            <a:ext cx="11097551" cy="1332000"/>
          </a:xfrm>
        </p:spPr>
        <p:txBody>
          <a:bodyPr/>
          <a:lstStyle/>
          <a:p>
            <a:r>
              <a:rPr lang="en-US" dirty="0"/>
              <a:t>ECI Automate Benefits</a:t>
            </a:r>
          </a:p>
        </p:txBody>
      </p:sp>
      <p:sp>
        <p:nvSpPr>
          <p:cNvPr id="37" name="Text Placeholder 7">
            <a:extLst>
              <a:ext uri="{FF2B5EF4-FFF2-40B4-BE49-F238E27FC236}">
                <a16:creationId xmlns:a16="http://schemas.microsoft.com/office/drawing/2014/main" id="{36F643BF-3B28-DD74-E944-D3DFEBF84EBB}"/>
              </a:ext>
            </a:extLst>
          </p:cNvPr>
          <p:cNvSpPr>
            <a:spLocks noGrp="1"/>
          </p:cNvSpPr>
          <p:nvPr>
            <p:ph type="body" idx="1"/>
          </p:nvPr>
        </p:nvSpPr>
        <p:spPr>
          <a:xfrm>
            <a:off x="559476" y="1729059"/>
            <a:ext cx="3563936" cy="535354"/>
          </a:xfrm>
        </p:spPr>
        <p:txBody>
          <a:bodyPr/>
          <a:lstStyle/>
          <a:p>
            <a:r>
              <a:rPr lang="en-US" sz="2000" dirty="0"/>
              <a:t>Greater Efficiency</a:t>
            </a:r>
          </a:p>
        </p:txBody>
      </p:sp>
      <p:sp>
        <p:nvSpPr>
          <p:cNvPr id="38" name="Content Placeholder 8">
            <a:extLst>
              <a:ext uri="{FF2B5EF4-FFF2-40B4-BE49-F238E27FC236}">
                <a16:creationId xmlns:a16="http://schemas.microsoft.com/office/drawing/2014/main" id="{83507DC3-5694-ADB5-B562-56A6D47C7A3F}"/>
              </a:ext>
            </a:extLst>
          </p:cNvPr>
          <p:cNvSpPr>
            <a:spLocks noGrp="1"/>
          </p:cNvSpPr>
          <p:nvPr>
            <p:ph sz="half" idx="2"/>
          </p:nvPr>
        </p:nvSpPr>
        <p:spPr>
          <a:xfrm>
            <a:off x="559476" y="2432304"/>
            <a:ext cx="3563936" cy="3515555"/>
          </a:xfrm>
        </p:spPr>
        <p:txBody>
          <a:bodyPr>
            <a:normAutofit fontScale="92500" lnSpcReduction="20000"/>
          </a:bodyPr>
          <a:lstStyle/>
          <a:p>
            <a:pPr lvl="0"/>
            <a:r>
              <a:rPr lang="en-US" dirty="0">
                <a:ln w="0"/>
                <a:solidFill>
                  <a:schemeClr val="tx1"/>
                </a:solidFill>
                <a:effectLst>
                  <a:outerShdw blurRad="38100" dist="19050" dir="2700000" algn="tl" rotWithShape="0">
                    <a:schemeClr val="dk1">
                      <a:alpha val="40000"/>
                    </a:schemeClr>
                  </a:outerShdw>
                </a:effectLst>
              </a:rPr>
              <a:t>Improved collaboration and information sharing</a:t>
            </a:r>
          </a:p>
          <a:p>
            <a:pPr lvl="0"/>
            <a:r>
              <a:rPr lang="en-US" dirty="0">
                <a:ln w="0"/>
                <a:solidFill>
                  <a:schemeClr val="tx1"/>
                </a:solidFill>
                <a:effectLst>
                  <a:outerShdw blurRad="38100" dist="19050" dir="2700000" algn="tl" rotWithShape="0">
                    <a:schemeClr val="dk1">
                      <a:alpha val="40000"/>
                    </a:schemeClr>
                  </a:outerShdw>
                </a:effectLst>
              </a:rPr>
              <a:t>More effective training</a:t>
            </a:r>
          </a:p>
          <a:p>
            <a:pPr lvl="0"/>
            <a:r>
              <a:rPr lang="en-US" dirty="0">
                <a:ln w="0"/>
                <a:solidFill>
                  <a:schemeClr val="tx1"/>
                </a:solidFill>
                <a:effectLst>
                  <a:outerShdw blurRad="38100" dist="19050" dir="2700000" algn="tl" rotWithShape="0">
                    <a:schemeClr val="dk1">
                      <a:alpha val="40000"/>
                    </a:schemeClr>
                  </a:outerShdw>
                </a:effectLst>
              </a:rPr>
              <a:t>Greater agility</a:t>
            </a:r>
          </a:p>
          <a:p>
            <a:r>
              <a:rPr lang="en-US" dirty="0">
                <a:ln w="0"/>
                <a:solidFill>
                  <a:schemeClr val="tx1"/>
                </a:solidFill>
                <a:effectLst>
                  <a:outerShdw blurRad="38100" dist="19050" dir="2700000" algn="tl" rotWithShape="0">
                    <a:schemeClr val="dk1">
                      <a:alpha val="40000"/>
                    </a:schemeClr>
                  </a:outerShdw>
                </a:effectLst>
              </a:rPr>
              <a:t>Improved data management</a:t>
            </a:r>
          </a:p>
          <a:p>
            <a:r>
              <a:rPr lang="en-US" dirty="0">
                <a:ln w="0"/>
                <a:solidFill>
                  <a:schemeClr val="tx1"/>
                </a:solidFill>
                <a:effectLst>
                  <a:outerShdw blurRad="38100" dist="19050" dir="2700000" algn="tl" rotWithShape="0">
                    <a:schemeClr val="dk1">
                      <a:alpha val="40000"/>
                    </a:schemeClr>
                  </a:outerShdw>
                </a:effectLst>
              </a:rPr>
              <a:t>Increased Automation</a:t>
            </a:r>
          </a:p>
          <a:p>
            <a:pPr lvl="0"/>
            <a:endParaRPr lang="en-US" dirty="0">
              <a:ln w="0"/>
              <a:solidFill>
                <a:schemeClr val="tx1"/>
              </a:solidFill>
              <a:effectLst>
                <a:outerShdw blurRad="38100" dist="19050" dir="2700000" algn="tl" rotWithShape="0">
                  <a:schemeClr val="dk1">
                    <a:alpha val="40000"/>
                  </a:schemeClr>
                </a:outerShdw>
              </a:effectLst>
            </a:endParaRPr>
          </a:p>
          <a:p>
            <a:endParaRPr lang="en-US" dirty="0">
              <a:ln w="0"/>
              <a:solidFill>
                <a:schemeClr val="tx1"/>
              </a:solidFill>
              <a:effectLst>
                <a:outerShdw blurRad="38100" dist="19050" dir="2700000" algn="tl" rotWithShape="0">
                  <a:schemeClr val="dk1">
                    <a:alpha val="40000"/>
                  </a:schemeClr>
                </a:outerShdw>
              </a:effectLst>
            </a:endParaRPr>
          </a:p>
        </p:txBody>
      </p:sp>
      <p:sp>
        <p:nvSpPr>
          <p:cNvPr id="40" name="Content Placeholder 12">
            <a:extLst>
              <a:ext uri="{FF2B5EF4-FFF2-40B4-BE49-F238E27FC236}">
                <a16:creationId xmlns:a16="http://schemas.microsoft.com/office/drawing/2014/main" id="{9E3AD673-87E2-1376-3F14-CF38038C887D}"/>
              </a:ext>
            </a:extLst>
          </p:cNvPr>
          <p:cNvSpPr txBox="1">
            <a:spLocks/>
          </p:cNvSpPr>
          <p:nvPr/>
        </p:nvSpPr>
        <p:spPr>
          <a:xfrm>
            <a:off x="4583740" y="2427370"/>
            <a:ext cx="2728300" cy="3515555"/>
          </a:xfrm>
          <a:prstGeom prst="rect">
            <a:avLst/>
          </a:prstGeom>
        </p:spPr>
        <p:txBody>
          <a:bodyPr>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n w="0"/>
                <a:solidFill>
                  <a:schemeClr val="tx1"/>
                </a:solidFill>
                <a:effectLst>
                  <a:outerShdw blurRad="38100" dist="19050" dir="2700000" algn="tl" rotWithShape="0">
                    <a:schemeClr val="dk1">
                      <a:alpha val="40000"/>
                    </a:schemeClr>
                  </a:outerShdw>
                </a:effectLst>
              </a:rPr>
              <a:t>Minimizes errors</a:t>
            </a:r>
          </a:p>
          <a:p>
            <a:r>
              <a:rPr lang="en-US" dirty="0">
                <a:ln w="0"/>
                <a:solidFill>
                  <a:schemeClr val="tx1"/>
                </a:solidFill>
                <a:effectLst>
                  <a:outerShdw blurRad="38100" dist="19050" dir="2700000" algn="tl" rotWithShape="0">
                    <a:schemeClr val="dk1">
                      <a:alpha val="40000"/>
                    </a:schemeClr>
                  </a:outerShdw>
                </a:effectLst>
              </a:rPr>
              <a:t>Increased awareness</a:t>
            </a:r>
          </a:p>
          <a:p>
            <a:r>
              <a:rPr lang="en-US" dirty="0">
                <a:ln w="0"/>
                <a:solidFill>
                  <a:schemeClr val="tx1"/>
                </a:solidFill>
                <a:effectLst>
                  <a:outerShdw blurRad="38100" dist="19050" dir="2700000" algn="tl" rotWithShape="0">
                    <a:schemeClr val="dk1">
                      <a:alpha val="40000"/>
                    </a:schemeClr>
                  </a:outerShdw>
                </a:effectLst>
              </a:rPr>
              <a:t>Streamlined processes</a:t>
            </a:r>
          </a:p>
          <a:p>
            <a:r>
              <a:rPr lang="en-US" dirty="0">
                <a:ln w="0"/>
                <a:solidFill>
                  <a:schemeClr val="tx1"/>
                </a:solidFill>
                <a:effectLst>
                  <a:outerShdw blurRad="38100" dist="19050" dir="2700000" algn="tl" rotWithShape="0">
                    <a:schemeClr val="dk1">
                      <a:alpha val="40000"/>
                    </a:schemeClr>
                  </a:outerShdw>
                </a:effectLst>
              </a:rPr>
              <a:t>Greater data control and security</a:t>
            </a:r>
          </a:p>
          <a:p>
            <a:r>
              <a:rPr lang="en-US" dirty="0">
                <a:ln w="0"/>
                <a:solidFill>
                  <a:schemeClr val="tx1"/>
                </a:solidFill>
                <a:effectLst>
                  <a:outerShdw blurRad="38100" dist="19050" dir="2700000" algn="tl" rotWithShape="0">
                    <a:schemeClr val="dk1">
                      <a:alpha val="40000"/>
                    </a:schemeClr>
                  </a:outerShdw>
                </a:effectLst>
              </a:rPr>
              <a:t>Optimize resources</a:t>
            </a:r>
          </a:p>
        </p:txBody>
      </p:sp>
      <p:sp>
        <p:nvSpPr>
          <p:cNvPr id="41" name="Text Placeholder 9">
            <a:extLst>
              <a:ext uri="{FF2B5EF4-FFF2-40B4-BE49-F238E27FC236}">
                <a16:creationId xmlns:a16="http://schemas.microsoft.com/office/drawing/2014/main" id="{22211B50-DD34-332A-E66E-936C8F2C8E61}"/>
              </a:ext>
            </a:extLst>
          </p:cNvPr>
          <p:cNvSpPr>
            <a:spLocks noGrp="1"/>
          </p:cNvSpPr>
          <p:nvPr>
            <p:ph type="body" sz="quarter" idx="3"/>
          </p:nvPr>
        </p:nvSpPr>
        <p:spPr>
          <a:xfrm>
            <a:off x="7733104" y="1729059"/>
            <a:ext cx="5011346" cy="535354"/>
          </a:xfrm>
        </p:spPr>
        <p:txBody>
          <a:bodyPr/>
          <a:lstStyle/>
          <a:p>
            <a:r>
              <a:rPr lang="en-US" sz="2000" dirty="0"/>
              <a:t>Enhanced Decision-Making</a:t>
            </a:r>
          </a:p>
        </p:txBody>
      </p:sp>
      <p:sp>
        <p:nvSpPr>
          <p:cNvPr id="42" name="Content Placeholder 10">
            <a:extLst>
              <a:ext uri="{FF2B5EF4-FFF2-40B4-BE49-F238E27FC236}">
                <a16:creationId xmlns:a16="http://schemas.microsoft.com/office/drawing/2014/main" id="{9F0C0424-A44D-446C-4CA8-49FA43E15ABD}"/>
              </a:ext>
            </a:extLst>
          </p:cNvPr>
          <p:cNvSpPr>
            <a:spLocks noGrp="1"/>
          </p:cNvSpPr>
          <p:nvPr>
            <p:ph sz="quarter" idx="4"/>
          </p:nvPr>
        </p:nvSpPr>
        <p:spPr>
          <a:xfrm>
            <a:off x="7733104" y="2427369"/>
            <a:ext cx="3508755" cy="3515555"/>
          </a:xfrm>
        </p:spPr>
        <p:txBody>
          <a:bodyPr>
            <a:normAutofit fontScale="92500" lnSpcReduction="20000"/>
          </a:bodyPr>
          <a:lstStyle/>
          <a:p>
            <a:pPr lvl="0"/>
            <a:r>
              <a:rPr lang="en-US" dirty="0">
                <a:ln w="0"/>
                <a:solidFill>
                  <a:schemeClr val="tx1"/>
                </a:solidFill>
                <a:effectLst>
                  <a:outerShdw blurRad="38100" dist="19050" dir="2700000" algn="tl" rotWithShape="0">
                    <a:schemeClr val="dk1">
                      <a:alpha val="40000"/>
                    </a:schemeClr>
                  </a:outerShdw>
                </a:effectLst>
              </a:rPr>
              <a:t>Real-time data availability and analysis</a:t>
            </a:r>
          </a:p>
          <a:p>
            <a:pPr lvl="0"/>
            <a:r>
              <a:rPr lang="en-US" dirty="0">
                <a:ln w="0"/>
                <a:solidFill>
                  <a:schemeClr val="tx1"/>
                </a:solidFill>
                <a:effectLst>
                  <a:outerShdw blurRad="38100" dist="19050" dir="2700000" algn="tl" rotWithShape="0">
                    <a:schemeClr val="dk1">
                      <a:alpha val="40000"/>
                    </a:schemeClr>
                  </a:outerShdw>
                </a:effectLst>
              </a:rPr>
              <a:t>Predictive analytics and machine learning</a:t>
            </a:r>
          </a:p>
          <a:p>
            <a:pPr lvl="0"/>
            <a:r>
              <a:rPr lang="en-US" dirty="0">
                <a:ln w="0"/>
                <a:solidFill>
                  <a:schemeClr val="tx1"/>
                </a:solidFill>
                <a:effectLst>
                  <a:outerShdw blurRad="38100" dist="19050" dir="2700000" algn="tl" rotWithShape="0">
                    <a:schemeClr val="dk1">
                      <a:alpha val="40000"/>
                    </a:schemeClr>
                  </a:outerShdw>
                </a:effectLst>
              </a:rPr>
              <a:t>Collaborative decision making</a:t>
            </a:r>
          </a:p>
          <a:p>
            <a:r>
              <a:rPr lang="en-US" dirty="0">
                <a:ln w="0"/>
                <a:solidFill>
                  <a:schemeClr val="tx1"/>
                </a:solidFill>
                <a:effectLst>
                  <a:outerShdw blurRad="38100" dist="19050" dir="2700000" algn="tl" rotWithShape="0">
                    <a:schemeClr val="dk1">
                      <a:alpha val="40000"/>
                    </a:schemeClr>
                  </a:outerShdw>
                </a:effectLst>
              </a:rPr>
              <a:t>Leadership oversight</a:t>
            </a:r>
          </a:p>
          <a:p>
            <a:r>
              <a:rPr lang="en-US" dirty="0">
                <a:ln w="0"/>
                <a:solidFill>
                  <a:schemeClr val="tx1"/>
                </a:solidFill>
                <a:effectLst>
                  <a:outerShdw blurRad="38100" dist="19050" dir="2700000" algn="tl" rotWithShape="0">
                    <a:schemeClr val="dk1">
                      <a:alpha val="40000"/>
                    </a:schemeClr>
                  </a:outerShdw>
                </a:effectLst>
              </a:rPr>
              <a:t>Data visualization</a:t>
            </a:r>
          </a:p>
        </p:txBody>
      </p:sp>
      <p:sp>
        <p:nvSpPr>
          <p:cNvPr id="43" name="Text Placeholder 9">
            <a:extLst>
              <a:ext uri="{FF2B5EF4-FFF2-40B4-BE49-F238E27FC236}">
                <a16:creationId xmlns:a16="http://schemas.microsoft.com/office/drawing/2014/main" id="{B2E334AC-DEBF-242C-B0E8-EFD87177CAF5}"/>
              </a:ext>
            </a:extLst>
          </p:cNvPr>
          <p:cNvSpPr txBox="1">
            <a:spLocks/>
          </p:cNvSpPr>
          <p:nvPr/>
        </p:nvSpPr>
        <p:spPr>
          <a:xfrm>
            <a:off x="4655774" y="1729059"/>
            <a:ext cx="2583226" cy="535354"/>
          </a:xfrm>
          <a:prstGeom prst="rect">
            <a:avLst/>
          </a:prstGeom>
        </p:spPr>
        <p:txBody>
          <a:bodyPr vert="horz" wrap="square" lIns="0" tIns="0" rIns="0" bIns="0" rtlCol="0" anchor="b">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lang="en-US" sz="1400" b="0" kern="1200" cap="all" spc="200" baseline="0" dirty="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Reduced Risk</a:t>
            </a:r>
          </a:p>
        </p:txBody>
      </p:sp>
      <p:sp>
        <p:nvSpPr>
          <p:cNvPr id="2" name="TextBox 1">
            <a:extLst>
              <a:ext uri="{FF2B5EF4-FFF2-40B4-BE49-F238E27FC236}">
                <a16:creationId xmlns:a16="http://schemas.microsoft.com/office/drawing/2014/main" id="{F29A142B-ED16-DCF5-2CC6-2943EDACB671}"/>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
        <p:nvSpPr>
          <p:cNvPr id="3" name="TextBox 2">
            <a:extLst>
              <a:ext uri="{FF2B5EF4-FFF2-40B4-BE49-F238E27FC236}">
                <a16:creationId xmlns:a16="http://schemas.microsoft.com/office/drawing/2014/main" id="{B980E0E7-83D4-1966-11AC-E699B649BC40}"/>
              </a:ext>
            </a:extLst>
          </p:cNvPr>
          <p:cNvSpPr txBox="1"/>
          <p:nvPr/>
        </p:nvSpPr>
        <p:spPr>
          <a:xfrm>
            <a:off x="381000" y="5905825"/>
            <a:ext cx="11430000" cy="400110"/>
          </a:xfrm>
          <a:prstGeom prst="rect">
            <a:avLst/>
          </a:prstGeom>
          <a:solidFill>
            <a:schemeClr val="tx1"/>
          </a:solidFill>
          <a:ln w="28575">
            <a:noFill/>
          </a:ln>
        </p:spPr>
        <p:txBody>
          <a:bodyPr wrap="square">
            <a:spAutoFit/>
          </a:bodyPr>
          <a:lstStyle/>
          <a:p>
            <a:pPr marL="285750" indent="-285750" algn="ctr"/>
            <a:r>
              <a:rPr lang="en-US" sz="2000" b="1" dirty="0">
                <a:solidFill>
                  <a:schemeClr val="bg1"/>
                </a:solidFill>
              </a:rPr>
              <a:t>Establish level of rigor to conduct multi-tiered analyses for gleaning mission-level effects</a:t>
            </a:r>
          </a:p>
        </p:txBody>
      </p:sp>
    </p:spTree>
    <p:extLst>
      <p:ext uri="{BB962C8B-B14F-4D97-AF65-F5344CB8AC3E}">
        <p14:creationId xmlns:p14="http://schemas.microsoft.com/office/powerpoint/2010/main" val="350114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449AF3-4EC0-487E-9842-7808561C8801}"/>
              </a:ext>
            </a:extLst>
          </p:cNvPr>
          <p:cNvSpPr>
            <a:spLocks noGrp="1"/>
          </p:cNvSpPr>
          <p:nvPr>
            <p:ph type="title"/>
          </p:nvPr>
        </p:nvSpPr>
        <p:spPr>
          <a:xfrm>
            <a:off x="392902" y="176199"/>
            <a:ext cx="9555961" cy="556181"/>
          </a:xfrm>
        </p:spPr>
        <p:txBody>
          <a:bodyPr/>
          <a:lstStyle/>
          <a:p>
            <a:r>
              <a:rPr lang="en-US" dirty="0"/>
              <a:t>Enterprise Smart Documentation</a:t>
            </a:r>
          </a:p>
        </p:txBody>
      </p:sp>
      <p:sp>
        <p:nvSpPr>
          <p:cNvPr id="6" name="Slide Number Placeholder 5">
            <a:extLst>
              <a:ext uri="{FF2B5EF4-FFF2-40B4-BE49-F238E27FC236}">
                <a16:creationId xmlns:a16="http://schemas.microsoft.com/office/drawing/2014/main" id="{99449340-4F64-4F6C-9B66-DA3B467B1531}"/>
              </a:ext>
            </a:extLst>
          </p:cNvPr>
          <p:cNvSpPr>
            <a:spLocks noGrp="1"/>
          </p:cNvSpPr>
          <p:nvPr>
            <p:ph type="sldNum" sz="quarter" idx="12"/>
          </p:nvPr>
        </p:nvSpPr>
        <p:spPr/>
        <p:txBody>
          <a:bodyPr/>
          <a:lstStyle/>
          <a:p>
            <a:fld id="{49B59319-9392-41A2-89DA-7B62DA230869}" type="slidenum">
              <a:rPr lang="en-US" smtClean="0"/>
              <a:pPr/>
              <a:t>14</a:t>
            </a:fld>
            <a:endParaRPr lang="en-US" dirty="0"/>
          </a:p>
        </p:txBody>
      </p:sp>
      <p:sp>
        <p:nvSpPr>
          <p:cNvPr id="12" name="TextBox 11">
            <a:extLst>
              <a:ext uri="{FF2B5EF4-FFF2-40B4-BE49-F238E27FC236}">
                <a16:creationId xmlns:a16="http://schemas.microsoft.com/office/drawing/2014/main" id="{D72E0CA5-26F0-425C-94E1-EF45C87671AC}"/>
              </a:ext>
            </a:extLst>
          </p:cNvPr>
          <p:cNvSpPr txBox="1"/>
          <p:nvPr/>
        </p:nvSpPr>
        <p:spPr>
          <a:xfrm>
            <a:off x="6022428" y="799745"/>
            <a:ext cx="5953727" cy="2322033"/>
          </a:xfrm>
          <a:prstGeom prst="rect">
            <a:avLst/>
          </a:prstGeom>
          <a:noFill/>
          <a:ln w="28575">
            <a:noFill/>
          </a:ln>
        </p:spPr>
        <p:txBody>
          <a:bodyPr wrap="square" rtlCol="0">
            <a:no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Overview</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Manage document &amp; content “best-practice” templates</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Tailor recommended data for program-specific needs </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Monitor documentation health &amp; status throughout development, review cycles</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Collaboratively develop documentation leveraging content reuse &amp; discovery</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Insert external data into content via connected sources</a:t>
            </a:r>
          </a:p>
          <a:p>
            <a:pPr marL="347663" lvl="1" indent="-347663">
              <a:buFont typeface="Arial" panose="020B0604020202020204" pitchFamily="34" charset="0"/>
              <a:buChar char="•"/>
            </a:pPr>
            <a:r>
              <a:rPr lang="en-US" sz="1600" dirty="0">
                <a:ln w="0"/>
                <a:effectLst>
                  <a:outerShdw blurRad="38100" dist="19050" dir="2700000" algn="tl" rotWithShape="0">
                    <a:schemeClr val="dk1">
                      <a:alpha val="40000"/>
                    </a:schemeClr>
                  </a:outerShdw>
                </a:effectLst>
              </a:rPr>
              <a:t>Automatic generation of MS Word documents</a:t>
            </a:r>
          </a:p>
        </p:txBody>
      </p:sp>
      <p:sp>
        <p:nvSpPr>
          <p:cNvPr id="21" name="TextBox 20">
            <a:extLst>
              <a:ext uri="{FF2B5EF4-FFF2-40B4-BE49-F238E27FC236}">
                <a16:creationId xmlns:a16="http://schemas.microsoft.com/office/drawing/2014/main" id="{A750982E-4608-406C-9E96-8897A6FC8F21}"/>
              </a:ext>
            </a:extLst>
          </p:cNvPr>
          <p:cNvSpPr txBox="1"/>
          <p:nvPr/>
        </p:nvSpPr>
        <p:spPr>
          <a:xfrm>
            <a:off x="6022428" y="3256507"/>
            <a:ext cx="5953727" cy="2592454"/>
          </a:xfrm>
          <a:prstGeom prst="rect">
            <a:avLst/>
          </a:prstGeom>
          <a:noFill/>
          <a:ln w="28575">
            <a:noFill/>
          </a:ln>
        </p:spPr>
        <p:txBody>
          <a:bodyPr wrap="square" rtlCol="0">
            <a:noAutofit/>
          </a:bodyPr>
          <a:lstStyle/>
          <a:p>
            <a:pPr>
              <a:defRPr/>
            </a:pPr>
            <a:r>
              <a:rPr kumimoji="0" lang="en-US" sz="20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Capability</a:t>
            </a:r>
          </a:p>
          <a:p>
            <a:pPr marL="288925" lvl="1" indent="-285750">
              <a:buFont typeface="Arial" panose="020B0604020202020204" pitchFamily="34" charset="0"/>
              <a:buChar char="•"/>
              <a:defRPr/>
            </a:pPr>
            <a:r>
              <a:rPr lang="en-US" i="0" dirty="0">
                <a:ln w="0"/>
                <a:effectLst>
                  <a:outerShdw blurRad="38100" dist="19050" dir="2700000" algn="tl" rotWithShape="0">
                    <a:schemeClr val="dk1">
                      <a:alpha val="40000"/>
                    </a:schemeClr>
                  </a:outerShdw>
                </a:effectLst>
              </a:rPr>
              <a:t>Leverage SME-curated templates for high-confidence, tailorable documentation schedules</a:t>
            </a:r>
          </a:p>
          <a:p>
            <a:pPr marL="288925" lvl="1" indent="-285750">
              <a:buFont typeface="Arial" panose="020B0604020202020204" pitchFamily="34" charset="0"/>
              <a:buChar char="•"/>
              <a:defRPr/>
            </a:pPr>
            <a:r>
              <a:rPr lang="en-US" i="0" dirty="0">
                <a:ln w="0"/>
                <a:effectLst>
                  <a:outerShdw blurRad="38100" dist="19050" dir="2700000" algn="tl" rotWithShape="0">
                    <a:schemeClr val="dk1">
                      <a:alpha val="40000"/>
                    </a:schemeClr>
                  </a:outerShdw>
                </a:effectLst>
              </a:rPr>
              <a:t>Establish documentation schedules with minimal setup</a:t>
            </a:r>
          </a:p>
          <a:p>
            <a:pPr marL="288925" lvl="1" indent="-285750">
              <a:buFont typeface="Arial" panose="020B0604020202020204" pitchFamily="34" charset="0"/>
              <a:buChar char="•"/>
              <a:defRPr/>
            </a:pPr>
            <a:r>
              <a:rPr lang="en-US" i="0" dirty="0">
                <a:ln w="0"/>
                <a:effectLst>
                  <a:outerShdw blurRad="38100" dist="19050" dir="2700000" algn="tl" rotWithShape="0">
                    <a:schemeClr val="dk1">
                      <a:alpha val="40000"/>
                    </a:schemeClr>
                  </a:outerShdw>
                </a:effectLst>
              </a:rPr>
              <a:t>Improve situational awareness through visualization dashboards</a:t>
            </a:r>
          </a:p>
          <a:p>
            <a:pPr marL="288925" lvl="1" indent="-285750">
              <a:buFont typeface="Arial" panose="020B0604020202020204" pitchFamily="34" charset="0"/>
              <a:buChar char="•"/>
              <a:defRPr/>
            </a:pPr>
            <a:r>
              <a:rPr lang="en-US" dirty="0">
                <a:ln w="0"/>
                <a:effectLst>
                  <a:outerShdw blurRad="38100" dist="19050" dir="2700000" algn="tl" rotWithShape="0">
                    <a:schemeClr val="dk1">
                      <a:alpha val="40000"/>
                    </a:schemeClr>
                  </a:outerShdw>
                </a:effectLst>
              </a:rPr>
              <a:t>Reduce </a:t>
            </a:r>
            <a:r>
              <a:rPr lang="en-US" i="0" dirty="0">
                <a:ln w="0"/>
                <a:effectLst>
                  <a:outerShdw blurRad="38100" dist="19050" dir="2700000" algn="tl" rotWithShape="0">
                    <a:schemeClr val="dk1">
                      <a:alpha val="40000"/>
                    </a:schemeClr>
                  </a:outerShdw>
                </a:effectLst>
              </a:rPr>
              <a:t>development, review overhead and avoid content duplication</a:t>
            </a:r>
          </a:p>
          <a:p>
            <a:pPr marL="288925" lvl="1" indent="-285750">
              <a:buFont typeface="Arial" panose="020B0604020202020204" pitchFamily="34" charset="0"/>
              <a:buChar char="•"/>
              <a:defRPr/>
            </a:pPr>
            <a:r>
              <a:rPr kumimoji="0" lang="en-US"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Ju</a:t>
            </a:r>
            <a:r>
              <a:rPr lang="en-US" dirty="0" err="1">
                <a:ln w="0"/>
                <a:effectLst>
                  <a:outerShdw blurRad="38100" dist="19050" dir="2700000" algn="tl" rotWithShape="0">
                    <a:schemeClr val="dk1">
                      <a:alpha val="40000"/>
                    </a:schemeClr>
                  </a:outerShdw>
                </a:effectLst>
                <a:latin typeface="Calibri" panose="020F0502020204030204"/>
              </a:rPr>
              <a:t>mp</a:t>
            </a:r>
            <a:r>
              <a:rPr lang="en-US" dirty="0">
                <a:ln w="0"/>
                <a:effectLst>
                  <a:outerShdw blurRad="38100" dist="19050" dir="2700000" algn="tl" rotWithShape="0">
                    <a:schemeClr val="dk1">
                      <a:alpha val="40000"/>
                    </a:schemeClr>
                  </a:outerShdw>
                </a:effectLst>
                <a:latin typeface="Calibri" panose="020F0502020204030204"/>
              </a:rPr>
              <a:t> start development of MBTEMP documents</a:t>
            </a:r>
            <a:endParaRPr kumimoji="0" lang="en-US"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FE657EF-A22C-41B5-B389-AEE1BDB4C1FD}"/>
              </a:ext>
            </a:extLst>
          </p:cNvPr>
          <p:cNvSpPr txBox="1"/>
          <p:nvPr/>
        </p:nvSpPr>
        <p:spPr>
          <a:xfrm>
            <a:off x="2009837" y="6022015"/>
            <a:ext cx="8505763" cy="461665"/>
          </a:xfrm>
          <a:prstGeom prst="rect">
            <a:avLst/>
          </a:prstGeom>
          <a:solidFill>
            <a:schemeClr val="tx1"/>
          </a:solidFill>
          <a:ln w="28575">
            <a:noFill/>
          </a:ln>
        </p:spPr>
        <p:txBody>
          <a:bodyPr wrap="square">
            <a:spAutoFit/>
          </a:bodyPr>
          <a:lstStyle/>
          <a:p>
            <a:pPr marL="285750" indent="-285750" algn="ctr"/>
            <a:r>
              <a:rPr lang="en-US" sz="2400" b="1" dirty="0">
                <a:solidFill>
                  <a:schemeClr val="bg1"/>
                </a:solidFill>
              </a:rPr>
              <a:t>Supports T&amp;E Document Development &amp; Management</a:t>
            </a:r>
          </a:p>
        </p:txBody>
      </p:sp>
      <p:pic>
        <p:nvPicPr>
          <p:cNvPr id="10" name="Picture 9">
            <a:extLst>
              <a:ext uri="{FF2B5EF4-FFF2-40B4-BE49-F238E27FC236}">
                <a16:creationId xmlns:a16="http://schemas.microsoft.com/office/drawing/2014/main" id="{00BA3967-C2C0-679D-B8DD-418C1A53EC63}"/>
              </a:ext>
            </a:extLst>
          </p:cNvPr>
          <p:cNvPicPr>
            <a:picLocks noChangeAspect="1"/>
          </p:cNvPicPr>
          <p:nvPr/>
        </p:nvPicPr>
        <p:blipFill>
          <a:blip r:embed="rId3">
            <a:alphaModFix/>
          </a:blip>
          <a:stretch>
            <a:fillRect/>
          </a:stretch>
        </p:blipFill>
        <p:spPr>
          <a:xfrm>
            <a:off x="756940" y="1862884"/>
            <a:ext cx="4853053" cy="2787192"/>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5D642E19-EDCD-C5FE-9A13-BC9A672FA47F}"/>
              </a:ext>
            </a:extLst>
          </p:cNvPr>
          <p:cNvSpPr/>
          <p:nvPr/>
        </p:nvSpPr>
        <p:spPr>
          <a:xfrm>
            <a:off x="756940" y="1862884"/>
            <a:ext cx="2075352" cy="2787192"/>
          </a:xfrm>
          <a:prstGeom prst="rect">
            <a:avLst/>
          </a:prstGeom>
          <a:gradFill flip="none" rotWithShape="1">
            <a:gsLst>
              <a:gs pos="0">
                <a:schemeClr val="bg1">
                  <a:shade val="30000"/>
                  <a:satMod val="115000"/>
                  <a:alpha val="0"/>
                  <a:lumMod val="0"/>
                  <a:lumOff val="100000"/>
                </a:schemeClr>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F747E66-7CC3-55F4-202E-9E80C5EEF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830" y="1864377"/>
            <a:ext cx="2490462" cy="2787192"/>
          </a:xfrm>
          <a:prstGeom prst="rect">
            <a:avLst/>
          </a:prstGeom>
          <a:effectLst>
            <a:outerShdw blurRad="50800" dist="38100" dir="2700000" algn="tl" rotWithShape="0">
              <a:prstClr val="black">
                <a:alpha val="40000"/>
              </a:prstClr>
            </a:outerShdw>
          </a:effectLst>
        </p:spPr>
      </p:pic>
      <p:sp>
        <p:nvSpPr>
          <p:cNvPr id="2" name="Rectangle: Rounded Corners 1">
            <a:extLst>
              <a:ext uri="{FF2B5EF4-FFF2-40B4-BE49-F238E27FC236}">
                <a16:creationId xmlns:a16="http://schemas.microsoft.com/office/drawing/2014/main" id="{0730EC38-6AD6-0770-55E6-3D411BC173F2}"/>
              </a:ext>
            </a:extLst>
          </p:cNvPr>
          <p:cNvSpPr/>
          <p:nvPr/>
        </p:nvSpPr>
        <p:spPr>
          <a:xfrm>
            <a:off x="1416310" y="3467149"/>
            <a:ext cx="1332092" cy="261522"/>
          </a:xfrm>
          <a:prstGeom prst="roundRect">
            <a:avLst/>
          </a:prstGeom>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Data Insertion</a:t>
            </a:r>
          </a:p>
        </p:txBody>
      </p:sp>
      <p:cxnSp>
        <p:nvCxnSpPr>
          <p:cNvPr id="4" name="Straight Connector 3">
            <a:extLst>
              <a:ext uri="{FF2B5EF4-FFF2-40B4-BE49-F238E27FC236}">
                <a16:creationId xmlns:a16="http://schemas.microsoft.com/office/drawing/2014/main" id="{2EA6E58E-D525-EE18-0C08-EACDDF3CE9A1}"/>
              </a:ext>
            </a:extLst>
          </p:cNvPr>
          <p:cNvCxnSpPr/>
          <p:nvPr/>
        </p:nvCxnSpPr>
        <p:spPr>
          <a:xfrm>
            <a:off x="6096000" y="3256480"/>
            <a:ext cx="5545137" cy="0"/>
          </a:xfrm>
          <a:prstGeom prst="line">
            <a:avLst/>
          </a:prstGeom>
          <a:ln w="6350">
            <a:solidFill>
              <a:schemeClr val="tx1">
                <a:lumMod val="75000"/>
              </a:schemeClr>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27494DC-6EC4-E3BF-1F77-962FF48CB23C}"/>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381900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9927249" y="2299823"/>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711634"/>
          </a:xfrm>
        </p:spPr>
        <p:txBody>
          <a:bodyPr>
            <a:normAutofit/>
          </a:bodyPr>
          <a:lstStyle/>
          <a:p>
            <a:r>
              <a:rPr lang="en-US" dirty="0"/>
              <a:t>ECI Automate Advantage</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48639" y="1673352"/>
            <a:ext cx="8985885" cy="3076625"/>
          </a:xfrm>
        </p:spPr>
        <p:txBody>
          <a:bodyPr/>
          <a:lstStyle/>
          <a:p>
            <a:r>
              <a:rPr lang="en-US" dirty="0">
                <a:ln w="0"/>
                <a:solidFill>
                  <a:schemeClr val="tx1"/>
                </a:solidFill>
                <a:effectLst>
                  <a:outerShdw blurRad="38100" dist="19050" dir="2700000" algn="tl" rotWithShape="0">
                    <a:schemeClr val="dk1">
                      <a:alpha val="40000"/>
                    </a:schemeClr>
                  </a:outerShdw>
                </a:effectLst>
              </a:rPr>
              <a:t>Developed through SBIR Program – No licensing fees for gov’t use</a:t>
            </a:r>
          </a:p>
          <a:p>
            <a:r>
              <a:rPr lang="en-US" dirty="0">
                <a:ln w="0"/>
                <a:solidFill>
                  <a:schemeClr val="tx1"/>
                </a:solidFill>
                <a:effectLst>
                  <a:outerShdw blurRad="38100" dist="19050" dir="2700000" algn="tl" rotWithShape="0">
                    <a:schemeClr val="dk1">
                      <a:alpha val="40000"/>
                    </a:schemeClr>
                  </a:outerShdw>
                </a:effectLst>
              </a:rPr>
              <a:t>Built with DoD use-cases in mind</a:t>
            </a:r>
          </a:p>
          <a:p>
            <a:r>
              <a:rPr lang="en-US" dirty="0">
                <a:ln w="0"/>
                <a:solidFill>
                  <a:schemeClr val="tx1"/>
                </a:solidFill>
                <a:effectLst>
                  <a:outerShdw blurRad="38100" dist="19050" dir="2700000" algn="tl" rotWithShape="0">
                    <a:schemeClr val="dk1">
                      <a:alpha val="40000"/>
                    </a:schemeClr>
                  </a:outerShdw>
                </a:effectLst>
              </a:rPr>
              <a:t>Framework enables rapidly building customized solutions for the DoD</a:t>
            </a:r>
          </a:p>
          <a:p>
            <a:r>
              <a:rPr lang="en-US" dirty="0">
                <a:ln w="0"/>
                <a:solidFill>
                  <a:schemeClr val="tx1"/>
                </a:solidFill>
                <a:effectLst>
                  <a:outerShdw blurRad="38100" dist="19050" dir="2700000" algn="tl" rotWithShape="0">
                    <a:schemeClr val="dk1">
                      <a:alpha val="40000"/>
                    </a:schemeClr>
                  </a:outerShdw>
                </a:effectLst>
              </a:rPr>
              <a:t>Interoperability with existing systems</a:t>
            </a:r>
          </a:p>
          <a:p>
            <a:r>
              <a:rPr lang="en-US" dirty="0">
                <a:ln w="0"/>
                <a:solidFill>
                  <a:schemeClr val="tx1"/>
                </a:solidFill>
                <a:effectLst>
                  <a:outerShdw blurRad="38100" dist="19050" dir="2700000" algn="tl" rotWithShape="0">
                    <a:schemeClr val="dk1">
                      <a:alpha val="40000"/>
                    </a:schemeClr>
                  </a:outerShdw>
                </a:effectLst>
              </a:rPr>
              <a:t>Customer engagement throughout entire customization cycle</a:t>
            </a:r>
          </a:p>
          <a:p>
            <a:endParaRPr lang="en-US" dirty="0">
              <a:ln w="0"/>
              <a:solidFill>
                <a:schemeClr val="tx1"/>
              </a:solidFill>
              <a:effectLst>
                <a:outerShdw blurRad="38100" dist="19050" dir="2700000" algn="tl" rotWithShape="0">
                  <a:schemeClr val="dk1">
                    <a:alpha val="40000"/>
                  </a:schemeClr>
                </a:outerShdw>
              </a:effectLst>
            </a:endParaRPr>
          </a:p>
          <a:p>
            <a:endParaRPr lang="en-US" dirty="0">
              <a:ln w="0"/>
              <a:solidFill>
                <a:schemeClr val="tx1"/>
              </a:solidFill>
              <a:effectLst>
                <a:outerShdw blurRad="38100" dist="19050" dir="2700000" algn="tl" rotWithShape="0">
                  <a:schemeClr val="dk1">
                    <a:alpha val="40000"/>
                  </a:schemeClr>
                </a:outerShdw>
              </a:effectLst>
            </a:endParaRP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67A5D241-33FD-8E97-3EAB-8DCBF4E9D036}"/>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401816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1719140"/>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2" y="2710987"/>
            <a:ext cx="5437187" cy="2265216"/>
          </a:xfrm>
        </p:spPr>
        <p:txBody>
          <a:bodyPr/>
          <a:lstStyle/>
          <a:p>
            <a:r>
              <a:rPr lang="en-US" dirty="0"/>
              <a:t>Nathan Pond</a:t>
            </a:r>
          </a:p>
          <a:p>
            <a:r>
              <a:rPr lang="en-US" dirty="0"/>
              <a:t>n.pond@edaptive.com</a:t>
            </a:r>
          </a:p>
          <a:p>
            <a:r>
              <a:rPr lang="en-US" dirty="0"/>
              <a:t>http://www.edaptive.com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16</a:t>
            </a:fld>
            <a:endParaRPr lang="en-US"/>
          </a:p>
        </p:txBody>
      </p:sp>
      <p:pic>
        <p:nvPicPr>
          <p:cNvPr id="2" name="Picture 2" descr="ECI_Logo_with_4_verbs_full.whiteborderletters.registered">
            <a:extLst>
              <a:ext uri="{FF2B5EF4-FFF2-40B4-BE49-F238E27FC236}">
                <a16:creationId xmlns:a16="http://schemas.microsoft.com/office/drawing/2014/main" id="{39C58AFB-FC5F-64F0-2B54-01542DBB8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07" y="4568060"/>
            <a:ext cx="2662025" cy="81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A7DF69E-C822-A139-4D8E-70DBC781A353}"/>
              </a:ext>
            </a:extLst>
          </p:cNvPr>
          <p:cNvSpPr>
            <a:spLocks noGrp="1"/>
          </p:cNvSpPr>
          <p:nvPr>
            <p:ph type="title"/>
          </p:nvPr>
        </p:nvSpPr>
        <p:spPr/>
        <p:txBody>
          <a:bodyPr/>
          <a:lstStyle/>
          <a:p>
            <a:r>
              <a:rPr lang="en-US" dirty="0"/>
              <a:t>About Edaptive Computing</a:t>
            </a:r>
          </a:p>
        </p:txBody>
      </p:sp>
      <p:sp>
        <p:nvSpPr>
          <p:cNvPr id="12" name="Content Placeholder 11">
            <a:extLst>
              <a:ext uri="{FF2B5EF4-FFF2-40B4-BE49-F238E27FC236}">
                <a16:creationId xmlns:a16="http://schemas.microsoft.com/office/drawing/2014/main" id="{AF487F87-7E5B-2D7A-4A6C-2C028CEF741F}"/>
              </a:ext>
            </a:extLst>
          </p:cNvPr>
          <p:cNvSpPr>
            <a:spLocks noGrp="1"/>
          </p:cNvSpPr>
          <p:nvPr>
            <p:ph sz="half" idx="2"/>
          </p:nvPr>
        </p:nvSpPr>
        <p:spPr>
          <a:xfrm>
            <a:off x="574631" y="1747993"/>
            <a:ext cx="6245651" cy="3515555"/>
          </a:xfrm>
        </p:spPr>
        <p:txBody>
          <a:bodyPr/>
          <a:lstStyle/>
          <a:p>
            <a:r>
              <a:rPr lang="en-US" sz="1400" dirty="0">
                <a:ln w="0"/>
                <a:solidFill>
                  <a:schemeClr val="tx1"/>
                </a:solidFill>
                <a:effectLst>
                  <a:outerShdw blurRad="38100" dist="19050" dir="2700000" algn="tl" rotWithShape="0">
                    <a:schemeClr val="dk1">
                      <a:alpha val="40000"/>
                    </a:schemeClr>
                  </a:outerShdw>
                </a:effectLst>
              </a:rPr>
              <a:t>26 years pioneering innovative R&amp;D solutions</a:t>
            </a:r>
          </a:p>
          <a:p>
            <a:r>
              <a:rPr lang="en-US" sz="1400" dirty="0">
                <a:ln w="0"/>
                <a:solidFill>
                  <a:schemeClr val="tx1"/>
                </a:solidFill>
                <a:effectLst>
                  <a:outerShdw blurRad="38100" dist="19050" dir="2700000" algn="tl" rotWithShape="0">
                    <a:schemeClr val="dk1">
                      <a:alpha val="40000"/>
                    </a:schemeClr>
                  </a:outerShdw>
                </a:effectLst>
              </a:rPr>
              <a:t>Software/hardware solutions to optimize, assure, automate, and integrate complex systems/processes</a:t>
            </a:r>
          </a:p>
          <a:p>
            <a:pPr lvl="1"/>
            <a:r>
              <a:rPr lang="en-US" sz="1400" dirty="0">
                <a:ln w="0"/>
                <a:solidFill>
                  <a:schemeClr val="tx1"/>
                </a:solidFill>
                <a:effectLst>
                  <a:outerShdw blurRad="38100" dist="19050" dir="2700000" algn="tl" rotWithShape="0">
                    <a:schemeClr val="dk1">
                      <a:alpha val="40000"/>
                    </a:schemeClr>
                  </a:outerShdw>
                </a:effectLst>
              </a:rPr>
              <a:t>Enabling cost, time, security benefits</a:t>
            </a:r>
          </a:p>
          <a:p>
            <a:r>
              <a:rPr lang="en-US" sz="1400" dirty="0">
                <a:ln w="0"/>
                <a:solidFill>
                  <a:schemeClr val="tx1"/>
                </a:solidFill>
                <a:effectLst>
                  <a:outerShdw blurRad="38100" dist="19050" dir="2700000" algn="tl" rotWithShape="0">
                    <a:schemeClr val="dk1">
                      <a:alpha val="40000"/>
                    </a:schemeClr>
                  </a:outerShdw>
                </a:effectLst>
              </a:rPr>
              <a:t>Appraised at highest CMMI Maturity, Level 5 </a:t>
            </a:r>
          </a:p>
          <a:p>
            <a:pPr lvl="1"/>
            <a:r>
              <a:rPr lang="en-US" sz="1400" dirty="0">
                <a:ln w="0"/>
                <a:solidFill>
                  <a:schemeClr val="tx1"/>
                </a:solidFill>
                <a:effectLst>
                  <a:outerShdw blurRad="38100" dist="19050" dir="2700000" algn="tl" rotWithShape="0">
                    <a:schemeClr val="dk1">
                      <a:alpha val="40000"/>
                    </a:schemeClr>
                  </a:outerShdw>
                </a:effectLst>
              </a:rPr>
              <a:t>Among top 3% of appraised companies in U.S.</a:t>
            </a:r>
          </a:p>
          <a:p>
            <a:pPr lvl="1"/>
            <a:r>
              <a:rPr lang="en-US" sz="1400" dirty="0">
                <a:ln w="0"/>
                <a:solidFill>
                  <a:schemeClr val="tx1"/>
                </a:solidFill>
                <a:effectLst>
                  <a:outerShdw blurRad="38100" dist="19050" dir="2700000" algn="tl" rotWithShape="0">
                    <a:schemeClr val="dk1">
                      <a:alpha val="40000"/>
                    </a:schemeClr>
                  </a:outerShdw>
                </a:effectLst>
              </a:rPr>
              <a:t>ECI quantitative techniques deliver quality solutions on time, within budget</a:t>
            </a:r>
          </a:p>
          <a:p>
            <a:r>
              <a:rPr lang="en-US" sz="1400" dirty="0">
                <a:ln w="0"/>
                <a:solidFill>
                  <a:schemeClr val="tx1"/>
                </a:solidFill>
                <a:effectLst>
                  <a:outerShdw blurRad="38100" dist="19050" dir="2700000" algn="tl" rotWithShape="0">
                    <a:schemeClr val="dk1">
                      <a:alpha val="40000"/>
                    </a:schemeClr>
                  </a:outerShdw>
                </a:effectLst>
              </a:rPr>
              <a:t>Several Phase III SBIRs transitioning innovative ECI solutions</a:t>
            </a:r>
          </a:p>
          <a:p>
            <a:pPr lvl="1"/>
            <a:r>
              <a:rPr lang="en-US" sz="1400" dirty="0">
                <a:ln w="0"/>
                <a:solidFill>
                  <a:schemeClr val="tx1"/>
                </a:solidFill>
                <a:effectLst>
                  <a:outerShdw blurRad="38100" dist="19050" dir="2700000" algn="tl" rotWithShape="0">
                    <a:schemeClr val="dk1">
                      <a:alpha val="40000"/>
                    </a:schemeClr>
                  </a:outerShdw>
                </a:effectLst>
              </a:rPr>
              <a:t>No licensing fee for Government </a:t>
            </a:r>
          </a:p>
          <a:p>
            <a:endParaRPr lang="en-US" sz="1400" dirty="0">
              <a:ln w="0"/>
              <a:solidFill>
                <a:schemeClr val="tx1"/>
              </a:solidFill>
              <a:effectLst>
                <a:outerShdw blurRad="38100" dist="19050" dir="2700000" algn="tl" rotWithShape="0">
                  <a:schemeClr val="dk1">
                    <a:alpha val="40000"/>
                  </a:schemeClr>
                </a:outerShdw>
              </a:effectLst>
            </a:endParaRPr>
          </a:p>
        </p:txBody>
      </p:sp>
      <p:sp>
        <p:nvSpPr>
          <p:cNvPr id="9" name="Slide Number Placeholder 8">
            <a:extLst>
              <a:ext uri="{FF2B5EF4-FFF2-40B4-BE49-F238E27FC236}">
                <a16:creationId xmlns:a16="http://schemas.microsoft.com/office/drawing/2014/main" id="{22A9B083-ECA0-0A28-E076-8BE5F5524670}"/>
              </a:ext>
            </a:extLst>
          </p:cNvPr>
          <p:cNvSpPr>
            <a:spLocks noGrp="1"/>
          </p:cNvSpPr>
          <p:nvPr>
            <p:ph type="sldNum" sz="quarter" idx="12"/>
          </p:nvPr>
        </p:nvSpPr>
        <p:spPr/>
        <p:txBody>
          <a:bodyPr/>
          <a:lstStyle/>
          <a:p>
            <a:fld id="{DBA1B0FB-D917-4C8C-928F-313BD683BF39}" type="slidenum">
              <a:rPr lang="en-US" smtClean="0"/>
              <a:t>2</a:t>
            </a:fld>
            <a:endParaRPr lang="en-US"/>
          </a:p>
        </p:txBody>
      </p:sp>
      <p:grpSp>
        <p:nvGrpSpPr>
          <p:cNvPr id="40" name="Group 39">
            <a:extLst>
              <a:ext uri="{FF2B5EF4-FFF2-40B4-BE49-F238E27FC236}">
                <a16:creationId xmlns:a16="http://schemas.microsoft.com/office/drawing/2014/main" id="{6FD582C1-E6EC-247C-B212-5A71C2B399E4}"/>
              </a:ext>
            </a:extLst>
          </p:cNvPr>
          <p:cNvGrpSpPr/>
          <p:nvPr/>
        </p:nvGrpSpPr>
        <p:grpSpPr>
          <a:xfrm>
            <a:off x="7064235" y="1508239"/>
            <a:ext cx="4607948" cy="3621489"/>
            <a:chOff x="7050798" y="1215275"/>
            <a:chExt cx="4607948" cy="3621489"/>
          </a:xfrm>
        </p:grpSpPr>
        <p:sp>
          <p:nvSpPr>
            <p:cNvPr id="15" name="TextBox 30">
              <a:extLst>
                <a:ext uri="{FF2B5EF4-FFF2-40B4-BE49-F238E27FC236}">
                  <a16:creationId xmlns:a16="http://schemas.microsoft.com/office/drawing/2014/main" id="{9682272D-15D4-862D-7FC5-460520824DE4}"/>
                </a:ext>
              </a:extLst>
            </p:cNvPr>
            <p:cNvSpPr txBox="1">
              <a:spLocks noChangeArrowheads="1"/>
            </p:cNvSpPr>
            <p:nvPr/>
          </p:nvSpPr>
          <p:spPr bwMode="auto">
            <a:xfrm>
              <a:off x="7061131" y="1215275"/>
              <a:ext cx="4587282" cy="40005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u="sng" dirty="0">
                  <a:latin typeface="Gill Sans Nova" panose="020B0602020104020203" pitchFamily="34" charset="0"/>
                </a:rPr>
                <a:t>Customers &amp; Partners</a:t>
              </a:r>
            </a:p>
          </p:txBody>
        </p:sp>
        <p:grpSp>
          <p:nvGrpSpPr>
            <p:cNvPr id="16" name="Group 15">
              <a:extLst>
                <a:ext uri="{FF2B5EF4-FFF2-40B4-BE49-F238E27FC236}">
                  <a16:creationId xmlns:a16="http://schemas.microsoft.com/office/drawing/2014/main" id="{BA831904-BC76-B93F-4DB9-D932846FCC4D}"/>
                </a:ext>
              </a:extLst>
            </p:cNvPr>
            <p:cNvGrpSpPr/>
            <p:nvPr/>
          </p:nvGrpSpPr>
          <p:grpSpPr>
            <a:xfrm>
              <a:off x="7050798" y="1747993"/>
              <a:ext cx="4607948" cy="3088771"/>
              <a:chOff x="7212850" y="1358190"/>
              <a:chExt cx="4607948" cy="3088771"/>
            </a:xfrm>
          </p:grpSpPr>
          <p:pic>
            <p:nvPicPr>
              <p:cNvPr id="17" name="Picture 16">
                <a:extLst>
                  <a:ext uri="{FF2B5EF4-FFF2-40B4-BE49-F238E27FC236}">
                    <a16:creationId xmlns:a16="http://schemas.microsoft.com/office/drawing/2014/main" id="{1F5F15F5-8414-13F8-55CB-D3B253B65AD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29310" y="3908150"/>
                <a:ext cx="9914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240px-Boeing-Logo">
                <a:extLst>
                  <a:ext uri="{FF2B5EF4-FFF2-40B4-BE49-F238E27FC236}">
                    <a16:creationId xmlns:a16="http://schemas.microsoft.com/office/drawing/2014/main" id="{9DA58658-7255-5A08-0603-265F98C6A1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12850" y="3443383"/>
                <a:ext cx="1954884"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55B73604-09BE-2646-34F1-7152C7E212F8}"/>
                  </a:ext>
                </a:extLst>
              </p:cNvPr>
              <p:cNvGrpSpPr/>
              <p:nvPr/>
            </p:nvGrpSpPr>
            <p:grpSpPr>
              <a:xfrm>
                <a:off x="7378248" y="1358190"/>
                <a:ext cx="4230986" cy="1881491"/>
                <a:chOff x="7378248" y="1358190"/>
                <a:chExt cx="4230986" cy="1881491"/>
              </a:xfrm>
            </p:grpSpPr>
            <p:pic>
              <p:nvPicPr>
                <p:cNvPr id="29" name="Picture 38" descr="150px-US-DeptOfNavy-Seal">
                  <a:extLst>
                    <a:ext uri="{FF2B5EF4-FFF2-40B4-BE49-F238E27FC236}">
                      <a16:creationId xmlns:a16="http://schemas.microsoft.com/office/drawing/2014/main" id="{A7110834-051A-F213-AF3D-4A21A1D2169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38873" y="1367973"/>
                  <a:ext cx="908864"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0" descr="140px-United_States_Department_of_Defense_Seal">
                  <a:extLst>
                    <a:ext uri="{FF2B5EF4-FFF2-40B4-BE49-F238E27FC236}">
                      <a16:creationId xmlns:a16="http://schemas.microsoft.com/office/drawing/2014/main" id="{1DBC01CA-3C16-C561-5798-5D32DEA7D8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78248" y="2391956"/>
                  <a:ext cx="941913"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1" descr="150px-Seal_of_the_US_Air_Force">
                  <a:extLst>
                    <a:ext uri="{FF2B5EF4-FFF2-40B4-BE49-F238E27FC236}">
                      <a16:creationId xmlns:a16="http://schemas.microsoft.com/office/drawing/2014/main" id="{CC3EAB01-3288-8791-E4C2-92D745B2EBD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00879" y="1399933"/>
                  <a:ext cx="907212" cy="83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2" descr="150px-United_States_Department_of_the_Army_Seal">
                  <a:extLst>
                    <a:ext uri="{FF2B5EF4-FFF2-40B4-BE49-F238E27FC236}">
                      <a16:creationId xmlns:a16="http://schemas.microsoft.com/office/drawing/2014/main" id="{055AAE63-9625-0D9C-37A1-3B222DBE861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02022" y="1358190"/>
                  <a:ext cx="9072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44" descr="250px-Lockheed_Martin">
                <a:extLst>
                  <a:ext uri="{FF2B5EF4-FFF2-40B4-BE49-F238E27FC236}">
                    <a16:creationId xmlns:a16="http://schemas.microsoft.com/office/drawing/2014/main" id="{605AEB3A-3FA0-FC2E-170C-956218A590C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313986" y="3324286"/>
                <a:ext cx="25068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a:extLst>
                  <a:ext uri="{FF2B5EF4-FFF2-40B4-BE49-F238E27FC236}">
                    <a16:creationId xmlns:a16="http://schemas.microsoft.com/office/drawing/2014/main" id="{1A067E95-078F-ED90-8642-5ECFB3DAFCE7}"/>
                  </a:ext>
                </a:extLst>
              </p:cNvPr>
              <p:cNvGrpSpPr/>
              <p:nvPr/>
            </p:nvGrpSpPr>
            <p:grpSpPr>
              <a:xfrm>
                <a:off x="8466003" y="2364480"/>
                <a:ext cx="3173802" cy="839054"/>
                <a:chOff x="8515814" y="2364480"/>
                <a:chExt cx="3173802" cy="839054"/>
              </a:xfrm>
            </p:grpSpPr>
            <p:pic>
              <p:nvPicPr>
                <p:cNvPr id="26" name="Picture 39" descr="200px-US-MissileDefenseAgency-Seal">
                  <a:extLst>
                    <a:ext uri="{FF2B5EF4-FFF2-40B4-BE49-F238E27FC236}">
                      <a16:creationId xmlns:a16="http://schemas.microsoft.com/office/drawing/2014/main" id="{AADD6CCC-6F83-DB18-D45E-2C3675823EC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515814" y="2364480"/>
                  <a:ext cx="907212" cy="83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3" descr="140px-NASA_logo">
                  <a:extLst>
                    <a:ext uri="{FF2B5EF4-FFF2-40B4-BE49-F238E27FC236}">
                      <a16:creationId xmlns:a16="http://schemas.microsoft.com/office/drawing/2014/main" id="{FAF97F56-2EE2-8E9E-FFD0-FC2350E0332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572609" y="2408196"/>
                  <a:ext cx="103775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8">
                  <a:extLst>
                    <a:ext uri="{FF2B5EF4-FFF2-40B4-BE49-F238E27FC236}">
                      <a16:creationId xmlns:a16="http://schemas.microsoft.com/office/drawing/2014/main" id="{B8F2F0B8-DB4E-3F4B-4F88-B05141D3251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721263" y="2561390"/>
                  <a:ext cx="96835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4" descr="Northrop Grumman - Wikipedia">
                <a:extLst>
                  <a:ext uri="{FF2B5EF4-FFF2-40B4-BE49-F238E27FC236}">
                    <a16:creationId xmlns:a16="http://schemas.microsoft.com/office/drawing/2014/main" id="{ABF2789E-FF0E-AA8B-8317-634BEBC5D08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23183" y="3913363"/>
                <a:ext cx="1568207" cy="533598"/>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2" descr="Director, Operational Test and Evaluation - Wikipedia">
              <a:extLst>
                <a:ext uri="{FF2B5EF4-FFF2-40B4-BE49-F238E27FC236}">
                  <a16:creationId xmlns:a16="http://schemas.microsoft.com/office/drawing/2014/main" id="{C410B38A-B27D-4B0C-D1B2-BE7E9753A1E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32909" y="1760210"/>
              <a:ext cx="840068" cy="840068"/>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a:extLst>
              <a:ext uri="{FF2B5EF4-FFF2-40B4-BE49-F238E27FC236}">
                <a16:creationId xmlns:a16="http://schemas.microsoft.com/office/drawing/2014/main" id="{D88C923B-8104-DB99-AE12-84F3DAEF2842}"/>
              </a:ext>
            </a:extLst>
          </p:cNvPr>
          <p:cNvSpPr txBox="1"/>
          <p:nvPr/>
        </p:nvSpPr>
        <p:spPr>
          <a:xfrm>
            <a:off x="2648750" y="5316935"/>
            <a:ext cx="6654053" cy="369332"/>
          </a:xfrm>
          <a:prstGeom prst="rect">
            <a:avLst/>
          </a:prstGeom>
          <a:solidFill>
            <a:schemeClr val="tx1"/>
          </a:solidFill>
          <a:ln w="25400">
            <a:noFill/>
          </a:ln>
        </p:spPr>
        <p:txBody>
          <a:bodyPr wrap="square" rtlCol="0">
            <a:spAutoFit/>
          </a:bodyPr>
          <a:lstStyle/>
          <a:p>
            <a:pPr algn="ctr"/>
            <a:r>
              <a:rPr lang="en-US" b="1" dirty="0">
                <a:solidFill>
                  <a:schemeClr val="bg1"/>
                </a:solidFill>
                <a:latin typeface="Arial" pitchFamily="34" charset="0"/>
                <a:cs typeface="Arial" pitchFamily="34" charset="0"/>
              </a:rPr>
              <a:t>KEYS TO SUCCESS: People, Processes, and Partnerships</a:t>
            </a:r>
          </a:p>
        </p:txBody>
      </p:sp>
      <p:grpSp>
        <p:nvGrpSpPr>
          <p:cNvPr id="44" name="Group 43">
            <a:extLst>
              <a:ext uri="{FF2B5EF4-FFF2-40B4-BE49-F238E27FC236}">
                <a16:creationId xmlns:a16="http://schemas.microsoft.com/office/drawing/2014/main" id="{B8D5BC5A-7887-1F7E-F2BA-9688788687C3}"/>
              </a:ext>
            </a:extLst>
          </p:cNvPr>
          <p:cNvGrpSpPr/>
          <p:nvPr/>
        </p:nvGrpSpPr>
        <p:grpSpPr>
          <a:xfrm>
            <a:off x="2648750" y="5960003"/>
            <a:ext cx="6662454" cy="680619"/>
            <a:chOff x="2648750" y="5893328"/>
            <a:chExt cx="6662454" cy="680619"/>
          </a:xfrm>
        </p:grpSpPr>
        <p:sp>
          <p:nvSpPr>
            <p:cNvPr id="38" name="Rectangle 37">
              <a:extLst>
                <a:ext uri="{FF2B5EF4-FFF2-40B4-BE49-F238E27FC236}">
                  <a16:creationId xmlns:a16="http://schemas.microsoft.com/office/drawing/2014/main" id="{723DD9C6-D243-FC04-26C8-016A437E7483}"/>
                </a:ext>
              </a:extLst>
            </p:cNvPr>
            <p:cNvSpPr/>
            <p:nvPr/>
          </p:nvSpPr>
          <p:spPr>
            <a:xfrm>
              <a:off x="2648750" y="5893328"/>
              <a:ext cx="6654053" cy="6806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7CEDD2F-0EF8-2027-83BE-3046AAE0FEC2}"/>
                </a:ext>
              </a:extLst>
            </p:cNvPr>
            <p:cNvGrpSpPr/>
            <p:nvPr/>
          </p:nvGrpSpPr>
          <p:grpSpPr>
            <a:xfrm>
              <a:off x="2648751" y="5893328"/>
              <a:ext cx="6662453" cy="645546"/>
              <a:chOff x="2981172" y="5670279"/>
              <a:chExt cx="6662453" cy="645546"/>
            </a:xfrm>
          </p:grpSpPr>
          <p:pic>
            <p:nvPicPr>
              <p:cNvPr id="35" name="Picture 34">
                <a:extLst>
                  <a:ext uri="{FF2B5EF4-FFF2-40B4-BE49-F238E27FC236}">
                    <a16:creationId xmlns:a16="http://schemas.microsoft.com/office/drawing/2014/main" id="{EC4806E3-E93D-EF72-89DA-3959777C5EAB}"/>
                  </a:ext>
                </a:extLst>
              </p:cNvPr>
              <p:cNvPicPr>
                <a:picLocks noChangeAspect="1"/>
              </p:cNvPicPr>
              <p:nvPr/>
            </p:nvPicPr>
            <p:blipFill>
              <a:blip r:embed="rId14"/>
              <a:stretch>
                <a:fillRect/>
              </a:stretch>
            </p:blipFill>
            <p:spPr>
              <a:xfrm>
                <a:off x="2981172" y="5675745"/>
                <a:ext cx="2680524" cy="640080"/>
              </a:xfrm>
              <a:prstGeom prst="rect">
                <a:avLst/>
              </a:prstGeom>
            </p:spPr>
          </p:pic>
          <p:pic>
            <p:nvPicPr>
              <p:cNvPr id="36" name="Picture 35">
                <a:extLst>
                  <a:ext uri="{FF2B5EF4-FFF2-40B4-BE49-F238E27FC236}">
                    <a16:creationId xmlns:a16="http://schemas.microsoft.com/office/drawing/2014/main" id="{DF965A07-8BFD-F839-3A0F-459078B6D60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324551" y="5670279"/>
                <a:ext cx="3319074" cy="640080"/>
              </a:xfrm>
              <a:prstGeom prst="rect">
                <a:avLst/>
              </a:prstGeom>
            </p:spPr>
          </p:pic>
        </p:grpSp>
      </p:grpSp>
      <p:pic>
        <p:nvPicPr>
          <p:cNvPr id="41" name="Picture 2" descr="ECI_Logo_with_4_verbs_full.whiteborderletters.registered">
            <a:extLst>
              <a:ext uri="{FF2B5EF4-FFF2-40B4-BE49-F238E27FC236}">
                <a16:creationId xmlns:a16="http://schemas.microsoft.com/office/drawing/2014/main" id="{E5AD7D3D-B7AD-909F-FB17-8AA8D8EBE0F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65971" y="488252"/>
            <a:ext cx="2662025" cy="81628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Ohio Department of Health | Ohio.gov | Ohio Department of Health">
            <a:extLst>
              <a:ext uri="{FF2B5EF4-FFF2-40B4-BE49-F238E27FC236}">
                <a16:creationId xmlns:a16="http://schemas.microsoft.com/office/drawing/2014/main" id="{76CF802D-CBAB-DA72-6EDD-42AF0CE25A3A}"/>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704501" y="4650025"/>
            <a:ext cx="1914468" cy="35247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A7D64DD5-4704-8537-9923-77AC0977CEF6}"/>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377100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74663" y="1935879"/>
            <a:ext cx="5437187" cy="2986234"/>
          </a:xfrm>
        </p:spPr>
        <p:txBody>
          <a:bodyPr vert="horz" wrap="square" lIns="0" tIns="0" rIns="0" bIns="0" rtlCol="0" anchor="ctr" anchorCtr="0">
            <a:normAutofit/>
          </a:bodyPr>
          <a:lstStyle/>
          <a:p>
            <a:pPr>
              <a:lnSpc>
                <a:spcPct val="100000"/>
              </a:lnSpc>
            </a:pPr>
            <a:r>
              <a:rPr lang="en-US" sz="6000" kern="1200" dirty="0">
                <a:solidFill>
                  <a:schemeClr val="tx1"/>
                </a:solidFill>
                <a:latin typeface="+mj-lt"/>
                <a:ea typeface="+mj-ea"/>
                <a:cs typeface="+mj-cs"/>
              </a:rPr>
              <a:t>What is Digital Transformation?</a:t>
            </a:r>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24728" r="24728"/>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a:blip r:embed="rId6">
            <a:extLst>
              <a:ext uri="{837473B0-CC2E-450A-ABE3-18F120FF3D39}">
                <a1611:picAttrSrcUrl xmlns:a1611="http://schemas.microsoft.com/office/drawing/2016/11/main" r:id="rId7"/>
              </a:ext>
            </a:extLst>
          </a:blip>
          <a:srcRect l="27173" r="27173"/>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pic>
        <p:nvPicPr>
          <p:cNvPr id="23" name="Picture Placeholder 22">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8">
            <a:extLst>
              <a:ext uri="{837473B0-CC2E-450A-ABE3-18F120FF3D39}">
                <a1611:picAttrSrcUrl xmlns:a1611="http://schemas.microsoft.com/office/drawing/2016/11/main" r:id="rId9"/>
              </a:ext>
            </a:extLst>
          </a:blip>
          <a:srcRect l="30953" r="30953"/>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50863" y="4508500"/>
            <a:ext cx="10933112" cy="1563688"/>
          </a:xfrm>
          <a:noFill/>
        </p:spPr>
        <p:txBody>
          <a:bodyPr>
            <a:normAutofit/>
          </a:bodyPr>
          <a:lstStyle/>
          <a:p>
            <a:pPr marL="0" indent="0">
              <a:buNone/>
            </a:pPr>
            <a:r>
              <a:rPr lang="en-US" b="0" i="0" dirty="0">
                <a:solidFill>
                  <a:schemeClr val="tx1"/>
                </a:solidFill>
                <a:effectLst/>
                <a:latin typeface="Söhne"/>
              </a:rPr>
              <a:t>The objective of digital transformation in the DoD is to improve military readiness, agility, and effectiveness while optimizing resource allocation. This requires reimagining traditional military processes and practices, identifying areas for improvement, and implementing digital solutions that can enable greater efficiency and effectiveness in operations.</a:t>
            </a:r>
            <a:endParaRPr lang="en-US" dirty="0">
              <a:solidFill>
                <a:schemeClr val="tx1"/>
              </a:solidFill>
            </a:endParaRPr>
          </a:p>
        </p:txBody>
      </p:sp>
      <p:sp>
        <p:nvSpPr>
          <p:cNvPr id="4" name="TextBox 3">
            <a:extLst>
              <a:ext uri="{FF2B5EF4-FFF2-40B4-BE49-F238E27FC236}">
                <a16:creationId xmlns:a16="http://schemas.microsoft.com/office/drawing/2014/main" id="{EB0F0C88-7471-37FE-91D8-81E5CD86B209}"/>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9685509" y="2865304"/>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DoD Digital Modernization Strategy</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352451" y="1468998"/>
            <a:ext cx="8255218" cy="4839727"/>
          </a:xfrm>
        </p:spPr>
        <p:txBody>
          <a:bodyPr/>
          <a:lstStyle/>
          <a:p>
            <a:pPr marL="457200" indent="-457200">
              <a:buFont typeface="+mj-lt"/>
              <a:buAutoNum type="arabicPeriod"/>
            </a:pPr>
            <a:r>
              <a:rPr lang="en-US" sz="2000" dirty="0">
                <a:ln w="0"/>
                <a:solidFill>
                  <a:schemeClr val="tx1"/>
                </a:solidFill>
                <a:effectLst>
                  <a:outerShdw blurRad="38100" dist="19050" dir="2700000" algn="tl" rotWithShape="0">
                    <a:schemeClr val="dk1">
                      <a:alpha val="40000"/>
                    </a:schemeClr>
                  </a:outerShdw>
                </a:effectLst>
              </a:rPr>
              <a:t>Improving data quality and consistency, and establishing data standards and governance processes to ensure that data is accurate, timely, and relevant to the mission.</a:t>
            </a:r>
          </a:p>
          <a:p>
            <a:pPr marL="457200" indent="-457200">
              <a:buFont typeface="+mj-lt"/>
              <a:buAutoNum type="arabicPeriod"/>
            </a:pPr>
            <a:r>
              <a:rPr lang="en-US" sz="2000" dirty="0">
                <a:ln w="0"/>
                <a:solidFill>
                  <a:schemeClr val="tx1"/>
                </a:solidFill>
                <a:effectLst>
                  <a:outerShdw blurRad="38100" dist="19050" dir="2700000" algn="tl" rotWithShape="0">
                    <a:schemeClr val="dk1">
                      <a:alpha val="40000"/>
                    </a:schemeClr>
                  </a:outerShdw>
                </a:effectLst>
              </a:rPr>
              <a:t>Developing a data architecture that supports data sharing and interoperability across the DoD's various systems and platforms, enabling integration of data from different sources to support decision making.</a:t>
            </a:r>
          </a:p>
          <a:p>
            <a:pPr marL="457200" indent="-457200">
              <a:buFont typeface="+mj-lt"/>
              <a:buAutoNum type="arabicPeriod"/>
            </a:pPr>
            <a:r>
              <a:rPr lang="en-US" sz="2000" dirty="0">
                <a:ln w="0"/>
                <a:solidFill>
                  <a:schemeClr val="tx1"/>
                </a:solidFill>
                <a:effectLst>
                  <a:outerShdw blurRad="38100" dist="19050" dir="2700000" algn="tl" rotWithShape="0">
                    <a:schemeClr val="dk1">
                      <a:alpha val="40000"/>
                    </a:schemeClr>
                  </a:outerShdw>
                </a:effectLst>
              </a:rPr>
              <a:t>Increasing the use of advanced analytics, machine learning, and artificial intelligence to analyze and derive insights from DoD data, supporting more effective decision making and mission execution.</a:t>
            </a:r>
          </a:p>
          <a:p>
            <a:pPr marL="457200" indent="-457200">
              <a:buFont typeface="+mj-lt"/>
              <a:buAutoNum type="arabicPeriod"/>
            </a:pPr>
            <a:r>
              <a:rPr lang="en-US" sz="2000" dirty="0">
                <a:ln w="0"/>
                <a:solidFill>
                  <a:schemeClr val="tx1"/>
                </a:solidFill>
                <a:effectLst>
                  <a:outerShdw blurRad="38100" dist="19050" dir="2700000" algn="tl" rotWithShape="0">
                    <a:schemeClr val="dk1">
                      <a:alpha val="40000"/>
                    </a:schemeClr>
                  </a:outerShdw>
                </a:effectLst>
              </a:rPr>
              <a:t>Strengthening data security and privacy protections to ensure that sensitive and classified information is appropriately secured and protected, while also enabling data sharing and collaboration where stakeholders possess the needed clearance and a need to know.</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ontent Placeholder 9">
            <a:extLst>
              <a:ext uri="{FF2B5EF4-FFF2-40B4-BE49-F238E27FC236}">
                <a16:creationId xmlns:a16="http://schemas.microsoft.com/office/drawing/2014/main" id="{DB8DCF7D-61B1-F86F-66CF-C24E5824C2B8}"/>
              </a:ext>
            </a:extLst>
          </p:cNvPr>
          <p:cNvSpPr txBox="1">
            <a:spLocks/>
          </p:cNvSpPr>
          <p:nvPr/>
        </p:nvSpPr>
        <p:spPr>
          <a:xfrm>
            <a:off x="8889024" y="1468998"/>
            <a:ext cx="3158581" cy="79062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hlinkClick r:id="rId3"/>
              </a:rPr>
              <a:t>https://media.defense.gov/2019/Jul/12/2002156622/-1/-1/1/DOD-DIGITAL-MODERNIZATION-STRATEGY-2019.PDF</a:t>
            </a:r>
            <a:endParaRPr lang="en-US" sz="1100" dirty="0"/>
          </a:p>
        </p:txBody>
      </p:sp>
      <p:sp>
        <p:nvSpPr>
          <p:cNvPr id="3" name="TextBox 2">
            <a:extLst>
              <a:ext uri="{FF2B5EF4-FFF2-40B4-BE49-F238E27FC236}">
                <a16:creationId xmlns:a16="http://schemas.microsoft.com/office/drawing/2014/main" id="{09531121-AD8E-211C-40C3-0EBD5B1A9FB1}"/>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129850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65138" y="1383207"/>
            <a:ext cx="5437187" cy="2986234"/>
          </a:xfrm>
        </p:spPr>
        <p:txBody>
          <a:bodyPr vert="horz" wrap="square" lIns="0" tIns="0" rIns="0" bIns="0" rtlCol="0" anchor="b" anchorCtr="0">
            <a:normAutofit/>
          </a:bodyPr>
          <a:lstStyle/>
          <a:p>
            <a:pPr>
              <a:lnSpc>
                <a:spcPct val="100000"/>
              </a:lnSpc>
            </a:pPr>
            <a:r>
              <a:rPr lang="en-US" sz="6000" kern="1200" dirty="0">
                <a:solidFill>
                  <a:schemeClr val="tx1"/>
                </a:solidFill>
                <a:latin typeface="+mj-lt"/>
                <a:ea typeface="+mj-ea"/>
                <a:cs typeface="+mj-cs"/>
              </a:rPr>
              <a:t>How Does Automation Fit?</a:t>
            </a:r>
          </a:p>
        </p:txBody>
      </p:sp>
    </p:spTree>
    <p:extLst>
      <p:ext uri="{BB962C8B-B14F-4D97-AF65-F5344CB8AC3E}">
        <p14:creationId xmlns:p14="http://schemas.microsoft.com/office/powerpoint/2010/main" val="410439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684677" y="1583472"/>
            <a:ext cx="3566160" cy="2874459"/>
          </a:xfrm>
        </p:spPr>
        <p:txBody>
          <a:bodyPr>
            <a:noAutofit/>
          </a:bodyPr>
          <a:lstStyle/>
          <a:p>
            <a:r>
              <a:rPr lang="en-US" sz="2800" dirty="0">
                <a:ln w="0"/>
                <a:effectLst>
                  <a:outerShdw blurRad="38100" dist="19050" dir="2700000" algn="tl" rotWithShape="0">
                    <a:schemeClr val="dk1">
                      <a:alpha val="40000"/>
                    </a:schemeClr>
                  </a:outerShdw>
                </a:effectLst>
              </a:rPr>
              <a:t>Automation benefits the DoD by improving operations, security, agility, and decision-making while reducing costs.</a:t>
            </a:r>
          </a:p>
        </p:txBody>
      </p:sp>
      <p:pic>
        <p:nvPicPr>
          <p:cNvPr id="18" name="Picture Placeholder 17" descr="Digital technology vision exam eye test">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
        <p:nvSpPr>
          <p:cNvPr id="2" name="TextBox 1">
            <a:extLst>
              <a:ext uri="{FF2B5EF4-FFF2-40B4-BE49-F238E27FC236}">
                <a16:creationId xmlns:a16="http://schemas.microsoft.com/office/drawing/2014/main" id="{3C11A840-1256-88F6-E082-B86272728031}"/>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37626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What needs to change</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t>Less of this</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a:lstStyle/>
          <a:p>
            <a:r>
              <a:rPr lang="en-US" dirty="0"/>
              <a:t>More of this</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2" name="Picture 4" descr="3 Ways to QUICKLY Attach Excel Files to Emails - Excel Campus">
            <a:extLst>
              <a:ext uri="{FF2B5EF4-FFF2-40B4-BE49-F238E27FC236}">
                <a16:creationId xmlns:a16="http://schemas.microsoft.com/office/drawing/2014/main" id="{42EC2FDB-C79F-0AF8-7B25-CA946C69B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478"/>
          <a:stretch/>
        </p:blipFill>
        <p:spPr bwMode="auto">
          <a:xfrm>
            <a:off x="818811" y="2784123"/>
            <a:ext cx="3705225" cy="12897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rkflow - Field2Base">
            <a:extLst>
              <a:ext uri="{FF2B5EF4-FFF2-40B4-BE49-F238E27FC236}">
                <a16:creationId xmlns:a16="http://schemas.microsoft.com/office/drawing/2014/main" id="{67FC3B51-E19C-8571-D4F5-22974E6499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43" b="89764" l="3520" r="95360">
                        <a14:foregroundMark x1="29760" y1="51969" x2="29760" y2="51969"/>
                        <a14:foregroundMark x1="7360" y1="48031" x2="7360" y2="48031"/>
                        <a14:foregroundMark x1="3520" y1="48425" x2="3520" y2="48425"/>
                        <a14:foregroundMark x1="53120" y1="12992" x2="53120" y2="12992"/>
                        <a14:foregroundMark x1="54720" y1="86614" x2="54720" y2="86614"/>
                        <a14:foregroundMark x1="74080" y1="50787" x2="74080" y2="50787"/>
                        <a14:foregroundMark x1="73920" y1="35827" x2="73920" y2="35827"/>
                        <a14:foregroundMark x1="73920" y1="21654" x2="73920" y2="21654"/>
                        <a14:foregroundMark x1="66720" y1="50394" x2="66720" y2="50394"/>
                        <a14:foregroundMark x1="80480" y1="50394" x2="80480" y2="50394"/>
                        <a14:foregroundMark x1="74080" y1="67323" x2="74080" y2="67323"/>
                        <a14:foregroundMark x1="95360" y1="51969" x2="95360" y2="51969"/>
                        <a14:foregroundMark x1="41120" y1="50394" x2="41120" y2="50394"/>
                        <a14:foregroundMark x1="38400" y1="11417" x2="38400" y2="11417"/>
                        <a14:foregroundMark x1="30400" y1="78346" x2="30400" y2="78346"/>
                        <a14:foregroundMark x1="17600" y1="51181" x2="17600" y2="51181"/>
                      </a14:backgroundRemoval>
                    </a14:imgEffect>
                  </a14:imgLayer>
                </a14:imgProps>
              </a:ext>
              <a:ext uri="{28A0092B-C50C-407E-A947-70E740481C1C}">
                <a14:useLocalDpi xmlns:a14="http://schemas.microsoft.com/office/drawing/2010/main" val="0"/>
              </a:ext>
            </a:extLst>
          </a:blip>
          <a:srcRect/>
          <a:stretch>
            <a:fillRect/>
          </a:stretch>
        </p:blipFill>
        <p:spPr bwMode="auto">
          <a:xfrm>
            <a:off x="5595653" y="2681173"/>
            <a:ext cx="5375096" cy="21844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and Easy-to-Use Generic Form Templates - Mopinion">
            <a:extLst>
              <a:ext uri="{FF2B5EF4-FFF2-40B4-BE49-F238E27FC236}">
                <a16:creationId xmlns:a16="http://schemas.microsoft.com/office/drawing/2014/main" id="{7E1C49DB-6233-CE0A-F11C-E9C0097153E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859" t="26887" r="27384" b="35824"/>
          <a:stretch/>
        </p:blipFill>
        <p:spPr bwMode="auto">
          <a:xfrm>
            <a:off x="7503328" y="5287951"/>
            <a:ext cx="1966114" cy="15059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18988B0-0AC3-118B-7E50-9C0EE8C1BC62}"/>
              </a:ext>
            </a:extLst>
          </p:cNvPr>
          <p:cNvGrpSpPr/>
          <p:nvPr/>
        </p:nvGrpSpPr>
        <p:grpSpPr>
          <a:xfrm>
            <a:off x="7518189" y="4326019"/>
            <a:ext cx="1966114" cy="961932"/>
            <a:chOff x="7092162" y="3579175"/>
            <a:chExt cx="1966114" cy="961932"/>
          </a:xfrm>
        </p:grpSpPr>
        <p:sp>
          <p:nvSpPr>
            <p:cNvPr id="14" name="Oval 13">
              <a:extLst>
                <a:ext uri="{FF2B5EF4-FFF2-40B4-BE49-F238E27FC236}">
                  <a16:creationId xmlns:a16="http://schemas.microsoft.com/office/drawing/2014/main" id="{0F499379-F2D9-D5D7-F3AE-02D167B16EE5}"/>
                </a:ext>
              </a:extLst>
            </p:cNvPr>
            <p:cNvSpPr/>
            <p:nvPr/>
          </p:nvSpPr>
          <p:spPr>
            <a:xfrm>
              <a:off x="7762875" y="3579175"/>
              <a:ext cx="609600" cy="54748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450AB7C-6C71-3BC4-D375-C7CEAEF1AD8D}"/>
                </a:ext>
              </a:extLst>
            </p:cNvPr>
            <p:cNvCxnSpPr>
              <a:cxnSpLocks/>
              <a:stCxn id="14" idx="3"/>
            </p:cNvCxnSpPr>
            <p:nvPr/>
          </p:nvCxnSpPr>
          <p:spPr>
            <a:xfrm flipH="1">
              <a:off x="7092162" y="4046485"/>
              <a:ext cx="759987" cy="49462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062EAED-69F2-FF1C-2DBC-CE6AC19DD91C}"/>
                </a:ext>
              </a:extLst>
            </p:cNvPr>
            <p:cNvCxnSpPr>
              <a:cxnSpLocks/>
              <a:stCxn id="14" idx="5"/>
            </p:cNvCxnSpPr>
            <p:nvPr/>
          </p:nvCxnSpPr>
          <p:spPr>
            <a:xfrm>
              <a:off x="8283201" y="4046485"/>
              <a:ext cx="775075" cy="49462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50ACA5A-6935-5408-79AB-B04422ED36A9}"/>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36516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500"/>
                                        <p:tgtEl>
                                          <p:spTgt spid="20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fade">
                                      <p:cBhvr>
                                        <p:cTn id="2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Flowchart: Delay 1044">
            <a:extLst>
              <a:ext uri="{FF2B5EF4-FFF2-40B4-BE49-F238E27FC236}">
                <a16:creationId xmlns:a16="http://schemas.microsoft.com/office/drawing/2014/main" id="{ED7B9E93-95C2-B1BE-E5C1-685E6F0272A3}"/>
              </a:ext>
            </a:extLst>
          </p:cNvPr>
          <p:cNvSpPr/>
          <p:nvPr/>
        </p:nvSpPr>
        <p:spPr>
          <a:xfrm rot="5400000">
            <a:off x="9566543" y="3382522"/>
            <a:ext cx="155398" cy="1391353"/>
          </a:xfrm>
          <a:prstGeom prst="flowChartDelay">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047AD317-CA1B-FFF2-905D-94E985B5D1D4}"/>
              </a:ext>
            </a:extLst>
          </p:cNvPr>
          <p:cNvGrpSpPr/>
          <p:nvPr/>
        </p:nvGrpSpPr>
        <p:grpSpPr>
          <a:xfrm>
            <a:off x="8813399" y="1580873"/>
            <a:ext cx="1529370" cy="376095"/>
            <a:chOff x="8816249" y="1583727"/>
            <a:chExt cx="1529370" cy="376095"/>
          </a:xfrm>
        </p:grpSpPr>
        <p:sp>
          <p:nvSpPr>
            <p:cNvPr id="47" name="TextBox 46">
              <a:extLst>
                <a:ext uri="{FF2B5EF4-FFF2-40B4-BE49-F238E27FC236}">
                  <a16:creationId xmlns:a16="http://schemas.microsoft.com/office/drawing/2014/main" id="{A0F30113-3B10-32BC-AA80-CA432AB189C7}"/>
                </a:ext>
              </a:extLst>
            </p:cNvPr>
            <p:cNvSpPr txBox="1"/>
            <p:nvPr/>
          </p:nvSpPr>
          <p:spPr>
            <a:xfrm>
              <a:off x="8954265" y="1584549"/>
              <a:ext cx="276032" cy="369332"/>
            </a:xfrm>
            <a:prstGeom prst="rect">
              <a:avLst/>
            </a:prstGeom>
            <a:noFill/>
          </p:spPr>
          <p:txBody>
            <a:bodyPr wrap="square" rtlCol="0">
              <a:spAutoFit/>
            </a:bodyPr>
            <a:lstStyle/>
            <a:p>
              <a:r>
                <a:rPr lang="en-US" dirty="0">
                  <a:solidFill>
                    <a:srgbClr val="FFFF00"/>
                  </a:solidFill>
                </a:rPr>
                <a:t>0</a:t>
              </a:r>
            </a:p>
          </p:txBody>
        </p:sp>
        <p:sp>
          <p:nvSpPr>
            <p:cNvPr id="48" name="TextBox 47">
              <a:extLst>
                <a:ext uri="{FF2B5EF4-FFF2-40B4-BE49-F238E27FC236}">
                  <a16:creationId xmlns:a16="http://schemas.microsoft.com/office/drawing/2014/main" id="{4A13D652-BBE7-7831-10EB-1ECA8D08A12A}"/>
                </a:ext>
              </a:extLst>
            </p:cNvPr>
            <p:cNvSpPr txBox="1"/>
            <p:nvPr/>
          </p:nvSpPr>
          <p:spPr>
            <a:xfrm>
              <a:off x="9107949" y="1585371"/>
              <a:ext cx="276032" cy="369332"/>
            </a:xfrm>
            <a:prstGeom prst="rect">
              <a:avLst/>
            </a:prstGeom>
            <a:noFill/>
          </p:spPr>
          <p:txBody>
            <a:bodyPr wrap="square" rtlCol="0">
              <a:spAutoFit/>
            </a:bodyPr>
            <a:lstStyle/>
            <a:p>
              <a:r>
                <a:rPr lang="en-US" dirty="0">
                  <a:solidFill>
                    <a:srgbClr val="FFFF00"/>
                  </a:solidFill>
                </a:rPr>
                <a:t>0</a:t>
              </a:r>
            </a:p>
          </p:txBody>
        </p:sp>
        <p:sp>
          <p:nvSpPr>
            <p:cNvPr id="49" name="TextBox 48">
              <a:extLst>
                <a:ext uri="{FF2B5EF4-FFF2-40B4-BE49-F238E27FC236}">
                  <a16:creationId xmlns:a16="http://schemas.microsoft.com/office/drawing/2014/main" id="{4EF6957C-FF84-32E9-A608-5E1F0B341EF7}"/>
                </a:ext>
              </a:extLst>
            </p:cNvPr>
            <p:cNvSpPr txBox="1"/>
            <p:nvPr/>
          </p:nvSpPr>
          <p:spPr>
            <a:xfrm>
              <a:off x="9378397" y="1590490"/>
              <a:ext cx="276032" cy="369332"/>
            </a:xfrm>
            <a:prstGeom prst="rect">
              <a:avLst/>
            </a:prstGeom>
            <a:noFill/>
          </p:spPr>
          <p:txBody>
            <a:bodyPr wrap="square" rtlCol="0">
              <a:spAutoFit/>
            </a:bodyPr>
            <a:lstStyle/>
            <a:p>
              <a:r>
                <a:rPr lang="en-US" dirty="0">
                  <a:solidFill>
                    <a:srgbClr val="FFFF00"/>
                  </a:solidFill>
                </a:rPr>
                <a:t>0</a:t>
              </a:r>
            </a:p>
          </p:txBody>
        </p:sp>
        <p:sp>
          <p:nvSpPr>
            <p:cNvPr id="50" name="TextBox 49">
              <a:extLst>
                <a:ext uri="{FF2B5EF4-FFF2-40B4-BE49-F238E27FC236}">
                  <a16:creationId xmlns:a16="http://schemas.microsoft.com/office/drawing/2014/main" id="{30B50A26-274A-3D00-CFAD-C15AC6A42178}"/>
                </a:ext>
              </a:extLst>
            </p:cNvPr>
            <p:cNvSpPr txBox="1"/>
            <p:nvPr/>
          </p:nvSpPr>
          <p:spPr>
            <a:xfrm>
              <a:off x="8816249" y="1593917"/>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51" name="TextBox 50">
              <a:extLst>
                <a:ext uri="{FF2B5EF4-FFF2-40B4-BE49-F238E27FC236}">
                  <a16:creationId xmlns:a16="http://schemas.microsoft.com/office/drawing/2014/main" id="{749DE7C8-473B-2A5F-11C2-1C65F1048D29}"/>
                </a:ext>
              </a:extLst>
            </p:cNvPr>
            <p:cNvSpPr txBox="1"/>
            <p:nvPr/>
          </p:nvSpPr>
          <p:spPr>
            <a:xfrm>
              <a:off x="9244541"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52" name="TextBox 51">
              <a:extLst>
                <a:ext uri="{FF2B5EF4-FFF2-40B4-BE49-F238E27FC236}">
                  <a16:creationId xmlns:a16="http://schemas.microsoft.com/office/drawing/2014/main" id="{0EA57856-83C7-5146-A4DF-7A7A955B02FD}"/>
                </a:ext>
              </a:extLst>
            </p:cNvPr>
            <p:cNvSpPr txBox="1"/>
            <p:nvPr/>
          </p:nvSpPr>
          <p:spPr>
            <a:xfrm>
              <a:off x="9645455" y="1583727"/>
              <a:ext cx="276032" cy="369332"/>
            </a:xfrm>
            <a:prstGeom prst="rect">
              <a:avLst/>
            </a:prstGeom>
            <a:noFill/>
          </p:spPr>
          <p:txBody>
            <a:bodyPr wrap="square" rtlCol="0">
              <a:spAutoFit/>
            </a:bodyPr>
            <a:lstStyle/>
            <a:p>
              <a:r>
                <a:rPr lang="en-US" dirty="0">
                  <a:solidFill>
                    <a:srgbClr val="FFFF00"/>
                  </a:solidFill>
                </a:rPr>
                <a:t>0</a:t>
              </a:r>
            </a:p>
          </p:txBody>
        </p:sp>
        <p:sp>
          <p:nvSpPr>
            <p:cNvPr id="53" name="TextBox 52">
              <a:extLst>
                <a:ext uri="{FF2B5EF4-FFF2-40B4-BE49-F238E27FC236}">
                  <a16:creationId xmlns:a16="http://schemas.microsoft.com/office/drawing/2014/main" id="{383FD959-7805-4BFF-1034-9BB0080FAAEA}"/>
                </a:ext>
              </a:extLst>
            </p:cNvPr>
            <p:cNvSpPr txBox="1"/>
            <p:nvPr/>
          </p:nvSpPr>
          <p:spPr>
            <a:xfrm>
              <a:off x="9799139" y="1584549"/>
              <a:ext cx="276032" cy="369332"/>
            </a:xfrm>
            <a:prstGeom prst="rect">
              <a:avLst/>
            </a:prstGeom>
            <a:noFill/>
          </p:spPr>
          <p:txBody>
            <a:bodyPr wrap="square" rtlCol="0">
              <a:spAutoFit/>
            </a:bodyPr>
            <a:lstStyle/>
            <a:p>
              <a:r>
                <a:rPr lang="en-US" dirty="0">
                  <a:solidFill>
                    <a:srgbClr val="FFFF00"/>
                  </a:solidFill>
                </a:rPr>
                <a:t>0</a:t>
              </a:r>
            </a:p>
          </p:txBody>
        </p:sp>
        <p:sp>
          <p:nvSpPr>
            <p:cNvPr id="54" name="TextBox 53">
              <a:extLst>
                <a:ext uri="{FF2B5EF4-FFF2-40B4-BE49-F238E27FC236}">
                  <a16:creationId xmlns:a16="http://schemas.microsoft.com/office/drawing/2014/main" id="{6AA02FA6-F26C-C3E8-996F-B34230FB3226}"/>
                </a:ext>
              </a:extLst>
            </p:cNvPr>
            <p:cNvSpPr txBox="1"/>
            <p:nvPr/>
          </p:nvSpPr>
          <p:spPr>
            <a:xfrm>
              <a:off x="10069587" y="1589668"/>
              <a:ext cx="276032" cy="369332"/>
            </a:xfrm>
            <a:prstGeom prst="rect">
              <a:avLst/>
            </a:prstGeom>
            <a:noFill/>
          </p:spPr>
          <p:txBody>
            <a:bodyPr wrap="square" rtlCol="0">
              <a:spAutoFit/>
            </a:bodyPr>
            <a:lstStyle/>
            <a:p>
              <a:r>
                <a:rPr lang="en-US" dirty="0">
                  <a:solidFill>
                    <a:srgbClr val="FFFF00"/>
                  </a:solidFill>
                </a:rPr>
                <a:t>0</a:t>
              </a:r>
            </a:p>
          </p:txBody>
        </p:sp>
        <p:sp>
          <p:nvSpPr>
            <p:cNvPr id="55" name="TextBox 54">
              <a:extLst>
                <a:ext uri="{FF2B5EF4-FFF2-40B4-BE49-F238E27FC236}">
                  <a16:creationId xmlns:a16="http://schemas.microsoft.com/office/drawing/2014/main" id="{6F2865E9-3A09-120B-4C6E-5223F2C5EB80}"/>
                </a:ext>
              </a:extLst>
            </p:cNvPr>
            <p:cNvSpPr txBox="1"/>
            <p:nvPr/>
          </p:nvSpPr>
          <p:spPr>
            <a:xfrm>
              <a:off x="9507439"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56" name="TextBox 55">
              <a:extLst>
                <a:ext uri="{FF2B5EF4-FFF2-40B4-BE49-F238E27FC236}">
                  <a16:creationId xmlns:a16="http://schemas.microsoft.com/office/drawing/2014/main" id="{779F9F9A-8871-1E6E-3F26-A785563EE57A}"/>
                </a:ext>
              </a:extLst>
            </p:cNvPr>
            <p:cNvSpPr txBox="1"/>
            <p:nvPr/>
          </p:nvSpPr>
          <p:spPr>
            <a:xfrm>
              <a:off x="9935731" y="1592273"/>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grpSp>
      <p:grpSp>
        <p:nvGrpSpPr>
          <p:cNvPr id="57" name="Group 56">
            <a:extLst>
              <a:ext uri="{FF2B5EF4-FFF2-40B4-BE49-F238E27FC236}">
                <a16:creationId xmlns:a16="http://schemas.microsoft.com/office/drawing/2014/main" id="{C38A5C51-3B16-FF77-DF00-4C63D6A173DE}"/>
              </a:ext>
            </a:extLst>
          </p:cNvPr>
          <p:cNvGrpSpPr/>
          <p:nvPr/>
        </p:nvGrpSpPr>
        <p:grpSpPr>
          <a:xfrm>
            <a:off x="8811976" y="1579449"/>
            <a:ext cx="1529370" cy="376095"/>
            <a:chOff x="8816249" y="1583727"/>
            <a:chExt cx="1529370" cy="376095"/>
          </a:xfrm>
        </p:grpSpPr>
        <p:sp>
          <p:nvSpPr>
            <p:cNvPr id="58" name="TextBox 57">
              <a:extLst>
                <a:ext uri="{FF2B5EF4-FFF2-40B4-BE49-F238E27FC236}">
                  <a16:creationId xmlns:a16="http://schemas.microsoft.com/office/drawing/2014/main" id="{70CBC8E7-72A5-E221-FA4D-A45A9B2690FF}"/>
                </a:ext>
              </a:extLst>
            </p:cNvPr>
            <p:cNvSpPr txBox="1"/>
            <p:nvPr/>
          </p:nvSpPr>
          <p:spPr>
            <a:xfrm>
              <a:off x="8954265" y="1584549"/>
              <a:ext cx="276032" cy="369332"/>
            </a:xfrm>
            <a:prstGeom prst="rect">
              <a:avLst/>
            </a:prstGeom>
            <a:noFill/>
          </p:spPr>
          <p:txBody>
            <a:bodyPr wrap="square" rtlCol="0">
              <a:spAutoFit/>
            </a:bodyPr>
            <a:lstStyle/>
            <a:p>
              <a:r>
                <a:rPr lang="en-US" dirty="0">
                  <a:solidFill>
                    <a:srgbClr val="FFFF00"/>
                  </a:solidFill>
                </a:rPr>
                <a:t>0</a:t>
              </a:r>
            </a:p>
          </p:txBody>
        </p:sp>
        <p:sp>
          <p:nvSpPr>
            <p:cNvPr id="59" name="TextBox 58">
              <a:extLst>
                <a:ext uri="{FF2B5EF4-FFF2-40B4-BE49-F238E27FC236}">
                  <a16:creationId xmlns:a16="http://schemas.microsoft.com/office/drawing/2014/main" id="{EC0B8C9A-5030-AA2D-8DB3-F57DE2EB31B5}"/>
                </a:ext>
              </a:extLst>
            </p:cNvPr>
            <p:cNvSpPr txBox="1"/>
            <p:nvPr/>
          </p:nvSpPr>
          <p:spPr>
            <a:xfrm>
              <a:off x="9107949" y="1585371"/>
              <a:ext cx="276032" cy="369332"/>
            </a:xfrm>
            <a:prstGeom prst="rect">
              <a:avLst/>
            </a:prstGeom>
            <a:noFill/>
          </p:spPr>
          <p:txBody>
            <a:bodyPr wrap="square" rtlCol="0">
              <a:spAutoFit/>
            </a:bodyPr>
            <a:lstStyle/>
            <a:p>
              <a:r>
                <a:rPr lang="en-US" dirty="0">
                  <a:solidFill>
                    <a:srgbClr val="FFFF00"/>
                  </a:solidFill>
                </a:rPr>
                <a:t>0</a:t>
              </a:r>
            </a:p>
          </p:txBody>
        </p:sp>
        <p:sp>
          <p:nvSpPr>
            <p:cNvPr id="60" name="TextBox 59">
              <a:extLst>
                <a:ext uri="{FF2B5EF4-FFF2-40B4-BE49-F238E27FC236}">
                  <a16:creationId xmlns:a16="http://schemas.microsoft.com/office/drawing/2014/main" id="{0B0CEC27-DC21-4CA5-BB00-6F1773126301}"/>
                </a:ext>
              </a:extLst>
            </p:cNvPr>
            <p:cNvSpPr txBox="1"/>
            <p:nvPr/>
          </p:nvSpPr>
          <p:spPr>
            <a:xfrm>
              <a:off x="9378397" y="1590490"/>
              <a:ext cx="276032" cy="369332"/>
            </a:xfrm>
            <a:prstGeom prst="rect">
              <a:avLst/>
            </a:prstGeom>
            <a:noFill/>
          </p:spPr>
          <p:txBody>
            <a:bodyPr wrap="square" rtlCol="0">
              <a:spAutoFit/>
            </a:bodyPr>
            <a:lstStyle/>
            <a:p>
              <a:r>
                <a:rPr lang="en-US" dirty="0">
                  <a:solidFill>
                    <a:srgbClr val="FFFF00"/>
                  </a:solidFill>
                </a:rPr>
                <a:t>0</a:t>
              </a:r>
            </a:p>
          </p:txBody>
        </p:sp>
        <p:sp>
          <p:nvSpPr>
            <p:cNvPr id="61" name="TextBox 60">
              <a:extLst>
                <a:ext uri="{FF2B5EF4-FFF2-40B4-BE49-F238E27FC236}">
                  <a16:creationId xmlns:a16="http://schemas.microsoft.com/office/drawing/2014/main" id="{799C87B9-61E6-2198-527A-4FB7EE94F8F9}"/>
                </a:ext>
              </a:extLst>
            </p:cNvPr>
            <p:cNvSpPr txBox="1"/>
            <p:nvPr/>
          </p:nvSpPr>
          <p:spPr>
            <a:xfrm>
              <a:off x="8816249" y="1593917"/>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62" name="TextBox 61">
              <a:extLst>
                <a:ext uri="{FF2B5EF4-FFF2-40B4-BE49-F238E27FC236}">
                  <a16:creationId xmlns:a16="http://schemas.microsoft.com/office/drawing/2014/main" id="{A3AA6D11-479C-1FFA-05BE-1549E6BF966D}"/>
                </a:ext>
              </a:extLst>
            </p:cNvPr>
            <p:cNvSpPr txBox="1"/>
            <p:nvPr/>
          </p:nvSpPr>
          <p:spPr>
            <a:xfrm>
              <a:off x="9244541"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63" name="TextBox 62">
              <a:extLst>
                <a:ext uri="{FF2B5EF4-FFF2-40B4-BE49-F238E27FC236}">
                  <a16:creationId xmlns:a16="http://schemas.microsoft.com/office/drawing/2014/main" id="{740664FC-6325-8365-3830-EA6579F02B13}"/>
                </a:ext>
              </a:extLst>
            </p:cNvPr>
            <p:cNvSpPr txBox="1"/>
            <p:nvPr/>
          </p:nvSpPr>
          <p:spPr>
            <a:xfrm>
              <a:off x="9645455" y="1583727"/>
              <a:ext cx="276032" cy="369332"/>
            </a:xfrm>
            <a:prstGeom prst="rect">
              <a:avLst/>
            </a:prstGeom>
            <a:noFill/>
          </p:spPr>
          <p:txBody>
            <a:bodyPr wrap="square" rtlCol="0">
              <a:spAutoFit/>
            </a:bodyPr>
            <a:lstStyle/>
            <a:p>
              <a:r>
                <a:rPr lang="en-US" dirty="0">
                  <a:solidFill>
                    <a:srgbClr val="FFFF00"/>
                  </a:solidFill>
                </a:rPr>
                <a:t>0</a:t>
              </a:r>
            </a:p>
          </p:txBody>
        </p:sp>
        <p:sp>
          <p:nvSpPr>
            <p:cNvPr id="1024" name="TextBox 1023">
              <a:extLst>
                <a:ext uri="{FF2B5EF4-FFF2-40B4-BE49-F238E27FC236}">
                  <a16:creationId xmlns:a16="http://schemas.microsoft.com/office/drawing/2014/main" id="{B811C159-0AA4-BB78-18AD-29743F67A639}"/>
                </a:ext>
              </a:extLst>
            </p:cNvPr>
            <p:cNvSpPr txBox="1"/>
            <p:nvPr/>
          </p:nvSpPr>
          <p:spPr>
            <a:xfrm>
              <a:off x="9799139" y="1584549"/>
              <a:ext cx="276032" cy="369332"/>
            </a:xfrm>
            <a:prstGeom prst="rect">
              <a:avLst/>
            </a:prstGeom>
            <a:noFill/>
          </p:spPr>
          <p:txBody>
            <a:bodyPr wrap="square" rtlCol="0">
              <a:spAutoFit/>
            </a:bodyPr>
            <a:lstStyle/>
            <a:p>
              <a:r>
                <a:rPr lang="en-US" dirty="0">
                  <a:solidFill>
                    <a:srgbClr val="FFFF00"/>
                  </a:solidFill>
                </a:rPr>
                <a:t>0</a:t>
              </a:r>
            </a:p>
          </p:txBody>
        </p:sp>
        <p:sp>
          <p:nvSpPr>
            <p:cNvPr id="1025" name="TextBox 1024">
              <a:extLst>
                <a:ext uri="{FF2B5EF4-FFF2-40B4-BE49-F238E27FC236}">
                  <a16:creationId xmlns:a16="http://schemas.microsoft.com/office/drawing/2014/main" id="{00ACF75F-AB27-0A71-64F1-8E4399F0F092}"/>
                </a:ext>
              </a:extLst>
            </p:cNvPr>
            <p:cNvSpPr txBox="1"/>
            <p:nvPr/>
          </p:nvSpPr>
          <p:spPr>
            <a:xfrm>
              <a:off x="10069587" y="1589668"/>
              <a:ext cx="276032" cy="369332"/>
            </a:xfrm>
            <a:prstGeom prst="rect">
              <a:avLst/>
            </a:prstGeom>
            <a:noFill/>
          </p:spPr>
          <p:txBody>
            <a:bodyPr wrap="square" rtlCol="0">
              <a:spAutoFit/>
            </a:bodyPr>
            <a:lstStyle/>
            <a:p>
              <a:r>
                <a:rPr lang="en-US" dirty="0">
                  <a:solidFill>
                    <a:srgbClr val="FFFF00"/>
                  </a:solidFill>
                </a:rPr>
                <a:t>0</a:t>
              </a:r>
            </a:p>
          </p:txBody>
        </p:sp>
        <p:sp>
          <p:nvSpPr>
            <p:cNvPr id="1027" name="TextBox 1026">
              <a:extLst>
                <a:ext uri="{FF2B5EF4-FFF2-40B4-BE49-F238E27FC236}">
                  <a16:creationId xmlns:a16="http://schemas.microsoft.com/office/drawing/2014/main" id="{332ACC93-2923-3830-0AC8-A3809255E4FC}"/>
                </a:ext>
              </a:extLst>
            </p:cNvPr>
            <p:cNvSpPr txBox="1"/>
            <p:nvPr/>
          </p:nvSpPr>
          <p:spPr>
            <a:xfrm>
              <a:off x="9507439"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1029" name="TextBox 1028">
              <a:extLst>
                <a:ext uri="{FF2B5EF4-FFF2-40B4-BE49-F238E27FC236}">
                  <a16:creationId xmlns:a16="http://schemas.microsoft.com/office/drawing/2014/main" id="{FC4A062F-06FD-5E73-D520-AAF26FEA4466}"/>
                </a:ext>
              </a:extLst>
            </p:cNvPr>
            <p:cNvSpPr txBox="1"/>
            <p:nvPr/>
          </p:nvSpPr>
          <p:spPr>
            <a:xfrm>
              <a:off x="9935731" y="1592273"/>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grpSp>
      <p:grpSp>
        <p:nvGrpSpPr>
          <p:cNvPr id="1031" name="Group 1030">
            <a:extLst>
              <a:ext uri="{FF2B5EF4-FFF2-40B4-BE49-F238E27FC236}">
                <a16:creationId xmlns:a16="http://schemas.microsoft.com/office/drawing/2014/main" id="{CA4EB21B-29E6-F5C4-C5CB-02983643FAFF}"/>
              </a:ext>
            </a:extLst>
          </p:cNvPr>
          <p:cNvGrpSpPr/>
          <p:nvPr/>
        </p:nvGrpSpPr>
        <p:grpSpPr>
          <a:xfrm>
            <a:off x="8810551" y="1578029"/>
            <a:ext cx="1529370" cy="376095"/>
            <a:chOff x="8816249" y="1583727"/>
            <a:chExt cx="1529370" cy="376095"/>
          </a:xfrm>
        </p:grpSpPr>
        <p:sp>
          <p:nvSpPr>
            <p:cNvPr id="1032" name="TextBox 1031">
              <a:extLst>
                <a:ext uri="{FF2B5EF4-FFF2-40B4-BE49-F238E27FC236}">
                  <a16:creationId xmlns:a16="http://schemas.microsoft.com/office/drawing/2014/main" id="{0358B1D0-3A3C-DFED-2DA2-66A8E0A3CF4D}"/>
                </a:ext>
              </a:extLst>
            </p:cNvPr>
            <p:cNvSpPr txBox="1"/>
            <p:nvPr/>
          </p:nvSpPr>
          <p:spPr>
            <a:xfrm>
              <a:off x="8954265" y="1584549"/>
              <a:ext cx="276032" cy="369332"/>
            </a:xfrm>
            <a:prstGeom prst="rect">
              <a:avLst/>
            </a:prstGeom>
            <a:noFill/>
          </p:spPr>
          <p:txBody>
            <a:bodyPr wrap="square" rtlCol="0">
              <a:spAutoFit/>
            </a:bodyPr>
            <a:lstStyle/>
            <a:p>
              <a:r>
                <a:rPr lang="en-US" dirty="0">
                  <a:solidFill>
                    <a:srgbClr val="FFFF00"/>
                  </a:solidFill>
                </a:rPr>
                <a:t>0</a:t>
              </a:r>
            </a:p>
          </p:txBody>
        </p:sp>
        <p:sp>
          <p:nvSpPr>
            <p:cNvPr id="1033" name="TextBox 1032">
              <a:extLst>
                <a:ext uri="{FF2B5EF4-FFF2-40B4-BE49-F238E27FC236}">
                  <a16:creationId xmlns:a16="http://schemas.microsoft.com/office/drawing/2014/main" id="{3BA97B0E-1DF2-1379-723A-9ACFC19AD2F9}"/>
                </a:ext>
              </a:extLst>
            </p:cNvPr>
            <p:cNvSpPr txBox="1"/>
            <p:nvPr/>
          </p:nvSpPr>
          <p:spPr>
            <a:xfrm>
              <a:off x="9107949" y="1585371"/>
              <a:ext cx="276032" cy="369332"/>
            </a:xfrm>
            <a:prstGeom prst="rect">
              <a:avLst/>
            </a:prstGeom>
            <a:noFill/>
          </p:spPr>
          <p:txBody>
            <a:bodyPr wrap="square" rtlCol="0">
              <a:spAutoFit/>
            </a:bodyPr>
            <a:lstStyle/>
            <a:p>
              <a:r>
                <a:rPr lang="en-US" dirty="0">
                  <a:solidFill>
                    <a:srgbClr val="FFFF00"/>
                  </a:solidFill>
                </a:rPr>
                <a:t>0</a:t>
              </a:r>
            </a:p>
          </p:txBody>
        </p:sp>
        <p:sp>
          <p:nvSpPr>
            <p:cNvPr id="1034" name="TextBox 1033">
              <a:extLst>
                <a:ext uri="{FF2B5EF4-FFF2-40B4-BE49-F238E27FC236}">
                  <a16:creationId xmlns:a16="http://schemas.microsoft.com/office/drawing/2014/main" id="{9C26E47F-518D-95EB-C4E7-A2ABD78F29CA}"/>
                </a:ext>
              </a:extLst>
            </p:cNvPr>
            <p:cNvSpPr txBox="1"/>
            <p:nvPr/>
          </p:nvSpPr>
          <p:spPr>
            <a:xfrm>
              <a:off x="9378397" y="1590490"/>
              <a:ext cx="276032" cy="369332"/>
            </a:xfrm>
            <a:prstGeom prst="rect">
              <a:avLst/>
            </a:prstGeom>
            <a:noFill/>
          </p:spPr>
          <p:txBody>
            <a:bodyPr wrap="square" rtlCol="0">
              <a:spAutoFit/>
            </a:bodyPr>
            <a:lstStyle/>
            <a:p>
              <a:r>
                <a:rPr lang="en-US" dirty="0">
                  <a:solidFill>
                    <a:srgbClr val="FFFF00"/>
                  </a:solidFill>
                </a:rPr>
                <a:t>0</a:t>
              </a:r>
            </a:p>
          </p:txBody>
        </p:sp>
        <p:sp>
          <p:nvSpPr>
            <p:cNvPr id="1035" name="TextBox 1034">
              <a:extLst>
                <a:ext uri="{FF2B5EF4-FFF2-40B4-BE49-F238E27FC236}">
                  <a16:creationId xmlns:a16="http://schemas.microsoft.com/office/drawing/2014/main" id="{31468530-638C-4FE4-2EBB-737058E19067}"/>
                </a:ext>
              </a:extLst>
            </p:cNvPr>
            <p:cNvSpPr txBox="1"/>
            <p:nvPr/>
          </p:nvSpPr>
          <p:spPr>
            <a:xfrm>
              <a:off x="8816249" y="1593917"/>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1036" name="TextBox 1035">
              <a:extLst>
                <a:ext uri="{FF2B5EF4-FFF2-40B4-BE49-F238E27FC236}">
                  <a16:creationId xmlns:a16="http://schemas.microsoft.com/office/drawing/2014/main" id="{BFD7D5AE-9EE7-9A5B-B930-6CC87F565831}"/>
                </a:ext>
              </a:extLst>
            </p:cNvPr>
            <p:cNvSpPr txBox="1"/>
            <p:nvPr/>
          </p:nvSpPr>
          <p:spPr>
            <a:xfrm>
              <a:off x="9244541"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1037" name="TextBox 1036">
              <a:extLst>
                <a:ext uri="{FF2B5EF4-FFF2-40B4-BE49-F238E27FC236}">
                  <a16:creationId xmlns:a16="http://schemas.microsoft.com/office/drawing/2014/main" id="{4D010141-13BC-9465-C468-682B121AE52D}"/>
                </a:ext>
              </a:extLst>
            </p:cNvPr>
            <p:cNvSpPr txBox="1"/>
            <p:nvPr/>
          </p:nvSpPr>
          <p:spPr>
            <a:xfrm>
              <a:off x="9645455" y="1583727"/>
              <a:ext cx="276032" cy="369332"/>
            </a:xfrm>
            <a:prstGeom prst="rect">
              <a:avLst/>
            </a:prstGeom>
            <a:noFill/>
          </p:spPr>
          <p:txBody>
            <a:bodyPr wrap="square" rtlCol="0">
              <a:spAutoFit/>
            </a:bodyPr>
            <a:lstStyle/>
            <a:p>
              <a:r>
                <a:rPr lang="en-US" dirty="0">
                  <a:solidFill>
                    <a:srgbClr val="FFFF00"/>
                  </a:solidFill>
                </a:rPr>
                <a:t>0</a:t>
              </a:r>
            </a:p>
          </p:txBody>
        </p:sp>
        <p:sp>
          <p:nvSpPr>
            <p:cNvPr id="1038" name="TextBox 1037">
              <a:extLst>
                <a:ext uri="{FF2B5EF4-FFF2-40B4-BE49-F238E27FC236}">
                  <a16:creationId xmlns:a16="http://schemas.microsoft.com/office/drawing/2014/main" id="{2CD7677F-3B95-CB83-9D39-744E3D9A0D97}"/>
                </a:ext>
              </a:extLst>
            </p:cNvPr>
            <p:cNvSpPr txBox="1"/>
            <p:nvPr/>
          </p:nvSpPr>
          <p:spPr>
            <a:xfrm>
              <a:off x="9799139" y="1584549"/>
              <a:ext cx="276032" cy="369332"/>
            </a:xfrm>
            <a:prstGeom prst="rect">
              <a:avLst/>
            </a:prstGeom>
            <a:noFill/>
          </p:spPr>
          <p:txBody>
            <a:bodyPr wrap="square" rtlCol="0">
              <a:spAutoFit/>
            </a:bodyPr>
            <a:lstStyle/>
            <a:p>
              <a:r>
                <a:rPr lang="en-US" dirty="0">
                  <a:solidFill>
                    <a:srgbClr val="FFFF00"/>
                  </a:solidFill>
                </a:rPr>
                <a:t>0</a:t>
              </a:r>
            </a:p>
          </p:txBody>
        </p:sp>
        <p:sp>
          <p:nvSpPr>
            <p:cNvPr id="1039" name="TextBox 1038">
              <a:extLst>
                <a:ext uri="{FF2B5EF4-FFF2-40B4-BE49-F238E27FC236}">
                  <a16:creationId xmlns:a16="http://schemas.microsoft.com/office/drawing/2014/main" id="{0FE3485C-7EC9-3517-C9CE-AE70FB1E01D1}"/>
                </a:ext>
              </a:extLst>
            </p:cNvPr>
            <p:cNvSpPr txBox="1"/>
            <p:nvPr/>
          </p:nvSpPr>
          <p:spPr>
            <a:xfrm>
              <a:off x="10069587" y="1589668"/>
              <a:ext cx="276032" cy="369332"/>
            </a:xfrm>
            <a:prstGeom prst="rect">
              <a:avLst/>
            </a:prstGeom>
            <a:noFill/>
          </p:spPr>
          <p:txBody>
            <a:bodyPr wrap="square" rtlCol="0">
              <a:spAutoFit/>
            </a:bodyPr>
            <a:lstStyle/>
            <a:p>
              <a:r>
                <a:rPr lang="en-US" dirty="0">
                  <a:solidFill>
                    <a:srgbClr val="FFFF00"/>
                  </a:solidFill>
                </a:rPr>
                <a:t>0</a:t>
              </a:r>
            </a:p>
          </p:txBody>
        </p:sp>
        <p:sp>
          <p:nvSpPr>
            <p:cNvPr id="1040" name="TextBox 1039">
              <a:extLst>
                <a:ext uri="{FF2B5EF4-FFF2-40B4-BE49-F238E27FC236}">
                  <a16:creationId xmlns:a16="http://schemas.microsoft.com/office/drawing/2014/main" id="{F2F5483A-008F-5B7F-C4F1-E48F3E4BF528}"/>
                </a:ext>
              </a:extLst>
            </p:cNvPr>
            <p:cNvSpPr txBox="1"/>
            <p:nvPr/>
          </p:nvSpPr>
          <p:spPr>
            <a:xfrm>
              <a:off x="9507439"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1041" name="TextBox 1040">
              <a:extLst>
                <a:ext uri="{FF2B5EF4-FFF2-40B4-BE49-F238E27FC236}">
                  <a16:creationId xmlns:a16="http://schemas.microsoft.com/office/drawing/2014/main" id="{423E4425-6B6C-D922-52F5-96DF0C260579}"/>
                </a:ext>
              </a:extLst>
            </p:cNvPr>
            <p:cNvSpPr txBox="1"/>
            <p:nvPr/>
          </p:nvSpPr>
          <p:spPr>
            <a:xfrm>
              <a:off x="9935731" y="1592273"/>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grpSp>
      <p:grpSp>
        <p:nvGrpSpPr>
          <p:cNvPr id="34" name="Group 33">
            <a:extLst>
              <a:ext uri="{FF2B5EF4-FFF2-40B4-BE49-F238E27FC236}">
                <a16:creationId xmlns:a16="http://schemas.microsoft.com/office/drawing/2014/main" id="{155B3207-D8E6-5B2E-0BA7-17BBF46170A5}"/>
              </a:ext>
            </a:extLst>
          </p:cNvPr>
          <p:cNvGrpSpPr/>
          <p:nvPr/>
        </p:nvGrpSpPr>
        <p:grpSpPr>
          <a:xfrm>
            <a:off x="8816249" y="1583727"/>
            <a:ext cx="1529370" cy="376095"/>
            <a:chOff x="8816249" y="1583727"/>
            <a:chExt cx="1529370" cy="376095"/>
          </a:xfrm>
        </p:grpSpPr>
        <p:sp>
          <p:nvSpPr>
            <p:cNvPr id="13" name="TextBox 12">
              <a:extLst>
                <a:ext uri="{FF2B5EF4-FFF2-40B4-BE49-F238E27FC236}">
                  <a16:creationId xmlns:a16="http://schemas.microsoft.com/office/drawing/2014/main" id="{BF9E9B36-5A8B-3254-6E8C-4CA84B6D110C}"/>
                </a:ext>
              </a:extLst>
            </p:cNvPr>
            <p:cNvSpPr txBox="1"/>
            <p:nvPr/>
          </p:nvSpPr>
          <p:spPr>
            <a:xfrm>
              <a:off x="8954265" y="1584549"/>
              <a:ext cx="276032" cy="369332"/>
            </a:xfrm>
            <a:prstGeom prst="rect">
              <a:avLst/>
            </a:prstGeom>
            <a:noFill/>
          </p:spPr>
          <p:txBody>
            <a:bodyPr wrap="square" rtlCol="0">
              <a:spAutoFit/>
            </a:bodyPr>
            <a:lstStyle/>
            <a:p>
              <a:r>
                <a:rPr lang="en-US" dirty="0">
                  <a:solidFill>
                    <a:srgbClr val="FFFF00"/>
                  </a:solidFill>
                </a:rPr>
                <a:t>0</a:t>
              </a:r>
            </a:p>
          </p:txBody>
        </p:sp>
        <p:sp>
          <p:nvSpPr>
            <p:cNvPr id="14" name="TextBox 13">
              <a:extLst>
                <a:ext uri="{FF2B5EF4-FFF2-40B4-BE49-F238E27FC236}">
                  <a16:creationId xmlns:a16="http://schemas.microsoft.com/office/drawing/2014/main" id="{F938A863-D984-63F6-3398-2520609F702A}"/>
                </a:ext>
              </a:extLst>
            </p:cNvPr>
            <p:cNvSpPr txBox="1"/>
            <p:nvPr/>
          </p:nvSpPr>
          <p:spPr>
            <a:xfrm>
              <a:off x="9107949" y="1585371"/>
              <a:ext cx="276032" cy="369332"/>
            </a:xfrm>
            <a:prstGeom prst="rect">
              <a:avLst/>
            </a:prstGeom>
            <a:noFill/>
          </p:spPr>
          <p:txBody>
            <a:bodyPr wrap="square" rtlCol="0">
              <a:spAutoFit/>
            </a:bodyPr>
            <a:lstStyle/>
            <a:p>
              <a:r>
                <a:rPr lang="en-US" dirty="0">
                  <a:solidFill>
                    <a:srgbClr val="FFFF00"/>
                  </a:solidFill>
                </a:rPr>
                <a:t>0</a:t>
              </a:r>
            </a:p>
          </p:txBody>
        </p:sp>
        <p:sp>
          <p:nvSpPr>
            <p:cNvPr id="15" name="TextBox 14">
              <a:extLst>
                <a:ext uri="{FF2B5EF4-FFF2-40B4-BE49-F238E27FC236}">
                  <a16:creationId xmlns:a16="http://schemas.microsoft.com/office/drawing/2014/main" id="{963727D1-499C-8A24-C273-01C45764448A}"/>
                </a:ext>
              </a:extLst>
            </p:cNvPr>
            <p:cNvSpPr txBox="1"/>
            <p:nvPr/>
          </p:nvSpPr>
          <p:spPr>
            <a:xfrm>
              <a:off x="9378397" y="1590490"/>
              <a:ext cx="276032" cy="369332"/>
            </a:xfrm>
            <a:prstGeom prst="rect">
              <a:avLst/>
            </a:prstGeom>
            <a:noFill/>
          </p:spPr>
          <p:txBody>
            <a:bodyPr wrap="square" rtlCol="0">
              <a:spAutoFit/>
            </a:bodyPr>
            <a:lstStyle/>
            <a:p>
              <a:r>
                <a:rPr lang="en-US" dirty="0">
                  <a:solidFill>
                    <a:srgbClr val="FFFF00"/>
                  </a:solidFill>
                </a:rPr>
                <a:t>0</a:t>
              </a:r>
            </a:p>
          </p:txBody>
        </p:sp>
        <p:sp>
          <p:nvSpPr>
            <p:cNvPr id="19" name="TextBox 18">
              <a:extLst>
                <a:ext uri="{FF2B5EF4-FFF2-40B4-BE49-F238E27FC236}">
                  <a16:creationId xmlns:a16="http://schemas.microsoft.com/office/drawing/2014/main" id="{F06BF870-9E32-D72F-D00D-492C91E8F7CF}"/>
                </a:ext>
              </a:extLst>
            </p:cNvPr>
            <p:cNvSpPr txBox="1"/>
            <p:nvPr/>
          </p:nvSpPr>
          <p:spPr>
            <a:xfrm>
              <a:off x="8816249" y="1593917"/>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16DE314E-03B9-1E48-6D73-4359E1837950}"/>
                </a:ext>
              </a:extLst>
            </p:cNvPr>
            <p:cNvSpPr txBox="1"/>
            <p:nvPr/>
          </p:nvSpPr>
          <p:spPr>
            <a:xfrm>
              <a:off x="9244541"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29" name="TextBox 28">
              <a:extLst>
                <a:ext uri="{FF2B5EF4-FFF2-40B4-BE49-F238E27FC236}">
                  <a16:creationId xmlns:a16="http://schemas.microsoft.com/office/drawing/2014/main" id="{9E494DE0-0B4B-176F-D678-D4AB91572B7B}"/>
                </a:ext>
              </a:extLst>
            </p:cNvPr>
            <p:cNvSpPr txBox="1"/>
            <p:nvPr/>
          </p:nvSpPr>
          <p:spPr>
            <a:xfrm>
              <a:off x="9645455" y="1583727"/>
              <a:ext cx="276032" cy="369332"/>
            </a:xfrm>
            <a:prstGeom prst="rect">
              <a:avLst/>
            </a:prstGeom>
            <a:noFill/>
          </p:spPr>
          <p:txBody>
            <a:bodyPr wrap="square" rtlCol="0">
              <a:spAutoFit/>
            </a:bodyPr>
            <a:lstStyle/>
            <a:p>
              <a:r>
                <a:rPr lang="en-US" dirty="0">
                  <a:solidFill>
                    <a:srgbClr val="FFFF00"/>
                  </a:solidFill>
                </a:rPr>
                <a:t>0</a:t>
              </a:r>
            </a:p>
          </p:txBody>
        </p:sp>
        <p:sp>
          <p:nvSpPr>
            <p:cNvPr id="30" name="TextBox 29">
              <a:extLst>
                <a:ext uri="{FF2B5EF4-FFF2-40B4-BE49-F238E27FC236}">
                  <a16:creationId xmlns:a16="http://schemas.microsoft.com/office/drawing/2014/main" id="{355308CB-8270-26F7-7CA3-FB705FAB2C8B}"/>
                </a:ext>
              </a:extLst>
            </p:cNvPr>
            <p:cNvSpPr txBox="1"/>
            <p:nvPr/>
          </p:nvSpPr>
          <p:spPr>
            <a:xfrm>
              <a:off x="9799139" y="1584549"/>
              <a:ext cx="276032" cy="369332"/>
            </a:xfrm>
            <a:prstGeom prst="rect">
              <a:avLst/>
            </a:prstGeom>
            <a:noFill/>
          </p:spPr>
          <p:txBody>
            <a:bodyPr wrap="square" rtlCol="0">
              <a:spAutoFit/>
            </a:bodyPr>
            <a:lstStyle/>
            <a:p>
              <a:r>
                <a:rPr lang="en-US" dirty="0">
                  <a:solidFill>
                    <a:srgbClr val="FFFF00"/>
                  </a:solidFill>
                </a:rPr>
                <a:t>0</a:t>
              </a:r>
            </a:p>
          </p:txBody>
        </p:sp>
        <p:sp>
          <p:nvSpPr>
            <p:cNvPr id="31" name="TextBox 30">
              <a:extLst>
                <a:ext uri="{FF2B5EF4-FFF2-40B4-BE49-F238E27FC236}">
                  <a16:creationId xmlns:a16="http://schemas.microsoft.com/office/drawing/2014/main" id="{3D5647EC-81A4-20FC-568C-E4BAE86A88C9}"/>
                </a:ext>
              </a:extLst>
            </p:cNvPr>
            <p:cNvSpPr txBox="1"/>
            <p:nvPr/>
          </p:nvSpPr>
          <p:spPr>
            <a:xfrm>
              <a:off x="10069587" y="1589668"/>
              <a:ext cx="276032" cy="369332"/>
            </a:xfrm>
            <a:prstGeom prst="rect">
              <a:avLst/>
            </a:prstGeom>
            <a:noFill/>
          </p:spPr>
          <p:txBody>
            <a:bodyPr wrap="square" rtlCol="0">
              <a:spAutoFit/>
            </a:bodyPr>
            <a:lstStyle/>
            <a:p>
              <a:r>
                <a:rPr lang="en-US" dirty="0">
                  <a:solidFill>
                    <a:srgbClr val="FFFF00"/>
                  </a:solidFill>
                </a:rPr>
                <a:t>0</a:t>
              </a:r>
            </a:p>
          </p:txBody>
        </p:sp>
        <p:sp>
          <p:nvSpPr>
            <p:cNvPr id="32" name="TextBox 31">
              <a:extLst>
                <a:ext uri="{FF2B5EF4-FFF2-40B4-BE49-F238E27FC236}">
                  <a16:creationId xmlns:a16="http://schemas.microsoft.com/office/drawing/2014/main" id="{7E383248-B165-988D-3DEB-B1288C40BC31}"/>
                </a:ext>
              </a:extLst>
            </p:cNvPr>
            <p:cNvSpPr txBox="1"/>
            <p:nvPr/>
          </p:nvSpPr>
          <p:spPr>
            <a:xfrm>
              <a:off x="9507439"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33" name="TextBox 32">
              <a:extLst>
                <a:ext uri="{FF2B5EF4-FFF2-40B4-BE49-F238E27FC236}">
                  <a16:creationId xmlns:a16="http://schemas.microsoft.com/office/drawing/2014/main" id="{29D7A9E1-F687-C8B2-9CB0-2CB8B9767966}"/>
                </a:ext>
              </a:extLst>
            </p:cNvPr>
            <p:cNvSpPr txBox="1"/>
            <p:nvPr/>
          </p:nvSpPr>
          <p:spPr>
            <a:xfrm>
              <a:off x="9935731" y="1592273"/>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grpSp>
      <p:grpSp>
        <p:nvGrpSpPr>
          <p:cNvPr id="35" name="Group 34">
            <a:extLst>
              <a:ext uri="{FF2B5EF4-FFF2-40B4-BE49-F238E27FC236}">
                <a16:creationId xmlns:a16="http://schemas.microsoft.com/office/drawing/2014/main" id="{8FC409C3-250D-9820-7118-54D01D266A14}"/>
              </a:ext>
            </a:extLst>
          </p:cNvPr>
          <p:cNvGrpSpPr/>
          <p:nvPr/>
        </p:nvGrpSpPr>
        <p:grpSpPr>
          <a:xfrm>
            <a:off x="8814821" y="1582299"/>
            <a:ext cx="1529370" cy="376095"/>
            <a:chOff x="8816249" y="1583727"/>
            <a:chExt cx="1529370" cy="376095"/>
          </a:xfrm>
        </p:grpSpPr>
        <p:sp>
          <p:nvSpPr>
            <p:cNvPr id="36" name="TextBox 35">
              <a:extLst>
                <a:ext uri="{FF2B5EF4-FFF2-40B4-BE49-F238E27FC236}">
                  <a16:creationId xmlns:a16="http://schemas.microsoft.com/office/drawing/2014/main" id="{8B60618C-8723-19BE-A656-AF121D19D49A}"/>
                </a:ext>
              </a:extLst>
            </p:cNvPr>
            <p:cNvSpPr txBox="1"/>
            <p:nvPr/>
          </p:nvSpPr>
          <p:spPr>
            <a:xfrm>
              <a:off x="8954265" y="1584549"/>
              <a:ext cx="276032" cy="369332"/>
            </a:xfrm>
            <a:prstGeom prst="rect">
              <a:avLst/>
            </a:prstGeom>
            <a:noFill/>
          </p:spPr>
          <p:txBody>
            <a:bodyPr wrap="square" rtlCol="0">
              <a:spAutoFit/>
            </a:bodyPr>
            <a:lstStyle/>
            <a:p>
              <a:r>
                <a:rPr lang="en-US" dirty="0">
                  <a:solidFill>
                    <a:srgbClr val="FFFF00"/>
                  </a:solidFill>
                </a:rPr>
                <a:t>0</a:t>
              </a:r>
            </a:p>
          </p:txBody>
        </p:sp>
        <p:sp>
          <p:nvSpPr>
            <p:cNvPr id="37" name="TextBox 36">
              <a:extLst>
                <a:ext uri="{FF2B5EF4-FFF2-40B4-BE49-F238E27FC236}">
                  <a16:creationId xmlns:a16="http://schemas.microsoft.com/office/drawing/2014/main" id="{BAC1C5FC-831B-BAA7-0F42-82A084932315}"/>
                </a:ext>
              </a:extLst>
            </p:cNvPr>
            <p:cNvSpPr txBox="1"/>
            <p:nvPr/>
          </p:nvSpPr>
          <p:spPr>
            <a:xfrm>
              <a:off x="9107949" y="1585371"/>
              <a:ext cx="276032" cy="369332"/>
            </a:xfrm>
            <a:prstGeom prst="rect">
              <a:avLst/>
            </a:prstGeom>
            <a:noFill/>
          </p:spPr>
          <p:txBody>
            <a:bodyPr wrap="square" rtlCol="0">
              <a:spAutoFit/>
            </a:bodyPr>
            <a:lstStyle/>
            <a:p>
              <a:r>
                <a:rPr lang="en-US" dirty="0">
                  <a:solidFill>
                    <a:srgbClr val="FFFF00"/>
                  </a:solidFill>
                </a:rPr>
                <a:t>0</a:t>
              </a:r>
            </a:p>
          </p:txBody>
        </p:sp>
        <p:sp>
          <p:nvSpPr>
            <p:cNvPr id="38" name="TextBox 37">
              <a:extLst>
                <a:ext uri="{FF2B5EF4-FFF2-40B4-BE49-F238E27FC236}">
                  <a16:creationId xmlns:a16="http://schemas.microsoft.com/office/drawing/2014/main" id="{853F58AF-55AE-E1A1-D091-9C4DF2067CC8}"/>
                </a:ext>
              </a:extLst>
            </p:cNvPr>
            <p:cNvSpPr txBox="1"/>
            <p:nvPr/>
          </p:nvSpPr>
          <p:spPr>
            <a:xfrm>
              <a:off x="9378397" y="1590490"/>
              <a:ext cx="276032" cy="369332"/>
            </a:xfrm>
            <a:prstGeom prst="rect">
              <a:avLst/>
            </a:prstGeom>
            <a:noFill/>
          </p:spPr>
          <p:txBody>
            <a:bodyPr wrap="square" rtlCol="0">
              <a:spAutoFit/>
            </a:bodyPr>
            <a:lstStyle/>
            <a:p>
              <a:r>
                <a:rPr lang="en-US" dirty="0">
                  <a:solidFill>
                    <a:srgbClr val="FFFF00"/>
                  </a:solidFill>
                </a:rPr>
                <a:t>0</a:t>
              </a:r>
            </a:p>
          </p:txBody>
        </p:sp>
        <p:sp>
          <p:nvSpPr>
            <p:cNvPr id="39" name="TextBox 38">
              <a:extLst>
                <a:ext uri="{FF2B5EF4-FFF2-40B4-BE49-F238E27FC236}">
                  <a16:creationId xmlns:a16="http://schemas.microsoft.com/office/drawing/2014/main" id="{15C5ABBF-FB7C-028F-6C2F-36B68F3903B6}"/>
                </a:ext>
              </a:extLst>
            </p:cNvPr>
            <p:cNvSpPr txBox="1"/>
            <p:nvPr/>
          </p:nvSpPr>
          <p:spPr>
            <a:xfrm>
              <a:off x="8816249" y="1593917"/>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id="{8DC6B516-EFBA-AB09-5966-466CAD460D9F}"/>
                </a:ext>
              </a:extLst>
            </p:cNvPr>
            <p:cNvSpPr txBox="1"/>
            <p:nvPr/>
          </p:nvSpPr>
          <p:spPr>
            <a:xfrm>
              <a:off x="9244541"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41" name="TextBox 40">
              <a:extLst>
                <a:ext uri="{FF2B5EF4-FFF2-40B4-BE49-F238E27FC236}">
                  <a16:creationId xmlns:a16="http://schemas.microsoft.com/office/drawing/2014/main" id="{E1D73493-8B8E-7E8B-D10B-A82DE96FDE99}"/>
                </a:ext>
              </a:extLst>
            </p:cNvPr>
            <p:cNvSpPr txBox="1"/>
            <p:nvPr/>
          </p:nvSpPr>
          <p:spPr>
            <a:xfrm>
              <a:off x="9645455" y="1583727"/>
              <a:ext cx="276032" cy="369332"/>
            </a:xfrm>
            <a:prstGeom prst="rect">
              <a:avLst/>
            </a:prstGeom>
            <a:noFill/>
          </p:spPr>
          <p:txBody>
            <a:bodyPr wrap="square" rtlCol="0">
              <a:spAutoFit/>
            </a:bodyPr>
            <a:lstStyle/>
            <a:p>
              <a:r>
                <a:rPr lang="en-US" dirty="0">
                  <a:solidFill>
                    <a:srgbClr val="FFFF00"/>
                  </a:solidFill>
                </a:rPr>
                <a:t>0</a:t>
              </a:r>
            </a:p>
          </p:txBody>
        </p:sp>
        <p:sp>
          <p:nvSpPr>
            <p:cNvPr id="42" name="TextBox 41">
              <a:extLst>
                <a:ext uri="{FF2B5EF4-FFF2-40B4-BE49-F238E27FC236}">
                  <a16:creationId xmlns:a16="http://schemas.microsoft.com/office/drawing/2014/main" id="{CFE92A72-E316-FB3D-073D-82E517B789FD}"/>
                </a:ext>
              </a:extLst>
            </p:cNvPr>
            <p:cNvSpPr txBox="1"/>
            <p:nvPr/>
          </p:nvSpPr>
          <p:spPr>
            <a:xfrm>
              <a:off x="9799139" y="1584549"/>
              <a:ext cx="276032" cy="369332"/>
            </a:xfrm>
            <a:prstGeom prst="rect">
              <a:avLst/>
            </a:prstGeom>
            <a:noFill/>
          </p:spPr>
          <p:txBody>
            <a:bodyPr wrap="square" rtlCol="0">
              <a:spAutoFit/>
            </a:bodyPr>
            <a:lstStyle/>
            <a:p>
              <a:r>
                <a:rPr lang="en-US" dirty="0">
                  <a:solidFill>
                    <a:srgbClr val="FFFF00"/>
                  </a:solidFill>
                </a:rPr>
                <a:t>0</a:t>
              </a:r>
            </a:p>
          </p:txBody>
        </p:sp>
        <p:sp>
          <p:nvSpPr>
            <p:cNvPr id="43" name="TextBox 42">
              <a:extLst>
                <a:ext uri="{FF2B5EF4-FFF2-40B4-BE49-F238E27FC236}">
                  <a16:creationId xmlns:a16="http://schemas.microsoft.com/office/drawing/2014/main" id="{3F61F73D-421E-DC83-9C3C-4738DADA001A}"/>
                </a:ext>
              </a:extLst>
            </p:cNvPr>
            <p:cNvSpPr txBox="1"/>
            <p:nvPr/>
          </p:nvSpPr>
          <p:spPr>
            <a:xfrm>
              <a:off x="10069587" y="1589668"/>
              <a:ext cx="276032" cy="369332"/>
            </a:xfrm>
            <a:prstGeom prst="rect">
              <a:avLst/>
            </a:prstGeom>
            <a:noFill/>
          </p:spPr>
          <p:txBody>
            <a:bodyPr wrap="square" rtlCol="0">
              <a:spAutoFit/>
            </a:bodyPr>
            <a:lstStyle/>
            <a:p>
              <a:r>
                <a:rPr lang="en-US" dirty="0">
                  <a:solidFill>
                    <a:srgbClr val="FFFF00"/>
                  </a:solidFill>
                </a:rPr>
                <a:t>0</a:t>
              </a:r>
            </a:p>
          </p:txBody>
        </p:sp>
        <p:sp>
          <p:nvSpPr>
            <p:cNvPr id="44" name="TextBox 43">
              <a:extLst>
                <a:ext uri="{FF2B5EF4-FFF2-40B4-BE49-F238E27FC236}">
                  <a16:creationId xmlns:a16="http://schemas.microsoft.com/office/drawing/2014/main" id="{6C4D5FBE-7847-BE90-ED1B-41422B90C26F}"/>
                </a:ext>
              </a:extLst>
            </p:cNvPr>
            <p:cNvSpPr txBox="1"/>
            <p:nvPr/>
          </p:nvSpPr>
          <p:spPr>
            <a:xfrm>
              <a:off x="9507439" y="1593095"/>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sp>
          <p:nvSpPr>
            <p:cNvPr id="45" name="TextBox 44">
              <a:extLst>
                <a:ext uri="{FF2B5EF4-FFF2-40B4-BE49-F238E27FC236}">
                  <a16:creationId xmlns:a16="http://schemas.microsoft.com/office/drawing/2014/main" id="{123145C7-4207-76FB-DF9D-DF366433E1DA}"/>
                </a:ext>
              </a:extLst>
            </p:cNvPr>
            <p:cNvSpPr txBox="1"/>
            <p:nvPr/>
          </p:nvSpPr>
          <p:spPr>
            <a:xfrm>
              <a:off x="9935731" y="1592273"/>
              <a:ext cx="276032" cy="353943"/>
            </a:xfrm>
            <a:prstGeom prst="rect">
              <a:avLst/>
            </a:prstGeom>
            <a:noFill/>
          </p:spPr>
          <p:txBody>
            <a:bodyPr wrap="square" rtlCol="0">
              <a:spAutoFit/>
            </a:bodyPr>
            <a:lstStyle/>
            <a:p>
              <a:r>
                <a:rPr lang="en-US" sz="1700" dirty="0">
                  <a:solidFill>
                    <a:srgbClr val="FFFF00"/>
                  </a:solidFill>
                  <a:latin typeface="Arial" panose="020B0604020202020204" pitchFamily="34" charset="0"/>
                  <a:cs typeface="Arial" panose="020B0604020202020204" pitchFamily="34" charset="0"/>
                </a:rPr>
                <a:t>1</a:t>
              </a:r>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t>Automation Outcomes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1" y="1671222"/>
            <a:ext cx="6869113" cy="3515555"/>
          </a:xfrm>
        </p:spPr>
        <p:txBody>
          <a:bodyPr/>
          <a:lstStyle/>
          <a:p>
            <a:r>
              <a:rPr lang="en-US" dirty="0">
                <a:ln w="0"/>
                <a:solidFill>
                  <a:schemeClr val="tx1"/>
                </a:solidFill>
                <a:effectLst>
                  <a:outerShdw blurRad="38100" dist="19050" dir="2700000" algn="tl" rotWithShape="0">
                    <a:schemeClr val="dk1">
                      <a:alpha val="40000"/>
                    </a:schemeClr>
                  </a:outerShdw>
                </a:effectLst>
              </a:rPr>
              <a:t>Processes are modeled, not just documented</a:t>
            </a:r>
          </a:p>
          <a:p>
            <a:r>
              <a:rPr lang="en-US" dirty="0">
                <a:ln w="0"/>
                <a:solidFill>
                  <a:schemeClr val="tx1"/>
                </a:solidFill>
                <a:effectLst>
                  <a:outerShdw blurRad="38100" dist="19050" dir="2700000" algn="tl" rotWithShape="0">
                    <a:schemeClr val="dk1">
                      <a:alpha val="40000"/>
                    </a:schemeClr>
                  </a:outerShdw>
                </a:effectLst>
              </a:rPr>
              <a:t>Models are executable</a:t>
            </a:r>
          </a:p>
          <a:p>
            <a:r>
              <a:rPr lang="en-US" dirty="0">
                <a:ln w="0"/>
                <a:solidFill>
                  <a:schemeClr val="tx1"/>
                </a:solidFill>
                <a:effectLst>
                  <a:outerShdw blurRad="38100" dist="19050" dir="2700000" algn="tl" rotWithShape="0">
                    <a:schemeClr val="dk1">
                      <a:alpha val="40000"/>
                    </a:schemeClr>
                  </a:outerShdw>
                </a:effectLst>
              </a:rPr>
              <a:t>Human interaction only when necessary</a:t>
            </a:r>
          </a:p>
          <a:p>
            <a:r>
              <a:rPr lang="en-US" dirty="0">
                <a:ln w="0"/>
                <a:solidFill>
                  <a:schemeClr val="tx1"/>
                </a:solidFill>
                <a:effectLst>
                  <a:outerShdw blurRad="38100" dist="19050" dir="2700000" algn="tl" rotWithShape="0">
                    <a:schemeClr val="dk1">
                      <a:alpha val="40000"/>
                    </a:schemeClr>
                  </a:outerShdw>
                </a:effectLst>
              </a:rPr>
              <a:t>Current data always available to leadership</a:t>
            </a:r>
          </a:p>
          <a:p>
            <a:r>
              <a:rPr lang="en-US" dirty="0">
                <a:ln w="0"/>
                <a:solidFill>
                  <a:schemeClr val="tx1"/>
                </a:solidFill>
                <a:effectLst>
                  <a:outerShdw blurRad="38100" dist="19050" dir="2700000" algn="tl" rotWithShape="0">
                    <a:schemeClr val="dk1">
                      <a:alpha val="40000"/>
                    </a:schemeClr>
                  </a:outerShdw>
                </a:effectLst>
              </a:rPr>
              <a:t>Enables the Digital Thread</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 name="Picture 6" descr="Workflow - Field2Base">
            <a:extLst>
              <a:ext uri="{FF2B5EF4-FFF2-40B4-BE49-F238E27FC236}">
                <a16:creationId xmlns:a16="http://schemas.microsoft.com/office/drawing/2014/main" id="{2ADAF849-E769-CBB5-5FD5-65818DDFC6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43" b="89764" l="3520" r="95360">
                        <a14:foregroundMark x1="29760" y1="51969" x2="29760" y2="51969"/>
                        <a14:foregroundMark x1="7360" y1="48031" x2="7360" y2="48031"/>
                        <a14:foregroundMark x1="3520" y1="48425" x2="3520" y2="48425"/>
                        <a14:foregroundMark x1="53120" y1="12992" x2="53120" y2="12992"/>
                        <a14:foregroundMark x1="54720" y1="86614" x2="54720" y2="86614"/>
                        <a14:foregroundMark x1="74080" y1="50787" x2="74080" y2="50787"/>
                        <a14:foregroundMark x1="73920" y1="35827" x2="73920" y2="35827"/>
                        <a14:foregroundMark x1="73920" y1="21654" x2="73920" y2="21654"/>
                        <a14:foregroundMark x1="66720" y1="50394" x2="66720" y2="50394"/>
                        <a14:foregroundMark x1="80480" y1="50394" x2="80480" y2="50394"/>
                        <a14:foregroundMark x1="74080" y1="67323" x2="74080" y2="67323"/>
                        <a14:foregroundMark x1="95360" y1="51969" x2="95360" y2="51969"/>
                        <a14:foregroundMark x1="41120" y1="50394" x2="41120" y2="50394"/>
                        <a14:foregroundMark x1="38400" y1="11417" x2="38400" y2="11417"/>
                        <a14:foregroundMark x1="30400" y1="78346" x2="30400" y2="78346"/>
                        <a14:foregroundMark x1="17600" y1="51181" x2="17600" y2="51181"/>
                      </a14:backgroundRemoval>
                    </a14:imgEffect>
                  </a14:imgLayer>
                </a14:imgProps>
              </a:ext>
              <a:ext uri="{28A0092B-C50C-407E-A947-70E740481C1C}">
                <a14:useLocalDpi xmlns:a14="http://schemas.microsoft.com/office/drawing/2010/main" val="0"/>
              </a:ext>
            </a:extLst>
          </a:blip>
          <a:srcRect/>
          <a:stretch>
            <a:fillRect/>
          </a:stretch>
        </p:blipFill>
        <p:spPr bwMode="auto">
          <a:xfrm>
            <a:off x="8055180" y="444567"/>
            <a:ext cx="2940934" cy="11951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lytics - Free business icons">
            <a:extLst>
              <a:ext uri="{FF2B5EF4-FFF2-40B4-BE49-F238E27FC236}">
                <a16:creationId xmlns:a16="http://schemas.microsoft.com/office/drawing/2014/main" id="{A522299C-FB6B-9EE2-4F39-8C7221C63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6184" y="5042224"/>
            <a:ext cx="1204957" cy="1204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D06FFB-B9B7-D532-3253-229A6AB35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21076" y="5030115"/>
            <a:ext cx="1204958" cy="120495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9F2E332A-30C6-C8E1-7A96-A6C8A716EA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6026" y="5042224"/>
            <a:ext cx="1204958" cy="1204958"/>
          </a:xfrm>
          <a:prstGeom prst="rect">
            <a:avLst/>
          </a:prstGeom>
        </p:spPr>
      </p:pic>
      <p:sp>
        <p:nvSpPr>
          <p:cNvPr id="1046" name="Rectangle 1045">
            <a:extLst>
              <a:ext uri="{FF2B5EF4-FFF2-40B4-BE49-F238E27FC236}">
                <a16:creationId xmlns:a16="http://schemas.microsoft.com/office/drawing/2014/main" id="{88B7CD21-EA93-1525-C829-DD19D8CC86F9}"/>
              </a:ext>
            </a:extLst>
          </p:cNvPr>
          <p:cNvSpPr/>
          <p:nvPr/>
        </p:nvSpPr>
        <p:spPr>
          <a:xfrm>
            <a:off x="8974017" y="3864564"/>
            <a:ext cx="1365901" cy="13006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A497BFBC-1BB8-869B-D5E9-B5F259C1F884}"/>
              </a:ext>
            </a:extLst>
          </p:cNvPr>
          <p:cNvSpPr/>
          <p:nvPr/>
        </p:nvSpPr>
        <p:spPr>
          <a:xfrm>
            <a:off x="8974017" y="3734499"/>
            <a:ext cx="1365901" cy="130065"/>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wnload HD Sql Server Icon Png 29 - Transparent Background Database Icon  Transparent PNG Image - NicePNG.com">
            <a:extLst>
              <a:ext uri="{FF2B5EF4-FFF2-40B4-BE49-F238E27FC236}">
                <a16:creationId xmlns:a16="http://schemas.microsoft.com/office/drawing/2014/main" id="{33F7A2CE-9EB3-2F4B-4618-E38165E7D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82929" y="2410558"/>
            <a:ext cx="1525051" cy="1881274"/>
          </a:xfrm>
          <a:prstGeom prst="rect">
            <a:avLst/>
          </a:prstGeom>
          <a:noFill/>
          <a:extLst>
            <a:ext uri="{909E8E84-426E-40DD-AFC4-6F175D3DCCD1}">
              <a14:hiddenFill xmlns:a14="http://schemas.microsoft.com/office/drawing/2010/main">
                <a:solidFill>
                  <a:srgbClr val="FFFFFF"/>
                </a:solidFill>
              </a14:hiddenFill>
            </a:ext>
          </a:extLst>
        </p:spPr>
      </p:pic>
      <p:sp>
        <p:nvSpPr>
          <p:cNvPr id="1048" name="Oval 1047">
            <a:extLst>
              <a:ext uri="{FF2B5EF4-FFF2-40B4-BE49-F238E27FC236}">
                <a16:creationId xmlns:a16="http://schemas.microsoft.com/office/drawing/2014/main" id="{ED99C3B8-F8A9-5F44-B66F-B48F7CE874EE}"/>
              </a:ext>
            </a:extLst>
          </p:cNvPr>
          <p:cNvSpPr/>
          <p:nvPr/>
        </p:nvSpPr>
        <p:spPr>
          <a:xfrm>
            <a:off x="8086673" y="890453"/>
            <a:ext cx="312934" cy="30342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6A90B577-30C8-C16C-8176-A42C65AC07B5}"/>
              </a:ext>
            </a:extLst>
          </p:cNvPr>
          <p:cNvSpPr/>
          <p:nvPr/>
        </p:nvSpPr>
        <p:spPr>
          <a:xfrm rot="2596947">
            <a:off x="8816569" y="906603"/>
            <a:ext cx="263989" cy="27112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id="{566A2D40-787E-96BC-2242-E18605AEAF66}"/>
              </a:ext>
            </a:extLst>
          </p:cNvPr>
          <p:cNvSpPr/>
          <p:nvPr/>
        </p:nvSpPr>
        <p:spPr>
          <a:xfrm>
            <a:off x="10638533" y="890453"/>
            <a:ext cx="312934" cy="303424"/>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Rectangle: Rounded Corners 1050">
            <a:extLst>
              <a:ext uri="{FF2B5EF4-FFF2-40B4-BE49-F238E27FC236}">
                <a16:creationId xmlns:a16="http://schemas.microsoft.com/office/drawing/2014/main" id="{0DEFF842-E314-9433-4171-DA9622114F43}"/>
              </a:ext>
            </a:extLst>
          </p:cNvPr>
          <p:cNvSpPr/>
          <p:nvPr/>
        </p:nvSpPr>
        <p:spPr>
          <a:xfrm>
            <a:off x="9427390" y="480343"/>
            <a:ext cx="383635" cy="21425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id="{04A11E8D-E1D7-7022-89C6-1A6DF9F0D3DC}"/>
              </a:ext>
            </a:extLst>
          </p:cNvPr>
          <p:cNvSpPr/>
          <p:nvPr/>
        </p:nvSpPr>
        <p:spPr>
          <a:xfrm>
            <a:off x="10173356" y="970957"/>
            <a:ext cx="138381" cy="1341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4" name="Straight Connector 1053">
            <a:extLst>
              <a:ext uri="{FF2B5EF4-FFF2-40B4-BE49-F238E27FC236}">
                <a16:creationId xmlns:a16="http://schemas.microsoft.com/office/drawing/2014/main" id="{700C2D2C-D3EA-BAAF-B5E0-D9405CF02C3A}"/>
              </a:ext>
            </a:extLst>
          </p:cNvPr>
          <p:cNvCxnSpPr>
            <a:cxnSpLocks/>
            <a:endCxn id="12" idx="0"/>
          </p:cNvCxnSpPr>
          <p:nvPr/>
        </p:nvCxnSpPr>
        <p:spPr>
          <a:xfrm flipH="1">
            <a:off x="8058505" y="4242146"/>
            <a:ext cx="1076867" cy="800078"/>
          </a:xfrm>
          <a:prstGeom prst="line">
            <a:avLst/>
          </a:prstGeom>
          <a:ln w="952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57" name="Straight Connector 1056">
            <a:extLst>
              <a:ext uri="{FF2B5EF4-FFF2-40B4-BE49-F238E27FC236}">
                <a16:creationId xmlns:a16="http://schemas.microsoft.com/office/drawing/2014/main" id="{C0146A72-6496-104A-8A35-7A37C37026E5}"/>
              </a:ext>
            </a:extLst>
          </p:cNvPr>
          <p:cNvCxnSpPr>
            <a:cxnSpLocks/>
            <a:stCxn id="1026" idx="2"/>
          </p:cNvCxnSpPr>
          <p:nvPr/>
        </p:nvCxnSpPr>
        <p:spPr>
          <a:xfrm flipH="1">
            <a:off x="9619207" y="4291832"/>
            <a:ext cx="26248" cy="711907"/>
          </a:xfrm>
          <a:prstGeom prst="line">
            <a:avLst/>
          </a:prstGeom>
          <a:ln w="952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61" name="Straight Connector 1060">
            <a:extLst>
              <a:ext uri="{FF2B5EF4-FFF2-40B4-BE49-F238E27FC236}">
                <a16:creationId xmlns:a16="http://schemas.microsoft.com/office/drawing/2014/main" id="{365FB36C-9A04-DA93-706D-D5196F307C04}"/>
              </a:ext>
            </a:extLst>
          </p:cNvPr>
          <p:cNvCxnSpPr>
            <a:cxnSpLocks/>
            <a:endCxn id="1028" idx="0"/>
          </p:cNvCxnSpPr>
          <p:nvPr/>
        </p:nvCxnSpPr>
        <p:spPr>
          <a:xfrm>
            <a:off x="10163450" y="4199405"/>
            <a:ext cx="1035213" cy="842819"/>
          </a:xfrm>
          <a:prstGeom prst="line">
            <a:avLst/>
          </a:prstGeom>
          <a:ln w="9525" cap="flat" cmpd="sng" algn="ctr">
            <a:solidFill>
              <a:srgbClr val="FFFF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63" name="Picture 10" descr="Timeline | Family Practice Residency Program">
            <a:extLst>
              <a:ext uri="{FF2B5EF4-FFF2-40B4-BE49-F238E27FC236}">
                <a16:creationId xmlns:a16="http://schemas.microsoft.com/office/drawing/2014/main" id="{93C64B69-C69D-9E86-3448-E62AB208E46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762" y="5186777"/>
            <a:ext cx="4218842" cy="1208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1A8B3D-07A5-9304-3B3C-CA7909E8FD12}"/>
              </a:ext>
            </a:extLst>
          </p:cNvPr>
          <p:cNvSpPr txBox="1"/>
          <p:nvPr/>
        </p:nvSpPr>
        <p:spPr>
          <a:xfrm>
            <a:off x="62868" y="6540001"/>
            <a:ext cx="2202847" cy="253916"/>
          </a:xfrm>
          <a:prstGeom prst="rect">
            <a:avLst/>
          </a:prstGeom>
          <a:noFill/>
        </p:spPr>
        <p:txBody>
          <a:bodyPr wrap="none" rtlCol="0">
            <a:spAutoFit/>
          </a:bodyPr>
          <a:lstStyle/>
          <a:p>
            <a:r>
              <a:rPr lang="en-US" sz="1050" dirty="0">
                <a:solidFill>
                  <a:schemeClr val="tx1">
                    <a:lumMod val="65000"/>
                  </a:schemeClr>
                </a:solidFill>
                <a:latin typeface="Arial" panose="020B0604020202020204" pitchFamily="34" charset="0"/>
                <a:cs typeface="Arial" panose="020B0604020202020204" pitchFamily="34" charset="0"/>
              </a:rPr>
              <a:t>© 2023 Edaptive Computing, Inc. </a:t>
            </a:r>
          </a:p>
        </p:txBody>
      </p:sp>
    </p:spTree>
    <p:extLst>
      <p:ext uri="{BB962C8B-B14F-4D97-AF65-F5344CB8AC3E}">
        <p14:creationId xmlns:p14="http://schemas.microsoft.com/office/powerpoint/2010/main" val="176438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48"/>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04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1051"/>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500"/>
                                  </p:stCondLst>
                                  <p:childTnLst>
                                    <p:set>
                                      <p:cBhvr>
                                        <p:cTn id="28" dur="1" fill="hold">
                                          <p:stCondLst>
                                            <p:cond delay="0"/>
                                          </p:stCondLst>
                                        </p:cTn>
                                        <p:tgtEl>
                                          <p:spTgt spid="1052"/>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500"/>
                                  </p:stCondLst>
                                  <p:childTnLst>
                                    <p:set>
                                      <p:cBhvr>
                                        <p:cTn id="31" dur="1" fill="hold">
                                          <p:stCondLst>
                                            <p:cond delay="0"/>
                                          </p:stCondLst>
                                        </p:cTn>
                                        <p:tgtEl>
                                          <p:spTgt spid="10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500"/>
                                        <p:tgtEl>
                                          <p:spTgt spid="10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42" presetClass="path" presetSubtype="0" accel="50000" decel="50000" fill="hold" nodeType="withEffect">
                                  <p:stCondLst>
                                    <p:cond delay="0"/>
                                  </p:stCondLst>
                                  <p:childTnLst>
                                    <p:animMotion origin="layout" path="M -1.45833E-6 -2.59259E-6 L 2.70833E-6 0.12986 " pathEditMode="relative" rAng="0" ptsTypes="AA">
                                      <p:cBhvr>
                                        <p:cTn id="51" dur="2000" fill="hold"/>
                                        <p:tgtEl>
                                          <p:spTgt spid="34"/>
                                        </p:tgtEl>
                                        <p:attrNameLst>
                                          <p:attrName>ppt_x</p:attrName>
                                          <p:attrName>ppt_y</p:attrName>
                                        </p:attrNameLst>
                                      </p:cBhvr>
                                      <p:rCtr x="182" y="6343"/>
                                    </p:animMotion>
                                  </p:childTnLst>
                                </p:cTn>
                              </p:par>
                              <p:par>
                                <p:cTn id="52" presetID="10" presetClass="exit" presetSubtype="0" fill="hold" nodeType="withEffect">
                                  <p:stCondLst>
                                    <p:cond delay="0"/>
                                  </p:stCondLst>
                                  <p:childTnLst>
                                    <p:animEffect transition="out" filter="fade">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045"/>
                                        </p:tgtEl>
                                        <p:attrNameLst>
                                          <p:attrName>style.visibility</p:attrName>
                                        </p:attrNameLst>
                                      </p:cBhvr>
                                      <p:to>
                                        <p:strVal val="visible"/>
                                      </p:to>
                                    </p:set>
                                    <p:animEffect transition="in" filter="fade">
                                      <p:cBhvr>
                                        <p:cTn id="57" dur="500"/>
                                        <p:tgtEl>
                                          <p:spTgt spid="1045"/>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42" presetClass="path" presetSubtype="0" accel="50000" decel="50000" fill="hold" nodeType="withEffect">
                                  <p:stCondLst>
                                    <p:cond delay="0"/>
                                  </p:stCondLst>
                                  <p:childTnLst>
                                    <p:animMotion origin="layout" path="M 2.91667E-6 -1.85185E-6 L 2.91667E-6 0.12986 " pathEditMode="relative" rAng="0" ptsTypes="AA">
                                      <p:cBhvr>
                                        <p:cTn id="62" dur="2000" fill="hold"/>
                                        <p:tgtEl>
                                          <p:spTgt spid="35"/>
                                        </p:tgtEl>
                                        <p:attrNameLst>
                                          <p:attrName>ppt_x</p:attrName>
                                          <p:attrName>ppt_y</p:attrName>
                                        </p:attrNameLst>
                                      </p:cBhvr>
                                      <p:rCtr x="0" y="6481"/>
                                    </p:animMotion>
                                  </p:childTnLst>
                                </p:cTn>
                              </p:par>
                            </p:childTnLst>
                          </p:cTn>
                        </p:par>
                        <p:par>
                          <p:cTn id="63" fill="hold">
                            <p:stCondLst>
                              <p:cond delay="2000"/>
                            </p:stCondLst>
                            <p:childTnLst>
                              <p:par>
                                <p:cTn id="64" presetID="10" presetClass="exit" presetSubtype="0" fill="hold" nodeType="afterEffect">
                                  <p:stCondLst>
                                    <p:cond delay="0"/>
                                  </p:stCondLst>
                                  <p:childTnLst>
                                    <p:animEffect transition="out" filter="fad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046"/>
                                        </p:tgtEl>
                                        <p:attrNameLst>
                                          <p:attrName>style.visibility</p:attrName>
                                        </p:attrNameLst>
                                      </p:cBhvr>
                                      <p:to>
                                        <p:strVal val="visible"/>
                                      </p:to>
                                    </p:set>
                                    <p:animEffect transition="in" filter="fade">
                                      <p:cBhvr>
                                        <p:cTn id="69" dur="500"/>
                                        <p:tgtEl>
                                          <p:spTgt spid="1046"/>
                                        </p:tgtEl>
                                      </p:cBhvr>
                                    </p:animEffect>
                                  </p:childTnLst>
                                </p:cTn>
                              </p:par>
                              <p:par>
                                <p:cTn id="70" presetID="10" presetClass="entr" presetSubtype="0"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par>
                                <p:cTn id="73" presetID="42" presetClass="path" presetSubtype="0" accel="50000" decel="50000" fill="hold" nodeType="withEffect">
                                  <p:stCondLst>
                                    <p:cond delay="0"/>
                                  </p:stCondLst>
                                  <p:childTnLst>
                                    <p:animMotion origin="layout" path="M 3.125E-6 -3.7037E-7 L 3.125E-6 0.12986 " pathEditMode="relative" rAng="0" ptsTypes="AA">
                                      <p:cBhvr>
                                        <p:cTn id="74" dur="2000" fill="hold"/>
                                        <p:tgtEl>
                                          <p:spTgt spid="46"/>
                                        </p:tgtEl>
                                        <p:attrNameLst>
                                          <p:attrName>ppt_x</p:attrName>
                                          <p:attrName>ppt_y</p:attrName>
                                        </p:attrNameLst>
                                      </p:cBhvr>
                                      <p:rCtr x="0" y="6481"/>
                                    </p:animMotion>
                                  </p:childTnLst>
                                </p:cTn>
                              </p:par>
                            </p:childTnLst>
                          </p:cTn>
                        </p:par>
                        <p:par>
                          <p:cTn id="75" fill="hold">
                            <p:stCondLst>
                              <p:cond delay="4000"/>
                            </p:stCondLst>
                            <p:childTnLst>
                              <p:par>
                                <p:cTn id="76" presetID="10" presetClass="exit" presetSubtype="0" fill="hold" nodeType="afterEffect">
                                  <p:stCondLst>
                                    <p:cond delay="0"/>
                                  </p:stCondLst>
                                  <p:childTnLst>
                                    <p:animEffect transition="out" filter="fade">
                                      <p:cBhvr>
                                        <p:cTn id="77" dur="500"/>
                                        <p:tgtEl>
                                          <p:spTgt spid="46"/>
                                        </p:tgtEl>
                                      </p:cBhvr>
                                    </p:animEffect>
                                    <p:set>
                                      <p:cBhvr>
                                        <p:cTn id="78" dur="1" fill="hold">
                                          <p:stCondLst>
                                            <p:cond delay="499"/>
                                          </p:stCondLst>
                                        </p:cTn>
                                        <p:tgtEl>
                                          <p:spTgt spid="46"/>
                                        </p:tgtEl>
                                        <p:attrNameLst>
                                          <p:attrName>style.visibility</p:attrName>
                                        </p:attrNameLst>
                                      </p:cBhvr>
                                      <p:to>
                                        <p:strVal val="hidden"/>
                                      </p:to>
                                    </p:set>
                                  </p:childTnLst>
                                </p:cTn>
                              </p:par>
                              <p:par>
                                <p:cTn id="79" presetID="1" presetClass="entr" presetSubtype="0" fill="hold" grpId="1" nodeType="withEffect">
                                  <p:stCondLst>
                                    <p:cond delay="0"/>
                                  </p:stCondLst>
                                  <p:childTnLst>
                                    <p:set>
                                      <p:cBhvr>
                                        <p:cTn id="80" dur="1" fill="hold">
                                          <p:stCondLst>
                                            <p:cond delay="0"/>
                                          </p:stCondLst>
                                        </p:cTn>
                                        <p:tgtEl>
                                          <p:spTgt spid="1047"/>
                                        </p:tgtEl>
                                        <p:attrNameLst>
                                          <p:attrName>style.visibility</p:attrName>
                                        </p:attrNameLst>
                                      </p:cBhvr>
                                      <p:to>
                                        <p:strVal val="visible"/>
                                      </p:to>
                                    </p:set>
                                  </p:childTnLst>
                                </p:cTn>
                              </p:par>
                              <p:par>
                                <p:cTn id="81" presetID="6" presetClass="emph" presetSubtype="0" fill="hold" grpId="0" nodeType="withEffect">
                                  <p:stCondLst>
                                    <p:cond delay="0"/>
                                  </p:stCondLst>
                                  <p:childTnLst>
                                    <p:animScale>
                                      <p:cBhvr>
                                        <p:cTn id="82" dur="3000" fill="hold"/>
                                        <p:tgtEl>
                                          <p:spTgt spid="1047"/>
                                        </p:tgtEl>
                                      </p:cBhvr>
                                      <p:by x="100000" y="400000"/>
                                    </p:animScale>
                                  </p:childTnLst>
                                </p:cTn>
                              </p:par>
                              <p:par>
                                <p:cTn id="83" presetID="10"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42" presetClass="path" presetSubtype="0" accel="50000" decel="50000" fill="hold" nodeType="withEffect">
                                  <p:stCondLst>
                                    <p:cond delay="0"/>
                                  </p:stCondLst>
                                  <p:childTnLst>
                                    <p:animMotion origin="layout" path="M 3.33333E-6 1.11111E-6 L 3.33333E-6 0.12986 " pathEditMode="relative" rAng="0" ptsTypes="AA">
                                      <p:cBhvr>
                                        <p:cTn id="87" dur="2000" fill="hold"/>
                                        <p:tgtEl>
                                          <p:spTgt spid="57"/>
                                        </p:tgtEl>
                                        <p:attrNameLst>
                                          <p:attrName>ppt_x</p:attrName>
                                          <p:attrName>ppt_y</p:attrName>
                                        </p:attrNameLst>
                                      </p:cBhvr>
                                      <p:rCtr x="0" y="6481"/>
                                    </p:animMotion>
                                  </p:childTnLst>
                                </p:cTn>
                              </p:par>
                              <p:par>
                                <p:cTn id="88" presetID="10" presetClass="exit" presetSubtype="0" fill="hold" nodeType="withEffect">
                                  <p:stCondLst>
                                    <p:cond delay="1000"/>
                                  </p:stCondLst>
                                  <p:childTnLst>
                                    <p:animEffect transition="out" filter="fade">
                                      <p:cBhvr>
                                        <p:cTn id="89" dur="500"/>
                                        <p:tgtEl>
                                          <p:spTgt spid="57"/>
                                        </p:tgtEl>
                                      </p:cBhvr>
                                    </p:animEffect>
                                    <p:set>
                                      <p:cBhvr>
                                        <p:cTn id="90" dur="1" fill="hold">
                                          <p:stCondLst>
                                            <p:cond delay="499"/>
                                          </p:stCondLst>
                                        </p:cTn>
                                        <p:tgtEl>
                                          <p:spTgt spid="57"/>
                                        </p:tgtEl>
                                        <p:attrNameLst>
                                          <p:attrName>style.visibility</p:attrName>
                                        </p:attrNameLst>
                                      </p:cBhvr>
                                      <p:to>
                                        <p:strVal val="hidden"/>
                                      </p:to>
                                    </p:set>
                                  </p:childTnLst>
                                </p:cTn>
                              </p:par>
                              <p:par>
                                <p:cTn id="91" presetID="10" presetClass="entr" presetSubtype="0" fill="hold" nodeType="withEffect">
                                  <p:stCondLst>
                                    <p:cond delay="1500"/>
                                  </p:stCondLst>
                                  <p:childTnLst>
                                    <p:set>
                                      <p:cBhvr>
                                        <p:cTn id="92" dur="1" fill="hold">
                                          <p:stCondLst>
                                            <p:cond delay="0"/>
                                          </p:stCondLst>
                                        </p:cTn>
                                        <p:tgtEl>
                                          <p:spTgt spid="1031"/>
                                        </p:tgtEl>
                                        <p:attrNameLst>
                                          <p:attrName>style.visibility</p:attrName>
                                        </p:attrNameLst>
                                      </p:cBhvr>
                                      <p:to>
                                        <p:strVal val="visible"/>
                                      </p:to>
                                    </p:set>
                                    <p:animEffect transition="in" filter="fade">
                                      <p:cBhvr>
                                        <p:cTn id="93" dur="500"/>
                                        <p:tgtEl>
                                          <p:spTgt spid="1031"/>
                                        </p:tgtEl>
                                      </p:cBhvr>
                                    </p:animEffect>
                                  </p:childTnLst>
                                </p:cTn>
                              </p:par>
                              <p:par>
                                <p:cTn id="94" presetID="42" presetClass="path" presetSubtype="0" accel="50000" decel="50000" fill="hold" nodeType="withEffect">
                                  <p:stCondLst>
                                    <p:cond delay="1500"/>
                                  </p:stCondLst>
                                  <p:childTnLst>
                                    <p:animMotion origin="layout" path="M 3.54167E-6 2.59259E-6 L 3.54167E-6 0.12986 " pathEditMode="relative" rAng="0" ptsTypes="AA">
                                      <p:cBhvr>
                                        <p:cTn id="95" dur="2000" fill="hold"/>
                                        <p:tgtEl>
                                          <p:spTgt spid="1031"/>
                                        </p:tgtEl>
                                        <p:attrNameLst>
                                          <p:attrName>ppt_x</p:attrName>
                                          <p:attrName>ppt_y</p:attrName>
                                        </p:attrNameLst>
                                      </p:cBhvr>
                                      <p:rCtr x="0" y="6481"/>
                                    </p:animMotion>
                                  </p:childTnLst>
                                </p:cTn>
                              </p:par>
                            </p:childTnLst>
                          </p:cTn>
                        </p:par>
                        <p:par>
                          <p:cTn id="96" fill="hold">
                            <p:stCondLst>
                              <p:cond delay="7500"/>
                            </p:stCondLst>
                            <p:childTnLst>
                              <p:par>
                                <p:cTn id="97" presetID="10" presetClass="exit" presetSubtype="0" fill="hold" nodeType="afterEffect">
                                  <p:stCondLst>
                                    <p:cond delay="0"/>
                                  </p:stCondLst>
                                  <p:childTnLst>
                                    <p:animEffect transition="out" filter="fade">
                                      <p:cBhvr>
                                        <p:cTn id="98" dur="500"/>
                                        <p:tgtEl>
                                          <p:spTgt spid="1031"/>
                                        </p:tgtEl>
                                      </p:cBhvr>
                                    </p:animEffect>
                                    <p:set>
                                      <p:cBhvr>
                                        <p:cTn id="99" dur="1" fill="hold">
                                          <p:stCondLst>
                                            <p:cond delay="499"/>
                                          </p:stCondLst>
                                        </p:cTn>
                                        <p:tgtEl>
                                          <p:spTgt spid="103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054"/>
                                        </p:tgtEl>
                                        <p:attrNameLst>
                                          <p:attrName>style.visibility</p:attrName>
                                        </p:attrNameLst>
                                      </p:cBhvr>
                                      <p:to>
                                        <p:strVal val="visible"/>
                                      </p:to>
                                    </p:set>
                                    <p:animEffect transition="in" filter="fade">
                                      <p:cBhvr>
                                        <p:cTn id="104" dur="500"/>
                                        <p:tgtEl>
                                          <p:spTgt spid="1054"/>
                                        </p:tgtEl>
                                      </p:cBhvr>
                                    </p:animEffect>
                                  </p:childTnLst>
                                </p:cTn>
                              </p:par>
                              <p:par>
                                <p:cTn id="105" presetID="10" presetClass="entr" presetSubtype="0"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57"/>
                                        </p:tgtEl>
                                        <p:attrNameLst>
                                          <p:attrName>style.visibility</p:attrName>
                                        </p:attrNameLst>
                                      </p:cBhvr>
                                      <p:to>
                                        <p:strVal val="visible"/>
                                      </p:to>
                                    </p:set>
                                    <p:animEffect transition="in" filter="fade">
                                      <p:cBhvr>
                                        <p:cTn id="112" dur="500"/>
                                        <p:tgtEl>
                                          <p:spTgt spid="1057"/>
                                        </p:tgtEl>
                                      </p:cBhvr>
                                    </p:animEffect>
                                  </p:childTnLst>
                                </p:cTn>
                              </p:par>
                              <p:par>
                                <p:cTn id="113" presetID="10" presetClass="entr" presetSubtype="0" fill="hold" nodeType="withEffect">
                                  <p:stCondLst>
                                    <p:cond delay="0"/>
                                  </p:stCondLst>
                                  <p:childTnLst>
                                    <p:set>
                                      <p:cBhvr>
                                        <p:cTn id="114" dur="1" fill="hold">
                                          <p:stCondLst>
                                            <p:cond delay="0"/>
                                          </p:stCondLst>
                                        </p:cTn>
                                        <p:tgtEl>
                                          <p:spTgt spid="1030"/>
                                        </p:tgtEl>
                                        <p:attrNameLst>
                                          <p:attrName>style.visibility</p:attrName>
                                        </p:attrNameLst>
                                      </p:cBhvr>
                                      <p:to>
                                        <p:strVal val="visible"/>
                                      </p:to>
                                    </p:set>
                                    <p:animEffect transition="in" filter="fade">
                                      <p:cBhvr>
                                        <p:cTn id="115" dur="500"/>
                                        <p:tgtEl>
                                          <p:spTgt spid="103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1061"/>
                                        </p:tgtEl>
                                        <p:attrNameLst>
                                          <p:attrName>style.visibility</p:attrName>
                                        </p:attrNameLst>
                                      </p:cBhvr>
                                      <p:to>
                                        <p:strVal val="visible"/>
                                      </p:to>
                                    </p:set>
                                    <p:animEffect transition="in" filter="fade">
                                      <p:cBhvr>
                                        <p:cTn id="120" dur="500"/>
                                        <p:tgtEl>
                                          <p:spTgt spid="1061"/>
                                        </p:tgtEl>
                                      </p:cBhvr>
                                    </p:animEffect>
                                  </p:childTnLst>
                                </p:cTn>
                              </p:par>
                              <p:par>
                                <p:cTn id="121" presetID="10" presetClass="entr" presetSubtype="0" fill="hold" nodeType="withEffect">
                                  <p:stCondLst>
                                    <p:cond delay="0"/>
                                  </p:stCondLst>
                                  <p:childTnLst>
                                    <p:set>
                                      <p:cBhvr>
                                        <p:cTn id="122" dur="1" fill="hold">
                                          <p:stCondLst>
                                            <p:cond delay="0"/>
                                          </p:stCondLst>
                                        </p:cTn>
                                        <p:tgtEl>
                                          <p:spTgt spid="1028"/>
                                        </p:tgtEl>
                                        <p:attrNameLst>
                                          <p:attrName>style.visibility</p:attrName>
                                        </p:attrNameLst>
                                      </p:cBhvr>
                                      <p:to>
                                        <p:strVal val="visible"/>
                                      </p:to>
                                    </p:set>
                                    <p:animEffect transition="in" filter="fade">
                                      <p:cBhvr>
                                        <p:cTn id="123" dur="500"/>
                                        <p:tgtEl>
                                          <p:spTgt spid="1028"/>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10">
                                            <p:txEl>
                                              <p:pRg st="4" end="4"/>
                                            </p:txEl>
                                          </p:spTgt>
                                        </p:tgtEl>
                                        <p:attrNameLst>
                                          <p:attrName>style.visibility</p:attrName>
                                        </p:attrNameLst>
                                      </p:cBhvr>
                                      <p:to>
                                        <p:strVal val="visible"/>
                                      </p:to>
                                    </p:set>
                                  </p:childTnLst>
                                </p:cTn>
                              </p:par>
                              <p:par>
                                <p:cTn id="128" presetID="10" presetClass="entr" presetSubtype="0" fill="hold" nodeType="withEffect">
                                  <p:stCondLst>
                                    <p:cond delay="0"/>
                                  </p:stCondLst>
                                  <p:childTnLst>
                                    <p:set>
                                      <p:cBhvr>
                                        <p:cTn id="129" dur="1" fill="hold">
                                          <p:stCondLst>
                                            <p:cond delay="0"/>
                                          </p:stCondLst>
                                        </p:cTn>
                                        <p:tgtEl>
                                          <p:spTgt spid="1063"/>
                                        </p:tgtEl>
                                        <p:attrNameLst>
                                          <p:attrName>style.visibility</p:attrName>
                                        </p:attrNameLst>
                                      </p:cBhvr>
                                      <p:to>
                                        <p:strVal val="visible"/>
                                      </p:to>
                                    </p:set>
                                    <p:animEffect transition="in" filter="fade">
                                      <p:cBhvr>
                                        <p:cTn id="130" dur="500"/>
                                        <p:tgtEl>
                                          <p:spTgt spid="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1046" grpId="0" animBg="1"/>
      <p:bldP spid="1047" grpId="0" animBg="1"/>
      <p:bldP spid="1047" grpId="1" animBg="1"/>
      <p:bldP spid="1048" grpId="0" animBg="1"/>
      <p:bldP spid="1049" grpId="0" animBg="1"/>
      <p:bldP spid="1050" grpId="0" animBg="1"/>
      <p:bldP spid="1051" grpId="0" animBg="1"/>
      <p:bldP spid="1052" grpId="0" animBg="1"/>
    </p:bld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{FA4B456D-6A91-4F28-882B-742825187DCF}tf33713516_win32</Template>
  <TotalTime>11479</TotalTime>
  <Words>870</Words>
  <Application>Microsoft Office PowerPoint</Application>
  <PresentationFormat>Widescreen</PresentationFormat>
  <Paragraphs>190</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Gill Sans Nova</vt:lpstr>
      <vt:lpstr>Söhne</vt:lpstr>
      <vt:lpstr>Walbaum Display</vt:lpstr>
      <vt:lpstr>3DFloatVTI</vt:lpstr>
      <vt:lpstr>Digital Transformation Through Automation</vt:lpstr>
      <vt:lpstr>About Edaptive Computing</vt:lpstr>
      <vt:lpstr>What is Digital Transformation?</vt:lpstr>
      <vt:lpstr>PowerPoint Presentation</vt:lpstr>
      <vt:lpstr>DoD Digital Modernization Strategy</vt:lpstr>
      <vt:lpstr>How Does Automation Fit?</vt:lpstr>
      <vt:lpstr>Automation benefits the DoD by improving operations, security, agility, and decision-making while reducing costs.</vt:lpstr>
      <vt:lpstr>What needs to change</vt:lpstr>
      <vt:lpstr>Automation Outcomes</vt:lpstr>
      <vt:lpstr>How do we enable Digital Transformation?</vt:lpstr>
      <vt:lpstr>Digital Transformation with ECI Automate </vt:lpstr>
      <vt:lpstr>PowerPoint Presentation</vt:lpstr>
      <vt:lpstr>ECI Automate Benefits</vt:lpstr>
      <vt:lpstr>Enterprise Smart Documentation</vt:lpstr>
      <vt:lpstr>ECI Automate Advantage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Transformation Through Automation</dc:title>
  <dc:creator>Nathaniel Pond</dc:creator>
  <cp:lastModifiedBy>Nathaniel Pond</cp:lastModifiedBy>
  <cp:revision>11</cp:revision>
  <dcterms:created xsi:type="dcterms:W3CDTF">2023-04-10T00:18:03Z</dcterms:created>
  <dcterms:modified xsi:type="dcterms:W3CDTF">2023-04-23T21:08:53Z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