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bookmarkIdSeed="3">
  <p:sldMasterIdLst>
    <p:sldMasterId id="2147483648" r:id="rId1"/>
    <p:sldMasterId id="2147483695" r:id="rId2"/>
  </p:sldMasterIdLst>
  <p:notesMasterIdLst>
    <p:notesMasterId r:id="rId154"/>
  </p:notesMasterIdLst>
  <p:sldIdLst>
    <p:sldId id="296" r:id="rId3"/>
    <p:sldId id="367" r:id="rId4"/>
    <p:sldId id="304" r:id="rId5"/>
    <p:sldId id="303" r:id="rId6"/>
    <p:sldId id="906" r:id="rId7"/>
    <p:sldId id="369" r:id="rId8"/>
    <p:sldId id="382" r:id="rId9"/>
    <p:sldId id="374" r:id="rId10"/>
    <p:sldId id="761" r:id="rId11"/>
    <p:sldId id="773" r:id="rId12"/>
    <p:sldId id="758" r:id="rId13"/>
    <p:sldId id="383" r:id="rId14"/>
    <p:sldId id="379" r:id="rId15"/>
    <p:sldId id="763" r:id="rId16"/>
    <p:sldId id="305" r:id="rId17"/>
    <p:sldId id="971" r:id="rId18"/>
    <p:sldId id="1019" r:id="rId19"/>
    <p:sldId id="1017" r:id="rId20"/>
    <p:sldId id="1018" r:id="rId21"/>
    <p:sldId id="754" r:id="rId22"/>
    <p:sldId id="764" r:id="rId23"/>
    <p:sldId id="1020" r:id="rId24"/>
    <p:sldId id="767" r:id="rId25"/>
    <p:sldId id="778" r:id="rId26"/>
    <p:sldId id="818" r:id="rId27"/>
    <p:sldId id="827" r:id="rId28"/>
    <p:sldId id="828" r:id="rId29"/>
    <p:sldId id="829" r:id="rId30"/>
    <p:sldId id="855" r:id="rId31"/>
    <p:sldId id="858" r:id="rId32"/>
    <p:sldId id="859" r:id="rId33"/>
    <p:sldId id="860" r:id="rId34"/>
    <p:sldId id="866" r:id="rId35"/>
    <p:sldId id="870" r:id="rId36"/>
    <p:sldId id="867" r:id="rId37"/>
    <p:sldId id="868" r:id="rId38"/>
    <p:sldId id="869" r:id="rId39"/>
    <p:sldId id="871" r:id="rId40"/>
    <p:sldId id="872" r:id="rId41"/>
    <p:sldId id="861" r:id="rId42"/>
    <p:sldId id="907" r:id="rId43"/>
    <p:sldId id="909" r:id="rId44"/>
    <p:sldId id="910" r:id="rId45"/>
    <p:sldId id="905" r:id="rId46"/>
    <p:sldId id="757" r:id="rId47"/>
    <p:sldId id="759" r:id="rId48"/>
    <p:sldId id="760" r:id="rId49"/>
    <p:sldId id="780" r:id="rId50"/>
    <p:sldId id="799" r:id="rId51"/>
    <p:sldId id="781" r:id="rId52"/>
    <p:sldId id="782" r:id="rId53"/>
    <p:sldId id="783" r:id="rId54"/>
    <p:sldId id="784" r:id="rId55"/>
    <p:sldId id="785" r:id="rId56"/>
    <p:sldId id="792" r:id="rId57"/>
    <p:sldId id="794" r:id="rId58"/>
    <p:sldId id="791" r:id="rId59"/>
    <p:sldId id="790" r:id="rId60"/>
    <p:sldId id="786" r:id="rId61"/>
    <p:sldId id="789" r:id="rId62"/>
    <p:sldId id="788" r:id="rId63"/>
    <p:sldId id="787" r:id="rId64"/>
    <p:sldId id="793" r:id="rId65"/>
    <p:sldId id="814" r:id="rId66"/>
    <p:sldId id="795" r:id="rId67"/>
    <p:sldId id="812" r:id="rId68"/>
    <p:sldId id="813" r:id="rId69"/>
    <p:sldId id="815" r:id="rId70"/>
    <p:sldId id="816" r:id="rId71"/>
    <p:sldId id="798" r:id="rId72"/>
    <p:sldId id="797" r:id="rId73"/>
    <p:sldId id="800" r:id="rId74"/>
    <p:sldId id="801" r:id="rId75"/>
    <p:sldId id="802" r:id="rId76"/>
    <p:sldId id="804" r:id="rId77"/>
    <p:sldId id="803" r:id="rId78"/>
    <p:sldId id="805" r:id="rId79"/>
    <p:sldId id="806" r:id="rId80"/>
    <p:sldId id="807" r:id="rId81"/>
    <p:sldId id="808" r:id="rId82"/>
    <p:sldId id="809" r:id="rId83"/>
    <p:sldId id="810" r:id="rId84"/>
    <p:sldId id="811" r:id="rId85"/>
    <p:sldId id="817" r:id="rId86"/>
    <p:sldId id="822" r:id="rId87"/>
    <p:sldId id="825" r:id="rId88"/>
    <p:sldId id="824" r:id="rId89"/>
    <p:sldId id="823" r:id="rId90"/>
    <p:sldId id="826" r:id="rId91"/>
    <p:sldId id="830" r:id="rId92"/>
    <p:sldId id="831" r:id="rId93"/>
    <p:sldId id="832" r:id="rId94"/>
    <p:sldId id="833" r:id="rId95"/>
    <p:sldId id="834" r:id="rId96"/>
    <p:sldId id="862" r:id="rId97"/>
    <p:sldId id="863" r:id="rId98"/>
    <p:sldId id="837" r:id="rId99"/>
    <p:sldId id="838" r:id="rId100"/>
    <p:sldId id="839" r:id="rId101"/>
    <p:sldId id="840" r:id="rId102"/>
    <p:sldId id="841" r:id="rId103"/>
    <p:sldId id="843" r:id="rId104"/>
    <p:sldId id="842" r:id="rId105"/>
    <p:sldId id="844" r:id="rId106"/>
    <p:sldId id="845" r:id="rId107"/>
    <p:sldId id="846" r:id="rId108"/>
    <p:sldId id="848" r:id="rId109"/>
    <p:sldId id="849" r:id="rId110"/>
    <p:sldId id="850" r:id="rId111"/>
    <p:sldId id="851" r:id="rId112"/>
    <p:sldId id="852" r:id="rId113"/>
    <p:sldId id="853" r:id="rId114"/>
    <p:sldId id="857" r:id="rId115"/>
    <p:sldId id="873" r:id="rId116"/>
    <p:sldId id="874" r:id="rId117"/>
    <p:sldId id="875" r:id="rId118"/>
    <p:sldId id="876" r:id="rId119"/>
    <p:sldId id="877" r:id="rId120"/>
    <p:sldId id="878" r:id="rId121"/>
    <p:sldId id="879" r:id="rId122"/>
    <p:sldId id="880" r:id="rId123"/>
    <p:sldId id="881" r:id="rId124"/>
    <p:sldId id="882" r:id="rId125"/>
    <p:sldId id="883" r:id="rId126"/>
    <p:sldId id="884" r:id="rId127"/>
    <p:sldId id="885" r:id="rId128"/>
    <p:sldId id="886" r:id="rId129"/>
    <p:sldId id="887" r:id="rId130"/>
    <p:sldId id="888" r:id="rId131"/>
    <p:sldId id="889" r:id="rId132"/>
    <p:sldId id="890" r:id="rId133"/>
    <p:sldId id="891" r:id="rId134"/>
    <p:sldId id="892" r:id="rId135"/>
    <p:sldId id="894" r:id="rId136"/>
    <p:sldId id="895" r:id="rId137"/>
    <p:sldId id="896" r:id="rId138"/>
    <p:sldId id="897" r:id="rId139"/>
    <p:sldId id="898" r:id="rId140"/>
    <p:sldId id="901" r:id="rId141"/>
    <p:sldId id="902" r:id="rId142"/>
    <p:sldId id="899" r:id="rId143"/>
    <p:sldId id="922" r:id="rId144"/>
    <p:sldId id="903" r:id="rId145"/>
    <p:sldId id="904" r:id="rId146"/>
    <p:sldId id="912" r:id="rId147"/>
    <p:sldId id="914" r:id="rId148"/>
    <p:sldId id="915" r:id="rId149"/>
    <p:sldId id="916" r:id="rId150"/>
    <p:sldId id="918" r:id="rId151"/>
    <p:sldId id="919" r:id="rId152"/>
    <p:sldId id="921" r:id="rId153"/>
  </p:sldIdLst>
  <p:sldSz cx="9144000" cy="6858000" type="screen4x3"/>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sniewski, Jon [UNC]" initials="WJ[" lastIdx="8" clrIdx="0">
    <p:extLst>
      <p:ext uri="{19B8F6BF-5375-455C-9EA6-DF929625EA0E}">
        <p15:presenceInfo xmlns:p15="http://schemas.microsoft.com/office/powerpoint/2012/main" userId="S-1-5-21-748114381-82326301-405542714-55598" providerId="AD"/>
      </p:ext>
    </p:extLst>
  </p:cmAuthor>
  <p:cmAuthor id="2" name="Miller, Curtis" initials="MC" lastIdx="6" clrIdx="1">
    <p:extLst>
      <p:ext uri="{19B8F6BF-5375-455C-9EA6-DF929625EA0E}">
        <p15:presenceInfo xmlns:p15="http://schemas.microsoft.com/office/powerpoint/2012/main" userId="S-1-5-21-748114381-82326301-405542714-5025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8012E"/>
    <a:srgbClr val="E6AB02"/>
    <a:srgbClr val="66A61E"/>
    <a:srgbClr val="E7298A"/>
    <a:srgbClr val="7570B3"/>
    <a:srgbClr val="D95F02"/>
    <a:srgbClr val="1B9E77"/>
    <a:srgbClr val="112946"/>
    <a:srgbClr val="C4BD97"/>
    <a:srgbClr val="A1DAB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082" autoAdjust="0"/>
    <p:restoredTop sz="90411" autoAdjust="0"/>
  </p:normalViewPr>
  <p:slideViewPr>
    <p:cSldViewPr snapToGrid="0">
      <p:cViewPr>
        <p:scale>
          <a:sx n="50" d="100"/>
          <a:sy n="50" d="100"/>
        </p:scale>
        <p:origin x="1384" y="132"/>
      </p:cViewPr>
      <p:guideLst>
        <p:guide orient="horz" pos="2160"/>
        <p:guide pos="2880"/>
      </p:guideLst>
    </p:cSldViewPr>
  </p:slideViewPr>
  <p:notesTextViewPr>
    <p:cViewPr>
      <p:scale>
        <a:sx n="1" d="1"/>
        <a:sy n="1" d="1"/>
      </p:scale>
      <p:origin x="0" y="0"/>
    </p:cViewPr>
  </p:notesTextViewPr>
  <p:notesViewPr>
    <p:cSldViewPr snapToGrid="0">
      <p:cViewPr varScale="1">
        <p:scale>
          <a:sx n="111" d="100"/>
          <a:sy n="111" d="100"/>
        </p:scale>
        <p:origin x="2448" y="78"/>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tableStyles" Target="tableStyles.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commentAuthors" Target="commentAuthors.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presProps" Target="presProps.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viewProps" Target="viewProps.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notesMaster" Target="notesMasters/notesMaster1.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CB6A6BD4-D9C7-4653-BCF1-E294D91A09A9}" type="datetimeFigureOut">
              <a:rPr lang="en-US" smtClean="0"/>
              <a:t>2023-04-25</a:t>
            </a:fld>
            <a:endParaRPr lang="en-US" dirty="0"/>
          </a:p>
        </p:txBody>
      </p:sp>
      <p:sp>
        <p:nvSpPr>
          <p:cNvPr id="4" name="Slide Image Placeholder 3"/>
          <p:cNvSpPr>
            <a:spLocks noGrp="1" noRot="1" noChangeAspect="1"/>
          </p:cNvSpPr>
          <p:nvPr>
            <p:ph type="sldImg" idx="2"/>
          </p:nvPr>
        </p:nvSpPr>
        <p:spPr>
          <a:xfrm>
            <a:off x="3028950" y="857250"/>
            <a:ext cx="3086100" cy="231457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dirty="0"/>
          </a:p>
        </p:txBody>
      </p:sp>
      <p:sp>
        <p:nvSpPr>
          <p:cNvPr id="9" name="Slide Number Placeholder 8">
            <a:extLst>
              <a:ext uri="{FF2B5EF4-FFF2-40B4-BE49-F238E27FC236}">
                <a16:creationId xmlns:a16="http://schemas.microsoft.com/office/drawing/2014/main" id="{834476E2-1248-459B-B643-87A4CC97DD71}"/>
              </a:ext>
            </a:extLst>
          </p:cNvPr>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5BF3EA03-3E3D-4ECE-8EA6-527A0DBDB48D}" type="slidenum">
              <a:rPr lang="en-US" smtClean="0"/>
              <a:t>‹#›</a:t>
            </a:fld>
            <a:endParaRPr lang="en-US"/>
          </a:p>
        </p:txBody>
      </p:sp>
    </p:spTree>
    <p:extLst>
      <p:ext uri="{BB962C8B-B14F-4D97-AF65-F5344CB8AC3E}">
        <p14:creationId xmlns:p14="http://schemas.microsoft.com/office/powerpoint/2010/main" val="14260954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600" dirty="0"/>
          </a:p>
        </p:txBody>
      </p:sp>
      <p:sp>
        <p:nvSpPr>
          <p:cNvPr id="4" name="Slide Number Placeholder 3"/>
          <p:cNvSpPr>
            <a:spLocks noGrp="1"/>
          </p:cNvSpPr>
          <p:nvPr>
            <p:ph type="sldNum" sz="quarter" idx="5"/>
          </p:nvPr>
        </p:nvSpPr>
        <p:spPr>
          <a:xfrm>
            <a:off x="5179484" y="6513910"/>
            <a:ext cx="3962400" cy="344090"/>
          </a:xfrm>
          <a:prstGeom prst="rect">
            <a:avLst/>
          </a:prstGeom>
        </p:spPr>
        <p:txBody>
          <a:bodyPr/>
          <a:lstStyle/>
          <a:p>
            <a:fld id="{3F67213F-F5DC-470A-A529-DCA4CC90B02C}" type="slidenum">
              <a:rPr lang="en-US" smtClean="0"/>
              <a:t>0</a:t>
            </a:fld>
            <a:endParaRPr lang="en-US" dirty="0"/>
          </a:p>
        </p:txBody>
      </p:sp>
    </p:spTree>
    <p:extLst>
      <p:ext uri="{BB962C8B-B14F-4D97-AF65-F5344CB8AC3E}">
        <p14:creationId xmlns:p14="http://schemas.microsoft.com/office/powerpoint/2010/main" val="31147757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WHY do I claim that some of the designs on the previous slide are better than others?  Just like there are measures of merit or ways to measure goodness for classical DOE (power, confidence, prediction variance, etc.) there are DIFFERENT evaluation criteria for SFD because the goals are different.  We are trying to fill the space to support reconstructing a complex surface, not trying to control for noise and identify simple trends.</a:t>
            </a:r>
          </a:p>
          <a:p>
            <a:endParaRPr lang="en-US" dirty="0"/>
          </a:p>
          <a:p>
            <a:r>
              <a:rPr lang="en-US" dirty="0"/>
              <a:t>Explain 3 criteria.  Uniformity – each box (red and blue) is approximately 25% of the space and thus should contain about 25% of the points to achieve good uniformity.  You can see here that the random design does this poorly, while LHS-Maximin does this well.</a:t>
            </a:r>
          </a:p>
          <a:p>
            <a:endParaRPr lang="en-US" dirty="0"/>
          </a:p>
          <a:p>
            <a:r>
              <a:rPr lang="en-US" dirty="0"/>
              <a:t>Projection is all about efficiency and maximizing the information gained from your design.  Oftentimes not all factors or inputs will matter.  If this is the case, we still want the test points to give us useful information in the other dimensions.  So for example, on the left, if X1 ends up not mattering, or 2 data points might as well be 1 data point because we only get 1 piece of information about X2.  This is why factorials are bad for space filling!  Similarly, if X1 ends up not mattering on the right side picture, we only get information about a small region of the X2 space.  This is likely to happen for random designs that end up in clusters.</a:t>
            </a:r>
          </a:p>
        </p:txBody>
      </p:sp>
      <p:sp>
        <p:nvSpPr>
          <p:cNvPr id="4" name="Slide Number Placeholder 3"/>
          <p:cNvSpPr>
            <a:spLocks noGrp="1"/>
          </p:cNvSpPr>
          <p:nvPr>
            <p:ph type="sldNum" sz="quarter" idx="5"/>
          </p:nvPr>
        </p:nvSpPr>
        <p:spPr>
          <a:xfrm>
            <a:off x="5179484" y="6513910"/>
            <a:ext cx="3962400" cy="344090"/>
          </a:xfrm>
          <a:prstGeom prst="rect">
            <a:avLst/>
          </a:prstGeom>
        </p:spPr>
        <p:txBody>
          <a:bodyPr/>
          <a:lstStyle/>
          <a:p>
            <a:fld id="{3F67213F-F5DC-470A-A529-DCA4CC90B02C}" type="slidenum">
              <a:rPr lang="en-US" smtClean="0"/>
              <a:t>19</a:t>
            </a:fld>
            <a:endParaRPr lang="en-US" dirty="0"/>
          </a:p>
        </p:txBody>
      </p:sp>
    </p:spTree>
    <p:extLst>
      <p:ext uri="{BB962C8B-B14F-4D97-AF65-F5344CB8AC3E}">
        <p14:creationId xmlns:p14="http://schemas.microsoft.com/office/powerpoint/2010/main" val="28995452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5179484" y="6513910"/>
            <a:ext cx="3962400" cy="344090"/>
          </a:xfrm>
          <a:prstGeom prst="rect">
            <a:avLst/>
          </a:prstGeom>
        </p:spPr>
        <p:txBody>
          <a:bodyPr/>
          <a:lstStyle/>
          <a:p>
            <a:fld id="{3F67213F-F5DC-470A-A529-DCA4CC90B02C}" type="slidenum">
              <a:rPr lang="en-US" smtClean="0"/>
              <a:t>25</a:t>
            </a:fld>
            <a:endParaRPr lang="en-US" dirty="0"/>
          </a:p>
        </p:txBody>
      </p:sp>
    </p:spTree>
    <p:extLst>
      <p:ext uri="{BB962C8B-B14F-4D97-AF65-F5344CB8AC3E}">
        <p14:creationId xmlns:p14="http://schemas.microsoft.com/office/powerpoint/2010/main" val="35791634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5179484" y="6513910"/>
            <a:ext cx="3962400" cy="344090"/>
          </a:xfrm>
          <a:prstGeom prst="rect">
            <a:avLst/>
          </a:prstGeom>
        </p:spPr>
        <p:txBody>
          <a:bodyPr/>
          <a:lstStyle/>
          <a:p>
            <a:fld id="{3F67213F-F5DC-470A-A529-DCA4CC90B02C}" type="slidenum">
              <a:rPr lang="en-US" smtClean="0"/>
              <a:t>26</a:t>
            </a:fld>
            <a:endParaRPr lang="en-US" dirty="0"/>
          </a:p>
        </p:txBody>
      </p:sp>
    </p:spTree>
    <p:extLst>
      <p:ext uri="{BB962C8B-B14F-4D97-AF65-F5344CB8AC3E}">
        <p14:creationId xmlns:p14="http://schemas.microsoft.com/office/powerpoint/2010/main" val="23384665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5179484" y="6513910"/>
            <a:ext cx="3962400" cy="344090"/>
          </a:xfrm>
          <a:prstGeom prst="rect">
            <a:avLst/>
          </a:prstGeom>
        </p:spPr>
        <p:txBody>
          <a:bodyPr/>
          <a:lstStyle/>
          <a:p>
            <a:fld id="{3F67213F-F5DC-470A-A529-DCA4CC90B02C}" type="slidenum">
              <a:rPr lang="en-US" smtClean="0"/>
              <a:t>27</a:t>
            </a:fld>
            <a:endParaRPr lang="en-US" dirty="0"/>
          </a:p>
        </p:txBody>
      </p:sp>
    </p:spTree>
    <p:extLst>
      <p:ext uri="{BB962C8B-B14F-4D97-AF65-F5344CB8AC3E}">
        <p14:creationId xmlns:p14="http://schemas.microsoft.com/office/powerpoint/2010/main" val="33014302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5179484" y="6513910"/>
            <a:ext cx="3962400" cy="344090"/>
          </a:xfrm>
          <a:prstGeom prst="rect">
            <a:avLst/>
          </a:prstGeom>
        </p:spPr>
        <p:txBody>
          <a:bodyPr/>
          <a:lstStyle/>
          <a:p>
            <a:fld id="{3F67213F-F5DC-470A-A529-DCA4CC90B02C}" type="slidenum">
              <a:rPr lang="en-US" smtClean="0"/>
              <a:t>28</a:t>
            </a:fld>
            <a:endParaRPr lang="en-US" dirty="0"/>
          </a:p>
        </p:txBody>
      </p:sp>
    </p:spTree>
    <p:extLst>
      <p:ext uri="{BB962C8B-B14F-4D97-AF65-F5344CB8AC3E}">
        <p14:creationId xmlns:p14="http://schemas.microsoft.com/office/powerpoint/2010/main" val="27918423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5179484" y="6513910"/>
            <a:ext cx="3962400" cy="344090"/>
          </a:xfrm>
          <a:prstGeom prst="rect">
            <a:avLst/>
          </a:prstGeom>
        </p:spPr>
        <p:txBody>
          <a:bodyPr/>
          <a:lstStyle/>
          <a:p>
            <a:fld id="{3F67213F-F5DC-470A-A529-DCA4CC90B02C}" type="slidenum">
              <a:rPr lang="en-US" smtClean="0"/>
              <a:t>29</a:t>
            </a:fld>
            <a:endParaRPr lang="en-US" dirty="0"/>
          </a:p>
        </p:txBody>
      </p:sp>
    </p:spTree>
    <p:extLst>
      <p:ext uri="{BB962C8B-B14F-4D97-AF65-F5344CB8AC3E}">
        <p14:creationId xmlns:p14="http://schemas.microsoft.com/office/powerpoint/2010/main" val="33293000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5179484" y="6513910"/>
            <a:ext cx="3962400" cy="344090"/>
          </a:xfrm>
          <a:prstGeom prst="rect">
            <a:avLst/>
          </a:prstGeom>
        </p:spPr>
        <p:txBody>
          <a:bodyPr/>
          <a:lstStyle/>
          <a:p>
            <a:fld id="{3F67213F-F5DC-470A-A529-DCA4CC90B02C}" type="slidenum">
              <a:rPr lang="en-US" smtClean="0"/>
              <a:t>30</a:t>
            </a:fld>
            <a:endParaRPr lang="en-US" dirty="0"/>
          </a:p>
        </p:txBody>
      </p:sp>
    </p:spTree>
    <p:extLst>
      <p:ext uri="{BB962C8B-B14F-4D97-AF65-F5344CB8AC3E}">
        <p14:creationId xmlns:p14="http://schemas.microsoft.com/office/powerpoint/2010/main" val="20585434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5179484" y="6513910"/>
            <a:ext cx="3962400" cy="344090"/>
          </a:xfrm>
          <a:prstGeom prst="rect">
            <a:avLst/>
          </a:prstGeom>
        </p:spPr>
        <p:txBody>
          <a:bodyPr/>
          <a:lstStyle/>
          <a:p>
            <a:fld id="{3F67213F-F5DC-470A-A529-DCA4CC90B02C}" type="slidenum">
              <a:rPr lang="en-US" smtClean="0"/>
              <a:t>31</a:t>
            </a:fld>
            <a:endParaRPr lang="en-US" dirty="0"/>
          </a:p>
        </p:txBody>
      </p:sp>
    </p:spTree>
    <p:extLst>
      <p:ext uri="{BB962C8B-B14F-4D97-AF65-F5344CB8AC3E}">
        <p14:creationId xmlns:p14="http://schemas.microsoft.com/office/powerpoint/2010/main" val="7639875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5179484" y="6513910"/>
            <a:ext cx="3962400" cy="344090"/>
          </a:xfrm>
          <a:prstGeom prst="rect">
            <a:avLst/>
          </a:prstGeom>
        </p:spPr>
        <p:txBody>
          <a:bodyPr/>
          <a:lstStyle/>
          <a:p>
            <a:fld id="{3F67213F-F5DC-470A-A529-DCA4CC90B02C}" type="slidenum">
              <a:rPr lang="en-US" smtClean="0"/>
              <a:t>49</a:t>
            </a:fld>
            <a:endParaRPr lang="en-US" dirty="0"/>
          </a:p>
        </p:txBody>
      </p:sp>
    </p:spTree>
    <p:extLst>
      <p:ext uri="{BB962C8B-B14F-4D97-AF65-F5344CB8AC3E}">
        <p14:creationId xmlns:p14="http://schemas.microsoft.com/office/powerpoint/2010/main" val="2261464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5179484" y="6513910"/>
            <a:ext cx="3962400" cy="344090"/>
          </a:xfrm>
          <a:prstGeom prst="rect">
            <a:avLst/>
          </a:prstGeom>
        </p:spPr>
        <p:txBody>
          <a:bodyPr/>
          <a:lstStyle/>
          <a:p>
            <a:fld id="{3F67213F-F5DC-470A-A529-DCA4CC90B02C}" type="slidenum">
              <a:rPr lang="en-US" smtClean="0"/>
              <a:t>2</a:t>
            </a:fld>
            <a:endParaRPr lang="en-US" dirty="0"/>
          </a:p>
        </p:txBody>
      </p:sp>
    </p:spTree>
    <p:extLst>
      <p:ext uri="{BB962C8B-B14F-4D97-AF65-F5344CB8AC3E}">
        <p14:creationId xmlns:p14="http://schemas.microsoft.com/office/powerpoint/2010/main" val="41594308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5179484" y="6513910"/>
            <a:ext cx="3962400" cy="344090"/>
          </a:xfrm>
          <a:prstGeom prst="rect">
            <a:avLst/>
          </a:prstGeom>
        </p:spPr>
        <p:txBody>
          <a:bodyPr/>
          <a:lstStyle/>
          <a:p>
            <a:fld id="{3F67213F-F5DC-470A-A529-DCA4CC90B02C}" type="slidenum">
              <a:rPr lang="en-US" smtClean="0"/>
              <a:t>62</a:t>
            </a:fld>
            <a:endParaRPr lang="en-US" dirty="0"/>
          </a:p>
        </p:txBody>
      </p:sp>
    </p:spTree>
    <p:extLst>
      <p:ext uri="{BB962C8B-B14F-4D97-AF65-F5344CB8AC3E}">
        <p14:creationId xmlns:p14="http://schemas.microsoft.com/office/powerpoint/2010/main" val="24216931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5179484" y="6513910"/>
            <a:ext cx="3962400" cy="344090"/>
          </a:xfrm>
          <a:prstGeom prst="rect">
            <a:avLst/>
          </a:prstGeom>
        </p:spPr>
        <p:txBody>
          <a:bodyPr/>
          <a:lstStyle/>
          <a:p>
            <a:fld id="{3F67213F-F5DC-470A-A529-DCA4CC90B02C}" type="slidenum">
              <a:rPr lang="en-US" smtClean="0"/>
              <a:t>89</a:t>
            </a:fld>
            <a:endParaRPr lang="en-US" dirty="0"/>
          </a:p>
        </p:txBody>
      </p:sp>
    </p:spTree>
    <p:extLst>
      <p:ext uri="{BB962C8B-B14F-4D97-AF65-F5344CB8AC3E}">
        <p14:creationId xmlns:p14="http://schemas.microsoft.com/office/powerpoint/2010/main" val="11379335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5179484" y="6513910"/>
            <a:ext cx="3962400" cy="344090"/>
          </a:xfrm>
          <a:prstGeom prst="rect">
            <a:avLst/>
          </a:prstGeom>
        </p:spPr>
        <p:txBody>
          <a:bodyPr/>
          <a:lstStyle/>
          <a:p>
            <a:fld id="{3F67213F-F5DC-470A-A529-DCA4CC90B02C}" type="slidenum">
              <a:rPr lang="en-US" smtClean="0"/>
              <a:t>90</a:t>
            </a:fld>
            <a:endParaRPr lang="en-US" dirty="0"/>
          </a:p>
        </p:txBody>
      </p:sp>
    </p:spTree>
    <p:extLst>
      <p:ext uri="{BB962C8B-B14F-4D97-AF65-F5344CB8AC3E}">
        <p14:creationId xmlns:p14="http://schemas.microsoft.com/office/powerpoint/2010/main" val="23599052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5179484" y="6513910"/>
            <a:ext cx="3962400" cy="344090"/>
          </a:xfrm>
          <a:prstGeom prst="rect">
            <a:avLst/>
          </a:prstGeom>
        </p:spPr>
        <p:txBody>
          <a:bodyPr/>
          <a:lstStyle/>
          <a:p>
            <a:fld id="{3F67213F-F5DC-470A-A529-DCA4CC90B02C}" type="slidenum">
              <a:rPr lang="en-US" smtClean="0"/>
              <a:t>91</a:t>
            </a:fld>
            <a:endParaRPr lang="en-US" dirty="0"/>
          </a:p>
        </p:txBody>
      </p:sp>
    </p:spTree>
    <p:extLst>
      <p:ext uri="{BB962C8B-B14F-4D97-AF65-F5344CB8AC3E}">
        <p14:creationId xmlns:p14="http://schemas.microsoft.com/office/powerpoint/2010/main" val="24416207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5179484" y="6513910"/>
            <a:ext cx="3962400" cy="344090"/>
          </a:xfrm>
          <a:prstGeom prst="rect">
            <a:avLst/>
          </a:prstGeom>
        </p:spPr>
        <p:txBody>
          <a:bodyPr/>
          <a:lstStyle/>
          <a:p>
            <a:fld id="{3F67213F-F5DC-470A-A529-DCA4CC90B02C}" type="slidenum">
              <a:rPr lang="en-US" smtClean="0"/>
              <a:t>92</a:t>
            </a:fld>
            <a:endParaRPr lang="en-US" dirty="0"/>
          </a:p>
        </p:txBody>
      </p:sp>
    </p:spTree>
    <p:extLst>
      <p:ext uri="{BB962C8B-B14F-4D97-AF65-F5344CB8AC3E}">
        <p14:creationId xmlns:p14="http://schemas.microsoft.com/office/powerpoint/2010/main" val="42046569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5179484" y="6513910"/>
            <a:ext cx="3962400" cy="344090"/>
          </a:xfrm>
          <a:prstGeom prst="rect">
            <a:avLst/>
          </a:prstGeom>
        </p:spPr>
        <p:txBody>
          <a:bodyPr/>
          <a:lstStyle/>
          <a:p>
            <a:fld id="{3F67213F-F5DC-470A-A529-DCA4CC90B02C}" type="slidenum">
              <a:rPr lang="en-US" smtClean="0"/>
              <a:t>93</a:t>
            </a:fld>
            <a:endParaRPr lang="en-US" dirty="0"/>
          </a:p>
        </p:txBody>
      </p:sp>
    </p:spTree>
    <p:extLst>
      <p:ext uri="{BB962C8B-B14F-4D97-AF65-F5344CB8AC3E}">
        <p14:creationId xmlns:p14="http://schemas.microsoft.com/office/powerpoint/2010/main" val="2462632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5179484" y="6513910"/>
            <a:ext cx="3962400" cy="344090"/>
          </a:xfrm>
          <a:prstGeom prst="rect">
            <a:avLst/>
          </a:prstGeom>
        </p:spPr>
        <p:txBody>
          <a:bodyPr/>
          <a:lstStyle/>
          <a:p>
            <a:fld id="{3F67213F-F5DC-470A-A529-DCA4CC90B02C}" type="slidenum">
              <a:rPr lang="en-US" smtClean="0"/>
              <a:t>3</a:t>
            </a:fld>
            <a:endParaRPr lang="en-US" dirty="0"/>
          </a:p>
        </p:txBody>
      </p:sp>
    </p:spTree>
    <p:extLst>
      <p:ext uri="{BB962C8B-B14F-4D97-AF65-F5344CB8AC3E}">
        <p14:creationId xmlns:p14="http://schemas.microsoft.com/office/powerpoint/2010/main" val="6802397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5179484" y="6513910"/>
            <a:ext cx="3962400" cy="344090"/>
          </a:xfrm>
          <a:prstGeom prst="rect">
            <a:avLst/>
          </a:prstGeom>
        </p:spPr>
        <p:txBody>
          <a:bodyPr/>
          <a:lstStyle/>
          <a:p>
            <a:fld id="{3F67213F-F5DC-470A-A529-DCA4CC90B02C}" type="slidenum">
              <a:rPr lang="en-US" smtClean="0"/>
              <a:t>94</a:t>
            </a:fld>
            <a:endParaRPr lang="en-US" dirty="0"/>
          </a:p>
        </p:txBody>
      </p:sp>
    </p:spTree>
    <p:extLst>
      <p:ext uri="{BB962C8B-B14F-4D97-AF65-F5344CB8AC3E}">
        <p14:creationId xmlns:p14="http://schemas.microsoft.com/office/powerpoint/2010/main" val="25612976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5179484" y="6513910"/>
            <a:ext cx="3962400" cy="344090"/>
          </a:xfrm>
          <a:prstGeom prst="rect">
            <a:avLst/>
          </a:prstGeom>
        </p:spPr>
        <p:txBody>
          <a:bodyPr/>
          <a:lstStyle/>
          <a:p>
            <a:fld id="{3F67213F-F5DC-470A-A529-DCA4CC90B02C}" type="slidenum">
              <a:rPr lang="en-US" smtClean="0"/>
              <a:t>95</a:t>
            </a:fld>
            <a:endParaRPr lang="en-US" dirty="0"/>
          </a:p>
        </p:txBody>
      </p:sp>
    </p:spTree>
    <p:extLst>
      <p:ext uri="{BB962C8B-B14F-4D97-AF65-F5344CB8AC3E}">
        <p14:creationId xmlns:p14="http://schemas.microsoft.com/office/powerpoint/2010/main" val="4261903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5179484" y="6513910"/>
            <a:ext cx="3962400" cy="344090"/>
          </a:xfrm>
          <a:prstGeom prst="rect">
            <a:avLst/>
          </a:prstGeom>
        </p:spPr>
        <p:txBody>
          <a:bodyPr/>
          <a:lstStyle/>
          <a:p>
            <a:fld id="{3F67213F-F5DC-470A-A529-DCA4CC90B02C}" type="slidenum">
              <a:rPr lang="en-US" smtClean="0"/>
              <a:t>96</a:t>
            </a:fld>
            <a:endParaRPr lang="en-US" dirty="0"/>
          </a:p>
        </p:txBody>
      </p:sp>
    </p:spTree>
    <p:extLst>
      <p:ext uri="{BB962C8B-B14F-4D97-AF65-F5344CB8AC3E}">
        <p14:creationId xmlns:p14="http://schemas.microsoft.com/office/powerpoint/2010/main" val="30346682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5179484" y="6513910"/>
            <a:ext cx="3962400" cy="344090"/>
          </a:xfrm>
          <a:prstGeom prst="rect">
            <a:avLst/>
          </a:prstGeom>
        </p:spPr>
        <p:txBody>
          <a:bodyPr/>
          <a:lstStyle/>
          <a:p>
            <a:fld id="{3F67213F-F5DC-470A-A529-DCA4CC90B02C}" type="slidenum">
              <a:rPr lang="en-US" smtClean="0"/>
              <a:t>97</a:t>
            </a:fld>
            <a:endParaRPr lang="en-US" dirty="0"/>
          </a:p>
        </p:txBody>
      </p:sp>
    </p:spTree>
    <p:extLst>
      <p:ext uri="{BB962C8B-B14F-4D97-AF65-F5344CB8AC3E}">
        <p14:creationId xmlns:p14="http://schemas.microsoft.com/office/powerpoint/2010/main" val="34557439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5179484" y="6513910"/>
            <a:ext cx="3962400" cy="344090"/>
          </a:xfrm>
          <a:prstGeom prst="rect">
            <a:avLst/>
          </a:prstGeom>
        </p:spPr>
        <p:txBody>
          <a:bodyPr/>
          <a:lstStyle/>
          <a:p>
            <a:fld id="{3F67213F-F5DC-470A-A529-DCA4CC90B02C}" type="slidenum">
              <a:rPr lang="en-US" smtClean="0"/>
              <a:t>98</a:t>
            </a:fld>
            <a:endParaRPr lang="en-US" dirty="0"/>
          </a:p>
        </p:txBody>
      </p:sp>
    </p:spTree>
    <p:extLst>
      <p:ext uri="{BB962C8B-B14F-4D97-AF65-F5344CB8AC3E}">
        <p14:creationId xmlns:p14="http://schemas.microsoft.com/office/powerpoint/2010/main" val="18173508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5179484" y="6513910"/>
            <a:ext cx="3962400" cy="344090"/>
          </a:xfrm>
          <a:prstGeom prst="rect">
            <a:avLst/>
          </a:prstGeom>
        </p:spPr>
        <p:txBody>
          <a:bodyPr/>
          <a:lstStyle/>
          <a:p>
            <a:fld id="{3F67213F-F5DC-470A-A529-DCA4CC90B02C}" type="slidenum">
              <a:rPr lang="en-US" smtClean="0"/>
              <a:t>99</a:t>
            </a:fld>
            <a:endParaRPr lang="en-US" dirty="0"/>
          </a:p>
        </p:txBody>
      </p:sp>
    </p:spTree>
    <p:extLst>
      <p:ext uri="{BB962C8B-B14F-4D97-AF65-F5344CB8AC3E}">
        <p14:creationId xmlns:p14="http://schemas.microsoft.com/office/powerpoint/2010/main" val="8167152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5179484" y="6513910"/>
            <a:ext cx="3962400" cy="344090"/>
          </a:xfrm>
          <a:prstGeom prst="rect">
            <a:avLst/>
          </a:prstGeom>
        </p:spPr>
        <p:txBody>
          <a:bodyPr/>
          <a:lstStyle/>
          <a:p>
            <a:fld id="{3F67213F-F5DC-470A-A529-DCA4CC90B02C}" type="slidenum">
              <a:rPr lang="en-US" smtClean="0"/>
              <a:t>100</a:t>
            </a:fld>
            <a:endParaRPr lang="en-US" dirty="0"/>
          </a:p>
        </p:txBody>
      </p:sp>
    </p:spTree>
    <p:extLst>
      <p:ext uri="{BB962C8B-B14F-4D97-AF65-F5344CB8AC3E}">
        <p14:creationId xmlns:p14="http://schemas.microsoft.com/office/powerpoint/2010/main" val="36556967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5179484" y="6513910"/>
            <a:ext cx="3962400" cy="344090"/>
          </a:xfrm>
          <a:prstGeom prst="rect">
            <a:avLst/>
          </a:prstGeom>
        </p:spPr>
        <p:txBody>
          <a:bodyPr/>
          <a:lstStyle/>
          <a:p>
            <a:fld id="{3F67213F-F5DC-470A-A529-DCA4CC90B02C}" type="slidenum">
              <a:rPr lang="en-US" smtClean="0"/>
              <a:t>101</a:t>
            </a:fld>
            <a:endParaRPr lang="en-US" dirty="0"/>
          </a:p>
        </p:txBody>
      </p:sp>
    </p:spTree>
    <p:extLst>
      <p:ext uri="{BB962C8B-B14F-4D97-AF65-F5344CB8AC3E}">
        <p14:creationId xmlns:p14="http://schemas.microsoft.com/office/powerpoint/2010/main" val="35867675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5179484" y="6513910"/>
            <a:ext cx="3962400" cy="344090"/>
          </a:xfrm>
          <a:prstGeom prst="rect">
            <a:avLst/>
          </a:prstGeom>
        </p:spPr>
        <p:txBody>
          <a:bodyPr/>
          <a:lstStyle/>
          <a:p>
            <a:fld id="{3F67213F-F5DC-470A-A529-DCA4CC90B02C}" type="slidenum">
              <a:rPr lang="en-US" smtClean="0"/>
              <a:t>102</a:t>
            </a:fld>
            <a:endParaRPr lang="en-US" dirty="0"/>
          </a:p>
        </p:txBody>
      </p:sp>
    </p:spTree>
    <p:extLst>
      <p:ext uri="{BB962C8B-B14F-4D97-AF65-F5344CB8AC3E}">
        <p14:creationId xmlns:p14="http://schemas.microsoft.com/office/powerpoint/2010/main" val="30061435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5179484" y="6513910"/>
            <a:ext cx="3962400" cy="344090"/>
          </a:xfrm>
          <a:prstGeom prst="rect">
            <a:avLst/>
          </a:prstGeom>
        </p:spPr>
        <p:txBody>
          <a:bodyPr/>
          <a:lstStyle/>
          <a:p>
            <a:fld id="{3F67213F-F5DC-470A-A529-DCA4CC90B02C}" type="slidenum">
              <a:rPr lang="en-US" smtClean="0"/>
              <a:t>103</a:t>
            </a:fld>
            <a:endParaRPr lang="en-US" dirty="0"/>
          </a:p>
        </p:txBody>
      </p:sp>
    </p:spTree>
    <p:extLst>
      <p:ext uri="{BB962C8B-B14F-4D97-AF65-F5344CB8AC3E}">
        <p14:creationId xmlns:p14="http://schemas.microsoft.com/office/powerpoint/2010/main" val="12150623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5179484" y="6513910"/>
            <a:ext cx="3962400" cy="344090"/>
          </a:xfrm>
          <a:prstGeom prst="rect">
            <a:avLst/>
          </a:prstGeom>
        </p:spPr>
        <p:txBody>
          <a:bodyPr/>
          <a:lstStyle/>
          <a:p>
            <a:fld id="{3F67213F-F5DC-470A-A529-DCA4CC90B02C}" type="slidenum">
              <a:rPr lang="en-US" smtClean="0"/>
              <a:t>5</a:t>
            </a:fld>
            <a:endParaRPr lang="en-US" dirty="0"/>
          </a:p>
        </p:txBody>
      </p:sp>
    </p:spTree>
    <p:extLst>
      <p:ext uri="{BB962C8B-B14F-4D97-AF65-F5344CB8AC3E}">
        <p14:creationId xmlns:p14="http://schemas.microsoft.com/office/powerpoint/2010/main" val="3697811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5179484" y="6513910"/>
            <a:ext cx="3962400" cy="344090"/>
          </a:xfrm>
          <a:prstGeom prst="rect">
            <a:avLst/>
          </a:prstGeom>
        </p:spPr>
        <p:txBody>
          <a:bodyPr/>
          <a:lstStyle/>
          <a:p>
            <a:fld id="{3F67213F-F5DC-470A-A529-DCA4CC90B02C}" type="slidenum">
              <a:rPr lang="en-US" smtClean="0"/>
              <a:t>104</a:t>
            </a:fld>
            <a:endParaRPr lang="en-US" dirty="0"/>
          </a:p>
        </p:txBody>
      </p:sp>
    </p:spTree>
    <p:extLst>
      <p:ext uri="{BB962C8B-B14F-4D97-AF65-F5344CB8AC3E}">
        <p14:creationId xmlns:p14="http://schemas.microsoft.com/office/powerpoint/2010/main" val="7546254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5179484" y="6513910"/>
            <a:ext cx="3962400" cy="344090"/>
          </a:xfrm>
          <a:prstGeom prst="rect">
            <a:avLst/>
          </a:prstGeom>
        </p:spPr>
        <p:txBody>
          <a:bodyPr/>
          <a:lstStyle/>
          <a:p>
            <a:fld id="{3F67213F-F5DC-470A-A529-DCA4CC90B02C}" type="slidenum">
              <a:rPr lang="en-US" smtClean="0"/>
              <a:t>105</a:t>
            </a:fld>
            <a:endParaRPr lang="en-US" dirty="0"/>
          </a:p>
        </p:txBody>
      </p:sp>
    </p:spTree>
    <p:extLst>
      <p:ext uri="{BB962C8B-B14F-4D97-AF65-F5344CB8AC3E}">
        <p14:creationId xmlns:p14="http://schemas.microsoft.com/office/powerpoint/2010/main" val="21342190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5179484" y="6513910"/>
            <a:ext cx="3962400" cy="344090"/>
          </a:xfrm>
          <a:prstGeom prst="rect">
            <a:avLst/>
          </a:prstGeom>
        </p:spPr>
        <p:txBody>
          <a:bodyPr/>
          <a:lstStyle/>
          <a:p>
            <a:fld id="{3F67213F-F5DC-470A-A529-DCA4CC90B02C}" type="slidenum">
              <a:rPr lang="en-US" smtClean="0"/>
              <a:t>106</a:t>
            </a:fld>
            <a:endParaRPr lang="en-US" dirty="0"/>
          </a:p>
        </p:txBody>
      </p:sp>
    </p:spTree>
    <p:extLst>
      <p:ext uri="{BB962C8B-B14F-4D97-AF65-F5344CB8AC3E}">
        <p14:creationId xmlns:p14="http://schemas.microsoft.com/office/powerpoint/2010/main" val="174389240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5179484" y="6513910"/>
            <a:ext cx="3962400" cy="344090"/>
          </a:xfrm>
          <a:prstGeom prst="rect">
            <a:avLst/>
          </a:prstGeom>
        </p:spPr>
        <p:txBody>
          <a:bodyPr/>
          <a:lstStyle/>
          <a:p>
            <a:fld id="{3F67213F-F5DC-470A-A529-DCA4CC90B02C}" type="slidenum">
              <a:rPr lang="en-US" smtClean="0"/>
              <a:t>107</a:t>
            </a:fld>
            <a:endParaRPr lang="en-US" dirty="0"/>
          </a:p>
        </p:txBody>
      </p:sp>
    </p:spTree>
    <p:extLst>
      <p:ext uri="{BB962C8B-B14F-4D97-AF65-F5344CB8AC3E}">
        <p14:creationId xmlns:p14="http://schemas.microsoft.com/office/powerpoint/2010/main" val="236300000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5179484" y="6513910"/>
            <a:ext cx="3962400" cy="344090"/>
          </a:xfrm>
          <a:prstGeom prst="rect">
            <a:avLst/>
          </a:prstGeom>
        </p:spPr>
        <p:txBody>
          <a:bodyPr/>
          <a:lstStyle/>
          <a:p>
            <a:fld id="{3F67213F-F5DC-470A-A529-DCA4CC90B02C}" type="slidenum">
              <a:rPr lang="en-US" smtClean="0"/>
              <a:t>108</a:t>
            </a:fld>
            <a:endParaRPr lang="en-US" dirty="0"/>
          </a:p>
        </p:txBody>
      </p:sp>
    </p:spTree>
    <p:extLst>
      <p:ext uri="{BB962C8B-B14F-4D97-AF65-F5344CB8AC3E}">
        <p14:creationId xmlns:p14="http://schemas.microsoft.com/office/powerpoint/2010/main" val="180656572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5179484" y="6513910"/>
            <a:ext cx="3962400" cy="344090"/>
          </a:xfrm>
          <a:prstGeom prst="rect">
            <a:avLst/>
          </a:prstGeom>
        </p:spPr>
        <p:txBody>
          <a:bodyPr/>
          <a:lstStyle/>
          <a:p>
            <a:fld id="{3F67213F-F5DC-470A-A529-DCA4CC90B02C}" type="slidenum">
              <a:rPr lang="en-US" smtClean="0"/>
              <a:t>109</a:t>
            </a:fld>
            <a:endParaRPr lang="en-US" dirty="0"/>
          </a:p>
        </p:txBody>
      </p:sp>
    </p:spTree>
    <p:extLst>
      <p:ext uri="{BB962C8B-B14F-4D97-AF65-F5344CB8AC3E}">
        <p14:creationId xmlns:p14="http://schemas.microsoft.com/office/powerpoint/2010/main" val="316773561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5179484" y="6513910"/>
            <a:ext cx="3962400" cy="344090"/>
          </a:xfrm>
          <a:prstGeom prst="rect">
            <a:avLst/>
          </a:prstGeom>
        </p:spPr>
        <p:txBody>
          <a:bodyPr/>
          <a:lstStyle/>
          <a:p>
            <a:fld id="{3F67213F-F5DC-470A-A529-DCA4CC90B02C}" type="slidenum">
              <a:rPr lang="en-US" smtClean="0"/>
              <a:t>110</a:t>
            </a:fld>
            <a:endParaRPr lang="en-US" dirty="0"/>
          </a:p>
        </p:txBody>
      </p:sp>
    </p:spTree>
    <p:extLst>
      <p:ext uri="{BB962C8B-B14F-4D97-AF65-F5344CB8AC3E}">
        <p14:creationId xmlns:p14="http://schemas.microsoft.com/office/powerpoint/2010/main" val="222361087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5179484" y="6513910"/>
            <a:ext cx="3962400" cy="344090"/>
          </a:xfrm>
          <a:prstGeom prst="rect">
            <a:avLst/>
          </a:prstGeom>
        </p:spPr>
        <p:txBody>
          <a:bodyPr/>
          <a:lstStyle/>
          <a:p>
            <a:fld id="{3F67213F-F5DC-470A-A529-DCA4CC90B02C}" type="slidenum">
              <a:rPr lang="en-US" smtClean="0"/>
              <a:t>111</a:t>
            </a:fld>
            <a:endParaRPr lang="en-US" dirty="0"/>
          </a:p>
        </p:txBody>
      </p:sp>
    </p:spTree>
    <p:extLst>
      <p:ext uri="{BB962C8B-B14F-4D97-AF65-F5344CB8AC3E}">
        <p14:creationId xmlns:p14="http://schemas.microsoft.com/office/powerpoint/2010/main" val="3026204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5179484" y="6513910"/>
            <a:ext cx="3962400" cy="344090"/>
          </a:xfrm>
          <a:prstGeom prst="rect">
            <a:avLst/>
          </a:prstGeom>
        </p:spPr>
        <p:txBody>
          <a:bodyPr/>
          <a:lstStyle/>
          <a:p>
            <a:fld id="{3F67213F-F5DC-470A-A529-DCA4CC90B02C}" type="slidenum">
              <a:rPr lang="en-US" smtClean="0"/>
              <a:t>116</a:t>
            </a:fld>
            <a:endParaRPr lang="en-US" dirty="0"/>
          </a:p>
        </p:txBody>
      </p:sp>
    </p:spTree>
    <p:extLst>
      <p:ext uri="{BB962C8B-B14F-4D97-AF65-F5344CB8AC3E}">
        <p14:creationId xmlns:p14="http://schemas.microsoft.com/office/powerpoint/2010/main" val="114986146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5179484" y="6513910"/>
            <a:ext cx="3962400" cy="344090"/>
          </a:xfrm>
          <a:prstGeom prst="rect">
            <a:avLst/>
          </a:prstGeom>
        </p:spPr>
        <p:txBody>
          <a:bodyPr/>
          <a:lstStyle/>
          <a:p>
            <a:fld id="{3F67213F-F5DC-470A-A529-DCA4CC90B02C}" type="slidenum">
              <a:rPr lang="en-US" smtClean="0"/>
              <a:t>117</a:t>
            </a:fld>
            <a:endParaRPr lang="en-US" dirty="0"/>
          </a:p>
        </p:txBody>
      </p:sp>
    </p:spTree>
    <p:extLst>
      <p:ext uri="{BB962C8B-B14F-4D97-AF65-F5344CB8AC3E}">
        <p14:creationId xmlns:p14="http://schemas.microsoft.com/office/powerpoint/2010/main" val="6725926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5179484" y="6513910"/>
            <a:ext cx="3962400" cy="344090"/>
          </a:xfrm>
          <a:prstGeom prst="rect">
            <a:avLst/>
          </a:prstGeom>
        </p:spPr>
        <p:txBody>
          <a:bodyPr/>
          <a:lstStyle/>
          <a:p>
            <a:fld id="{3F67213F-F5DC-470A-A529-DCA4CC90B02C}" type="slidenum">
              <a:rPr lang="en-US" smtClean="0"/>
              <a:t>10</a:t>
            </a:fld>
            <a:endParaRPr lang="en-US" dirty="0"/>
          </a:p>
        </p:txBody>
      </p:sp>
    </p:spTree>
    <p:extLst>
      <p:ext uri="{BB962C8B-B14F-4D97-AF65-F5344CB8AC3E}">
        <p14:creationId xmlns:p14="http://schemas.microsoft.com/office/powerpoint/2010/main" val="134749302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5179484" y="6513910"/>
            <a:ext cx="3962400" cy="344090"/>
          </a:xfrm>
          <a:prstGeom prst="rect">
            <a:avLst/>
          </a:prstGeom>
        </p:spPr>
        <p:txBody>
          <a:bodyPr/>
          <a:lstStyle/>
          <a:p>
            <a:fld id="{3F67213F-F5DC-470A-A529-DCA4CC90B02C}" type="slidenum">
              <a:rPr lang="en-US" smtClean="0"/>
              <a:t>118</a:t>
            </a:fld>
            <a:endParaRPr lang="en-US" dirty="0"/>
          </a:p>
        </p:txBody>
      </p:sp>
    </p:spTree>
    <p:extLst>
      <p:ext uri="{BB962C8B-B14F-4D97-AF65-F5344CB8AC3E}">
        <p14:creationId xmlns:p14="http://schemas.microsoft.com/office/powerpoint/2010/main" val="14712951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5179484" y="6513910"/>
            <a:ext cx="3962400" cy="344090"/>
          </a:xfrm>
          <a:prstGeom prst="rect">
            <a:avLst/>
          </a:prstGeom>
        </p:spPr>
        <p:txBody>
          <a:bodyPr/>
          <a:lstStyle/>
          <a:p>
            <a:fld id="{3F67213F-F5DC-470A-A529-DCA4CC90B02C}" type="slidenum">
              <a:rPr lang="en-US" smtClean="0"/>
              <a:t>11</a:t>
            </a:fld>
            <a:endParaRPr lang="en-US" dirty="0"/>
          </a:p>
        </p:txBody>
      </p:sp>
    </p:spTree>
    <p:extLst>
      <p:ext uri="{BB962C8B-B14F-4D97-AF65-F5344CB8AC3E}">
        <p14:creationId xmlns:p14="http://schemas.microsoft.com/office/powerpoint/2010/main" val="16296146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5179484" y="6513910"/>
            <a:ext cx="3962400" cy="344090"/>
          </a:xfrm>
          <a:prstGeom prst="rect">
            <a:avLst/>
          </a:prstGeom>
        </p:spPr>
        <p:txBody>
          <a:bodyPr/>
          <a:lstStyle/>
          <a:p>
            <a:fld id="{3F67213F-F5DC-470A-A529-DCA4CC90B02C}" type="slidenum">
              <a:rPr lang="en-US" smtClean="0"/>
              <a:t>12</a:t>
            </a:fld>
            <a:endParaRPr lang="en-US" dirty="0"/>
          </a:p>
        </p:txBody>
      </p:sp>
    </p:spTree>
    <p:extLst>
      <p:ext uri="{BB962C8B-B14F-4D97-AF65-F5344CB8AC3E}">
        <p14:creationId xmlns:p14="http://schemas.microsoft.com/office/powerpoint/2010/main" val="12494412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5179484" y="6513910"/>
            <a:ext cx="3962400" cy="344090"/>
          </a:xfrm>
          <a:prstGeom prst="rect">
            <a:avLst/>
          </a:prstGeom>
        </p:spPr>
        <p:txBody>
          <a:bodyPr/>
          <a:lstStyle/>
          <a:p>
            <a:fld id="{3F67213F-F5DC-470A-A529-DCA4CC90B02C}" type="slidenum">
              <a:rPr lang="en-US" smtClean="0"/>
              <a:t>14</a:t>
            </a:fld>
            <a:endParaRPr lang="en-US" dirty="0"/>
          </a:p>
        </p:txBody>
      </p:sp>
    </p:spTree>
    <p:extLst>
      <p:ext uri="{BB962C8B-B14F-4D97-AF65-F5344CB8AC3E}">
        <p14:creationId xmlns:p14="http://schemas.microsoft.com/office/powerpoint/2010/main" val="9402353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to talk about how power will not describe our inability to detect interior nonlinearities, or that there are interesting phenomena we want to discover that simply are not covered by thinking about power alone. “We care about power, and a lot of things other than power. Power is not everything.”</a:t>
            </a:r>
          </a:p>
        </p:txBody>
      </p:sp>
      <p:sp>
        <p:nvSpPr>
          <p:cNvPr id="4" name="Slide Number Placeholder 3"/>
          <p:cNvSpPr>
            <a:spLocks noGrp="1"/>
          </p:cNvSpPr>
          <p:nvPr>
            <p:ph type="sldNum" sz="quarter" idx="5"/>
          </p:nvPr>
        </p:nvSpPr>
        <p:spPr/>
        <p:txBody>
          <a:bodyPr/>
          <a:lstStyle/>
          <a:p>
            <a:fld id="{3F67213F-F5DC-470A-A529-DCA4CC90B02C}" type="slidenum">
              <a:rPr lang="en-US" smtClean="0"/>
              <a:t>16</a:t>
            </a:fld>
            <a:endParaRPr lang="en-US" dirty="0"/>
          </a:p>
        </p:txBody>
      </p:sp>
    </p:spTree>
    <p:extLst>
      <p:ext uri="{BB962C8B-B14F-4D97-AF65-F5344CB8AC3E}">
        <p14:creationId xmlns:p14="http://schemas.microsoft.com/office/powerpoint/2010/main" val="4401151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1" name="Text Placeholder 2"/>
          <p:cNvSpPr>
            <a:spLocks noGrp="1"/>
          </p:cNvSpPr>
          <p:nvPr>
            <p:ph type="body" sz="quarter" idx="17" hasCustomPrompt="1"/>
          </p:nvPr>
        </p:nvSpPr>
        <p:spPr>
          <a:xfrm>
            <a:off x="369347" y="1524000"/>
            <a:ext cx="8429625" cy="1295400"/>
          </a:xfrm>
          <a:prstGeom prst="rect">
            <a:avLst/>
          </a:prstGeom>
        </p:spPr>
        <p:txBody>
          <a:bodyPr>
            <a:normAutofit/>
          </a:bodyPr>
          <a:lstStyle>
            <a:lvl1pPr marL="0" indent="0" algn="ctr">
              <a:buNone/>
              <a:defRPr sz="3200" b="0">
                <a:latin typeface="Franklin Gothic Medium" panose="020B0603020102020204" pitchFamily="34" charset="0"/>
                <a:cs typeface="Calibri Light" panose="020F0302020204030204" pitchFamily="34" charset="0"/>
              </a:defRPr>
            </a:lvl1pPr>
          </a:lstStyle>
          <a:p>
            <a:pPr lvl="0"/>
            <a:r>
              <a:rPr lang="en-US" dirty="0"/>
              <a:t>Click to add presentation title</a:t>
            </a:r>
          </a:p>
        </p:txBody>
      </p:sp>
      <p:sp>
        <p:nvSpPr>
          <p:cNvPr id="12" name="Text Placeholder 2"/>
          <p:cNvSpPr>
            <a:spLocks noGrp="1"/>
          </p:cNvSpPr>
          <p:nvPr>
            <p:ph type="body" sz="quarter" idx="18" hasCustomPrompt="1"/>
          </p:nvPr>
        </p:nvSpPr>
        <p:spPr>
          <a:xfrm>
            <a:off x="369347" y="3124204"/>
            <a:ext cx="8429625" cy="1476983"/>
          </a:xfrm>
          <a:prstGeom prst="rect">
            <a:avLst/>
          </a:prstGeom>
        </p:spPr>
        <p:txBody>
          <a:bodyPr>
            <a:normAutofit/>
          </a:bodyPr>
          <a:lstStyle>
            <a:lvl1pPr marL="0" indent="0" algn="ctr">
              <a:buNone/>
              <a:defRPr sz="1800"/>
            </a:lvl1pPr>
          </a:lstStyle>
          <a:p>
            <a:pPr lvl="0"/>
            <a:r>
              <a:rPr lang="en-US" dirty="0"/>
              <a:t>Click to add authors</a:t>
            </a:r>
          </a:p>
        </p:txBody>
      </p:sp>
      <p:sp>
        <p:nvSpPr>
          <p:cNvPr id="14" name="Text Placeholder 2"/>
          <p:cNvSpPr>
            <a:spLocks noGrp="1"/>
          </p:cNvSpPr>
          <p:nvPr>
            <p:ph type="body" sz="quarter" idx="19" hasCustomPrompt="1"/>
          </p:nvPr>
        </p:nvSpPr>
        <p:spPr>
          <a:xfrm>
            <a:off x="369347" y="4706571"/>
            <a:ext cx="8429625" cy="457200"/>
          </a:xfrm>
          <a:prstGeom prst="rect">
            <a:avLst/>
          </a:prstGeom>
        </p:spPr>
        <p:txBody>
          <a:bodyPr>
            <a:normAutofit/>
          </a:bodyPr>
          <a:lstStyle>
            <a:lvl1pPr marL="0" indent="0" algn="ctr">
              <a:buNone/>
              <a:defRPr sz="1351"/>
            </a:lvl1pPr>
          </a:lstStyle>
          <a:p>
            <a:pPr lvl="0"/>
            <a:r>
              <a:rPr lang="en-US" dirty="0"/>
              <a:t>Click to add date</a:t>
            </a: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3311" y="381002"/>
            <a:ext cx="1246076" cy="572089"/>
          </a:xfrm>
          <a:prstGeom prst="rect">
            <a:avLst/>
          </a:prstGeom>
        </p:spPr>
      </p:pic>
      <p:sp>
        <p:nvSpPr>
          <p:cNvPr id="7" name="Rectangle 22"/>
          <p:cNvSpPr>
            <a:spLocks noChangeArrowheads="1"/>
          </p:cNvSpPr>
          <p:nvPr userDrawn="1"/>
        </p:nvSpPr>
        <p:spPr bwMode="auto">
          <a:xfrm>
            <a:off x="2012409" y="5770125"/>
            <a:ext cx="5143500" cy="838201"/>
          </a:xfrm>
          <a:prstGeom prst="rect">
            <a:avLst/>
          </a:prstGeom>
          <a:noFill/>
          <a:ln w="9525">
            <a:noFill/>
            <a:miter lim="800000"/>
            <a:headEnd/>
            <a:tailEnd/>
          </a:ln>
        </p:spPr>
        <p:txBody>
          <a:bodyPr/>
          <a:lstStyle/>
          <a:p>
            <a:pPr algn="ctr"/>
            <a:r>
              <a:rPr lang="en-US" sz="2400" b="1" kern="1200" dirty="0">
                <a:solidFill>
                  <a:srgbClr val="000000"/>
                </a:solidFill>
                <a:latin typeface="+mj-lt"/>
                <a:ea typeface="+mn-ea"/>
                <a:cs typeface="+mn-cs"/>
              </a:rPr>
              <a:t>Institute for Defense</a:t>
            </a:r>
            <a:r>
              <a:rPr lang="en-US" sz="2400" b="1" kern="1200" baseline="0" dirty="0">
                <a:solidFill>
                  <a:srgbClr val="000000"/>
                </a:solidFill>
                <a:latin typeface="+mj-lt"/>
                <a:ea typeface="+mn-ea"/>
                <a:cs typeface="+mn-cs"/>
              </a:rPr>
              <a:t> Analyses</a:t>
            </a:r>
            <a:br>
              <a:rPr lang="en-US" sz="2400" b="1" kern="1200" dirty="0">
                <a:solidFill>
                  <a:srgbClr val="000000"/>
                </a:solidFill>
                <a:latin typeface="+mj-lt"/>
                <a:ea typeface="+mn-ea"/>
                <a:cs typeface="+mn-cs"/>
              </a:rPr>
            </a:br>
            <a:r>
              <a:rPr lang="en-US" sz="1400" kern="1200" dirty="0">
                <a:solidFill>
                  <a:srgbClr val="000000"/>
                </a:solidFill>
                <a:latin typeface="+mj-lt"/>
                <a:ea typeface="+mn-ea"/>
                <a:cs typeface="+mn-cs"/>
              </a:rPr>
              <a:t>730 East Glebe Road </a:t>
            </a:r>
            <a:r>
              <a:rPr lang="en-US" sz="1200" kern="1200" dirty="0">
                <a:solidFill>
                  <a:srgbClr val="980038"/>
                </a:solidFill>
                <a:latin typeface="+mj-lt"/>
                <a:ea typeface="+mn-ea"/>
                <a:cs typeface="+mn-cs"/>
                <a:sym typeface="Wingdings" pitchFamily="2" charset="2"/>
              </a:rPr>
              <a:t></a:t>
            </a:r>
            <a:r>
              <a:rPr lang="en-US" sz="1051" kern="1200" dirty="0">
                <a:solidFill>
                  <a:srgbClr val="000000"/>
                </a:solidFill>
                <a:latin typeface="+mj-lt"/>
                <a:ea typeface="+mn-ea"/>
                <a:cs typeface="+mn-cs"/>
              </a:rPr>
              <a:t> </a:t>
            </a:r>
            <a:r>
              <a:rPr lang="en-US" sz="1400" kern="1200" dirty="0">
                <a:solidFill>
                  <a:srgbClr val="000000"/>
                </a:solidFill>
                <a:latin typeface="+mj-lt"/>
                <a:ea typeface="+mn-ea"/>
                <a:cs typeface="+mn-cs"/>
              </a:rPr>
              <a:t>Alexandria, Virginia 22305</a:t>
            </a:r>
          </a:p>
        </p:txBody>
      </p:sp>
    </p:spTree>
    <p:extLst>
      <p:ext uri="{BB962C8B-B14F-4D97-AF65-F5344CB8AC3E}">
        <p14:creationId xmlns:p14="http://schemas.microsoft.com/office/powerpoint/2010/main" val="40676381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Bullets">
    <p:spTree>
      <p:nvGrpSpPr>
        <p:cNvPr id="1" name=""/>
        <p:cNvGrpSpPr/>
        <p:nvPr/>
      </p:nvGrpSpPr>
      <p:grpSpPr>
        <a:xfrm>
          <a:off x="0" y="0"/>
          <a:ext cx="0" cy="0"/>
          <a:chOff x="0" y="0"/>
          <a:chExt cx="0" cy="0"/>
        </a:xfrm>
      </p:grpSpPr>
      <p:sp>
        <p:nvSpPr>
          <p:cNvPr id="9" name="Text Placeholder 3"/>
          <p:cNvSpPr>
            <a:spLocks noGrp="1"/>
          </p:cNvSpPr>
          <p:nvPr>
            <p:ph type="body" sz="half" idx="10" hasCustomPrompt="1"/>
          </p:nvPr>
        </p:nvSpPr>
        <p:spPr>
          <a:xfrm flipH="1">
            <a:off x="234682" y="1209477"/>
            <a:ext cx="3532895" cy="4846320"/>
          </a:xfrm>
          <a:prstGeom prst="rect">
            <a:avLst/>
          </a:prstGeom>
        </p:spPr>
        <p:txBody>
          <a:bodyPr>
            <a:normAutofit/>
          </a:bodyPr>
          <a:lstStyle>
            <a:lvl1pPr marL="0" indent="0">
              <a:buNone/>
              <a:defRPr sz="1500" baseline="0"/>
            </a:lvl1pPr>
            <a:lvl2pPr marL="342891" indent="0">
              <a:buNone/>
              <a:defRPr sz="900"/>
            </a:lvl2pPr>
            <a:lvl3pPr marL="685783" indent="0">
              <a:buNone/>
              <a:defRPr sz="751"/>
            </a:lvl3pPr>
            <a:lvl4pPr marL="1028674" indent="0">
              <a:buNone/>
              <a:defRPr sz="675"/>
            </a:lvl4pPr>
            <a:lvl5pPr marL="1371566" indent="0">
              <a:buNone/>
              <a:defRPr sz="675"/>
            </a:lvl5pPr>
            <a:lvl6pPr marL="1714457" indent="0">
              <a:buNone/>
              <a:defRPr sz="675"/>
            </a:lvl6pPr>
            <a:lvl7pPr marL="2057349" indent="0">
              <a:buNone/>
              <a:defRPr sz="675"/>
            </a:lvl7pPr>
            <a:lvl8pPr marL="2400240" indent="0">
              <a:buNone/>
              <a:defRPr sz="675"/>
            </a:lvl8pPr>
            <a:lvl9pPr marL="2743131" indent="0">
              <a:buNone/>
              <a:defRPr sz="675"/>
            </a:lvl9pPr>
          </a:lstStyle>
          <a:p>
            <a:pPr lvl="0"/>
            <a:r>
              <a:rPr lang="en-US" dirty="0"/>
              <a:t>Click to add text</a:t>
            </a:r>
          </a:p>
        </p:txBody>
      </p:sp>
      <p:sp>
        <p:nvSpPr>
          <p:cNvPr id="5" name="Text Placeholder 4"/>
          <p:cNvSpPr>
            <a:spLocks noGrp="1"/>
          </p:cNvSpPr>
          <p:nvPr>
            <p:ph type="body" sz="quarter" idx="11" hasCustomPrompt="1"/>
          </p:nvPr>
        </p:nvSpPr>
        <p:spPr>
          <a:xfrm>
            <a:off x="3881438" y="1209477"/>
            <a:ext cx="5027884" cy="4846320"/>
          </a:xfrm>
        </p:spPr>
        <p:txBody>
          <a:bodyPr/>
          <a:lstStyle>
            <a:lvl1pPr>
              <a:defRPr/>
            </a:lvl1pPr>
            <a:lvl2pPr>
              <a:defRPr/>
            </a:lvl2pPr>
            <a:lvl3pPr>
              <a:defRPr/>
            </a:lvl3pPr>
            <a:lvl4pPr>
              <a:defRPr/>
            </a:lvl4pPr>
            <a:lvl5pPr>
              <a:defRPr/>
            </a:lvl5pPr>
          </a:lstStyle>
          <a:p>
            <a:pPr lvl="0"/>
            <a:r>
              <a:rPr lang="en-US" dirty="0"/>
              <a:t>Click to add bullet text.</a:t>
            </a:r>
          </a:p>
          <a:p>
            <a:pPr lvl="1"/>
            <a:r>
              <a:rPr lang="en-US" dirty="0"/>
              <a:t>Keep it short</a:t>
            </a:r>
          </a:p>
          <a:p>
            <a:pPr lvl="2"/>
            <a:r>
              <a:rPr lang="en-US" dirty="0"/>
              <a:t>Keep it to the point</a:t>
            </a:r>
          </a:p>
          <a:p>
            <a:pPr lvl="3"/>
            <a:r>
              <a:rPr lang="en-US" dirty="0"/>
              <a:t>Keep it under six items</a:t>
            </a:r>
          </a:p>
        </p:txBody>
      </p:sp>
      <p:sp>
        <p:nvSpPr>
          <p:cNvPr id="7" name="Title 10"/>
          <p:cNvSpPr>
            <a:spLocks noGrp="1"/>
          </p:cNvSpPr>
          <p:nvPr>
            <p:ph type="title" hasCustomPrompt="1"/>
          </p:nvPr>
        </p:nvSpPr>
        <p:spPr>
          <a:xfrm>
            <a:off x="234683" y="205099"/>
            <a:ext cx="8674639" cy="918445"/>
          </a:xfrm>
          <a:prstGeom prst="rect">
            <a:avLst/>
          </a:prstGeom>
        </p:spPr>
        <p:txBody>
          <a:bodyPr>
            <a:noAutofit/>
          </a:bodyPr>
          <a:lstStyle>
            <a:lvl1pPr>
              <a:defRPr sz="2800" b="0" baseline="0">
                <a:latin typeface="Franklin Gothic Medium" panose="020B0603020102020204" pitchFamily="34" charset="0"/>
                <a:cs typeface="Adobe Devanagari" panose="02040503050201020203" pitchFamily="18" charset="0"/>
              </a:defRPr>
            </a:lvl1pPr>
          </a:lstStyle>
          <a:p>
            <a:r>
              <a:rPr lang="en-US" dirty="0"/>
              <a:t>“So what?” statement. No more than two lines detailing the ONE idea/topic for slide. (12-15 words)</a:t>
            </a:r>
          </a:p>
        </p:txBody>
      </p:sp>
      <p:sp>
        <p:nvSpPr>
          <p:cNvPr id="6" name="Text Placeholder 11"/>
          <p:cNvSpPr>
            <a:spLocks noGrp="1"/>
          </p:cNvSpPr>
          <p:nvPr>
            <p:ph type="body" sz="quarter" idx="12" hasCustomPrompt="1"/>
          </p:nvPr>
        </p:nvSpPr>
        <p:spPr>
          <a:xfrm>
            <a:off x="234682" y="6205538"/>
            <a:ext cx="7541991" cy="550862"/>
          </a:xfrm>
        </p:spPr>
        <p:txBody>
          <a:bodyPr>
            <a:norm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000"/>
            </a:lvl1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dirty="0"/>
              <a:t>Acronyms: </a:t>
            </a:r>
          </a:p>
        </p:txBody>
      </p:sp>
    </p:spTree>
    <p:extLst>
      <p:ext uri="{BB962C8B-B14F-4D97-AF65-F5344CB8AC3E}">
        <p14:creationId xmlns:p14="http://schemas.microsoft.com/office/powerpoint/2010/main" val="7804384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234683" y="1209476"/>
            <a:ext cx="4263499" cy="640080"/>
          </a:xfrm>
          <a:prstGeom prst="rect">
            <a:avLst/>
          </a:prstGeom>
        </p:spPr>
        <p:txBody>
          <a:bodyPr anchor="b"/>
          <a:lstStyle>
            <a:lvl1pPr marL="0" indent="0" algn="ctr">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dirty="0"/>
              <a:t>Click to add heading</a:t>
            </a:r>
          </a:p>
        </p:txBody>
      </p:sp>
      <p:sp>
        <p:nvSpPr>
          <p:cNvPr id="4" name="Content Placeholder 3"/>
          <p:cNvSpPr>
            <a:spLocks noGrp="1"/>
          </p:cNvSpPr>
          <p:nvPr>
            <p:ph sz="half" idx="2"/>
          </p:nvPr>
        </p:nvSpPr>
        <p:spPr>
          <a:xfrm>
            <a:off x="234683" y="1941333"/>
            <a:ext cx="4263499" cy="4160363"/>
          </a:xfrm>
          <a:prstGeom prst="rect">
            <a:avLst/>
          </a:prstGeom>
        </p:spPr>
        <p:txBody>
          <a:bodyPr/>
          <a:lstStyle>
            <a:lvl1pPr marL="0" indent="0">
              <a:buNone/>
              <a:defRPr/>
            </a:lvl1pPr>
          </a:lstStyle>
          <a:p>
            <a:pPr lvl="0"/>
            <a:r>
              <a:rPr lang="en-US"/>
              <a:t>Edit Master text styles</a:t>
            </a:r>
          </a:p>
        </p:txBody>
      </p:sp>
      <p:sp>
        <p:nvSpPr>
          <p:cNvPr id="5" name="Text Placeholder 4"/>
          <p:cNvSpPr>
            <a:spLocks noGrp="1"/>
          </p:cNvSpPr>
          <p:nvPr>
            <p:ph type="body" sz="quarter" idx="3" hasCustomPrompt="1"/>
          </p:nvPr>
        </p:nvSpPr>
        <p:spPr>
          <a:xfrm>
            <a:off x="4629152" y="1209477"/>
            <a:ext cx="4280170" cy="640080"/>
          </a:xfrm>
          <a:prstGeom prst="rect">
            <a:avLst/>
          </a:prstGeom>
        </p:spPr>
        <p:txBody>
          <a:bodyPr anchor="b"/>
          <a:lstStyle>
            <a:lvl1pPr marL="0" indent="0" algn="ctr">
              <a:buNone/>
              <a:defRPr sz="1800" b="1" baseline="0"/>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dirty="0"/>
              <a:t>Click to add heading</a:t>
            </a:r>
          </a:p>
        </p:txBody>
      </p:sp>
      <p:sp>
        <p:nvSpPr>
          <p:cNvPr id="6" name="Content Placeholder 5"/>
          <p:cNvSpPr>
            <a:spLocks noGrp="1"/>
          </p:cNvSpPr>
          <p:nvPr>
            <p:ph sz="quarter" idx="4"/>
          </p:nvPr>
        </p:nvSpPr>
        <p:spPr>
          <a:xfrm>
            <a:off x="4629152" y="1941334"/>
            <a:ext cx="4280170" cy="4160362"/>
          </a:xfrm>
          <a:prstGeom prst="rect">
            <a:avLst/>
          </a:prstGeom>
        </p:spPr>
        <p:txBody>
          <a:bodyPr/>
          <a:lstStyle>
            <a:lvl1pPr marL="0" indent="0">
              <a:buNone/>
              <a:defRPr/>
            </a:lvl1pPr>
          </a:lstStyle>
          <a:p>
            <a:pPr lvl="0"/>
            <a:r>
              <a:rPr lang="en-US"/>
              <a:t>Edit Master text styles</a:t>
            </a:r>
          </a:p>
        </p:txBody>
      </p:sp>
      <p:sp>
        <p:nvSpPr>
          <p:cNvPr id="8" name="Title 10"/>
          <p:cNvSpPr>
            <a:spLocks noGrp="1"/>
          </p:cNvSpPr>
          <p:nvPr>
            <p:ph type="title" hasCustomPrompt="1"/>
          </p:nvPr>
        </p:nvSpPr>
        <p:spPr>
          <a:xfrm>
            <a:off x="234683" y="205099"/>
            <a:ext cx="8674639" cy="918445"/>
          </a:xfrm>
          <a:prstGeom prst="rect">
            <a:avLst/>
          </a:prstGeom>
        </p:spPr>
        <p:txBody>
          <a:bodyPr>
            <a:noAutofit/>
          </a:bodyPr>
          <a:lstStyle>
            <a:lvl1pPr>
              <a:defRPr sz="2800" b="0" baseline="0">
                <a:latin typeface="Franklin Gothic Medium" panose="020B0603020102020204" pitchFamily="34" charset="0"/>
                <a:cs typeface="Adobe Devanagari" panose="02040503050201020203" pitchFamily="18" charset="0"/>
              </a:defRPr>
            </a:lvl1pPr>
          </a:lstStyle>
          <a:p>
            <a:r>
              <a:rPr lang="en-US" dirty="0"/>
              <a:t>“So what?” statement. No more than two lines detailing the ONE idea/topic for slide. (12-15 words)</a:t>
            </a:r>
          </a:p>
        </p:txBody>
      </p:sp>
      <p:sp>
        <p:nvSpPr>
          <p:cNvPr id="7" name="Text Placeholder 11"/>
          <p:cNvSpPr>
            <a:spLocks noGrp="1"/>
          </p:cNvSpPr>
          <p:nvPr>
            <p:ph type="body" sz="quarter" idx="10" hasCustomPrompt="1"/>
          </p:nvPr>
        </p:nvSpPr>
        <p:spPr>
          <a:xfrm>
            <a:off x="234683" y="6205538"/>
            <a:ext cx="7541990" cy="550862"/>
          </a:xfrm>
        </p:spPr>
        <p:txBody>
          <a:bodyPr>
            <a:norm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000"/>
            </a:lvl1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dirty="0"/>
              <a:t>Acronyms: </a:t>
            </a:r>
          </a:p>
        </p:txBody>
      </p:sp>
    </p:spTree>
    <p:extLst>
      <p:ext uri="{BB962C8B-B14F-4D97-AF65-F5344CB8AC3E}">
        <p14:creationId xmlns:p14="http://schemas.microsoft.com/office/powerpoint/2010/main" val="23333920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Main Points + Bullets">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54826" y="1895028"/>
            <a:ext cx="2395070" cy="457200"/>
          </a:xfrm>
        </p:spPr>
        <p:txBody>
          <a:bodyPr>
            <a:normAutofit/>
          </a:bodyPr>
          <a:lstStyle>
            <a:lvl1pPr marL="0" indent="0" algn="ctr">
              <a:lnSpc>
                <a:spcPct val="90000"/>
              </a:lnSpc>
              <a:buNone/>
              <a:defRPr sz="1800" b="1"/>
            </a:lvl1pPr>
            <a:lvl2pPr marL="347663" indent="0">
              <a:lnSpc>
                <a:spcPct val="90000"/>
              </a:lnSpc>
              <a:buNone/>
              <a:defRPr sz="1600"/>
            </a:lvl2pPr>
            <a:lvl3pPr>
              <a:defRPr sz="1600"/>
            </a:lvl3pPr>
            <a:lvl4pPr>
              <a:defRPr sz="1400"/>
            </a:lvl4pPr>
            <a:lvl5pPr>
              <a:defRPr sz="1400"/>
            </a:lvl5pPr>
          </a:lstStyle>
          <a:p>
            <a:pPr lvl="0"/>
            <a:r>
              <a:rPr lang="en-US" dirty="0"/>
              <a:t>Bullet point</a:t>
            </a:r>
          </a:p>
        </p:txBody>
      </p:sp>
      <p:sp>
        <p:nvSpPr>
          <p:cNvPr id="13" name="Content Placeholder 2"/>
          <p:cNvSpPr>
            <a:spLocks noGrp="1"/>
          </p:cNvSpPr>
          <p:nvPr>
            <p:ph sz="half" idx="23" hasCustomPrompt="1"/>
          </p:nvPr>
        </p:nvSpPr>
        <p:spPr>
          <a:xfrm>
            <a:off x="454826" y="3442045"/>
            <a:ext cx="2395070" cy="457200"/>
          </a:xfrm>
        </p:spPr>
        <p:txBody>
          <a:bodyPr>
            <a:normAutofit/>
          </a:bodyPr>
          <a:lstStyle>
            <a:lvl1pPr marL="0" indent="0" algn="ctr">
              <a:lnSpc>
                <a:spcPct val="90000"/>
              </a:lnSpc>
              <a:buNone/>
              <a:defRPr sz="1800" b="1"/>
            </a:lvl1pPr>
            <a:lvl2pPr marL="347663" indent="0">
              <a:lnSpc>
                <a:spcPct val="90000"/>
              </a:lnSpc>
              <a:buNone/>
              <a:defRPr sz="1600"/>
            </a:lvl2pPr>
            <a:lvl3pPr>
              <a:defRPr sz="1600"/>
            </a:lvl3pPr>
            <a:lvl4pPr>
              <a:defRPr sz="1400"/>
            </a:lvl4pPr>
            <a:lvl5pPr>
              <a:defRPr sz="1400"/>
            </a:lvl5pPr>
          </a:lstStyle>
          <a:p>
            <a:pPr lvl="0"/>
            <a:r>
              <a:rPr lang="en-US" dirty="0"/>
              <a:t>Bullet point</a:t>
            </a:r>
          </a:p>
        </p:txBody>
      </p:sp>
      <p:sp>
        <p:nvSpPr>
          <p:cNvPr id="15" name="Content Placeholder 2"/>
          <p:cNvSpPr>
            <a:spLocks noGrp="1"/>
          </p:cNvSpPr>
          <p:nvPr>
            <p:ph sz="half" idx="25" hasCustomPrompt="1"/>
          </p:nvPr>
        </p:nvSpPr>
        <p:spPr>
          <a:xfrm>
            <a:off x="454826" y="5011781"/>
            <a:ext cx="2395070" cy="457200"/>
          </a:xfrm>
        </p:spPr>
        <p:txBody>
          <a:bodyPr>
            <a:normAutofit/>
          </a:bodyPr>
          <a:lstStyle>
            <a:lvl1pPr marL="0" indent="0" algn="ctr">
              <a:lnSpc>
                <a:spcPct val="90000"/>
              </a:lnSpc>
              <a:buNone/>
              <a:defRPr sz="1800" b="1" baseline="0"/>
            </a:lvl1pPr>
            <a:lvl2pPr marL="347663" indent="0">
              <a:lnSpc>
                <a:spcPct val="90000"/>
              </a:lnSpc>
              <a:buNone/>
              <a:defRPr sz="1600"/>
            </a:lvl2pPr>
            <a:lvl3pPr>
              <a:defRPr sz="1600"/>
            </a:lvl3pPr>
            <a:lvl4pPr>
              <a:defRPr sz="1400"/>
            </a:lvl4pPr>
            <a:lvl5pPr>
              <a:defRPr sz="1400"/>
            </a:lvl5pPr>
          </a:lstStyle>
          <a:p>
            <a:pPr lvl="0"/>
            <a:r>
              <a:rPr lang="en-US" dirty="0"/>
              <a:t>Bullet point</a:t>
            </a:r>
          </a:p>
        </p:txBody>
      </p:sp>
      <p:sp>
        <p:nvSpPr>
          <p:cNvPr id="17" name="Title 10"/>
          <p:cNvSpPr>
            <a:spLocks noGrp="1"/>
          </p:cNvSpPr>
          <p:nvPr>
            <p:ph type="title" hasCustomPrompt="1"/>
          </p:nvPr>
        </p:nvSpPr>
        <p:spPr>
          <a:xfrm>
            <a:off x="234683" y="205099"/>
            <a:ext cx="8674639" cy="918445"/>
          </a:xfrm>
          <a:prstGeom prst="rect">
            <a:avLst/>
          </a:prstGeom>
        </p:spPr>
        <p:txBody>
          <a:bodyPr>
            <a:noAutofit/>
          </a:bodyPr>
          <a:lstStyle>
            <a:lvl1pPr>
              <a:defRPr sz="2800" b="0" baseline="0">
                <a:latin typeface="Franklin Gothic Medium" panose="020B0603020102020204" pitchFamily="34" charset="0"/>
                <a:cs typeface="Adobe Devanagari" panose="02040503050201020203" pitchFamily="18" charset="0"/>
              </a:defRPr>
            </a:lvl1pPr>
          </a:lstStyle>
          <a:p>
            <a:r>
              <a:rPr lang="en-US" dirty="0"/>
              <a:t>“So what?” statement. No more than two lines detailing the ONE idea/topic for slide. (12-15 words)</a:t>
            </a:r>
          </a:p>
        </p:txBody>
      </p:sp>
      <p:sp>
        <p:nvSpPr>
          <p:cNvPr id="18" name="Text Placeholder 11"/>
          <p:cNvSpPr>
            <a:spLocks noGrp="1"/>
          </p:cNvSpPr>
          <p:nvPr>
            <p:ph type="body" sz="quarter" idx="10" hasCustomPrompt="1"/>
          </p:nvPr>
        </p:nvSpPr>
        <p:spPr>
          <a:xfrm>
            <a:off x="234683" y="6205538"/>
            <a:ext cx="7541990" cy="550862"/>
          </a:xfrm>
        </p:spPr>
        <p:txBody>
          <a:bodyPr>
            <a:norm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000"/>
            </a:lvl1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dirty="0"/>
              <a:t>Acronyms: </a:t>
            </a:r>
          </a:p>
        </p:txBody>
      </p:sp>
      <p:sp>
        <p:nvSpPr>
          <p:cNvPr id="12" name="Content Placeholder 2"/>
          <p:cNvSpPr>
            <a:spLocks noGrp="1"/>
          </p:cNvSpPr>
          <p:nvPr>
            <p:ph sz="half" idx="26" hasCustomPrompt="1"/>
          </p:nvPr>
        </p:nvSpPr>
        <p:spPr>
          <a:xfrm>
            <a:off x="4213082" y="2977938"/>
            <a:ext cx="4389120" cy="1373206"/>
          </a:xfrm>
        </p:spPr>
        <p:txBody>
          <a:bodyPr>
            <a:normAutofit/>
          </a:bodyPr>
          <a:lstStyle>
            <a:lvl1pPr>
              <a:lnSpc>
                <a:spcPct val="90000"/>
              </a:lnSpc>
              <a:defRPr sz="1800" baseline="0"/>
            </a:lvl1pPr>
            <a:lvl2pPr marL="576263" indent="-228600">
              <a:lnSpc>
                <a:spcPct val="90000"/>
              </a:lnSpc>
              <a:defRPr sz="1600"/>
            </a:lvl2pPr>
            <a:lvl3pPr>
              <a:defRPr sz="1600"/>
            </a:lvl3pPr>
            <a:lvl4pPr>
              <a:defRPr sz="1400"/>
            </a:lvl4pPr>
            <a:lvl5pPr>
              <a:defRPr sz="1400"/>
            </a:lvl5pPr>
          </a:lstStyle>
          <a:p>
            <a:pPr lvl="0"/>
            <a:r>
              <a:rPr lang="en-US" dirty="0"/>
              <a:t>Click to add text to elaborate </a:t>
            </a:r>
          </a:p>
        </p:txBody>
      </p:sp>
      <p:sp>
        <p:nvSpPr>
          <p:cNvPr id="19" name="Content Placeholder 2"/>
          <p:cNvSpPr>
            <a:spLocks noGrp="1"/>
          </p:cNvSpPr>
          <p:nvPr>
            <p:ph sz="half" idx="27" hasCustomPrompt="1"/>
          </p:nvPr>
        </p:nvSpPr>
        <p:spPr>
          <a:xfrm>
            <a:off x="4213082" y="4553778"/>
            <a:ext cx="4389120" cy="1373206"/>
          </a:xfrm>
        </p:spPr>
        <p:txBody>
          <a:bodyPr>
            <a:normAutofit/>
          </a:bodyPr>
          <a:lstStyle>
            <a:lvl1pPr>
              <a:lnSpc>
                <a:spcPct val="90000"/>
              </a:lnSpc>
              <a:defRPr sz="1800" baseline="0"/>
            </a:lvl1pPr>
            <a:lvl2pPr marL="576263" indent="-228600">
              <a:lnSpc>
                <a:spcPct val="90000"/>
              </a:lnSpc>
              <a:defRPr sz="1600"/>
            </a:lvl2pPr>
            <a:lvl3pPr>
              <a:defRPr sz="1600"/>
            </a:lvl3pPr>
            <a:lvl4pPr>
              <a:defRPr sz="1400"/>
            </a:lvl4pPr>
            <a:lvl5pPr>
              <a:defRPr sz="1400"/>
            </a:lvl5pPr>
          </a:lstStyle>
          <a:p>
            <a:pPr lvl="0"/>
            <a:r>
              <a:rPr lang="en-US" dirty="0"/>
              <a:t>Click to add text to elaborate </a:t>
            </a:r>
          </a:p>
        </p:txBody>
      </p:sp>
      <p:sp>
        <p:nvSpPr>
          <p:cNvPr id="20" name="Content Placeholder 2"/>
          <p:cNvSpPr>
            <a:spLocks noGrp="1"/>
          </p:cNvSpPr>
          <p:nvPr>
            <p:ph sz="half" idx="28" hasCustomPrompt="1"/>
          </p:nvPr>
        </p:nvSpPr>
        <p:spPr>
          <a:xfrm>
            <a:off x="4213082" y="1437025"/>
            <a:ext cx="4389120" cy="1373206"/>
          </a:xfrm>
        </p:spPr>
        <p:txBody>
          <a:bodyPr>
            <a:normAutofit/>
          </a:bodyPr>
          <a:lstStyle>
            <a:lvl1pPr>
              <a:lnSpc>
                <a:spcPct val="90000"/>
              </a:lnSpc>
              <a:defRPr sz="1800" baseline="0"/>
            </a:lvl1pPr>
            <a:lvl2pPr marL="576263" indent="-228600">
              <a:lnSpc>
                <a:spcPct val="90000"/>
              </a:lnSpc>
              <a:defRPr sz="1600"/>
            </a:lvl2pPr>
            <a:lvl3pPr>
              <a:defRPr sz="1600"/>
            </a:lvl3pPr>
            <a:lvl4pPr>
              <a:defRPr sz="1400"/>
            </a:lvl4pPr>
            <a:lvl5pPr>
              <a:defRPr sz="1400"/>
            </a:lvl5pPr>
          </a:lstStyle>
          <a:p>
            <a:pPr lvl="0"/>
            <a:r>
              <a:rPr lang="en-US" dirty="0"/>
              <a:t>Click to add text to elaborate </a:t>
            </a:r>
          </a:p>
        </p:txBody>
      </p:sp>
    </p:spTree>
    <p:extLst>
      <p:ext uri="{BB962C8B-B14F-4D97-AF65-F5344CB8AC3E}">
        <p14:creationId xmlns:p14="http://schemas.microsoft.com/office/powerpoint/2010/main" val="34618334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arge Imag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34684" y="1209477"/>
            <a:ext cx="8674638" cy="3722455"/>
          </a:xfrm>
          <a:prstGeom prst="rect">
            <a:avLst/>
          </a:prstGeom>
        </p:spPr>
        <p:txBody>
          <a:bodyPr/>
          <a:lstStyle>
            <a:lvl1pPr marL="0" indent="0">
              <a:buNone/>
              <a:defRPr sz="2400"/>
            </a:lvl1pPr>
            <a:lvl2pPr marL="342891" indent="0">
              <a:buNone/>
              <a:defRPr sz="2100"/>
            </a:lvl2pPr>
            <a:lvl3pPr marL="685783" indent="0">
              <a:buNone/>
              <a:defRPr sz="1800"/>
            </a:lvl3pPr>
            <a:lvl4pPr marL="1028674"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131" indent="0">
              <a:buNone/>
              <a:defRPr sz="1500"/>
            </a:lvl9pPr>
          </a:lstStyle>
          <a:p>
            <a:r>
              <a:rPr lang="en-US"/>
              <a:t>Click icon to add picture</a:t>
            </a:r>
            <a:endParaRPr lang="en-US" dirty="0"/>
          </a:p>
        </p:txBody>
      </p:sp>
      <p:sp>
        <p:nvSpPr>
          <p:cNvPr id="11" name="Text Placeholder 10"/>
          <p:cNvSpPr>
            <a:spLocks noGrp="1"/>
          </p:cNvSpPr>
          <p:nvPr>
            <p:ph type="body" sz="quarter" idx="10" hasCustomPrompt="1"/>
          </p:nvPr>
        </p:nvSpPr>
        <p:spPr>
          <a:xfrm>
            <a:off x="572428" y="5007000"/>
            <a:ext cx="7999147" cy="1098505"/>
          </a:xfrm>
        </p:spPr>
        <p:txBody>
          <a:bodyPr/>
          <a:lstStyle>
            <a:lvl1pPr marL="0" indent="0">
              <a:buNone/>
              <a:defRPr/>
            </a:lvl1pPr>
            <a:lvl2pPr>
              <a:defRPr/>
            </a:lvl2pPr>
          </a:lstStyle>
          <a:p>
            <a:pPr lvl="0"/>
            <a:r>
              <a:rPr lang="en-US" dirty="0"/>
              <a:t>Click to add text</a:t>
            </a:r>
          </a:p>
        </p:txBody>
      </p:sp>
      <p:sp>
        <p:nvSpPr>
          <p:cNvPr id="6" name="Title 10"/>
          <p:cNvSpPr>
            <a:spLocks noGrp="1"/>
          </p:cNvSpPr>
          <p:nvPr>
            <p:ph type="title" hasCustomPrompt="1"/>
          </p:nvPr>
        </p:nvSpPr>
        <p:spPr>
          <a:xfrm>
            <a:off x="234683" y="205099"/>
            <a:ext cx="8674639" cy="918445"/>
          </a:xfrm>
          <a:prstGeom prst="rect">
            <a:avLst/>
          </a:prstGeom>
        </p:spPr>
        <p:txBody>
          <a:bodyPr>
            <a:noAutofit/>
          </a:bodyPr>
          <a:lstStyle>
            <a:lvl1pPr>
              <a:defRPr sz="2800" b="0" baseline="0">
                <a:latin typeface="Franklin Gothic Medium" panose="020B0603020102020204" pitchFamily="34" charset="0"/>
                <a:cs typeface="Adobe Devanagari" panose="02040503050201020203" pitchFamily="18" charset="0"/>
              </a:defRPr>
            </a:lvl1pPr>
          </a:lstStyle>
          <a:p>
            <a:r>
              <a:rPr lang="en-US" dirty="0"/>
              <a:t>“So what?” statement. No more than two lines detailing the ONE idea/topic for slide. (12-15 words)</a:t>
            </a:r>
          </a:p>
        </p:txBody>
      </p:sp>
      <p:sp>
        <p:nvSpPr>
          <p:cNvPr id="5" name="Text Placeholder 11"/>
          <p:cNvSpPr>
            <a:spLocks noGrp="1"/>
          </p:cNvSpPr>
          <p:nvPr>
            <p:ph type="body" sz="quarter" idx="11" hasCustomPrompt="1"/>
          </p:nvPr>
        </p:nvSpPr>
        <p:spPr>
          <a:xfrm>
            <a:off x="234683" y="6205538"/>
            <a:ext cx="7541990" cy="550862"/>
          </a:xfrm>
        </p:spPr>
        <p:txBody>
          <a:bodyPr>
            <a:norm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000"/>
            </a:lvl1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dirty="0"/>
              <a:t>Acronyms: </a:t>
            </a:r>
          </a:p>
        </p:txBody>
      </p:sp>
    </p:spTree>
    <p:extLst>
      <p:ext uri="{BB962C8B-B14F-4D97-AF65-F5344CB8AC3E}">
        <p14:creationId xmlns:p14="http://schemas.microsoft.com/office/powerpoint/2010/main" val="33855230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 Images - 1 Text box">
    <p:spTree>
      <p:nvGrpSpPr>
        <p:cNvPr id="1" name=""/>
        <p:cNvGrpSpPr/>
        <p:nvPr/>
      </p:nvGrpSpPr>
      <p:grpSpPr>
        <a:xfrm>
          <a:off x="0" y="0"/>
          <a:ext cx="0" cy="0"/>
          <a:chOff x="0" y="0"/>
          <a:chExt cx="0" cy="0"/>
        </a:xfrm>
      </p:grpSpPr>
      <p:sp>
        <p:nvSpPr>
          <p:cNvPr id="4" name="Picture Placeholder 8"/>
          <p:cNvSpPr>
            <a:spLocks noGrp="1"/>
          </p:cNvSpPr>
          <p:nvPr>
            <p:ph type="pic" sz="quarter" idx="14"/>
          </p:nvPr>
        </p:nvSpPr>
        <p:spPr>
          <a:xfrm>
            <a:off x="234682" y="1230172"/>
            <a:ext cx="4811281" cy="2286000"/>
          </a:xfrm>
          <a:ln>
            <a:solidFill>
              <a:schemeClr val="bg1">
                <a:lumMod val="85000"/>
              </a:schemeClr>
            </a:solidFill>
          </a:ln>
        </p:spPr>
        <p:txBody>
          <a:bodyPr/>
          <a:lstStyle>
            <a:lvl1pPr marL="0" indent="0">
              <a:buNone/>
              <a:defRPr/>
            </a:lvl1pPr>
          </a:lstStyle>
          <a:p>
            <a:r>
              <a:rPr lang="en-US"/>
              <a:t>Click icon to add picture</a:t>
            </a:r>
            <a:endParaRPr lang="en-US" dirty="0"/>
          </a:p>
        </p:txBody>
      </p:sp>
      <p:sp>
        <p:nvSpPr>
          <p:cNvPr id="7" name="Title 10"/>
          <p:cNvSpPr>
            <a:spLocks noGrp="1"/>
          </p:cNvSpPr>
          <p:nvPr>
            <p:ph type="title" hasCustomPrompt="1"/>
          </p:nvPr>
        </p:nvSpPr>
        <p:spPr>
          <a:xfrm>
            <a:off x="234683" y="205099"/>
            <a:ext cx="8674639" cy="918445"/>
          </a:xfrm>
          <a:prstGeom prst="rect">
            <a:avLst/>
          </a:prstGeom>
        </p:spPr>
        <p:txBody>
          <a:bodyPr>
            <a:noAutofit/>
          </a:bodyPr>
          <a:lstStyle>
            <a:lvl1pPr>
              <a:defRPr sz="2800" b="0" baseline="0">
                <a:latin typeface="Franklin Gothic Medium" panose="020B0603020102020204" pitchFamily="34" charset="0"/>
                <a:cs typeface="Adobe Devanagari" panose="02040503050201020203" pitchFamily="18" charset="0"/>
              </a:defRPr>
            </a:lvl1pPr>
          </a:lstStyle>
          <a:p>
            <a:r>
              <a:rPr lang="en-US" dirty="0"/>
              <a:t>“So what?” statement. No more than two lines detailing the ONE idea/topic for slide. (12-15 words)</a:t>
            </a:r>
          </a:p>
        </p:txBody>
      </p:sp>
      <p:sp>
        <p:nvSpPr>
          <p:cNvPr id="8" name="Text Placeholder 11"/>
          <p:cNvSpPr>
            <a:spLocks noGrp="1"/>
          </p:cNvSpPr>
          <p:nvPr>
            <p:ph type="body" sz="quarter" idx="11" hasCustomPrompt="1"/>
          </p:nvPr>
        </p:nvSpPr>
        <p:spPr>
          <a:xfrm>
            <a:off x="234683" y="6205538"/>
            <a:ext cx="7541990" cy="550862"/>
          </a:xfrm>
        </p:spPr>
        <p:txBody>
          <a:bodyPr>
            <a:norm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000"/>
            </a:lvl1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dirty="0"/>
              <a:t>Acronyms: </a:t>
            </a:r>
          </a:p>
        </p:txBody>
      </p:sp>
      <p:sp>
        <p:nvSpPr>
          <p:cNvPr id="9" name="Content Placeholder 2"/>
          <p:cNvSpPr>
            <a:spLocks noGrp="1"/>
          </p:cNvSpPr>
          <p:nvPr>
            <p:ph sz="half" idx="15" hasCustomPrompt="1"/>
          </p:nvPr>
        </p:nvSpPr>
        <p:spPr>
          <a:xfrm>
            <a:off x="236923" y="3622800"/>
            <a:ext cx="4809041" cy="2286000"/>
          </a:xfrm>
        </p:spPr>
        <p:txBody>
          <a:bodyPr>
            <a:normAutofit/>
          </a:bodyPr>
          <a:lstStyle>
            <a:lvl1pPr>
              <a:lnSpc>
                <a:spcPct val="90000"/>
              </a:lnSpc>
              <a:defRPr sz="1800"/>
            </a:lvl1pPr>
            <a:lvl2pPr marL="576263" indent="-228600">
              <a:lnSpc>
                <a:spcPct val="90000"/>
              </a:lnSpc>
              <a:defRPr sz="1600"/>
            </a:lvl2pPr>
            <a:lvl3pPr>
              <a:defRPr sz="1600"/>
            </a:lvl3pPr>
            <a:lvl4pPr>
              <a:defRPr sz="1400"/>
            </a:lvl4pPr>
            <a:lvl5pPr>
              <a:defRPr sz="1400"/>
            </a:lvl5pPr>
          </a:lstStyle>
          <a:p>
            <a:pPr lvl="0"/>
            <a:r>
              <a:rPr lang="en-US" dirty="0"/>
              <a:t>Click to add bullet text.</a:t>
            </a:r>
          </a:p>
          <a:p>
            <a:pPr lvl="1"/>
            <a:r>
              <a:rPr lang="en-US" dirty="0"/>
              <a:t>Keep it short</a:t>
            </a:r>
          </a:p>
          <a:p>
            <a:pPr lvl="2"/>
            <a:r>
              <a:rPr lang="en-US" dirty="0"/>
              <a:t>Keep it to the point</a:t>
            </a:r>
          </a:p>
          <a:p>
            <a:pPr lvl="3"/>
            <a:r>
              <a:rPr lang="en-US" dirty="0"/>
              <a:t>Keep it under six items</a:t>
            </a:r>
          </a:p>
        </p:txBody>
      </p:sp>
      <p:sp>
        <p:nvSpPr>
          <p:cNvPr id="10" name="Picture Placeholder 8"/>
          <p:cNvSpPr>
            <a:spLocks noGrp="1"/>
          </p:cNvSpPr>
          <p:nvPr>
            <p:ph type="pic" sz="quarter" idx="16"/>
          </p:nvPr>
        </p:nvSpPr>
        <p:spPr>
          <a:xfrm>
            <a:off x="5264214" y="1230172"/>
            <a:ext cx="3645108" cy="2286000"/>
          </a:xfrm>
          <a:ln>
            <a:solidFill>
              <a:schemeClr val="bg1">
                <a:lumMod val="85000"/>
              </a:schemeClr>
            </a:solidFill>
          </a:ln>
        </p:spPr>
        <p:txBody>
          <a:bodyPr/>
          <a:lstStyle>
            <a:lvl1pPr marL="0" indent="0">
              <a:buNone/>
              <a:defRPr/>
            </a:lvl1pPr>
          </a:lstStyle>
          <a:p>
            <a:r>
              <a:rPr lang="en-US"/>
              <a:t>Click icon to add picture</a:t>
            </a:r>
            <a:endParaRPr lang="en-US" dirty="0"/>
          </a:p>
        </p:txBody>
      </p:sp>
      <p:sp>
        <p:nvSpPr>
          <p:cNvPr id="11" name="Picture Placeholder 8"/>
          <p:cNvSpPr>
            <a:spLocks noGrp="1"/>
          </p:cNvSpPr>
          <p:nvPr>
            <p:ph type="pic" sz="quarter" idx="17"/>
          </p:nvPr>
        </p:nvSpPr>
        <p:spPr>
          <a:xfrm>
            <a:off x="5264214" y="3622800"/>
            <a:ext cx="3645108" cy="2286000"/>
          </a:xfrm>
          <a:ln>
            <a:solidFill>
              <a:schemeClr val="bg1">
                <a:lumMod val="85000"/>
              </a:schemeClr>
            </a:solidFill>
          </a:ln>
        </p:spPr>
        <p:txBody>
          <a:bodyPr/>
          <a:lstStyle>
            <a:lvl1pPr marL="0" indent="0">
              <a:buNone/>
              <a:defRPr/>
            </a:lvl1pPr>
          </a:lstStyle>
          <a:p>
            <a:r>
              <a:rPr lang="en-US"/>
              <a:t>Click icon to add picture</a:t>
            </a:r>
            <a:endParaRPr lang="en-US" dirty="0"/>
          </a:p>
        </p:txBody>
      </p:sp>
    </p:spTree>
    <p:extLst>
      <p:ext uri="{BB962C8B-B14F-4D97-AF65-F5344CB8AC3E}">
        <p14:creationId xmlns:p14="http://schemas.microsoft.com/office/powerpoint/2010/main" val="31550733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 Images - 2 Text boxes">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100281" y="1230172"/>
            <a:ext cx="4809041" cy="2286000"/>
          </a:xfrm>
        </p:spPr>
        <p:txBody>
          <a:bodyPr>
            <a:normAutofit/>
          </a:bodyPr>
          <a:lstStyle>
            <a:lvl1pPr>
              <a:lnSpc>
                <a:spcPct val="90000"/>
              </a:lnSpc>
              <a:defRPr sz="1800"/>
            </a:lvl1pPr>
            <a:lvl2pPr marL="576263" indent="-228600">
              <a:lnSpc>
                <a:spcPct val="90000"/>
              </a:lnSpc>
              <a:defRPr sz="1600"/>
            </a:lvl2pPr>
            <a:lvl3pPr>
              <a:defRPr sz="1600"/>
            </a:lvl3pPr>
            <a:lvl4pPr>
              <a:defRPr sz="1400"/>
            </a:lvl4pPr>
            <a:lvl5pPr>
              <a:defRPr sz="1400"/>
            </a:lvl5pPr>
          </a:lstStyle>
          <a:p>
            <a:pPr lvl="0"/>
            <a:r>
              <a:rPr lang="en-US" dirty="0"/>
              <a:t>Click to add bullet text.</a:t>
            </a:r>
          </a:p>
          <a:p>
            <a:pPr lvl="1"/>
            <a:r>
              <a:rPr lang="en-US" dirty="0"/>
              <a:t>Keep it short</a:t>
            </a:r>
          </a:p>
          <a:p>
            <a:pPr lvl="2"/>
            <a:r>
              <a:rPr lang="en-US" dirty="0"/>
              <a:t>Keep it to the point</a:t>
            </a:r>
          </a:p>
          <a:p>
            <a:pPr lvl="3"/>
            <a:r>
              <a:rPr lang="en-US" dirty="0"/>
              <a:t>Keep it under six items</a:t>
            </a:r>
          </a:p>
        </p:txBody>
      </p:sp>
      <p:sp>
        <p:nvSpPr>
          <p:cNvPr id="4" name="Picture Placeholder 8"/>
          <p:cNvSpPr>
            <a:spLocks noGrp="1"/>
          </p:cNvSpPr>
          <p:nvPr>
            <p:ph type="pic" sz="quarter" idx="14"/>
          </p:nvPr>
        </p:nvSpPr>
        <p:spPr>
          <a:xfrm>
            <a:off x="234683" y="1230172"/>
            <a:ext cx="3645108" cy="2286000"/>
          </a:xfrm>
          <a:ln>
            <a:solidFill>
              <a:schemeClr val="bg1">
                <a:lumMod val="85000"/>
              </a:schemeClr>
            </a:solidFill>
          </a:ln>
        </p:spPr>
        <p:txBody>
          <a:bodyPr/>
          <a:lstStyle>
            <a:lvl1pPr marL="0" indent="0">
              <a:buNone/>
              <a:defRPr/>
            </a:lvl1pPr>
          </a:lstStyle>
          <a:p>
            <a:r>
              <a:rPr lang="en-US"/>
              <a:t>Click icon to add picture</a:t>
            </a:r>
            <a:endParaRPr lang="en-US" dirty="0"/>
          </a:p>
        </p:txBody>
      </p:sp>
      <p:sp>
        <p:nvSpPr>
          <p:cNvPr id="7" name="Title 10"/>
          <p:cNvSpPr>
            <a:spLocks noGrp="1"/>
          </p:cNvSpPr>
          <p:nvPr>
            <p:ph type="title" hasCustomPrompt="1"/>
          </p:nvPr>
        </p:nvSpPr>
        <p:spPr>
          <a:xfrm>
            <a:off x="234683" y="205099"/>
            <a:ext cx="8674639" cy="918445"/>
          </a:xfrm>
          <a:prstGeom prst="rect">
            <a:avLst/>
          </a:prstGeom>
        </p:spPr>
        <p:txBody>
          <a:bodyPr>
            <a:noAutofit/>
          </a:bodyPr>
          <a:lstStyle>
            <a:lvl1pPr>
              <a:defRPr sz="2800" b="0" baseline="0">
                <a:latin typeface="Franklin Gothic Medium" panose="020B0603020102020204" pitchFamily="34" charset="0"/>
                <a:cs typeface="Adobe Devanagari" panose="02040503050201020203" pitchFamily="18" charset="0"/>
              </a:defRPr>
            </a:lvl1pPr>
          </a:lstStyle>
          <a:p>
            <a:r>
              <a:rPr lang="en-US" dirty="0"/>
              <a:t>“So what?” statement. No more than two lines detailing the ONE idea/topic for slide. (12-15 words)</a:t>
            </a:r>
          </a:p>
        </p:txBody>
      </p:sp>
      <p:sp>
        <p:nvSpPr>
          <p:cNvPr id="8" name="Text Placeholder 11"/>
          <p:cNvSpPr>
            <a:spLocks noGrp="1"/>
          </p:cNvSpPr>
          <p:nvPr>
            <p:ph type="body" sz="quarter" idx="11" hasCustomPrompt="1"/>
          </p:nvPr>
        </p:nvSpPr>
        <p:spPr>
          <a:xfrm>
            <a:off x="234683" y="6205538"/>
            <a:ext cx="7541990" cy="550862"/>
          </a:xfrm>
        </p:spPr>
        <p:txBody>
          <a:bodyPr>
            <a:norm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000"/>
            </a:lvl1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dirty="0"/>
              <a:t>Acronyms: </a:t>
            </a:r>
          </a:p>
        </p:txBody>
      </p:sp>
      <p:sp>
        <p:nvSpPr>
          <p:cNvPr id="9" name="Content Placeholder 2"/>
          <p:cNvSpPr>
            <a:spLocks noGrp="1"/>
          </p:cNvSpPr>
          <p:nvPr>
            <p:ph sz="half" idx="15" hasCustomPrompt="1"/>
          </p:nvPr>
        </p:nvSpPr>
        <p:spPr>
          <a:xfrm>
            <a:off x="4100280" y="3749757"/>
            <a:ext cx="4809041" cy="2286000"/>
          </a:xfrm>
        </p:spPr>
        <p:txBody>
          <a:bodyPr>
            <a:normAutofit/>
          </a:bodyPr>
          <a:lstStyle>
            <a:lvl1pPr>
              <a:lnSpc>
                <a:spcPct val="90000"/>
              </a:lnSpc>
              <a:defRPr sz="1800"/>
            </a:lvl1pPr>
            <a:lvl2pPr marL="576263" indent="-228600">
              <a:lnSpc>
                <a:spcPct val="90000"/>
              </a:lnSpc>
              <a:defRPr sz="1600"/>
            </a:lvl2pPr>
            <a:lvl3pPr>
              <a:defRPr sz="1600"/>
            </a:lvl3pPr>
            <a:lvl4pPr>
              <a:defRPr sz="1400"/>
            </a:lvl4pPr>
            <a:lvl5pPr>
              <a:defRPr sz="1400"/>
            </a:lvl5pPr>
          </a:lstStyle>
          <a:p>
            <a:pPr lvl="0"/>
            <a:r>
              <a:rPr lang="en-US" dirty="0"/>
              <a:t>Click to add bullet text.</a:t>
            </a:r>
          </a:p>
          <a:p>
            <a:pPr lvl="1"/>
            <a:r>
              <a:rPr lang="en-US" dirty="0"/>
              <a:t>Keep it short</a:t>
            </a:r>
          </a:p>
          <a:p>
            <a:pPr lvl="2"/>
            <a:r>
              <a:rPr lang="en-US" dirty="0"/>
              <a:t>Keep it to the point</a:t>
            </a:r>
          </a:p>
          <a:p>
            <a:pPr lvl="3"/>
            <a:r>
              <a:rPr lang="en-US" dirty="0"/>
              <a:t>Keep it under six items</a:t>
            </a:r>
          </a:p>
        </p:txBody>
      </p:sp>
      <p:sp>
        <p:nvSpPr>
          <p:cNvPr id="10" name="Picture Placeholder 8"/>
          <p:cNvSpPr>
            <a:spLocks noGrp="1"/>
          </p:cNvSpPr>
          <p:nvPr>
            <p:ph type="pic" sz="quarter" idx="16"/>
          </p:nvPr>
        </p:nvSpPr>
        <p:spPr>
          <a:xfrm>
            <a:off x="234683" y="3749757"/>
            <a:ext cx="3645108" cy="2286000"/>
          </a:xfrm>
          <a:ln>
            <a:solidFill>
              <a:schemeClr val="bg1">
                <a:lumMod val="85000"/>
              </a:schemeClr>
            </a:solidFill>
          </a:ln>
        </p:spPr>
        <p:txBody>
          <a:bodyPr/>
          <a:lstStyle>
            <a:lvl1pPr marL="0" indent="0">
              <a:buNone/>
              <a:defRPr/>
            </a:lvl1pPr>
          </a:lstStyle>
          <a:p>
            <a:r>
              <a:rPr lang="en-US"/>
              <a:t>Click icon to add picture</a:t>
            </a:r>
            <a:endParaRPr lang="en-US" dirty="0"/>
          </a:p>
        </p:txBody>
      </p:sp>
    </p:spTree>
    <p:extLst>
      <p:ext uri="{BB962C8B-B14F-4D97-AF65-F5344CB8AC3E}">
        <p14:creationId xmlns:p14="http://schemas.microsoft.com/office/powerpoint/2010/main" val="20775200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 Images with caption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29189" y="4366155"/>
            <a:ext cx="2395070" cy="457200"/>
          </a:xfrm>
        </p:spPr>
        <p:txBody>
          <a:bodyPr>
            <a:normAutofit/>
          </a:bodyPr>
          <a:lstStyle>
            <a:lvl1pPr marL="0" indent="0" algn="ctr">
              <a:lnSpc>
                <a:spcPct val="90000"/>
              </a:lnSpc>
              <a:buNone/>
              <a:defRPr sz="1400"/>
            </a:lvl1pPr>
            <a:lvl2pPr marL="347663" indent="0">
              <a:lnSpc>
                <a:spcPct val="90000"/>
              </a:lnSpc>
              <a:buNone/>
              <a:defRPr sz="1600"/>
            </a:lvl2pPr>
            <a:lvl3pPr>
              <a:defRPr sz="1600"/>
            </a:lvl3pPr>
            <a:lvl4pPr>
              <a:defRPr sz="1400"/>
            </a:lvl4pPr>
            <a:lvl5pPr>
              <a:defRPr sz="1400"/>
            </a:lvl5pPr>
          </a:lstStyle>
          <a:p>
            <a:pPr lvl="0"/>
            <a:r>
              <a:rPr lang="en-US"/>
              <a:t>Edit Master text styles</a:t>
            </a:r>
          </a:p>
        </p:txBody>
      </p:sp>
      <p:sp>
        <p:nvSpPr>
          <p:cNvPr id="4" name="Picture Placeholder 8"/>
          <p:cNvSpPr>
            <a:spLocks noGrp="1"/>
          </p:cNvSpPr>
          <p:nvPr>
            <p:ph type="pic" sz="quarter" idx="14"/>
          </p:nvPr>
        </p:nvSpPr>
        <p:spPr>
          <a:xfrm>
            <a:off x="209404" y="2336378"/>
            <a:ext cx="2834640" cy="2011680"/>
          </a:xfrm>
          <a:ln>
            <a:solidFill>
              <a:schemeClr val="bg1">
                <a:lumMod val="85000"/>
              </a:schemeClr>
            </a:solidFill>
          </a:ln>
        </p:spPr>
        <p:txBody>
          <a:bodyPr/>
          <a:lstStyle>
            <a:lvl1pPr marL="0" indent="0">
              <a:buNone/>
              <a:defRPr/>
            </a:lvl1pPr>
          </a:lstStyle>
          <a:p>
            <a:r>
              <a:rPr lang="en-US"/>
              <a:t>Click icon to add picture</a:t>
            </a:r>
            <a:endParaRPr lang="en-US" dirty="0"/>
          </a:p>
        </p:txBody>
      </p:sp>
      <p:sp>
        <p:nvSpPr>
          <p:cNvPr id="13" name="Content Placeholder 2"/>
          <p:cNvSpPr>
            <a:spLocks noGrp="1"/>
          </p:cNvSpPr>
          <p:nvPr>
            <p:ph sz="half" idx="23"/>
          </p:nvPr>
        </p:nvSpPr>
        <p:spPr>
          <a:xfrm>
            <a:off x="3390638" y="4366155"/>
            <a:ext cx="2395070" cy="457200"/>
          </a:xfrm>
        </p:spPr>
        <p:txBody>
          <a:bodyPr>
            <a:normAutofit/>
          </a:bodyPr>
          <a:lstStyle>
            <a:lvl1pPr marL="0" indent="0" algn="ctr">
              <a:lnSpc>
                <a:spcPct val="90000"/>
              </a:lnSpc>
              <a:buNone/>
              <a:defRPr sz="1400"/>
            </a:lvl1pPr>
            <a:lvl2pPr marL="347663" indent="0">
              <a:lnSpc>
                <a:spcPct val="90000"/>
              </a:lnSpc>
              <a:buNone/>
              <a:defRPr sz="1600"/>
            </a:lvl2pPr>
            <a:lvl3pPr>
              <a:defRPr sz="1600"/>
            </a:lvl3pPr>
            <a:lvl4pPr>
              <a:defRPr sz="1400"/>
            </a:lvl4pPr>
            <a:lvl5pPr>
              <a:defRPr sz="1400"/>
            </a:lvl5pPr>
          </a:lstStyle>
          <a:p>
            <a:pPr lvl="0"/>
            <a:r>
              <a:rPr lang="en-US"/>
              <a:t>Edit Master text styles</a:t>
            </a:r>
          </a:p>
        </p:txBody>
      </p:sp>
      <p:sp>
        <p:nvSpPr>
          <p:cNvPr id="14" name="Picture Placeholder 8"/>
          <p:cNvSpPr>
            <a:spLocks noGrp="1"/>
          </p:cNvSpPr>
          <p:nvPr>
            <p:ph type="pic" sz="quarter" idx="24"/>
          </p:nvPr>
        </p:nvSpPr>
        <p:spPr>
          <a:xfrm>
            <a:off x="3170853" y="2318186"/>
            <a:ext cx="2834640" cy="2011680"/>
          </a:xfrm>
          <a:ln>
            <a:solidFill>
              <a:schemeClr val="bg1">
                <a:lumMod val="85000"/>
              </a:schemeClr>
            </a:solidFill>
          </a:ln>
        </p:spPr>
        <p:txBody>
          <a:bodyPr/>
          <a:lstStyle>
            <a:lvl1pPr marL="0" indent="0">
              <a:buNone/>
              <a:defRPr/>
            </a:lvl1pPr>
          </a:lstStyle>
          <a:p>
            <a:r>
              <a:rPr lang="en-US"/>
              <a:t>Click icon to add picture</a:t>
            </a:r>
            <a:endParaRPr lang="en-US" dirty="0"/>
          </a:p>
        </p:txBody>
      </p:sp>
      <p:sp>
        <p:nvSpPr>
          <p:cNvPr id="15" name="Content Placeholder 2"/>
          <p:cNvSpPr>
            <a:spLocks noGrp="1"/>
          </p:cNvSpPr>
          <p:nvPr>
            <p:ph sz="half" idx="25"/>
          </p:nvPr>
        </p:nvSpPr>
        <p:spPr>
          <a:xfrm>
            <a:off x="6352087" y="4366155"/>
            <a:ext cx="2395070" cy="457200"/>
          </a:xfrm>
        </p:spPr>
        <p:txBody>
          <a:bodyPr>
            <a:normAutofit/>
          </a:bodyPr>
          <a:lstStyle>
            <a:lvl1pPr marL="0" indent="0" algn="ctr">
              <a:lnSpc>
                <a:spcPct val="90000"/>
              </a:lnSpc>
              <a:buNone/>
              <a:defRPr sz="1400"/>
            </a:lvl1pPr>
            <a:lvl2pPr marL="347663" indent="0">
              <a:lnSpc>
                <a:spcPct val="90000"/>
              </a:lnSpc>
              <a:buNone/>
              <a:defRPr sz="1600"/>
            </a:lvl2pPr>
            <a:lvl3pPr>
              <a:defRPr sz="1600"/>
            </a:lvl3pPr>
            <a:lvl4pPr>
              <a:defRPr sz="1400"/>
            </a:lvl4pPr>
            <a:lvl5pPr>
              <a:defRPr sz="1400"/>
            </a:lvl5pPr>
          </a:lstStyle>
          <a:p>
            <a:pPr lvl="0"/>
            <a:r>
              <a:rPr lang="en-US"/>
              <a:t>Edit Master text styles</a:t>
            </a:r>
          </a:p>
        </p:txBody>
      </p:sp>
      <p:sp>
        <p:nvSpPr>
          <p:cNvPr id="16" name="Picture Placeholder 8"/>
          <p:cNvSpPr>
            <a:spLocks noGrp="1"/>
          </p:cNvSpPr>
          <p:nvPr>
            <p:ph type="pic" sz="quarter" idx="26"/>
          </p:nvPr>
        </p:nvSpPr>
        <p:spPr>
          <a:xfrm>
            <a:off x="6132302" y="2318329"/>
            <a:ext cx="2834640" cy="2011680"/>
          </a:xfrm>
          <a:ln>
            <a:solidFill>
              <a:schemeClr val="bg1">
                <a:lumMod val="85000"/>
              </a:schemeClr>
            </a:solidFill>
          </a:ln>
        </p:spPr>
        <p:txBody>
          <a:bodyPr/>
          <a:lstStyle>
            <a:lvl1pPr marL="0" indent="0">
              <a:buNone/>
              <a:defRPr/>
            </a:lvl1pPr>
          </a:lstStyle>
          <a:p>
            <a:r>
              <a:rPr lang="en-US"/>
              <a:t>Click icon to add picture</a:t>
            </a:r>
            <a:endParaRPr lang="en-US" dirty="0"/>
          </a:p>
        </p:txBody>
      </p:sp>
      <p:sp>
        <p:nvSpPr>
          <p:cNvPr id="17" name="Title 10"/>
          <p:cNvSpPr>
            <a:spLocks noGrp="1"/>
          </p:cNvSpPr>
          <p:nvPr>
            <p:ph type="title" hasCustomPrompt="1"/>
          </p:nvPr>
        </p:nvSpPr>
        <p:spPr>
          <a:xfrm>
            <a:off x="234683" y="205099"/>
            <a:ext cx="8674639" cy="918445"/>
          </a:xfrm>
          <a:prstGeom prst="rect">
            <a:avLst/>
          </a:prstGeom>
        </p:spPr>
        <p:txBody>
          <a:bodyPr>
            <a:noAutofit/>
          </a:bodyPr>
          <a:lstStyle>
            <a:lvl1pPr>
              <a:defRPr sz="2800" b="0" baseline="0">
                <a:latin typeface="Franklin Gothic Medium" panose="020B0603020102020204" pitchFamily="34" charset="0"/>
                <a:cs typeface="Adobe Devanagari" panose="02040503050201020203" pitchFamily="18" charset="0"/>
              </a:defRPr>
            </a:lvl1pPr>
          </a:lstStyle>
          <a:p>
            <a:r>
              <a:rPr lang="en-US" dirty="0"/>
              <a:t>“So what?” statement. No more than two lines detailing the ONE idea/topic for slide. (12-15 words)</a:t>
            </a:r>
          </a:p>
        </p:txBody>
      </p:sp>
      <p:sp>
        <p:nvSpPr>
          <p:cNvPr id="18" name="Text Placeholder 11"/>
          <p:cNvSpPr>
            <a:spLocks noGrp="1"/>
          </p:cNvSpPr>
          <p:nvPr>
            <p:ph type="body" sz="quarter" idx="10" hasCustomPrompt="1"/>
          </p:nvPr>
        </p:nvSpPr>
        <p:spPr>
          <a:xfrm>
            <a:off x="234683" y="6205538"/>
            <a:ext cx="7541990" cy="550862"/>
          </a:xfrm>
        </p:spPr>
        <p:txBody>
          <a:bodyPr>
            <a:norm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000"/>
            </a:lvl1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dirty="0"/>
              <a:t>Acronyms: </a:t>
            </a:r>
          </a:p>
        </p:txBody>
      </p:sp>
    </p:spTree>
    <p:extLst>
      <p:ext uri="{BB962C8B-B14F-4D97-AF65-F5344CB8AC3E}">
        <p14:creationId xmlns:p14="http://schemas.microsoft.com/office/powerpoint/2010/main" val="17909413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ig Image - no caption">
    <p:spTree>
      <p:nvGrpSpPr>
        <p:cNvPr id="1" name=""/>
        <p:cNvGrpSpPr/>
        <p:nvPr/>
      </p:nvGrpSpPr>
      <p:grpSpPr>
        <a:xfrm>
          <a:off x="0" y="0"/>
          <a:ext cx="0" cy="0"/>
          <a:chOff x="0" y="0"/>
          <a:chExt cx="0" cy="0"/>
        </a:xfrm>
      </p:grpSpPr>
      <p:sp>
        <p:nvSpPr>
          <p:cNvPr id="17" name="Title 10"/>
          <p:cNvSpPr>
            <a:spLocks noGrp="1"/>
          </p:cNvSpPr>
          <p:nvPr>
            <p:ph type="title" hasCustomPrompt="1"/>
          </p:nvPr>
        </p:nvSpPr>
        <p:spPr>
          <a:xfrm>
            <a:off x="234683" y="205099"/>
            <a:ext cx="8674639" cy="918445"/>
          </a:xfrm>
          <a:prstGeom prst="rect">
            <a:avLst/>
          </a:prstGeom>
        </p:spPr>
        <p:txBody>
          <a:bodyPr>
            <a:noAutofit/>
          </a:bodyPr>
          <a:lstStyle>
            <a:lvl1pPr>
              <a:defRPr sz="2800" b="0" baseline="0">
                <a:latin typeface="Franklin Gothic Medium" panose="020B0603020102020204" pitchFamily="34" charset="0"/>
                <a:cs typeface="Adobe Devanagari" panose="02040503050201020203" pitchFamily="18" charset="0"/>
              </a:defRPr>
            </a:lvl1pPr>
          </a:lstStyle>
          <a:p>
            <a:r>
              <a:rPr lang="en-US" dirty="0"/>
              <a:t>“So what?” statement. No more than two lines detailing the ONE idea/topic for slide. (12-15 words)</a:t>
            </a:r>
          </a:p>
        </p:txBody>
      </p:sp>
      <p:sp>
        <p:nvSpPr>
          <p:cNvPr id="18" name="Text Placeholder 11"/>
          <p:cNvSpPr>
            <a:spLocks noGrp="1"/>
          </p:cNvSpPr>
          <p:nvPr>
            <p:ph type="body" sz="quarter" idx="10" hasCustomPrompt="1"/>
          </p:nvPr>
        </p:nvSpPr>
        <p:spPr>
          <a:xfrm>
            <a:off x="234683" y="6205538"/>
            <a:ext cx="7541990" cy="550862"/>
          </a:xfrm>
        </p:spPr>
        <p:txBody>
          <a:bodyPr>
            <a:norm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000"/>
            </a:lvl1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dirty="0"/>
              <a:t>Acronyms: </a:t>
            </a:r>
          </a:p>
        </p:txBody>
      </p:sp>
      <p:sp>
        <p:nvSpPr>
          <p:cNvPr id="12" name="Picture Placeholder 8"/>
          <p:cNvSpPr>
            <a:spLocks noGrp="1"/>
          </p:cNvSpPr>
          <p:nvPr>
            <p:ph type="pic" sz="quarter" idx="15"/>
          </p:nvPr>
        </p:nvSpPr>
        <p:spPr>
          <a:xfrm>
            <a:off x="1059680" y="1500360"/>
            <a:ext cx="7024643" cy="4328362"/>
          </a:xfrm>
          <a:ln>
            <a:solidFill>
              <a:schemeClr val="bg1">
                <a:lumMod val="85000"/>
              </a:schemeClr>
            </a:solidFill>
          </a:ln>
        </p:spPr>
        <p:txBody>
          <a:bodyPr/>
          <a:lstStyle>
            <a:lvl1pPr marL="0" indent="0">
              <a:buNone/>
              <a:defRPr/>
            </a:lvl1pPr>
          </a:lstStyle>
          <a:p>
            <a:r>
              <a:rPr lang="en-US"/>
              <a:t>Click icon to add picture</a:t>
            </a:r>
            <a:endParaRPr lang="en-US" dirty="0"/>
          </a:p>
        </p:txBody>
      </p:sp>
    </p:spTree>
    <p:extLst>
      <p:ext uri="{BB962C8B-B14F-4D97-AF65-F5344CB8AC3E}">
        <p14:creationId xmlns:p14="http://schemas.microsoft.com/office/powerpoint/2010/main" val="1169219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 Images - no captions">
    <p:spTree>
      <p:nvGrpSpPr>
        <p:cNvPr id="1" name=""/>
        <p:cNvGrpSpPr/>
        <p:nvPr/>
      </p:nvGrpSpPr>
      <p:grpSpPr>
        <a:xfrm>
          <a:off x="0" y="0"/>
          <a:ext cx="0" cy="0"/>
          <a:chOff x="0" y="0"/>
          <a:chExt cx="0" cy="0"/>
        </a:xfrm>
      </p:grpSpPr>
      <p:sp>
        <p:nvSpPr>
          <p:cNvPr id="4" name="Picture Placeholder 8"/>
          <p:cNvSpPr>
            <a:spLocks noGrp="1"/>
          </p:cNvSpPr>
          <p:nvPr>
            <p:ph type="pic" sz="quarter" idx="14"/>
          </p:nvPr>
        </p:nvSpPr>
        <p:spPr>
          <a:xfrm>
            <a:off x="234683" y="1494075"/>
            <a:ext cx="3952756" cy="1941334"/>
          </a:xfrm>
          <a:ln>
            <a:solidFill>
              <a:schemeClr val="bg1">
                <a:lumMod val="85000"/>
              </a:schemeClr>
            </a:solidFill>
          </a:ln>
        </p:spPr>
        <p:txBody>
          <a:bodyPr/>
          <a:lstStyle>
            <a:lvl1pPr marL="0" indent="0">
              <a:buNone/>
              <a:defRPr/>
            </a:lvl1pPr>
          </a:lstStyle>
          <a:p>
            <a:r>
              <a:rPr lang="en-US"/>
              <a:t>Click icon to add picture</a:t>
            </a:r>
            <a:endParaRPr lang="en-US" dirty="0"/>
          </a:p>
        </p:txBody>
      </p:sp>
      <p:sp>
        <p:nvSpPr>
          <p:cNvPr id="17" name="Title 10"/>
          <p:cNvSpPr>
            <a:spLocks noGrp="1"/>
          </p:cNvSpPr>
          <p:nvPr>
            <p:ph type="title" hasCustomPrompt="1"/>
          </p:nvPr>
        </p:nvSpPr>
        <p:spPr>
          <a:xfrm>
            <a:off x="234683" y="205099"/>
            <a:ext cx="8674639" cy="918445"/>
          </a:xfrm>
          <a:prstGeom prst="rect">
            <a:avLst/>
          </a:prstGeom>
        </p:spPr>
        <p:txBody>
          <a:bodyPr>
            <a:noAutofit/>
          </a:bodyPr>
          <a:lstStyle>
            <a:lvl1pPr>
              <a:defRPr sz="2800" b="0" baseline="0">
                <a:latin typeface="Franklin Gothic Medium" panose="020B0603020102020204" pitchFamily="34" charset="0"/>
                <a:cs typeface="Adobe Devanagari" panose="02040503050201020203" pitchFamily="18" charset="0"/>
              </a:defRPr>
            </a:lvl1pPr>
          </a:lstStyle>
          <a:p>
            <a:r>
              <a:rPr lang="en-US" dirty="0"/>
              <a:t>“So what?” statement. No more than two lines detailing the ONE idea/topic for slide. (12-15 words)</a:t>
            </a:r>
          </a:p>
        </p:txBody>
      </p:sp>
      <p:sp>
        <p:nvSpPr>
          <p:cNvPr id="18" name="Text Placeholder 11"/>
          <p:cNvSpPr>
            <a:spLocks noGrp="1"/>
          </p:cNvSpPr>
          <p:nvPr>
            <p:ph type="body" sz="quarter" idx="10" hasCustomPrompt="1"/>
          </p:nvPr>
        </p:nvSpPr>
        <p:spPr>
          <a:xfrm>
            <a:off x="234683" y="6205538"/>
            <a:ext cx="7541990" cy="550862"/>
          </a:xfrm>
        </p:spPr>
        <p:txBody>
          <a:bodyPr>
            <a:norm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000"/>
            </a:lvl1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dirty="0"/>
              <a:t>Acronyms: </a:t>
            </a:r>
          </a:p>
        </p:txBody>
      </p:sp>
      <p:sp>
        <p:nvSpPr>
          <p:cNvPr id="12" name="Picture Placeholder 8"/>
          <p:cNvSpPr>
            <a:spLocks noGrp="1"/>
          </p:cNvSpPr>
          <p:nvPr>
            <p:ph type="pic" sz="quarter" idx="15"/>
          </p:nvPr>
        </p:nvSpPr>
        <p:spPr>
          <a:xfrm>
            <a:off x="4815230" y="1494075"/>
            <a:ext cx="4094092" cy="4328362"/>
          </a:xfrm>
          <a:ln>
            <a:solidFill>
              <a:schemeClr val="bg1">
                <a:lumMod val="85000"/>
              </a:schemeClr>
            </a:solidFill>
          </a:ln>
        </p:spPr>
        <p:txBody>
          <a:bodyPr/>
          <a:lstStyle>
            <a:lvl1pPr marL="0" indent="0">
              <a:buNone/>
              <a:defRPr/>
            </a:lvl1pPr>
          </a:lstStyle>
          <a:p>
            <a:r>
              <a:rPr lang="en-US"/>
              <a:t>Click icon to add picture</a:t>
            </a:r>
            <a:endParaRPr lang="en-US" dirty="0"/>
          </a:p>
        </p:txBody>
      </p:sp>
      <p:sp>
        <p:nvSpPr>
          <p:cNvPr id="19" name="Picture Placeholder 8"/>
          <p:cNvSpPr>
            <a:spLocks noGrp="1"/>
          </p:cNvSpPr>
          <p:nvPr>
            <p:ph type="pic" sz="quarter" idx="16"/>
          </p:nvPr>
        </p:nvSpPr>
        <p:spPr>
          <a:xfrm>
            <a:off x="234683" y="3935422"/>
            <a:ext cx="3952756" cy="2004886"/>
          </a:xfrm>
          <a:ln>
            <a:solidFill>
              <a:schemeClr val="bg1">
                <a:lumMod val="85000"/>
              </a:schemeClr>
            </a:solidFill>
          </a:ln>
        </p:spPr>
        <p:txBody>
          <a:bodyPr/>
          <a:lstStyle>
            <a:lvl1pPr marL="0" indent="0">
              <a:buNone/>
              <a:defRPr/>
            </a:lvl1pPr>
          </a:lstStyle>
          <a:p>
            <a:r>
              <a:rPr lang="en-US"/>
              <a:t>Click icon to add picture</a:t>
            </a:r>
            <a:endParaRPr lang="en-US" dirty="0"/>
          </a:p>
        </p:txBody>
      </p:sp>
    </p:spTree>
    <p:extLst>
      <p:ext uri="{BB962C8B-B14F-4D97-AF65-F5344CB8AC3E}">
        <p14:creationId xmlns:p14="http://schemas.microsoft.com/office/powerpoint/2010/main" val="30695520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entral Image - 4 Text boxes">
    <p:spTree>
      <p:nvGrpSpPr>
        <p:cNvPr id="1" name=""/>
        <p:cNvGrpSpPr/>
        <p:nvPr/>
      </p:nvGrpSpPr>
      <p:grpSpPr>
        <a:xfrm>
          <a:off x="0" y="0"/>
          <a:ext cx="0" cy="0"/>
          <a:chOff x="0" y="0"/>
          <a:chExt cx="0" cy="0"/>
        </a:xfrm>
      </p:grpSpPr>
      <p:sp>
        <p:nvSpPr>
          <p:cNvPr id="4" name="Picture Placeholder 8"/>
          <p:cNvSpPr>
            <a:spLocks noGrp="1"/>
          </p:cNvSpPr>
          <p:nvPr>
            <p:ph type="pic" sz="quarter" idx="14"/>
          </p:nvPr>
        </p:nvSpPr>
        <p:spPr>
          <a:xfrm>
            <a:off x="2676898" y="2315993"/>
            <a:ext cx="3747147" cy="2697095"/>
          </a:xfrm>
          <a:ln>
            <a:solidFill>
              <a:schemeClr val="bg1">
                <a:lumMod val="85000"/>
              </a:schemeClr>
            </a:solidFill>
          </a:ln>
        </p:spPr>
        <p:txBody>
          <a:bodyPr/>
          <a:lstStyle>
            <a:lvl1pPr marL="0" indent="0">
              <a:buNone/>
              <a:defRPr/>
            </a:lvl1pPr>
          </a:lstStyle>
          <a:p>
            <a:r>
              <a:rPr lang="en-US"/>
              <a:t>Click icon to add picture</a:t>
            </a:r>
            <a:endParaRPr lang="en-US" dirty="0"/>
          </a:p>
        </p:txBody>
      </p:sp>
      <p:sp>
        <p:nvSpPr>
          <p:cNvPr id="17" name="Title 10"/>
          <p:cNvSpPr>
            <a:spLocks noGrp="1"/>
          </p:cNvSpPr>
          <p:nvPr>
            <p:ph type="title" hasCustomPrompt="1"/>
          </p:nvPr>
        </p:nvSpPr>
        <p:spPr>
          <a:xfrm>
            <a:off x="234683" y="205099"/>
            <a:ext cx="8674639" cy="918445"/>
          </a:xfrm>
          <a:prstGeom prst="rect">
            <a:avLst/>
          </a:prstGeom>
        </p:spPr>
        <p:txBody>
          <a:bodyPr>
            <a:noAutofit/>
          </a:bodyPr>
          <a:lstStyle>
            <a:lvl1pPr>
              <a:defRPr sz="2800" b="0" baseline="0">
                <a:latin typeface="Franklin Gothic Medium" panose="020B0603020102020204" pitchFamily="34" charset="0"/>
                <a:cs typeface="Adobe Devanagari" panose="02040503050201020203" pitchFamily="18" charset="0"/>
              </a:defRPr>
            </a:lvl1pPr>
          </a:lstStyle>
          <a:p>
            <a:r>
              <a:rPr lang="en-US" dirty="0"/>
              <a:t>“So what?” statement. No more than two lines detailing the ONE idea/topic for slide. (12-15 words)</a:t>
            </a:r>
          </a:p>
        </p:txBody>
      </p:sp>
      <p:sp>
        <p:nvSpPr>
          <p:cNvPr id="18" name="Text Placeholder 11"/>
          <p:cNvSpPr>
            <a:spLocks noGrp="1"/>
          </p:cNvSpPr>
          <p:nvPr>
            <p:ph type="body" sz="quarter" idx="10" hasCustomPrompt="1"/>
          </p:nvPr>
        </p:nvSpPr>
        <p:spPr>
          <a:xfrm>
            <a:off x="234683" y="6205538"/>
            <a:ext cx="7541990" cy="550862"/>
          </a:xfrm>
        </p:spPr>
        <p:txBody>
          <a:bodyPr>
            <a:norm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000"/>
            </a:lvl1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dirty="0"/>
              <a:t>Acronyms: </a:t>
            </a:r>
          </a:p>
        </p:txBody>
      </p:sp>
      <p:sp>
        <p:nvSpPr>
          <p:cNvPr id="10" name="Content Placeholder 2"/>
          <p:cNvSpPr>
            <a:spLocks noGrp="1"/>
          </p:cNvSpPr>
          <p:nvPr>
            <p:ph sz="half" idx="15" hasCustomPrompt="1"/>
          </p:nvPr>
        </p:nvSpPr>
        <p:spPr>
          <a:xfrm>
            <a:off x="6730145" y="1283112"/>
            <a:ext cx="2179177" cy="1373206"/>
          </a:xfrm>
        </p:spPr>
        <p:txBody>
          <a:bodyPr>
            <a:normAutofit/>
          </a:bodyPr>
          <a:lstStyle>
            <a:lvl1pPr>
              <a:lnSpc>
                <a:spcPct val="90000"/>
              </a:lnSpc>
              <a:defRPr sz="1800" baseline="0"/>
            </a:lvl1pPr>
            <a:lvl2pPr marL="576263" indent="-228600">
              <a:lnSpc>
                <a:spcPct val="90000"/>
              </a:lnSpc>
              <a:defRPr sz="1600"/>
            </a:lvl2pPr>
            <a:lvl3pPr>
              <a:defRPr sz="1600"/>
            </a:lvl3pPr>
            <a:lvl4pPr>
              <a:defRPr sz="1400"/>
            </a:lvl4pPr>
            <a:lvl5pPr>
              <a:defRPr sz="1400"/>
            </a:lvl5pPr>
          </a:lstStyle>
          <a:p>
            <a:pPr lvl="0"/>
            <a:r>
              <a:rPr lang="en-US" dirty="0"/>
              <a:t>Click to add text.</a:t>
            </a:r>
          </a:p>
        </p:txBody>
      </p:sp>
      <p:sp>
        <p:nvSpPr>
          <p:cNvPr id="11" name="Content Placeholder 2"/>
          <p:cNvSpPr>
            <a:spLocks noGrp="1"/>
          </p:cNvSpPr>
          <p:nvPr>
            <p:ph sz="half" idx="16" hasCustomPrompt="1"/>
          </p:nvPr>
        </p:nvSpPr>
        <p:spPr>
          <a:xfrm>
            <a:off x="234683" y="1283112"/>
            <a:ext cx="2179177" cy="1373206"/>
          </a:xfrm>
        </p:spPr>
        <p:txBody>
          <a:bodyPr>
            <a:normAutofit/>
          </a:bodyPr>
          <a:lstStyle>
            <a:lvl1pPr>
              <a:lnSpc>
                <a:spcPct val="90000"/>
              </a:lnSpc>
              <a:defRPr sz="1800" baseline="0"/>
            </a:lvl1pPr>
            <a:lvl2pPr marL="576263" indent="-228600">
              <a:lnSpc>
                <a:spcPct val="90000"/>
              </a:lnSpc>
              <a:defRPr sz="1600"/>
            </a:lvl2pPr>
            <a:lvl3pPr>
              <a:defRPr sz="1600"/>
            </a:lvl3pPr>
            <a:lvl4pPr>
              <a:defRPr sz="1400"/>
            </a:lvl4pPr>
            <a:lvl5pPr>
              <a:defRPr sz="1400"/>
            </a:lvl5pPr>
          </a:lstStyle>
          <a:p>
            <a:pPr lvl="0"/>
            <a:r>
              <a:rPr lang="en-US" dirty="0"/>
              <a:t>Click to add text.</a:t>
            </a:r>
          </a:p>
        </p:txBody>
      </p:sp>
      <p:sp>
        <p:nvSpPr>
          <p:cNvPr id="12" name="Content Placeholder 2"/>
          <p:cNvSpPr>
            <a:spLocks noGrp="1"/>
          </p:cNvSpPr>
          <p:nvPr>
            <p:ph sz="half" idx="17" hasCustomPrompt="1"/>
          </p:nvPr>
        </p:nvSpPr>
        <p:spPr>
          <a:xfrm>
            <a:off x="234683" y="4651309"/>
            <a:ext cx="2179177" cy="1373206"/>
          </a:xfrm>
        </p:spPr>
        <p:txBody>
          <a:bodyPr>
            <a:normAutofit/>
          </a:bodyPr>
          <a:lstStyle>
            <a:lvl1pPr>
              <a:lnSpc>
                <a:spcPct val="90000"/>
              </a:lnSpc>
              <a:defRPr sz="1800" baseline="0"/>
            </a:lvl1pPr>
            <a:lvl2pPr marL="576263" indent="-228600">
              <a:lnSpc>
                <a:spcPct val="90000"/>
              </a:lnSpc>
              <a:defRPr sz="1600"/>
            </a:lvl2pPr>
            <a:lvl3pPr>
              <a:defRPr sz="1600"/>
            </a:lvl3pPr>
            <a:lvl4pPr>
              <a:defRPr sz="1400"/>
            </a:lvl4pPr>
            <a:lvl5pPr>
              <a:defRPr sz="1400"/>
            </a:lvl5pPr>
          </a:lstStyle>
          <a:p>
            <a:pPr lvl="0"/>
            <a:r>
              <a:rPr lang="en-US" dirty="0"/>
              <a:t>Click to add text.</a:t>
            </a:r>
          </a:p>
        </p:txBody>
      </p:sp>
      <p:sp>
        <p:nvSpPr>
          <p:cNvPr id="19" name="Content Placeholder 2"/>
          <p:cNvSpPr>
            <a:spLocks noGrp="1"/>
          </p:cNvSpPr>
          <p:nvPr>
            <p:ph sz="half" idx="18" hasCustomPrompt="1"/>
          </p:nvPr>
        </p:nvSpPr>
        <p:spPr>
          <a:xfrm>
            <a:off x="6730145" y="4651309"/>
            <a:ext cx="2179177" cy="1373206"/>
          </a:xfrm>
        </p:spPr>
        <p:txBody>
          <a:bodyPr>
            <a:normAutofit/>
          </a:bodyPr>
          <a:lstStyle>
            <a:lvl1pPr>
              <a:lnSpc>
                <a:spcPct val="90000"/>
              </a:lnSpc>
              <a:defRPr sz="1800" baseline="0"/>
            </a:lvl1pPr>
            <a:lvl2pPr marL="576263" indent="-228600">
              <a:lnSpc>
                <a:spcPct val="90000"/>
              </a:lnSpc>
              <a:defRPr sz="1600"/>
            </a:lvl2pPr>
            <a:lvl3pPr>
              <a:defRPr sz="1600"/>
            </a:lvl3pPr>
            <a:lvl4pPr>
              <a:defRPr sz="1400"/>
            </a:lvl4pPr>
            <a:lvl5pPr>
              <a:defRPr sz="1400"/>
            </a:lvl5pPr>
          </a:lstStyle>
          <a:p>
            <a:pPr lvl="0"/>
            <a:r>
              <a:rPr lang="en-US" dirty="0"/>
              <a:t>Click to add text.</a:t>
            </a:r>
          </a:p>
        </p:txBody>
      </p:sp>
    </p:spTree>
    <p:extLst>
      <p:ext uri="{BB962C8B-B14F-4D97-AF65-F5344CB8AC3E}">
        <p14:creationId xmlns:p14="http://schemas.microsoft.com/office/powerpoint/2010/main" val="13577097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 statement">
    <p:spTree>
      <p:nvGrpSpPr>
        <p:cNvPr id="1" name=""/>
        <p:cNvGrpSpPr/>
        <p:nvPr/>
      </p:nvGrpSpPr>
      <p:grpSpPr>
        <a:xfrm>
          <a:off x="0" y="0"/>
          <a:ext cx="0" cy="0"/>
          <a:chOff x="0" y="0"/>
          <a:chExt cx="0" cy="0"/>
        </a:xfrm>
      </p:grpSpPr>
      <p:sp>
        <p:nvSpPr>
          <p:cNvPr id="8" name="Slide Number Placeholder 3"/>
          <p:cNvSpPr>
            <a:spLocks noGrp="1"/>
          </p:cNvSpPr>
          <p:nvPr>
            <p:ph type="sldNum" sz="quarter" idx="4"/>
          </p:nvPr>
        </p:nvSpPr>
        <p:spPr>
          <a:xfrm>
            <a:off x="8501588" y="6310709"/>
            <a:ext cx="391577" cy="365125"/>
          </a:xfrm>
          <a:prstGeom prst="rect">
            <a:avLst/>
          </a:prstGeom>
        </p:spPr>
        <p:txBody>
          <a:bodyPr vert="horz" lIns="91440" tIns="45720" rIns="91440" bIns="45720" rtlCol="0" anchor="ctr"/>
          <a:lstStyle>
            <a:lvl1pPr algn="r">
              <a:defRPr sz="1000">
                <a:solidFill>
                  <a:schemeClr val="bg1">
                    <a:lumMod val="50000"/>
                  </a:schemeClr>
                </a:solidFill>
                <a:latin typeface="Segoe UI" panose="020B0502040204020203" pitchFamily="34" charset="0"/>
                <a:cs typeface="Segoe UI" panose="020B0502040204020203" pitchFamily="34" charset="0"/>
              </a:defRPr>
            </a:lvl1pPr>
          </a:lstStyle>
          <a:p>
            <a:fld id="{6FEF7D8D-2123-40E7-9174-E11C2FCE4FA4}" type="slidenum">
              <a:rPr lang="en-US" smtClean="0"/>
              <a:pPr/>
              <a:t>‹#›</a:t>
            </a:fld>
            <a:endParaRPr lang="en-US" dirty="0"/>
          </a:p>
        </p:txBody>
      </p:sp>
      <p:sp>
        <p:nvSpPr>
          <p:cNvPr id="6" name="Text Placeholder 5"/>
          <p:cNvSpPr>
            <a:spLocks noGrp="1"/>
          </p:cNvSpPr>
          <p:nvPr>
            <p:ph type="body" sz="quarter" idx="10" hasCustomPrompt="1"/>
          </p:nvPr>
        </p:nvSpPr>
        <p:spPr>
          <a:xfrm>
            <a:off x="196850" y="2819400"/>
            <a:ext cx="8696325" cy="1154113"/>
          </a:xfrm>
        </p:spPr>
        <p:txBody>
          <a:bodyPr anchor="ctr"/>
          <a:lstStyle>
            <a:lvl1pPr marL="0" marR="0" indent="0" algn="ctr" defTabSz="685783" rtl="0" eaLnBrk="1" fontAlgn="auto" latinLnBrk="0" hangingPunct="1">
              <a:lnSpc>
                <a:spcPct val="90000"/>
              </a:lnSpc>
              <a:spcBef>
                <a:spcPts val="751"/>
              </a:spcBef>
              <a:spcAft>
                <a:spcPts val="0"/>
              </a:spcAft>
              <a:buClrTx/>
              <a:buSzTx/>
              <a:buFont typeface="Arial" panose="020B0604020202020204" pitchFamily="34" charset="0"/>
              <a:buNone/>
              <a:tabLst/>
              <a:defRPr/>
            </a:lvl1pPr>
            <a:lvl2pPr marL="171445" indent="0">
              <a:buNone/>
              <a:defRPr/>
            </a:lvl2pPr>
            <a:lvl3pPr marL="342892" indent="0">
              <a:buNone/>
              <a:defRPr/>
            </a:lvl3pPr>
            <a:lvl4pPr marL="514337" indent="0">
              <a:buNone/>
              <a:defRPr/>
            </a:lvl4pPr>
            <a:lvl5pPr marL="685783" indent="0">
              <a:buNone/>
              <a:defRPr/>
            </a:lvl5pPr>
          </a:lstStyle>
          <a:p>
            <a:pPr marL="0" marR="0" lvl="0" indent="0" algn="ctr"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en-US" b="1" baseline="0" dirty="0">
                <a:solidFill>
                  <a:schemeClr val="tx2">
                    <a:lumMod val="50000"/>
                  </a:schemeClr>
                </a:solidFill>
                <a:latin typeface="Calibri Light" panose="020F0302020204030204" pitchFamily="34" charset="0"/>
                <a:cs typeface="Calibri Light" panose="020F0302020204030204" pitchFamily="34" charset="0"/>
              </a:rPr>
              <a:t>Introduction statement. </a:t>
            </a:r>
            <a:r>
              <a:rPr lang="en-US" b="1" dirty="0">
                <a:solidFill>
                  <a:schemeClr val="tx2">
                    <a:lumMod val="50000"/>
                  </a:schemeClr>
                </a:solidFill>
                <a:latin typeface="Calibri Light" panose="020F0302020204030204" pitchFamily="34" charset="0"/>
                <a:cs typeface="Calibri Light" panose="020F0302020204030204" pitchFamily="34" charset="0"/>
              </a:rPr>
              <a:t>Zoom</a:t>
            </a:r>
            <a:r>
              <a:rPr lang="en-US" b="1" baseline="0" dirty="0">
                <a:solidFill>
                  <a:schemeClr val="tx2">
                    <a:lumMod val="50000"/>
                  </a:schemeClr>
                </a:solidFill>
                <a:latin typeface="Calibri Light" panose="020F0302020204030204" pitchFamily="34" charset="0"/>
                <a:cs typeface="Calibri Light" panose="020F0302020204030204" pitchFamily="34" charset="0"/>
              </a:rPr>
              <a:t> in. What’s the focus here? </a:t>
            </a:r>
            <a:endParaRPr lang="en-US" b="1" dirty="0">
              <a:solidFill>
                <a:schemeClr val="tx2">
                  <a:lumMod val="50000"/>
                </a:schemeClr>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9525750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 Images with Text boxes">
    <p:spTree>
      <p:nvGrpSpPr>
        <p:cNvPr id="1" name=""/>
        <p:cNvGrpSpPr/>
        <p:nvPr/>
      </p:nvGrpSpPr>
      <p:grpSpPr>
        <a:xfrm>
          <a:off x="0" y="0"/>
          <a:ext cx="0" cy="0"/>
          <a:chOff x="0" y="0"/>
          <a:chExt cx="0" cy="0"/>
        </a:xfrm>
      </p:grpSpPr>
      <p:sp>
        <p:nvSpPr>
          <p:cNvPr id="17" name="Title 10"/>
          <p:cNvSpPr>
            <a:spLocks noGrp="1"/>
          </p:cNvSpPr>
          <p:nvPr>
            <p:ph type="title" hasCustomPrompt="1"/>
          </p:nvPr>
        </p:nvSpPr>
        <p:spPr>
          <a:xfrm>
            <a:off x="234683" y="205099"/>
            <a:ext cx="8674639" cy="918445"/>
          </a:xfrm>
          <a:prstGeom prst="rect">
            <a:avLst/>
          </a:prstGeom>
        </p:spPr>
        <p:txBody>
          <a:bodyPr>
            <a:noAutofit/>
          </a:bodyPr>
          <a:lstStyle>
            <a:lvl1pPr>
              <a:defRPr sz="2800" b="0" baseline="0">
                <a:latin typeface="Franklin Gothic Medium" panose="020B0603020102020204" pitchFamily="34" charset="0"/>
                <a:cs typeface="Adobe Devanagari" panose="02040503050201020203" pitchFamily="18" charset="0"/>
              </a:defRPr>
            </a:lvl1pPr>
          </a:lstStyle>
          <a:p>
            <a:r>
              <a:rPr lang="en-US" dirty="0"/>
              <a:t>“So what?” statement. No more than two lines detailing the ONE idea/topic for slide. (12-15 words)</a:t>
            </a:r>
          </a:p>
        </p:txBody>
      </p:sp>
      <p:sp>
        <p:nvSpPr>
          <p:cNvPr id="18" name="Text Placeholder 11"/>
          <p:cNvSpPr>
            <a:spLocks noGrp="1"/>
          </p:cNvSpPr>
          <p:nvPr>
            <p:ph type="body" sz="quarter" idx="10" hasCustomPrompt="1"/>
          </p:nvPr>
        </p:nvSpPr>
        <p:spPr>
          <a:xfrm>
            <a:off x="234683" y="6205538"/>
            <a:ext cx="7541990" cy="550862"/>
          </a:xfrm>
        </p:spPr>
        <p:txBody>
          <a:bodyPr>
            <a:norm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000"/>
            </a:lvl1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dirty="0"/>
              <a:t>Acronyms: </a:t>
            </a:r>
          </a:p>
        </p:txBody>
      </p:sp>
      <p:sp>
        <p:nvSpPr>
          <p:cNvPr id="23" name="Picture Placeholder 8"/>
          <p:cNvSpPr>
            <a:spLocks noGrp="1"/>
          </p:cNvSpPr>
          <p:nvPr>
            <p:ph type="pic" sz="quarter" idx="15"/>
          </p:nvPr>
        </p:nvSpPr>
        <p:spPr>
          <a:xfrm>
            <a:off x="4777104" y="1393480"/>
            <a:ext cx="2640648" cy="2011680"/>
          </a:xfrm>
          <a:ln>
            <a:solidFill>
              <a:schemeClr val="bg1">
                <a:lumMod val="85000"/>
              </a:schemeClr>
            </a:solidFill>
          </a:ln>
        </p:spPr>
        <p:txBody>
          <a:bodyPr/>
          <a:lstStyle>
            <a:lvl1pPr marL="0" indent="0">
              <a:buNone/>
              <a:defRPr/>
            </a:lvl1pPr>
          </a:lstStyle>
          <a:p>
            <a:r>
              <a:rPr lang="en-US"/>
              <a:t>Click icon to add picture</a:t>
            </a:r>
            <a:endParaRPr lang="en-US" dirty="0"/>
          </a:p>
        </p:txBody>
      </p:sp>
      <p:sp>
        <p:nvSpPr>
          <p:cNvPr id="25" name="Picture Placeholder 8"/>
          <p:cNvSpPr>
            <a:spLocks noGrp="1"/>
          </p:cNvSpPr>
          <p:nvPr>
            <p:ph type="pic" sz="quarter" idx="16"/>
          </p:nvPr>
        </p:nvSpPr>
        <p:spPr>
          <a:xfrm>
            <a:off x="1706311" y="1393480"/>
            <a:ext cx="2640648" cy="2011680"/>
          </a:xfrm>
          <a:ln>
            <a:solidFill>
              <a:schemeClr val="bg1">
                <a:lumMod val="85000"/>
              </a:schemeClr>
            </a:solidFill>
          </a:ln>
        </p:spPr>
        <p:txBody>
          <a:bodyPr/>
          <a:lstStyle>
            <a:lvl1pPr marL="0" indent="0">
              <a:buNone/>
              <a:defRPr/>
            </a:lvl1pPr>
          </a:lstStyle>
          <a:p>
            <a:r>
              <a:rPr lang="en-US"/>
              <a:t>Click icon to add picture</a:t>
            </a:r>
            <a:endParaRPr lang="en-US" dirty="0"/>
          </a:p>
        </p:txBody>
      </p:sp>
      <p:sp>
        <p:nvSpPr>
          <p:cNvPr id="26" name="Content Placeholder 2"/>
          <p:cNvSpPr>
            <a:spLocks noGrp="1"/>
          </p:cNvSpPr>
          <p:nvPr>
            <p:ph sz="half" idx="17" hasCustomPrompt="1"/>
          </p:nvPr>
        </p:nvSpPr>
        <p:spPr>
          <a:xfrm>
            <a:off x="241801" y="1393480"/>
            <a:ext cx="1397564" cy="2011680"/>
          </a:xfrm>
        </p:spPr>
        <p:txBody>
          <a:bodyPr>
            <a:normAutofit/>
          </a:bodyPr>
          <a:lstStyle>
            <a:lvl1pPr>
              <a:lnSpc>
                <a:spcPct val="90000"/>
              </a:lnSpc>
              <a:defRPr sz="1800" baseline="0"/>
            </a:lvl1pPr>
            <a:lvl2pPr marL="576263" indent="-228600">
              <a:lnSpc>
                <a:spcPct val="90000"/>
              </a:lnSpc>
              <a:defRPr sz="1600"/>
            </a:lvl2pPr>
            <a:lvl3pPr>
              <a:defRPr sz="1600"/>
            </a:lvl3pPr>
            <a:lvl4pPr>
              <a:defRPr sz="1400"/>
            </a:lvl4pPr>
            <a:lvl5pPr>
              <a:defRPr sz="1400"/>
            </a:lvl5pPr>
          </a:lstStyle>
          <a:p>
            <a:pPr lvl="0"/>
            <a:r>
              <a:rPr lang="en-US" dirty="0"/>
              <a:t>Click to add text.</a:t>
            </a:r>
          </a:p>
        </p:txBody>
      </p:sp>
      <p:sp>
        <p:nvSpPr>
          <p:cNvPr id="28" name="Content Placeholder 2"/>
          <p:cNvSpPr>
            <a:spLocks noGrp="1"/>
          </p:cNvSpPr>
          <p:nvPr>
            <p:ph sz="half" idx="18" hasCustomPrompt="1"/>
          </p:nvPr>
        </p:nvSpPr>
        <p:spPr>
          <a:xfrm>
            <a:off x="7484698" y="1393480"/>
            <a:ext cx="1397564" cy="2011680"/>
          </a:xfrm>
        </p:spPr>
        <p:txBody>
          <a:bodyPr>
            <a:normAutofit/>
          </a:bodyPr>
          <a:lstStyle>
            <a:lvl1pPr>
              <a:lnSpc>
                <a:spcPct val="90000"/>
              </a:lnSpc>
              <a:defRPr sz="1800" baseline="0"/>
            </a:lvl1pPr>
            <a:lvl2pPr marL="576263" indent="-228600">
              <a:lnSpc>
                <a:spcPct val="90000"/>
              </a:lnSpc>
              <a:defRPr sz="1600"/>
            </a:lvl2pPr>
            <a:lvl3pPr>
              <a:defRPr sz="1600"/>
            </a:lvl3pPr>
            <a:lvl4pPr>
              <a:defRPr sz="1400"/>
            </a:lvl4pPr>
            <a:lvl5pPr>
              <a:defRPr sz="1400"/>
            </a:lvl5pPr>
          </a:lstStyle>
          <a:p>
            <a:pPr lvl="0"/>
            <a:r>
              <a:rPr lang="en-US" dirty="0"/>
              <a:t>Click to add text.</a:t>
            </a:r>
          </a:p>
        </p:txBody>
      </p:sp>
      <p:sp>
        <p:nvSpPr>
          <p:cNvPr id="29" name="Picture Placeholder 8"/>
          <p:cNvSpPr>
            <a:spLocks noGrp="1"/>
          </p:cNvSpPr>
          <p:nvPr>
            <p:ph type="pic" sz="quarter" idx="19"/>
          </p:nvPr>
        </p:nvSpPr>
        <p:spPr>
          <a:xfrm>
            <a:off x="1706311" y="3827618"/>
            <a:ext cx="2640648" cy="2011680"/>
          </a:xfrm>
          <a:ln>
            <a:solidFill>
              <a:schemeClr val="bg1">
                <a:lumMod val="85000"/>
              </a:schemeClr>
            </a:solidFill>
          </a:ln>
        </p:spPr>
        <p:txBody>
          <a:bodyPr/>
          <a:lstStyle>
            <a:lvl1pPr marL="0" indent="0">
              <a:buNone/>
              <a:defRPr/>
            </a:lvl1pPr>
          </a:lstStyle>
          <a:p>
            <a:r>
              <a:rPr lang="en-US"/>
              <a:t>Click icon to add picture</a:t>
            </a:r>
            <a:endParaRPr lang="en-US" dirty="0"/>
          </a:p>
        </p:txBody>
      </p:sp>
      <p:sp>
        <p:nvSpPr>
          <p:cNvPr id="30" name="Content Placeholder 2"/>
          <p:cNvSpPr>
            <a:spLocks noGrp="1"/>
          </p:cNvSpPr>
          <p:nvPr>
            <p:ph sz="half" idx="20" hasCustomPrompt="1"/>
          </p:nvPr>
        </p:nvSpPr>
        <p:spPr>
          <a:xfrm>
            <a:off x="241801" y="3827618"/>
            <a:ext cx="1397564" cy="2011680"/>
          </a:xfrm>
        </p:spPr>
        <p:txBody>
          <a:bodyPr>
            <a:normAutofit/>
          </a:bodyPr>
          <a:lstStyle>
            <a:lvl1pPr>
              <a:lnSpc>
                <a:spcPct val="90000"/>
              </a:lnSpc>
              <a:defRPr sz="1800" baseline="0"/>
            </a:lvl1pPr>
            <a:lvl2pPr marL="576263" indent="-228600">
              <a:lnSpc>
                <a:spcPct val="90000"/>
              </a:lnSpc>
              <a:defRPr sz="1600"/>
            </a:lvl2pPr>
            <a:lvl3pPr>
              <a:defRPr sz="1600"/>
            </a:lvl3pPr>
            <a:lvl4pPr>
              <a:defRPr sz="1400"/>
            </a:lvl4pPr>
            <a:lvl5pPr>
              <a:defRPr sz="1400"/>
            </a:lvl5pPr>
          </a:lstStyle>
          <a:p>
            <a:pPr lvl="0"/>
            <a:r>
              <a:rPr lang="en-US" dirty="0"/>
              <a:t>Click to add text.</a:t>
            </a:r>
          </a:p>
        </p:txBody>
      </p:sp>
      <p:sp>
        <p:nvSpPr>
          <p:cNvPr id="31" name="Picture Placeholder 8"/>
          <p:cNvSpPr>
            <a:spLocks noGrp="1"/>
          </p:cNvSpPr>
          <p:nvPr>
            <p:ph type="pic" sz="quarter" idx="21"/>
          </p:nvPr>
        </p:nvSpPr>
        <p:spPr>
          <a:xfrm>
            <a:off x="4777104" y="3853246"/>
            <a:ext cx="2640648" cy="2011680"/>
          </a:xfrm>
          <a:ln>
            <a:solidFill>
              <a:schemeClr val="bg1">
                <a:lumMod val="85000"/>
              </a:schemeClr>
            </a:solidFill>
          </a:ln>
        </p:spPr>
        <p:txBody>
          <a:bodyPr/>
          <a:lstStyle>
            <a:lvl1pPr marL="0" indent="0">
              <a:buNone/>
              <a:defRPr/>
            </a:lvl1pPr>
          </a:lstStyle>
          <a:p>
            <a:r>
              <a:rPr lang="en-US"/>
              <a:t>Click icon to add picture</a:t>
            </a:r>
            <a:endParaRPr lang="en-US" dirty="0"/>
          </a:p>
        </p:txBody>
      </p:sp>
      <p:sp>
        <p:nvSpPr>
          <p:cNvPr id="32" name="Content Placeholder 2"/>
          <p:cNvSpPr>
            <a:spLocks noGrp="1"/>
          </p:cNvSpPr>
          <p:nvPr>
            <p:ph sz="half" idx="22" hasCustomPrompt="1"/>
          </p:nvPr>
        </p:nvSpPr>
        <p:spPr>
          <a:xfrm>
            <a:off x="7484698" y="3853246"/>
            <a:ext cx="1397564" cy="2011680"/>
          </a:xfrm>
        </p:spPr>
        <p:txBody>
          <a:bodyPr>
            <a:normAutofit/>
          </a:bodyPr>
          <a:lstStyle>
            <a:lvl1pPr>
              <a:lnSpc>
                <a:spcPct val="90000"/>
              </a:lnSpc>
              <a:defRPr sz="1800" baseline="0"/>
            </a:lvl1pPr>
            <a:lvl2pPr marL="576263" indent="-228600">
              <a:lnSpc>
                <a:spcPct val="90000"/>
              </a:lnSpc>
              <a:defRPr sz="1600"/>
            </a:lvl2pPr>
            <a:lvl3pPr>
              <a:defRPr sz="1600"/>
            </a:lvl3pPr>
            <a:lvl4pPr>
              <a:defRPr sz="1400"/>
            </a:lvl4pPr>
            <a:lvl5pPr>
              <a:defRPr sz="1400"/>
            </a:lvl5pPr>
          </a:lstStyle>
          <a:p>
            <a:pPr lvl="0"/>
            <a:r>
              <a:rPr lang="en-US" dirty="0"/>
              <a:t>Click to add text.</a:t>
            </a:r>
          </a:p>
        </p:txBody>
      </p:sp>
    </p:spTree>
    <p:extLst>
      <p:ext uri="{BB962C8B-B14F-4D97-AF65-F5344CB8AC3E}">
        <p14:creationId xmlns:p14="http://schemas.microsoft.com/office/powerpoint/2010/main" val="28674952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Wide Text box over 3 Images">
    <p:spTree>
      <p:nvGrpSpPr>
        <p:cNvPr id="1" name=""/>
        <p:cNvGrpSpPr/>
        <p:nvPr/>
      </p:nvGrpSpPr>
      <p:grpSpPr>
        <a:xfrm>
          <a:off x="0" y="0"/>
          <a:ext cx="0" cy="0"/>
          <a:chOff x="0" y="0"/>
          <a:chExt cx="0" cy="0"/>
        </a:xfrm>
      </p:grpSpPr>
      <p:sp>
        <p:nvSpPr>
          <p:cNvPr id="4" name="Picture Placeholder 8"/>
          <p:cNvSpPr>
            <a:spLocks noGrp="1"/>
          </p:cNvSpPr>
          <p:nvPr>
            <p:ph type="pic" sz="quarter" idx="14"/>
          </p:nvPr>
        </p:nvSpPr>
        <p:spPr>
          <a:xfrm>
            <a:off x="209404" y="3960083"/>
            <a:ext cx="2834640" cy="2011680"/>
          </a:xfrm>
          <a:ln>
            <a:solidFill>
              <a:schemeClr val="bg1">
                <a:lumMod val="85000"/>
              </a:schemeClr>
            </a:solidFill>
          </a:ln>
        </p:spPr>
        <p:txBody>
          <a:bodyPr/>
          <a:lstStyle>
            <a:lvl1pPr marL="0" indent="0">
              <a:buNone/>
              <a:defRPr/>
            </a:lvl1pPr>
          </a:lstStyle>
          <a:p>
            <a:r>
              <a:rPr lang="en-US"/>
              <a:t>Click icon to add picture</a:t>
            </a:r>
            <a:endParaRPr lang="en-US" dirty="0"/>
          </a:p>
        </p:txBody>
      </p:sp>
      <p:sp>
        <p:nvSpPr>
          <p:cNvPr id="14" name="Picture Placeholder 8"/>
          <p:cNvSpPr>
            <a:spLocks noGrp="1"/>
          </p:cNvSpPr>
          <p:nvPr>
            <p:ph type="pic" sz="quarter" idx="24"/>
          </p:nvPr>
        </p:nvSpPr>
        <p:spPr>
          <a:xfrm>
            <a:off x="3170853" y="3941891"/>
            <a:ext cx="2834640" cy="2011680"/>
          </a:xfrm>
          <a:ln>
            <a:solidFill>
              <a:schemeClr val="bg1">
                <a:lumMod val="85000"/>
              </a:schemeClr>
            </a:solidFill>
          </a:ln>
        </p:spPr>
        <p:txBody>
          <a:bodyPr/>
          <a:lstStyle>
            <a:lvl1pPr marL="0" indent="0">
              <a:buNone/>
              <a:defRPr/>
            </a:lvl1pPr>
          </a:lstStyle>
          <a:p>
            <a:r>
              <a:rPr lang="en-US"/>
              <a:t>Click icon to add picture</a:t>
            </a:r>
            <a:endParaRPr lang="en-US" dirty="0"/>
          </a:p>
        </p:txBody>
      </p:sp>
      <p:sp>
        <p:nvSpPr>
          <p:cNvPr id="16" name="Picture Placeholder 8"/>
          <p:cNvSpPr>
            <a:spLocks noGrp="1"/>
          </p:cNvSpPr>
          <p:nvPr>
            <p:ph type="pic" sz="quarter" idx="26"/>
          </p:nvPr>
        </p:nvSpPr>
        <p:spPr>
          <a:xfrm>
            <a:off x="6132302" y="3942034"/>
            <a:ext cx="2834640" cy="2011680"/>
          </a:xfrm>
          <a:ln>
            <a:solidFill>
              <a:schemeClr val="bg1">
                <a:lumMod val="85000"/>
              </a:schemeClr>
            </a:solidFill>
          </a:ln>
        </p:spPr>
        <p:txBody>
          <a:bodyPr/>
          <a:lstStyle>
            <a:lvl1pPr marL="0" indent="0">
              <a:buNone/>
              <a:defRPr/>
            </a:lvl1pPr>
          </a:lstStyle>
          <a:p>
            <a:r>
              <a:rPr lang="en-US"/>
              <a:t>Click icon to add picture</a:t>
            </a:r>
            <a:endParaRPr lang="en-US" dirty="0"/>
          </a:p>
        </p:txBody>
      </p:sp>
      <p:sp>
        <p:nvSpPr>
          <p:cNvPr id="17" name="Title 10"/>
          <p:cNvSpPr>
            <a:spLocks noGrp="1"/>
          </p:cNvSpPr>
          <p:nvPr>
            <p:ph type="title" hasCustomPrompt="1"/>
          </p:nvPr>
        </p:nvSpPr>
        <p:spPr>
          <a:xfrm>
            <a:off x="234683" y="205099"/>
            <a:ext cx="8674639" cy="918445"/>
          </a:xfrm>
          <a:prstGeom prst="rect">
            <a:avLst/>
          </a:prstGeom>
        </p:spPr>
        <p:txBody>
          <a:bodyPr>
            <a:noAutofit/>
          </a:bodyPr>
          <a:lstStyle>
            <a:lvl1pPr>
              <a:defRPr sz="2800" b="0" baseline="0">
                <a:latin typeface="Franklin Gothic Medium" panose="020B0603020102020204" pitchFamily="34" charset="0"/>
                <a:cs typeface="Adobe Devanagari" panose="02040503050201020203" pitchFamily="18" charset="0"/>
              </a:defRPr>
            </a:lvl1pPr>
          </a:lstStyle>
          <a:p>
            <a:r>
              <a:rPr lang="en-US" dirty="0"/>
              <a:t>“So what?” statement. No more than two lines detailing the ONE idea/topic for slide. (12-15 words)</a:t>
            </a:r>
          </a:p>
        </p:txBody>
      </p:sp>
      <p:sp>
        <p:nvSpPr>
          <p:cNvPr id="18" name="Text Placeholder 11"/>
          <p:cNvSpPr>
            <a:spLocks noGrp="1"/>
          </p:cNvSpPr>
          <p:nvPr>
            <p:ph type="body" sz="quarter" idx="10" hasCustomPrompt="1"/>
          </p:nvPr>
        </p:nvSpPr>
        <p:spPr>
          <a:xfrm>
            <a:off x="234683" y="6205538"/>
            <a:ext cx="7541990" cy="550862"/>
          </a:xfrm>
        </p:spPr>
        <p:txBody>
          <a:bodyPr>
            <a:norm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000"/>
            </a:lvl1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dirty="0"/>
              <a:t>Acronyms: </a:t>
            </a:r>
          </a:p>
        </p:txBody>
      </p:sp>
      <p:sp>
        <p:nvSpPr>
          <p:cNvPr id="10" name="Content Placeholder 2"/>
          <p:cNvSpPr>
            <a:spLocks noGrp="1"/>
          </p:cNvSpPr>
          <p:nvPr>
            <p:ph sz="half" idx="1" hasCustomPrompt="1"/>
          </p:nvPr>
        </p:nvSpPr>
        <p:spPr>
          <a:xfrm>
            <a:off x="209405" y="1230171"/>
            <a:ext cx="8699918" cy="2615435"/>
          </a:xfrm>
        </p:spPr>
        <p:txBody>
          <a:bodyPr>
            <a:normAutofit/>
          </a:bodyPr>
          <a:lstStyle>
            <a:lvl1pPr>
              <a:lnSpc>
                <a:spcPct val="90000"/>
              </a:lnSpc>
              <a:defRPr sz="1800"/>
            </a:lvl1pPr>
            <a:lvl2pPr marL="576263" indent="-228600">
              <a:lnSpc>
                <a:spcPct val="90000"/>
              </a:lnSpc>
              <a:defRPr sz="1600"/>
            </a:lvl2pPr>
            <a:lvl3pPr>
              <a:defRPr sz="1600"/>
            </a:lvl3pPr>
            <a:lvl4pPr>
              <a:defRPr sz="1400"/>
            </a:lvl4pPr>
            <a:lvl5pPr>
              <a:defRPr sz="1400"/>
            </a:lvl5pPr>
          </a:lstStyle>
          <a:p>
            <a:pPr lvl="0"/>
            <a:r>
              <a:rPr lang="en-US" dirty="0"/>
              <a:t>Click to add bullet text.</a:t>
            </a:r>
          </a:p>
          <a:p>
            <a:pPr lvl="1"/>
            <a:r>
              <a:rPr lang="en-US" dirty="0"/>
              <a:t>Keep it short</a:t>
            </a:r>
          </a:p>
          <a:p>
            <a:pPr lvl="2"/>
            <a:r>
              <a:rPr lang="en-US" dirty="0"/>
              <a:t>Keep it to the point</a:t>
            </a:r>
          </a:p>
          <a:p>
            <a:pPr lvl="3"/>
            <a:r>
              <a:rPr lang="en-US" dirty="0"/>
              <a:t>Keep it under six items</a:t>
            </a:r>
          </a:p>
        </p:txBody>
      </p:sp>
    </p:spTree>
    <p:extLst>
      <p:ext uri="{BB962C8B-B14F-4D97-AF65-F5344CB8AC3E}">
        <p14:creationId xmlns:p14="http://schemas.microsoft.com/office/powerpoint/2010/main" val="5779458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 Images - no captions">
    <p:spTree>
      <p:nvGrpSpPr>
        <p:cNvPr id="1" name=""/>
        <p:cNvGrpSpPr/>
        <p:nvPr/>
      </p:nvGrpSpPr>
      <p:grpSpPr>
        <a:xfrm>
          <a:off x="0" y="0"/>
          <a:ext cx="0" cy="0"/>
          <a:chOff x="0" y="0"/>
          <a:chExt cx="0" cy="0"/>
        </a:xfrm>
      </p:grpSpPr>
      <p:sp>
        <p:nvSpPr>
          <p:cNvPr id="17" name="Title 10"/>
          <p:cNvSpPr>
            <a:spLocks noGrp="1"/>
          </p:cNvSpPr>
          <p:nvPr>
            <p:ph type="title" hasCustomPrompt="1"/>
          </p:nvPr>
        </p:nvSpPr>
        <p:spPr>
          <a:xfrm>
            <a:off x="234683" y="205099"/>
            <a:ext cx="8674639" cy="918445"/>
          </a:xfrm>
          <a:prstGeom prst="rect">
            <a:avLst/>
          </a:prstGeom>
        </p:spPr>
        <p:txBody>
          <a:bodyPr>
            <a:noAutofit/>
          </a:bodyPr>
          <a:lstStyle>
            <a:lvl1pPr>
              <a:defRPr sz="2800" b="0" baseline="0">
                <a:latin typeface="Franklin Gothic Medium" panose="020B0603020102020204" pitchFamily="34" charset="0"/>
                <a:cs typeface="Adobe Devanagari" panose="02040503050201020203" pitchFamily="18" charset="0"/>
              </a:defRPr>
            </a:lvl1pPr>
          </a:lstStyle>
          <a:p>
            <a:r>
              <a:rPr lang="en-US" dirty="0"/>
              <a:t>“So what?” statement. No more than two lines detailing the ONE idea/topic for slide. (12-15 words)</a:t>
            </a:r>
          </a:p>
        </p:txBody>
      </p:sp>
      <p:sp>
        <p:nvSpPr>
          <p:cNvPr id="18" name="Text Placeholder 11"/>
          <p:cNvSpPr>
            <a:spLocks noGrp="1"/>
          </p:cNvSpPr>
          <p:nvPr>
            <p:ph type="body" sz="quarter" idx="10" hasCustomPrompt="1"/>
          </p:nvPr>
        </p:nvSpPr>
        <p:spPr>
          <a:xfrm>
            <a:off x="234683" y="6205538"/>
            <a:ext cx="7541990" cy="550862"/>
          </a:xfrm>
        </p:spPr>
        <p:txBody>
          <a:bodyPr>
            <a:norm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000"/>
            </a:lvl1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dirty="0"/>
              <a:t>Acronyms: </a:t>
            </a:r>
          </a:p>
        </p:txBody>
      </p:sp>
      <p:sp>
        <p:nvSpPr>
          <p:cNvPr id="13" name="Picture Placeholder 8"/>
          <p:cNvSpPr>
            <a:spLocks noGrp="1"/>
          </p:cNvSpPr>
          <p:nvPr>
            <p:ph type="pic" sz="quarter" idx="14"/>
          </p:nvPr>
        </p:nvSpPr>
        <p:spPr>
          <a:xfrm>
            <a:off x="234683" y="3933016"/>
            <a:ext cx="2834640" cy="2011680"/>
          </a:xfrm>
          <a:ln>
            <a:solidFill>
              <a:schemeClr val="bg1">
                <a:lumMod val="85000"/>
              </a:schemeClr>
            </a:solidFill>
          </a:ln>
        </p:spPr>
        <p:txBody>
          <a:bodyPr/>
          <a:lstStyle>
            <a:lvl1pPr marL="0" indent="0">
              <a:buNone/>
              <a:defRPr/>
            </a:lvl1pPr>
          </a:lstStyle>
          <a:p>
            <a:r>
              <a:rPr lang="en-US"/>
              <a:t>Click icon to add picture</a:t>
            </a:r>
            <a:endParaRPr lang="en-US" dirty="0"/>
          </a:p>
        </p:txBody>
      </p:sp>
      <p:sp>
        <p:nvSpPr>
          <p:cNvPr id="14" name="Picture Placeholder 8"/>
          <p:cNvSpPr>
            <a:spLocks noGrp="1"/>
          </p:cNvSpPr>
          <p:nvPr>
            <p:ph type="pic" sz="quarter" idx="15"/>
          </p:nvPr>
        </p:nvSpPr>
        <p:spPr>
          <a:xfrm>
            <a:off x="234683" y="1330538"/>
            <a:ext cx="2834640" cy="2011680"/>
          </a:xfrm>
          <a:ln>
            <a:solidFill>
              <a:schemeClr val="bg1">
                <a:lumMod val="85000"/>
              </a:schemeClr>
            </a:solidFill>
          </a:ln>
        </p:spPr>
        <p:txBody>
          <a:bodyPr/>
          <a:lstStyle>
            <a:lvl1pPr marL="0" indent="0">
              <a:buNone/>
              <a:defRPr/>
            </a:lvl1pPr>
          </a:lstStyle>
          <a:p>
            <a:r>
              <a:rPr lang="en-US"/>
              <a:t>Click icon to add picture</a:t>
            </a:r>
            <a:endParaRPr lang="en-US" dirty="0"/>
          </a:p>
        </p:txBody>
      </p:sp>
      <p:sp>
        <p:nvSpPr>
          <p:cNvPr id="15" name="Picture Placeholder 8"/>
          <p:cNvSpPr>
            <a:spLocks noGrp="1"/>
          </p:cNvSpPr>
          <p:nvPr>
            <p:ph type="pic" sz="quarter" idx="16"/>
          </p:nvPr>
        </p:nvSpPr>
        <p:spPr>
          <a:xfrm>
            <a:off x="3154682" y="3933016"/>
            <a:ext cx="2834640" cy="2011680"/>
          </a:xfrm>
          <a:ln>
            <a:solidFill>
              <a:schemeClr val="bg1">
                <a:lumMod val="85000"/>
              </a:schemeClr>
            </a:solidFill>
          </a:ln>
        </p:spPr>
        <p:txBody>
          <a:bodyPr/>
          <a:lstStyle>
            <a:lvl1pPr marL="0" indent="0">
              <a:buNone/>
              <a:defRPr/>
            </a:lvl1pPr>
          </a:lstStyle>
          <a:p>
            <a:r>
              <a:rPr lang="en-US"/>
              <a:t>Click icon to add picture</a:t>
            </a:r>
            <a:endParaRPr lang="en-US" dirty="0"/>
          </a:p>
        </p:txBody>
      </p:sp>
      <p:sp>
        <p:nvSpPr>
          <p:cNvPr id="16" name="Picture Placeholder 8"/>
          <p:cNvSpPr>
            <a:spLocks noGrp="1"/>
          </p:cNvSpPr>
          <p:nvPr>
            <p:ph type="pic" sz="quarter" idx="17"/>
          </p:nvPr>
        </p:nvSpPr>
        <p:spPr>
          <a:xfrm>
            <a:off x="6074682" y="3933016"/>
            <a:ext cx="2834640" cy="2011680"/>
          </a:xfrm>
          <a:ln>
            <a:solidFill>
              <a:schemeClr val="bg1">
                <a:lumMod val="85000"/>
              </a:schemeClr>
            </a:solidFill>
          </a:ln>
        </p:spPr>
        <p:txBody>
          <a:bodyPr/>
          <a:lstStyle>
            <a:lvl1pPr marL="0" indent="0">
              <a:buNone/>
              <a:defRPr/>
            </a:lvl1pPr>
          </a:lstStyle>
          <a:p>
            <a:r>
              <a:rPr lang="en-US"/>
              <a:t>Click icon to add picture</a:t>
            </a:r>
            <a:endParaRPr lang="en-US" dirty="0"/>
          </a:p>
        </p:txBody>
      </p:sp>
      <p:sp>
        <p:nvSpPr>
          <p:cNvPr id="22" name="Picture Placeholder 8"/>
          <p:cNvSpPr>
            <a:spLocks noGrp="1"/>
          </p:cNvSpPr>
          <p:nvPr>
            <p:ph type="pic" sz="quarter" idx="18"/>
          </p:nvPr>
        </p:nvSpPr>
        <p:spPr>
          <a:xfrm>
            <a:off x="3154682" y="1330538"/>
            <a:ext cx="2834640" cy="2011680"/>
          </a:xfrm>
          <a:ln>
            <a:solidFill>
              <a:schemeClr val="bg1">
                <a:lumMod val="85000"/>
              </a:schemeClr>
            </a:solidFill>
          </a:ln>
        </p:spPr>
        <p:txBody>
          <a:bodyPr/>
          <a:lstStyle>
            <a:lvl1pPr marL="0" indent="0">
              <a:buNone/>
              <a:defRPr/>
            </a:lvl1pPr>
          </a:lstStyle>
          <a:p>
            <a:r>
              <a:rPr lang="en-US"/>
              <a:t>Click icon to add picture</a:t>
            </a:r>
            <a:endParaRPr lang="en-US" dirty="0"/>
          </a:p>
        </p:txBody>
      </p:sp>
      <p:sp>
        <p:nvSpPr>
          <p:cNvPr id="23" name="Picture Placeholder 8"/>
          <p:cNvSpPr>
            <a:spLocks noGrp="1"/>
          </p:cNvSpPr>
          <p:nvPr>
            <p:ph type="pic" sz="quarter" idx="19"/>
          </p:nvPr>
        </p:nvSpPr>
        <p:spPr>
          <a:xfrm>
            <a:off x="6074682" y="1330538"/>
            <a:ext cx="2834640" cy="2011680"/>
          </a:xfrm>
          <a:ln>
            <a:solidFill>
              <a:schemeClr val="bg1">
                <a:lumMod val="85000"/>
              </a:schemeClr>
            </a:solidFill>
          </a:ln>
        </p:spPr>
        <p:txBody>
          <a:bodyPr/>
          <a:lstStyle>
            <a:lvl1pPr marL="0" indent="0">
              <a:buNone/>
              <a:defRPr/>
            </a:lvl1pPr>
          </a:lstStyle>
          <a:p>
            <a:r>
              <a:rPr lang="en-US"/>
              <a:t>Click icon to add picture</a:t>
            </a:r>
            <a:endParaRPr lang="en-US" dirty="0"/>
          </a:p>
        </p:txBody>
      </p:sp>
    </p:spTree>
    <p:extLst>
      <p:ext uri="{BB962C8B-B14F-4D97-AF65-F5344CB8AC3E}">
        <p14:creationId xmlns:p14="http://schemas.microsoft.com/office/powerpoint/2010/main" val="36089218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entered Title Only">
    <p:spTree>
      <p:nvGrpSpPr>
        <p:cNvPr id="1" name=""/>
        <p:cNvGrpSpPr/>
        <p:nvPr/>
      </p:nvGrpSpPr>
      <p:grpSpPr>
        <a:xfrm>
          <a:off x="0" y="0"/>
          <a:ext cx="0" cy="0"/>
          <a:chOff x="0" y="0"/>
          <a:chExt cx="0" cy="0"/>
        </a:xfrm>
      </p:grpSpPr>
      <p:sp>
        <p:nvSpPr>
          <p:cNvPr id="4" name="Text Placeholder 7"/>
          <p:cNvSpPr>
            <a:spLocks noGrp="1"/>
          </p:cNvSpPr>
          <p:nvPr>
            <p:ph type="body" sz="quarter" idx="10" hasCustomPrompt="1"/>
          </p:nvPr>
        </p:nvSpPr>
        <p:spPr>
          <a:xfrm>
            <a:off x="470019" y="2998788"/>
            <a:ext cx="8221544" cy="1479550"/>
          </a:xfrm>
        </p:spPr>
        <p:txBody>
          <a:bodyPr anchor="ctr">
            <a:normAutofit/>
          </a:bodyPr>
          <a:lstStyle>
            <a:lvl1pPr marL="0" marR="0" indent="0" algn="ctr" defTabSz="685783" rtl="0" eaLnBrk="1" fontAlgn="auto" latinLnBrk="0" hangingPunct="1">
              <a:lnSpc>
                <a:spcPct val="90000"/>
              </a:lnSpc>
              <a:spcBef>
                <a:spcPts val="751"/>
              </a:spcBef>
              <a:spcAft>
                <a:spcPts val="0"/>
              </a:spcAft>
              <a:buClrTx/>
              <a:buSzTx/>
              <a:buFont typeface="Arial" panose="020B0604020202020204" pitchFamily="34" charset="0"/>
              <a:buNone/>
              <a:tabLst/>
              <a:defRPr sz="2800" b="1"/>
            </a:lvl1pPr>
            <a:lvl2pPr marL="171445" indent="0" algn="ctr">
              <a:buNone/>
              <a:defRPr/>
            </a:lvl2pPr>
            <a:lvl3pPr marL="342892" indent="0" algn="ctr">
              <a:buNone/>
              <a:defRPr/>
            </a:lvl3pPr>
            <a:lvl4pPr marL="514337" indent="0" algn="ctr">
              <a:buNone/>
              <a:defRPr/>
            </a:lvl4pPr>
            <a:lvl5pPr marL="685783" indent="0" algn="ctr">
              <a:buNone/>
              <a:defRPr/>
            </a:lvl5pPr>
          </a:lstStyle>
          <a:p>
            <a:pPr marL="0" marR="0" lvl="0" indent="0" algn="ctr"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en-US" dirty="0"/>
              <a:t>“So what?” statement. No more than two lines detailing the ONE idea/topic for slide. (12-15 words)</a:t>
            </a:r>
          </a:p>
        </p:txBody>
      </p:sp>
    </p:spTree>
    <p:extLst>
      <p:ext uri="{BB962C8B-B14F-4D97-AF65-F5344CB8AC3E}">
        <p14:creationId xmlns:p14="http://schemas.microsoft.com/office/powerpoint/2010/main" val="22631521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clusion statement">
    <p:spTree>
      <p:nvGrpSpPr>
        <p:cNvPr id="1" name=""/>
        <p:cNvGrpSpPr/>
        <p:nvPr/>
      </p:nvGrpSpPr>
      <p:grpSpPr>
        <a:xfrm>
          <a:off x="0" y="0"/>
          <a:ext cx="0" cy="0"/>
          <a:chOff x="0" y="0"/>
          <a:chExt cx="0" cy="0"/>
        </a:xfrm>
      </p:grpSpPr>
      <p:sp>
        <p:nvSpPr>
          <p:cNvPr id="3" name="Text Placeholder 2"/>
          <p:cNvSpPr>
            <a:spLocks noGrp="1"/>
          </p:cNvSpPr>
          <p:nvPr>
            <p:ph type="body" sz="quarter" idx="10" hasCustomPrompt="1"/>
          </p:nvPr>
        </p:nvSpPr>
        <p:spPr>
          <a:xfrm>
            <a:off x="239713" y="3033713"/>
            <a:ext cx="8639175" cy="1196975"/>
          </a:xfrm>
        </p:spPr>
        <p:txBody>
          <a:bodyPr anchor="ctr"/>
          <a:lstStyle>
            <a:lvl1pPr marL="0" marR="0" indent="0" algn="ctr" defTabSz="685783" rtl="0" eaLnBrk="1" fontAlgn="auto" latinLnBrk="0" hangingPunct="1">
              <a:lnSpc>
                <a:spcPct val="90000"/>
              </a:lnSpc>
              <a:spcBef>
                <a:spcPts val="751"/>
              </a:spcBef>
              <a:spcAft>
                <a:spcPts val="0"/>
              </a:spcAft>
              <a:buClrTx/>
              <a:buSzTx/>
              <a:buFont typeface="Arial" panose="020B0604020202020204" pitchFamily="34" charset="0"/>
              <a:buNone/>
              <a:tabLst/>
              <a:defRPr/>
            </a:lvl1pPr>
            <a:lvl2pPr marL="171445" indent="0" algn="ctr">
              <a:buNone/>
              <a:defRPr/>
            </a:lvl2pPr>
            <a:lvl3pPr marL="342892" indent="0" algn="ctr">
              <a:buNone/>
              <a:defRPr/>
            </a:lvl3pPr>
            <a:lvl4pPr marL="514337" indent="0" algn="ctr">
              <a:buNone/>
              <a:defRPr/>
            </a:lvl4pPr>
            <a:lvl5pPr marL="685783" indent="0" algn="ctr">
              <a:buNone/>
              <a:defRPr/>
            </a:lvl5pPr>
          </a:lstStyle>
          <a:p>
            <a:pPr marL="0" marR="0" lvl="0" indent="0" algn="ctr"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en-US" b="1" i="0" dirty="0">
                <a:solidFill>
                  <a:schemeClr val="tx2">
                    <a:lumMod val="50000"/>
                  </a:schemeClr>
                </a:solidFill>
                <a:latin typeface="Franklin Gothic Book" panose="020B0503020102020204" pitchFamily="34" charset="0"/>
              </a:rPr>
              <a:t>Zoom</a:t>
            </a:r>
            <a:r>
              <a:rPr lang="en-US" b="1" i="0" baseline="0" dirty="0">
                <a:solidFill>
                  <a:schemeClr val="tx2">
                    <a:lumMod val="50000"/>
                  </a:schemeClr>
                </a:solidFill>
                <a:latin typeface="Franklin Gothic Book" panose="020B0503020102020204" pitchFamily="34" charset="0"/>
              </a:rPr>
              <a:t> out. Give a takeaway. Conclusion.</a:t>
            </a:r>
            <a:endParaRPr lang="en-US" b="1" i="0" dirty="0">
              <a:solidFill>
                <a:schemeClr val="tx2">
                  <a:lumMod val="50000"/>
                </a:schemeClr>
              </a:solidFill>
              <a:latin typeface="Franklin Gothic Book" panose="020B0503020102020204" pitchFamily="34" charset="0"/>
            </a:endParaRPr>
          </a:p>
        </p:txBody>
      </p:sp>
    </p:spTree>
    <p:extLst>
      <p:ext uri="{BB962C8B-B14F-4D97-AF65-F5344CB8AC3E}">
        <p14:creationId xmlns:p14="http://schemas.microsoft.com/office/powerpoint/2010/main" val="27172039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1"/>
          <p:cNvSpPr/>
          <p:nvPr userDrawn="1"/>
        </p:nvSpPr>
        <p:spPr>
          <a:xfrm>
            <a:off x="7842205" y="6254885"/>
            <a:ext cx="1006813" cy="603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ctr"/>
            <a:endParaRPr lang="en-US" sz="1351" dirty="0">
              <a:noFill/>
            </a:endParaRPr>
          </a:p>
        </p:txBody>
      </p:sp>
      <p:sp>
        <p:nvSpPr>
          <p:cNvPr id="4" name="Title 10"/>
          <p:cNvSpPr txBox="1">
            <a:spLocks/>
          </p:cNvSpPr>
          <p:nvPr userDrawn="1"/>
        </p:nvSpPr>
        <p:spPr bwMode="auto">
          <a:xfrm>
            <a:off x="234682" y="2597920"/>
            <a:ext cx="8674639" cy="91844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Autofit/>
          </a:bodyPr>
          <a:lstStyle>
            <a:lvl1pPr algn="l" defTabSz="685783" rtl="0" eaLnBrk="1" latinLnBrk="0" hangingPunct="1">
              <a:lnSpc>
                <a:spcPct val="100000"/>
              </a:lnSpc>
              <a:spcBef>
                <a:spcPct val="0"/>
              </a:spcBef>
              <a:buNone/>
              <a:defRPr sz="2800" b="0" kern="1200" baseline="0">
                <a:solidFill>
                  <a:schemeClr val="tx1"/>
                </a:solidFill>
                <a:latin typeface="Franklin Gothic Medium" panose="020B0603020102020204" pitchFamily="34" charset="0"/>
                <a:ea typeface="+mj-ea"/>
                <a:cs typeface="Adobe Devanagari" panose="02040503050201020203" pitchFamily="18" charset="0"/>
              </a:defRPr>
            </a:lvl1pPr>
          </a:lstStyle>
          <a:p>
            <a:pPr algn="ctr"/>
            <a:endParaRPr lang="en-US" dirty="0"/>
          </a:p>
        </p:txBody>
      </p:sp>
    </p:spTree>
    <p:extLst>
      <p:ext uri="{BB962C8B-B14F-4D97-AF65-F5344CB8AC3E}">
        <p14:creationId xmlns:p14="http://schemas.microsoft.com/office/powerpoint/2010/main" val="17385172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akeaway and Suppo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200" y="162580"/>
            <a:ext cx="8991600" cy="523220"/>
          </a:xfrm>
        </p:spPr>
        <p:txBody>
          <a:bodyPr anchor="t" anchorCtr="0"/>
          <a:lstStyle>
            <a:lvl1pPr>
              <a:defRPr baseline="0"/>
            </a:lvl1pPr>
          </a:lstStyle>
          <a:p>
            <a:r>
              <a:rPr lang="en-US" dirty="0"/>
              <a:t>Put the takeaway here</a:t>
            </a:r>
          </a:p>
        </p:txBody>
      </p:sp>
      <p:sp>
        <p:nvSpPr>
          <p:cNvPr id="6" name="Slide Number Placeholder 1"/>
          <p:cNvSpPr>
            <a:spLocks noGrp="1"/>
          </p:cNvSpPr>
          <p:nvPr>
            <p:ph type="sldNum" sz="quarter" idx="4"/>
          </p:nvPr>
        </p:nvSpPr>
        <p:spPr>
          <a:xfrm>
            <a:off x="8534400" y="6492875"/>
            <a:ext cx="609600" cy="365125"/>
          </a:xfrm>
          <a:prstGeom prst="rect">
            <a:avLst/>
          </a:prstGeom>
        </p:spPr>
        <p:txBody>
          <a:bodyPr vert="horz" lIns="91440" tIns="45720" rIns="91440" bIns="45720" rtlCol="0" anchor="b" anchorCtr="0"/>
          <a:lstStyle>
            <a:lvl1pPr algn="r">
              <a:defRPr sz="1000">
                <a:solidFill>
                  <a:schemeClr val="bg1">
                    <a:lumMod val="75000"/>
                  </a:schemeClr>
                </a:solidFill>
                <a:latin typeface="Lato" panose="020F0502020204030203" pitchFamily="34" charset="0"/>
              </a:defRPr>
            </a:lvl1pPr>
          </a:lstStyle>
          <a:p>
            <a:fld id="{BAB60FF9-C0B8-43F3-9D3C-DA8285A02D4E}" type="slidenum">
              <a:rPr lang="en-US" smtClean="0"/>
              <a:pPr/>
              <a:t>‹#›</a:t>
            </a:fld>
            <a:endParaRPr lang="en-US" dirty="0"/>
          </a:p>
        </p:txBody>
      </p:sp>
      <p:sp>
        <p:nvSpPr>
          <p:cNvPr id="5" name="Rectangle 7"/>
          <p:cNvSpPr>
            <a:spLocks noGrp="1" noChangeArrowheads="1"/>
          </p:cNvSpPr>
          <p:nvPr>
            <p:ph idx="1"/>
          </p:nvPr>
        </p:nvSpPr>
        <p:spPr bwMode="auto">
          <a:xfrm>
            <a:off x="328612" y="685800"/>
            <a:ext cx="8510588" cy="53340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p>
            <a:pPr lvl="0"/>
            <a:r>
              <a:rPr lang="en-US"/>
              <a:t>Click to edit Master text styles</a:t>
            </a:r>
          </a:p>
        </p:txBody>
      </p:sp>
    </p:spTree>
    <p:extLst>
      <p:ext uri="{BB962C8B-B14F-4D97-AF65-F5344CB8AC3E}">
        <p14:creationId xmlns:p14="http://schemas.microsoft.com/office/powerpoint/2010/main" val="10689245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824F2-6D24-4720-BD4E-4AE63DA957D2}"/>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7F15966-D599-410A-8355-4F9FCC7C71A3}"/>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7C1CBF5-0BD2-4007-9E03-3A523108A3B5}"/>
              </a:ext>
            </a:extLst>
          </p:cNvPr>
          <p:cNvSpPr>
            <a:spLocks noGrp="1"/>
          </p:cNvSpPr>
          <p:nvPr>
            <p:ph type="dt" sz="half" idx="10"/>
          </p:nvPr>
        </p:nvSpPr>
        <p:spPr/>
        <p:txBody>
          <a:bodyPr/>
          <a:lstStyle/>
          <a:p>
            <a:fld id="{9F118EEC-B4C5-4CDD-A847-225BEC80D414}" type="datetimeFigureOut">
              <a:rPr lang="en-US" smtClean="0"/>
              <a:t>2023-04-25</a:t>
            </a:fld>
            <a:endParaRPr lang="en-US"/>
          </a:p>
        </p:txBody>
      </p:sp>
      <p:sp>
        <p:nvSpPr>
          <p:cNvPr id="5" name="Footer Placeholder 4">
            <a:extLst>
              <a:ext uri="{FF2B5EF4-FFF2-40B4-BE49-F238E27FC236}">
                <a16:creationId xmlns:a16="http://schemas.microsoft.com/office/drawing/2014/main" id="{E5ABCFE9-68BE-4972-A800-63862B3B32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62EA8C-500E-49FA-8F30-50ACF39365E3}"/>
              </a:ext>
            </a:extLst>
          </p:cNvPr>
          <p:cNvSpPr>
            <a:spLocks noGrp="1"/>
          </p:cNvSpPr>
          <p:nvPr>
            <p:ph type="sldNum" sz="quarter" idx="12"/>
          </p:nvPr>
        </p:nvSpPr>
        <p:spPr/>
        <p:txBody>
          <a:bodyPr/>
          <a:lstStyle/>
          <a:p>
            <a:fld id="{AD72CA82-5A0E-421B-B36A-B559788BDA91}" type="slidenum">
              <a:rPr lang="en-US" smtClean="0"/>
              <a:t>‹#›</a:t>
            </a:fld>
            <a:endParaRPr lang="en-US"/>
          </a:p>
        </p:txBody>
      </p:sp>
    </p:spTree>
    <p:extLst>
      <p:ext uri="{BB962C8B-B14F-4D97-AF65-F5344CB8AC3E}">
        <p14:creationId xmlns:p14="http://schemas.microsoft.com/office/powerpoint/2010/main" val="7906586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741A9-47C9-4898-8A50-D78622FA84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3C65C5-4C75-4AEF-B9AF-06BCCAAB5E9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99B42B-F7A3-423D-B8B3-DE70E8ECEA54}"/>
              </a:ext>
            </a:extLst>
          </p:cNvPr>
          <p:cNvSpPr>
            <a:spLocks noGrp="1"/>
          </p:cNvSpPr>
          <p:nvPr>
            <p:ph type="dt" sz="half" idx="10"/>
          </p:nvPr>
        </p:nvSpPr>
        <p:spPr/>
        <p:txBody>
          <a:bodyPr/>
          <a:lstStyle/>
          <a:p>
            <a:fld id="{9F118EEC-B4C5-4CDD-A847-225BEC80D414}" type="datetimeFigureOut">
              <a:rPr lang="en-US" smtClean="0"/>
              <a:t>2023-04-25</a:t>
            </a:fld>
            <a:endParaRPr lang="en-US"/>
          </a:p>
        </p:txBody>
      </p:sp>
      <p:sp>
        <p:nvSpPr>
          <p:cNvPr id="5" name="Footer Placeholder 4">
            <a:extLst>
              <a:ext uri="{FF2B5EF4-FFF2-40B4-BE49-F238E27FC236}">
                <a16:creationId xmlns:a16="http://schemas.microsoft.com/office/drawing/2014/main" id="{A72CAE2D-4817-4DB0-A325-78D0F473CB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8787A9-EEC1-4DCB-932E-9044357EB526}"/>
              </a:ext>
            </a:extLst>
          </p:cNvPr>
          <p:cNvSpPr>
            <a:spLocks noGrp="1"/>
          </p:cNvSpPr>
          <p:nvPr>
            <p:ph type="sldNum" sz="quarter" idx="12"/>
          </p:nvPr>
        </p:nvSpPr>
        <p:spPr/>
        <p:txBody>
          <a:bodyPr/>
          <a:lstStyle/>
          <a:p>
            <a:fld id="{AD72CA82-5A0E-421B-B36A-B559788BDA91}" type="slidenum">
              <a:rPr lang="en-US" smtClean="0"/>
              <a:t>‹#›</a:t>
            </a:fld>
            <a:endParaRPr lang="en-US"/>
          </a:p>
        </p:txBody>
      </p:sp>
    </p:spTree>
    <p:extLst>
      <p:ext uri="{BB962C8B-B14F-4D97-AF65-F5344CB8AC3E}">
        <p14:creationId xmlns:p14="http://schemas.microsoft.com/office/powerpoint/2010/main" val="11219270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45416-434C-4EFC-B5AE-F25750F7EB99}"/>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F41AEE9-91EA-4F38-BDD1-4B79DD0A78D0}"/>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6EA7EBA-6137-4C16-989F-732A28AA3957}"/>
              </a:ext>
            </a:extLst>
          </p:cNvPr>
          <p:cNvSpPr>
            <a:spLocks noGrp="1"/>
          </p:cNvSpPr>
          <p:nvPr>
            <p:ph type="dt" sz="half" idx="10"/>
          </p:nvPr>
        </p:nvSpPr>
        <p:spPr/>
        <p:txBody>
          <a:bodyPr/>
          <a:lstStyle/>
          <a:p>
            <a:fld id="{9F118EEC-B4C5-4CDD-A847-225BEC80D414}" type="datetimeFigureOut">
              <a:rPr lang="en-US" smtClean="0"/>
              <a:t>2023-04-25</a:t>
            </a:fld>
            <a:endParaRPr lang="en-US"/>
          </a:p>
        </p:txBody>
      </p:sp>
      <p:sp>
        <p:nvSpPr>
          <p:cNvPr id="5" name="Footer Placeholder 4">
            <a:extLst>
              <a:ext uri="{FF2B5EF4-FFF2-40B4-BE49-F238E27FC236}">
                <a16:creationId xmlns:a16="http://schemas.microsoft.com/office/drawing/2014/main" id="{50C58DB5-8B32-41CA-9925-260E9E8523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790603-B00B-4CF9-BA27-7B737935061A}"/>
              </a:ext>
            </a:extLst>
          </p:cNvPr>
          <p:cNvSpPr>
            <a:spLocks noGrp="1"/>
          </p:cNvSpPr>
          <p:nvPr>
            <p:ph type="sldNum" sz="quarter" idx="12"/>
          </p:nvPr>
        </p:nvSpPr>
        <p:spPr/>
        <p:txBody>
          <a:bodyPr/>
          <a:lstStyle/>
          <a:p>
            <a:fld id="{AD72CA82-5A0E-421B-B36A-B559788BDA91}" type="slidenum">
              <a:rPr lang="en-US" smtClean="0"/>
              <a:t>‹#›</a:t>
            </a:fld>
            <a:endParaRPr lang="en-US"/>
          </a:p>
        </p:txBody>
      </p:sp>
    </p:spTree>
    <p:extLst>
      <p:ext uri="{BB962C8B-B14F-4D97-AF65-F5344CB8AC3E}">
        <p14:creationId xmlns:p14="http://schemas.microsoft.com/office/powerpoint/2010/main" val="19442269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8" name="Slide Number Placeholder 3"/>
          <p:cNvSpPr>
            <a:spLocks noGrp="1"/>
          </p:cNvSpPr>
          <p:nvPr>
            <p:ph type="sldNum" sz="quarter" idx="4"/>
          </p:nvPr>
        </p:nvSpPr>
        <p:spPr>
          <a:xfrm>
            <a:off x="8501588" y="6310709"/>
            <a:ext cx="391577" cy="365125"/>
          </a:xfrm>
          <a:prstGeom prst="rect">
            <a:avLst/>
          </a:prstGeom>
        </p:spPr>
        <p:txBody>
          <a:bodyPr vert="horz" lIns="91440" tIns="45720" rIns="91440" bIns="45720" rtlCol="0" anchor="ctr"/>
          <a:lstStyle>
            <a:lvl1pPr algn="r">
              <a:defRPr sz="1000">
                <a:solidFill>
                  <a:schemeClr val="bg1">
                    <a:lumMod val="50000"/>
                  </a:schemeClr>
                </a:solidFill>
                <a:latin typeface="Segoe UI" panose="020B0502040204020203" pitchFamily="34" charset="0"/>
                <a:cs typeface="Segoe UI" panose="020B0502040204020203" pitchFamily="34" charset="0"/>
              </a:defRPr>
            </a:lvl1pPr>
          </a:lstStyle>
          <a:p>
            <a:fld id="{6FEF7D8D-2123-40E7-9174-E11C2FCE4FA4}" type="slidenum">
              <a:rPr lang="en-US" smtClean="0"/>
              <a:pPr/>
              <a:t>‹#›</a:t>
            </a:fld>
            <a:endParaRPr lang="en-US" dirty="0"/>
          </a:p>
        </p:txBody>
      </p:sp>
      <p:sp>
        <p:nvSpPr>
          <p:cNvPr id="5" name="Title 1"/>
          <p:cNvSpPr>
            <a:spLocks noGrp="1"/>
          </p:cNvSpPr>
          <p:nvPr>
            <p:ph type="title" hasCustomPrompt="1"/>
          </p:nvPr>
        </p:nvSpPr>
        <p:spPr>
          <a:xfrm>
            <a:off x="467777" y="364331"/>
            <a:ext cx="8229600" cy="954107"/>
          </a:xfrm>
        </p:spPr>
        <p:txBody>
          <a:bodyPr/>
          <a:lstStyle>
            <a:lvl1pPr>
              <a:defRPr/>
            </a:lvl1pPr>
          </a:lstStyle>
          <a:p>
            <a:br>
              <a:rPr lang="en-US" dirty="0"/>
            </a:br>
            <a:r>
              <a:rPr lang="en-US" dirty="0"/>
              <a:t>Contents</a:t>
            </a:r>
          </a:p>
        </p:txBody>
      </p:sp>
      <p:sp>
        <p:nvSpPr>
          <p:cNvPr id="6" name="Content Placeholder 2"/>
          <p:cNvSpPr>
            <a:spLocks noGrp="1"/>
          </p:cNvSpPr>
          <p:nvPr>
            <p:ph idx="1" hasCustomPrompt="1"/>
          </p:nvPr>
        </p:nvSpPr>
        <p:spPr>
          <a:xfrm>
            <a:off x="467777" y="1371600"/>
            <a:ext cx="8229600" cy="4754880"/>
          </a:xfrm>
        </p:spPr>
        <p:txBody>
          <a:bodyPr/>
          <a:lstStyle>
            <a:lvl1pPr marL="0" indent="0">
              <a:lnSpc>
                <a:spcPct val="90000"/>
              </a:lnSpc>
              <a:spcBef>
                <a:spcPts val="1200"/>
              </a:spcBef>
              <a:buNone/>
              <a:defRPr baseline="0"/>
            </a:lvl1pPr>
            <a:lvl2pPr marL="347663" indent="0">
              <a:lnSpc>
                <a:spcPct val="90000"/>
              </a:lnSpc>
              <a:buFont typeface="Arial" panose="020B0604020202020204" pitchFamily="34" charset="0"/>
              <a:buNone/>
              <a:defRPr/>
            </a:lvl2pPr>
            <a:lvl3pPr marL="685800" indent="0">
              <a:lnSpc>
                <a:spcPct val="90000"/>
              </a:lnSpc>
              <a:buNone/>
              <a:defRPr/>
            </a:lvl3pPr>
            <a:lvl4pPr>
              <a:lnSpc>
                <a:spcPct val="90000"/>
              </a:lnSpc>
              <a:defRPr/>
            </a:lvl4pPr>
            <a:lvl5pPr>
              <a:lnSpc>
                <a:spcPct val="90000"/>
              </a:lnSpc>
              <a:defRPr/>
            </a:lvl5pPr>
          </a:lstStyle>
          <a:p>
            <a:pPr lvl="0"/>
            <a:r>
              <a:rPr lang="en-US" dirty="0"/>
              <a:t>Main Section</a:t>
            </a:r>
          </a:p>
          <a:p>
            <a:pPr lvl="1"/>
            <a:r>
              <a:rPr lang="en-US" dirty="0"/>
              <a:t>Subsection</a:t>
            </a:r>
          </a:p>
          <a:p>
            <a:pPr lvl="2"/>
            <a:r>
              <a:rPr lang="en-US" dirty="0"/>
              <a:t>Topic</a:t>
            </a:r>
          </a:p>
        </p:txBody>
      </p:sp>
      <p:sp>
        <p:nvSpPr>
          <p:cNvPr id="7" name="Text Placeholder 11"/>
          <p:cNvSpPr>
            <a:spLocks noGrp="1"/>
          </p:cNvSpPr>
          <p:nvPr>
            <p:ph type="body" sz="quarter" idx="10" hasCustomPrompt="1"/>
          </p:nvPr>
        </p:nvSpPr>
        <p:spPr>
          <a:xfrm>
            <a:off x="467777" y="6205538"/>
            <a:ext cx="7323981" cy="550862"/>
          </a:xfrm>
        </p:spPr>
        <p:txBody>
          <a:bodyPr>
            <a:norm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000" baseline="0"/>
            </a:lvl1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dirty="0"/>
              <a:t>Acronyms: </a:t>
            </a:r>
          </a:p>
        </p:txBody>
      </p:sp>
    </p:spTree>
    <p:extLst>
      <p:ext uri="{BB962C8B-B14F-4D97-AF65-F5344CB8AC3E}">
        <p14:creationId xmlns:p14="http://schemas.microsoft.com/office/powerpoint/2010/main" val="29773202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08464-79F5-4666-AAFF-96BA1801F2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3A702C-64B3-42EF-A466-8B2C35838677}"/>
              </a:ext>
            </a:extLst>
          </p:cNvPr>
          <p:cNvSpPr>
            <a:spLocks noGrp="1"/>
          </p:cNvSpPr>
          <p:nvPr>
            <p:ph sz="half" idx="1"/>
          </p:nvPr>
        </p:nvSpPr>
        <p:spPr>
          <a:xfrm>
            <a:off x="62865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8ADB64-08A9-4555-82DB-84873267AE0C}"/>
              </a:ext>
            </a:extLst>
          </p:cNvPr>
          <p:cNvSpPr>
            <a:spLocks noGrp="1"/>
          </p:cNvSpPr>
          <p:nvPr>
            <p:ph sz="half" idx="2"/>
          </p:nvPr>
        </p:nvSpPr>
        <p:spPr>
          <a:xfrm>
            <a:off x="464820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41B2266-A768-4FE8-9519-AED8D0B15F23}"/>
              </a:ext>
            </a:extLst>
          </p:cNvPr>
          <p:cNvSpPr>
            <a:spLocks noGrp="1"/>
          </p:cNvSpPr>
          <p:nvPr>
            <p:ph type="dt" sz="half" idx="10"/>
          </p:nvPr>
        </p:nvSpPr>
        <p:spPr/>
        <p:txBody>
          <a:bodyPr/>
          <a:lstStyle/>
          <a:p>
            <a:fld id="{9F118EEC-B4C5-4CDD-A847-225BEC80D414}" type="datetimeFigureOut">
              <a:rPr lang="en-US" smtClean="0"/>
              <a:t>2023-04-25</a:t>
            </a:fld>
            <a:endParaRPr lang="en-US"/>
          </a:p>
        </p:txBody>
      </p:sp>
      <p:sp>
        <p:nvSpPr>
          <p:cNvPr id="6" name="Footer Placeholder 5">
            <a:extLst>
              <a:ext uri="{FF2B5EF4-FFF2-40B4-BE49-F238E27FC236}">
                <a16:creationId xmlns:a16="http://schemas.microsoft.com/office/drawing/2014/main" id="{9489AFD9-4942-42F9-911D-C134DA3E74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1D5460-2B1A-4113-81A3-7AF384C0C51F}"/>
              </a:ext>
            </a:extLst>
          </p:cNvPr>
          <p:cNvSpPr>
            <a:spLocks noGrp="1"/>
          </p:cNvSpPr>
          <p:nvPr>
            <p:ph type="sldNum" sz="quarter" idx="12"/>
          </p:nvPr>
        </p:nvSpPr>
        <p:spPr/>
        <p:txBody>
          <a:bodyPr/>
          <a:lstStyle/>
          <a:p>
            <a:fld id="{AD72CA82-5A0E-421B-B36A-B559788BDA91}" type="slidenum">
              <a:rPr lang="en-US" smtClean="0"/>
              <a:t>‹#›</a:t>
            </a:fld>
            <a:endParaRPr lang="en-US"/>
          </a:p>
        </p:txBody>
      </p:sp>
    </p:spTree>
    <p:extLst>
      <p:ext uri="{BB962C8B-B14F-4D97-AF65-F5344CB8AC3E}">
        <p14:creationId xmlns:p14="http://schemas.microsoft.com/office/powerpoint/2010/main" val="5470604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E1B58-3B85-4379-93B4-528243DDEDFA}"/>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A38623A-CFA7-42C7-9C1D-4A21DF78092F}"/>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9EED95B-EF84-47AD-BC46-F15D6EB6BB28}"/>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EC6A48-D839-44E7-AD61-F3A030406006}"/>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919C4CE-2CF4-4EEC-AFD0-13B25CCCBB24}"/>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3EFA111-0A98-4C48-AAE6-A4799572A6A4}"/>
              </a:ext>
            </a:extLst>
          </p:cNvPr>
          <p:cNvSpPr>
            <a:spLocks noGrp="1"/>
          </p:cNvSpPr>
          <p:nvPr>
            <p:ph type="dt" sz="half" idx="10"/>
          </p:nvPr>
        </p:nvSpPr>
        <p:spPr/>
        <p:txBody>
          <a:bodyPr/>
          <a:lstStyle/>
          <a:p>
            <a:fld id="{9F118EEC-B4C5-4CDD-A847-225BEC80D414}" type="datetimeFigureOut">
              <a:rPr lang="en-US" smtClean="0"/>
              <a:t>2023-04-25</a:t>
            </a:fld>
            <a:endParaRPr lang="en-US"/>
          </a:p>
        </p:txBody>
      </p:sp>
      <p:sp>
        <p:nvSpPr>
          <p:cNvPr id="8" name="Footer Placeholder 7">
            <a:extLst>
              <a:ext uri="{FF2B5EF4-FFF2-40B4-BE49-F238E27FC236}">
                <a16:creationId xmlns:a16="http://schemas.microsoft.com/office/drawing/2014/main" id="{7199BEF1-D417-44F1-8E97-DD5E83DD1FD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0828E63-6B62-425A-BEC6-CDE28D49C4FA}"/>
              </a:ext>
            </a:extLst>
          </p:cNvPr>
          <p:cNvSpPr>
            <a:spLocks noGrp="1"/>
          </p:cNvSpPr>
          <p:nvPr>
            <p:ph type="sldNum" sz="quarter" idx="12"/>
          </p:nvPr>
        </p:nvSpPr>
        <p:spPr/>
        <p:txBody>
          <a:bodyPr/>
          <a:lstStyle/>
          <a:p>
            <a:fld id="{AD72CA82-5A0E-421B-B36A-B559788BDA91}" type="slidenum">
              <a:rPr lang="en-US" smtClean="0"/>
              <a:t>‹#›</a:t>
            </a:fld>
            <a:endParaRPr lang="en-US"/>
          </a:p>
        </p:txBody>
      </p:sp>
    </p:spTree>
    <p:extLst>
      <p:ext uri="{BB962C8B-B14F-4D97-AF65-F5344CB8AC3E}">
        <p14:creationId xmlns:p14="http://schemas.microsoft.com/office/powerpoint/2010/main" val="23833983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1C9E9-6F8F-4B18-99B4-BA4D54D9096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504E5FF-C3FE-4EB9-8368-F80E69A03F23}"/>
              </a:ext>
            </a:extLst>
          </p:cNvPr>
          <p:cNvSpPr>
            <a:spLocks noGrp="1"/>
          </p:cNvSpPr>
          <p:nvPr>
            <p:ph type="dt" sz="half" idx="10"/>
          </p:nvPr>
        </p:nvSpPr>
        <p:spPr/>
        <p:txBody>
          <a:bodyPr/>
          <a:lstStyle/>
          <a:p>
            <a:fld id="{9F118EEC-B4C5-4CDD-A847-225BEC80D414}" type="datetimeFigureOut">
              <a:rPr lang="en-US" smtClean="0"/>
              <a:t>2023-04-25</a:t>
            </a:fld>
            <a:endParaRPr lang="en-US"/>
          </a:p>
        </p:txBody>
      </p:sp>
      <p:sp>
        <p:nvSpPr>
          <p:cNvPr id="4" name="Footer Placeholder 3">
            <a:extLst>
              <a:ext uri="{FF2B5EF4-FFF2-40B4-BE49-F238E27FC236}">
                <a16:creationId xmlns:a16="http://schemas.microsoft.com/office/drawing/2014/main" id="{3120E675-DDE2-4C7F-9B1E-85764ABF451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58CABB3-339B-4783-AC99-FFEA9B33CBEF}"/>
              </a:ext>
            </a:extLst>
          </p:cNvPr>
          <p:cNvSpPr>
            <a:spLocks noGrp="1"/>
          </p:cNvSpPr>
          <p:nvPr>
            <p:ph type="sldNum" sz="quarter" idx="12"/>
          </p:nvPr>
        </p:nvSpPr>
        <p:spPr/>
        <p:txBody>
          <a:bodyPr/>
          <a:lstStyle/>
          <a:p>
            <a:fld id="{AD72CA82-5A0E-421B-B36A-B559788BDA91}" type="slidenum">
              <a:rPr lang="en-US" smtClean="0"/>
              <a:t>‹#›</a:t>
            </a:fld>
            <a:endParaRPr lang="en-US"/>
          </a:p>
        </p:txBody>
      </p:sp>
    </p:spTree>
    <p:extLst>
      <p:ext uri="{BB962C8B-B14F-4D97-AF65-F5344CB8AC3E}">
        <p14:creationId xmlns:p14="http://schemas.microsoft.com/office/powerpoint/2010/main" val="19999608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A64281-A97B-466F-B804-E151AAB00248}"/>
              </a:ext>
            </a:extLst>
          </p:cNvPr>
          <p:cNvSpPr>
            <a:spLocks noGrp="1"/>
          </p:cNvSpPr>
          <p:nvPr>
            <p:ph type="dt" sz="half" idx="10"/>
          </p:nvPr>
        </p:nvSpPr>
        <p:spPr/>
        <p:txBody>
          <a:bodyPr/>
          <a:lstStyle/>
          <a:p>
            <a:fld id="{9F118EEC-B4C5-4CDD-A847-225BEC80D414}" type="datetimeFigureOut">
              <a:rPr lang="en-US" smtClean="0"/>
              <a:t>2023-04-25</a:t>
            </a:fld>
            <a:endParaRPr lang="en-US"/>
          </a:p>
        </p:txBody>
      </p:sp>
      <p:sp>
        <p:nvSpPr>
          <p:cNvPr id="3" name="Footer Placeholder 2">
            <a:extLst>
              <a:ext uri="{FF2B5EF4-FFF2-40B4-BE49-F238E27FC236}">
                <a16:creationId xmlns:a16="http://schemas.microsoft.com/office/drawing/2014/main" id="{6E169B36-1BC5-485C-85EC-798DF1BBAAD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D97D80A-055C-491E-8427-DBF3D35F8259}"/>
              </a:ext>
            </a:extLst>
          </p:cNvPr>
          <p:cNvSpPr>
            <a:spLocks noGrp="1"/>
          </p:cNvSpPr>
          <p:nvPr>
            <p:ph type="sldNum" sz="quarter" idx="12"/>
          </p:nvPr>
        </p:nvSpPr>
        <p:spPr/>
        <p:txBody>
          <a:bodyPr/>
          <a:lstStyle/>
          <a:p>
            <a:fld id="{AD72CA82-5A0E-421B-B36A-B559788BDA91}" type="slidenum">
              <a:rPr lang="en-US" smtClean="0"/>
              <a:t>‹#›</a:t>
            </a:fld>
            <a:endParaRPr lang="en-US"/>
          </a:p>
        </p:txBody>
      </p:sp>
    </p:spTree>
    <p:extLst>
      <p:ext uri="{BB962C8B-B14F-4D97-AF65-F5344CB8AC3E}">
        <p14:creationId xmlns:p14="http://schemas.microsoft.com/office/powerpoint/2010/main" val="7622858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E6602-798F-4EF6-9E12-A3DD6B6F226F}"/>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469109E-DE1D-47BE-9567-85F4CE1A573B}"/>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AEF2652-53EA-445C-AE2A-98C9AF472ECA}"/>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56A0B66-0A0D-4C81-8FE4-A10CD970E1FD}"/>
              </a:ext>
            </a:extLst>
          </p:cNvPr>
          <p:cNvSpPr>
            <a:spLocks noGrp="1"/>
          </p:cNvSpPr>
          <p:nvPr>
            <p:ph type="dt" sz="half" idx="10"/>
          </p:nvPr>
        </p:nvSpPr>
        <p:spPr/>
        <p:txBody>
          <a:bodyPr/>
          <a:lstStyle/>
          <a:p>
            <a:fld id="{9F118EEC-B4C5-4CDD-A847-225BEC80D414}" type="datetimeFigureOut">
              <a:rPr lang="en-US" smtClean="0"/>
              <a:t>2023-04-25</a:t>
            </a:fld>
            <a:endParaRPr lang="en-US"/>
          </a:p>
        </p:txBody>
      </p:sp>
      <p:sp>
        <p:nvSpPr>
          <p:cNvPr id="6" name="Footer Placeholder 5">
            <a:extLst>
              <a:ext uri="{FF2B5EF4-FFF2-40B4-BE49-F238E27FC236}">
                <a16:creationId xmlns:a16="http://schemas.microsoft.com/office/drawing/2014/main" id="{4509133A-51E4-4AA0-859C-DF78BE2CB4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D780E3-4DC5-4D77-B8CF-B4D72D1A0208}"/>
              </a:ext>
            </a:extLst>
          </p:cNvPr>
          <p:cNvSpPr>
            <a:spLocks noGrp="1"/>
          </p:cNvSpPr>
          <p:nvPr>
            <p:ph type="sldNum" sz="quarter" idx="12"/>
          </p:nvPr>
        </p:nvSpPr>
        <p:spPr/>
        <p:txBody>
          <a:bodyPr/>
          <a:lstStyle/>
          <a:p>
            <a:fld id="{AD72CA82-5A0E-421B-B36A-B559788BDA91}" type="slidenum">
              <a:rPr lang="en-US" smtClean="0"/>
              <a:t>‹#›</a:t>
            </a:fld>
            <a:endParaRPr lang="en-US"/>
          </a:p>
        </p:txBody>
      </p:sp>
    </p:spTree>
    <p:extLst>
      <p:ext uri="{BB962C8B-B14F-4D97-AF65-F5344CB8AC3E}">
        <p14:creationId xmlns:p14="http://schemas.microsoft.com/office/powerpoint/2010/main" val="38459598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6309D-6625-4358-B569-9266B9C90774}"/>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768CC09-A721-41A9-A553-090C788757C4}"/>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859169A-D7E8-4D5E-8725-0DD6DA4B6978}"/>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6C027B0-6148-43D7-BA3C-E91036FF1C54}"/>
              </a:ext>
            </a:extLst>
          </p:cNvPr>
          <p:cNvSpPr>
            <a:spLocks noGrp="1"/>
          </p:cNvSpPr>
          <p:nvPr>
            <p:ph type="dt" sz="half" idx="10"/>
          </p:nvPr>
        </p:nvSpPr>
        <p:spPr/>
        <p:txBody>
          <a:bodyPr/>
          <a:lstStyle/>
          <a:p>
            <a:fld id="{9F118EEC-B4C5-4CDD-A847-225BEC80D414}" type="datetimeFigureOut">
              <a:rPr lang="en-US" smtClean="0"/>
              <a:t>2023-04-25</a:t>
            </a:fld>
            <a:endParaRPr lang="en-US"/>
          </a:p>
        </p:txBody>
      </p:sp>
      <p:sp>
        <p:nvSpPr>
          <p:cNvPr id="6" name="Footer Placeholder 5">
            <a:extLst>
              <a:ext uri="{FF2B5EF4-FFF2-40B4-BE49-F238E27FC236}">
                <a16:creationId xmlns:a16="http://schemas.microsoft.com/office/drawing/2014/main" id="{66ABD821-839B-42F7-82CB-7713175CDE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5A4263-9A1B-4D8D-9059-5A33E9C31591}"/>
              </a:ext>
            </a:extLst>
          </p:cNvPr>
          <p:cNvSpPr>
            <a:spLocks noGrp="1"/>
          </p:cNvSpPr>
          <p:nvPr>
            <p:ph type="sldNum" sz="quarter" idx="12"/>
          </p:nvPr>
        </p:nvSpPr>
        <p:spPr/>
        <p:txBody>
          <a:bodyPr/>
          <a:lstStyle/>
          <a:p>
            <a:fld id="{AD72CA82-5A0E-421B-B36A-B559788BDA91}" type="slidenum">
              <a:rPr lang="en-US" smtClean="0"/>
              <a:t>‹#›</a:t>
            </a:fld>
            <a:endParaRPr lang="en-US"/>
          </a:p>
        </p:txBody>
      </p:sp>
    </p:spTree>
    <p:extLst>
      <p:ext uri="{BB962C8B-B14F-4D97-AF65-F5344CB8AC3E}">
        <p14:creationId xmlns:p14="http://schemas.microsoft.com/office/powerpoint/2010/main" val="22960810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A1147-54FB-4363-A3E2-4BBC43D76DB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B919388-7F3B-42CC-84F6-6648E4A50FB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CBF1B1-15EA-447A-AECE-CDE7F4ECD5A7}"/>
              </a:ext>
            </a:extLst>
          </p:cNvPr>
          <p:cNvSpPr>
            <a:spLocks noGrp="1"/>
          </p:cNvSpPr>
          <p:nvPr>
            <p:ph type="dt" sz="half" idx="10"/>
          </p:nvPr>
        </p:nvSpPr>
        <p:spPr/>
        <p:txBody>
          <a:bodyPr/>
          <a:lstStyle/>
          <a:p>
            <a:fld id="{9F118EEC-B4C5-4CDD-A847-225BEC80D414}" type="datetimeFigureOut">
              <a:rPr lang="en-US" smtClean="0"/>
              <a:t>2023-04-25</a:t>
            </a:fld>
            <a:endParaRPr lang="en-US"/>
          </a:p>
        </p:txBody>
      </p:sp>
      <p:sp>
        <p:nvSpPr>
          <p:cNvPr id="5" name="Footer Placeholder 4">
            <a:extLst>
              <a:ext uri="{FF2B5EF4-FFF2-40B4-BE49-F238E27FC236}">
                <a16:creationId xmlns:a16="http://schemas.microsoft.com/office/drawing/2014/main" id="{F71EF1AB-55A6-4371-8C71-FA79DC8C73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D69172-5ED4-43FD-8599-86820FC82F22}"/>
              </a:ext>
            </a:extLst>
          </p:cNvPr>
          <p:cNvSpPr>
            <a:spLocks noGrp="1"/>
          </p:cNvSpPr>
          <p:nvPr>
            <p:ph type="sldNum" sz="quarter" idx="12"/>
          </p:nvPr>
        </p:nvSpPr>
        <p:spPr/>
        <p:txBody>
          <a:bodyPr/>
          <a:lstStyle/>
          <a:p>
            <a:fld id="{AD72CA82-5A0E-421B-B36A-B559788BDA91}" type="slidenum">
              <a:rPr lang="en-US" smtClean="0"/>
              <a:t>‹#›</a:t>
            </a:fld>
            <a:endParaRPr lang="en-US"/>
          </a:p>
        </p:txBody>
      </p:sp>
    </p:spTree>
    <p:extLst>
      <p:ext uri="{BB962C8B-B14F-4D97-AF65-F5344CB8AC3E}">
        <p14:creationId xmlns:p14="http://schemas.microsoft.com/office/powerpoint/2010/main" val="20854536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2DD5215-C68B-40D4-AFF5-0209A8CC1571}"/>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68F30D4-DCB8-4AB7-8D74-BE816F969B9A}"/>
              </a:ext>
            </a:extLst>
          </p:cNvPr>
          <p:cNvSpPr>
            <a:spLocks noGrp="1"/>
          </p:cNvSpPr>
          <p:nvPr>
            <p:ph type="body" orient="vert" idx="1"/>
          </p:nvPr>
        </p:nvSpPr>
        <p:spPr>
          <a:xfrm>
            <a:off x="628650" y="365125"/>
            <a:ext cx="57626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BD7A7D-C2F1-4C1D-BC57-5DA30DA01DAE}"/>
              </a:ext>
            </a:extLst>
          </p:cNvPr>
          <p:cNvSpPr>
            <a:spLocks noGrp="1"/>
          </p:cNvSpPr>
          <p:nvPr>
            <p:ph type="dt" sz="half" idx="10"/>
          </p:nvPr>
        </p:nvSpPr>
        <p:spPr/>
        <p:txBody>
          <a:bodyPr/>
          <a:lstStyle/>
          <a:p>
            <a:fld id="{9F118EEC-B4C5-4CDD-A847-225BEC80D414}" type="datetimeFigureOut">
              <a:rPr lang="en-US" smtClean="0"/>
              <a:t>2023-04-25</a:t>
            </a:fld>
            <a:endParaRPr lang="en-US"/>
          </a:p>
        </p:txBody>
      </p:sp>
      <p:sp>
        <p:nvSpPr>
          <p:cNvPr id="5" name="Footer Placeholder 4">
            <a:extLst>
              <a:ext uri="{FF2B5EF4-FFF2-40B4-BE49-F238E27FC236}">
                <a16:creationId xmlns:a16="http://schemas.microsoft.com/office/drawing/2014/main" id="{4229CF06-9098-48DE-8173-E8BABEED35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B3C70F-4657-4944-8C88-0E79200EADFC}"/>
              </a:ext>
            </a:extLst>
          </p:cNvPr>
          <p:cNvSpPr>
            <a:spLocks noGrp="1"/>
          </p:cNvSpPr>
          <p:nvPr>
            <p:ph type="sldNum" sz="quarter" idx="12"/>
          </p:nvPr>
        </p:nvSpPr>
        <p:spPr/>
        <p:txBody>
          <a:bodyPr/>
          <a:lstStyle/>
          <a:p>
            <a:fld id="{AD72CA82-5A0E-421B-B36A-B559788BDA91}" type="slidenum">
              <a:rPr lang="en-US" smtClean="0"/>
              <a:t>‹#›</a:t>
            </a:fld>
            <a:endParaRPr lang="en-US"/>
          </a:p>
        </p:txBody>
      </p:sp>
    </p:spTree>
    <p:extLst>
      <p:ext uri="{BB962C8B-B14F-4D97-AF65-F5344CB8AC3E}">
        <p14:creationId xmlns:p14="http://schemas.microsoft.com/office/powerpoint/2010/main" val="38887492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9216" y="1914258"/>
            <a:ext cx="8138160" cy="2217117"/>
          </a:xfrm>
          <a:prstGeom prst="rect">
            <a:avLst/>
          </a:prstGeom>
        </p:spPr>
        <p:txBody>
          <a:bodyPr anchor="b">
            <a:normAutofit/>
          </a:bodyPr>
          <a:lstStyle>
            <a:lvl1pPr algn="ctr">
              <a:defRPr sz="4000" b="0">
                <a:solidFill>
                  <a:schemeClr val="tx1">
                    <a:lumMod val="75000"/>
                    <a:lumOff val="25000"/>
                  </a:schemeClr>
                </a:solidFill>
              </a:defRPr>
            </a:lvl1pPr>
          </a:lstStyle>
          <a:p>
            <a:r>
              <a:rPr lang="en-US" dirty="0"/>
              <a:t>Section header</a:t>
            </a:r>
            <a:br>
              <a:rPr lang="en-US" dirty="0"/>
            </a:br>
            <a:endParaRPr lang="en-US" dirty="0"/>
          </a:p>
        </p:txBody>
      </p:sp>
      <p:sp>
        <p:nvSpPr>
          <p:cNvPr id="8" name="Slide Number Placeholder 3"/>
          <p:cNvSpPr>
            <a:spLocks noGrp="1"/>
          </p:cNvSpPr>
          <p:nvPr>
            <p:ph type="sldNum" sz="quarter" idx="4"/>
          </p:nvPr>
        </p:nvSpPr>
        <p:spPr>
          <a:xfrm>
            <a:off x="8501588" y="6310709"/>
            <a:ext cx="391577" cy="365125"/>
          </a:xfrm>
          <a:prstGeom prst="rect">
            <a:avLst/>
          </a:prstGeom>
        </p:spPr>
        <p:txBody>
          <a:bodyPr vert="horz" lIns="91440" tIns="45720" rIns="91440" bIns="45720" rtlCol="0" anchor="ctr"/>
          <a:lstStyle>
            <a:lvl1pPr algn="r">
              <a:defRPr sz="1000">
                <a:solidFill>
                  <a:schemeClr val="bg1">
                    <a:lumMod val="50000"/>
                  </a:schemeClr>
                </a:solidFill>
                <a:latin typeface="Segoe UI" panose="020B0502040204020203" pitchFamily="34" charset="0"/>
                <a:cs typeface="Segoe UI" panose="020B0502040204020203" pitchFamily="34" charset="0"/>
              </a:defRPr>
            </a:lvl1pPr>
          </a:lstStyle>
          <a:p>
            <a:fld id="{6FEF7D8D-2123-40E7-9174-E11C2FCE4FA4}" type="slidenum">
              <a:rPr lang="en-US" smtClean="0"/>
              <a:pPr/>
              <a:t>‹#›</a:t>
            </a:fld>
            <a:endParaRPr lang="en-US" dirty="0"/>
          </a:p>
        </p:txBody>
      </p:sp>
    </p:spTree>
    <p:extLst>
      <p:ext uri="{BB962C8B-B14F-4D97-AF65-F5344CB8AC3E}">
        <p14:creationId xmlns:p14="http://schemas.microsoft.com/office/powerpoint/2010/main" val="5513811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ubsection Header">
    <p:spTree>
      <p:nvGrpSpPr>
        <p:cNvPr id="1" name=""/>
        <p:cNvGrpSpPr/>
        <p:nvPr/>
      </p:nvGrpSpPr>
      <p:grpSpPr>
        <a:xfrm>
          <a:off x="0" y="0"/>
          <a:ext cx="0" cy="0"/>
          <a:chOff x="0" y="0"/>
          <a:chExt cx="0" cy="0"/>
        </a:xfrm>
      </p:grpSpPr>
      <p:sp>
        <p:nvSpPr>
          <p:cNvPr id="8" name="Slide Number Placeholder 3"/>
          <p:cNvSpPr>
            <a:spLocks noGrp="1"/>
          </p:cNvSpPr>
          <p:nvPr>
            <p:ph type="sldNum" sz="quarter" idx="4"/>
          </p:nvPr>
        </p:nvSpPr>
        <p:spPr>
          <a:xfrm>
            <a:off x="8501588" y="6310709"/>
            <a:ext cx="391577" cy="365125"/>
          </a:xfrm>
          <a:prstGeom prst="rect">
            <a:avLst/>
          </a:prstGeom>
        </p:spPr>
        <p:txBody>
          <a:bodyPr vert="horz" lIns="91440" tIns="45720" rIns="91440" bIns="45720" rtlCol="0" anchor="ctr"/>
          <a:lstStyle>
            <a:lvl1pPr algn="r">
              <a:defRPr sz="1000">
                <a:solidFill>
                  <a:schemeClr val="bg1">
                    <a:lumMod val="50000"/>
                  </a:schemeClr>
                </a:solidFill>
                <a:latin typeface="Segoe UI" panose="020B0502040204020203" pitchFamily="34" charset="0"/>
                <a:cs typeface="Segoe UI" panose="020B0502040204020203" pitchFamily="34" charset="0"/>
              </a:defRPr>
            </a:lvl1pPr>
          </a:lstStyle>
          <a:p>
            <a:fld id="{6FEF7D8D-2123-40E7-9174-E11C2FCE4FA4}" type="slidenum">
              <a:rPr lang="en-US" smtClean="0"/>
              <a:pPr/>
              <a:t>‹#›</a:t>
            </a:fld>
            <a:endParaRPr lang="en-US" dirty="0"/>
          </a:p>
        </p:txBody>
      </p:sp>
      <p:sp>
        <p:nvSpPr>
          <p:cNvPr id="5" name="Title 1"/>
          <p:cNvSpPr>
            <a:spLocks noGrp="1"/>
          </p:cNvSpPr>
          <p:nvPr>
            <p:ph type="title" hasCustomPrompt="1"/>
          </p:nvPr>
        </p:nvSpPr>
        <p:spPr>
          <a:xfrm>
            <a:off x="559216" y="1914258"/>
            <a:ext cx="8138160" cy="2217117"/>
          </a:xfrm>
          <a:prstGeom prst="rect">
            <a:avLst/>
          </a:prstGeom>
        </p:spPr>
        <p:txBody>
          <a:bodyPr anchor="b">
            <a:normAutofit/>
          </a:bodyPr>
          <a:lstStyle>
            <a:lvl1pPr algn="ctr">
              <a:defRPr sz="3600" b="0">
                <a:solidFill>
                  <a:schemeClr val="tx2">
                    <a:lumMod val="75000"/>
                  </a:schemeClr>
                </a:solidFill>
              </a:defRPr>
            </a:lvl1pPr>
          </a:lstStyle>
          <a:p>
            <a:br>
              <a:rPr lang="en-US" dirty="0"/>
            </a:br>
            <a:r>
              <a:rPr lang="en-US" dirty="0"/>
              <a:t>Subsection header</a:t>
            </a:r>
          </a:p>
        </p:txBody>
      </p:sp>
    </p:spTree>
    <p:extLst>
      <p:ext uri="{BB962C8B-B14F-4D97-AF65-F5344CB8AC3E}">
        <p14:creationId xmlns:p14="http://schemas.microsoft.com/office/powerpoint/2010/main" val="17190126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3" name="Text Placeholder 2"/>
          <p:cNvSpPr>
            <a:spLocks noGrp="1"/>
          </p:cNvSpPr>
          <p:nvPr>
            <p:ph type="body" sz="quarter" idx="10" hasCustomPrompt="1"/>
          </p:nvPr>
        </p:nvSpPr>
        <p:spPr>
          <a:xfrm>
            <a:off x="239282" y="1219199"/>
            <a:ext cx="8670040" cy="4908136"/>
          </a:xfrm>
        </p:spPr>
        <p:txBody>
          <a:bodyPr/>
          <a:lstStyle>
            <a:lvl1pPr marL="0" indent="0">
              <a:buFont typeface="Arial" panose="020B0604020202020204" pitchFamily="34" charset="0"/>
              <a:buNone/>
              <a:defRPr baseline="0"/>
            </a:lvl1pPr>
          </a:lstStyle>
          <a:p>
            <a:pPr lvl="0"/>
            <a:r>
              <a:rPr lang="en-US" dirty="0"/>
              <a:t>Can you use a picture instead of words?</a:t>
            </a:r>
          </a:p>
          <a:p>
            <a:pPr lvl="0"/>
            <a:endParaRPr lang="en-US" dirty="0"/>
          </a:p>
          <a:p>
            <a:pPr lvl="0"/>
            <a:r>
              <a:rPr lang="en-US" dirty="0"/>
              <a:t>If you add text, be concise - avoid long, full sentences. </a:t>
            </a:r>
          </a:p>
          <a:p>
            <a:pPr lvl="1"/>
            <a:r>
              <a:rPr lang="en-US" dirty="0"/>
              <a:t>Use bullets sparingly and thoughtfully.</a:t>
            </a:r>
          </a:p>
          <a:p>
            <a:pPr lvl="0"/>
            <a:endParaRPr lang="en-US" dirty="0"/>
          </a:p>
        </p:txBody>
      </p:sp>
      <p:sp>
        <p:nvSpPr>
          <p:cNvPr id="5" name="Title 10"/>
          <p:cNvSpPr>
            <a:spLocks noGrp="1"/>
          </p:cNvSpPr>
          <p:nvPr>
            <p:ph type="title" hasCustomPrompt="1"/>
          </p:nvPr>
        </p:nvSpPr>
        <p:spPr>
          <a:xfrm>
            <a:off x="234683" y="205099"/>
            <a:ext cx="8674639" cy="918445"/>
          </a:xfrm>
          <a:prstGeom prst="rect">
            <a:avLst/>
          </a:prstGeom>
        </p:spPr>
        <p:txBody>
          <a:bodyPr>
            <a:noAutofit/>
          </a:bodyPr>
          <a:lstStyle>
            <a:lvl1pPr>
              <a:defRPr sz="2800" b="0" baseline="0">
                <a:latin typeface="Franklin Gothic Medium" panose="020B0603020102020204" pitchFamily="34" charset="0"/>
                <a:cs typeface="Adobe Devanagari" panose="02040503050201020203" pitchFamily="18" charset="0"/>
              </a:defRPr>
            </a:lvl1pPr>
          </a:lstStyle>
          <a:p>
            <a:r>
              <a:rPr lang="en-US" dirty="0"/>
              <a:t>“So what?” statement. No more than two lines detailing the ONE idea/topic for slide. (12-15 words)</a:t>
            </a:r>
          </a:p>
        </p:txBody>
      </p:sp>
      <p:sp>
        <p:nvSpPr>
          <p:cNvPr id="6" name="Text Placeholder 11"/>
          <p:cNvSpPr>
            <a:spLocks noGrp="1"/>
          </p:cNvSpPr>
          <p:nvPr>
            <p:ph type="body" sz="quarter" idx="11" hasCustomPrompt="1"/>
          </p:nvPr>
        </p:nvSpPr>
        <p:spPr>
          <a:xfrm>
            <a:off x="234684" y="6222990"/>
            <a:ext cx="7459270" cy="550862"/>
          </a:xfrm>
        </p:spPr>
        <p:txBody>
          <a:bodyPr>
            <a:norm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000"/>
            </a:lvl1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dirty="0"/>
              <a:t>Acronyms: </a:t>
            </a:r>
          </a:p>
        </p:txBody>
      </p:sp>
    </p:spTree>
    <p:extLst>
      <p:ext uri="{BB962C8B-B14F-4D97-AF65-F5344CB8AC3E}">
        <p14:creationId xmlns:p14="http://schemas.microsoft.com/office/powerpoint/2010/main" val="34012688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and Bullets">
    <p:spTree>
      <p:nvGrpSpPr>
        <p:cNvPr id="1" name=""/>
        <p:cNvGrpSpPr/>
        <p:nvPr/>
      </p:nvGrpSpPr>
      <p:grpSpPr>
        <a:xfrm>
          <a:off x="0" y="0"/>
          <a:ext cx="0" cy="0"/>
          <a:chOff x="0" y="0"/>
          <a:chExt cx="0" cy="0"/>
        </a:xfrm>
      </p:grpSpPr>
      <p:sp>
        <p:nvSpPr>
          <p:cNvPr id="6" name="Text Placeholder 4"/>
          <p:cNvSpPr>
            <a:spLocks noGrp="1"/>
          </p:cNvSpPr>
          <p:nvPr>
            <p:ph type="body" sz="quarter" idx="11" hasCustomPrompt="1"/>
          </p:nvPr>
        </p:nvSpPr>
        <p:spPr>
          <a:xfrm>
            <a:off x="234683" y="1209476"/>
            <a:ext cx="8674639" cy="4910328"/>
          </a:xfrm>
        </p:spPr>
        <p:txBody>
          <a:bodyPr/>
          <a:lstStyle>
            <a:lvl1pPr>
              <a:defRPr/>
            </a:lvl1pPr>
            <a:lvl2pPr>
              <a:defRPr baseline="0"/>
            </a:lvl2pPr>
            <a:lvl3pPr>
              <a:defRPr baseline="0"/>
            </a:lvl3pPr>
            <a:lvl4pPr marL="685783" indent="-171446">
              <a:buFont typeface="Wingdings" panose="05000000000000000000" pitchFamily="2" charset="2"/>
              <a:buChar char="§"/>
              <a:defRPr baseline="0"/>
            </a:lvl4pPr>
            <a:lvl5pPr>
              <a:defRPr/>
            </a:lvl5pPr>
          </a:lstStyle>
          <a:p>
            <a:pPr lvl="0"/>
            <a:r>
              <a:rPr lang="en-US" dirty="0"/>
              <a:t>Click to add bullet text.</a:t>
            </a:r>
          </a:p>
          <a:p>
            <a:pPr lvl="1"/>
            <a:r>
              <a:rPr lang="en-US" dirty="0"/>
              <a:t>Keep it short</a:t>
            </a:r>
          </a:p>
          <a:p>
            <a:pPr lvl="2"/>
            <a:r>
              <a:rPr lang="en-US" dirty="0"/>
              <a:t>Keep it to the point</a:t>
            </a:r>
          </a:p>
          <a:p>
            <a:pPr lvl="3"/>
            <a:r>
              <a:rPr lang="en-US" dirty="0"/>
              <a:t>Keep it under six items per slide</a:t>
            </a:r>
          </a:p>
        </p:txBody>
      </p:sp>
      <p:sp>
        <p:nvSpPr>
          <p:cNvPr id="5" name="Title 10"/>
          <p:cNvSpPr>
            <a:spLocks noGrp="1"/>
          </p:cNvSpPr>
          <p:nvPr>
            <p:ph type="title" hasCustomPrompt="1"/>
          </p:nvPr>
        </p:nvSpPr>
        <p:spPr>
          <a:xfrm>
            <a:off x="234683" y="205099"/>
            <a:ext cx="8674639" cy="918445"/>
          </a:xfrm>
          <a:prstGeom prst="rect">
            <a:avLst/>
          </a:prstGeom>
        </p:spPr>
        <p:txBody>
          <a:bodyPr>
            <a:noAutofit/>
          </a:bodyPr>
          <a:lstStyle>
            <a:lvl1pPr>
              <a:defRPr sz="2800" b="0" baseline="0">
                <a:latin typeface="Franklin Gothic Medium" panose="020B0603020102020204" pitchFamily="34" charset="0"/>
                <a:cs typeface="Adobe Devanagari" panose="02040503050201020203" pitchFamily="18" charset="0"/>
              </a:defRPr>
            </a:lvl1pPr>
          </a:lstStyle>
          <a:p>
            <a:r>
              <a:rPr lang="en-US" dirty="0"/>
              <a:t>“So what?” statement. No more than two lines detailing the ONE idea/topic for slide. (12-15 words)</a:t>
            </a:r>
          </a:p>
        </p:txBody>
      </p:sp>
      <p:sp>
        <p:nvSpPr>
          <p:cNvPr id="7" name="Text Placeholder 11"/>
          <p:cNvSpPr>
            <a:spLocks noGrp="1"/>
          </p:cNvSpPr>
          <p:nvPr>
            <p:ph type="body" sz="quarter" idx="12" hasCustomPrompt="1"/>
          </p:nvPr>
        </p:nvSpPr>
        <p:spPr>
          <a:xfrm>
            <a:off x="234684" y="6222990"/>
            <a:ext cx="7459270" cy="550862"/>
          </a:xfrm>
        </p:spPr>
        <p:txBody>
          <a:bodyPr>
            <a:norm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000"/>
            </a:lvl1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dirty="0"/>
              <a:t>Acronyms: </a:t>
            </a:r>
          </a:p>
        </p:txBody>
      </p:sp>
    </p:spTree>
    <p:extLst>
      <p:ext uri="{BB962C8B-B14F-4D97-AF65-F5344CB8AC3E}">
        <p14:creationId xmlns:p14="http://schemas.microsoft.com/office/powerpoint/2010/main" val="24047433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llets and Image">
    <p:spTree>
      <p:nvGrpSpPr>
        <p:cNvPr id="1" name=""/>
        <p:cNvGrpSpPr/>
        <p:nvPr/>
      </p:nvGrpSpPr>
      <p:grpSpPr>
        <a:xfrm>
          <a:off x="0" y="0"/>
          <a:ext cx="0" cy="0"/>
          <a:chOff x="0" y="0"/>
          <a:chExt cx="0" cy="0"/>
        </a:xfrm>
      </p:grpSpPr>
      <p:sp>
        <p:nvSpPr>
          <p:cNvPr id="25" name="Text Placeholder 4"/>
          <p:cNvSpPr>
            <a:spLocks noGrp="1"/>
          </p:cNvSpPr>
          <p:nvPr>
            <p:ph type="body" sz="quarter" idx="11" hasCustomPrompt="1"/>
          </p:nvPr>
        </p:nvSpPr>
        <p:spPr>
          <a:xfrm>
            <a:off x="234683" y="1209477"/>
            <a:ext cx="3995485" cy="4910328"/>
          </a:xfrm>
        </p:spPr>
        <p:txBody>
          <a:bodyPr/>
          <a:lstStyle>
            <a:lvl1pPr>
              <a:defRPr>
                <a:latin typeface="Calibri Light" panose="020F0302020204030204" pitchFamily="34" charset="0"/>
                <a:cs typeface="Calibri Light" panose="020F0302020204030204" pitchFamily="34" charset="0"/>
              </a:defRPr>
            </a:lvl1pPr>
            <a:lvl2pPr>
              <a:defRPr>
                <a:latin typeface="Calibri Light" panose="020F0302020204030204" pitchFamily="34" charset="0"/>
                <a:cs typeface="Calibri Light" panose="020F0302020204030204" pitchFamily="34" charset="0"/>
              </a:defRPr>
            </a:lvl2pPr>
            <a:lvl3pPr>
              <a:defRPr>
                <a:latin typeface="Calibri Light" panose="020F0302020204030204" pitchFamily="34" charset="0"/>
                <a:cs typeface="Calibri Light" panose="020F0302020204030204" pitchFamily="34" charset="0"/>
              </a:defRPr>
            </a:lvl3pPr>
            <a:lvl4pPr marL="685783" indent="-171446">
              <a:buFont typeface="Wingdings" panose="05000000000000000000" pitchFamily="2" charset="2"/>
              <a:buChar char="§"/>
              <a:defRPr>
                <a:latin typeface="Calibri Light" panose="020F0302020204030204" pitchFamily="34" charset="0"/>
                <a:cs typeface="Calibri Light" panose="020F0302020204030204" pitchFamily="34" charset="0"/>
              </a:defRPr>
            </a:lvl4pPr>
            <a:lvl5pPr>
              <a:defRPr/>
            </a:lvl5pPr>
          </a:lstStyle>
          <a:p>
            <a:pPr lvl="0"/>
            <a:r>
              <a:rPr lang="en-US" dirty="0"/>
              <a:t>Click to add bullet text.</a:t>
            </a:r>
          </a:p>
          <a:p>
            <a:pPr lvl="1"/>
            <a:r>
              <a:rPr lang="en-US" dirty="0"/>
              <a:t>Keep it short</a:t>
            </a:r>
          </a:p>
          <a:p>
            <a:pPr lvl="2"/>
            <a:r>
              <a:rPr lang="en-US" dirty="0"/>
              <a:t>Keep it to the point</a:t>
            </a:r>
          </a:p>
          <a:p>
            <a:pPr lvl="3"/>
            <a:r>
              <a:rPr lang="en-US" dirty="0"/>
              <a:t>Keep it under six items</a:t>
            </a:r>
          </a:p>
        </p:txBody>
      </p:sp>
      <p:sp>
        <p:nvSpPr>
          <p:cNvPr id="6" name="Content Placeholder 5"/>
          <p:cNvSpPr>
            <a:spLocks noGrp="1"/>
          </p:cNvSpPr>
          <p:nvPr>
            <p:ph sz="quarter" idx="4" hasCustomPrompt="1"/>
          </p:nvPr>
        </p:nvSpPr>
        <p:spPr>
          <a:xfrm>
            <a:off x="4358355" y="1209475"/>
            <a:ext cx="4550967" cy="4910328"/>
          </a:xfrm>
          <a:prstGeom prst="rect">
            <a:avLst/>
          </a:prstGeom>
        </p:spPr>
        <p:txBody>
          <a:bodyPr/>
          <a:lstStyle>
            <a:lvl1pPr marL="0" indent="0">
              <a:buNone/>
              <a:defRPr baseline="0">
                <a:latin typeface="Calibri Light" panose="020F0302020204030204" pitchFamily="34" charset="0"/>
                <a:cs typeface="Calibri Light" panose="020F0302020204030204" pitchFamily="34" charset="0"/>
              </a:defRPr>
            </a:lvl1pPr>
          </a:lstStyle>
          <a:p>
            <a:pPr lvl="0"/>
            <a:r>
              <a:rPr lang="en-US" dirty="0"/>
              <a:t>Insert visual that compliments your topic statement.</a:t>
            </a:r>
          </a:p>
        </p:txBody>
      </p:sp>
      <p:sp>
        <p:nvSpPr>
          <p:cNvPr id="8" name="Title 10"/>
          <p:cNvSpPr>
            <a:spLocks noGrp="1"/>
          </p:cNvSpPr>
          <p:nvPr>
            <p:ph type="title" hasCustomPrompt="1"/>
          </p:nvPr>
        </p:nvSpPr>
        <p:spPr>
          <a:xfrm>
            <a:off x="234683" y="205099"/>
            <a:ext cx="8674639" cy="918445"/>
          </a:xfrm>
          <a:prstGeom prst="rect">
            <a:avLst/>
          </a:prstGeom>
        </p:spPr>
        <p:txBody>
          <a:bodyPr>
            <a:noAutofit/>
          </a:bodyPr>
          <a:lstStyle>
            <a:lvl1pPr>
              <a:defRPr sz="2800" b="0" baseline="0">
                <a:latin typeface="Franklin Gothic Medium" panose="020B0603020102020204" pitchFamily="34" charset="0"/>
                <a:cs typeface="Adobe Devanagari" panose="02040503050201020203" pitchFamily="18" charset="0"/>
              </a:defRPr>
            </a:lvl1pPr>
          </a:lstStyle>
          <a:p>
            <a:r>
              <a:rPr lang="en-US" dirty="0"/>
              <a:t>“So what?” statement. No more than two lines detailing the ONE idea/topic for slide. (12-15 words)</a:t>
            </a:r>
          </a:p>
        </p:txBody>
      </p:sp>
      <p:sp>
        <p:nvSpPr>
          <p:cNvPr id="10" name="Text Placeholder 11"/>
          <p:cNvSpPr>
            <a:spLocks noGrp="1"/>
          </p:cNvSpPr>
          <p:nvPr>
            <p:ph type="body" sz="quarter" idx="12" hasCustomPrompt="1"/>
          </p:nvPr>
        </p:nvSpPr>
        <p:spPr>
          <a:xfrm>
            <a:off x="234683" y="6238770"/>
            <a:ext cx="7515523" cy="550862"/>
          </a:xfrm>
        </p:spPr>
        <p:txBody>
          <a:bodyPr>
            <a:norm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000" baseline="0"/>
            </a:lvl1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dirty="0"/>
              <a:t>Acronyms: </a:t>
            </a:r>
          </a:p>
        </p:txBody>
      </p:sp>
    </p:spTree>
    <p:extLst>
      <p:ext uri="{BB962C8B-B14F-4D97-AF65-F5344CB8AC3E}">
        <p14:creationId xmlns:p14="http://schemas.microsoft.com/office/powerpoint/2010/main" val="41104522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and Bullets">
    <p:spTree>
      <p:nvGrpSpPr>
        <p:cNvPr id="1" name=""/>
        <p:cNvGrpSpPr/>
        <p:nvPr/>
      </p:nvGrpSpPr>
      <p:grpSpPr>
        <a:xfrm>
          <a:off x="0" y="0"/>
          <a:ext cx="0" cy="0"/>
          <a:chOff x="0" y="0"/>
          <a:chExt cx="0" cy="0"/>
        </a:xfrm>
      </p:grpSpPr>
      <p:sp>
        <p:nvSpPr>
          <p:cNvPr id="7" name="Content Placeholder 2"/>
          <p:cNvSpPr>
            <a:spLocks noGrp="1"/>
          </p:cNvSpPr>
          <p:nvPr>
            <p:ph sz="half" idx="1" hasCustomPrompt="1"/>
          </p:nvPr>
        </p:nvSpPr>
        <p:spPr>
          <a:xfrm>
            <a:off x="5947820" y="1264778"/>
            <a:ext cx="2961502" cy="4875461"/>
          </a:xfrm>
        </p:spPr>
        <p:txBody>
          <a:bodyPr>
            <a:normAutofit/>
          </a:bodyPr>
          <a:lstStyle>
            <a:lvl1pPr>
              <a:lnSpc>
                <a:spcPct val="90000"/>
              </a:lnSpc>
              <a:defRPr sz="1800"/>
            </a:lvl1pPr>
            <a:lvl2pPr marL="576263" indent="-228600">
              <a:lnSpc>
                <a:spcPct val="90000"/>
              </a:lnSpc>
              <a:defRPr sz="1600"/>
            </a:lvl2pPr>
            <a:lvl3pPr>
              <a:defRPr sz="1600"/>
            </a:lvl3pPr>
            <a:lvl4pPr>
              <a:defRPr sz="1400"/>
            </a:lvl4pPr>
            <a:lvl5pPr>
              <a:defRPr sz="1400"/>
            </a:lvl5pPr>
          </a:lstStyle>
          <a:p>
            <a:pPr lvl="0"/>
            <a:r>
              <a:rPr lang="en-US" dirty="0"/>
              <a:t>Click to add bullet text.</a:t>
            </a:r>
          </a:p>
          <a:p>
            <a:pPr lvl="1"/>
            <a:r>
              <a:rPr lang="en-US" dirty="0"/>
              <a:t>Keep it short.</a:t>
            </a:r>
          </a:p>
        </p:txBody>
      </p:sp>
      <p:sp>
        <p:nvSpPr>
          <p:cNvPr id="9" name="Picture Placeholder 8"/>
          <p:cNvSpPr>
            <a:spLocks noGrp="1"/>
          </p:cNvSpPr>
          <p:nvPr>
            <p:ph type="pic" sz="quarter" idx="14" hasCustomPrompt="1"/>
          </p:nvPr>
        </p:nvSpPr>
        <p:spPr>
          <a:xfrm>
            <a:off x="234683" y="1264778"/>
            <a:ext cx="5610640" cy="4875143"/>
          </a:xfrm>
          <a:ln>
            <a:solidFill>
              <a:schemeClr val="bg1">
                <a:lumMod val="85000"/>
              </a:schemeClr>
            </a:solidFill>
          </a:ln>
        </p:spPr>
        <p:txBody>
          <a:bodyPr/>
          <a:lstStyle>
            <a:lvl1pPr marL="0" marR="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lvl1pPr>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en-US" dirty="0"/>
              <a:t>Insert visual that compliments your topic statement.</a:t>
            </a:r>
          </a:p>
          <a:p>
            <a:endParaRPr lang="en-US" dirty="0"/>
          </a:p>
        </p:txBody>
      </p:sp>
      <p:sp>
        <p:nvSpPr>
          <p:cNvPr id="11" name="Text Placeholder 11"/>
          <p:cNvSpPr>
            <a:spLocks noGrp="1"/>
          </p:cNvSpPr>
          <p:nvPr>
            <p:ph type="body" sz="quarter" idx="10" hasCustomPrompt="1"/>
          </p:nvPr>
        </p:nvSpPr>
        <p:spPr>
          <a:xfrm>
            <a:off x="234683" y="6205538"/>
            <a:ext cx="7541990" cy="550862"/>
          </a:xfrm>
        </p:spPr>
        <p:txBody>
          <a:bodyPr>
            <a:norm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000"/>
            </a:lvl1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dirty="0"/>
              <a:t>Acronyms: </a:t>
            </a:r>
          </a:p>
        </p:txBody>
      </p:sp>
      <p:sp>
        <p:nvSpPr>
          <p:cNvPr id="13" name="Title 10"/>
          <p:cNvSpPr>
            <a:spLocks noGrp="1"/>
          </p:cNvSpPr>
          <p:nvPr>
            <p:ph type="title" hasCustomPrompt="1"/>
          </p:nvPr>
        </p:nvSpPr>
        <p:spPr>
          <a:xfrm>
            <a:off x="234683" y="205099"/>
            <a:ext cx="8674639" cy="918445"/>
          </a:xfrm>
          <a:prstGeom prst="rect">
            <a:avLst/>
          </a:prstGeom>
        </p:spPr>
        <p:txBody>
          <a:bodyPr>
            <a:noAutofit/>
          </a:bodyPr>
          <a:lstStyle>
            <a:lvl1pPr>
              <a:defRPr sz="2800" b="0" baseline="0">
                <a:latin typeface="Franklin Gothic Medium" panose="020B0603020102020204" pitchFamily="34" charset="0"/>
                <a:cs typeface="Adobe Devanagari" panose="02040503050201020203" pitchFamily="18" charset="0"/>
              </a:defRPr>
            </a:lvl1pPr>
          </a:lstStyle>
          <a:p>
            <a:r>
              <a:rPr lang="en-US" dirty="0"/>
              <a:t>“So what?” statement. No more than two lines detailing the ONE idea/topic for slide. (12-15 words)</a:t>
            </a:r>
          </a:p>
        </p:txBody>
      </p:sp>
    </p:spTree>
    <p:extLst>
      <p:ext uri="{BB962C8B-B14F-4D97-AF65-F5344CB8AC3E}">
        <p14:creationId xmlns:p14="http://schemas.microsoft.com/office/powerpoint/2010/main" val="18000161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2.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Text Placeholder 1"/>
          <p:cNvSpPr>
            <a:spLocks noGrp="1"/>
          </p:cNvSpPr>
          <p:nvPr>
            <p:ph type="body" idx="1"/>
          </p:nvPr>
        </p:nvSpPr>
        <p:spPr>
          <a:xfrm>
            <a:off x="452927" y="1312029"/>
            <a:ext cx="8229600" cy="475488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22" name="Slide Number Placeholder 2"/>
          <p:cNvSpPr txBox="1">
            <a:spLocks/>
          </p:cNvSpPr>
          <p:nvPr userDrawn="1"/>
        </p:nvSpPr>
        <p:spPr>
          <a:xfrm>
            <a:off x="8555503" y="6378700"/>
            <a:ext cx="519484" cy="2507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8DDE87-FADA-4B92-9BFD-BF708B477B5D}" type="slidenum">
              <a:rPr lang="en-US" sz="900" b="0" smtClean="0"/>
              <a:pPr/>
              <a:t>‹#›</a:t>
            </a:fld>
            <a:endParaRPr lang="en-US" sz="900" b="0" dirty="0"/>
          </a:p>
        </p:txBody>
      </p:sp>
      <p:grpSp>
        <p:nvGrpSpPr>
          <p:cNvPr id="25" name="Group 24"/>
          <p:cNvGrpSpPr/>
          <p:nvPr userDrawn="1"/>
        </p:nvGrpSpPr>
        <p:grpSpPr>
          <a:xfrm>
            <a:off x="7894891" y="6324600"/>
            <a:ext cx="676963" cy="381000"/>
            <a:chOff x="7857438" y="6324600"/>
            <a:chExt cx="676962" cy="381000"/>
          </a:xfrm>
        </p:grpSpPr>
        <p:cxnSp>
          <p:nvCxnSpPr>
            <p:cNvPr id="26" name="Straight Connector 25"/>
            <p:cNvCxnSpPr/>
            <p:nvPr userDrawn="1"/>
          </p:nvCxnSpPr>
          <p:spPr>
            <a:xfrm>
              <a:off x="8534400" y="6324600"/>
              <a:ext cx="0" cy="381000"/>
            </a:xfrm>
            <a:prstGeom prst="line">
              <a:avLst/>
            </a:prstGeom>
            <a:ln w="254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27" name="Picture 26"/>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7857438" y="6378700"/>
              <a:ext cx="594190" cy="272800"/>
            </a:xfrm>
            <a:prstGeom prst="rect">
              <a:avLst/>
            </a:prstGeom>
          </p:spPr>
        </p:pic>
      </p:grpSp>
      <p:sp>
        <p:nvSpPr>
          <p:cNvPr id="11" name="Rectangle 6"/>
          <p:cNvSpPr>
            <a:spLocks noGrp="1" noChangeArrowheads="1"/>
          </p:cNvSpPr>
          <p:nvPr>
            <p:ph type="title"/>
          </p:nvPr>
        </p:nvSpPr>
        <p:spPr bwMode="auto">
          <a:xfrm>
            <a:off x="435839" y="307862"/>
            <a:ext cx="8229600" cy="95410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lvl="0"/>
            <a:br>
              <a:rPr lang="en-US" dirty="0"/>
            </a:br>
            <a:r>
              <a:rPr lang="en-US" dirty="0"/>
              <a:t>Put the takeaway here</a:t>
            </a:r>
          </a:p>
        </p:txBody>
      </p:sp>
      <p:sp>
        <p:nvSpPr>
          <p:cNvPr id="2" name="Slide Number Placeholder 1">
            <a:extLst>
              <a:ext uri="{FF2B5EF4-FFF2-40B4-BE49-F238E27FC236}">
                <a16:creationId xmlns:a16="http://schemas.microsoft.com/office/drawing/2014/main" id="{7D1DD94C-0602-4452-948E-9BFCBA91D574}"/>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78276C-2554-4A8B-AFCA-2B554927454A}" type="slidenum">
              <a:rPr lang="en-US" smtClean="0"/>
              <a:t>‹#›</a:t>
            </a:fld>
            <a:endParaRPr lang="en-US"/>
          </a:p>
        </p:txBody>
      </p:sp>
    </p:spTree>
    <p:extLst>
      <p:ext uri="{BB962C8B-B14F-4D97-AF65-F5344CB8AC3E}">
        <p14:creationId xmlns:p14="http://schemas.microsoft.com/office/powerpoint/2010/main" val="2084730343"/>
      </p:ext>
    </p:extLst>
  </p:cSld>
  <p:clrMap bg1="lt1" tx1="dk1" bg2="lt2" tx2="dk2" accent1="accent1" accent2="accent2" accent3="accent3" accent4="accent4" accent5="accent5" accent6="accent6" hlink="hlink" folHlink="folHlink"/>
  <p:sldLayoutIdLst>
    <p:sldLayoutId id="2147483649" r:id="rId1"/>
    <p:sldLayoutId id="2147483681" r:id="rId2"/>
    <p:sldLayoutId id="2147483683" r:id="rId3"/>
    <p:sldLayoutId id="2147483666" r:id="rId4"/>
    <p:sldLayoutId id="2147483677" r:id="rId5"/>
    <p:sldLayoutId id="2147483650" r:id="rId6"/>
    <p:sldLayoutId id="2147483663" r:id="rId7"/>
    <p:sldLayoutId id="2147483652" r:id="rId8"/>
    <p:sldLayoutId id="2147483678" r:id="rId9"/>
    <p:sldLayoutId id="2147483660" r:id="rId10"/>
    <p:sldLayoutId id="2147483653" r:id="rId11"/>
    <p:sldLayoutId id="2147483692" r:id="rId12"/>
    <p:sldLayoutId id="2147483657" r:id="rId13"/>
    <p:sldLayoutId id="2147483693" r:id="rId14"/>
    <p:sldLayoutId id="2147483685" r:id="rId15"/>
    <p:sldLayoutId id="2147483684" r:id="rId16"/>
    <p:sldLayoutId id="2147483691" r:id="rId17"/>
    <p:sldLayoutId id="2147483690" r:id="rId18"/>
    <p:sldLayoutId id="2147483689" r:id="rId19"/>
    <p:sldLayoutId id="2147483686" r:id="rId20"/>
    <p:sldLayoutId id="2147483688" r:id="rId21"/>
    <p:sldLayoutId id="2147483687" r:id="rId22"/>
    <p:sldLayoutId id="2147483654" r:id="rId23"/>
    <p:sldLayoutId id="2147483682" r:id="rId24"/>
    <p:sldLayoutId id="2147483661" r:id="rId25"/>
    <p:sldLayoutId id="2147483694" r:id="rId26"/>
  </p:sldLayoutIdLst>
  <p:hf sldNum="0" hdr="0" ftr="0" dt="0"/>
  <p:txStyles>
    <p:titleStyle>
      <a:lvl1pPr algn="l" defTabSz="685783" rtl="0" eaLnBrk="1" latinLnBrk="0" hangingPunct="1">
        <a:lnSpc>
          <a:spcPct val="100000"/>
        </a:lnSpc>
        <a:spcBef>
          <a:spcPct val="0"/>
        </a:spcBef>
        <a:buNone/>
        <a:defRPr sz="2800" b="0" kern="1200" baseline="0">
          <a:solidFill>
            <a:schemeClr val="tx1"/>
          </a:solidFill>
          <a:latin typeface="Franklin Gothic Medium" panose="020B0603020102020204" pitchFamily="34" charset="0"/>
          <a:ea typeface="+mj-ea"/>
          <a:cs typeface="+mj-cs"/>
        </a:defRPr>
      </a:lvl1pPr>
    </p:titleStyle>
    <p:bodyStyle>
      <a:lvl1pPr marL="171446" indent="-171446" algn="l" defTabSz="685783" rtl="0" eaLnBrk="1" latinLnBrk="0" hangingPunct="1">
        <a:lnSpc>
          <a:spcPct val="90000"/>
        </a:lnSpc>
        <a:spcBef>
          <a:spcPts val="751"/>
        </a:spcBef>
        <a:buFont typeface="Arial" panose="020B0604020202020204" pitchFamily="34" charset="0"/>
        <a:buChar char="•"/>
        <a:defRPr sz="2400" kern="1200" baseline="0">
          <a:solidFill>
            <a:schemeClr val="tx1"/>
          </a:solidFill>
          <a:latin typeface="Calibri Light" panose="020F0302020204030204" pitchFamily="34" charset="0"/>
          <a:ea typeface="+mn-ea"/>
          <a:cs typeface="Calibri Light" panose="020F0302020204030204" pitchFamily="34" charset="0"/>
        </a:defRPr>
      </a:lvl1pPr>
      <a:lvl2pPr marL="342891" indent="-171446" algn="l" defTabSz="685783" rtl="0" eaLnBrk="1" latinLnBrk="0" hangingPunct="1">
        <a:lnSpc>
          <a:spcPct val="90000"/>
        </a:lnSpc>
        <a:spcBef>
          <a:spcPts val="375"/>
        </a:spcBef>
        <a:buFont typeface="Franklin Gothic Book" panose="020B0503020102020204" pitchFamily="34" charset="0"/>
        <a:buChar char="–"/>
        <a:defRPr sz="2000" kern="1200">
          <a:solidFill>
            <a:schemeClr val="tx1"/>
          </a:solidFill>
          <a:latin typeface="Calibri Light" panose="020F0302020204030204" pitchFamily="34" charset="0"/>
          <a:ea typeface="+mn-ea"/>
          <a:cs typeface="Calibri Light" panose="020F0302020204030204" pitchFamily="34" charset="0"/>
        </a:defRPr>
      </a:lvl2pPr>
      <a:lvl3pPr marL="514338" indent="-171446" algn="l" defTabSz="685783" rtl="0" eaLnBrk="1" latinLnBrk="0" hangingPunct="1">
        <a:lnSpc>
          <a:spcPct val="90000"/>
        </a:lnSpc>
        <a:spcBef>
          <a:spcPts val="375"/>
        </a:spcBef>
        <a:buFont typeface="Courier New" panose="02070309020205020404" pitchFamily="49" charset="0"/>
        <a:buChar char="o"/>
        <a:defRPr sz="1800" kern="1200">
          <a:solidFill>
            <a:schemeClr val="tx1"/>
          </a:solidFill>
          <a:latin typeface="Calibri Light" panose="020F0302020204030204" pitchFamily="34" charset="0"/>
          <a:ea typeface="+mn-ea"/>
          <a:cs typeface="Calibri Light" panose="020F0302020204030204" pitchFamily="34" charset="0"/>
        </a:defRPr>
      </a:lvl3pPr>
      <a:lvl4pPr marL="685783" indent="-171446" algn="l" defTabSz="685783" rtl="0" eaLnBrk="1" latinLnBrk="0" hangingPunct="1">
        <a:lnSpc>
          <a:spcPct val="90000"/>
        </a:lnSpc>
        <a:spcBef>
          <a:spcPts val="375"/>
        </a:spcBef>
        <a:buFont typeface="Wingdings" panose="05000000000000000000" pitchFamily="2" charset="2"/>
        <a:buChar char="§"/>
        <a:defRPr sz="1600" kern="1200">
          <a:solidFill>
            <a:schemeClr val="tx1"/>
          </a:solidFill>
          <a:latin typeface="Calibri Light" panose="020F0302020204030204" pitchFamily="34" charset="0"/>
          <a:ea typeface="+mn-ea"/>
          <a:cs typeface="Calibri Light" panose="020F0302020204030204" pitchFamily="34" charset="0"/>
        </a:defRPr>
      </a:lvl4pPr>
      <a:lvl5pPr marL="900091" indent="-214308" algn="l" defTabSz="685783" rtl="0" eaLnBrk="1" latinLnBrk="0" hangingPunct="1">
        <a:lnSpc>
          <a:spcPct val="90000"/>
        </a:lnSpc>
        <a:spcBef>
          <a:spcPts val="375"/>
        </a:spcBef>
        <a:buFont typeface="Wingdings" panose="05000000000000000000" pitchFamily="2" charset="2"/>
        <a:buChar char="Ø"/>
        <a:defRPr sz="1200"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p:bodyStyle>
    <p:otherStyle>
      <a:defPPr>
        <a:defRPr lang="en-US"/>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A68263-452A-4FFC-A3AA-5E3A3F3B1546}"/>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B024CC5-A111-4411-984D-6B1A68B9B9E0}"/>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38BE50-6450-4688-85BD-F531972ADDC9}"/>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118EEC-B4C5-4CDD-A847-225BEC80D414}" type="datetimeFigureOut">
              <a:rPr lang="en-US" smtClean="0"/>
              <a:t>2023-04-25</a:t>
            </a:fld>
            <a:endParaRPr lang="en-US"/>
          </a:p>
        </p:txBody>
      </p:sp>
      <p:sp>
        <p:nvSpPr>
          <p:cNvPr id="5" name="Footer Placeholder 4">
            <a:extLst>
              <a:ext uri="{FF2B5EF4-FFF2-40B4-BE49-F238E27FC236}">
                <a16:creationId xmlns:a16="http://schemas.microsoft.com/office/drawing/2014/main" id="{7D161EF6-4231-455E-AD4C-FEDF3BE7DE0B}"/>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EEAD453-3A1F-4AFC-8542-7597EC86F649}"/>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72CA82-5A0E-421B-B36A-B559788BDA91}" type="slidenum">
              <a:rPr lang="en-US" smtClean="0"/>
              <a:t>‹#›</a:t>
            </a:fld>
            <a:endParaRPr lang="en-US" dirty="0"/>
          </a:p>
        </p:txBody>
      </p:sp>
    </p:spTree>
    <p:extLst>
      <p:ext uri="{BB962C8B-B14F-4D97-AF65-F5344CB8AC3E}">
        <p14:creationId xmlns:p14="http://schemas.microsoft.com/office/powerpoint/2010/main" val="761202940"/>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5.xml"/><Relationship Id="rId1" Type="http://schemas.openxmlformats.org/officeDocument/2006/relationships/slideLayout" Target="../slideLayouts/slideLayout6.xml"/><Relationship Id="rId5" Type="http://schemas.openxmlformats.org/officeDocument/2006/relationships/image" Target="../media/image94.png"/><Relationship Id="rId4" Type="http://schemas.openxmlformats.org/officeDocument/2006/relationships/image" Target="../media/image93.png"/></Relationships>
</file>

<file path=ppt/slides/_rels/slide101.xml.rels><?xml version="1.0" encoding="UTF-8" standalone="yes"?>
<Relationships xmlns="http://schemas.openxmlformats.org/package/2006/relationships"><Relationship Id="rId3" Type="http://schemas.openxmlformats.org/officeDocument/2006/relationships/image" Target="../media/image820.pn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96.png"/></Relationships>
</file>

<file path=ppt/slides/_rels/slide102.xml.rels><?xml version="1.0" encoding="UTF-8" standalone="yes"?>
<Relationships xmlns="http://schemas.openxmlformats.org/package/2006/relationships"><Relationship Id="rId3" Type="http://schemas.openxmlformats.org/officeDocument/2006/relationships/image" Target="../media/image820.pn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97.png"/></Relationships>
</file>

<file path=ppt/slides/_rels/slide103.xml.rels><?xml version="1.0" encoding="UTF-8" standalone="yes"?>
<Relationships xmlns="http://schemas.openxmlformats.org/package/2006/relationships"><Relationship Id="rId3" Type="http://schemas.openxmlformats.org/officeDocument/2006/relationships/image" Target="../media/image820.png"/><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image" Target="../media/image97.png"/></Relationships>
</file>

<file path=ppt/slides/_rels/slide104.xml.rels><?xml version="1.0" encoding="UTF-8" standalone="yes"?>
<Relationships xmlns="http://schemas.openxmlformats.org/package/2006/relationships"><Relationship Id="rId3" Type="http://schemas.openxmlformats.org/officeDocument/2006/relationships/image" Target="../media/image76.gif"/><Relationship Id="rId2" Type="http://schemas.openxmlformats.org/officeDocument/2006/relationships/notesSlide" Target="../notesSlides/notesSlide39.xml"/><Relationship Id="rId1" Type="http://schemas.openxmlformats.org/officeDocument/2006/relationships/slideLayout" Target="../slideLayouts/slideLayout6.xml"/><Relationship Id="rId5" Type="http://schemas.openxmlformats.org/officeDocument/2006/relationships/image" Target="../media/image100.png"/><Relationship Id="rId4" Type="http://schemas.openxmlformats.org/officeDocument/2006/relationships/image" Target="../media/image99.png"/></Relationships>
</file>

<file path=ppt/slides/_rels/slide105.xml.rels><?xml version="1.0" encoding="UTF-8" standalone="yes"?>
<Relationships xmlns="http://schemas.openxmlformats.org/package/2006/relationships"><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image" Target="../media/image104.png"/><Relationship Id="rId5" Type="http://schemas.openxmlformats.org/officeDocument/2006/relationships/image" Target="../media/image81.png"/><Relationship Id="rId4" Type="http://schemas.openxmlformats.org/officeDocument/2006/relationships/image" Target="../media/image80.png"/></Relationships>
</file>

<file path=ppt/slides/_rels/slide106.xml.rels><?xml version="1.0" encoding="UTF-8" standalone="yes"?>
<Relationships xmlns="http://schemas.openxmlformats.org/package/2006/relationships"><Relationship Id="rId3" Type="http://schemas.openxmlformats.org/officeDocument/2006/relationships/image" Target="../media/image101.png"/><Relationship Id="rId7" Type="http://schemas.openxmlformats.org/officeDocument/2006/relationships/image" Target="../media/image89.png"/><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image" Target="../media/image104.png"/><Relationship Id="rId5" Type="http://schemas.openxmlformats.org/officeDocument/2006/relationships/image" Target="../media/image81.png"/><Relationship Id="rId4" Type="http://schemas.openxmlformats.org/officeDocument/2006/relationships/image" Target="../media/image80.png"/></Relationships>
</file>

<file path=ppt/slides/_rels/slide10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43.xml"/><Relationship Id="rId1" Type="http://schemas.openxmlformats.org/officeDocument/2006/relationships/slideLayout" Target="../slideLayouts/slideLayout6.xml"/><Relationship Id="rId4" Type="http://schemas.openxmlformats.org/officeDocument/2006/relationships/image" Target="../media/image107.png"/></Relationships>
</file>

<file path=ppt/slides/_rels/slide10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44.xml"/><Relationship Id="rId1" Type="http://schemas.openxmlformats.org/officeDocument/2006/relationships/slideLayout" Target="../slideLayouts/slideLayout6.xml"/><Relationship Id="rId5" Type="http://schemas.openxmlformats.org/officeDocument/2006/relationships/image" Target="../media/image108.png"/><Relationship Id="rId4" Type="http://schemas.openxmlformats.org/officeDocument/2006/relationships/image" Target="../media/image111.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image" Target="../media/image109.png"/><Relationship Id="rId5" Type="http://schemas.openxmlformats.org/officeDocument/2006/relationships/image" Target="../media/image112.png"/><Relationship Id="rId4" Type="http://schemas.openxmlformats.org/officeDocument/2006/relationships/image" Target="../media/image111.png"/></Relationships>
</file>

<file path=ppt/slides/_rels/slide111.xml.rels><?xml version="1.0" encoding="UTF-8" standalone="yes"?>
<Relationships xmlns="http://schemas.openxmlformats.org/package/2006/relationships"><Relationship Id="rId3" Type="http://schemas.openxmlformats.org/officeDocument/2006/relationships/image" Target="../media/image115.png"/><Relationship Id="rId7" Type="http://schemas.openxmlformats.org/officeDocument/2006/relationships/image" Target="../media/image110.png"/><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112.xml.rels><?xml version="1.0" encoding="UTF-8" standalone="yes"?>
<Relationships xmlns="http://schemas.openxmlformats.org/package/2006/relationships"><Relationship Id="rId3" Type="http://schemas.openxmlformats.org/officeDocument/2006/relationships/image" Target="../media/image115.png"/><Relationship Id="rId7" Type="http://schemas.openxmlformats.org/officeDocument/2006/relationships/image" Target="../media/image114.png"/><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26.xml"/><Relationship Id="rId5" Type="http://schemas.openxmlformats.org/officeDocument/2006/relationships/image" Target="../media/image131.png"/><Relationship Id="rId4" Type="http://schemas.openxmlformats.org/officeDocument/2006/relationships/image" Target="../media/image130.png"/></Relationships>
</file>

<file path=ppt/slides/_rels/slide115.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26.xml"/><Relationship Id="rId5" Type="http://schemas.openxmlformats.org/officeDocument/2006/relationships/image" Target="../media/image131.png"/><Relationship Id="rId4" Type="http://schemas.openxmlformats.org/officeDocument/2006/relationships/image" Target="../media/image130.png"/></Relationships>
</file>

<file path=ppt/slides/_rels/slide1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1.png"/><Relationship Id="rId1" Type="http://schemas.openxmlformats.org/officeDocument/2006/relationships/slideLayout" Target="../slideLayouts/slideLayout26.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26.xml"/><Relationship Id="rId5" Type="http://schemas.openxmlformats.org/officeDocument/2006/relationships/image" Target="../media/image137.png"/><Relationship Id="rId4" Type="http://schemas.openxmlformats.org/officeDocument/2006/relationships/image" Target="../media/image136.png"/></Relationships>
</file>

<file path=ppt/slides/_rels/slide121.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26.xml"/><Relationship Id="rId5" Type="http://schemas.openxmlformats.org/officeDocument/2006/relationships/image" Target="../media/image137.png"/><Relationship Id="rId4" Type="http://schemas.openxmlformats.org/officeDocument/2006/relationships/image" Target="../media/image136.png"/></Relationships>
</file>

<file path=ppt/slides/_rels/slide12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26.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36.png"/></Relationships>
</file>

<file path=ppt/slides/_rels/slide123.xml.rels><?xml version="1.0" encoding="UTF-8" standalone="yes"?>
<Relationships xmlns="http://schemas.openxmlformats.org/package/2006/relationships"><Relationship Id="rId3" Type="http://schemas.openxmlformats.org/officeDocument/2006/relationships/image" Target="../media/image83.svg"/><Relationship Id="rId7" Type="http://schemas.openxmlformats.org/officeDocument/2006/relationships/image" Target="../media/image91.svg"/><Relationship Id="rId2" Type="http://schemas.openxmlformats.org/officeDocument/2006/relationships/image" Target="../media/image82.png"/><Relationship Id="rId1" Type="http://schemas.openxmlformats.org/officeDocument/2006/relationships/slideLayout" Target="../slideLayouts/slideLayout26.xml"/><Relationship Id="rId6" Type="http://schemas.openxmlformats.org/officeDocument/2006/relationships/image" Target="../media/image90.png"/><Relationship Id="rId5" Type="http://schemas.openxmlformats.org/officeDocument/2006/relationships/image" Target="../media/image86.svg"/><Relationship Id="rId4" Type="http://schemas.openxmlformats.org/officeDocument/2006/relationships/image" Target="../media/image85.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26.xml.rels><?xml version="1.0" encoding="UTF-8" standalone="yes"?>
<Relationships xmlns="http://schemas.openxmlformats.org/package/2006/relationships"><Relationship Id="rId3" Type="http://schemas.openxmlformats.org/officeDocument/2006/relationships/image" Target="../media/image83.svg"/><Relationship Id="rId2" Type="http://schemas.openxmlformats.org/officeDocument/2006/relationships/image" Target="../media/image82.png"/><Relationship Id="rId1" Type="http://schemas.openxmlformats.org/officeDocument/2006/relationships/slideLayout" Target="../slideLayouts/slideLayout26.xml"/></Relationships>
</file>

<file path=ppt/slides/_rels/slide127.xml.rels><?xml version="1.0" encoding="UTF-8" standalone="yes"?>
<Relationships xmlns="http://schemas.openxmlformats.org/package/2006/relationships"><Relationship Id="rId3" Type="http://schemas.openxmlformats.org/officeDocument/2006/relationships/image" Target="../media/image91.svg"/><Relationship Id="rId2" Type="http://schemas.openxmlformats.org/officeDocument/2006/relationships/image" Target="../media/image90.png"/><Relationship Id="rId1" Type="http://schemas.openxmlformats.org/officeDocument/2006/relationships/slideLayout" Target="../slideLayouts/slideLayout26.xml"/><Relationship Id="rId6" Type="http://schemas.openxmlformats.org/officeDocument/2006/relationships/image" Target="../media/image139.png"/><Relationship Id="rId5" Type="http://schemas.openxmlformats.org/officeDocument/2006/relationships/image" Target="../media/image83.svg"/><Relationship Id="rId4" Type="http://schemas.openxmlformats.org/officeDocument/2006/relationships/image" Target="../media/image82.png"/></Relationships>
</file>

<file path=ppt/slides/_rels/slide128.xml.rels><?xml version="1.0" encoding="UTF-8" standalone="yes"?>
<Relationships xmlns="http://schemas.openxmlformats.org/package/2006/relationships"><Relationship Id="rId3" Type="http://schemas.openxmlformats.org/officeDocument/2006/relationships/image" Target="../media/image83.svg"/><Relationship Id="rId7" Type="http://schemas.openxmlformats.org/officeDocument/2006/relationships/image" Target="../media/image140.png"/><Relationship Id="rId2" Type="http://schemas.openxmlformats.org/officeDocument/2006/relationships/image" Target="../media/image82.png"/><Relationship Id="rId1" Type="http://schemas.openxmlformats.org/officeDocument/2006/relationships/slideLayout" Target="../slideLayouts/slideLayout26.xml"/><Relationship Id="rId6" Type="http://schemas.openxmlformats.org/officeDocument/2006/relationships/image" Target="../media/image139.png"/><Relationship Id="rId5" Type="http://schemas.openxmlformats.org/officeDocument/2006/relationships/image" Target="../media/image91.svg"/><Relationship Id="rId4" Type="http://schemas.openxmlformats.org/officeDocument/2006/relationships/image" Target="../media/image90.png"/></Relationships>
</file>

<file path=ppt/slides/_rels/slide129.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83.svg"/><Relationship Id="rId7" Type="http://schemas.openxmlformats.org/officeDocument/2006/relationships/image" Target="../media/image140.png"/><Relationship Id="rId2" Type="http://schemas.openxmlformats.org/officeDocument/2006/relationships/image" Target="../media/image82.png"/><Relationship Id="rId1" Type="http://schemas.openxmlformats.org/officeDocument/2006/relationships/slideLayout" Target="../slideLayouts/slideLayout26.xml"/><Relationship Id="rId6" Type="http://schemas.openxmlformats.org/officeDocument/2006/relationships/image" Target="../media/image139.png"/><Relationship Id="rId5" Type="http://schemas.openxmlformats.org/officeDocument/2006/relationships/image" Target="../media/image92.svg"/><Relationship Id="rId4" Type="http://schemas.openxmlformats.org/officeDocument/2006/relationships/image" Target="../media/image90.png"/></Relationships>
</file>

<file path=ppt/slides/_rels/slide13.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83.svg"/><Relationship Id="rId7" Type="http://schemas.openxmlformats.org/officeDocument/2006/relationships/image" Target="../media/image139.png"/><Relationship Id="rId2" Type="http://schemas.openxmlformats.org/officeDocument/2006/relationships/image" Target="../media/image82.png"/><Relationship Id="rId1" Type="http://schemas.openxmlformats.org/officeDocument/2006/relationships/slideLayout" Target="../slideLayouts/slideLayout26.xml"/><Relationship Id="rId6" Type="http://schemas.openxmlformats.org/officeDocument/2006/relationships/image" Target="../media/image91.svg"/><Relationship Id="rId5" Type="http://schemas.openxmlformats.org/officeDocument/2006/relationships/image" Target="../media/image90.png"/><Relationship Id="rId10" Type="http://schemas.openxmlformats.org/officeDocument/2006/relationships/image" Target="../media/image144.png"/><Relationship Id="rId4" Type="http://schemas.openxmlformats.org/officeDocument/2006/relationships/image" Target="../media/image93.svg"/><Relationship Id="rId9" Type="http://schemas.openxmlformats.org/officeDocument/2006/relationships/image" Target="../media/image142.png"/></Relationships>
</file>

<file path=ppt/slides/_rels/slide131.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83.svg"/><Relationship Id="rId7" Type="http://schemas.openxmlformats.org/officeDocument/2006/relationships/image" Target="../media/image139.png"/><Relationship Id="rId2" Type="http://schemas.openxmlformats.org/officeDocument/2006/relationships/image" Target="../media/image82.png"/><Relationship Id="rId1" Type="http://schemas.openxmlformats.org/officeDocument/2006/relationships/slideLayout" Target="../slideLayouts/slideLayout26.xml"/><Relationship Id="rId6" Type="http://schemas.openxmlformats.org/officeDocument/2006/relationships/image" Target="../media/image91.svg"/><Relationship Id="rId11" Type="http://schemas.openxmlformats.org/officeDocument/2006/relationships/image" Target="../media/image145.png"/><Relationship Id="rId5" Type="http://schemas.openxmlformats.org/officeDocument/2006/relationships/image" Target="../media/image90.png"/><Relationship Id="rId10" Type="http://schemas.openxmlformats.org/officeDocument/2006/relationships/image" Target="../media/image144.png"/><Relationship Id="rId4" Type="http://schemas.openxmlformats.org/officeDocument/2006/relationships/image" Target="../media/image93.svg"/><Relationship Id="rId9" Type="http://schemas.openxmlformats.org/officeDocument/2006/relationships/image" Target="../media/image142.png"/></Relationships>
</file>

<file path=ppt/slides/_rels/slide132.xml.rels><?xml version="1.0" encoding="UTF-8" standalone="yes"?>
<Relationships xmlns="http://schemas.openxmlformats.org/package/2006/relationships"><Relationship Id="rId8" Type="http://schemas.openxmlformats.org/officeDocument/2006/relationships/image" Target="../media/image145.png"/><Relationship Id="rId3" Type="http://schemas.openxmlformats.org/officeDocument/2006/relationships/image" Target="../media/image83.svg"/><Relationship Id="rId7" Type="http://schemas.openxmlformats.org/officeDocument/2006/relationships/image" Target="../media/image144.png"/><Relationship Id="rId2" Type="http://schemas.openxmlformats.org/officeDocument/2006/relationships/image" Target="../media/image82.png"/><Relationship Id="rId1" Type="http://schemas.openxmlformats.org/officeDocument/2006/relationships/slideLayout" Target="../slideLayouts/slideLayout26.xml"/><Relationship Id="rId6" Type="http://schemas.openxmlformats.org/officeDocument/2006/relationships/image" Target="../media/image142.png"/><Relationship Id="rId5" Type="http://schemas.openxmlformats.org/officeDocument/2006/relationships/image" Target="../media/image140.png"/><Relationship Id="rId4" Type="http://schemas.openxmlformats.org/officeDocument/2006/relationships/image" Target="../media/image139.png"/></Relationships>
</file>

<file path=ppt/slides/_rels/slide13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6.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35.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6.xml"/></Relationships>
</file>

<file path=ppt/slides/_rels/slide136.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6.xml"/></Relationships>
</file>

<file path=ppt/slides/_rels/slide137.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98.png"/><Relationship Id="rId1" Type="http://schemas.openxmlformats.org/officeDocument/2006/relationships/slideLayout" Target="../slideLayouts/slideLayout26.xml"/><Relationship Id="rId4" Type="http://schemas.openxmlformats.org/officeDocument/2006/relationships/image" Target="../media/image149.png"/></Relationships>
</file>

<file path=ppt/slides/_rels/slide138.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6.xml"/></Relationships>
</file>

<file path=ppt/slides/_rels/slide139.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03.png"/><Relationship Id="rId1" Type="http://schemas.openxmlformats.org/officeDocument/2006/relationships/slideLayout" Target="../slideLayouts/slideLayout26.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140.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03.png"/><Relationship Id="rId1" Type="http://schemas.openxmlformats.org/officeDocument/2006/relationships/slideLayout" Target="../slideLayouts/slideLayout26.xml"/><Relationship Id="rId6" Type="http://schemas.openxmlformats.org/officeDocument/2006/relationships/image" Target="../media/image154.png"/><Relationship Id="rId5" Type="http://schemas.openxmlformats.org/officeDocument/2006/relationships/image" Target="../media/image123.png"/><Relationship Id="rId4" Type="http://schemas.openxmlformats.org/officeDocument/2006/relationships/image" Target="../media/image122.png"/></Relationships>
</file>

<file path=ppt/slides/_rels/slide141.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26.xml"/><Relationship Id="rId5" Type="http://schemas.openxmlformats.org/officeDocument/2006/relationships/image" Target="../media/image137.png"/><Relationship Id="rId4" Type="http://schemas.openxmlformats.org/officeDocument/2006/relationships/image" Target="../media/image136.png"/></Relationships>
</file>

<file path=ppt/slides/_rels/slide14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26.xml"/><Relationship Id="rId5" Type="http://schemas.openxmlformats.org/officeDocument/2006/relationships/image" Target="../media/image137.png"/><Relationship Id="rId4" Type="http://schemas.openxmlformats.org/officeDocument/2006/relationships/image" Target="../media/image136.png"/></Relationships>
</file>

<file path=ppt/slides/_rels/slide143.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17.png"/><Relationship Id="rId1" Type="http://schemas.openxmlformats.org/officeDocument/2006/relationships/slideLayout" Target="../slideLayouts/slideLayout26.xml"/><Relationship Id="rId6" Type="http://schemas.openxmlformats.org/officeDocument/2006/relationships/image" Target="../media/image127.png"/><Relationship Id="rId5" Type="http://schemas.openxmlformats.org/officeDocument/2006/relationships/image" Target="../media/image123.png"/><Relationship Id="rId4" Type="http://schemas.openxmlformats.org/officeDocument/2006/relationships/image" Target="../media/image122.png"/></Relationships>
</file>

<file path=ppt/slides/_rels/slide144.xml.rels><?xml version="1.0" encoding="UTF-8" standalone="yes"?>
<Relationships xmlns="http://schemas.openxmlformats.org/package/2006/relationships"><Relationship Id="rId3" Type="http://schemas.openxmlformats.org/officeDocument/2006/relationships/image" Target="../media/image157.png"/><Relationship Id="rId7" Type="http://schemas.openxmlformats.org/officeDocument/2006/relationships/image" Target="../media/image119.png"/><Relationship Id="rId2" Type="http://schemas.openxmlformats.org/officeDocument/2006/relationships/image" Target="../media/image117.png"/><Relationship Id="rId1" Type="http://schemas.openxmlformats.org/officeDocument/2006/relationships/slideLayout" Target="../slideLayouts/slideLayout26.xml"/><Relationship Id="rId6" Type="http://schemas.openxmlformats.org/officeDocument/2006/relationships/image" Target="../media/image127.png"/><Relationship Id="rId5" Type="http://schemas.openxmlformats.org/officeDocument/2006/relationships/image" Target="../media/image123.png"/><Relationship Id="rId4" Type="http://schemas.openxmlformats.org/officeDocument/2006/relationships/image" Target="../media/image122.png"/></Relationships>
</file>

<file path=ppt/slides/_rels/slide145.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6.xml"/></Relationships>
</file>

<file path=ppt/slides/_rels/slide14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25.png"/><Relationship Id="rId1" Type="http://schemas.openxmlformats.org/officeDocument/2006/relationships/slideLayout" Target="../slideLayouts/slideLayout26.xml"/></Relationships>
</file>

<file path=ppt/slides/_rels/slide14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25.png"/><Relationship Id="rId1" Type="http://schemas.openxmlformats.org/officeDocument/2006/relationships/slideLayout" Target="../slideLayouts/slideLayout26.xml"/><Relationship Id="rId4" Type="http://schemas.openxmlformats.org/officeDocument/2006/relationships/image" Target="../media/image164.png"/></Relationships>
</file>

<file path=ppt/slides/_rels/slide148.xml.rels><?xml version="1.0" encoding="UTF-8" standalone="yes"?>
<Relationships xmlns="http://schemas.openxmlformats.org/package/2006/relationships"><Relationship Id="rId3" Type="http://schemas.openxmlformats.org/officeDocument/2006/relationships/image" Target="../media/image166.png"/><Relationship Id="rId7" Type="http://schemas.openxmlformats.org/officeDocument/2006/relationships/image" Target="../media/image143.png"/><Relationship Id="rId2" Type="http://schemas.openxmlformats.org/officeDocument/2006/relationships/image" Target="../media/image165.png"/><Relationship Id="rId1" Type="http://schemas.openxmlformats.org/officeDocument/2006/relationships/slideLayout" Target="../slideLayouts/slideLayout26.xml"/><Relationship Id="rId6" Type="http://schemas.openxmlformats.org/officeDocument/2006/relationships/image" Target="../media/image169.png"/><Relationship Id="rId5" Type="http://schemas.openxmlformats.org/officeDocument/2006/relationships/image" Target="../media/image168.png"/><Relationship Id="rId4" Type="http://schemas.openxmlformats.org/officeDocument/2006/relationships/image" Target="../media/image167.png"/></Relationships>
</file>

<file path=ppt/slides/_rels/slide149.xml.rels><?xml version="1.0" encoding="UTF-8" standalone="yes"?>
<Relationships xmlns="http://schemas.openxmlformats.org/package/2006/relationships"><Relationship Id="rId8" Type="http://schemas.openxmlformats.org/officeDocument/2006/relationships/image" Target="../media/image172.png"/><Relationship Id="rId3" Type="http://schemas.openxmlformats.org/officeDocument/2006/relationships/image" Target="../media/image166.png"/><Relationship Id="rId7" Type="http://schemas.openxmlformats.org/officeDocument/2006/relationships/image" Target="../media/image171.png"/><Relationship Id="rId2" Type="http://schemas.openxmlformats.org/officeDocument/2006/relationships/image" Target="../media/image165.png"/><Relationship Id="rId1" Type="http://schemas.openxmlformats.org/officeDocument/2006/relationships/slideLayout" Target="../slideLayouts/slideLayout26.xml"/><Relationship Id="rId6" Type="http://schemas.openxmlformats.org/officeDocument/2006/relationships/image" Target="../media/image169.png"/><Relationship Id="rId5" Type="http://schemas.openxmlformats.org/officeDocument/2006/relationships/image" Target="../media/image168.png"/><Relationship Id="rId4" Type="http://schemas.openxmlformats.org/officeDocument/2006/relationships/image" Target="../media/image167.png"/><Relationship Id="rId9" Type="http://schemas.openxmlformats.org/officeDocument/2006/relationships/image" Target="../media/image173.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8" Type="http://schemas.openxmlformats.org/officeDocument/2006/relationships/image" Target="../media/image171.png"/><Relationship Id="rId3" Type="http://schemas.openxmlformats.org/officeDocument/2006/relationships/image" Target="../media/image166.png"/><Relationship Id="rId7" Type="http://schemas.openxmlformats.org/officeDocument/2006/relationships/image" Target="../media/image173.png"/><Relationship Id="rId12" Type="http://schemas.openxmlformats.org/officeDocument/2006/relationships/image" Target="../media/image176.png"/><Relationship Id="rId2" Type="http://schemas.openxmlformats.org/officeDocument/2006/relationships/image" Target="../media/image165.png"/><Relationship Id="rId1" Type="http://schemas.openxmlformats.org/officeDocument/2006/relationships/slideLayout" Target="../slideLayouts/slideLayout26.xml"/><Relationship Id="rId6" Type="http://schemas.openxmlformats.org/officeDocument/2006/relationships/image" Target="../media/image169.png"/><Relationship Id="rId11" Type="http://schemas.openxmlformats.org/officeDocument/2006/relationships/image" Target="../media/image175.png"/><Relationship Id="rId5" Type="http://schemas.openxmlformats.org/officeDocument/2006/relationships/image" Target="../media/image168.png"/><Relationship Id="rId10" Type="http://schemas.openxmlformats.org/officeDocument/2006/relationships/image" Target="../media/image174.png"/><Relationship Id="rId4" Type="http://schemas.openxmlformats.org/officeDocument/2006/relationships/image" Target="../media/image167.png"/><Relationship Id="rId9" Type="http://schemas.openxmlformats.org/officeDocument/2006/relationships/image" Target="../media/image172.png"/></Relationships>
</file>

<file path=ppt/slides/_rels/slide151.xml.rels><?xml version="1.0" encoding="UTF-8" standalone="yes"?>
<Relationships xmlns="http://schemas.openxmlformats.org/package/2006/relationships"><Relationship Id="rId8" Type="http://schemas.openxmlformats.org/officeDocument/2006/relationships/image" Target="../media/image171.png"/><Relationship Id="rId3" Type="http://schemas.openxmlformats.org/officeDocument/2006/relationships/image" Target="../media/image166.png"/><Relationship Id="rId7" Type="http://schemas.openxmlformats.org/officeDocument/2006/relationships/image" Target="../media/image173.png"/><Relationship Id="rId12" Type="http://schemas.openxmlformats.org/officeDocument/2006/relationships/image" Target="../media/image176.png"/><Relationship Id="rId2" Type="http://schemas.openxmlformats.org/officeDocument/2006/relationships/image" Target="../media/image165.png"/><Relationship Id="rId1" Type="http://schemas.openxmlformats.org/officeDocument/2006/relationships/slideLayout" Target="../slideLayouts/slideLayout26.xml"/><Relationship Id="rId6" Type="http://schemas.openxmlformats.org/officeDocument/2006/relationships/image" Target="../media/image169.png"/><Relationship Id="rId11" Type="http://schemas.openxmlformats.org/officeDocument/2006/relationships/image" Target="../media/image175.png"/><Relationship Id="rId5" Type="http://schemas.openxmlformats.org/officeDocument/2006/relationships/image" Target="../media/image168.png"/><Relationship Id="rId10" Type="http://schemas.openxmlformats.org/officeDocument/2006/relationships/image" Target="../media/image174.png"/><Relationship Id="rId4" Type="http://schemas.openxmlformats.org/officeDocument/2006/relationships/image" Target="../media/image167.png"/><Relationship Id="rId9" Type="http://schemas.openxmlformats.org/officeDocument/2006/relationships/image" Target="../media/image172.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36.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1.png"/><Relationship Id="rId1" Type="http://schemas.openxmlformats.org/officeDocument/2006/relationships/slideLayout" Target="../slideLayouts/slideLayout26.xml"/><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4.emf"/></Relationships>
</file>

<file path=ppt/slides/_rels/slide3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41.png"/><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41.png"/><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41.png"/><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42.png"/><Relationship Id="rId1" Type="http://schemas.openxmlformats.org/officeDocument/2006/relationships/slideLayout" Target="../slideLayouts/slideLayout26.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png"/></Relationships>
</file>

<file path=ppt/slides/_rels/slide3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42.png"/><Relationship Id="rId1" Type="http://schemas.openxmlformats.org/officeDocument/2006/relationships/slideLayout" Target="../slideLayouts/slideLayout26.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png"/></Relationships>
</file>

<file path=ppt/slides/_rels/slide3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44.png"/><Relationship Id="rId1" Type="http://schemas.openxmlformats.org/officeDocument/2006/relationships/slideLayout" Target="../slideLayouts/slideLayout26.xml"/><Relationship Id="rId6" Type="http://schemas.openxmlformats.org/officeDocument/2006/relationships/image" Target="../media/image127.png"/><Relationship Id="rId5" Type="http://schemas.openxmlformats.org/officeDocument/2006/relationships/image" Target="../media/image123.png"/><Relationship Id="rId4" Type="http://schemas.openxmlformats.org/officeDocument/2006/relationships/image" Target="../media/image12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18.png"/><Relationship Id="rId1" Type="http://schemas.openxmlformats.org/officeDocument/2006/relationships/slideLayout" Target="../slideLayouts/slideLayout26.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1.png"/></Relationships>
</file>

<file path=ppt/slides/_rels/slide4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6.xml"/></Relationships>
</file>

<file path=ppt/slides/_rels/slide43.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40.png"/><Relationship Id="rId1" Type="http://schemas.openxmlformats.org/officeDocument/2006/relationships/slideLayout" Target="../slideLayouts/slideLayout2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hyperlink" Target="https://testscience.org/wp-content/uploads/formidable/20/Handbook-on-Statistical-Design-Analysis-Techniques-for-Modeling-Simulation-Validation-Reduced.pdf" TargetMode="External"/><Relationship Id="rId2" Type="http://schemas.openxmlformats.org/officeDocument/2006/relationships/hyperlink" Target="https://testscience.org/wp-content/uploads/formidable/20/SFD_Literature_Review_Final.html" TargetMode="Externa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svg"/><Relationship Id="rId18" Type="http://schemas.openxmlformats.org/officeDocument/2006/relationships/image" Target="../media/image21.png"/><Relationship Id="rId3" Type="http://schemas.openxmlformats.org/officeDocument/2006/relationships/image" Target="../media/image6.svg"/><Relationship Id="rId7" Type="http://schemas.openxmlformats.org/officeDocument/2006/relationships/image" Target="../media/image10.svg"/><Relationship Id="rId12" Type="http://schemas.openxmlformats.org/officeDocument/2006/relationships/image" Target="../media/image15.png"/><Relationship Id="rId17" Type="http://schemas.openxmlformats.org/officeDocument/2006/relationships/image" Target="../media/image20.svg"/><Relationship Id="rId2" Type="http://schemas.openxmlformats.org/officeDocument/2006/relationships/image" Target="../media/image5.png"/><Relationship Id="rId16" Type="http://schemas.openxmlformats.org/officeDocument/2006/relationships/image" Target="../media/image19.png"/><Relationship Id="rId20" Type="http://schemas.openxmlformats.org/officeDocument/2006/relationships/image" Target="../media/image230.png"/><Relationship Id="rId1" Type="http://schemas.openxmlformats.org/officeDocument/2006/relationships/slideLayout" Target="../slideLayouts/slideLayout26.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5" Type="http://schemas.openxmlformats.org/officeDocument/2006/relationships/image" Target="../media/image18.svg"/><Relationship Id="rId10" Type="http://schemas.openxmlformats.org/officeDocument/2006/relationships/image" Target="../media/image13.png"/><Relationship Id="rId19" Type="http://schemas.openxmlformats.org/officeDocument/2006/relationships/image" Target="../media/image22.svg"/><Relationship Id="rId4" Type="http://schemas.openxmlformats.org/officeDocument/2006/relationships/image" Target="../media/image7.png"/><Relationship Id="rId9" Type="http://schemas.openxmlformats.org/officeDocument/2006/relationships/image" Target="../media/image12.svg"/><Relationship Id="rId14" Type="http://schemas.openxmlformats.org/officeDocument/2006/relationships/image" Target="../media/image17.png"/></Relationships>
</file>

<file path=ppt/slides/_rels/slide50.xml.rels><?xml version="1.0" encoding="UTF-8" standalone="yes"?>
<Relationships xmlns="http://schemas.openxmlformats.org/package/2006/relationships"><Relationship Id="rId8" Type="http://schemas.openxmlformats.org/officeDocument/2006/relationships/image" Target="../media/image303.png"/><Relationship Id="rId3" Type="http://schemas.openxmlformats.org/officeDocument/2006/relationships/image" Target="../media/image49.png"/><Relationship Id="rId7" Type="http://schemas.openxmlformats.org/officeDocument/2006/relationships/image" Target="../media/image293.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283.png"/><Relationship Id="rId5" Type="http://schemas.openxmlformats.org/officeDocument/2006/relationships/image" Target="../media/image273.png"/><Relationship Id="rId4" Type="http://schemas.openxmlformats.org/officeDocument/2006/relationships/image" Target="../media/image50.png"/></Relationships>
</file>

<file path=ppt/slides/_rels/slide51.xml.rels><?xml version="1.0" encoding="UTF-8" standalone="yes"?>
<Relationships xmlns="http://schemas.openxmlformats.org/package/2006/relationships"><Relationship Id="rId8" Type="http://schemas.openxmlformats.org/officeDocument/2006/relationships/image" Target="../media/image300.png"/><Relationship Id="rId3" Type="http://schemas.openxmlformats.org/officeDocument/2006/relationships/image" Target="../media/image49.png"/><Relationship Id="rId7" Type="http://schemas.openxmlformats.org/officeDocument/2006/relationships/image" Target="../media/image290.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280.png"/><Relationship Id="rId5" Type="http://schemas.openxmlformats.org/officeDocument/2006/relationships/image" Target="../media/image270.png"/><Relationship Id="rId10" Type="http://schemas.openxmlformats.org/officeDocument/2006/relationships/image" Target="../media/image340.png"/><Relationship Id="rId4" Type="http://schemas.openxmlformats.org/officeDocument/2006/relationships/image" Target="../media/image50.png"/></Relationships>
</file>

<file path=ppt/slides/_rels/slide5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271.png"/><Relationship Id="rId7"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301.png"/><Relationship Id="rId5" Type="http://schemas.openxmlformats.org/officeDocument/2006/relationships/image" Target="../media/image291.png"/><Relationship Id="rId4" Type="http://schemas.openxmlformats.org/officeDocument/2006/relationships/image" Target="../media/image281.png"/></Relationships>
</file>

<file path=ppt/slides/_rels/slide53.xml.rels><?xml version="1.0" encoding="UTF-8" standalone="yes"?>
<Relationships xmlns="http://schemas.openxmlformats.org/package/2006/relationships"><Relationship Id="rId8" Type="http://schemas.openxmlformats.org/officeDocument/2006/relationships/image" Target="../media/image301.png"/><Relationship Id="rId3" Type="http://schemas.openxmlformats.org/officeDocument/2006/relationships/image" Target="../media/image49.png"/><Relationship Id="rId7" Type="http://schemas.openxmlformats.org/officeDocument/2006/relationships/image" Target="../media/image291.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281.png"/><Relationship Id="rId5" Type="http://schemas.openxmlformats.org/officeDocument/2006/relationships/image" Target="../media/image271.png"/><Relationship Id="rId4" Type="http://schemas.openxmlformats.org/officeDocument/2006/relationships/image" Target="../media/image50.png"/></Relationships>
</file>

<file path=ppt/slides/_rels/slide54.xml.rels><?xml version="1.0" encoding="UTF-8" standalone="yes"?>
<Relationships xmlns="http://schemas.openxmlformats.org/package/2006/relationships"><Relationship Id="rId8" Type="http://schemas.openxmlformats.org/officeDocument/2006/relationships/image" Target="../media/image302.png"/><Relationship Id="rId3" Type="http://schemas.openxmlformats.org/officeDocument/2006/relationships/image" Target="../media/image49.png"/><Relationship Id="rId7" Type="http://schemas.openxmlformats.org/officeDocument/2006/relationships/image" Target="../media/image292.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282.png"/><Relationship Id="rId5" Type="http://schemas.openxmlformats.org/officeDocument/2006/relationships/image" Target="../media/image272.png"/><Relationship Id="rId10" Type="http://schemas.openxmlformats.org/officeDocument/2006/relationships/image" Target="../media/image360.png"/><Relationship Id="rId4" Type="http://schemas.openxmlformats.org/officeDocument/2006/relationships/image" Target="../media/image50.png"/><Relationship Id="rId9" Type="http://schemas.openxmlformats.org/officeDocument/2006/relationships/image" Target="../media/image350.png"/></Relationships>
</file>

<file path=ppt/slides/_rels/slide55.xml.rels><?xml version="1.0" encoding="UTF-8" standalone="yes"?>
<Relationships xmlns="http://schemas.openxmlformats.org/package/2006/relationships"><Relationship Id="rId2" Type="http://schemas.openxmlformats.org/officeDocument/2006/relationships/image" Target="../media/image510.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510.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510.png"/><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2.png"/><Relationship Id="rId1" Type="http://schemas.openxmlformats.org/officeDocument/2006/relationships/slideLayout" Target="../slideLayouts/slideLayout6.xml"/><Relationship Id="rId5" Type="http://schemas.openxmlformats.org/officeDocument/2006/relationships/image" Target="../media/image510.png"/><Relationship Id="rId4" Type="http://schemas.openxmlformats.org/officeDocument/2006/relationships/image" Target="../media/image450.png"/></Relationships>
</file>

<file path=ppt/slides/_rels/slide5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3.png"/><Relationship Id="rId16" Type="http://schemas.openxmlformats.org/officeDocument/2006/relationships/image" Target="../media/image510.png"/><Relationship Id="rId1" Type="http://schemas.openxmlformats.org/officeDocument/2006/relationships/slideLayout" Target="../slideLayouts/slideLayout6.xml"/><Relationship Id="rId11" Type="http://schemas.openxmlformats.org/officeDocument/2006/relationships/image" Target="../media/image460.png"/><Relationship Id="rId10" Type="http://schemas.openxmlformats.org/officeDocument/2006/relationships/image" Target="../media/image450.png"/><Relationship Id="rId4" Type="http://schemas.openxmlformats.org/officeDocument/2006/relationships/image" Target="../media/image5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510.png"/><Relationship Id="rId3" Type="http://schemas.openxmlformats.org/officeDocument/2006/relationships/image" Target="../media/image52.png"/><Relationship Id="rId7"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6.xml"/><Relationship Id="rId6" Type="http://schemas.openxmlformats.org/officeDocument/2006/relationships/image" Target="../media/image460.png"/><Relationship Id="rId5" Type="http://schemas.openxmlformats.org/officeDocument/2006/relationships/image" Target="../media/image450.png"/><Relationship Id="rId4" Type="http://schemas.openxmlformats.org/officeDocument/2006/relationships/image" Target="../media/image51.png"/></Relationships>
</file>

<file path=ppt/slides/_rels/slide6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3.png"/><Relationship Id="rId7" Type="http://schemas.openxmlformats.org/officeDocument/2006/relationships/image" Target="../media/image54.png"/><Relationship Id="rId2" Type="http://schemas.openxmlformats.org/officeDocument/2006/relationships/image" Target="../media/image52.png"/><Relationship Id="rId1" Type="http://schemas.openxmlformats.org/officeDocument/2006/relationships/slideLayout" Target="../slideLayouts/slideLayout6.xml"/><Relationship Id="rId6" Type="http://schemas.openxmlformats.org/officeDocument/2006/relationships/image" Target="../media/image460.png"/><Relationship Id="rId11" Type="http://schemas.openxmlformats.org/officeDocument/2006/relationships/image" Target="../media/image510.png"/><Relationship Id="rId5" Type="http://schemas.openxmlformats.org/officeDocument/2006/relationships/image" Target="../media/image450.png"/><Relationship Id="rId10" Type="http://schemas.openxmlformats.org/officeDocument/2006/relationships/image" Target="../media/image530.png"/><Relationship Id="rId4" Type="http://schemas.openxmlformats.org/officeDocument/2006/relationships/image" Target="../media/image51.png"/><Relationship Id="rId9" Type="http://schemas.openxmlformats.org/officeDocument/2006/relationships/image" Target="../media/image520.png"/></Relationships>
</file>

<file path=ppt/slides/_rels/slide62.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2.png"/><Relationship Id="rId7" Type="http://schemas.openxmlformats.org/officeDocument/2006/relationships/image" Target="../media/image460.png"/><Relationship Id="rId2" Type="http://schemas.openxmlformats.org/officeDocument/2006/relationships/image" Target="../media/image55.png"/><Relationship Id="rId1" Type="http://schemas.openxmlformats.org/officeDocument/2006/relationships/slideLayout" Target="../slideLayouts/slideLayout6.xml"/><Relationship Id="rId6" Type="http://schemas.openxmlformats.org/officeDocument/2006/relationships/image" Target="../media/image450.png"/><Relationship Id="rId11" Type="http://schemas.openxmlformats.org/officeDocument/2006/relationships/image" Target="../media/image510.png"/><Relationship Id="rId5" Type="http://schemas.openxmlformats.org/officeDocument/2006/relationships/image" Target="../media/image51.png"/><Relationship Id="rId10" Type="http://schemas.openxmlformats.org/officeDocument/2006/relationships/image" Target="../media/image530.png"/><Relationship Id="rId4" Type="http://schemas.openxmlformats.org/officeDocument/2006/relationships/image" Target="../media/image53.png"/><Relationship Id="rId9" Type="http://schemas.openxmlformats.org/officeDocument/2006/relationships/image" Target="../media/image520.png"/></Relationships>
</file>

<file path=ppt/slides/_rels/slide63.xml.rels><?xml version="1.0" encoding="UTF-8" standalone="yes"?>
<Relationships xmlns="http://schemas.openxmlformats.org/package/2006/relationships"><Relationship Id="rId8" Type="http://schemas.openxmlformats.org/officeDocument/2006/relationships/image" Target="../media/image460.png"/><Relationship Id="rId3" Type="http://schemas.openxmlformats.org/officeDocument/2006/relationships/image" Target="../media/image55.png"/><Relationship Id="rId7" Type="http://schemas.openxmlformats.org/officeDocument/2006/relationships/image" Target="../media/image450.png"/><Relationship Id="rId12" Type="http://schemas.openxmlformats.org/officeDocument/2006/relationships/image" Target="../media/image510.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51.png"/><Relationship Id="rId11" Type="http://schemas.openxmlformats.org/officeDocument/2006/relationships/image" Target="../media/image530.png"/><Relationship Id="rId5" Type="http://schemas.openxmlformats.org/officeDocument/2006/relationships/image" Target="../media/image53.png"/><Relationship Id="rId10" Type="http://schemas.openxmlformats.org/officeDocument/2006/relationships/image" Target="../media/image520.png"/><Relationship Id="rId4" Type="http://schemas.openxmlformats.org/officeDocument/2006/relationships/image" Target="../media/image52.png"/><Relationship Id="rId9" Type="http://schemas.openxmlformats.org/officeDocument/2006/relationships/image" Target="../media/image54.png"/></Relationships>
</file>

<file path=ppt/slides/_rels/slide64.xml.rels><?xml version="1.0" encoding="UTF-8" standalone="yes"?>
<Relationships xmlns="http://schemas.openxmlformats.org/package/2006/relationships"><Relationship Id="rId8" Type="http://schemas.openxmlformats.org/officeDocument/2006/relationships/image" Target="../media/image460.png"/><Relationship Id="rId3" Type="http://schemas.openxmlformats.org/officeDocument/2006/relationships/image" Target="../media/image55.png"/><Relationship Id="rId7" Type="http://schemas.openxmlformats.org/officeDocument/2006/relationships/image" Target="../media/image450.png"/><Relationship Id="rId12" Type="http://schemas.openxmlformats.org/officeDocument/2006/relationships/image" Target="../media/image510.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51.png"/><Relationship Id="rId11" Type="http://schemas.openxmlformats.org/officeDocument/2006/relationships/image" Target="../media/image530.png"/><Relationship Id="rId5" Type="http://schemas.openxmlformats.org/officeDocument/2006/relationships/image" Target="../media/image53.png"/><Relationship Id="rId10" Type="http://schemas.openxmlformats.org/officeDocument/2006/relationships/image" Target="../media/image520.png"/><Relationship Id="rId4" Type="http://schemas.openxmlformats.org/officeDocument/2006/relationships/image" Target="../media/image52.png"/><Relationship Id="rId9" Type="http://schemas.openxmlformats.org/officeDocument/2006/relationships/image" Target="../media/image54.png"/></Relationships>
</file>

<file path=ppt/slides/_rels/slide65.xml.rels><?xml version="1.0" encoding="UTF-8" standalone="yes"?>
<Relationships xmlns="http://schemas.openxmlformats.org/package/2006/relationships"><Relationship Id="rId8" Type="http://schemas.openxmlformats.org/officeDocument/2006/relationships/image" Target="../media/image58.png"/><Relationship Id="rId7"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6.xml"/><Relationship Id="rId6" Type="http://schemas.openxmlformats.org/officeDocument/2006/relationships/image" Target="../media/image580.png"/></Relationships>
</file>

<file path=ppt/slides/_rels/slide6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56.png"/><Relationship Id="rId1" Type="http://schemas.openxmlformats.org/officeDocument/2006/relationships/slideLayout" Target="../slideLayouts/slideLayout6.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80.png"/></Relationships>
</file>

<file path=ppt/slides/_rels/slide6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9.png"/><Relationship Id="rId1" Type="http://schemas.openxmlformats.org/officeDocument/2006/relationships/slideLayout" Target="../slideLayouts/slideLayout26.xml"/></Relationships>
</file>

<file path=ppt/slides/_rels/slide6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6.xml"/></Relationships>
</file>

<file path=ppt/slides/_rels/slide6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630.png"/><Relationship Id="rId2" Type="http://schemas.openxmlformats.org/officeDocument/2006/relationships/image" Target="../media/image57.png"/><Relationship Id="rId1" Type="http://schemas.openxmlformats.org/officeDocument/2006/relationships/slideLayout" Target="../slideLayouts/slideLayout6.xml"/><Relationship Id="rId6" Type="http://schemas.openxmlformats.org/officeDocument/2006/relationships/image" Target="../media/image49.png"/><Relationship Id="rId5" Type="http://schemas.openxmlformats.org/officeDocument/2006/relationships/image" Target="../media/image62.gif"/><Relationship Id="rId4" Type="http://schemas.openxmlformats.org/officeDocument/2006/relationships/image" Target="../media/image61.gif"/></Relationships>
</file>

<file path=ppt/slides/_rels/slide71.xml.rels><?xml version="1.0" encoding="UTF-8" standalone="yes"?>
<Relationships xmlns="http://schemas.openxmlformats.org/package/2006/relationships"><Relationship Id="rId3" Type="http://schemas.openxmlformats.org/officeDocument/2006/relationships/image" Target="../media/image630.png"/><Relationship Id="rId2" Type="http://schemas.openxmlformats.org/officeDocument/2006/relationships/image" Target="../media/image57.png"/><Relationship Id="rId1" Type="http://schemas.openxmlformats.org/officeDocument/2006/relationships/slideLayout" Target="../slideLayouts/slideLayout6.xml"/><Relationship Id="rId6" Type="http://schemas.openxmlformats.org/officeDocument/2006/relationships/image" Target="../media/image49.png"/><Relationship Id="rId5" Type="http://schemas.openxmlformats.org/officeDocument/2006/relationships/image" Target="../media/image62.gif"/><Relationship Id="rId4" Type="http://schemas.openxmlformats.org/officeDocument/2006/relationships/image" Target="../media/image61.gif"/></Relationships>
</file>

<file path=ppt/slides/_rels/slide72.xml.rels><?xml version="1.0" encoding="UTF-8" standalone="yes"?>
<Relationships xmlns="http://schemas.openxmlformats.org/package/2006/relationships"><Relationship Id="rId3" Type="http://schemas.openxmlformats.org/officeDocument/2006/relationships/image" Target="../media/image630.png"/><Relationship Id="rId2" Type="http://schemas.openxmlformats.org/officeDocument/2006/relationships/image" Target="../media/image57.png"/><Relationship Id="rId1" Type="http://schemas.openxmlformats.org/officeDocument/2006/relationships/slideLayout" Target="../slideLayouts/slideLayout6.xml"/><Relationship Id="rId6" Type="http://schemas.openxmlformats.org/officeDocument/2006/relationships/image" Target="../media/image49.png"/><Relationship Id="rId5" Type="http://schemas.openxmlformats.org/officeDocument/2006/relationships/image" Target="../media/image62.gif"/><Relationship Id="rId4" Type="http://schemas.openxmlformats.org/officeDocument/2006/relationships/image" Target="../media/image61.gif"/></Relationships>
</file>

<file path=ppt/slides/_rels/slide7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670.pn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670.png"/><Relationship Id="rId1" Type="http://schemas.openxmlformats.org/officeDocument/2006/relationships/slideLayout" Target="../slideLayouts/slideLayout6.xml"/><Relationship Id="rId6" Type="http://schemas.openxmlformats.org/officeDocument/2006/relationships/image" Target="../media/image700.png"/><Relationship Id="rId5" Type="http://schemas.openxmlformats.org/officeDocument/2006/relationships/image" Target="../media/image690.png"/></Relationships>
</file>

<file path=ppt/slides/_rels/slide7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 Id="rId4" Type="http://schemas.openxmlformats.org/officeDocument/2006/relationships/image" Target="../media/image740.png"/></Relationships>
</file>

<file path=ppt/slides/_rels/slide78.xml.rels><?xml version="1.0" encoding="UTF-8" standalone="yes"?>
<Relationships xmlns="http://schemas.openxmlformats.org/package/2006/relationships"><Relationship Id="rId3" Type="http://schemas.openxmlformats.org/officeDocument/2006/relationships/image" Target="../media/image65.gif"/><Relationship Id="rId2" Type="http://schemas.openxmlformats.org/officeDocument/2006/relationships/image" Target="../media/image64.gif"/><Relationship Id="rId1" Type="http://schemas.openxmlformats.org/officeDocument/2006/relationships/slideLayout" Target="../slideLayouts/slideLayout6.xml"/><Relationship Id="rId4" Type="http://schemas.openxmlformats.org/officeDocument/2006/relationships/image" Target="../media/image66.gif"/></Relationships>
</file>

<file path=ppt/slides/_rels/slide79.xml.rels><?xml version="1.0" encoding="UTF-8" standalone="yes"?>
<Relationships xmlns="http://schemas.openxmlformats.org/package/2006/relationships"><Relationship Id="rId3" Type="http://schemas.openxmlformats.org/officeDocument/2006/relationships/image" Target="../media/image65.gif"/><Relationship Id="rId2" Type="http://schemas.openxmlformats.org/officeDocument/2006/relationships/image" Target="../media/image64.gif"/><Relationship Id="rId1" Type="http://schemas.openxmlformats.org/officeDocument/2006/relationships/slideLayout" Target="../slideLayouts/slideLayout6.xml"/><Relationship Id="rId5" Type="http://schemas.openxmlformats.org/officeDocument/2006/relationships/image" Target="../media/image78.png"/><Relationship Id="rId4" Type="http://schemas.openxmlformats.org/officeDocument/2006/relationships/image" Target="../media/image66.gif"/></Relationships>
</file>

<file path=ppt/slides/_rels/slide8.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65.gif"/><Relationship Id="rId2" Type="http://schemas.openxmlformats.org/officeDocument/2006/relationships/image" Target="../media/image64.gif"/><Relationship Id="rId1" Type="http://schemas.openxmlformats.org/officeDocument/2006/relationships/slideLayout" Target="../slideLayouts/slideLayout6.xml"/><Relationship Id="rId5" Type="http://schemas.openxmlformats.org/officeDocument/2006/relationships/image" Target="../media/image79.png"/><Relationship Id="rId4" Type="http://schemas.openxmlformats.org/officeDocument/2006/relationships/image" Target="../media/image66.gif"/></Relationships>
</file>

<file path=ppt/slides/_rels/slide81.xml.rels><?xml version="1.0" encoding="UTF-8" standalone="yes"?>
<Relationships xmlns="http://schemas.openxmlformats.org/package/2006/relationships"><Relationship Id="rId3" Type="http://schemas.openxmlformats.org/officeDocument/2006/relationships/image" Target="../media/image800.png"/><Relationship Id="rId2" Type="http://schemas.openxmlformats.org/officeDocument/2006/relationships/image" Target="../media/image67.png"/><Relationship Id="rId1" Type="http://schemas.openxmlformats.org/officeDocument/2006/relationships/slideLayout" Target="../slideLayouts/slideLayout6.xml"/><Relationship Id="rId5" Type="http://schemas.openxmlformats.org/officeDocument/2006/relationships/image" Target="../media/image68.gif"/><Relationship Id="rId4" Type="http://schemas.openxmlformats.org/officeDocument/2006/relationships/image" Target="../media/image58.png"/></Relationships>
</file>

<file path=ppt/slides/_rels/slide82.xml.rels><?xml version="1.0" encoding="UTF-8" standalone="yes"?>
<Relationships xmlns="http://schemas.openxmlformats.org/package/2006/relationships"><Relationship Id="rId3" Type="http://schemas.openxmlformats.org/officeDocument/2006/relationships/image" Target="../media/image800.png"/><Relationship Id="rId2" Type="http://schemas.openxmlformats.org/officeDocument/2006/relationships/image" Target="../media/image67.png"/><Relationship Id="rId1" Type="http://schemas.openxmlformats.org/officeDocument/2006/relationships/slideLayout" Target="../slideLayouts/slideLayout6.xml"/><Relationship Id="rId5" Type="http://schemas.openxmlformats.org/officeDocument/2006/relationships/image" Target="../media/image68.gif"/><Relationship Id="rId4" Type="http://schemas.openxmlformats.org/officeDocument/2006/relationships/image" Target="../media/image58.png"/></Relationships>
</file>

<file path=ppt/slides/_rels/slide83.xml.rels><?xml version="1.0" encoding="UTF-8" standalone="yes"?>
<Relationships xmlns="http://schemas.openxmlformats.org/package/2006/relationships"><Relationship Id="rId3" Type="http://schemas.openxmlformats.org/officeDocument/2006/relationships/image" Target="../media/image800.png"/><Relationship Id="rId2" Type="http://schemas.openxmlformats.org/officeDocument/2006/relationships/image" Target="../media/image67.png"/><Relationship Id="rId1" Type="http://schemas.openxmlformats.org/officeDocument/2006/relationships/slideLayout" Target="../slideLayouts/slideLayout6.xml"/><Relationship Id="rId6" Type="http://schemas.openxmlformats.org/officeDocument/2006/relationships/image" Target="../media/image83.png"/><Relationship Id="rId5" Type="http://schemas.openxmlformats.org/officeDocument/2006/relationships/image" Target="../media/image68.gif"/><Relationship Id="rId4" Type="http://schemas.openxmlformats.org/officeDocument/2006/relationships/image" Target="../media/image58.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6.xml"/><Relationship Id="rId5" Type="http://schemas.openxmlformats.org/officeDocument/2006/relationships/image" Target="../media/image76.png"/><Relationship Id="rId4" Type="http://schemas.openxmlformats.org/officeDocument/2006/relationships/image" Target="../media/image71.png"/></Relationships>
</file>

<file path=ppt/slides/_rels/slide8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6.xml"/><Relationship Id="rId5" Type="http://schemas.openxmlformats.org/officeDocument/2006/relationships/image" Target="../media/image76.png"/><Relationship Id="rId4" Type="http://schemas.openxmlformats.org/officeDocument/2006/relationships/image" Target="../media/image71.png"/></Relationships>
</file>

<file path=ppt/slides/_rels/slide8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6.xml"/><Relationship Id="rId5" Type="http://schemas.openxmlformats.org/officeDocument/2006/relationships/image" Target="../media/image69.png"/><Relationship Id="rId4" Type="http://schemas.openxmlformats.org/officeDocument/2006/relationships/image" Target="../media/image76.png"/></Relationships>
</file>

<file path=ppt/slides/_rels/slide8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6.xml"/><Relationship Id="rId5" Type="http://schemas.openxmlformats.org/officeDocument/2006/relationships/image" Target="../media/image76.png"/><Relationship Id="rId4" Type="http://schemas.openxmlformats.org/officeDocument/2006/relationships/image" Target="../media/image71.png"/></Relationships>
</file>

<file path=ppt/slides/_rels/slide8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6.xml"/><Relationship Id="rId5" Type="http://schemas.openxmlformats.org/officeDocument/2006/relationships/image" Target="../media/image76.png"/><Relationship Id="rId4" Type="http://schemas.openxmlformats.org/officeDocument/2006/relationships/image" Target="../media/image71.png"/></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820.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820.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850.png"/></Relationships>
</file>

<file path=ppt/slides/_rels/slide92.xml.rels><?xml version="1.0" encoding="UTF-8" standalone="yes"?>
<Relationships xmlns="http://schemas.openxmlformats.org/package/2006/relationships"><Relationship Id="rId3" Type="http://schemas.openxmlformats.org/officeDocument/2006/relationships/image" Target="../media/image820.pn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850.png"/></Relationships>
</file>

<file path=ppt/slides/_rels/slide93.xml.rels><?xml version="1.0" encoding="UTF-8" standalone="yes"?>
<Relationships xmlns="http://schemas.openxmlformats.org/package/2006/relationships"><Relationship Id="rId3" Type="http://schemas.openxmlformats.org/officeDocument/2006/relationships/image" Target="../media/image820.pn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860.png"/></Relationships>
</file>

<file path=ppt/slides/_rels/slide9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72.gif"/></Relationships>
</file>

<file path=ppt/slides/_rels/slide9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72.gif"/></Relationships>
</file>

<file path=ppt/slides/_rels/slide9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820.pn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91.png"/></Relationships>
</file>

<file path=ppt/slides/_rels/slide9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3.xml"/><Relationship Id="rId1" Type="http://schemas.openxmlformats.org/officeDocument/2006/relationships/slideLayout" Target="../slideLayouts/slideLayout6.xml"/><Relationship Id="rId5" Type="http://schemas.openxmlformats.org/officeDocument/2006/relationships/image" Target="../media/image94.png"/><Relationship Id="rId4" Type="http://schemas.openxmlformats.org/officeDocument/2006/relationships/image" Target="../media/image93.png"/></Relationships>
</file>

<file path=ppt/slides/_rels/slide9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4.xml"/><Relationship Id="rId1" Type="http://schemas.openxmlformats.org/officeDocument/2006/relationships/slideLayout" Target="../slideLayouts/slideLayout6.xml"/><Relationship Id="rId5" Type="http://schemas.openxmlformats.org/officeDocument/2006/relationships/image" Target="../media/image94.png"/><Relationship Id="rId4" Type="http://schemas.openxmlformats.org/officeDocument/2006/relationships/image" Target="../media/image9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7"/>
          </p:nvPr>
        </p:nvSpPr>
        <p:spPr/>
        <p:txBody>
          <a:bodyPr>
            <a:normAutofit lnSpcReduction="10000"/>
          </a:bodyPr>
          <a:lstStyle/>
          <a:p>
            <a:r>
              <a:rPr lang="en-US" dirty="0"/>
              <a:t>Space-Filling Designs and Metamodeling for Understanding Modeling &amp; Simulation Behavior</a:t>
            </a:r>
          </a:p>
        </p:txBody>
      </p:sp>
      <p:sp>
        <p:nvSpPr>
          <p:cNvPr id="6" name="Text Placeholder 5"/>
          <p:cNvSpPr>
            <a:spLocks noGrp="1"/>
          </p:cNvSpPr>
          <p:nvPr>
            <p:ph type="body" sz="quarter" idx="18"/>
          </p:nvPr>
        </p:nvSpPr>
        <p:spPr/>
        <p:txBody>
          <a:bodyPr/>
          <a:lstStyle/>
          <a:p>
            <a:r>
              <a:rPr lang="en-US" dirty="0"/>
              <a:t>Curtis Miller</a:t>
            </a:r>
          </a:p>
        </p:txBody>
      </p:sp>
      <p:sp>
        <p:nvSpPr>
          <p:cNvPr id="7" name="Text Placeholder 6"/>
          <p:cNvSpPr>
            <a:spLocks noGrp="1"/>
          </p:cNvSpPr>
          <p:nvPr>
            <p:ph type="body" sz="quarter" idx="19"/>
          </p:nvPr>
        </p:nvSpPr>
        <p:spPr/>
        <p:txBody>
          <a:bodyPr/>
          <a:lstStyle/>
          <a:p>
            <a:r>
              <a:rPr lang="en-US" dirty="0"/>
              <a:t>April 26, 2023</a:t>
            </a:r>
          </a:p>
        </p:txBody>
      </p:sp>
    </p:spTree>
    <p:extLst>
      <p:ext uri="{BB962C8B-B14F-4D97-AF65-F5344CB8AC3E}">
        <p14:creationId xmlns:p14="http://schemas.microsoft.com/office/powerpoint/2010/main" val="7929898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90453D0-050A-4696-ADB9-2D3BAEF6E593}"/>
              </a:ext>
            </a:extLst>
          </p:cNvPr>
          <p:cNvPicPr>
            <a:picLocks noChangeAspect="1"/>
          </p:cNvPicPr>
          <p:nvPr/>
        </p:nvPicPr>
        <p:blipFill rotWithShape="1">
          <a:blip r:embed="rId2"/>
          <a:srcRect t="1" b="116"/>
          <a:stretch/>
        </p:blipFill>
        <p:spPr>
          <a:xfrm>
            <a:off x="867045" y="1083675"/>
            <a:ext cx="7584081" cy="5212534"/>
          </a:xfrm>
          <a:prstGeom prst="rect">
            <a:avLst/>
          </a:prstGeom>
        </p:spPr>
      </p:pic>
      <p:pic>
        <p:nvPicPr>
          <p:cNvPr id="5" name="Picture" descr="Figure 10.2: Flight paths for three different paper planes, with initial height of 1.5 meters, initial airspeed of 8 meters per second, and initial angle of 40 degrees below the horizon. Note the presence of bumps in all flight paths, and a loop in the flight path of the world record paper airplane.">
            <a:extLst>
              <a:ext uri="{FF2B5EF4-FFF2-40B4-BE49-F238E27FC236}">
                <a16:creationId xmlns:a16="http://schemas.microsoft.com/office/drawing/2014/main" id="{314D9293-DBBA-4C1C-B1DA-083CF73DA39D}"/>
              </a:ext>
            </a:extLst>
          </p:cNvPr>
          <p:cNvPicPr/>
          <p:nvPr/>
        </p:nvPicPr>
        <p:blipFill rotWithShape="1">
          <a:blip r:embed="rId3"/>
          <a:srcRect t="89156"/>
          <a:stretch/>
        </p:blipFill>
        <p:spPr bwMode="auto">
          <a:xfrm>
            <a:off x="867045" y="6076298"/>
            <a:ext cx="6905897" cy="570208"/>
          </a:xfrm>
          <a:prstGeom prst="rect">
            <a:avLst/>
          </a:prstGeom>
          <a:noFill/>
          <a:ln w="9525">
            <a:noFill/>
            <a:headEnd/>
            <a:tailEnd/>
          </a:ln>
        </p:spPr>
      </p:pic>
      <p:sp>
        <p:nvSpPr>
          <p:cNvPr id="3" name="Title 2">
            <a:extLst>
              <a:ext uri="{FF2B5EF4-FFF2-40B4-BE49-F238E27FC236}">
                <a16:creationId xmlns:a16="http://schemas.microsoft.com/office/drawing/2014/main" id="{27B6FB40-2AA2-427F-81C2-EC4F09B1E8EC}"/>
              </a:ext>
            </a:extLst>
          </p:cNvPr>
          <p:cNvSpPr>
            <a:spLocks noGrp="1"/>
          </p:cNvSpPr>
          <p:nvPr>
            <p:ph type="title"/>
          </p:nvPr>
        </p:nvSpPr>
        <p:spPr>
          <a:xfrm>
            <a:off x="234683" y="178973"/>
            <a:ext cx="8674639" cy="918445"/>
          </a:xfrm>
        </p:spPr>
        <p:txBody>
          <a:bodyPr/>
          <a:lstStyle/>
          <a:p>
            <a:r>
              <a:rPr lang="en-US" dirty="0"/>
              <a:t>From a paper plane flight, we can record discrete and continuous response variables</a:t>
            </a:r>
          </a:p>
        </p:txBody>
      </p:sp>
      <p:grpSp>
        <p:nvGrpSpPr>
          <p:cNvPr id="4" name="Group 3">
            <a:extLst>
              <a:ext uri="{FF2B5EF4-FFF2-40B4-BE49-F238E27FC236}">
                <a16:creationId xmlns:a16="http://schemas.microsoft.com/office/drawing/2014/main" id="{1A4CA2E2-E6DB-450E-8D3B-CA32AF030B6C}"/>
              </a:ext>
            </a:extLst>
          </p:cNvPr>
          <p:cNvGrpSpPr/>
          <p:nvPr/>
        </p:nvGrpSpPr>
        <p:grpSpPr>
          <a:xfrm>
            <a:off x="513072" y="1414555"/>
            <a:ext cx="1857411" cy="518216"/>
            <a:chOff x="701916" y="1484129"/>
            <a:chExt cx="1857411" cy="518216"/>
          </a:xfrm>
        </p:grpSpPr>
        <p:sp>
          <p:nvSpPr>
            <p:cNvPr id="6" name="Rectangle 5">
              <a:extLst>
                <a:ext uri="{FF2B5EF4-FFF2-40B4-BE49-F238E27FC236}">
                  <a16:creationId xmlns:a16="http://schemas.microsoft.com/office/drawing/2014/main" id="{871D8E51-BFB9-464E-9841-1E75F036C784}"/>
                </a:ext>
              </a:extLst>
            </p:cNvPr>
            <p:cNvSpPr/>
            <p:nvPr/>
          </p:nvSpPr>
          <p:spPr>
            <a:xfrm flipH="1">
              <a:off x="701916" y="1484129"/>
              <a:ext cx="1041194" cy="518216"/>
            </a:xfrm>
            <a:prstGeom prst="rect">
              <a:avLst/>
            </a:prstGeom>
            <a:solidFill>
              <a:srgbClr val="FFFF00"/>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Loop</a:t>
              </a:r>
            </a:p>
          </p:txBody>
        </p:sp>
        <p:cxnSp>
          <p:nvCxnSpPr>
            <p:cNvPr id="7" name="Straight Arrow Connector 6">
              <a:extLst>
                <a:ext uri="{FF2B5EF4-FFF2-40B4-BE49-F238E27FC236}">
                  <a16:creationId xmlns:a16="http://schemas.microsoft.com/office/drawing/2014/main" id="{1F770200-0C0C-45E4-A2DC-F537EB1CB776}"/>
                </a:ext>
              </a:extLst>
            </p:cNvPr>
            <p:cNvCxnSpPr>
              <a:cxnSpLocks/>
              <a:stCxn id="6" idx="1"/>
            </p:cNvCxnSpPr>
            <p:nvPr/>
          </p:nvCxnSpPr>
          <p:spPr>
            <a:xfrm>
              <a:off x="1743110" y="1743237"/>
              <a:ext cx="816217" cy="243469"/>
            </a:xfrm>
            <a:prstGeom prst="straightConnector1">
              <a:avLst/>
            </a:prstGeom>
            <a:ln w="571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4F916CDF-0B05-4AD5-94E9-E12DC09843DD}"/>
              </a:ext>
            </a:extLst>
          </p:cNvPr>
          <p:cNvGrpSpPr/>
          <p:nvPr/>
        </p:nvGrpSpPr>
        <p:grpSpPr>
          <a:xfrm>
            <a:off x="3240157" y="1734057"/>
            <a:ext cx="2917494" cy="2321108"/>
            <a:chOff x="3240157" y="1734057"/>
            <a:chExt cx="2917494" cy="2321108"/>
          </a:xfrm>
        </p:grpSpPr>
        <p:sp>
          <p:nvSpPr>
            <p:cNvPr id="9" name="Rectangle 8">
              <a:extLst>
                <a:ext uri="{FF2B5EF4-FFF2-40B4-BE49-F238E27FC236}">
                  <a16:creationId xmlns:a16="http://schemas.microsoft.com/office/drawing/2014/main" id="{1700197A-7EB9-463B-AF2E-5193B5506AED}"/>
                </a:ext>
              </a:extLst>
            </p:cNvPr>
            <p:cNvSpPr/>
            <p:nvPr/>
          </p:nvSpPr>
          <p:spPr>
            <a:xfrm flipH="1">
              <a:off x="5116457" y="2134287"/>
              <a:ext cx="1041194" cy="518216"/>
            </a:xfrm>
            <a:prstGeom prst="rect">
              <a:avLst/>
            </a:prstGeom>
            <a:solidFill>
              <a:srgbClr val="FFFF00"/>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Bumps</a:t>
              </a:r>
            </a:p>
          </p:txBody>
        </p:sp>
        <p:cxnSp>
          <p:nvCxnSpPr>
            <p:cNvPr id="10" name="Straight Arrow Connector 9">
              <a:extLst>
                <a:ext uri="{FF2B5EF4-FFF2-40B4-BE49-F238E27FC236}">
                  <a16:creationId xmlns:a16="http://schemas.microsoft.com/office/drawing/2014/main" id="{99AEE7F6-0A07-4DD1-8FCA-1691ABD289A5}"/>
                </a:ext>
              </a:extLst>
            </p:cNvPr>
            <p:cNvCxnSpPr>
              <a:cxnSpLocks/>
              <a:stCxn id="9" idx="3"/>
            </p:cNvCxnSpPr>
            <p:nvPr/>
          </p:nvCxnSpPr>
          <p:spPr>
            <a:xfrm flipH="1" flipV="1">
              <a:off x="3240157" y="1734057"/>
              <a:ext cx="1876300" cy="659338"/>
            </a:xfrm>
            <a:prstGeom prst="straightConnector1">
              <a:avLst/>
            </a:prstGeom>
            <a:ln w="571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DC5E9D05-57B4-4F4B-9BC8-DD7885916485}"/>
                </a:ext>
              </a:extLst>
            </p:cNvPr>
            <p:cNvCxnSpPr>
              <a:cxnSpLocks/>
              <a:stCxn id="9" idx="2"/>
            </p:cNvCxnSpPr>
            <p:nvPr/>
          </p:nvCxnSpPr>
          <p:spPr>
            <a:xfrm flipH="1">
              <a:off x="5357191" y="2652503"/>
              <a:ext cx="279863" cy="1402662"/>
            </a:xfrm>
            <a:prstGeom prst="straightConnector1">
              <a:avLst/>
            </a:prstGeom>
            <a:ln w="571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D5E34123-A213-49CB-9600-BFFFDF4D2A0C}"/>
              </a:ext>
            </a:extLst>
          </p:cNvPr>
          <p:cNvGrpSpPr/>
          <p:nvPr/>
        </p:nvGrpSpPr>
        <p:grpSpPr>
          <a:xfrm>
            <a:off x="1493306" y="5333927"/>
            <a:ext cx="4990743" cy="786504"/>
            <a:chOff x="4050527" y="1831731"/>
            <a:chExt cx="4990743" cy="786504"/>
          </a:xfrm>
        </p:grpSpPr>
        <p:sp>
          <p:nvSpPr>
            <p:cNvPr id="13" name="Rectangle 12">
              <a:extLst>
                <a:ext uri="{FF2B5EF4-FFF2-40B4-BE49-F238E27FC236}">
                  <a16:creationId xmlns:a16="http://schemas.microsoft.com/office/drawing/2014/main" id="{E5AA8102-9C87-486F-B29D-3CA439510A31}"/>
                </a:ext>
              </a:extLst>
            </p:cNvPr>
            <p:cNvSpPr/>
            <p:nvPr/>
          </p:nvSpPr>
          <p:spPr>
            <a:xfrm flipH="1">
              <a:off x="5095254" y="2100019"/>
              <a:ext cx="1041194" cy="518216"/>
            </a:xfrm>
            <a:prstGeom prst="rect">
              <a:avLst/>
            </a:prstGeom>
            <a:solidFill>
              <a:srgbClr val="FFFF00"/>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Range</a:t>
              </a:r>
            </a:p>
          </p:txBody>
        </p:sp>
        <p:cxnSp>
          <p:nvCxnSpPr>
            <p:cNvPr id="14" name="Straight Arrow Connector 13">
              <a:extLst>
                <a:ext uri="{FF2B5EF4-FFF2-40B4-BE49-F238E27FC236}">
                  <a16:creationId xmlns:a16="http://schemas.microsoft.com/office/drawing/2014/main" id="{E5D481FB-A946-4367-AE4D-DDEA79B03931}"/>
                </a:ext>
              </a:extLst>
            </p:cNvPr>
            <p:cNvCxnSpPr>
              <a:cxnSpLocks/>
              <a:stCxn id="13" idx="3"/>
            </p:cNvCxnSpPr>
            <p:nvPr/>
          </p:nvCxnSpPr>
          <p:spPr>
            <a:xfrm flipH="1" flipV="1">
              <a:off x="4050527" y="1831731"/>
              <a:ext cx="1044727" cy="527396"/>
            </a:xfrm>
            <a:prstGeom prst="straightConnector1">
              <a:avLst/>
            </a:prstGeom>
            <a:ln w="571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6B4068B6-F03A-417E-B25E-DAD46D4A679F}"/>
                </a:ext>
              </a:extLst>
            </p:cNvPr>
            <p:cNvCxnSpPr>
              <a:cxnSpLocks/>
              <a:stCxn id="13" idx="1"/>
            </p:cNvCxnSpPr>
            <p:nvPr/>
          </p:nvCxnSpPr>
          <p:spPr>
            <a:xfrm flipV="1">
              <a:off x="6136448" y="1831731"/>
              <a:ext cx="2904822" cy="527396"/>
            </a:xfrm>
            <a:prstGeom prst="straightConnector1">
              <a:avLst/>
            </a:prstGeom>
            <a:ln w="571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8" name="Straight Connector 17">
            <a:extLst>
              <a:ext uri="{FF2B5EF4-FFF2-40B4-BE49-F238E27FC236}">
                <a16:creationId xmlns:a16="http://schemas.microsoft.com/office/drawing/2014/main" id="{786F89F8-CA3E-4196-A4CB-7B6D00E7C39F}"/>
              </a:ext>
            </a:extLst>
          </p:cNvPr>
          <p:cNvCxnSpPr>
            <a:cxnSpLocks/>
          </p:cNvCxnSpPr>
          <p:nvPr/>
        </p:nvCxnSpPr>
        <p:spPr>
          <a:xfrm>
            <a:off x="1789043" y="5412246"/>
            <a:ext cx="4368608"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7" name="Text Placeholder 3">
            <a:extLst>
              <a:ext uri="{FF2B5EF4-FFF2-40B4-BE49-F238E27FC236}">
                <a16:creationId xmlns:a16="http://schemas.microsoft.com/office/drawing/2014/main" id="{B10349C0-3E5A-4D29-9CD3-1CA6162F9D57}"/>
              </a:ext>
            </a:extLst>
          </p:cNvPr>
          <p:cNvSpPr txBox="1">
            <a:spLocks/>
          </p:cNvSpPr>
          <p:nvPr/>
        </p:nvSpPr>
        <p:spPr>
          <a:xfrm>
            <a:off x="189531" y="6491655"/>
            <a:ext cx="7459270" cy="277005"/>
          </a:xfrm>
          <a:prstGeom prst="rect">
            <a:avLst/>
          </a:prstGeom>
        </p:spPr>
        <p:txBody>
          <a:bodyPr/>
          <a:lstStyle>
            <a:lvl1pPr marL="171446" indent="-171446" algn="l" defTabSz="685783" rtl="0" eaLnBrk="1" latinLnBrk="0" hangingPunct="1">
              <a:lnSpc>
                <a:spcPct val="90000"/>
              </a:lnSpc>
              <a:spcBef>
                <a:spcPts val="751"/>
              </a:spcBef>
              <a:buFont typeface="Arial" panose="020B0604020202020204" pitchFamily="34" charset="0"/>
              <a:buChar char="•"/>
              <a:defRPr sz="2400" kern="1200" baseline="0">
                <a:solidFill>
                  <a:schemeClr val="tx1"/>
                </a:solidFill>
                <a:latin typeface="Calibri Light" panose="020F0302020204030204" pitchFamily="34" charset="0"/>
                <a:ea typeface="+mn-ea"/>
                <a:cs typeface="Calibri Light" panose="020F0302020204030204" pitchFamily="34" charset="0"/>
              </a:defRPr>
            </a:lvl1pPr>
            <a:lvl2pPr marL="342891" indent="-171446" algn="l" defTabSz="685783" rtl="0" eaLnBrk="1" latinLnBrk="0" hangingPunct="1">
              <a:lnSpc>
                <a:spcPct val="90000"/>
              </a:lnSpc>
              <a:spcBef>
                <a:spcPts val="375"/>
              </a:spcBef>
              <a:buFont typeface="Franklin Gothic Book" panose="020B0503020102020204" pitchFamily="34" charset="0"/>
              <a:buChar char="–"/>
              <a:defRPr sz="2000" kern="1200">
                <a:solidFill>
                  <a:schemeClr val="tx1"/>
                </a:solidFill>
                <a:latin typeface="Calibri Light" panose="020F0302020204030204" pitchFamily="34" charset="0"/>
                <a:ea typeface="+mn-ea"/>
                <a:cs typeface="Calibri Light" panose="020F0302020204030204" pitchFamily="34" charset="0"/>
              </a:defRPr>
            </a:lvl2pPr>
            <a:lvl3pPr marL="514338" indent="-171446" algn="l" defTabSz="685783" rtl="0" eaLnBrk="1" latinLnBrk="0" hangingPunct="1">
              <a:lnSpc>
                <a:spcPct val="90000"/>
              </a:lnSpc>
              <a:spcBef>
                <a:spcPts val="375"/>
              </a:spcBef>
              <a:buFont typeface="Courier New" panose="02070309020205020404" pitchFamily="49" charset="0"/>
              <a:buChar char="o"/>
              <a:defRPr sz="1800" kern="1200">
                <a:solidFill>
                  <a:schemeClr val="tx1"/>
                </a:solidFill>
                <a:latin typeface="Calibri Light" panose="020F0302020204030204" pitchFamily="34" charset="0"/>
                <a:ea typeface="+mn-ea"/>
                <a:cs typeface="Calibri Light" panose="020F0302020204030204" pitchFamily="34" charset="0"/>
              </a:defRPr>
            </a:lvl3pPr>
            <a:lvl4pPr marL="685783" indent="-171446" algn="l" defTabSz="685783" rtl="0" eaLnBrk="1" latinLnBrk="0" hangingPunct="1">
              <a:lnSpc>
                <a:spcPct val="90000"/>
              </a:lnSpc>
              <a:spcBef>
                <a:spcPts val="375"/>
              </a:spcBef>
              <a:buFont typeface="Wingdings" panose="05000000000000000000" pitchFamily="2" charset="2"/>
              <a:buChar char="§"/>
              <a:defRPr sz="1600" kern="1200">
                <a:solidFill>
                  <a:schemeClr val="tx1"/>
                </a:solidFill>
                <a:latin typeface="Calibri Light" panose="020F0302020204030204" pitchFamily="34" charset="0"/>
                <a:ea typeface="+mn-ea"/>
                <a:cs typeface="Calibri Light" panose="020F0302020204030204" pitchFamily="34" charset="0"/>
              </a:defRPr>
            </a:lvl4pPr>
            <a:lvl5pPr marL="900091" indent="-214308" algn="l" defTabSz="685783" rtl="0" eaLnBrk="1" latinLnBrk="0" hangingPunct="1">
              <a:lnSpc>
                <a:spcPct val="90000"/>
              </a:lnSpc>
              <a:spcBef>
                <a:spcPts val="375"/>
              </a:spcBef>
              <a:buFont typeface="Wingdings" panose="05000000000000000000" pitchFamily="2" charset="2"/>
              <a:buChar char="Ø"/>
              <a:defRPr sz="1200"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marL="0" indent="0">
              <a:buNone/>
            </a:pPr>
            <a:r>
              <a:rPr lang="en-US" sz="1000" dirty="0"/>
              <a:t>WRPA: World Record Paper Airplane</a:t>
            </a:r>
          </a:p>
        </p:txBody>
      </p:sp>
    </p:spTree>
    <p:extLst>
      <p:ext uri="{BB962C8B-B14F-4D97-AF65-F5344CB8AC3E}">
        <p14:creationId xmlns:p14="http://schemas.microsoft.com/office/powerpoint/2010/main" val="190859567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1134F2-B0D7-401E-827D-EC6C8308EC2E}"/>
              </a:ext>
            </a:extLst>
          </p:cNvPr>
          <p:cNvPicPr>
            <a:picLocks noChangeAspect="1"/>
          </p:cNvPicPr>
          <p:nvPr/>
        </p:nvPicPr>
        <p:blipFill>
          <a:blip r:embed="rId3"/>
          <a:stretch>
            <a:fillRect/>
          </a:stretch>
        </p:blipFill>
        <p:spPr>
          <a:xfrm>
            <a:off x="1975449" y="1383976"/>
            <a:ext cx="5193102" cy="4178556"/>
          </a:xfrm>
          <a:prstGeom prst="rect">
            <a:avLst/>
          </a:prstGeom>
        </p:spPr>
      </p:pic>
      <p:sp>
        <p:nvSpPr>
          <p:cNvPr id="3" name="Title 2">
            <a:extLst>
              <a:ext uri="{FF2B5EF4-FFF2-40B4-BE49-F238E27FC236}">
                <a16:creationId xmlns:a16="http://schemas.microsoft.com/office/drawing/2014/main" id="{64129D96-166F-43E1-A653-7415CCB7C30A}"/>
              </a:ext>
            </a:extLst>
          </p:cNvPr>
          <p:cNvSpPr>
            <a:spLocks noGrp="1"/>
          </p:cNvSpPr>
          <p:nvPr>
            <p:ph type="title"/>
          </p:nvPr>
        </p:nvSpPr>
        <p:spPr/>
        <p:txBody>
          <a:bodyPr/>
          <a:lstStyle/>
          <a:p>
            <a:r>
              <a:rPr lang="en-US" dirty="0"/>
              <a:t>Least square objective alone leads to overfitting</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EBE3B9FE-E3E4-4D2E-B805-02B2A52D474F}"/>
                  </a:ext>
                </a:extLst>
              </p:cNvPr>
              <p:cNvSpPr txBox="1"/>
              <p:nvPr/>
            </p:nvSpPr>
            <p:spPr>
              <a:xfrm>
                <a:off x="1484338" y="799201"/>
                <a:ext cx="6175324"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3200" i="1" smtClean="0">
                              <a:latin typeface="Cambria Math" panose="02040503050406030204" pitchFamily="18" charset="0"/>
                            </a:rPr>
                          </m:ctrlPr>
                        </m:sSubPr>
                        <m:e>
                          <m:r>
                            <m:rPr>
                              <m:nor/>
                            </m:rPr>
                            <a:rPr lang="en-US" sz="3200" b="0" i="0" smtClean="0">
                              <a:latin typeface="Cambria Math" panose="02040503050406030204" pitchFamily="18" charset="0"/>
                              <a:ea typeface="Cambria Math" panose="02040503050406030204" pitchFamily="18" charset="0"/>
                            </a:rPr>
                            <m:t>range</m:t>
                          </m:r>
                        </m:e>
                        <m:sub>
                          <m:r>
                            <a:rPr lang="en-US" sz="3200" b="0" i="1" smtClean="0">
                              <a:latin typeface="Cambria Math" panose="02040503050406030204" pitchFamily="18" charset="0"/>
                            </a:rPr>
                            <m:t>𝑖</m:t>
                          </m:r>
                        </m:sub>
                      </m:sSub>
                      <m:r>
                        <a:rPr lang="en-US" sz="3200" i="1">
                          <a:latin typeface="Cambria Math" panose="02040503050406030204" pitchFamily="18" charset="0"/>
                        </a:rPr>
                        <m:t>=</m:t>
                      </m:r>
                      <m:sSub>
                        <m:sSubPr>
                          <m:ctrlPr>
                            <a:rPr lang="en-US" sz="3200" i="1">
                              <a:latin typeface="Cambria Math" panose="02040503050406030204" pitchFamily="18" charset="0"/>
                            </a:rPr>
                          </m:ctrlPr>
                        </m:sSubPr>
                        <m:e>
                          <m:r>
                            <a:rPr lang="en-US" sz="3200" i="1">
                              <a:latin typeface="Cambria Math" panose="02040503050406030204" pitchFamily="18" charset="0"/>
                            </a:rPr>
                            <m:t>𝛽</m:t>
                          </m:r>
                        </m:e>
                        <m:sub>
                          <m:r>
                            <a:rPr lang="en-US" sz="3200" i="1">
                              <a:latin typeface="Cambria Math" panose="02040503050406030204" pitchFamily="18" charset="0"/>
                            </a:rPr>
                            <m:t>0</m:t>
                          </m:r>
                        </m:sub>
                      </m:sSub>
                      <m:r>
                        <a:rPr lang="en-US" sz="3200" i="1">
                          <a:latin typeface="Cambria Math" panose="02040503050406030204" pitchFamily="18" charset="0"/>
                        </a:rPr>
                        <m:t>+</m:t>
                      </m:r>
                      <m:r>
                        <a:rPr lang="en-US" sz="3200" b="0" i="1" smtClean="0">
                          <a:latin typeface="Cambria Math" panose="02040503050406030204" pitchFamily="18" charset="0"/>
                        </a:rPr>
                        <m:t>𝑓</m:t>
                      </m:r>
                      <m:d>
                        <m:dPr>
                          <m:ctrlPr>
                            <a:rPr lang="en-US" sz="3200" i="1" smtClean="0">
                              <a:latin typeface="Cambria Math" panose="02040503050406030204" pitchFamily="18" charset="0"/>
                            </a:rPr>
                          </m:ctrlPr>
                        </m:dPr>
                        <m:e>
                          <m:sSub>
                            <m:sSubPr>
                              <m:ctrlPr>
                                <a:rPr lang="en-US" sz="3200" i="1">
                                  <a:latin typeface="Cambria Math" panose="02040503050406030204" pitchFamily="18" charset="0"/>
                                </a:rPr>
                              </m:ctrlPr>
                            </m:sSubPr>
                            <m:e>
                              <m:r>
                                <m:rPr>
                                  <m:nor/>
                                </m:rPr>
                                <a:rPr lang="en-US" sz="3200">
                                  <a:latin typeface="Cambria Math" panose="02040503050406030204" pitchFamily="18" charset="0"/>
                                  <a:ea typeface="Cambria Math" panose="02040503050406030204" pitchFamily="18" charset="0"/>
                                </a:rPr>
                                <m:t>airspeed</m:t>
                              </m:r>
                            </m:e>
                            <m:sub>
                              <m:r>
                                <a:rPr lang="en-US" sz="3200" i="1">
                                  <a:latin typeface="Cambria Math" panose="02040503050406030204" pitchFamily="18" charset="0"/>
                                </a:rPr>
                                <m:t>𝑖</m:t>
                              </m:r>
                            </m:sub>
                          </m:sSub>
                        </m:e>
                      </m:d>
                      <m:r>
                        <a:rPr lang="en-US" sz="3200" b="0" i="1" smtClean="0">
                          <a:latin typeface="Cambria Math" panose="02040503050406030204" pitchFamily="18" charset="0"/>
                        </a:rPr>
                        <m:t>+</m:t>
                      </m:r>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ea typeface="Cambria Math" panose="02040503050406030204" pitchFamily="18" charset="0"/>
                            </a:rPr>
                            <m:t>𝜖</m:t>
                          </m:r>
                        </m:e>
                        <m:sub>
                          <m:r>
                            <a:rPr lang="en-US" sz="3200" b="0" i="1" smtClean="0">
                              <a:latin typeface="Cambria Math" panose="02040503050406030204" pitchFamily="18" charset="0"/>
                            </a:rPr>
                            <m:t>𝑖</m:t>
                          </m:r>
                        </m:sub>
                      </m:sSub>
                      <m:r>
                        <a:rPr lang="en-US" sz="3200" i="1">
                          <a:latin typeface="Cambria Math" panose="02040503050406030204" pitchFamily="18" charset="0"/>
                        </a:rPr>
                        <m:t> </m:t>
                      </m:r>
                    </m:oMath>
                  </m:oMathPara>
                </a14:m>
                <a:endParaRPr lang="en-US" sz="3200" dirty="0"/>
              </a:p>
            </p:txBody>
          </p:sp>
        </mc:Choice>
        <mc:Fallback xmlns="">
          <p:sp>
            <p:nvSpPr>
              <p:cNvPr id="11" name="TextBox 10">
                <a:extLst>
                  <a:ext uri="{FF2B5EF4-FFF2-40B4-BE49-F238E27FC236}">
                    <a16:creationId xmlns:a16="http://schemas.microsoft.com/office/drawing/2014/main" id="{EBE3B9FE-E3E4-4D2E-B805-02B2A52D474F}"/>
                  </a:ext>
                </a:extLst>
              </p:cNvPr>
              <p:cNvSpPr txBox="1">
                <a:spLocks noRot="1" noChangeAspect="1" noMove="1" noResize="1" noEditPoints="1" noAdjustHandles="1" noChangeArrowheads="1" noChangeShapeType="1" noTextEdit="1"/>
              </p:cNvSpPr>
              <p:nvPr/>
            </p:nvSpPr>
            <p:spPr>
              <a:xfrm>
                <a:off x="1484338" y="799201"/>
                <a:ext cx="6175324" cy="584775"/>
              </a:xfrm>
              <a:prstGeom prst="rect">
                <a:avLst/>
              </a:prstGeom>
              <a:blipFill>
                <a:blip r:embed="rId4"/>
                <a:stretch>
                  <a:fillRect/>
                </a:stretch>
              </a:blipFill>
            </p:spPr>
            <p:txBody>
              <a:bodyPr/>
              <a:lstStyle/>
              <a:p>
                <a:r>
                  <a:rPr lang="en-US">
                    <a:noFill/>
                  </a:rPr>
                  <a:t> </a:t>
                </a:r>
              </a:p>
            </p:txBody>
          </p:sp>
        </mc:Fallback>
      </mc:AlternateContent>
      <p:sp>
        <p:nvSpPr>
          <p:cNvPr id="5" name="Text Placeholder 4">
            <a:extLst>
              <a:ext uri="{FF2B5EF4-FFF2-40B4-BE49-F238E27FC236}">
                <a16:creationId xmlns:a16="http://schemas.microsoft.com/office/drawing/2014/main" id="{E8CAA88D-91B5-4180-B472-41D46BF1BD03}"/>
              </a:ext>
            </a:extLst>
          </p:cNvPr>
          <p:cNvSpPr>
            <a:spLocks noGrp="1"/>
          </p:cNvSpPr>
          <p:nvPr>
            <p:ph type="body" sz="quarter" idx="11"/>
          </p:nvPr>
        </p:nvSpPr>
        <p:spPr/>
        <p:txBody>
          <a:bodyPr/>
          <a:lstStyle/>
          <a:p>
            <a:endParaRPr lang="en-US"/>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3BE1C213-F340-42E0-8027-41862221D202}"/>
                  </a:ext>
                </a:extLst>
              </p:cNvPr>
              <p:cNvSpPr txBox="1"/>
              <p:nvPr/>
            </p:nvSpPr>
            <p:spPr>
              <a:xfrm>
                <a:off x="1484338" y="5504352"/>
                <a:ext cx="6175324" cy="55444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unc>
                        <m:funcPr>
                          <m:ctrlPr>
                            <a:rPr lang="en-US" sz="1100" b="0" i="1" smtClean="0">
                              <a:latin typeface="Cambria Math" panose="02040503050406030204" pitchFamily="18" charset="0"/>
                            </a:rPr>
                          </m:ctrlPr>
                        </m:funcPr>
                        <m:fName>
                          <m:limLow>
                            <m:limLowPr>
                              <m:ctrlPr>
                                <a:rPr lang="en-US" sz="1100" b="0" i="1" smtClean="0">
                                  <a:latin typeface="Cambria Math" panose="02040503050406030204" pitchFamily="18" charset="0"/>
                                </a:rPr>
                              </m:ctrlPr>
                            </m:limLowPr>
                            <m:e>
                              <m:r>
                                <m:rPr>
                                  <m:sty m:val="p"/>
                                </m:rPr>
                                <a:rPr lang="en-US" sz="1100" b="0" i="0" smtClean="0">
                                  <a:latin typeface="Cambria Math" panose="02040503050406030204" pitchFamily="18" charset="0"/>
                                </a:rPr>
                                <m:t>min</m:t>
                              </m:r>
                            </m:e>
                            <m:lim>
                              <m:sSub>
                                <m:sSubPr>
                                  <m:ctrlPr>
                                    <a:rPr lang="en-US" sz="1100" b="0" i="1" smtClean="0">
                                      <a:latin typeface="Cambria Math" panose="02040503050406030204" pitchFamily="18" charset="0"/>
                                    </a:rPr>
                                  </m:ctrlPr>
                                </m:sSubPr>
                                <m:e>
                                  <m:r>
                                    <a:rPr lang="en-US" sz="1100" b="0" i="1" smtClean="0">
                                      <a:latin typeface="Cambria Math" panose="02040503050406030204" pitchFamily="18" charset="0"/>
                                    </a:rPr>
                                    <m:t>𝛽</m:t>
                                  </m:r>
                                </m:e>
                                <m:sub>
                                  <m:r>
                                    <a:rPr lang="en-US" sz="1100" b="0" i="1" smtClean="0">
                                      <a:latin typeface="Cambria Math" panose="02040503050406030204" pitchFamily="18" charset="0"/>
                                    </a:rPr>
                                    <m:t>0</m:t>
                                  </m:r>
                                </m:sub>
                              </m:sSub>
                              <m:r>
                                <a:rPr lang="en-US" sz="1100" b="0" i="1" smtClean="0">
                                  <a:latin typeface="Cambria Math" panose="02040503050406030204" pitchFamily="18" charset="0"/>
                                </a:rPr>
                                <m:t>,</m:t>
                              </m:r>
                              <m:r>
                                <a:rPr lang="en-US" sz="1100" b="0" i="1" smtClean="0">
                                  <a:latin typeface="Cambria Math" panose="02040503050406030204" pitchFamily="18" charset="0"/>
                                </a:rPr>
                                <m:t>𝑓</m:t>
                              </m:r>
                            </m:lim>
                          </m:limLow>
                        </m:fName>
                        <m:e>
                          <m:nary>
                            <m:naryPr>
                              <m:chr m:val="∑"/>
                              <m:ctrlPr>
                                <a:rPr lang="en-US" sz="1100" i="1">
                                  <a:latin typeface="Cambria Math" panose="02040503050406030204" pitchFamily="18" charset="0"/>
                                </a:rPr>
                              </m:ctrlPr>
                            </m:naryPr>
                            <m:sub>
                              <m:r>
                                <m:rPr>
                                  <m:brk m:alnAt="23"/>
                                </m:rPr>
                                <a:rPr lang="en-US" sz="1100" i="1">
                                  <a:latin typeface="Cambria Math" panose="02040503050406030204" pitchFamily="18" charset="0"/>
                                </a:rPr>
                                <m:t>𝑖</m:t>
                              </m:r>
                              <m:r>
                                <a:rPr lang="en-US" sz="1100" i="1">
                                  <a:latin typeface="Cambria Math" panose="02040503050406030204" pitchFamily="18" charset="0"/>
                                </a:rPr>
                                <m:t>=1</m:t>
                              </m:r>
                            </m:sub>
                            <m:sup>
                              <m:r>
                                <a:rPr lang="en-US" sz="1100" i="1">
                                  <a:latin typeface="Cambria Math" panose="02040503050406030204" pitchFamily="18" charset="0"/>
                                </a:rPr>
                                <m:t>𝑛</m:t>
                              </m:r>
                            </m:sup>
                            <m:e>
                              <m:sSup>
                                <m:sSupPr>
                                  <m:ctrlPr>
                                    <a:rPr lang="en-US" sz="1100" i="1" smtClean="0">
                                      <a:latin typeface="Cambria Math" panose="02040503050406030204" pitchFamily="18" charset="0"/>
                                    </a:rPr>
                                  </m:ctrlPr>
                                </m:sSupPr>
                                <m:e>
                                  <m:d>
                                    <m:dPr>
                                      <m:ctrlPr>
                                        <a:rPr lang="en-US" sz="1100" i="1" smtClean="0">
                                          <a:latin typeface="Cambria Math" panose="02040503050406030204" pitchFamily="18" charset="0"/>
                                        </a:rPr>
                                      </m:ctrlPr>
                                    </m:dPr>
                                    <m:e>
                                      <m:sSub>
                                        <m:sSubPr>
                                          <m:ctrlPr>
                                            <a:rPr lang="en-US" sz="1100" i="1">
                                              <a:latin typeface="Cambria Math" panose="02040503050406030204" pitchFamily="18" charset="0"/>
                                            </a:rPr>
                                          </m:ctrlPr>
                                        </m:sSubPr>
                                        <m:e>
                                          <m:r>
                                            <m:rPr>
                                              <m:nor/>
                                            </m:rPr>
                                            <a:rPr lang="en-US" sz="1100">
                                              <a:latin typeface="Cambria Math" panose="02040503050406030204" pitchFamily="18" charset="0"/>
                                              <a:ea typeface="Cambria Math" panose="02040503050406030204" pitchFamily="18" charset="0"/>
                                            </a:rPr>
                                            <m:t>range</m:t>
                                          </m:r>
                                        </m:e>
                                        <m:sub>
                                          <m:r>
                                            <a:rPr lang="en-US" sz="1100" i="1">
                                              <a:latin typeface="Cambria Math" panose="02040503050406030204" pitchFamily="18" charset="0"/>
                                            </a:rPr>
                                            <m:t>𝑖</m:t>
                                          </m:r>
                                        </m:sub>
                                      </m:sSub>
                                      <m:r>
                                        <a:rPr lang="en-US" sz="1100" i="1">
                                          <a:latin typeface="Cambria Math" panose="02040503050406030204" pitchFamily="18" charset="0"/>
                                        </a:rPr>
                                        <m:t>−</m:t>
                                      </m:r>
                                      <m:sSub>
                                        <m:sSubPr>
                                          <m:ctrlPr>
                                            <a:rPr lang="en-US" sz="1100" i="1">
                                              <a:latin typeface="Cambria Math" panose="02040503050406030204" pitchFamily="18" charset="0"/>
                                            </a:rPr>
                                          </m:ctrlPr>
                                        </m:sSubPr>
                                        <m:e>
                                          <m:r>
                                            <a:rPr lang="en-US" sz="1100" i="1">
                                              <a:latin typeface="Cambria Math" panose="02040503050406030204" pitchFamily="18" charset="0"/>
                                            </a:rPr>
                                            <m:t>𝛽</m:t>
                                          </m:r>
                                        </m:e>
                                        <m:sub>
                                          <m:r>
                                            <a:rPr lang="en-US" sz="1100" i="1">
                                              <a:latin typeface="Cambria Math" panose="02040503050406030204" pitchFamily="18" charset="0"/>
                                            </a:rPr>
                                            <m:t>0</m:t>
                                          </m:r>
                                        </m:sub>
                                      </m:sSub>
                                      <m:r>
                                        <a:rPr lang="en-US" sz="1100" i="1">
                                          <a:latin typeface="Cambria Math" panose="02040503050406030204" pitchFamily="18" charset="0"/>
                                        </a:rPr>
                                        <m:t>−</m:t>
                                      </m:r>
                                      <m:r>
                                        <a:rPr lang="en-US" sz="1100" i="1">
                                          <a:latin typeface="Cambria Math" panose="02040503050406030204" pitchFamily="18" charset="0"/>
                                        </a:rPr>
                                        <m:t>𝑓</m:t>
                                      </m:r>
                                      <m:d>
                                        <m:dPr>
                                          <m:ctrlPr>
                                            <a:rPr lang="en-US" sz="1100" i="1">
                                              <a:latin typeface="Cambria Math" panose="02040503050406030204" pitchFamily="18" charset="0"/>
                                            </a:rPr>
                                          </m:ctrlPr>
                                        </m:dPr>
                                        <m:e>
                                          <m:sSub>
                                            <m:sSubPr>
                                              <m:ctrlPr>
                                                <a:rPr lang="en-US" sz="1100" i="1">
                                                  <a:latin typeface="Cambria Math" panose="02040503050406030204" pitchFamily="18" charset="0"/>
                                                </a:rPr>
                                              </m:ctrlPr>
                                            </m:sSubPr>
                                            <m:e>
                                              <m:r>
                                                <m:rPr>
                                                  <m:nor/>
                                                </m:rPr>
                                                <a:rPr lang="en-US" sz="1100">
                                                  <a:latin typeface="Cambria Math" panose="02040503050406030204" pitchFamily="18" charset="0"/>
                                                  <a:ea typeface="Cambria Math" panose="02040503050406030204" pitchFamily="18" charset="0"/>
                                                </a:rPr>
                                                <m:t>airspeed</m:t>
                                              </m:r>
                                            </m:e>
                                            <m:sub>
                                              <m:r>
                                                <a:rPr lang="en-US" sz="1100" i="1">
                                                  <a:latin typeface="Cambria Math" panose="02040503050406030204" pitchFamily="18" charset="0"/>
                                                </a:rPr>
                                                <m:t>𝑖</m:t>
                                              </m:r>
                                            </m:sub>
                                          </m:sSub>
                                        </m:e>
                                      </m:d>
                                    </m:e>
                                  </m:d>
                                </m:e>
                                <m:sup>
                                  <m:r>
                                    <a:rPr lang="en-US" sz="1100" b="0" i="1" smtClean="0">
                                      <a:latin typeface="Cambria Math" panose="02040503050406030204" pitchFamily="18" charset="0"/>
                                    </a:rPr>
                                    <m:t>2</m:t>
                                  </m:r>
                                </m:sup>
                              </m:sSup>
                            </m:e>
                          </m:nary>
                        </m:e>
                      </m:func>
                      <m:r>
                        <a:rPr lang="en-US" sz="1100" i="1">
                          <a:latin typeface="Cambria Math" panose="02040503050406030204" pitchFamily="18" charset="0"/>
                        </a:rPr>
                        <m:t> </m:t>
                      </m:r>
                    </m:oMath>
                  </m:oMathPara>
                </a14:m>
                <a:endParaRPr lang="en-US" sz="1100" dirty="0"/>
              </a:p>
            </p:txBody>
          </p:sp>
        </mc:Choice>
        <mc:Fallback xmlns="">
          <p:sp>
            <p:nvSpPr>
              <p:cNvPr id="6" name="TextBox 5">
                <a:extLst>
                  <a:ext uri="{FF2B5EF4-FFF2-40B4-BE49-F238E27FC236}">
                    <a16:creationId xmlns:a16="http://schemas.microsoft.com/office/drawing/2014/main" id="{3BE1C213-F340-42E0-8027-41862221D202}"/>
                  </a:ext>
                </a:extLst>
              </p:cNvPr>
              <p:cNvSpPr txBox="1">
                <a:spLocks noRot="1" noChangeAspect="1" noMove="1" noResize="1" noEditPoints="1" noAdjustHandles="1" noChangeArrowheads="1" noChangeShapeType="1" noTextEdit="1"/>
              </p:cNvSpPr>
              <p:nvPr/>
            </p:nvSpPr>
            <p:spPr>
              <a:xfrm>
                <a:off x="1484338" y="5504352"/>
                <a:ext cx="6175324" cy="554447"/>
              </a:xfrm>
              <a:prstGeom prst="rect">
                <a:avLst/>
              </a:prstGeom>
              <a:blipFill>
                <a:blip r:embed="rId5"/>
                <a:stretch>
                  <a:fillRect t="-94505" b="-145055"/>
                </a:stretch>
              </a:blipFill>
            </p:spPr>
            <p:txBody>
              <a:bodyPr/>
              <a:lstStyle/>
              <a:p>
                <a:r>
                  <a:rPr lang="en-US">
                    <a:noFill/>
                  </a:rPr>
                  <a:t> </a:t>
                </a:r>
              </a:p>
            </p:txBody>
          </p:sp>
        </mc:Fallback>
      </mc:AlternateContent>
      <p:grpSp>
        <p:nvGrpSpPr>
          <p:cNvPr id="7" name="Group 6">
            <a:extLst>
              <a:ext uri="{FF2B5EF4-FFF2-40B4-BE49-F238E27FC236}">
                <a16:creationId xmlns:a16="http://schemas.microsoft.com/office/drawing/2014/main" id="{945B3691-09D8-416C-9D3E-BCF64890077C}"/>
              </a:ext>
            </a:extLst>
          </p:cNvPr>
          <p:cNvGrpSpPr/>
          <p:nvPr/>
        </p:nvGrpSpPr>
        <p:grpSpPr>
          <a:xfrm>
            <a:off x="370935" y="3102464"/>
            <a:ext cx="3226280" cy="2860094"/>
            <a:chOff x="1751161" y="3505057"/>
            <a:chExt cx="3226280" cy="2860094"/>
          </a:xfrm>
        </p:grpSpPr>
        <p:sp>
          <p:nvSpPr>
            <p:cNvPr id="8" name="Rectangle 7">
              <a:extLst>
                <a:ext uri="{FF2B5EF4-FFF2-40B4-BE49-F238E27FC236}">
                  <a16:creationId xmlns:a16="http://schemas.microsoft.com/office/drawing/2014/main" id="{1D557A04-68C0-492F-A32B-2BD663BFA846}"/>
                </a:ext>
              </a:extLst>
            </p:cNvPr>
            <p:cNvSpPr/>
            <p:nvPr/>
          </p:nvSpPr>
          <p:spPr>
            <a:xfrm flipH="1">
              <a:off x="1751161" y="4935104"/>
              <a:ext cx="2613801" cy="1430047"/>
            </a:xfrm>
            <a:prstGeom prst="rect">
              <a:avLst/>
            </a:prstGeom>
            <a:solidFill>
              <a:srgbClr val="FFFF00"/>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Squared error is zero since this function connects all points; it has very low predictive ability and is maximum overfitting</a:t>
              </a:r>
            </a:p>
          </p:txBody>
        </p:sp>
        <p:cxnSp>
          <p:nvCxnSpPr>
            <p:cNvPr id="9" name="Straight Arrow Connector 8">
              <a:extLst>
                <a:ext uri="{FF2B5EF4-FFF2-40B4-BE49-F238E27FC236}">
                  <a16:creationId xmlns:a16="http://schemas.microsoft.com/office/drawing/2014/main" id="{1B6C3136-8B5A-48F6-BEDF-771F7C1479DD}"/>
                </a:ext>
              </a:extLst>
            </p:cNvPr>
            <p:cNvCxnSpPr>
              <a:cxnSpLocks/>
            </p:cNvCxnSpPr>
            <p:nvPr/>
          </p:nvCxnSpPr>
          <p:spPr>
            <a:xfrm flipV="1">
              <a:off x="4364964" y="3505057"/>
              <a:ext cx="612477" cy="1430047"/>
            </a:xfrm>
            <a:prstGeom prst="straightConnector1">
              <a:avLst/>
            </a:prstGeom>
            <a:ln w="571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6537726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4129D96-166F-43E1-A653-7415CCB7C30A}"/>
              </a:ext>
            </a:extLst>
          </p:cNvPr>
          <p:cNvSpPr>
            <a:spLocks noGrp="1"/>
          </p:cNvSpPr>
          <p:nvPr>
            <p:ph type="title"/>
          </p:nvPr>
        </p:nvSpPr>
        <p:spPr/>
        <p:txBody>
          <a:bodyPr/>
          <a:lstStyle/>
          <a:p>
            <a:r>
              <a:rPr lang="en-US" dirty="0"/>
              <a:t>We need extra cost associated with bad fits</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EBE3B9FE-E3E4-4D2E-B805-02B2A52D474F}"/>
                  </a:ext>
                </a:extLst>
              </p:cNvPr>
              <p:cNvSpPr txBox="1"/>
              <p:nvPr/>
            </p:nvSpPr>
            <p:spPr>
              <a:xfrm>
                <a:off x="1484338" y="1257407"/>
                <a:ext cx="6175324"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3200" i="1" smtClean="0">
                              <a:latin typeface="Cambria Math" panose="02040503050406030204" pitchFamily="18" charset="0"/>
                            </a:rPr>
                          </m:ctrlPr>
                        </m:sSubPr>
                        <m:e>
                          <m:r>
                            <m:rPr>
                              <m:nor/>
                            </m:rPr>
                            <a:rPr lang="en-US" sz="3200" b="0" i="0" smtClean="0">
                              <a:latin typeface="Cambria Math" panose="02040503050406030204" pitchFamily="18" charset="0"/>
                              <a:ea typeface="Cambria Math" panose="02040503050406030204" pitchFamily="18" charset="0"/>
                            </a:rPr>
                            <m:t>range</m:t>
                          </m:r>
                        </m:e>
                        <m:sub>
                          <m:r>
                            <a:rPr lang="en-US" sz="3200" b="0" i="1" smtClean="0">
                              <a:latin typeface="Cambria Math" panose="02040503050406030204" pitchFamily="18" charset="0"/>
                            </a:rPr>
                            <m:t>𝑖</m:t>
                          </m:r>
                        </m:sub>
                      </m:sSub>
                      <m:r>
                        <a:rPr lang="en-US" sz="3200" i="1">
                          <a:latin typeface="Cambria Math" panose="02040503050406030204" pitchFamily="18" charset="0"/>
                        </a:rPr>
                        <m:t>=</m:t>
                      </m:r>
                      <m:sSub>
                        <m:sSubPr>
                          <m:ctrlPr>
                            <a:rPr lang="en-US" sz="3200" i="1">
                              <a:latin typeface="Cambria Math" panose="02040503050406030204" pitchFamily="18" charset="0"/>
                            </a:rPr>
                          </m:ctrlPr>
                        </m:sSubPr>
                        <m:e>
                          <m:r>
                            <a:rPr lang="en-US" sz="3200" i="1">
                              <a:latin typeface="Cambria Math" panose="02040503050406030204" pitchFamily="18" charset="0"/>
                            </a:rPr>
                            <m:t>𝛽</m:t>
                          </m:r>
                        </m:e>
                        <m:sub>
                          <m:r>
                            <a:rPr lang="en-US" sz="3200" i="1">
                              <a:latin typeface="Cambria Math" panose="02040503050406030204" pitchFamily="18" charset="0"/>
                            </a:rPr>
                            <m:t>0</m:t>
                          </m:r>
                        </m:sub>
                      </m:sSub>
                      <m:r>
                        <a:rPr lang="en-US" sz="3200" i="1">
                          <a:latin typeface="Cambria Math" panose="02040503050406030204" pitchFamily="18" charset="0"/>
                        </a:rPr>
                        <m:t>+</m:t>
                      </m:r>
                      <m:r>
                        <a:rPr lang="en-US" sz="3200" b="0" i="1" smtClean="0">
                          <a:latin typeface="Cambria Math" panose="02040503050406030204" pitchFamily="18" charset="0"/>
                        </a:rPr>
                        <m:t>𝑓</m:t>
                      </m:r>
                      <m:d>
                        <m:dPr>
                          <m:ctrlPr>
                            <a:rPr lang="en-US" sz="3200" i="1" smtClean="0">
                              <a:latin typeface="Cambria Math" panose="02040503050406030204" pitchFamily="18" charset="0"/>
                            </a:rPr>
                          </m:ctrlPr>
                        </m:dPr>
                        <m:e>
                          <m:sSub>
                            <m:sSubPr>
                              <m:ctrlPr>
                                <a:rPr lang="en-US" sz="3200" i="1">
                                  <a:latin typeface="Cambria Math" panose="02040503050406030204" pitchFamily="18" charset="0"/>
                                </a:rPr>
                              </m:ctrlPr>
                            </m:sSubPr>
                            <m:e>
                              <m:r>
                                <m:rPr>
                                  <m:nor/>
                                </m:rPr>
                                <a:rPr lang="en-US" sz="3200">
                                  <a:latin typeface="Cambria Math" panose="02040503050406030204" pitchFamily="18" charset="0"/>
                                  <a:ea typeface="Cambria Math" panose="02040503050406030204" pitchFamily="18" charset="0"/>
                                </a:rPr>
                                <m:t>airspeed</m:t>
                              </m:r>
                            </m:e>
                            <m:sub>
                              <m:r>
                                <a:rPr lang="en-US" sz="3200" i="1">
                                  <a:latin typeface="Cambria Math" panose="02040503050406030204" pitchFamily="18" charset="0"/>
                                </a:rPr>
                                <m:t>𝑖</m:t>
                              </m:r>
                            </m:sub>
                          </m:sSub>
                        </m:e>
                      </m:d>
                      <m:r>
                        <a:rPr lang="en-US" sz="3200" b="0" i="1" smtClean="0">
                          <a:latin typeface="Cambria Math" panose="02040503050406030204" pitchFamily="18" charset="0"/>
                        </a:rPr>
                        <m:t>+</m:t>
                      </m:r>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ea typeface="Cambria Math" panose="02040503050406030204" pitchFamily="18" charset="0"/>
                            </a:rPr>
                            <m:t>𝜖</m:t>
                          </m:r>
                        </m:e>
                        <m:sub>
                          <m:r>
                            <a:rPr lang="en-US" sz="3200" b="0" i="1" smtClean="0">
                              <a:latin typeface="Cambria Math" panose="02040503050406030204" pitchFamily="18" charset="0"/>
                            </a:rPr>
                            <m:t>𝑖</m:t>
                          </m:r>
                        </m:sub>
                      </m:sSub>
                      <m:r>
                        <a:rPr lang="en-US" sz="3200" i="1">
                          <a:latin typeface="Cambria Math" panose="02040503050406030204" pitchFamily="18" charset="0"/>
                        </a:rPr>
                        <m:t> </m:t>
                      </m:r>
                    </m:oMath>
                  </m:oMathPara>
                </a14:m>
                <a:endParaRPr lang="en-US" sz="3200" dirty="0"/>
              </a:p>
            </p:txBody>
          </p:sp>
        </mc:Choice>
        <mc:Fallback xmlns="">
          <p:sp>
            <p:nvSpPr>
              <p:cNvPr id="11" name="TextBox 10">
                <a:extLst>
                  <a:ext uri="{FF2B5EF4-FFF2-40B4-BE49-F238E27FC236}">
                    <a16:creationId xmlns:a16="http://schemas.microsoft.com/office/drawing/2014/main" id="{EBE3B9FE-E3E4-4D2E-B805-02B2A52D474F}"/>
                  </a:ext>
                </a:extLst>
              </p:cNvPr>
              <p:cNvSpPr txBox="1">
                <a:spLocks noRot="1" noChangeAspect="1" noMove="1" noResize="1" noEditPoints="1" noAdjustHandles="1" noChangeArrowheads="1" noChangeShapeType="1" noTextEdit="1"/>
              </p:cNvSpPr>
              <p:nvPr/>
            </p:nvSpPr>
            <p:spPr>
              <a:xfrm>
                <a:off x="1484338" y="1257407"/>
                <a:ext cx="6175324" cy="584775"/>
              </a:xfrm>
              <a:prstGeom prst="rect">
                <a:avLst/>
              </a:prstGeom>
              <a:blipFill>
                <a:blip r:embed="rId3"/>
                <a:stretch>
                  <a:fillRect/>
                </a:stretch>
              </a:blipFill>
            </p:spPr>
            <p:txBody>
              <a:bodyPr/>
              <a:lstStyle/>
              <a:p>
                <a:r>
                  <a:rPr lang="en-US">
                    <a:noFill/>
                  </a:rPr>
                  <a:t> </a:t>
                </a:r>
              </a:p>
            </p:txBody>
          </p:sp>
        </mc:Fallback>
      </mc:AlternateContent>
      <p:sp>
        <p:nvSpPr>
          <p:cNvPr id="5" name="Text Placeholder 4">
            <a:extLst>
              <a:ext uri="{FF2B5EF4-FFF2-40B4-BE49-F238E27FC236}">
                <a16:creationId xmlns:a16="http://schemas.microsoft.com/office/drawing/2014/main" id="{E8CAA88D-91B5-4180-B472-41D46BF1BD03}"/>
              </a:ext>
            </a:extLst>
          </p:cNvPr>
          <p:cNvSpPr>
            <a:spLocks noGrp="1"/>
          </p:cNvSpPr>
          <p:nvPr>
            <p:ph type="body" sz="quarter" idx="11"/>
          </p:nvPr>
        </p:nvSpPr>
        <p:spPr/>
        <p:txBody>
          <a:bodyPr/>
          <a:lstStyle/>
          <a:p>
            <a:r>
              <a:rPr lang="en-US" dirty="0"/>
              <a:t>LOESS: Locally Estimated Scatterplot Smoothing</a:t>
            </a:r>
            <a:endParaRPr lang="en-US" dirty="0">
              <a:highlight>
                <a:srgbClr val="FFFF00"/>
              </a:highlight>
            </a:endParaRPr>
          </a:p>
        </p:txBody>
      </p:sp>
      <p:sp>
        <p:nvSpPr>
          <p:cNvPr id="7" name="Rectangle 6">
            <a:extLst>
              <a:ext uri="{FF2B5EF4-FFF2-40B4-BE49-F238E27FC236}">
                <a16:creationId xmlns:a16="http://schemas.microsoft.com/office/drawing/2014/main" id="{4B17F646-8938-4EC4-B621-836C79D8AC92}"/>
              </a:ext>
            </a:extLst>
          </p:cNvPr>
          <p:cNvSpPr/>
          <p:nvPr/>
        </p:nvSpPr>
        <p:spPr>
          <a:xfrm flipH="1">
            <a:off x="6422827" y="4458946"/>
            <a:ext cx="2486495" cy="1643274"/>
          </a:xfrm>
          <a:prstGeom prst="rect">
            <a:avLst/>
          </a:prstGeom>
          <a:solidFill>
            <a:schemeClr val="bg1">
              <a:lumMod val="65000"/>
            </a:schemeClr>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This is the “penalized regression” approach to smoothing, not moving average smoothing as done by LOESS and other techniques</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3BE1C213-F340-42E0-8027-41862221D202}"/>
                  </a:ext>
                </a:extLst>
              </p:cNvPr>
              <p:cNvSpPr txBox="1"/>
              <p:nvPr/>
            </p:nvSpPr>
            <p:spPr>
              <a:xfrm>
                <a:off x="431321" y="3038991"/>
                <a:ext cx="8281358" cy="126855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unc>
                        <m:funcPr>
                          <m:ctrlPr>
                            <a:rPr lang="en-US" sz="2800" b="0" i="1" smtClean="0">
                              <a:latin typeface="Cambria Math" panose="02040503050406030204" pitchFamily="18" charset="0"/>
                            </a:rPr>
                          </m:ctrlPr>
                        </m:funcPr>
                        <m:fName>
                          <m:limLow>
                            <m:limLowPr>
                              <m:ctrlPr>
                                <a:rPr lang="en-US" sz="2800" b="0" i="1" smtClean="0">
                                  <a:latin typeface="Cambria Math" panose="02040503050406030204" pitchFamily="18" charset="0"/>
                                </a:rPr>
                              </m:ctrlPr>
                            </m:limLowPr>
                            <m:e>
                              <m:r>
                                <m:rPr>
                                  <m:sty m:val="p"/>
                                </m:rPr>
                                <a:rPr lang="en-US" sz="2800" b="0" i="0" smtClean="0">
                                  <a:latin typeface="Cambria Math" panose="02040503050406030204" pitchFamily="18" charset="0"/>
                                </a:rPr>
                                <m:t>min</m:t>
                              </m:r>
                            </m:e>
                            <m:lim>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𝛽</m:t>
                                  </m:r>
                                </m:e>
                                <m:sub>
                                  <m:r>
                                    <a:rPr lang="en-US" sz="2800" b="0" i="1" smtClean="0">
                                      <a:latin typeface="Cambria Math" panose="02040503050406030204" pitchFamily="18" charset="0"/>
                                    </a:rPr>
                                    <m:t>0</m:t>
                                  </m:r>
                                </m:sub>
                              </m:sSub>
                              <m:r>
                                <a:rPr lang="en-US" sz="2800" b="0" i="1" smtClean="0">
                                  <a:latin typeface="Cambria Math" panose="02040503050406030204" pitchFamily="18" charset="0"/>
                                </a:rPr>
                                <m:t>,</m:t>
                              </m:r>
                              <m:r>
                                <a:rPr lang="en-US" sz="2800" b="0" i="1" smtClean="0">
                                  <a:latin typeface="Cambria Math" panose="02040503050406030204" pitchFamily="18" charset="0"/>
                                </a:rPr>
                                <m:t>𝑓</m:t>
                              </m:r>
                            </m:lim>
                          </m:limLow>
                        </m:fName>
                        <m:e>
                          <m:nary>
                            <m:naryPr>
                              <m:chr m:val="∑"/>
                              <m:ctrlPr>
                                <a:rPr lang="en-US" sz="2800" i="1">
                                  <a:latin typeface="Cambria Math" panose="02040503050406030204" pitchFamily="18" charset="0"/>
                                </a:rPr>
                              </m:ctrlPr>
                            </m:naryPr>
                            <m:sub>
                              <m:r>
                                <m:rPr>
                                  <m:brk m:alnAt="23"/>
                                </m:rPr>
                                <a:rPr lang="en-US" sz="2800" i="1">
                                  <a:latin typeface="Cambria Math" panose="02040503050406030204" pitchFamily="18" charset="0"/>
                                </a:rPr>
                                <m:t>𝑖</m:t>
                              </m:r>
                              <m:r>
                                <a:rPr lang="en-US" sz="2800" i="1">
                                  <a:latin typeface="Cambria Math" panose="02040503050406030204" pitchFamily="18" charset="0"/>
                                </a:rPr>
                                <m:t>=1</m:t>
                              </m:r>
                            </m:sub>
                            <m:sup>
                              <m:r>
                                <a:rPr lang="en-US" sz="2800" i="1">
                                  <a:latin typeface="Cambria Math" panose="02040503050406030204" pitchFamily="18" charset="0"/>
                                </a:rPr>
                                <m:t>𝑛</m:t>
                              </m:r>
                            </m:sup>
                            <m:e>
                              <m:sSup>
                                <m:sSupPr>
                                  <m:ctrlPr>
                                    <a:rPr lang="en-US" sz="2800" i="1" smtClean="0">
                                      <a:latin typeface="Cambria Math" panose="02040503050406030204" pitchFamily="18" charset="0"/>
                                    </a:rPr>
                                  </m:ctrlPr>
                                </m:sSupPr>
                                <m:e>
                                  <m:d>
                                    <m:dPr>
                                      <m:ctrlPr>
                                        <a:rPr lang="en-US" sz="2800" i="1" smtClean="0">
                                          <a:latin typeface="Cambria Math" panose="02040503050406030204" pitchFamily="18" charset="0"/>
                                        </a:rPr>
                                      </m:ctrlPr>
                                    </m:dPr>
                                    <m:e>
                                      <m:sSub>
                                        <m:sSubPr>
                                          <m:ctrlPr>
                                            <a:rPr lang="en-US" sz="2800" i="1">
                                              <a:latin typeface="Cambria Math" panose="02040503050406030204" pitchFamily="18" charset="0"/>
                                            </a:rPr>
                                          </m:ctrlPr>
                                        </m:sSubPr>
                                        <m:e>
                                          <m:r>
                                            <m:rPr>
                                              <m:nor/>
                                            </m:rPr>
                                            <a:rPr lang="en-US" sz="2800">
                                              <a:latin typeface="Cambria Math" panose="02040503050406030204" pitchFamily="18" charset="0"/>
                                              <a:ea typeface="Cambria Math" panose="02040503050406030204" pitchFamily="18" charset="0"/>
                                            </a:rPr>
                                            <m:t>range</m:t>
                                          </m:r>
                                        </m:e>
                                        <m:sub>
                                          <m:r>
                                            <a:rPr lang="en-US" sz="2800" i="1">
                                              <a:latin typeface="Cambria Math" panose="02040503050406030204" pitchFamily="18" charset="0"/>
                                            </a:rPr>
                                            <m:t>𝑖</m:t>
                                          </m:r>
                                        </m:sub>
                                      </m:sSub>
                                      <m:r>
                                        <a:rPr lang="en-US" sz="2800" i="1">
                                          <a:latin typeface="Cambria Math" panose="02040503050406030204" pitchFamily="18" charset="0"/>
                                        </a:rPr>
                                        <m:t>−</m:t>
                                      </m:r>
                                      <m:sSub>
                                        <m:sSubPr>
                                          <m:ctrlPr>
                                            <a:rPr lang="en-US" sz="2800" i="1">
                                              <a:latin typeface="Cambria Math" panose="02040503050406030204" pitchFamily="18" charset="0"/>
                                            </a:rPr>
                                          </m:ctrlPr>
                                        </m:sSubPr>
                                        <m:e>
                                          <m:r>
                                            <a:rPr lang="en-US" sz="2800" i="1">
                                              <a:latin typeface="Cambria Math" panose="02040503050406030204" pitchFamily="18" charset="0"/>
                                            </a:rPr>
                                            <m:t>𝛽</m:t>
                                          </m:r>
                                        </m:e>
                                        <m:sub>
                                          <m:r>
                                            <a:rPr lang="en-US" sz="2800" i="1">
                                              <a:latin typeface="Cambria Math" panose="02040503050406030204" pitchFamily="18" charset="0"/>
                                            </a:rPr>
                                            <m:t>0</m:t>
                                          </m:r>
                                        </m:sub>
                                      </m:sSub>
                                      <m:r>
                                        <a:rPr lang="en-US" sz="2800" i="1">
                                          <a:latin typeface="Cambria Math" panose="02040503050406030204" pitchFamily="18" charset="0"/>
                                        </a:rPr>
                                        <m:t>−</m:t>
                                      </m:r>
                                      <m:r>
                                        <a:rPr lang="en-US" sz="2800" i="1">
                                          <a:latin typeface="Cambria Math" panose="02040503050406030204" pitchFamily="18" charset="0"/>
                                        </a:rPr>
                                        <m:t>𝑓</m:t>
                                      </m:r>
                                      <m:d>
                                        <m:dPr>
                                          <m:ctrlPr>
                                            <a:rPr lang="en-US" sz="2800" i="1">
                                              <a:latin typeface="Cambria Math" panose="02040503050406030204" pitchFamily="18" charset="0"/>
                                            </a:rPr>
                                          </m:ctrlPr>
                                        </m:dPr>
                                        <m:e>
                                          <m:sSub>
                                            <m:sSubPr>
                                              <m:ctrlPr>
                                                <a:rPr lang="en-US" sz="2800" i="1">
                                                  <a:latin typeface="Cambria Math" panose="02040503050406030204" pitchFamily="18" charset="0"/>
                                                </a:rPr>
                                              </m:ctrlPr>
                                            </m:sSubPr>
                                            <m:e>
                                              <m:r>
                                                <m:rPr>
                                                  <m:nor/>
                                                </m:rPr>
                                                <a:rPr lang="en-US" sz="2800">
                                                  <a:latin typeface="Cambria Math" panose="02040503050406030204" pitchFamily="18" charset="0"/>
                                                  <a:ea typeface="Cambria Math" panose="02040503050406030204" pitchFamily="18" charset="0"/>
                                                </a:rPr>
                                                <m:t>airspeed</m:t>
                                              </m:r>
                                            </m:e>
                                            <m:sub>
                                              <m:r>
                                                <a:rPr lang="en-US" sz="2800" i="1">
                                                  <a:latin typeface="Cambria Math" panose="02040503050406030204" pitchFamily="18" charset="0"/>
                                                </a:rPr>
                                                <m:t>𝑖</m:t>
                                              </m:r>
                                            </m:sub>
                                          </m:sSub>
                                        </m:e>
                                      </m:d>
                                    </m:e>
                                  </m:d>
                                </m:e>
                                <m:sup>
                                  <m:r>
                                    <a:rPr lang="en-US" sz="2800" b="0" i="1" smtClean="0">
                                      <a:latin typeface="Cambria Math" panose="02040503050406030204" pitchFamily="18" charset="0"/>
                                    </a:rPr>
                                    <m:t>2</m:t>
                                  </m:r>
                                </m:sup>
                              </m:sSup>
                            </m:e>
                          </m:nary>
                          <m:r>
                            <a:rPr lang="en-US" sz="2800" b="0" i="1" smtClean="0">
                              <a:latin typeface="Cambria Math" panose="02040503050406030204" pitchFamily="18" charset="0"/>
                            </a:rPr>
                            <m:t>+</m:t>
                          </m:r>
                          <m:r>
                            <m:rPr>
                              <m:nor/>
                            </m:rPr>
                            <a:rPr lang="en-US" sz="2800" b="0" i="0" smtClean="0">
                              <a:latin typeface="Cambria Math" panose="02040503050406030204" pitchFamily="18" charset="0"/>
                            </a:rPr>
                            <m:t>Cost</m:t>
                          </m:r>
                          <m:d>
                            <m:dPr>
                              <m:ctrlPr>
                                <a:rPr lang="en-US" sz="2800" b="0" i="1" smtClean="0">
                                  <a:latin typeface="Cambria Math" panose="02040503050406030204" pitchFamily="18" charset="0"/>
                                </a:rPr>
                              </m:ctrlPr>
                            </m:dPr>
                            <m:e>
                              <m:r>
                                <a:rPr lang="en-US" sz="2800" b="0" i="1" smtClean="0">
                                  <a:latin typeface="Cambria Math" panose="02040503050406030204" pitchFamily="18" charset="0"/>
                                </a:rPr>
                                <m:t>𝑓</m:t>
                              </m:r>
                            </m:e>
                          </m:d>
                        </m:e>
                      </m:func>
                      <m:r>
                        <a:rPr lang="en-US" sz="2800" i="1">
                          <a:latin typeface="Cambria Math" panose="02040503050406030204" pitchFamily="18" charset="0"/>
                        </a:rPr>
                        <m:t> </m:t>
                      </m:r>
                    </m:oMath>
                  </m:oMathPara>
                </a14:m>
                <a:endParaRPr lang="en-US" sz="2800" dirty="0"/>
              </a:p>
            </p:txBody>
          </p:sp>
        </mc:Choice>
        <mc:Fallback xmlns="">
          <p:sp>
            <p:nvSpPr>
              <p:cNvPr id="6" name="TextBox 5">
                <a:extLst>
                  <a:ext uri="{FF2B5EF4-FFF2-40B4-BE49-F238E27FC236}">
                    <a16:creationId xmlns:a16="http://schemas.microsoft.com/office/drawing/2014/main" id="{3BE1C213-F340-42E0-8027-41862221D202}"/>
                  </a:ext>
                </a:extLst>
              </p:cNvPr>
              <p:cNvSpPr txBox="1">
                <a:spLocks noRot="1" noChangeAspect="1" noMove="1" noResize="1" noEditPoints="1" noAdjustHandles="1" noChangeArrowheads="1" noChangeShapeType="1" noTextEdit="1"/>
              </p:cNvSpPr>
              <p:nvPr/>
            </p:nvSpPr>
            <p:spPr>
              <a:xfrm>
                <a:off x="431321" y="3038991"/>
                <a:ext cx="8281358" cy="1268552"/>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5570348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4129D96-166F-43E1-A653-7415CCB7C30A}"/>
              </a:ext>
            </a:extLst>
          </p:cNvPr>
          <p:cNvSpPr>
            <a:spLocks noGrp="1"/>
          </p:cNvSpPr>
          <p:nvPr>
            <p:ph type="title"/>
          </p:nvPr>
        </p:nvSpPr>
        <p:spPr/>
        <p:txBody>
          <a:bodyPr/>
          <a:lstStyle/>
          <a:p>
            <a:r>
              <a:rPr lang="en-US" dirty="0"/>
              <a:t>We will penalize functions that are very wiggly</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EBE3B9FE-E3E4-4D2E-B805-02B2A52D474F}"/>
                  </a:ext>
                </a:extLst>
              </p:cNvPr>
              <p:cNvSpPr txBox="1"/>
              <p:nvPr/>
            </p:nvSpPr>
            <p:spPr>
              <a:xfrm>
                <a:off x="1484338" y="1257407"/>
                <a:ext cx="6175324"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3200" i="1" smtClean="0">
                              <a:latin typeface="Cambria Math" panose="02040503050406030204" pitchFamily="18" charset="0"/>
                            </a:rPr>
                          </m:ctrlPr>
                        </m:sSubPr>
                        <m:e>
                          <m:r>
                            <m:rPr>
                              <m:nor/>
                            </m:rPr>
                            <a:rPr lang="en-US" sz="3200" b="0" i="0" smtClean="0">
                              <a:latin typeface="Cambria Math" panose="02040503050406030204" pitchFamily="18" charset="0"/>
                              <a:ea typeface="Cambria Math" panose="02040503050406030204" pitchFamily="18" charset="0"/>
                            </a:rPr>
                            <m:t>range</m:t>
                          </m:r>
                        </m:e>
                        <m:sub>
                          <m:r>
                            <a:rPr lang="en-US" sz="3200" b="0" i="1" smtClean="0">
                              <a:latin typeface="Cambria Math" panose="02040503050406030204" pitchFamily="18" charset="0"/>
                            </a:rPr>
                            <m:t>𝑖</m:t>
                          </m:r>
                        </m:sub>
                      </m:sSub>
                      <m:r>
                        <a:rPr lang="en-US" sz="3200" i="1">
                          <a:latin typeface="Cambria Math" panose="02040503050406030204" pitchFamily="18" charset="0"/>
                        </a:rPr>
                        <m:t>=</m:t>
                      </m:r>
                      <m:sSub>
                        <m:sSubPr>
                          <m:ctrlPr>
                            <a:rPr lang="en-US" sz="3200" i="1">
                              <a:latin typeface="Cambria Math" panose="02040503050406030204" pitchFamily="18" charset="0"/>
                            </a:rPr>
                          </m:ctrlPr>
                        </m:sSubPr>
                        <m:e>
                          <m:r>
                            <a:rPr lang="en-US" sz="3200" i="1">
                              <a:latin typeface="Cambria Math" panose="02040503050406030204" pitchFamily="18" charset="0"/>
                            </a:rPr>
                            <m:t>𝛽</m:t>
                          </m:r>
                        </m:e>
                        <m:sub>
                          <m:r>
                            <a:rPr lang="en-US" sz="3200" i="1">
                              <a:latin typeface="Cambria Math" panose="02040503050406030204" pitchFamily="18" charset="0"/>
                            </a:rPr>
                            <m:t>0</m:t>
                          </m:r>
                        </m:sub>
                      </m:sSub>
                      <m:r>
                        <a:rPr lang="en-US" sz="3200" i="1">
                          <a:latin typeface="Cambria Math" panose="02040503050406030204" pitchFamily="18" charset="0"/>
                        </a:rPr>
                        <m:t>+</m:t>
                      </m:r>
                      <m:r>
                        <a:rPr lang="en-US" sz="3200" b="0" i="1" smtClean="0">
                          <a:latin typeface="Cambria Math" panose="02040503050406030204" pitchFamily="18" charset="0"/>
                        </a:rPr>
                        <m:t>𝑓</m:t>
                      </m:r>
                      <m:d>
                        <m:dPr>
                          <m:ctrlPr>
                            <a:rPr lang="en-US" sz="3200" i="1" smtClean="0">
                              <a:latin typeface="Cambria Math" panose="02040503050406030204" pitchFamily="18" charset="0"/>
                            </a:rPr>
                          </m:ctrlPr>
                        </m:dPr>
                        <m:e>
                          <m:sSub>
                            <m:sSubPr>
                              <m:ctrlPr>
                                <a:rPr lang="en-US" sz="3200" i="1">
                                  <a:latin typeface="Cambria Math" panose="02040503050406030204" pitchFamily="18" charset="0"/>
                                </a:rPr>
                              </m:ctrlPr>
                            </m:sSubPr>
                            <m:e>
                              <m:r>
                                <m:rPr>
                                  <m:nor/>
                                </m:rPr>
                                <a:rPr lang="en-US" sz="3200">
                                  <a:latin typeface="Cambria Math" panose="02040503050406030204" pitchFamily="18" charset="0"/>
                                  <a:ea typeface="Cambria Math" panose="02040503050406030204" pitchFamily="18" charset="0"/>
                                </a:rPr>
                                <m:t>airspeed</m:t>
                              </m:r>
                            </m:e>
                            <m:sub>
                              <m:r>
                                <a:rPr lang="en-US" sz="3200" i="1">
                                  <a:latin typeface="Cambria Math" panose="02040503050406030204" pitchFamily="18" charset="0"/>
                                </a:rPr>
                                <m:t>𝑖</m:t>
                              </m:r>
                            </m:sub>
                          </m:sSub>
                        </m:e>
                      </m:d>
                      <m:r>
                        <a:rPr lang="en-US" sz="3200" b="0" i="1" smtClean="0">
                          <a:latin typeface="Cambria Math" panose="02040503050406030204" pitchFamily="18" charset="0"/>
                        </a:rPr>
                        <m:t>+</m:t>
                      </m:r>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ea typeface="Cambria Math" panose="02040503050406030204" pitchFamily="18" charset="0"/>
                            </a:rPr>
                            <m:t>𝜖</m:t>
                          </m:r>
                        </m:e>
                        <m:sub>
                          <m:r>
                            <a:rPr lang="en-US" sz="3200" b="0" i="1" smtClean="0">
                              <a:latin typeface="Cambria Math" panose="02040503050406030204" pitchFamily="18" charset="0"/>
                            </a:rPr>
                            <m:t>𝑖</m:t>
                          </m:r>
                        </m:sub>
                      </m:sSub>
                      <m:r>
                        <a:rPr lang="en-US" sz="3200" i="1">
                          <a:latin typeface="Cambria Math" panose="02040503050406030204" pitchFamily="18" charset="0"/>
                        </a:rPr>
                        <m:t> </m:t>
                      </m:r>
                    </m:oMath>
                  </m:oMathPara>
                </a14:m>
                <a:endParaRPr lang="en-US" sz="3200" dirty="0"/>
              </a:p>
            </p:txBody>
          </p:sp>
        </mc:Choice>
        <mc:Fallback xmlns="">
          <p:sp>
            <p:nvSpPr>
              <p:cNvPr id="11" name="TextBox 10">
                <a:extLst>
                  <a:ext uri="{FF2B5EF4-FFF2-40B4-BE49-F238E27FC236}">
                    <a16:creationId xmlns:a16="http://schemas.microsoft.com/office/drawing/2014/main" id="{EBE3B9FE-E3E4-4D2E-B805-02B2A52D474F}"/>
                  </a:ext>
                </a:extLst>
              </p:cNvPr>
              <p:cNvSpPr txBox="1">
                <a:spLocks noRot="1" noChangeAspect="1" noMove="1" noResize="1" noEditPoints="1" noAdjustHandles="1" noChangeArrowheads="1" noChangeShapeType="1" noTextEdit="1"/>
              </p:cNvSpPr>
              <p:nvPr/>
            </p:nvSpPr>
            <p:spPr>
              <a:xfrm>
                <a:off x="1484338" y="1257407"/>
                <a:ext cx="6175324" cy="584775"/>
              </a:xfrm>
              <a:prstGeom prst="rect">
                <a:avLst/>
              </a:prstGeom>
              <a:blipFill>
                <a:blip r:embed="rId3"/>
                <a:stretch>
                  <a:fillRect/>
                </a:stretch>
              </a:blipFill>
            </p:spPr>
            <p:txBody>
              <a:bodyPr/>
              <a:lstStyle/>
              <a:p>
                <a:r>
                  <a:rPr lang="en-US">
                    <a:noFill/>
                  </a:rPr>
                  <a:t> </a:t>
                </a:r>
              </a:p>
            </p:txBody>
          </p:sp>
        </mc:Fallback>
      </mc:AlternateContent>
      <p:sp>
        <p:nvSpPr>
          <p:cNvPr id="5" name="Text Placeholder 4">
            <a:extLst>
              <a:ext uri="{FF2B5EF4-FFF2-40B4-BE49-F238E27FC236}">
                <a16:creationId xmlns:a16="http://schemas.microsoft.com/office/drawing/2014/main" id="{E8CAA88D-91B5-4180-B472-41D46BF1BD03}"/>
              </a:ext>
            </a:extLst>
          </p:cNvPr>
          <p:cNvSpPr>
            <a:spLocks noGrp="1"/>
          </p:cNvSpPr>
          <p:nvPr>
            <p:ph type="body" sz="quarter" idx="11"/>
          </p:nvPr>
        </p:nvSpPr>
        <p:spPr/>
        <p:txBody>
          <a:bodyPr/>
          <a:lstStyle/>
          <a:p>
            <a:r>
              <a:rPr lang="en-US" dirty="0"/>
              <a:t>LOESS: Locally Estimated Scatterplot Smoothing</a:t>
            </a:r>
            <a:endParaRPr lang="en-US" dirty="0">
              <a:highlight>
                <a:srgbClr val="FFFF00"/>
              </a:highlight>
            </a:endParaRPr>
          </a:p>
        </p:txBody>
      </p:sp>
      <p:sp>
        <p:nvSpPr>
          <p:cNvPr id="7" name="Rectangle 6">
            <a:extLst>
              <a:ext uri="{FF2B5EF4-FFF2-40B4-BE49-F238E27FC236}">
                <a16:creationId xmlns:a16="http://schemas.microsoft.com/office/drawing/2014/main" id="{4B17F646-8938-4EC4-B621-836C79D8AC92}"/>
              </a:ext>
            </a:extLst>
          </p:cNvPr>
          <p:cNvSpPr/>
          <p:nvPr/>
        </p:nvSpPr>
        <p:spPr>
          <a:xfrm flipH="1">
            <a:off x="6422827" y="4458946"/>
            <a:ext cx="2486495" cy="1643274"/>
          </a:xfrm>
          <a:prstGeom prst="rect">
            <a:avLst/>
          </a:prstGeom>
          <a:solidFill>
            <a:schemeClr val="bg1">
              <a:lumMod val="65000"/>
            </a:schemeClr>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This is the “penalized regression” approach to smoothing, not moving average smoothing as done by LOESS and other techniques</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3BE1C213-F340-42E0-8027-41862221D202}"/>
                  </a:ext>
                </a:extLst>
              </p:cNvPr>
              <p:cNvSpPr txBox="1"/>
              <p:nvPr/>
            </p:nvSpPr>
            <p:spPr>
              <a:xfrm>
                <a:off x="-103517" y="3038991"/>
                <a:ext cx="9351034" cy="110055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unc>
                        <m:funcPr>
                          <m:ctrlPr>
                            <a:rPr lang="en-US" sz="2400" b="0" i="1" smtClean="0">
                              <a:latin typeface="Cambria Math" panose="02040503050406030204" pitchFamily="18" charset="0"/>
                            </a:rPr>
                          </m:ctrlPr>
                        </m:funcPr>
                        <m:fName>
                          <m:limLow>
                            <m:limLowPr>
                              <m:ctrlPr>
                                <a:rPr lang="en-US" sz="2400" b="0" i="1" smtClean="0">
                                  <a:latin typeface="Cambria Math" panose="02040503050406030204" pitchFamily="18" charset="0"/>
                                </a:rPr>
                              </m:ctrlPr>
                            </m:limLowPr>
                            <m:e>
                              <m:r>
                                <m:rPr>
                                  <m:sty m:val="p"/>
                                </m:rPr>
                                <a:rPr lang="en-US" sz="2400" b="0" i="0" smtClean="0">
                                  <a:latin typeface="Cambria Math" panose="02040503050406030204" pitchFamily="18" charset="0"/>
                                </a:rPr>
                                <m:t>min</m:t>
                              </m:r>
                            </m:e>
                            <m:lim>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𝛽</m:t>
                                  </m:r>
                                </m:e>
                                <m:sub>
                                  <m:r>
                                    <a:rPr lang="en-US" sz="2400" b="0" i="1" smtClean="0">
                                      <a:latin typeface="Cambria Math" panose="02040503050406030204" pitchFamily="18" charset="0"/>
                                    </a:rPr>
                                    <m:t>0</m:t>
                                  </m:r>
                                </m:sub>
                              </m:sSub>
                              <m:r>
                                <a:rPr lang="en-US" sz="2400" b="0" i="1" smtClean="0">
                                  <a:latin typeface="Cambria Math" panose="02040503050406030204" pitchFamily="18" charset="0"/>
                                </a:rPr>
                                <m:t>,</m:t>
                              </m:r>
                              <m:r>
                                <a:rPr lang="en-US" sz="2400" b="0" i="1" smtClean="0">
                                  <a:latin typeface="Cambria Math" panose="02040503050406030204" pitchFamily="18" charset="0"/>
                                </a:rPr>
                                <m:t>𝑓</m:t>
                              </m:r>
                            </m:lim>
                          </m:limLow>
                        </m:fName>
                        <m:e>
                          <m:nary>
                            <m:naryPr>
                              <m:chr m:val="∑"/>
                              <m:ctrlPr>
                                <a:rPr lang="en-US" sz="2400" i="1">
                                  <a:latin typeface="Cambria Math" panose="02040503050406030204" pitchFamily="18" charset="0"/>
                                </a:rPr>
                              </m:ctrlPr>
                            </m:naryPr>
                            <m:sub>
                              <m:r>
                                <m:rPr>
                                  <m:brk m:alnAt="23"/>
                                </m:rPr>
                                <a:rPr lang="en-US" sz="2400" i="1">
                                  <a:latin typeface="Cambria Math" panose="02040503050406030204" pitchFamily="18" charset="0"/>
                                </a:rPr>
                                <m:t>𝑖</m:t>
                              </m:r>
                              <m:r>
                                <a:rPr lang="en-US" sz="2400" i="1">
                                  <a:latin typeface="Cambria Math" panose="02040503050406030204" pitchFamily="18" charset="0"/>
                                </a:rPr>
                                <m:t>=1</m:t>
                              </m:r>
                            </m:sub>
                            <m:sup>
                              <m:r>
                                <a:rPr lang="en-US" sz="2400" i="1">
                                  <a:latin typeface="Cambria Math" panose="02040503050406030204" pitchFamily="18" charset="0"/>
                                </a:rPr>
                                <m:t>𝑛</m:t>
                              </m:r>
                            </m:sup>
                            <m:e>
                              <m:sSup>
                                <m:sSupPr>
                                  <m:ctrlPr>
                                    <a:rPr lang="en-US" sz="2400" i="1" smtClean="0">
                                      <a:latin typeface="Cambria Math" panose="02040503050406030204" pitchFamily="18" charset="0"/>
                                    </a:rPr>
                                  </m:ctrlPr>
                                </m:sSupPr>
                                <m:e>
                                  <m:d>
                                    <m:dPr>
                                      <m:ctrlPr>
                                        <a:rPr lang="en-US" sz="2400" i="1" smtClean="0">
                                          <a:latin typeface="Cambria Math" panose="02040503050406030204" pitchFamily="18" charset="0"/>
                                        </a:rPr>
                                      </m:ctrlPr>
                                    </m:dPr>
                                    <m:e>
                                      <m:sSub>
                                        <m:sSubPr>
                                          <m:ctrlPr>
                                            <a:rPr lang="en-US" sz="2400" i="1">
                                              <a:latin typeface="Cambria Math" panose="02040503050406030204" pitchFamily="18" charset="0"/>
                                            </a:rPr>
                                          </m:ctrlPr>
                                        </m:sSubPr>
                                        <m:e>
                                          <m:r>
                                            <m:rPr>
                                              <m:nor/>
                                            </m:rPr>
                                            <a:rPr lang="en-US" sz="2400">
                                              <a:latin typeface="Cambria Math" panose="02040503050406030204" pitchFamily="18" charset="0"/>
                                              <a:ea typeface="Cambria Math" panose="02040503050406030204" pitchFamily="18" charset="0"/>
                                            </a:rPr>
                                            <m:t>range</m:t>
                                          </m:r>
                                        </m:e>
                                        <m:sub>
                                          <m:r>
                                            <a:rPr lang="en-US" sz="2400" i="1">
                                              <a:latin typeface="Cambria Math" panose="02040503050406030204" pitchFamily="18" charset="0"/>
                                            </a:rPr>
                                            <m:t>𝑖</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𝛽</m:t>
                                          </m:r>
                                        </m:e>
                                        <m:sub>
                                          <m:r>
                                            <a:rPr lang="en-US" sz="2400" i="1">
                                              <a:latin typeface="Cambria Math" panose="02040503050406030204" pitchFamily="18" charset="0"/>
                                            </a:rPr>
                                            <m:t>0</m:t>
                                          </m:r>
                                        </m:sub>
                                      </m:sSub>
                                      <m:r>
                                        <a:rPr lang="en-US" sz="2400" i="1">
                                          <a:latin typeface="Cambria Math" panose="02040503050406030204" pitchFamily="18" charset="0"/>
                                        </a:rPr>
                                        <m:t>−</m:t>
                                      </m:r>
                                      <m:r>
                                        <a:rPr lang="en-US" sz="2400" i="1">
                                          <a:latin typeface="Cambria Math" panose="02040503050406030204" pitchFamily="18" charset="0"/>
                                        </a:rPr>
                                        <m:t>𝑓</m:t>
                                      </m:r>
                                      <m:d>
                                        <m:dPr>
                                          <m:ctrlPr>
                                            <a:rPr lang="en-US" sz="2400" i="1">
                                              <a:latin typeface="Cambria Math" panose="02040503050406030204" pitchFamily="18" charset="0"/>
                                            </a:rPr>
                                          </m:ctrlPr>
                                        </m:dPr>
                                        <m:e>
                                          <m:sSub>
                                            <m:sSubPr>
                                              <m:ctrlPr>
                                                <a:rPr lang="en-US" sz="2400" i="1">
                                                  <a:latin typeface="Cambria Math" panose="02040503050406030204" pitchFamily="18" charset="0"/>
                                                </a:rPr>
                                              </m:ctrlPr>
                                            </m:sSubPr>
                                            <m:e>
                                              <m:r>
                                                <m:rPr>
                                                  <m:nor/>
                                                </m:rPr>
                                                <a:rPr lang="en-US" sz="2400">
                                                  <a:latin typeface="Cambria Math" panose="02040503050406030204" pitchFamily="18" charset="0"/>
                                                  <a:ea typeface="Cambria Math" panose="02040503050406030204" pitchFamily="18" charset="0"/>
                                                </a:rPr>
                                                <m:t>airspeed</m:t>
                                              </m:r>
                                            </m:e>
                                            <m:sub>
                                              <m:r>
                                                <a:rPr lang="en-US" sz="2400" i="1">
                                                  <a:latin typeface="Cambria Math" panose="02040503050406030204" pitchFamily="18" charset="0"/>
                                                </a:rPr>
                                                <m:t>𝑖</m:t>
                                              </m:r>
                                            </m:sub>
                                          </m:sSub>
                                        </m:e>
                                      </m:d>
                                    </m:e>
                                  </m:d>
                                </m:e>
                                <m:sup>
                                  <m:r>
                                    <a:rPr lang="en-US" sz="2400" b="0" i="1" smtClean="0">
                                      <a:latin typeface="Cambria Math" panose="02040503050406030204" pitchFamily="18" charset="0"/>
                                    </a:rPr>
                                    <m:t>2</m:t>
                                  </m:r>
                                </m:sup>
                              </m:sSup>
                            </m:e>
                          </m:nary>
                          <m:r>
                            <a:rPr lang="en-US" sz="2400" b="0" i="1" smtClean="0">
                              <a:latin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𝜆</m:t>
                          </m:r>
                          <m:nary>
                            <m:naryPr>
                              <m:ctrlPr>
                                <a:rPr lang="en-US" sz="2400" b="0" i="1" smtClean="0">
                                  <a:latin typeface="Cambria Math" panose="02040503050406030204" pitchFamily="18" charset="0"/>
                                  <a:ea typeface="Cambria Math" panose="02040503050406030204" pitchFamily="18" charset="0"/>
                                </a:rPr>
                              </m:ctrlPr>
                            </m:naryPr>
                            <m:sub>
                              <m:r>
                                <a:rPr lang="en-US" sz="2400" b="0" i="1" smtClean="0">
                                  <a:latin typeface="Cambria Math" panose="02040503050406030204" pitchFamily="18" charset="0"/>
                                  <a:ea typeface="Cambria Math" panose="02040503050406030204" pitchFamily="18" charset="0"/>
                                </a:rPr>
                                <m:t>𝐷</m:t>
                              </m:r>
                            </m:sub>
                            <m:sup>
                              <m:r>
                                <a:rPr lang="en-US" sz="2400" b="0" i="1" smtClean="0">
                                  <a:latin typeface="Cambria Math" panose="02040503050406030204" pitchFamily="18" charset="0"/>
                                  <a:ea typeface="Cambria Math" panose="02040503050406030204" pitchFamily="18" charset="0"/>
                                </a:rPr>
                                <m:t> </m:t>
                              </m:r>
                            </m:sup>
                            <m:e>
                              <m:sSup>
                                <m:sSupPr>
                                  <m:ctrlPr>
                                    <a:rPr lang="en-US" sz="2400" b="0" i="1" smtClean="0">
                                      <a:latin typeface="Cambria Math" panose="02040503050406030204" pitchFamily="18" charset="0"/>
                                      <a:ea typeface="Cambria Math" panose="02040503050406030204" pitchFamily="18" charset="0"/>
                                    </a:rPr>
                                  </m:ctrlPr>
                                </m:sSupPr>
                                <m:e>
                                  <m:d>
                                    <m:dPr>
                                      <m:ctrlPr>
                                        <a:rPr lang="en-US" sz="2400" b="0" i="1" smtClean="0">
                                          <a:latin typeface="Cambria Math" panose="02040503050406030204" pitchFamily="18" charset="0"/>
                                          <a:ea typeface="Cambria Math" panose="02040503050406030204" pitchFamily="18" charset="0"/>
                                        </a:rPr>
                                      </m:ctrlPr>
                                    </m:dPr>
                                    <m:e>
                                      <m:sSup>
                                        <m:sSupPr>
                                          <m:ctrlPr>
                                            <a:rPr lang="en-US" sz="2400" i="1">
                                              <a:latin typeface="Cambria Math" panose="02040503050406030204" pitchFamily="18" charset="0"/>
                                              <a:ea typeface="Cambria Math" panose="02040503050406030204" pitchFamily="18" charset="0"/>
                                            </a:rPr>
                                          </m:ctrlPr>
                                        </m:sSupPr>
                                        <m:e>
                                          <m:r>
                                            <a:rPr lang="en-US" sz="2400" i="1">
                                              <a:latin typeface="Cambria Math" panose="02040503050406030204" pitchFamily="18" charset="0"/>
                                              <a:ea typeface="Cambria Math" panose="02040503050406030204" pitchFamily="18" charset="0"/>
                                            </a:rPr>
                                            <m:t>𝑓</m:t>
                                          </m:r>
                                        </m:e>
                                        <m:sup>
                                          <m:r>
                                            <a:rPr lang="en-US" sz="2400" i="1">
                                              <a:latin typeface="Cambria Math" panose="02040503050406030204" pitchFamily="18" charset="0"/>
                                              <a:ea typeface="Cambria Math" panose="02040503050406030204" pitchFamily="18" charset="0"/>
                                            </a:rPr>
                                            <m:t>′′</m:t>
                                          </m:r>
                                        </m:sup>
                                      </m:sSup>
                                      <m:d>
                                        <m:dPr>
                                          <m:ctrlPr>
                                            <a:rPr lang="en-US" sz="2400" i="1">
                                              <a:latin typeface="Cambria Math" panose="02040503050406030204" pitchFamily="18" charset="0"/>
                                              <a:ea typeface="Cambria Math" panose="02040503050406030204" pitchFamily="18" charset="0"/>
                                            </a:rPr>
                                          </m:ctrlPr>
                                        </m:dPr>
                                        <m:e>
                                          <m:r>
                                            <a:rPr lang="en-US" sz="2400" i="1">
                                              <a:latin typeface="Cambria Math" panose="02040503050406030204" pitchFamily="18" charset="0"/>
                                              <a:ea typeface="Cambria Math" panose="02040503050406030204" pitchFamily="18" charset="0"/>
                                            </a:rPr>
                                            <m:t>𝑥</m:t>
                                          </m:r>
                                        </m:e>
                                      </m:d>
                                    </m:e>
                                  </m:d>
                                </m:e>
                                <m:sup>
                                  <m:r>
                                    <a:rPr lang="en-US" sz="2400" b="0" i="1" smtClean="0">
                                      <a:latin typeface="Cambria Math" panose="02040503050406030204" pitchFamily="18" charset="0"/>
                                      <a:ea typeface="Cambria Math" panose="02040503050406030204" pitchFamily="18" charset="0"/>
                                    </a:rPr>
                                    <m:t>2</m:t>
                                  </m:r>
                                </m:sup>
                              </m:sSup>
                              <m:r>
                                <a:rPr lang="en-US" sz="2400" b="0" i="1" smtClean="0">
                                  <a:latin typeface="Cambria Math" panose="02040503050406030204" pitchFamily="18" charset="0"/>
                                  <a:ea typeface="Cambria Math" panose="02040503050406030204" pitchFamily="18" charset="0"/>
                                </a:rPr>
                                <m:t>ⅆ</m:t>
                              </m:r>
                              <m:r>
                                <a:rPr lang="en-US" sz="2400" b="0" i="1" smtClean="0">
                                  <a:latin typeface="Cambria Math" panose="02040503050406030204" pitchFamily="18" charset="0"/>
                                  <a:ea typeface="Cambria Math" panose="02040503050406030204" pitchFamily="18" charset="0"/>
                                </a:rPr>
                                <m:t>𝑥</m:t>
                              </m:r>
                            </m:e>
                          </m:nary>
                        </m:e>
                      </m:func>
                      <m:r>
                        <a:rPr lang="en-US" sz="2400" i="1">
                          <a:latin typeface="Cambria Math" panose="02040503050406030204" pitchFamily="18" charset="0"/>
                        </a:rPr>
                        <m:t> </m:t>
                      </m:r>
                    </m:oMath>
                  </m:oMathPara>
                </a14:m>
                <a:endParaRPr lang="en-US" sz="2400" dirty="0"/>
              </a:p>
            </p:txBody>
          </p:sp>
        </mc:Choice>
        <mc:Fallback xmlns="">
          <p:sp>
            <p:nvSpPr>
              <p:cNvPr id="6" name="TextBox 5">
                <a:extLst>
                  <a:ext uri="{FF2B5EF4-FFF2-40B4-BE49-F238E27FC236}">
                    <a16:creationId xmlns:a16="http://schemas.microsoft.com/office/drawing/2014/main" id="{3BE1C213-F340-42E0-8027-41862221D202}"/>
                  </a:ext>
                </a:extLst>
              </p:cNvPr>
              <p:cNvSpPr txBox="1">
                <a:spLocks noRot="1" noChangeAspect="1" noMove="1" noResize="1" noEditPoints="1" noAdjustHandles="1" noChangeArrowheads="1" noChangeShapeType="1" noTextEdit="1"/>
              </p:cNvSpPr>
              <p:nvPr/>
            </p:nvSpPr>
            <p:spPr>
              <a:xfrm>
                <a:off x="-103517" y="3038991"/>
                <a:ext cx="9351034" cy="1100558"/>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00631354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4129D96-166F-43E1-A653-7415CCB7C30A}"/>
              </a:ext>
            </a:extLst>
          </p:cNvPr>
          <p:cNvSpPr>
            <a:spLocks noGrp="1"/>
          </p:cNvSpPr>
          <p:nvPr>
            <p:ph type="title"/>
          </p:nvPr>
        </p:nvSpPr>
        <p:spPr/>
        <p:txBody>
          <a:bodyPr/>
          <a:lstStyle/>
          <a:p>
            <a:r>
              <a:rPr lang="en-US" dirty="0"/>
              <a:t>We will penalize functions that are very wiggly</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EBE3B9FE-E3E4-4D2E-B805-02B2A52D474F}"/>
                  </a:ext>
                </a:extLst>
              </p:cNvPr>
              <p:cNvSpPr txBox="1"/>
              <p:nvPr/>
            </p:nvSpPr>
            <p:spPr>
              <a:xfrm>
                <a:off x="1484338" y="1257407"/>
                <a:ext cx="6175324"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3200" i="1" smtClean="0">
                              <a:latin typeface="Cambria Math" panose="02040503050406030204" pitchFamily="18" charset="0"/>
                            </a:rPr>
                          </m:ctrlPr>
                        </m:sSubPr>
                        <m:e>
                          <m:r>
                            <m:rPr>
                              <m:nor/>
                            </m:rPr>
                            <a:rPr lang="en-US" sz="3200" b="0" i="0" smtClean="0">
                              <a:latin typeface="Cambria Math" panose="02040503050406030204" pitchFamily="18" charset="0"/>
                              <a:ea typeface="Cambria Math" panose="02040503050406030204" pitchFamily="18" charset="0"/>
                            </a:rPr>
                            <m:t>range</m:t>
                          </m:r>
                        </m:e>
                        <m:sub>
                          <m:r>
                            <a:rPr lang="en-US" sz="3200" b="0" i="1" smtClean="0">
                              <a:latin typeface="Cambria Math" panose="02040503050406030204" pitchFamily="18" charset="0"/>
                            </a:rPr>
                            <m:t>𝑖</m:t>
                          </m:r>
                        </m:sub>
                      </m:sSub>
                      <m:r>
                        <a:rPr lang="en-US" sz="3200" i="1">
                          <a:latin typeface="Cambria Math" panose="02040503050406030204" pitchFamily="18" charset="0"/>
                        </a:rPr>
                        <m:t>=</m:t>
                      </m:r>
                      <m:sSub>
                        <m:sSubPr>
                          <m:ctrlPr>
                            <a:rPr lang="en-US" sz="3200" i="1">
                              <a:latin typeface="Cambria Math" panose="02040503050406030204" pitchFamily="18" charset="0"/>
                            </a:rPr>
                          </m:ctrlPr>
                        </m:sSubPr>
                        <m:e>
                          <m:r>
                            <a:rPr lang="en-US" sz="3200" i="1">
                              <a:latin typeface="Cambria Math" panose="02040503050406030204" pitchFamily="18" charset="0"/>
                            </a:rPr>
                            <m:t>𝛽</m:t>
                          </m:r>
                        </m:e>
                        <m:sub>
                          <m:r>
                            <a:rPr lang="en-US" sz="3200" i="1">
                              <a:latin typeface="Cambria Math" panose="02040503050406030204" pitchFamily="18" charset="0"/>
                            </a:rPr>
                            <m:t>0</m:t>
                          </m:r>
                        </m:sub>
                      </m:sSub>
                      <m:r>
                        <a:rPr lang="en-US" sz="3200" i="1">
                          <a:latin typeface="Cambria Math" panose="02040503050406030204" pitchFamily="18" charset="0"/>
                        </a:rPr>
                        <m:t>+</m:t>
                      </m:r>
                      <m:r>
                        <a:rPr lang="en-US" sz="3200" b="0" i="1" smtClean="0">
                          <a:latin typeface="Cambria Math" panose="02040503050406030204" pitchFamily="18" charset="0"/>
                        </a:rPr>
                        <m:t>𝑓</m:t>
                      </m:r>
                      <m:d>
                        <m:dPr>
                          <m:ctrlPr>
                            <a:rPr lang="en-US" sz="3200" i="1" smtClean="0">
                              <a:latin typeface="Cambria Math" panose="02040503050406030204" pitchFamily="18" charset="0"/>
                            </a:rPr>
                          </m:ctrlPr>
                        </m:dPr>
                        <m:e>
                          <m:sSub>
                            <m:sSubPr>
                              <m:ctrlPr>
                                <a:rPr lang="en-US" sz="3200" i="1">
                                  <a:latin typeface="Cambria Math" panose="02040503050406030204" pitchFamily="18" charset="0"/>
                                </a:rPr>
                              </m:ctrlPr>
                            </m:sSubPr>
                            <m:e>
                              <m:r>
                                <m:rPr>
                                  <m:nor/>
                                </m:rPr>
                                <a:rPr lang="en-US" sz="3200">
                                  <a:latin typeface="Cambria Math" panose="02040503050406030204" pitchFamily="18" charset="0"/>
                                  <a:ea typeface="Cambria Math" panose="02040503050406030204" pitchFamily="18" charset="0"/>
                                </a:rPr>
                                <m:t>airspeed</m:t>
                              </m:r>
                            </m:e>
                            <m:sub>
                              <m:r>
                                <a:rPr lang="en-US" sz="3200" i="1">
                                  <a:latin typeface="Cambria Math" panose="02040503050406030204" pitchFamily="18" charset="0"/>
                                </a:rPr>
                                <m:t>𝑖</m:t>
                              </m:r>
                            </m:sub>
                          </m:sSub>
                        </m:e>
                      </m:d>
                      <m:r>
                        <a:rPr lang="en-US" sz="3200" b="0" i="1" smtClean="0">
                          <a:latin typeface="Cambria Math" panose="02040503050406030204" pitchFamily="18" charset="0"/>
                        </a:rPr>
                        <m:t>+</m:t>
                      </m:r>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ea typeface="Cambria Math" panose="02040503050406030204" pitchFamily="18" charset="0"/>
                            </a:rPr>
                            <m:t>𝜖</m:t>
                          </m:r>
                        </m:e>
                        <m:sub>
                          <m:r>
                            <a:rPr lang="en-US" sz="3200" b="0" i="1" smtClean="0">
                              <a:latin typeface="Cambria Math" panose="02040503050406030204" pitchFamily="18" charset="0"/>
                            </a:rPr>
                            <m:t>𝑖</m:t>
                          </m:r>
                        </m:sub>
                      </m:sSub>
                      <m:r>
                        <a:rPr lang="en-US" sz="3200" i="1">
                          <a:latin typeface="Cambria Math" panose="02040503050406030204" pitchFamily="18" charset="0"/>
                        </a:rPr>
                        <m:t> </m:t>
                      </m:r>
                    </m:oMath>
                  </m:oMathPara>
                </a14:m>
                <a:endParaRPr lang="en-US" sz="3200" dirty="0"/>
              </a:p>
            </p:txBody>
          </p:sp>
        </mc:Choice>
        <mc:Fallback xmlns="">
          <p:sp>
            <p:nvSpPr>
              <p:cNvPr id="11" name="TextBox 10">
                <a:extLst>
                  <a:ext uri="{FF2B5EF4-FFF2-40B4-BE49-F238E27FC236}">
                    <a16:creationId xmlns:a16="http://schemas.microsoft.com/office/drawing/2014/main" id="{EBE3B9FE-E3E4-4D2E-B805-02B2A52D474F}"/>
                  </a:ext>
                </a:extLst>
              </p:cNvPr>
              <p:cNvSpPr txBox="1">
                <a:spLocks noRot="1" noChangeAspect="1" noMove="1" noResize="1" noEditPoints="1" noAdjustHandles="1" noChangeArrowheads="1" noChangeShapeType="1" noTextEdit="1"/>
              </p:cNvSpPr>
              <p:nvPr/>
            </p:nvSpPr>
            <p:spPr>
              <a:xfrm>
                <a:off x="1484338" y="1257407"/>
                <a:ext cx="6175324" cy="584775"/>
              </a:xfrm>
              <a:prstGeom prst="rect">
                <a:avLst/>
              </a:prstGeom>
              <a:blipFill>
                <a:blip r:embed="rId3"/>
                <a:stretch>
                  <a:fillRect/>
                </a:stretch>
              </a:blipFill>
            </p:spPr>
            <p:txBody>
              <a:bodyPr/>
              <a:lstStyle/>
              <a:p>
                <a:r>
                  <a:rPr lang="en-US">
                    <a:noFill/>
                  </a:rPr>
                  <a:t> </a:t>
                </a:r>
              </a:p>
            </p:txBody>
          </p:sp>
        </mc:Fallback>
      </mc:AlternateContent>
      <p:sp>
        <p:nvSpPr>
          <p:cNvPr id="5" name="Text Placeholder 4">
            <a:extLst>
              <a:ext uri="{FF2B5EF4-FFF2-40B4-BE49-F238E27FC236}">
                <a16:creationId xmlns:a16="http://schemas.microsoft.com/office/drawing/2014/main" id="{E8CAA88D-91B5-4180-B472-41D46BF1BD03}"/>
              </a:ext>
            </a:extLst>
          </p:cNvPr>
          <p:cNvSpPr>
            <a:spLocks noGrp="1"/>
          </p:cNvSpPr>
          <p:nvPr>
            <p:ph type="body" sz="quarter" idx="11"/>
          </p:nvPr>
        </p:nvSpPr>
        <p:spPr/>
        <p:txBody>
          <a:bodyPr/>
          <a:lstStyle/>
          <a:p>
            <a:r>
              <a:rPr lang="en-US" dirty="0"/>
              <a:t>LOESS: Locally Estimated Scatterplot Smoothing</a:t>
            </a:r>
            <a:endParaRPr lang="en-US" dirty="0">
              <a:highlight>
                <a:srgbClr val="FFFF00"/>
              </a:highlight>
            </a:endParaRPr>
          </a:p>
        </p:txBody>
      </p:sp>
      <p:sp>
        <p:nvSpPr>
          <p:cNvPr id="7" name="Rectangle 6">
            <a:extLst>
              <a:ext uri="{FF2B5EF4-FFF2-40B4-BE49-F238E27FC236}">
                <a16:creationId xmlns:a16="http://schemas.microsoft.com/office/drawing/2014/main" id="{4B17F646-8938-4EC4-B621-836C79D8AC92}"/>
              </a:ext>
            </a:extLst>
          </p:cNvPr>
          <p:cNvSpPr/>
          <p:nvPr/>
        </p:nvSpPr>
        <p:spPr>
          <a:xfrm flipH="1">
            <a:off x="6422827" y="4458946"/>
            <a:ext cx="2486495" cy="1643274"/>
          </a:xfrm>
          <a:prstGeom prst="rect">
            <a:avLst/>
          </a:prstGeom>
          <a:solidFill>
            <a:schemeClr val="bg1">
              <a:lumMod val="65000"/>
            </a:schemeClr>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This is the “penalized regression” approach to smoothing, not moving average smoothing as done by LOESS and other techniques</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3BE1C213-F340-42E0-8027-41862221D202}"/>
                  </a:ext>
                </a:extLst>
              </p:cNvPr>
              <p:cNvSpPr txBox="1"/>
              <p:nvPr/>
            </p:nvSpPr>
            <p:spPr>
              <a:xfrm>
                <a:off x="-103517" y="3038991"/>
                <a:ext cx="9351034" cy="110055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unc>
                        <m:funcPr>
                          <m:ctrlPr>
                            <a:rPr lang="en-US" sz="2400" b="0" i="1" smtClean="0">
                              <a:latin typeface="Cambria Math" panose="02040503050406030204" pitchFamily="18" charset="0"/>
                            </a:rPr>
                          </m:ctrlPr>
                        </m:funcPr>
                        <m:fName>
                          <m:limLow>
                            <m:limLowPr>
                              <m:ctrlPr>
                                <a:rPr lang="en-US" sz="2400" b="0" i="1" smtClean="0">
                                  <a:latin typeface="Cambria Math" panose="02040503050406030204" pitchFamily="18" charset="0"/>
                                </a:rPr>
                              </m:ctrlPr>
                            </m:limLowPr>
                            <m:e>
                              <m:r>
                                <m:rPr>
                                  <m:sty m:val="p"/>
                                </m:rPr>
                                <a:rPr lang="en-US" sz="2400" b="0" i="0" smtClean="0">
                                  <a:latin typeface="Cambria Math" panose="02040503050406030204" pitchFamily="18" charset="0"/>
                                </a:rPr>
                                <m:t>min</m:t>
                              </m:r>
                            </m:e>
                            <m:lim>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𝛽</m:t>
                                  </m:r>
                                </m:e>
                                <m:sub>
                                  <m:r>
                                    <a:rPr lang="en-US" sz="2400" b="0" i="1" smtClean="0">
                                      <a:latin typeface="Cambria Math" panose="02040503050406030204" pitchFamily="18" charset="0"/>
                                    </a:rPr>
                                    <m:t>0</m:t>
                                  </m:r>
                                </m:sub>
                              </m:sSub>
                              <m:r>
                                <a:rPr lang="en-US" sz="2400" b="0" i="1" smtClean="0">
                                  <a:latin typeface="Cambria Math" panose="02040503050406030204" pitchFamily="18" charset="0"/>
                                </a:rPr>
                                <m:t>,</m:t>
                              </m:r>
                              <m:r>
                                <a:rPr lang="en-US" sz="2400" b="0" i="1" smtClean="0">
                                  <a:latin typeface="Cambria Math" panose="02040503050406030204" pitchFamily="18" charset="0"/>
                                </a:rPr>
                                <m:t>𝑓</m:t>
                              </m:r>
                            </m:lim>
                          </m:limLow>
                        </m:fName>
                        <m:e>
                          <m:nary>
                            <m:naryPr>
                              <m:chr m:val="∑"/>
                              <m:ctrlPr>
                                <a:rPr lang="en-US" sz="2400" i="1">
                                  <a:latin typeface="Cambria Math" panose="02040503050406030204" pitchFamily="18" charset="0"/>
                                </a:rPr>
                              </m:ctrlPr>
                            </m:naryPr>
                            <m:sub>
                              <m:r>
                                <m:rPr>
                                  <m:brk m:alnAt="23"/>
                                </m:rPr>
                                <a:rPr lang="en-US" sz="2400" i="1">
                                  <a:latin typeface="Cambria Math" panose="02040503050406030204" pitchFamily="18" charset="0"/>
                                </a:rPr>
                                <m:t>𝑖</m:t>
                              </m:r>
                              <m:r>
                                <a:rPr lang="en-US" sz="2400" i="1">
                                  <a:latin typeface="Cambria Math" panose="02040503050406030204" pitchFamily="18" charset="0"/>
                                </a:rPr>
                                <m:t>=1</m:t>
                              </m:r>
                            </m:sub>
                            <m:sup>
                              <m:r>
                                <a:rPr lang="en-US" sz="2400" i="1">
                                  <a:latin typeface="Cambria Math" panose="02040503050406030204" pitchFamily="18" charset="0"/>
                                </a:rPr>
                                <m:t>𝑛</m:t>
                              </m:r>
                            </m:sup>
                            <m:e>
                              <m:sSup>
                                <m:sSupPr>
                                  <m:ctrlPr>
                                    <a:rPr lang="en-US" sz="2400" i="1" smtClean="0">
                                      <a:latin typeface="Cambria Math" panose="02040503050406030204" pitchFamily="18" charset="0"/>
                                    </a:rPr>
                                  </m:ctrlPr>
                                </m:sSupPr>
                                <m:e>
                                  <m:d>
                                    <m:dPr>
                                      <m:ctrlPr>
                                        <a:rPr lang="en-US" sz="2400" i="1" smtClean="0">
                                          <a:latin typeface="Cambria Math" panose="02040503050406030204" pitchFamily="18" charset="0"/>
                                        </a:rPr>
                                      </m:ctrlPr>
                                    </m:dPr>
                                    <m:e>
                                      <m:sSub>
                                        <m:sSubPr>
                                          <m:ctrlPr>
                                            <a:rPr lang="en-US" sz="2400" i="1">
                                              <a:latin typeface="Cambria Math" panose="02040503050406030204" pitchFamily="18" charset="0"/>
                                            </a:rPr>
                                          </m:ctrlPr>
                                        </m:sSubPr>
                                        <m:e>
                                          <m:r>
                                            <m:rPr>
                                              <m:nor/>
                                            </m:rPr>
                                            <a:rPr lang="en-US" sz="2400">
                                              <a:latin typeface="Cambria Math" panose="02040503050406030204" pitchFamily="18" charset="0"/>
                                              <a:ea typeface="Cambria Math" panose="02040503050406030204" pitchFamily="18" charset="0"/>
                                            </a:rPr>
                                            <m:t>range</m:t>
                                          </m:r>
                                        </m:e>
                                        <m:sub>
                                          <m:r>
                                            <a:rPr lang="en-US" sz="2400" i="1">
                                              <a:latin typeface="Cambria Math" panose="02040503050406030204" pitchFamily="18" charset="0"/>
                                            </a:rPr>
                                            <m:t>𝑖</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𝛽</m:t>
                                          </m:r>
                                        </m:e>
                                        <m:sub>
                                          <m:r>
                                            <a:rPr lang="en-US" sz="2400" i="1">
                                              <a:latin typeface="Cambria Math" panose="02040503050406030204" pitchFamily="18" charset="0"/>
                                            </a:rPr>
                                            <m:t>0</m:t>
                                          </m:r>
                                        </m:sub>
                                      </m:sSub>
                                      <m:r>
                                        <a:rPr lang="en-US" sz="2400" i="1">
                                          <a:latin typeface="Cambria Math" panose="02040503050406030204" pitchFamily="18" charset="0"/>
                                        </a:rPr>
                                        <m:t>−</m:t>
                                      </m:r>
                                      <m:r>
                                        <a:rPr lang="en-US" sz="2400" i="1">
                                          <a:latin typeface="Cambria Math" panose="02040503050406030204" pitchFamily="18" charset="0"/>
                                        </a:rPr>
                                        <m:t>𝑓</m:t>
                                      </m:r>
                                      <m:d>
                                        <m:dPr>
                                          <m:ctrlPr>
                                            <a:rPr lang="en-US" sz="2400" i="1">
                                              <a:latin typeface="Cambria Math" panose="02040503050406030204" pitchFamily="18" charset="0"/>
                                            </a:rPr>
                                          </m:ctrlPr>
                                        </m:dPr>
                                        <m:e>
                                          <m:sSub>
                                            <m:sSubPr>
                                              <m:ctrlPr>
                                                <a:rPr lang="en-US" sz="2400" i="1">
                                                  <a:latin typeface="Cambria Math" panose="02040503050406030204" pitchFamily="18" charset="0"/>
                                                </a:rPr>
                                              </m:ctrlPr>
                                            </m:sSubPr>
                                            <m:e>
                                              <m:r>
                                                <m:rPr>
                                                  <m:nor/>
                                                </m:rPr>
                                                <a:rPr lang="en-US" sz="2400">
                                                  <a:latin typeface="Cambria Math" panose="02040503050406030204" pitchFamily="18" charset="0"/>
                                                  <a:ea typeface="Cambria Math" panose="02040503050406030204" pitchFamily="18" charset="0"/>
                                                </a:rPr>
                                                <m:t>airspeed</m:t>
                                              </m:r>
                                            </m:e>
                                            <m:sub>
                                              <m:r>
                                                <a:rPr lang="en-US" sz="2400" i="1">
                                                  <a:latin typeface="Cambria Math" panose="02040503050406030204" pitchFamily="18" charset="0"/>
                                                </a:rPr>
                                                <m:t>𝑖</m:t>
                                              </m:r>
                                            </m:sub>
                                          </m:sSub>
                                        </m:e>
                                      </m:d>
                                    </m:e>
                                  </m:d>
                                </m:e>
                                <m:sup>
                                  <m:r>
                                    <a:rPr lang="en-US" sz="2400" b="0" i="1" smtClean="0">
                                      <a:latin typeface="Cambria Math" panose="02040503050406030204" pitchFamily="18" charset="0"/>
                                    </a:rPr>
                                    <m:t>2</m:t>
                                  </m:r>
                                </m:sup>
                              </m:sSup>
                            </m:e>
                          </m:nary>
                          <m:r>
                            <a:rPr lang="en-US" sz="2400" b="0" i="1" smtClean="0">
                              <a:latin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𝜆</m:t>
                          </m:r>
                          <m:nary>
                            <m:naryPr>
                              <m:ctrlPr>
                                <a:rPr lang="en-US" sz="2400" b="0" i="1" smtClean="0">
                                  <a:latin typeface="Cambria Math" panose="02040503050406030204" pitchFamily="18" charset="0"/>
                                  <a:ea typeface="Cambria Math" panose="02040503050406030204" pitchFamily="18" charset="0"/>
                                </a:rPr>
                              </m:ctrlPr>
                            </m:naryPr>
                            <m:sub>
                              <m:r>
                                <a:rPr lang="en-US" sz="2400" b="0" i="1" smtClean="0">
                                  <a:latin typeface="Cambria Math" panose="02040503050406030204" pitchFamily="18" charset="0"/>
                                  <a:ea typeface="Cambria Math" panose="02040503050406030204" pitchFamily="18" charset="0"/>
                                </a:rPr>
                                <m:t>𝐷</m:t>
                              </m:r>
                            </m:sub>
                            <m:sup>
                              <m:r>
                                <a:rPr lang="en-US" sz="2400" b="0" i="1" smtClean="0">
                                  <a:latin typeface="Cambria Math" panose="02040503050406030204" pitchFamily="18" charset="0"/>
                                  <a:ea typeface="Cambria Math" panose="02040503050406030204" pitchFamily="18" charset="0"/>
                                </a:rPr>
                                <m:t> </m:t>
                              </m:r>
                            </m:sup>
                            <m:e>
                              <m:sSup>
                                <m:sSupPr>
                                  <m:ctrlPr>
                                    <a:rPr lang="en-US" sz="2400" b="0" i="1" smtClean="0">
                                      <a:latin typeface="Cambria Math" panose="02040503050406030204" pitchFamily="18" charset="0"/>
                                      <a:ea typeface="Cambria Math" panose="02040503050406030204" pitchFamily="18" charset="0"/>
                                    </a:rPr>
                                  </m:ctrlPr>
                                </m:sSupPr>
                                <m:e>
                                  <m:d>
                                    <m:dPr>
                                      <m:ctrlPr>
                                        <a:rPr lang="en-US" sz="2400" b="0" i="1" smtClean="0">
                                          <a:latin typeface="Cambria Math" panose="02040503050406030204" pitchFamily="18" charset="0"/>
                                          <a:ea typeface="Cambria Math" panose="02040503050406030204" pitchFamily="18" charset="0"/>
                                        </a:rPr>
                                      </m:ctrlPr>
                                    </m:dPr>
                                    <m:e>
                                      <m:sSup>
                                        <m:sSupPr>
                                          <m:ctrlPr>
                                            <a:rPr lang="en-US" sz="2400" i="1">
                                              <a:latin typeface="Cambria Math" panose="02040503050406030204" pitchFamily="18" charset="0"/>
                                              <a:ea typeface="Cambria Math" panose="02040503050406030204" pitchFamily="18" charset="0"/>
                                            </a:rPr>
                                          </m:ctrlPr>
                                        </m:sSupPr>
                                        <m:e>
                                          <m:r>
                                            <a:rPr lang="en-US" sz="2400" i="1">
                                              <a:latin typeface="Cambria Math" panose="02040503050406030204" pitchFamily="18" charset="0"/>
                                              <a:ea typeface="Cambria Math" panose="02040503050406030204" pitchFamily="18" charset="0"/>
                                            </a:rPr>
                                            <m:t>𝑓</m:t>
                                          </m:r>
                                        </m:e>
                                        <m:sup>
                                          <m:r>
                                            <a:rPr lang="en-US" sz="2400" i="1">
                                              <a:latin typeface="Cambria Math" panose="02040503050406030204" pitchFamily="18" charset="0"/>
                                              <a:ea typeface="Cambria Math" panose="02040503050406030204" pitchFamily="18" charset="0"/>
                                            </a:rPr>
                                            <m:t>′′</m:t>
                                          </m:r>
                                        </m:sup>
                                      </m:sSup>
                                      <m:d>
                                        <m:dPr>
                                          <m:ctrlPr>
                                            <a:rPr lang="en-US" sz="2400" i="1">
                                              <a:latin typeface="Cambria Math" panose="02040503050406030204" pitchFamily="18" charset="0"/>
                                              <a:ea typeface="Cambria Math" panose="02040503050406030204" pitchFamily="18" charset="0"/>
                                            </a:rPr>
                                          </m:ctrlPr>
                                        </m:dPr>
                                        <m:e>
                                          <m:r>
                                            <a:rPr lang="en-US" sz="2400" i="1">
                                              <a:latin typeface="Cambria Math" panose="02040503050406030204" pitchFamily="18" charset="0"/>
                                              <a:ea typeface="Cambria Math" panose="02040503050406030204" pitchFamily="18" charset="0"/>
                                            </a:rPr>
                                            <m:t>𝑥</m:t>
                                          </m:r>
                                        </m:e>
                                      </m:d>
                                    </m:e>
                                  </m:d>
                                </m:e>
                                <m:sup>
                                  <m:r>
                                    <a:rPr lang="en-US" sz="2400" b="0" i="1" smtClean="0">
                                      <a:latin typeface="Cambria Math" panose="02040503050406030204" pitchFamily="18" charset="0"/>
                                      <a:ea typeface="Cambria Math" panose="02040503050406030204" pitchFamily="18" charset="0"/>
                                    </a:rPr>
                                    <m:t>2</m:t>
                                  </m:r>
                                </m:sup>
                              </m:sSup>
                              <m:r>
                                <a:rPr lang="en-US" sz="2400" b="0" i="1" smtClean="0">
                                  <a:latin typeface="Cambria Math" panose="02040503050406030204" pitchFamily="18" charset="0"/>
                                  <a:ea typeface="Cambria Math" panose="02040503050406030204" pitchFamily="18" charset="0"/>
                                </a:rPr>
                                <m:t>ⅆ</m:t>
                              </m:r>
                              <m:r>
                                <a:rPr lang="en-US" sz="2400" b="0" i="1" smtClean="0">
                                  <a:latin typeface="Cambria Math" panose="02040503050406030204" pitchFamily="18" charset="0"/>
                                  <a:ea typeface="Cambria Math" panose="02040503050406030204" pitchFamily="18" charset="0"/>
                                </a:rPr>
                                <m:t>𝑥</m:t>
                              </m:r>
                            </m:e>
                          </m:nary>
                        </m:e>
                      </m:func>
                      <m:r>
                        <a:rPr lang="en-US" sz="2400" i="1">
                          <a:latin typeface="Cambria Math" panose="02040503050406030204" pitchFamily="18" charset="0"/>
                        </a:rPr>
                        <m:t> </m:t>
                      </m:r>
                    </m:oMath>
                  </m:oMathPara>
                </a14:m>
                <a:endParaRPr lang="en-US" sz="2400" dirty="0"/>
              </a:p>
            </p:txBody>
          </p:sp>
        </mc:Choice>
        <mc:Fallback xmlns="">
          <p:sp>
            <p:nvSpPr>
              <p:cNvPr id="6" name="TextBox 5">
                <a:extLst>
                  <a:ext uri="{FF2B5EF4-FFF2-40B4-BE49-F238E27FC236}">
                    <a16:creationId xmlns:a16="http://schemas.microsoft.com/office/drawing/2014/main" id="{3BE1C213-F340-42E0-8027-41862221D202}"/>
                  </a:ext>
                </a:extLst>
              </p:cNvPr>
              <p:cNvSpPr txBox="1">
                <a:spLocks noRot="1" noChangeAspect="1" noMove="1" noResize="1" noEditPoints="1" noAdjustHandles="1" noChangeArrowheads="1" noChangeShapeType="1" noTextEdit="1"/>
              </p:cNvSpPr>
              <p:nvPr/>
            </p:nvSpPr>
            <p:spPr>
              <a:xfrm>
                <a:off x="-103517" y="3038991"/>
                <a:ext cx="9351034" cy="1100558"/>
              </a:xfrm>
              <a:prstGeom prst="rect">
                <a:avLst/>
              </a:prstGeom>
              <a:blipFill>
                <a:blip r:embed="rId4"/>
                <a:stretch>
                  <a:fillRect/>
                </a:stretch>
              </a:blipFill>
            </p:spPr>
            <p:txBody>
              <a:bodyPr/>
              <a:lstStyle/>
              <a:p>
                <a:r>
                  <a:rPr lang="en-US">
                    <a:noFill/>
                  </a:rPr>
                  <a:t> </a:t>
                </a:r>
              </a:p>
            </p:txBody>
          </p:sp>
        </mc:Fallback>
      </mc:AlternateContent>
      <p:grpSp>
        <p:nvGrpSpPr>
          <p:cNvPr id="8" name="Group 7">
            <a:extLst>
              <a:ext uri="{FF2B5EF4-FFF2-40B4-BE49-F238E27FC236}">
                <a16:creationId xmlns:a16="http://schemas.microsoft.com/office/drawing/2014/main" id="{659CA879-40C6-4474-9795-F1D73DF9A08B}"/>
              </a:ext>
            </a:extLst>
          </p:cNvPr>
          <p:cNvGrpSpPr/>
          <p:nvPr/>
        </p:nvGrpSpPr>
        <p:grpSpPr>
          <a:xfrm>
            <a:off x="4735901" y="3792807"/>
            <a:ext cx="2113473" cy="1807786"/>
            <a:chOff x="2863968" y="3505057"/>
            <a:chExt cx="2113473" cy="2375387"/>
          </a:xfrm>
        </p:grpSpPr>
        <p:sp>
          <p:nvSpPr>
            <p:cNvPr id="9" name="Rectangle 8">
              <a:extLst>
                <a:ext uri="{FF2B5EF4-FFF2-40B4-BE49-F238E27FC236}">
                  <a16:creationId xmlns:a16="http://schemas.microsoft.com/office/drawing/2014/main" id="{751FB9C4-5682-42AB-93BB-A0E569203B04}"/>
                </a:ext>
              </a:extLst>
            </p:cNvPr>
            <p:cNvSpPr/>
            <p:nvPr/>
          </p:nvSpPr>
          <p:spPr>
            <a:xfrm flipH="1">
              <a:off x="2863968" y="4935104"/>
              <a:ext cx="1500993" cy="945340"/>
            </a:xfrm>
            <a:prstGeom prst="rect">
              <a:avLst/>
            </a:prstGeom>
            <a:solidFill>
              <a:srgbClr val="FFFF00"/>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Zero for straight lines</a:t>
              </a:r>
            </a:p>
          </p:txBody>
        </p:sp>
        <p:cxnSp>
          <p:nvCxnSpPr>
            <p:cNvPr id="10" name="Straight Arrow Connector 9">
              <a:extLst>
                <a:ext uri="{FF2B5EF4-FFF2-40B4-BE49-F238E27FC236}">
                  <a16:creationId xmlns:a16="http://schemas.microsoft.com/office/drawing/2014/main" id="{BA584B65-28FB-4EA9-BCDA-743887D60213}"/>
                </a:ext>
              </a:extLst>
            </p:cNvPr>
            <p:cNvCxnSpPr>
              <a:cxnSpLocks/>
            </p:cNvCxnSpPr>
            <p:nvPr/>
          </p:nvCxnSpPr>
          <p:spPr>
            <a:xfrm flipV="1">
              <a:off x="4364964" y="3505057"/>
              <a:ext cx="612477" cy="1430047"/>
            </a:xfrm>
            <a:prstGeom prst="straightConnector1">
              <a:avLst/>
            </a:prstGeom>
            <a:ln w="571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CCA44968-5ECE-4821-AB01-72144DBB6E65}"/>
              </a:ext>
            </a:extLst>
          </p:cNvPr>
          <p:cNvGrpSpPr/>
          <p:nvPr/>
        </p:nvGrpSpPr>
        <p:grpSpPr>
          <a:xfrm>
            <a:off x="3324810" y="2188922"/>
            <a:ext cx="2765439" cy="1240076"/>
            <a:chOff x="2283889" y="5390714"/>
            <a:chExt cx="2765439" cy="1629430"/>
          </a:xfrm>
        </p:grpSpPr>
        <p:sp>
          <p:nvSpPr>
            <p:cNvPr id="13" name="Rectangle 12">
              <a:extLst>
                <a:ext uri="{FF2B5EF4-FFF2-40B4-BE49-F238E27FC236}">
                  <a16:creationId xmlns:a16="http://schemas.microsoft.com/office/drawing/2014/main" id="{A935C864-4B8F-4F86-B7B3-881730EB76A0}"/>
                </a:ext>
              </a:extLst>
            </p:cNvPr>
            <p:cNvSpPr/>
            <p:nvPr/>
          </p:nvSpPr>
          <p:spPr>
            <a:xfrm flipH="1">
              <a:off x="2283889" y="5390714"/>
              <a:ext cx="2081073" cy="974436"/>
            </a:xfrm>
            <a:prstGeom prst="rect">
              <a:avLst/>
            </a:prstGeom>
            <a:solidFill>
              <a:srgbClr val="FFFF00"/>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Controls how “bad” wiggle is</a:t>
              </a:r>
            </a:p>
          </p:txBody>
        </p:sp>
        <p:cxnSp>
          <p:nvCxnSpPr>
            <p:cNvPr id="14" name="Straight Arrow Connector 13">
              <a:extLst>
                <a:ext uri="{FF2B5EF4-FFF2-40B4-BE49-F238E27FC236}">
                  <a16:creationId xmlns:a16="http://schemas.microsoft.com/office/drawing/2014/main" id="{D332BED5-364B-4ACB-9300-A7926E490F3F}"/>
                </a:ext>
              </a:extLst>
            </p:cNvPr>
            <p:cNvCxnSpPr>
              <a:cxnSpLocks/>
            </p:cNvCxnSpPr>
            <p:nvPr/>
          </p:nvCxnSpPr>
          <p:spPr>
            <a:xfrm>
              <a:off x="4364963" y="6365151"/>
              <a:ext cx="684365" cy="654993"/>
            </a:xfrm>
            <a:prstGeom prst="straightConnector1">
              <a:avLst/>
            </a:prstGeom>
            <a:ln w="571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7471560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CACF22-A096-4948-9B9B-46EBDFED50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5185" y="1142999"/>
            <a:ext cx="4572000" cy="4572000"/>
          </a:xfrm>
          <a:prstGeom prst="rect">
            <a:avLst/>
          </a:prstGeom>
        </p:spPr>
      </p:pic>
      <mc:AlternateContent xmlns:mc="http://schemas.openxmlformats.org/markup-compatibility/2006" xmlns:a14="http://schemas.microsoft.com/office/drawing/2010/main">
        <mc:Choice Requires="a14">
          <p:sp>
            <p:nvSpPr>
              <p:cNvPr id="3" name="Title 2">
                <a:extLst>
                  <a:ext uri="{FF2B5EF4-FFF2-40B4-BE49-F238E27FC236}">
                    <a16:creationId xmlns:a16="http://schemas.microsoft.com/office/drawing/2014/main" id="{64129D96-166F-43E1-A653-7415CCB7C30A}"/>
                  </a:ext>
                </a:extLst>
              </p:cNvPr>
              <p:cNvSpPr>
                <a:spLocks noGrp="1"/>
              </p:cNvSpPr>
              <p:nvPr>
                <p:ph type="title"/>
              </p:nvPr>
            </p:nvSpPr>
            <p:spPr/>
            <p:txBody>
              <a:bodyPr/>
              <a:lstStyle/>
              <a:p>
                <a14:m>
                  <m:oMath xmlns:m="http://schemas.openxmlformats.org/officeDocument/2006/math">
                    <m:r>
                      <a:rPr lang="en-US" i="1">
                        <a:latin typeface="Cambria Math" panose="02040503050406030204" pitchFamily="18" charset="0"/>
                        <a:ea typeface="Cambria Math" panose="02040503050406030204" pitchFamily="18" charset="0"/>
                      </a:rPr>
                      <m:t>𝜆</m:t>
                    </m:r>
                    <m:r>
                      <a:rPr lang="en-US" i="1">
                        <a:latin typeface="Cambria Math" panose="02040503050406030204" pitchFamily="18" charset="0"/>
                        <a:ea typeface="Cambria Math" panose="02040503050406030204" pitchFamily="18" charset="0"/>
                      </a:rPr>
                      <m:t> </m:t>
                    </m:r>
                  </m:oMath>
                </a14:m>
                <a:r>
                  <a:rPr lang="en-US" dirty="0"/>
                  <a:t>is the primary means to control fit quality</a:t>
                </a:r>
              </a:p>
            </p:txBody>
          </p:sp>
        </mc:Choice>
        <mc:Fallback xmlns="">
          <p:sp>
            <p:nvSpPr>
              <p:cNvPr id="3" name="Title 2">
                <a:extLst>
                  <a:ext uri="{FF2B5EF4-FFF2-40B4-BE49-F238E27FC236}">
                    <a16:creationId xmlns:a16="http://schemas.microsoft.com/office/drawing/2014/main" id="{64129D96-166F-43E1-A653-7415CCB7C30A}"/>
                  </a:ext>
                </a:extLst>
              </p:cNvPr>
              <p:cNvSpPr>
                <a:spLocks noGrp="1" noRot="1" noChangeAspect="1" noMove="1" noResize="1" noEditPoints="1" noAdjustHandles="1" noChangeArrowheads="1" noChangeShapeType="1" noTextEdit="1"/>
              </p:cNvSpPr>
              <p:nvPr>
                <p:ph type="title"/>
              </p:nvPr>
            </p:nvSpPr>
            <p:spPr>
              <a:blipFill>
                <a:blip r:embed="rId4"/>
                <a:stretch>
                  <a:fillRect t="-6667"/>
                </a:stretch>
              </a:blipFill>
            </p:spPr>
            <p:txBody>
              <a:bodyPr/>
              <a:lstStyle/>
              <a:p>
                <a:r>
                  <a:rPr lang="en-US">
                    <a:noFill/>
                  </a:rPr>
                  <a:t> </a:t>
                </a:r>
              </a:p>
            </p:txBody>
          </p:sp>
        </mc:Fallback>
      </mc:AlternateContent>
      <p:sp>
        <p:nvSpPr>
          <p:cNvPr id="5" name="Text Placeholder 4">
            <a:extLst>
              <a:ext uri="{FF2B5EF4-FFF2-40B4-BE49-F238E27FC236}">
                <a16:creationId xmlns:a16="http://schemas.microsoft.com/office/drawing/2014/main" id="{E8CAA88D-91B5-4180-B472-41D46BF1BD03}"/>
              </a:ext>
            </a:extLst>
          </p:cNvPr>
          <p:cNvSpPr>
            <a:spLocks noGrp="1"/>
          </p:cNvSpPr>
          <p:nvPr>
            <p:ph type="body" sz="quarter" idx="11"/>
          </p:nvPr>
        </p:nvSpPr>
        <p:spPr/>
        <p:txBody>
          <a:bodyPr/>
          <a:lstStyle/>
          <a:p>
            <a:endParaRPr lang="en-US"/>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E3618D89-7D66-4CC2-B09A-B15D71DB89EE}"/>
                  </a:ext>
                </a:extLst>
              </p:cNvPr>
              <p:cNvSpPr txBox="1"/>
              <p:nvPr/>
            </p:nvSpPr>
            <p:spPr>
              <a:xfrm>
                <a:off x="234683" y="2474635"/>
                <a:ext cx="4147536" cy="190872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unc>
                        <m:funcPr>
                          <m:ctrlPr>
                            <a:rPr lang="en-US" sz="2400" b="0" i="1" smtClean="0">
                              <a:latin typeface="Cambria Math" panose="02040503050406030204" pitchFamily="18" charset="0"/>
                            </a:rPr>
                          </m:ctrlPr>
                        </m:funcPr>
                        <m:fName>
                          <m:limLow>
                            <m:limLowPr>
                              <m:ctrlPr>
                                <a:rPr lang="en-US" sz="2400" b="0" i="1" smtClean="0">
                                  <a:latin typeface="Cambria Math" panose="02040503050406030204" pitchFamily="18" charset="0"/>
                                </a:rPr>
                              </m:ctrlPr>
                            </m:limLowPr>
                            <m:e>
                              <m:r>
                                <m:rPr>
                                  <m:sty m:val="p"/>
                                </m:rPr>
                                <a:rPr lang="en-US" sz="2400" b="0" i="0" smtClean="0">
                                  <a:latin typeface="Cambria Math" panose="02040503050406030204" pitchFamily="18" charset="0"/>
                                </a:rPr>
                                <m:t>min</m:t>
                              </m:r>
                            </m:e>
                            <m:lim>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𝛽</m:t>
                                  </m:r>
                                </m:e>
                                <m:sub>
                                  <m:r>
                                    <a:rPr lang="en-US" sz="2400" b="0" i="1" smtClean="0">
                                      <a:latin typeface="Cambria Math" panose="02040503050406030204" pitchFamily="18" charset="0"/>
                                    </a:rPr>
                                    <m:t>0</m:t>
                                  </m:r>
                                </m:sub>
                              </m:sSub>
                              <m:r>
                                <a:rPr lang="en-US" sz="2400" b="0" i="1" smtClean="0">
                                  <a:latin typeface="Cambria Math" panose="02040503050406030204" pitchFamily="18" charset="0"/>
                                </a:rPr>
                                <m:t>,</m:t>
                              </m:r>
                              <m:r>
                                <a:rPr lang="en-US" sz="2400" b="0" i="1" smtClean="0">
                                  <a:latin typeface="Cambria Math" panose="02040503050406030204" pitchFamily="18" charset="0"/>
                                </a:rPr>
                                <m:t>𝑓</m:t>
                              </m:r>
                            </m:lim>
                          </m:limLow>
                        </m:fName>
                        <m:e>
                          <m:eqArr>
                            <m:eqArrPr>
                              <m:ctrlPr>
                                <a:rPr lang="en-US" sz="2400" i="1">
                                  <a:latin typeface="Cambria Math" panose="02040503050406030204" pitchFamily="18" charset="0"/>
                                </a:rPr>
                              </m:ctrlPr>
                            </m:eqArrPr>
                            <m:e>
                              <m:nary>
                                <m:naryPr>
                                  <m:chr m:val="∑"/>
                                  <m:ctrlPr>
                                    <a:rPr lang="en-US" sz="2400" i="1">
                                      <a:latin typeface="Cambria Math" panose="02040503050406030204" pitchFamily="18" charset="0"/>
                                    </a:rPr>
                                  </m:ctrlPr>
                                </m:naryPr>
                                <m:sub>
                                  <m:r>
                                    <m:rPr>
                                      <m:brk m:alnAt="23"/>
                                    </m:rPr>
                                    <a:rPr lang="en-US" sz="2400" i="1">
                                      <a:latin typeface="Cambria Math" panose="02040503050406030204" pitchFamily="18" charset="0"/>
                                    </a:rPr>
                                    <m:t>𝑖</m:t>
                                  </m:r>
                                  <m:r>
                                    <a:rPr lang="en-US" sz="2400" i="1">
                                      <a:latin typeface="Cambria Math" panose="02040503050406030204" pitchFamily="18" charset="0"/>
                                    </a:rPr>
                                    <m:t>=1</m:t>
                                  </m:r>
                                </m:sub>
                                <m:sup>
                                  <m:r>
                                    <a:rPr lang="en-US" sz="2400" i="1">
                                      <a:latin typeface="Cambria Math" panose="02040503050406030204" pitchFamily="18" charset="0"/>
                                    </a:rPr>
                                    <m:t>𝑛</m:t>
                                  </m:r>
                                </m:sup>
                                <m:e>
                                  <m:sSup>
                                    <m:sSupPr>
                                      <m:ctrlPr>
                                        <a:rPr lang="en-US" sz="2400" i="1" smtClean="0">
                                          <a:latin typeface="Cambria Math" panose="02040503050406030204" pitchFamily="18" charset="0"/>
                                        </a:rPr>
                                      </m:ctrlPr>
                                    </m:sSupPr>
                                    <m:e>
                                      <m:d>
                                        <m:dPr>
                                          <m:ctrlPr>
                                            <a:rPr lang="en-US" sz="2400" i="1" smtClean="0">
                                              <a:latin typeface="Cambria Math" panose="02040503050406030204" pitchFamily="18" charset="0"/>
                                            </a:rPr>
                                          </m:ctrlPr>
                                        </m:dPr>
                                        <m:e>
                                          <m:sSub>
                                            <m:sSubPr>
                                              <m:ctrlPr>
                                                <a:rPr lang="en-US" sz="2400" i="1">
                                                  <a:latin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𝑦</m:t>
                                              </m:r>
                                            </m:e>
                                            <m:sub>
                                              <m:r>
                                                <a:rPr lang="en-US" sz="2400" i="1">
                                                  <a:latin typeface="Cambria Math" panose="02040503050406030204" pitchFamily="18" charset="0"/>
                                                </a:rPr>
                                                <m:t>𝑖</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𝛽</m:t>
                                              </m:r>
                                            </m:e>
                                            <m:sub>
                                              <m:r>
                                                <a:rPr lang="en-US" sz="2400" i="1">
                                                  <a:latin typeface="Cambria Math" panose="02040503050406030204" pitchFamily="18" charset="0"/>
                                                </a:rPr>
                                                <m:t>0</m:t>
                                              </m:r>
                                            </m:sub>
                                          </m:sSub>
                                          <m:r>
                                            <a:rPr lang="en-US" sz="2400" i="1">
                                              <a:latin typeface="Cambria Math" panose="02040503050406030204" pitchFamily="18" charset="0"/>
                                            </a:rPr>
                                            <m:t>−</m:t>
                                          </m:r>
                                          <m:r>
                                            <a:rPr lang="en-US" sz="2400" i="1">
                                              <a:latin typeface="Cambria Math" panose="02040503050406030204" pitchFamily="18" charset="0"/>
                                            </a:rPr>
                                            <m:t>𝑓</m:t>
                                          </m:r>
                                          <m:d>
                                            <m:dPr>
                                              <m:ctrlPr>
                                                <a:rPr lang="en-US" sz="2400" i="1">
                                                  <a:latin typeface="Cambria Math" panose="02040503050406030204" pitchFamily="18" charset="0"/>
                                                </a:rPr>
                                              </m:ctrlPr>
                                            </m:dPr>
                                            <m:e>
                                              <m:sSub>
                                                <m:sSubPr>
                                                  <m:ctrlPr>
                                                    <a:rPr lang="en-US" sz="2400" i="1">
                                                      <a:latin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𝑥</m:t>
                                                  </m:r>
                                                </m:e>
                                                <m:sub>
                                                  <m:r>
                                                    <a:rPr lang="en-US" sz="2400" i="1">
                                                      <a:latin typeface="Cambria Math" panose="02040503050406030204" pitchFamily="18" charset="0"/>
                                                    </a:rPr>
                                                    <m:t>𝑖</m:t>
                                                  </m:r>
                                                </m:sub>
                                              </m:sSub>
                                            </m:e>
                                          </m:d>
                                        </m:e>
                                      </m:d>
                                    </m:e>
                                    <m:sup>
                                      <m:r>
                                        <a:rPr lang="en-US" sz="2400" b="0" i="1" smtClean="0">
                                          <a:latin typeface="Cambria Math" panose="02040503050406030204" pitchFamily="18" charset="0"/>
                                        </a:rPr>
                                        <m:t>2</m:t>
                                      </m:r>
                                    </m:sup>
                                  </m:sSup>
                                </m:e>
                              </m:nary>
                            </m:e>
                            <m:e>
                              <m:r>
                                <a:rPr lang="en-US" sz="2400" b="0" i="1" smtClean="0">
                                  <a:latin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𝜆</m:t>
                              </m:r>
                              <m:nary>
                                <m:naryPr>
                                  <m:ctrlPr>
                                    <a:rPr lang="en-US" sz="2400" b="0" i="1" smtClean="0">
                                      <a:latin typeface="Cambria Math" panose="02040503050406030204" pitchFamily="18" charset="0"/>
                                      <a:ea typeface="Cambria Math" panose="02040503050406030204" pitchFamily="18" charset="0"/>
                                    </a:rPr>
                                  </m:ctrlPr>
                                </m:naryPr>
                                <m:sub>
                                  <m:r>
                                    <a:rPr lang="en-US" sz="2400" b="0" i="1" smtClean="0">
                                      <a:latin typeface="Cambria Math" panose="02040503050406030204" pitchFamily="18" charset="0"/>
                                      <a:ea typeface="Cambria Math" panose="02040503050406030204" pitchFamily="18" charset="0"/>
                                    </a:rPr>
                                    <m:t>𝐷</m:t>
                                  </m:r>
                                </m:sub>
                                <m:sup>
                                  <m:r>
                                    <a:rPr lang="en-US" sz="2400" b="0" i="1" smtClean="0">
                                      <a:latin typeface="Cambria Math" panose="02040503050406030204" pitchFamily="18" charset="0"/>
                                      <a:ea typeface="Cambria Math" panose="02040503050406030204" pitchFamily="18" charset="0"/>
                                    </a:rPr>
                                    <m:t> </m:t>
                                  </m:r>
                                </m:sup>
                                <m:e>
                                  <m:sSup>
                                    <m:sSupPr>
                                      <m:ctrlPr>
                                        <a:rPr lang="en-US" sz="2400" b="0" i="1" smtClean="0">
                                          <a:latin typeface="Cambria Math" panose="02040503050406030204" pitchFamily="18" charset="0"/>
                                          <a:ea typeface="Cambria Math" panose="02040503050406030204" pitchFamily="18" charset="0"/>
                                        </a:rPr>
                                      </m:ctrlPr>
                                    </m:sSupPr>
                                    <m:e>
                                      <m:d>
                                        <m:dPr>
                                          <m:ctrlPr>
                                            <a:rPr lang="en-US" sz="2400" b="0" i="1" smtClean="0">
                                              <a:latin typeface="Cambria Math" panose="02040503050406030204" pitchFamily="18" charset="0"/>
                                              <a:ea typeface="Cambria Math" panose="02040503050406030204" pitchFamily="18" charset="0"/>
                                            </a:rPr>
                                          </m:ctrlPr>
                                        </m:dPr>
                                        <m:e>
                                          <m:sSup>
                                            <m:sSupPr>
                                              <m:ctrlPr>
                                                <a:rPr lang="en-US" sz="2400" i="1">
                                                  <a:latin typeface="Cambria Math" panose="02040503050406030204" pitchFamily="18" charset="0"/>
                                                  <a:ea typeface="Cambria Math" panose="02040503050406030204" pitchFamily="18" charset="0"/>
                                                </a:rPr>
                                              </m:ctrlPr>
                                            </m:sSupPr>
                                            <m:e>
                                              <m:r>
                                                <a:rPr lang="en-US" sz="2400" i="1">
                                                  <a:latin typeface="Cambria Math" panose="02040503050406030204" pitchFamily="18" charset="0"/>
                                                  <a:ea typeface="Cambria Math" panose="02040503050406030204" pitchFamily="18" charset="0"/>
                                                </a:rPr>
                                                <m:t>𝑓</m:t>
                                              </m:r>
                                            </m:e>
                                            <m:sup>
                                              <m:r>
                                                <a:rPr lang="en-US" sz="2400" i="1">
                                                  <a:latin typeface="Cambria Math" panose="02040503050406030204" pitchFamily="18" charset="0"/>
                                                  <a:ea typeface="Cambria Math" panose="02040503050406030204" pitchFamily="18" charset="0"/>
                                                </a:rPr>
                                                <m:t>′′</m:t>
                                              </m:r>
                                            </m:sup>
                                          </m:sSup>
                                          <m:d>
                                            <m:dPr>
                                              <m:ctrlPr>
                                                <a:rPr lang="en-US" sz="2400" i="1">
                                                  <a:latin typeface="Cambria Math" panose="02040503050406030204" pitchFamily="18" charset="0"/>
                                                  <a:ea typeface="Cambria Math" panose="02040503050406030204" pitchFamily="18" charset="0"/>
                                                </a:rPr>
                                              </m:ctrlPr>
                                            </m:dPr>
                                            <m:e>
                                              <m:r>
                                                <a:rPr lang="en-US" sz="2400" i="1">
                                                  <a:latin typeface="Cambria Math" panose="02040503050406030204" pitchFamily="18" charset="0"/>
                                                  <a:ea typeface="Cambria Math" panose="02040503050406030204" pitchFamily="18" charset="0"/>
                                                </a:rPr>
                                                <m:t>𝑥</m:t>
                                              </m:r>
                                            </m:e>
                                          </m:d>
                                        </m:e>
                                      </m:d>
                                    </m:e>
                                    <m:sup>
                                      <m:r>
                                        <a:rPr lang="en-US" sz="2400" b="0" i="1" smtClean="0">
                                          <a:latin typeface="Cambria Math" panose="02040503050406030204" pitchFamily="18" charset="0"/>
                                          <a:ea typeface="Cambria Math" panose="02040503050406030204" pitchFamily="18" charset="0"/>
                                        </a:rPr>
                                        <m:t>2</m:t>
                                      </m:r>
                                    </m:sup>
                                  </m:sSup>
                                  <m:r>
                                    <a:rPr lang="en-US" sz="2400" b="0" i="1" smtClean="0">
                                      <a:latin typeface="Cambria Math" panose="02040503050406030204" pitchFamily="18" charset="0"/>
                                      <a:ea typeface="Cambria Math" panose="02040503050406030204" pitchFamily="18" charset="0"/>
                                    </a:rPr>
                                    <m:t>ⅆ</m:t>
                                  </m:r>
                                  <m:r>
                                    <a:rPr lang="en-US" sz="2400" b="0" i="1" smtClean="0">
                                      <a:latin typeface="Cambria Math" panose="02040503050406030204" pitchFamily="18" charset="0"/>
                                      <a:ea typeface="Cambria Math" panose="02040503050406030204" pitchFamily="18" charset="0"/>
                                    </a:rPr>
                                    <m:t>𝑥</m:t>
                                  </m:r>
                                </m:e>
                              </m:nary>
                            </m:e>
                          </m:eqArr>
                        </m:e>
                      </m:func>
                      <m:r>
                        <a:rPr lang="en-US" sz="2400" i="1">
                          <a:latin typeface="Cambria Math" panose="02040503050406030204" pitchFamily="18" charset="0"/>
                        </a:rPr>
                        <m:t> </m:t>
                      </m:r>
                    </m:oMath>
                  </m:oMathPara>
                </a14:m>
                <a:endParaRPr lang="en-US" sz="2400" dirty="0"/>
              </a:p>
            </p:txBody>
          </p:sp>
        </mc:Choice>
        <mc:Fallback xmlns="">
          <p:sp>
            <p:nvSpPr>
              <p:cNvPr id="11" name="TextBox 10">
                <a:extLst>
                  <a:ext uri="{FF2B5EF4-FFF2-40B4-BE49-F238E27FC236}">
                    <a16:creationId xmlns:a16="http://schemas.microsoft.com/office/drawing/2014/main" id="{E3618D89-7D66-4CC2-B09A-B15D71DB89EE}"/>
                  </a:ext>
                </a:extLst>
              </p:cNvPr>
              <p:cNvSpPr txBox="1">
                <a:spLocks noRot="1" noChangeAspect="1" noMove="1" noResize="1" noEditPoints="1" noAdjustHandles="1" noChangeArrowheads="1" noChangeShapeType="1" noTextEdit="1"/>
              </p:cNvSpPr>
              <p:nvPr/>
            </p:nvSpPr>
            <p:spPr>
              <a:xfrm>
                <a:off x="234683" y="2474635"/>
                <a:ext cx="4147536" cy="1908728"/>
              </a:xfrm>
              <a:prstGeom prst="rect">
                <a:avLst/>
              </a:prstGeom>
              <a:blipFill>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73722430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itle 2">
                <a:extLst>
                  <a:ext uri="{FF2B5EF4-FFF2-40B4-BE49-F238E27FC236}">
                    <a16:creationId xmlns:a16="http://schemas.microsoft.com/office/drawing/2014/main" id="{64129D96-166F-43E1-A653-7415CCB7C30A}"/>
                  </a:ext>
                </a:extLst>
              </p:cNvPr>
              <p:cNvSpPr>
                <a:spLocks noGrp="1"/>
              </p:cNvSpPr>
              <p:nvPr>
                <p:ph type="title"/>
              </p:nvPr>
            </p:nvSpPr>
            <p:spPr/>
            <p:txBody>
              <a:bodyPr/>
              <a:lstStyle/>
              <a:p>
                <a14:m>
                  <m:oMath xmlns:m="http://schemas.openxmlformats.org/officeDocument/2006/math">
                    <m:r>
                      <a:rPr lang="en-US" i="1">
                        <a:latin typeface="Cambria Math" panose="02040503050406030204" pitchFamily="18" charset="0"/>
                        <a:ea typeface="Cambria Math" panose="02040503050406030204" pitchFamily="18" charset="0"/>
                      </a:rPr>
                      <m:t>𝜆</m:t>
                    </m:r>
                    <m:r>
                      <a:rPr lang="en-US" i="1">
                        <a:latin typeface="Cambria Math" panose="02040503050406030204" pitchFamily="18" charset="0"/>
                        <a:ea typeface="Cambria Math" panose="02040503050406030204" pitchFamily="18" charset="0"/>
                      </a:rPr>
                      <m:t> </m:t>
                    </m:r>
                  </m:oMath>
                </a14:m>
                <a:r>
                  <a:rPr lang="en-US" dirty="0"/>
                  <a:t>can be chosen via cross-validation or restricted maximum likelihood (REML)</a:t>
                </a:r>
              </a:p>
            </p:txBody>
          </p:sp>
        </mc:Choice>
        <mc:Fallback xmlns="">
          <p:sp>
            <p:nvSpPr>
              <p:cNvPr id="3" name="Title 2">
                <a:extLst>
                  <a:ext uri="{FF2B5EF4-FFF2-40B4-BE49-F238E27FC236}">
                    <a16:creationId xmlns:a16="http://schemas.microsoft.com/office/drawing/2014/main" id="{64129D96-166F-43E1-A653-7415CCB7C30A}"/>
                  </a:ext>
                </a:extLst>
              </p:cNvPr>
              <p:cNvSpPr>
                <a:spLocks noGrp="1" noRot="1" noChangeAspect="1" noMove="1" noResize="1" noEditPoints="1" noAdjustHandles="1" noChangeArrowheads="1" noChangeShapeType="1" noTextEdit="1"/>
              </p:cNvSpPr>
              <p:nvPr>
                <p:ph type="title"/>
              </p:nvPr>
            </p:nvSpPr>
            <p:spPr>
              <a:blipFill>
                <a:blip r:embed="rId3"/>
                <a:stretch>
                  <a:fillRect l="-1404" t="-6667" b="-22667"/>
                </a:stretch>
              </a:blipFill>
            </p:spPr>
            <p:txBody>
              <a:bodyPr/>
              <a:lstStyle/>
              <a:p>
                <a:r>
                  <a:rPr lang="en-US">
                    <a:noFill/>
                  </a:rPr>
                  <a:t> </a:t>
                </a:r>
              </a:p>
            </p:txBody>
          </p:sp>
        </mc:Fallback>
      </mc:AlternateContent>
      <p:sp>
        <p:nvSpPr>
          <p:cNvPr id="5" name="Text Placeholder 4">
            <a:extLst>
              <a:ext uri="{FF2B5EF4-FFF2-40B4-BE49-F238E27FC236}">
                <a16:creationId xmlns:a16="http://schemas.microsoft.com/office/drawing/2014/main" id="{E8CAA88D-91B5-4180-B472-41D46BF1BD03}"/>
              </a:ext>
            </a:extLst>
          </p:cNvPr>
          <p:cNvSpPr>
            <a:spLocks noGrp="1"/>
          </p:cNvSpPr>
          <p:nvPr>
            <p:ph type="body" sz="quarter" idx="11"/>
          </p:nvPr>
        </p:nvSpPr>
        <p:spPr/>
        <p:txBody>
          <a:bodyPr/>
          <a:lstStyle/>
          <a:p>
            <a:endParaRPr lang="en-US"/>
          </a:p>
        </p:txBody>
      </p:sp>
      <p:pic>
        <p:nvPicPr>
          <p:cNvPr id="2" name="Picture 1">
            <a:extLst>
              <a:ext uri="{FF2B5EF4-FFF2-40B4-BE49-F238E27FC236}">
                <a16:creationId xmlns:a16="http://schemas.microsoft.com/office/drawing/2014/main" id="{DBB22D02-CF41-4E77-AB0F-AD36D6FDEB31}"/>
              </a:ext>
            </a:extLst>
          </p:cNvPr>
          <p:cNvPicPr>
            <a:picLocks noChangeAspect="1"/>
          </p:cNvPicPr>
          <p:nvPr/>
        </p:nvPicPr>
        <p:blipFill>
          <a:blip r:embed="rId4"/>
          <a:stretch>
            <a:fillRect/>
          </a:stretch>
        </p:blipFill>
        <p:spPr>
          <a:xfrm>
            <a:off x="1171538" y="4696440"/>
            <a:ext cx="2096628" cy="1678146"/>
          </a:xfrm>
          <a:prstGeom prst="rect">
            <a:avLst/>
          </a:prstGeom>
        </p:spPr>
      </p:pic>
      <p:pic>
        <p:nvPicPr>
          <p:cNvPr id="6" name="Picture 5">
            <a:extLst>
              <a:ext uri="{FF2B5EF4-FFF2-40B4-BE49-F238E27FC236}">
                <a16:creationId xmlns:a16="http://schemas.microsoft.com/office/drawing/2014/main" id="{B06662FA-A60F-470B-9EDF-0FA86EED6153}"/>
              </a:ext>
            </a:extLst>
          </p:cNvPr>
          <p:cNvPicPr>
            <a:picLocks noChangeAspect="1"/>
          </p:cNvPicPr>
          <p:nvPr/>
        </p:nvPicPr>
        <p:blipFill>
          <a:blip r:embed="rId5"/>
          <a:stretch>
            <a:fillRect/>
          </a:stretch>
        </p:blipFill>
        <p:spPr>
          <a:xfrm>
            <a:off x="5991012" y="4698856"/>
            <a:ext cx="2096628" cy="1678148"/>
          </a:xfrm>
          <a:prstGeom prst="rect">
            <a:avLst/>
          </a:prstGeom>
        </p:spPr>
      </p:pic>
      <p:cxnSp>
        <p:nvCxnSpPr>
          <p:cNvPr id="8" name="Straight Connector 7">
            <a:extLst>
              <a:ext uri="{FF2B5EF4-FFF2-40B4-BE49-F238E27FC236}">
                <a16:creationId xmlns:a16="http://schemas.microsoft.com/office/drawing/2014/main" id="{1266FAAD-5038-46EF-B97E-37ED13AB8B01}"/>
              </a:ext>
            </a:extLst>
          </p:cNvPr>
          <p:cNvCxnSpPr>
            <a:cxnSpLocks/>
          </p:cNvCxnSpPr>
          <p:nvPr/>
        </p:nvCxnSpPr>
        <p:spPr>
          <a:xfrm>
            <a:off x="4629589" y="1320070"/>
            <a:ext cx="0" cy="513788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309201F8-6C64-4F02-AE28-08E8FEA3F8B2}"/>
              </a:ext>
            </a:extLst>
          </p:cNvPr>
          <p:cNvSpPr txBox="1"/>
          <p:nvPr/>
        </p:nvSpPr>
        <p:spPr>
          <a:xfrm>
            <a:off x="746961" y="1276528"/>
            <a:ext cx="2945783" cy="707886"/>
          </a:xfrm>
          <a:prstGeom prst="rect">
            <a:avLst/>
          </a:prstGeom>
          <a:noFill/>
        </p:spPr>
        <p:txBody>
          <a:bodyPr wrap="square" rtlCol="0">
            <a:spAutoFit/>
          </a:bodyPr>
          <a:lstStyle/>
          <a:p>
            <a:pPr algn="ctr"/>
            <a:r>
              <a:rPr lang="en-US" sz="2000" b="1" dirty="0"/>
              <a:t>Generalized Cross-Validation (GCV)</a:t>
            </a:r>
          </a:p>
        </p:txBody>
      </p:sp>
      <p:sp>
        <p:nvSpPr>
          <p:cNvPr id="10" name="TextBox 9">
            <a:extLst>
              <a:ext uri="{FF2B5EF4-FFF2-40B4-BE49-F238E27FC236}">
                <a16:creationId xmlns:a16="http://schemas.microsoft.com/office/drawing/2014/main" id="{91E1628B-A8E5-44CF-9233-C9589D1ABC14}"/>
              </a:ext>
            </a:extLst>
          </p:cNvPr>
          <p:cNvSpPr txBox="1"/>
          <p:nvPr/>
        </p:nvSpPr>
        <p:spPr>
          <a:xfrm>
            <a:off x="5566435" y="1276528"/>
            <a:ext cx="2945783" cy="707886"/>
          </a:xfrm>
          <a:prstGeom prst="rect">
            <a:avLst/>
          </a:prstGeom>
          <a:noFill/>
        </p:spPr>
        <p:txBody>
          <a:bodyPr wrap="square" rtlCol="0">
            <a:spAutoFit/>
          </a:bodyPr>
          <a:lstStyle/>
          <a:p>
            <a:pPr algn="ctr"/>
            <a:r>
              <a:rPr lang="en-US" sz="2000" b="1" dirty="0"/>
              <a:t>Restricted Maximum Likelihood (REML)</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D45BE15B-6C28-4D81-8C6F-DE51E403381F}"/>
                  </a:ext>
                </a:extLst>
              </p:cNvPr>
              <p:cNvSpPr txBox="1"/>
              <p:nvPr/>
            </p:nvSpPr>
            <p:spPr>
              <a:xfrm>
                <a:off x="853038" y="2054438"/>
                <a:ext cx="2839697" cy="2585323"/>
              </a:xfrm>
              <a:prstGeom prst="rect">
                <a:avLst/>
              </a:prstGeom>
              <a:noFill/>
            </p:spPr>
            <p:txBody>
              <a:bodyPr wrap="square" rtlCol="0">
                <a:spAutoFit/>
              </a:bodyPr>
              <a:lstStyle/>
              <a:p>
                <a:r>
                  <a:rPr lang="en-US" sz="1600" dirty="0"/>
                  <a:t>Leave out an observation</a:t>
                </a:r>
                <a:br>
                  <a:rPr lang="en-US" sz="1600" dirty="0"/>
                </a:br>
                <a:br>
                  <a:rPr lang="en-US" sz="1600" dirty="0"/>
                </a:br>
                <a:r>
                  <a:rPr lang="en-US" sz="1600" dirty="0"/>
                  <a:t>Estimate model</a:t>
                </a:r>
                <a:br>
                  <a:rPr lang="en-US" sz="1600" dirty="0"/>
                </a:br>
                <a:br>
                  <a:rPr lang="en-US" sz="1600" dirty="0"/>
                </a:br>
                <a:r>
                  <a:rPr lang="en-US" sz="1600" dirty="0"/>
                  <a:t>Compute error on left-out observation</a:t>
                </a:r>
                <a:br>
                  <a:rPr lang="en-US" sz="1600" dirty="0"/>
                </a:br>
                <a:br>
                  <a:rPr lang="en-US" sz="1600" dirty="0"/>
                </a:br>
                <a:r>
                  <a:rPr lang="en-US" sz="1600" dirty="0"/>
                  <a:t>Pick </a:t>
                </a:r>
                <a14:m>
                  <m:oMath xmlns:m="http://schemas.openxmlformats.org/officeDocument/2006/math">
                    <m:r>
                      <a:rPr lang="en-US" sz="1600" i="1">
                        <a:latin typeface="Cambria Math" panose="02040503050406030204" pitchFamily="18" charset="0"/>
                        <a:ea typeface="Cambria Math" panose="02040503050406030204" pitchFamily="18" charset="0"/>
                      </a:rPr>
                      <m:t>𝜆</m:t>
                    </m:r>
                  </m:oMath>
                </a14:m>
                <a:r>
                  <a:rPr lang="en-US" sz="1600" dirty="0"/>
                  <a:t> minimizing total error</a:t>
                </a:r>
              </a:p>
              <a:p>
                <a:endParaRPr lang="en-US" sz="1600" dirty="0"/>
              </a:p>
              <a:p>
                <a:r>
                  <a:rPr lang="en-US" sz="1600" dirty="0"/>
                  <a:t>Tends to pick smaller </a:t>
                </a:r>
                <a14:m>
                  <m:oMath xmlns:m="http://schemas.openxmlformats.org/officeDocument/2006/math">
                    <m:r>
                      <a:rPr lang="en-US" sz="1600" i="1">
                        <a:latin typeface="Cambria Math" panose="02040503050406030204" pitchFamily="18" charset="0"/>
                        <a:ea typeface="Cambria Math" panose="02040503050406030204" pitchFamily="18" charset="0"/>
                      </a:rPr>
                      <m:t>𝜆</m:t>
                    </m:r>
                  </m:oMath>
                </a14:m>
                <a:endParaRPr lang="en-US" sz="1600" dirty="0"/>
              </a:p>
            </p:txBody>
          </p:sp>
        </mc:Choice>
        <mc:Fallback xmlns="">
          <p:sp>
            <p:nvSpPr>
              <p:cNvPr id="12" name="TextBox 11">
                <a:extLst>
                  <a:ext uri="{FF2B5EF4-FFF2-40B4-BE49-F238E27FC236}">
                    <a16:creationId xmlns:a16="http://schemas.microsoft.com/office/drawing/2014/main" id="{D45BE15B-6C28-4D81-8C6F-DE51E403381F}"/>
                  </a:ext>
                </a:extLst>
              </p:cNvPr>
              <p:cNvSpPr txBox="1">
                <a:spLocks noRot="1" noChangeAspect="1" noMove="1" noResize="1" noEditPoints="1" noAdjustHandles="1" noChangeArrowheads="1" noChangeShapeType="1" noTextEdit="1"/>
              </p:cNvSpPr>
              <p:nvPr/>
            </p:nvSpPr>
            <p:spPr>
              <a:xfrm>
                <a:off x="853038" y="2054438"/>
                <a:ext cx="2839697" cy="2585323"/>
              </a:xfrm>
              <a:prstGeom prst="rect">
                <a:avLst/>
              </a:prstGeom>
              <a:blipFill>
                <a:blip r:embed="rId6"/>
                <a:stretch>
                  <a:fillRect l="-1288" t="-708" b="-9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8CE09305-25ED-4B90-9CA6-23F39974F1B8}"/>
                  </a:ext>
                </a:extLst>
              </p:cNvPr>
              <p:cNvSpPr txBox="1"/>
              <p:nvPr/>
            </p:nvSpPr>
            <p:spPr>
              <a:xfrm>
                <a:off x="5619477" y="2054438"/>
                <a:ext cx="2839697" cy="2585323"/>
              </a:xfrm>
              <a:prstGeom prst="rect">
                <a:avLst/>
              </a:prstGeom>
              <a:noFill/>
            </p:spPr>
            <p:txBody>
              <a:bodyPr wrap="square" rtlCol="0">
                <a:spAutoFit/>
              </a:bodyPr>
              <a:lstStyle/>
              <a:p>
                <a:r>
                  <a:rPr lang="en-US" dirty="0"/>
                  <a:t>Obtain a likelihood for </a:t>
                </a:r>
                <a14:m>
                  <m:oMath xmlns:m="http://schemas.openxmlformats.org/officeDocument/2006/math">
                    <m:r>
                      <a:rPr lang="en-US" i="1">
                        <a:latin typeface="Cambria Math" panose="02040503050406030204" pitchFamily="18" charset="0"/>
                        <a:ea typeface="Cambria Math" panose="02040503050406030204" pitchFamily="18" charset="0"/>
                      </a:rPr>
                      <m:t>𝜆</m:t>
                    </m:r>
                  </m:oMath>
                </a14:m>
                <a:endParaRPr lang="en-US" dirty="0"/>
              </a:p>
              <a:p>
                <a:endParaRPr lang="en-US" dirty="0"/>
              </a:p>
              <a:p>
                <a:endParaRPr lang="en-US" dirty="0"/>
              </a:p>
              <a:p>
                <a:endParaRPr lang="en-US" dirty="0"/>
              </a:p>
              <a:p>
                <a:endParaRPr lang="en-US" dirty="0"/>
              </a:p>
              <a:p>
                <a:r>
                  <a:rPr lang="en-US" dirty="0"/>
                  <a:t>Pick </a:t>
                </a:r>
                <a14:m>
                  <m:oMath xmlns:m="http://schemas.openxmlformats.org/officeDocument/2006/math">
                    <m:r>
                      <a:rPr lang="en-US" i="1">
                        <a:latin typeface="Cambria Math" panose="02040503050406030204" pitchFamily="18" charset="0"/>
                        <a:ea typeface="Cambria Math" panose="02040503050406030204" pitchFamily="18" charset="0"/>
                      </a:rPr>
                      <m:t>𝜆</m:t>
                    </m:r>
                  </m:oMath>
                </a14:m>
                <a:r>
                  <a:rPr lang="en-US" dirty="0"/>
                  <a:t> maximizing the likelihood</a:t>
                </a:r>
              </a:p>
              <a:p>
                <a:endParaRPr lang="en-US" dirty="0"/>
              </a:p>
              <a:p>
                <a:r>
                  <a:rPr lang="en-US" dirty="0"/>
                  <a:t>Tends to pick larger </a:t>
                </a:r>
                <a14:m>
                  <m:oMath xmlns:m="http://schemas.openxmlformats.org/officeDocument/2006/math">
                    <m:r>
                      <a:rPr lang="en-US" i="1">
                        <a:latin typeface="Cambria Math" panose="02040503050406030204" pitchFamily="18" charset="0"/>
                        <a:ea typeface="Cambria Math" panose="02040503050406030204" pitchFamily="18" charset="0"/>
                      </a:rPr>
                      <m:t>𝜆</m:t>
                    </m:r>
                  </m:oMath>
                </a14:m>
                <a:endParaRPr lang="en-US" dirty="0"/>
              </a:p>
            </p:txBody>
          </p:sp>
        </mc:Choice>
        <mc:Fallback xmlns="">
          <p:sp>
            <p:nvSpPr>
              <p:cNvPr id="13" name="TextBox 12">
                <a:extLst>
                  <a:ext uri="{FF2B5EF4-FFF2-40B4-BE49-F238E27FC236}">
                    <a16:creationId xmlns:a16="http://schemas.microsoft.com/office/drawing/2014/main" id="{8CE09305-25ED-4B90-9CA6-23F39974F1B8}"/>
                  </a:ext>
                </a:extLst>
              </p:cNvPr>
              <p:cNvSpPr txBox="1">
                <a:spLocks noRot="1" noChangeAspect="1" noMove="1" noResize="1" noEditPoints="1" noAdjustHandles="1" noChangeArrowheads="1" noChangeShapeType="1" noTextEdit="1"/>
              </p:cNvSpPr>
              <p:nvPr/>
            </p:nvSpPr>
            <p:spPr>
              <a:xfrm>
                <a:off x="5619477" y="2054438"/>
                <a:ext cx="2839697" cy="2585323"/>
              </a:xfrm>
              <a:prstGeom prst="rect">
                <a:avLst/>
              </a:prstGeom>
              <a:blipFill>
                <a:blip r:embed="rId7"/>
                <a:stretch>
                  <a:fillRect l="-1931" t="-1179" b="-2830"/>
                </a:stretch>
              </a:blipFill>
            </p:spPr>
            <p:txBody>
              <a:bodyPr/>
              <a:lstStyle/>
              <a:p>
                <a:r>
                  <a:rPr lang="en-US">
                    <a:noFill/>
                  </a:rPr>
                  <a:t> </a:t>
                </a:r>
              </a:p>
            </p:txBody>
          </p:sp>
        </mc:Fallback>
      </mc:AlternateContent>
    </p:spTree>
    <p:extLst>
      <p:ext uri="{BB962C8B-B14F-4D97-AF65-F5344CB8AC3E}">
        <p14:creationId xmlns:p14="http://schemas.microsoft.com/office/powerpoint/2010/main" val="175729434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itle 2">
                <a:extLst>
                  <a:ext uri="{FF2B5EF4-FFF2-40B4-BE49-F238E27FC236}">
                    <a16:creationId xmlns:a16="http://schemas.microsoft.com/office/drawing/2014/main" id="{64129D96-166F-43E1-A653-7415CCB7C30A}"/>
                  </a:ext>
                </a:extLst>
              </p:cNvPr>
              <p:cNvSpPr>
                <a:spLocks noGrp="1"/>
              </p:cNvSpPr>
              <p:nvPr>
                <p:ph type="title"/>
              </p:nvPr>
            </p:nvSpPr>
            <p:spPr/>
            <p:txBody>
              <a:bodyPr/>
              <a:lstStyle/>
              <a:p>
                <a14:m>
                  <m:oMath xmlns:m="http://schemas.openxmlformats.org/officeDocument/2006/math">
                    <m:r>
                      <a:rPr lang="en-US" i="1">
                        <a:latin typeface="Cambria Math" panose="02040503050406030204" pitchFamily="18" charset="0"/>
                        <a:ea typeface="Cambria Math" panose="02040503050406030204" pitchFamily="18" charset="0"/>
                      </a:rPr>
                      <m:t>𝜆</m:t>
                    </m:r>
                    <m:r>
                      <a:rPr lang="en-US" i="1">
                        <a:latin typeface="Cambria Math" panose="02040503050406030204" pitchFamily="18" charset="0"/>
                        <a:ea typeface="Cambria Math" panose="02040503050406030204" pitchFamily="18" charset="0"/>
                      </a:rPr>
                      <m:t> </m:t>
                    </m:r>
                  </m:oMath>
                </a14:m>
                <a:r>
                  <a:rPr lang="en-US" dirty="0"/>
                  <a:t>can be chosen via cross-validation or restricted maximum likelihood (REML)</a:t>
                </a:r>
              </a:p>
            </p:txBody>
          </p:sp>
        </mc:Choice>
        <mc:Fallback xmlns="">
          <p:sp>
            <p:nvSpPr>
              <p:cNvPr id="3" name="Title 2">
                <a:extLst>
                  <a:ext uri="{FF2B5EF4-FFF2-40B4-BE49-F238E27FC236}">
                    <a16:creationId xmlns:a16="http://schemas.microsoft.com/office/drawing/2014/main" id="{64129D96-166F-43E1-A653-7415CCB7C30A}"/>
                  </a:ext>
                </a:extLst>
              </p:cNvPr>
              <p:cNvSpPr>
                <a:spLocks noGrp="1" noRot="1" noChangeAspect="1" noMove="1" noResize="1" noEditPoints="1" noAdjustHandles="1" noChangeArrowheads="1" noChangeShapeType="1" noTextEdit="1"/>
              </p:cNvSpPr>
              <p:nvPr>
                <p:ph type="title"/>
              </p:nvPr>
            </p:nvSpPr>
            <p:spPr>
              <a:blipFill>
                <a:blip r:embed="rId3"/>
                <a:stretch>
                  <a:fillRect l="-1404" t="-6667" b="-22667"/>
                </a:stretch>
              </a:blipFill>
            </p:spPr>
            <p:txBody>
              <a:bodyPr/>
              <a:lstStyle/>
              <a:p>
                <a:r>
                  <a:rPr lang="en-US">
                    <a:noFill/>
                  </a:rPr>
                  <a:t> </a:t>
                </a:r>
              </a:p>
            </p:txBody>
          </p:sp>
        </mc:Fallback>
      </mc:AlternateContent>
      <p:sp>
        <p:nvSpPr>
          <p:cNvPr id="5" name="Text Placeholder 4">
            <a:extLst>
              <a:ext uri="{FF2B5EF4-FFF2-40B4-BE49-F238E27FC236}">
                <a16:creationId xmlns:a16="http://schemas.microsoft.com/office/drawing/2014/main" id="{E8CAA88D-91B5-4180-B472-41D46BF1BD03}"/>
              </a:ext>
            </a:extLst>
          </p:cNvPr>
          <p:cNvSpPr>
            <a:spLocks noGrp="1"/>
          </p:cNvSpPr>
          <p:nvPr>
            <p:ph type="body" sz="quarter" idx="11"/>
          </p:nvPr>
        </p:nvSpPr>
        <p:spPr/>
        <p:txBody>
          <a:bodyPr/>
          <a:lstStyle/>
          <a:p>
            <a:endParaRPr lang="en-US"/>
          </a:p>
        </p:txBody>
      </p:sp>
      <p:pic>
        <p:nvPicPr>
          <p:cNvPr id="2" name="Picture 1">
            <a:extLst>
              <a:ext uri="{FF2B5EF4-FFF2-40B4-BE49-F238E27FC236}">
                <a16:creationId xmlns:a16="http://schemas.microsoft.com/office/drawing/2014/main" id="{DBB22D02-CF41-4E77-AB0F-AD36D6FDEB31}"/>
              </a:ext>
            </a:extLst>
          </p:cNvPr>
          <p:cNvPicPr>
            <a:picLocks noChangeAspect="1"/>
          </p:cNvPicPr>
          <p:nvPr/>
        </p:nvPicPr>
        <p:blipFill>
          <a:blip r:embed="rId4"/>
          <a:stretch>
            <a:fillRect/>
          </a:stretch>
        </p:blipFill>
        <p:spPr>
          <a:xfrm>
            <a:off x="1171538" y="4696440"/>
            <a:ext cx="2096628" cy="1678146"/>
          </a:xfrm>
          <a:prstGeom prst="rect">
            <a:avLst/>
          </a:prstGeom>
        </p:spPr>
      </p:pic>
      <p:pic>
        <p:nvPicPr>
          <p:cNvPr id="6" name="Picture 5">
            <a:extLst>
              <a:ext uri="{FF2B5EF4-FFF2-40B4-BE49-F238E27FC236}">
                <a16:creationId xmlns:a16="http://schemas.microsoft.com/office/drawing/2014/main" id="{B06662FA-A60F-470B-9EDF-0FA86EED6153}"/>
              </a:ext>
            </a:extLst>
          </p:cNvPr>
          <p:cNvPicPr>
            <a:picLocks noChangeAspect="1"/>
          </p:cNvPicPr>
          <p:nvPr/>
        </p:nvPicPr>
        <p:blipFill>
          <a:blip r:embed="rId5"/>
          <a:stretch>
            <a:fillRect/>
          </a:stretch>
        </p:blipFill>
        <p:spPr>
          <a:xfrm>
            <a:off x="5979936" y="4544842"/>
            <a:ext cx="2096628" cy="1678148"/>
          </a:xfrm>
          <a:prstGeom prst="rect">
            <a:avLst/>
          </a:prstGeom>
        </p:spPr>
      </p:pic>
      <p:cxnSp>
        <p:nvCxnSpPr>
          <p:cNvPr id="8" name="Straight Connector 7">
            <a:extLst>
              <a:ext uri="{FF2B5EF4-FFF2-40B4-BE49-F238E27FC236}">
                <a16:creationId xmlns:a16="http://schemas.microsoft.com/office/drawing/2014/main" id="{1266FAAD-5038-46EF-B97E-37ED13AB8B01}"/>
              </a:ext>
            </a:extLst>
          </p:cNvPr>
          <p:cNvCxnSpPr>
            <a:cxnSpLocks/>
          </p:cNvCxnSpPr>
          <p:nvPr/>
        </p:nvCxnSpPr>
        <p:spPr>
          <a:xfrm>
            <a:off x="4629589" y="1320070"/>
            <a:ext cx="0" cy="513788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309201F8-6C64-4F02-AE28-08E8FEA3F8B2}"/>
              </a:ext>
            </a:extLst>
          </p:cNvPr>
          <p:cNvSpPr txBox="1"/>
          <p:nvPr/>
        </p:nvSpPr>
        <p:spPr>
          <a:xfrm>
            <a:off x="746961" y="1276528"/>
            <a:ext cx="2945783" cy="707886"/>
          </a:xfrm>
          <a:prstGeom prst="rect">
            <a:avLst/>
          </a:prstGeom>
          <a:noFill/>
        </p:spPr>
        <p:txBody>
          <a:bodyPr wrap="square" rtlCol="0">
            <a:spAutoFit/>
          </a:bodyPr>
          <a:lstStyle/>
          <a:p>
            <a:pPr algn="ctr"/>
            <a:r>
              <a:rPr lang="en-US" sz="2000" b="1" dirty="0"/>
              <a:t>Generalized Cross-Validation (GCV)</a:t>
            </a:r>
          </a:p>
        </p:txBody>
      </p:sp>
      <p:sp>
        <p:nvSpPr>
          <p:cNvPr id="10" name="TextBox 9">
            <a:extLst>
              <a:ext uri="{FF2B5EF4-FFF2-40B4-BE49-F238E27FC236}">
                <a16:creationId xmlns:a16="http://schemas.microsoft.com/office/drawing/2014/main" id="{91E1628B-A8E5-44CF-9233-C9589D1ABC14}"/>
              </a:ext>
            </a:extLst>
          </p:cNvPr>
          <p:cNvSpPr txBox="1"/>
          <p:nvPr/>
        </p:nvSpPr>
        <p:spPr>
          <a:xfrm>
            <a:off x="5566435" y="1276528"/>
            <a:ext cx="2945783" cy="707886"/>
          </a:xfrm>
          <a:prstGeom prst="rect">
            <a:avLst/>
          </a:prstGeom>
          <a:noFill/>
        </p:spPr>
        <p:txBody>
          <a:bodyPr wrap="square" rtlCol="0">
            <a:spAutoFit/>
          </a:bodyPr>
          <a:lstStyle/>
          <a:p>
            <a:pPr algn="ctr"/>
            <a:r>
              <a:rPr lang="en-US" sz="2000" b="1" dirty="0"/>
              <a:t>Restricted Maximum Likelihood (REML)</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D45BE15B-6C28-4D81-8C6F-DE51E403381F}"/>
                  </a:ext>
                </a:extLst>
              </p:cNvPr>
              <p:cNvSpPr txBox="1"/>
              <p:nvPr/>
            </p:nvSpPr>
            <p:spPr>
              <a:xfrm>
                <a:off x="853038" y="2054438"/>
                <a:ext cx="2839697" cy="2585323"/>
              </a:xfrm>
              <a:prstGeom prst="rect">
                <a:avLst/>
              </a:prstGeom>
              <a:noFill/>
            </p:spPr>
            <p:txBody>
              <a:bodyPr wrap="square" rtlCol="0">
                <a:spAutoFit/>
              </a:bodyPr>
              <a:lstStyle/>
              <a:p>
                <a:r>
                  <a:rPr lang="en-US" sz="1600" dirty="0"/>
                  <a:t>Leave out an observation</a:t>
                </a:r>
                <a:br>
                  <a:rPr lang="en-US" sz="1600" dirty="0"/>
                </a:br>
                <a:br>
                  <a:rPr lang="en-US" sz="1600" dirty="0"/>
                </a:br>
                <a:r>
                  <a:rPr lang="en-US" sz="1600" dirty="0"/>
                  <a:t>Estimate model</a:t>
                </a:r>
                <a:br>
                  <a:rPr lang="en-US" sz="1600" dirty="0"/>
                </a:br>
                <a:br>
                  <a:rPr lang="en-US" sz="1600" dirty="0"/>
                </a:br>
                <a:r>
                  <a:rPr lang="en-US" sz="1600" dirty="0"/>
                  <a:t>Compute error on left-out observation</a:t>
                </a:r>
                <a:br>
                  <a:rPr lang="en-US" sz="1600" dirty="0"/>
                </a:br>
                <a:br>
                  <a:rPr lang="en-US" sz="1600" dirty="0"/>
                </a:br>
                <a:r>
                  <a:rPr lang="en-US" sz="1600" dirty="0"/>
                  <a:t>Pick </a:t>
                </a:r>
                <a14:m>
                  <m:oMath xmlns:m="http://schemas.openxmlformats.org/officeDocument/2006/math">
                    <m:r>
                      <a:rPr lang="en-US" sz="1600" i="1">
                        <a:latin typeface="Cambria Math" panose="02040503050406030204" pitchFamily="18" charset="0"/>
                        <a:ea typeface="Cambria Math" panose="02040503050406030204" pitchFamily="18" charset="0"/>
                      </a:rPr>
                      <m:t>𝜆</m:t>
                    </m:r>
                  </m:oMath>
                </a14:m>
                <a:r>
                  <a:rPr lang="en-US" sz="1600" dirty="0"/>
                  <a:t> minimizing total error</a:t>
                </a:r>
              </a:p>
              <a:p>
                <a:endParaRPr lang="en-US" sz="1600" dirty="0"/>
              </a:p>
              <a:p>
                <a:r>
                  <a:rPr lang="en-US" sz="1600" dirty="0"/>
                  <a:t>Tends to pick smaller </a:t>
                </a:r>
                <a14:m>
                  <m:oMath xmlns:m="http://schemas.openxmlformats.org/officeDocument/2006/math">
                    <m:r>
                      <a:rPr lang="en-US" sz="1600" i="1">
                        <a:latin typeface="Cambria Math" panose="02040503050406030204" pitchFamily="18" charset="0"/>
                        <a:ea typeface="Cambria Math" panose="02040503050406030204" pitchFamily="18" charset="0"/>
                      </a:rPr>
                      <m:t>𝜆</m:t>
                    </m:r>
                  </m:oMath>
                </a14:m>
                <a:endParaRPr lang="en-US" sz="1600" dirty="0"/>
              </a:p>
            </p:txBody>
          </p:sp>
        </mc:Choice>
        <mc:Fallback xmlns="">
          <p:sp>
            <p:nvSpPr>
              <p:cNvPr id="12" name="TextBox 11">
                <a:extLst>
                  <a:ext uri="{FF2B5EF4-FFF2-40B4-BE49-F238E27FC236}">
                    <a16:creationId xmlns:a16="http://schemas.microsoft.com/office/drawing/2014/main" id="{D45BE15B-6C28-4D81-8C6F-DE51E403381F}"/>
                  </a:ext>
                </a:extLst>
              </p:cNvPr>
              <p:cNvSpPr txBox="1">
                <a:spLocks noRot="1" noChangeAspect="1" noMove="1" noResize="1" noEditPoints="1" noAdjustHandles="1" noChangeArrowheads="1" noChangeShapeType="1" noTextEdit="1"/>
              </p:cNvSpPr>
              <p:nvPr/>
            </p:nvSpPr>
            <p:spPr>
              <a:xfrm>
                <a:off x="853038" y="2054438"/>
                <a:ext cx="2839697" cy="2585323"/>
              </a:xfrm>
              <a:prstGeom prst="rect">
                <a:avLst/>
              </a:prstGeom>
              <a:blipFill>
                <a:blip r:embed="rId6"/>
                <a:stretch>
                  <a:fillRect l="-1288" t="-708" b="-9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8CE09305-25ED-4B90-9CA6-23F39974F1B8}"/>
                  </a:ext>
                </a:extLst>
              </p:cNvPr>
              <p:cNvSpPr txBox="1"/>
              <p:nvPr/>
            </p:nvSpPr>
            <p:spPr>
              <a:xfrm>
                <a:off x="5672521" y="1913307"/>
                <a:ext cx="2839697" cy="2585323"/>
              </a:xfrm>
              <a:prstGeom prst="rect">
                <a:avLst/>
              </a:prstGeom>
              <a:noFill/>
            </p:spPr>
            <p:txBody>
              <a:bodyPr wrap="square" rtlCol="0">
                <a:spAutoFit/>
              </a:bodyPr>
              <a:lstStyle/>
              <a:p>
                <a:r>
                  <a:rPr lang="en-US" dirty="0"/>
                  <a:t>Obtain a likelihood for </a:t>
                </a:r>
                <a14:m>
                  <m:oMath xmlns:m="http://schemas.openxmlformats.org/officeDocument/2006/math">
                    <m:r>
                      <a:rPr lang="en-US" i="1">
                        <a:latin typeface="Cambria Math" panose="02040503050406030204" pitchFamily="18" charset="0"/>
                        <a:ea typeface="Cambria Math" panose="02040503050406030204" pitchFamily="18" charset="0"/>
                      </a:rPr>
                      <m:t>𝜆</m:t>
                    </m:r>
                  </m:oMath>
                </a14:m>
                <a:endParaRPr lang="en-US" dirty="0"/>
              </a:p>
              <a:p>
                <a:endParaRPr lang="en-US" dirty="0"/>
              </a:p>
              <a:p>
                <a:endParaRPr lang="en-US" dirty="0"/>
              </a:p>
              <a:p>
                <a:endParaRPr lang="en-US" dirty="0"/>
              </a:p>
              <a:p>
                <a:endParaRPr lang="en-US" dirty="0"/>
              </a:p>
              <a:p>
                <a:r>
                  <a:rPr lang="en-US" dirty="0"/>
                  <a:t>Pick </a:t>
                </a:r>
                <a14:m>
                  <m:oMath xmlns:m="http://schemas.openxmlformats.org/officeDocument/2006/math">
                    <m:r>
                      <a:rPr lang="en-US" i="1">
                        <a:latin typeface="Cambria Math" panose="02040503050406030204" pitchFamily="18" charset="0"/>
                        <a:ea typeface="Cambria Math" panose="02040503050406030204" pitchFamily="18" charset="0"/>
                      </a:rPr>
                      <m:t>𝜆</m:t>
                    </m:r>
                  </m:oMath>
                </a14:m>
                <a:r>
                  <a:rPr lang="en-US" dirty="0"/>
                  <a:t> maximizing the likelihood</a:t>
                </a:r>
              </a:p>
              <a:p>
                <a:endParaRPr lang="en-US" dirty="0"/>
              </a:p>
              <a:p>
                <a:r>
                  <a:rPr lang="en-US" dirty="0"/>
                  <a:t>Tends to pick larger </a:t>
                </a:r>
                <a14:m>
                  <m:oMath xmlns:m="http://schemas.openxmlformats.org/officeDocument/2006/math">
                    <m:r>
                      <a:rPr lang="en-US" i="1">
                        <a:latin typeface="Cambria Math" panose="02040503050406030204" pitchFamily="18" charset="0"/>
                        <a:ea typeface="Cambria Math" panose="02040503050406030204" pitchFamily="18" charset="0"/>
                      </a:rPr>
                      <m:t>𝜆</m:t>
                    </m:r>
                  </m:oMath>
                </a14:m>
                <a:endParaRPr lang="en-US" dirty="0"/>
              </a:p>
            </p:txBody>
          </p:sp>
        </mc:Choice>
        <mc:Fallback xmlns="">
          <p:sp>
            <p:nvSpPr>
              <p:cNvPr id="13" name="TextBox 12">
                <a:extLst>
                  <a:ext uri="{FF2B5EF4-FFF2-40B4-BE49-F238E27FC236}">
                    <a16:creationId xmlns:a16="http://schemas.microsoft.com/office/drawing/2014/main" id="{8CE09305-25ED-4B90-9CA6-23F39974F1B8}"/>
                  </a:ext>
                </a:extLst>
              </p:cNvPr>
              <p:cNvSpPr txBox="1">
                <a:spLocks noRot="1" noChangeAspect="1" noMove="1" noResize="1" noEditPoints="1" noAdjustHandles="1" noChangeArrowheads="1" noChangeShapeType="1" noTextEdit="1"/>
              </p:cNvSpPr>
              <p:nvPr/>
            </p:nvSpPr>
            <p:spPr>
              <a:xfrm>
                <a:off x="5672521" y="1913307"/>
                <a:ext cx="2839697" cy="2585323"/>
              </a:xfrm>
              <a:prstGeom prst="rect">
                <a:avLst/>
              </a:prstGeom>
              <a:blipFill>
                <a:blip r:embed="rId7"/>
                <a:stretch>
                  <a:fillRect l="-1935" t="-1415" b="-2830"/>
                </a:stretch>
              </a:blipFill>
            </p:spPr>
            <p:txBody>
              <a:bodyPr/>
              <a:lstStyle/>
              <a:p>
                <a:r>
                  <a:rPr lang="en-US">
                    <a:noFill/>
                  </a:rPr>
                  <a:t> </a:t>
                </a:r>
              </a:p>
            </p:txBody>
          </p:sp>
        </mc:Fallback>
      </mc:AlternateContent>
      <p:sp>
        <p:nvSpPr>
          <p:cNvPr id="11" name="Rectangle 10">
            <a:extLst>
              <a:ext uri="{FF2B5EF4-FFF2-40B4-BE49-F238E27FC236}">
                <a16:creationId xmlns:a16="http://schemas.microsoft.com/office/drawing/2014/main" id="{0ECCE688-B78F-49D9-9AC3-915E30A6F14F}"/>
              </a:ext>
            </a:extLst>
          </p:cNvPr>
          <p:cNvSpPr/>
          <p:nvPr/>
        </p:nvSpPr>
        <p:spPr>
          <a:xfrm>
            <a:off x="5319584" y="1068497"/>
            <a:ext cx="3139590" cy="5191947"/>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846632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4129D96-166F-43E1-A653-7415CCB7C30A}"/>
              </a:ext>
            </a:extLst>
          </p:cNvPr>
          <p:cNvSpPr>
            <a:spLocks noGrp="1"/>
          </p:cNvSpPr>
          <p:nvPr>
            <p:ph type="title"/>
          </p:nvPr>
        </p:nvSpPr>
        <p:spPr/>
        <p:txBody>
          <a:bodyPr/>
          <a:lstStyle/>
          <a:p>
            <a:r>
              <a:rPr lang="en-US" dirty="0"/>
              <a:t>Additive models permit lots of functional forms</a:t>
            </a:r>
          </a:p>
        </p:txBody>
      </p:sp>
      <p:sp>
        <p:nvSpPr>
          <p:cNvPr id="5" name="Text Placeholder 4">
            <a:extLst>
              <a:ext uri="{FF2B5EF4-FFF2-40B4-BE49-F238E27FC236}">
                <a16:creationId xmlns:a16="http://schemas.microsoft.com/office/drawing/2014/main" id="{E8CAA88D-91B5-4180-B472-41D46BF1BD03}"/>
              </a:ext>
            </a:extLst>
          </p:cNvPr>
          <p:cNvSpPr>
            <a:spLocks noGrp="1"/>
          </p:cNvSpPr>
          <p:nvPr>
            <p:ph type="body" sz="quarter" idx="11"/>
          </p:nvPr>
        </p:nvSpPr>
        <p:spPr/>
        <p:txBody>
          <a:bodyPr/>
          <a:lstStyle/>
          <a:p>
            <a:endParaRPr lang="en-US"/>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454B9E5B-9F63-4EDC-9847-1D9C1F31B229}"/>
                  </a:ext>
                </a:extLst>
              </p:cNvPr>
              <p:cNvSpPr txBox="1"/>
              <p:nvPr/>
            </p:nvSpPr>
            <p:spPr>
              <a:xfrm>
                <a:off x="278423" y="1123544"/>
                <a:ext cx="8434256"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m:rPr>
                              <m:nor/>
                            </m:rPr>
                            <a:rPr lang="en-US" sz="2000" b="0" i="0" smtClean="0">
                              <a:latin typeface="Cambria Math" panose="02040503050406030204" pitchFamily="18" charset="0"/>
                              <a:ea typeface="Cambria Math" panose="02040503050406030204" pitchFamily="18" charset="0"/>
                            </a:rPr>
                            <m:t>range</m:t>
                          </m:r>
                        </m:e>
                        <m:sub>
                          <m:r>
                            <a:rPr lang="en-US" sz="2000" b="0" i="1" smtClean="0">
                              <a:latin typeface="Cambria Math" panose="02040503050406030204" pitchFamily="18" charset="0"/>
                            </a:rPr>
                            <m:t>𝑖</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𝛽</m:t>
                          </m:r>
                        </m:e>
                        <m:sub>
                          <m:r>
                            <a:rPr lang="en-US" sz="2000" i="1">
                              <a:latin typeface="Cambria Math" panose="02040503050406030204" pitchFamily="18" charset="0"/>
                            </a:rPr>
                            <m:t>0</m:t>
                          </m:r>
                        </m:sub>
                      </m:sSub>
                      <m:r>
                        <a:rPr lang="en-US" sz="2000" i="1">
                          <a:latin typeface="Cambria Math" panose="02040503050406030204" pitchFamily="18" charset="0"/>
                        </a:rPr>
                        <m:t>+ </m:t>
                      </m:r>
                      <m:sSub>
                        <m:sSubPr>
                          <m:ctrlPr>
                            <a:rPr lang="en-US" sz="2000" i="1">
                              <a:latin typeface="Cambria Math" panose="02040503050406030204" pitchFamily="18" charset="0"/>
                            </a:rPr>
                          </m:ctrlPr>
                        </m:sSubPr>
                        <m:e>
                          <m:r>
                            <a:rPr lang="en-US" sz="2000" i="1">
                              <a:latin typeface="Cambria Math" panose="02040503050406030204" pitchFamily="18" charset="0"/>
                            </a:rPr>
                            <m:t>𝛽</m:t>
                          </m:r>
                        </m:e>
                        <m:sub>
                          <m:r>
                            <m:rPr>
                              <m:sty m:val="p"/>
                            </m:rPr>
                            <a:rPr lang="en-US" sz="2000" i="1" smtClean="0">
                              <a:latin typeface="Cambria Math" panose="02040503050406030204" pitchFamily="18" charset="0"/>
                              <a:ea typeface="Cambria Math" panose="02040503050406030204" pitchFamily="18" charset="0"/>
                            </a:rPr>
                            <m:t>cl</m:t>
                          </m:r>
                        </m:sub>
                      </m:sSub>
                      <m:sSub>
                        <m:sSubPr>
                          <m:ctrlPr>
                            <a:rPr lang="en-US" sz="2000" i="1">
                              <a:latin typeface="Cambria Math" panose="02040503050406030204" pitchFamily="18" charset="0"/>
                            </a:rPr>
                          </m:ctrlPr>
                        </m:sSubPr>
                        <m:e>
                          <m:r>
                            <m:rPr>
                              <m:nor/>
                            </m:rPr>
                            <a:rPr lang="en-US" sz="2000">
                              <a:latin typeface="Cambria Math" panose="02040503050406030204" pitchFamily="18" charset="0"/>
                              <a:ea typeface="Cambria Math" panose="02040503050406030204" pitchFamily="18" charset="0"/>
                            </a:rPr>
                            <m:t>classic</m:t>
                          </m:r>
                        </m:e>
                        <m:sub>
                          <m:r>
                            <a:rPr lang="en-US" sz="2000" i="1">
                              <a:latin typeface="Cambria Math" panose="02040503050406030204" pitchFamily="18" charset="0"/>
                            </a:rPr>
                            <m:t>𝑖</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𝛽</m:t>
                          </m:r>
                        </m:e>
                        <m:sub>
                          <m:r>
                            <m:rPr>
                              <m:nor/>
                            </m:rPr>
                            <a:rPr lang="en-US" sz="2000">
                              <a:latin typeface="Cambria Math" panose="02040503050406030204" pitchFamily="18" charset="0"/>
                              <a:ea typeface="Cambria Math" panose="02040503050406030204" pitchFamily="18" charset="0"/>
                            </a:rPr>
                            <m:t>wr</m:t>
                          </m:r>
                        </m:sub>
                      </m:sSub>
                      <m:sSub>
                        <m:sSubPr>
                          <m:ctrlPr>
                            <a:rPr lang="en-US" sz="2000" i="1">
                              <a:latin typeface="Cambria Math" panose="02040503050406030204" pitchFamily="18" charset="0"/>
                            </a:rPr>
                          </m:ctrlPr>
                        </m:sSubPr>
                        <m:e>
                          <m:r>
                            <m:rPr>
                              <m:nor/>
                            </m:rPr>
                            <a:rPr lang="en-US" sz="2000">
                              <a:latin typeface="Cambria Math" panose="02040503050406030204" pitchFamily="18" charset="0"/>
                              <a:ea typeface="Cambria Math" panose="02040503050406030204" pitchFamily="18" charset="0"/>
                            </a:rPr>
                            <m:t>wrpa</m:t>
                          </m:r>
                        </m:e>
                        <m:sub>
                          <m:r>
                            <a:rPr lang="en-US" sz="2000" i="1">
                              <a:latin typeface="Cambria Math" panose="02040503050406030204" pitchFamily="18" charset="0"/>
                            </a:rPr>
                            <m:t>𝑖</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b="0" i="1" smtClean="0">
                              <a:latin typeface="Cambria Math" panose="02040503050406030204" pitchFamily="18" charset="0"/>
                            </a:rPr>
                            <m:t>𝑓</m:t>
                          </m:r>
                        </m:e>
                        <m:sub>
                          <m:r>
                            <m:rPr>
                              <m:nor/>
                            </m:rPr>
                            <a:rPr lang="en-US" sz="2000">
                              <a:latin typeface="Cambria Math" panose="02040503050406030204" pitchFamily="18" charset="0"/>
                              <a:ea typeface="Cambria Math" panose="02040503050406030204" pitchFamily="18" charset="0"/>
                            </a:rPr>
                            <m:t>as</m:t>
                          </m:r>
                        </m:sub>
                      </m:sSub>
                      <m:d>
                        <m:dPr>
                          <m:ctrlPr>
                            <a:rPr lang="en-US" sz="2000" i="1" smtClean="0">
                              <a:latin typeface="Cambria Math" panose="02040503050406030204" pitchFamily="18" charset="0"/>
                            </a:rPr>
                          </m:ctrlPr>
                        </m:dPr>
                        <m:e>
                          <m:sSub>
                            <m:sSubPr>
                              <m:ctrlPr>
                                <a:rPr lang="en-US" sz="2000" i="1">
                                  <a:latin typeface="Cambria Math" panose="02040503050406030204" pitchFamily="18" charset="0"/>
                                </a:rPr>
                              </m:ctrlPr>
                            </m:sSubPr>
                            <m:e>
                              <m:r>
                                <m:rPr>
                                  <m:nor/>
                                </m:rPr>
                                <a:rPr lang="en-US" sz="2000">
                                  <a:latin typeface="Cambria Math" panose="02040503050406030204" pitchFamily="18" charset="0"/>
                                  <a:ea typeface="Cambria Math" panose="02040503050406030204" pitchFamily="18" charset="0"/>
                                </a:rPr>
                                <m:t>airspeed</m:t>
                              </m:r>
                            </m:e>
                            <m:sub>
                              <m:r>
                                <a:rPr lang="en-US" sz="2000" i="1">
                                  <a:latin typeface="Cambria Math" panose="02040503050406030204" pitchFamily="18" charset="0"/>
                                </a:rPr>
                                <m:t>𝑖</m:t>
                              </m:r>
                            </m:sub>
                          </m:sSub>
                        </m:e>
                      </m:d>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b="0" i="1" smtClean="0">
                              <a:latin typeface="Cambria Math" panose="02040503050406030204" pitchFamily="18" charset="0"/>
                            </a:rPr>
                            <m:t>𝑓</m:t>
                          </m:r>
                        </m:e>
                        <m:sub>
                          <m:r>
                            <m:rPr>
                              <m:nor/>
                            </m:rPr>
                            <a:rPr lang="en-US" sz="2000">
                              <a:latin typeface="Cambria Math" panose="02040503050406030204" pitchFamily="18" charset="0"/>
                              <a:ea typeface="Cambria Math" panose="02040503050406030204" pitchFamily="18" charset="0"/>
                            </a:rPr>
                            <m:t>an</m:t>
                          </m:r>
                        </m:sub>
                      </m:sSub>
                      <m:d>
                        <m:dPr>
                          <m:ctrlPr>
                            <a:rPr lang="en-US" sz="2000" i="1" smtClean="0">
                              <a:latin typeface="Cambria Math" panose="02040503050406030204" pitchFamily="18" charset="0"/>
                            </a:rPr>
                          </m:ctrlPr>
                        </m:dPr>
                        <m:e>
                          <m:sSub>
                            <m:sSubPr>
                              <m:ctrlPr>
                                <a:rPr lang="en-US" sz="2000" i="1">
                                  <a:latin typeface="Cambria Math" panose="02040503050406030204" pitchFamily="18" charset="0"/>
                                </a:rPr>
                              </m:ctrlPr>
                            </m:sSubPr>
                            <m:e>
                              <m:r>
                                <m:rPr>
                                  <m:nor/>
                                </m:rPr>
                                <a:rPr lang="en-US" sz="2000">
                                  <a:latin typeface="Cambria Math" panose="02040503050406030204" pitchFamily="18" charset="0"/>
                                  <a:ea typeface="Cambria Math" panose="02040503050406030204" pitchFamily="18" charset="0"/>
                                </a:rPr>
                                <m:t>angle</m:t>
                              </m:r>
                            </m:e>
                            <m:sub>
                              <m:r>
                                <a:rPr lang="en-US" sz="2000" i="1">
                                  <a:latin typeface="Cambria Math" panose="02040503050406030204" pitchFamily="18" charset="0"/>
                                </a:rPr>
                                <m:t>𝑖</m:t>
                              </m:r>
                            </m:sub>
                          </m:sSub>
                        </m:e>
                      </m:d>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𝜖</m:t>
                          </m:r>
                        </m:e>
                        <m:sub>
                          <m:r>
                            <a:rPr lang="en-US" sz="2000" b="0" i="1" smtClean="0">
                              <a:latin typeface="Cambria Math" panose="02040503050406030204" pitchFamily="18" charset="0"/>
                            </a:rPr>
                            <m:t>𝑖</m:t>
                          </m:r>
                        </m:sub>
                      </m:sSub>
                      <m:r>
                        <a:rPr lang="en-US" sz="2000" i="1">
                          <a:latin typeface="Cambria Math" panose="02040503050406030204" pitchFamily="18" charset="0"/>
                        </a:rPr>
                        <m:t> </m:t>
                      </m:r>
                    </m:oMath>
                  </m:oMathPara>
                </a14:m>
                <a:endParaRPr lang="en-US" sz="2000" dirty="0"/>
              </a:p>
            </p:txBody>
          </p:sp>
        </mc:Choice>
        <mc:Fallback xmlns="">
          <p:sp>
            <p:nvSpPr>
              <p:cNvPr id="14" name="TextBox 13">
                <a:extLst>
                  <a:ext uri="{FF2B5EF4-FFF2-40B4-BE49-F238E27FC236}">
                    <a16:creationId xmlns:a16="http://schemas.microsoft.com/office/drawing/2014/main" id="{454B9E5B-9F63-4EDC-9847-1D9C1F31B229}"/>
                  </a:ext>
                </a:extLst>
              </p:cNvPr>
              <p:cNvSpPr txBox="1">
                <a:spLocks noRot="1" noChangeAspect="1" noMove="1" noResize="1" noEditPoints="1" noAdjustHandles="1" noChangeArrowheads="1" noChangeShapeType="1" noTextEdit="1"/>
              </p:cNvSpPr>
              <p:nvPr/>
            </p:nvSpPr>
            <p:spPr>
              <a:xfrm>
                <a:off x="278423" y="1123544"/>
                <a:ext cx="8434256" cy="400110"/>
              </a:xfrm>
              <a:prstGeom prst="rect">
                <a:avLst/>
              </a:prstGeom>
              <a:blipFill>
                <a:blip r:embed="rId3"/>
                <a:stretch>
                  <a:fillRect b="-16667"/>
                </a:stretch>
              </a:blipFill>
            </p:spPr>
            <p:txBody>
              <a:bodyPr/>
              <a:lstStyle/>
              <a:p>
                <a:r>
                  <a:rPr lang="en-US">
                    <a:noFill/>
                  </a:rPr>
                  <a:t> </a:t>
                </a:r>
              </a:p>
            </p:txBody>
          </p:sp>
        </mc:Fallback>
      </mc:AlternateContent>
      <p:sp>
        <p:nvSpPr>
          <p:cNvPr id="10" name="Rectangle 9">
            <a:extLst>
              <a:ext uri="{FF2B5EF4-FFF2-40B4-BE49-F238E27FC236}">
                <a16:creationId xmlns:a16="http://schemas.microsoft.com/office/drawing/2014/main" id="{D4A8F52F-F231-410F-A336-0D000F905B9F}"/>
              </a:ext>
            </a:extLst>
          </p:cNvPr>
          <p:cNvSpPr/>
          <p:nvPr/>
        </p:nvSpPr>
        <p:spPr>
          <a:xfrm flipH="1">
            <a:off x="3073379" y="1743433"/>
            <a:ext cx="2844342" cy="487406"/>
          </a:xfrm>
          <a:prstGeom prst="rect">
            <a:avLst/>
          </a:prstGeom>
          <a:solidFill>
            <a:srgbClr val="FFFF00"/>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Smooth main effects only</a:t>
            </a:r>
          </a:p>
        </p:txBody>
      </p:sp>
    </p:spTree>
    <p:extLst>
      <p:ext uri="{BB962C8B-B14F-4D97-AF65-F5344CB8AC3E}">
        <p14:creationId xmlns:p14="http://schemas.microsoft.com/office/powerpoint/2010/main" val="1380400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4129D96-166F-43E1-A653-7415CCB7C30A}"/>
              </a:ext>
            </a:extLst>
          </p:cNvPr>
          <p:cNvSpPr>
            <a:spLocks noGrp="1"/>
          </p:cNvSpPr>
          <p:nvPr>
            <p:ph type="title"/>
          </p:nvPr>
        </p:nvSpPr>
        <p:spPr/>
        <p:txBody>
          <a:bodyPr/>
          <a:lstStyle/>
          <a:p>
            <a:r>
              <a:rPr lang="en-US" dirty="0"/>
              <a:t>Additive models permit lots of functional forms</a:t>
            </a:r>
          </a:p>
        </p:txBody>
      </p:sp>
      <p:sp>
        <p:nvSpPr>
          <p:cNvPr id="5" name="Text Placeholder 4">
            <a:extLst>
              <a:ext uri="{FF2B5EF4-FFF2-40B4-BE49-F238E27FC236}">
                <a16:creationId xmlns:a16="http://schemas.microsoft.com/office/drawing/2014/main" id="{E8CAA88D-91B5-4180-B472-41D46BF1BD03}"/>
              </a:ext>
            </a:extLst>
          </p:cNvPr>
          <p:cNvSpPr>
            <a:spLocks noGrp="1"/>
          </p:cNvSpPr>
          <p:nvPr>
            <p:ph type="body" sz="quarter" idx="11"/>
          </p:nvPr>
        </p:nvSpPr>
        <p:spPr/>
        <p:txBody>
          <a:bodyPr/>
          <a:lstStyle/>
          <a:p>
            <a:endParaRPr lang="en-US"/>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454B9E5B-9F63-4EDC-9847-1D9C1F31B229}"/>
                  </a:ext>
                </a:extLst>
              </p:cNvPr>
              <p:cNvSpPr txBox="1"/>
              <p:nvPr/>
            </p:nvSpPr>
            <p:spPr>
              <a:xfrm>
                <a:off x="278423" y="1123544"/>
                <a:ext cx="8434256"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chemeClr val="bg1">
                                  <a:lumMod val="65000"/>
                                </a:schemeClr>
                              </a:solidFill>
                              <a:latin typeface="Cambria Math" panose="02040503050406030204" pitchFamily="18" charset="0"/>
                            </a:rPr>
                          </m:ctrlPr>
                        </m:sSubPr>
                        <m:e>
                          <m:r>
                            <m:rPr>
                              <m:nor/>
                            </m:rPr>
                            <a:rPr lang="en-US" sz="2000" b="0" i="0" smtClean="0">
                              <a:solidFill>
                                <a:schemeClr val="bg1">
                                  <a:lumMod val="65000"/>
                                </a:schemeClr>
                              </a:solidFill>
                              <a:latin typeface="Cambria Math" panose="02040503050406030204" pitchFamily="18" charset="0"/>
                              <a:ea typeface="Cambria Math" panose="02040503050406030204" pitchFamily="18" charset="0"/>
                            </a:rPr>
                            <m:t>range</m:t>
                          </m:r>
                        </m:e>
                        <m:sub>
                          <m:r>
                            <a:rPr lang="en-US" sz="2000" b="0" i="1" smtClean="0">
                              <a:solidFill>
                                <a:schemeClr val="bg1">
                                  <a:lumMod val="65000"/>
                                </a:schemeClr>
                              </a:solidFill>
                              <a:latin typeface="Cambria Math" panose="02040503050406030204" pitchFamily="18" charset="0"/>
                            </a:rPr>
                            <m:t>𝑖</m:t>
                          </m:r>
                        </m:sub>
                      </m:sSub>
                      <m:r>
                        <a:rPr lang="en-US" sz="2000" i="1">
                          <a:solidFill>
                            <a:schemeClr val="bg1">
                              <a:lumMod val="65000"/>
                            </a:schemeClr>
                          </a:solidFill>
                          <a:latin typeface="Cambria Math" panose="02040503050406030204" pitchFamily="18" charset="0"/>
                        </a:rPr>
                        <m:t>=</m:t>
                      </m:r>
                      <m:sSub>
                        <m:sSubPr>
                          <m:ctrlPr>
                            <a:rPr lang="en-US" sz="2000" i="1">
                              <a:solidFill>
                                <a:schemeClr val="bg1">
                                  <a:lumMod val="65000"/>
                                </a:schemeClr>
                              </a:solidFill>
                              <a:latin typeface="Cambria Math" panose="02040503050406030204" pitchFamily="18" charset="0"/>
                            </a:rPr>
                          </m:ctrlPr>
                        </m:sSubPr>
                        <m:e>
                          <m:r>
                            <a:rPr lang="en-US" sz="2000" i="1">
                              <a:solidFill>
                                <a:schemeClr val="bg1">
                                  <a:lumMod val="65000"/>
                                </a:schemeClr>
                              </a:solidFill>
                              <a:latin typeface="Cambria Math" panose="02040503050406030204" pitchFamily="18" charset="0"/>
                            </a:rPr>
                            <m:t>𝛽</m:t>
                          </m:r>
                        </m:e>
                        <m:sub>
                          <m:r>
                            <a:rPr lang="en-US" sz="2000" i="1">
                              <a:solidFill>
                                <a:schemeClr val="bg1">
                                  <a:lumMod val="65000"/>
                                </a:schemeClr>
                              </a:solidFill>
                              <a:latin typeface="Cambria Math" panose="02040503050406030204" pitchFamily="18" charset="0"/>
                            </a:rPr>
                            <m:t>0</m:t>
                          </m:r>
                        </m:sub>
                      </m:sSub>
                      <m:r>
                        <a:rPr lang="en-US" sz="2000" i="1">
                          <a:solidFill>
                            <a:schemeClr val="bg1">
                              <a:lumMod val="65000"/>
                            </a:schemeClr>
                          </a:solidFill>
                          <a:latin typeface="Cambria Math" panose="02040503050406030204" pitchFamily="18" charset="0"/>
                        </a:rPr>
                        <m:t>+ </m:t>
                      </m:r>
                      <m:sSub>
                        <m:sSubPr>
                          <m:ctrlPr>
                            <a:rPr lang="en-US" sz="2000" i="1">
                              <a:solidFill>
                                <a:schemeClr val="bg1">
                                  <a:lumMod val="65000"/>
                                </a:schemeClr>
                              </a:solidFill>
                              <a:latin typeface="Cambria Math" panose="02040503050406030204" pitchFamily="18" charset="0"/>
                            </a:rPr>
                          </m:ctrlPr>
                        </m:sSubPr>
                        <m:e>
                          <m:r>
                            <a:rPr lang="en-US" sz="2000" i="1">
                              <a:solidFill>
                                <a:schemeClr val="bg1">
                                  <a:lumMod val="65000"/>
                                </a:schemeClr>
                              </a:solidFill>
                              <a:latin typeface="Cambria Math" panose="02040503050406030204" pitchFamily="18" charset="0"/>
                            </a:rPr>
                            <m:t>𝛽</m:t>
                          </m:r>
                        </m:e>
                        <m:sub>
                          <m:r>
                            <m:rPr>
                              <m:sty m:val="p"/>
                            </m:rPr>
                            <a:rPr lang="en-US" sz="2000" i="1" smtClean="0">
                              <a:solidFill>
                                <a:schemeClr val="bg1">
                                  <a:lumMod val="65000"/>
                                </a:schemeClr>
                              </a:solidFill>
                              <a:latin typeface="Cambria Math" panose="02040503050406030204" pitchFamily="18" charset="0"/>
                              <a:ea typeface="Cambria Math" panose="02040503050406030204" pitchFamily="18" charset="0"/>
                            </a:rPr>
                            <m:t>cl</m:t>
                          </m:r>
                        </m:sub>
                      </m:sSub>
                      <m:sSub>
                        <m:sSubPr>
                          <m:ctrlPr>
                            <a:rPr lang="en-US" sz="2000" i="1">
                              <a:solidFill>
                                <a:schemeClr val="bg1">
                                  <a:lumMod val="65000"/>
                                </a:schemeClr>
                              </a:solidFill>
                              <a:latin typeface="Cambria Math" panose="02040503050406030204" pitchFamily="18" charset="0"/>
                            </a:rPr>
                          </m:ctrlPr>
                        </m:sSubPr>
                        <m:e>
                          <m:r>
                            <m:rPr>
                              <m:nor/>
                            </m:rPr>
                            <a:rPr lang="en-US" sz="2000">
                              <a:solidFill>
                                <a:schemeClr val="bg1">
                                  <a:lumMod val="65000"/>
                                </a:schemeClr>
                              </a:solidFill>
                              <a:latin typeface="Cambria Math" panose="02040503050406030204" pitchFamily="18" charset="0"/>
                              <a:ea typeface="Cambria Math" panose="02040503050406030204" pitchFamily="18" charset="0"/>
                            </a:rPr>
                            <m:t>classic</m:t>
                          </m:r>
                        </m:e>
                        <m:sub>
                          <m:r>
                            <a:rPr lang="en-US" sz="2000" i="1">
                              <a:solidFill>
                                <a:schemeClr val="bg1">
                                  <a:lumMod val="65000"/>
                                </a:schemeClr>
                              </a:solidFill>
                              <a:latin typeface="Cambria Math" panose="02040503050406030204" pitchFamily="18" charset="0"/>
                            </a:rPr>
                            <m:t>𝑖</m:t>
                          </m:r>
                        </m:sub>
                      </m:sSub>
                      <m:r>
                        <a:rPr lang="en-US" sz="2000" i="1">
                          <a:solidFill>
                            <a:schemeClr val="bg1">
                              <a:lumMod val="65000"/>
                            </a:schemeClr>
                          </a:solidFill>
                          <a:latin typeface="Cambria Math" panose="02040503050406030204" pitchFamily="18" charset="0"/>
                        </a:rPr>
                        <m:t>+</m:t>
                      </m:r>
                      <m:sSub>
                        <m:sSubPr>
                          <m:ctrlPr>
                            <a:rPr lang="en-US" sz="2000" i="1">
                              <a:solidFill>
                                <a:schemeClr val="bg1">
                                  <a:lumMod val="65000"/>
                                </a:schemeClr>
                              </a:solidFill>
                              <a:latin typeface="Cambria Math" panose="02040503050406030204" pitchFamily="18" charset="0"/>
                            </a:rPr>
                          </m:ctrlPr>
                        </m:sSubPr>
                        <m:e>
                          <m:r>
                            <a:rPr lang="en-US" sz="2000" i="1">
                              <a:solidFill>
                                <a:schemeClr val="bg1">
                                  <a:lumMod val="65000"/>
                                </a:schemeClr>
                              </a:solidFill>
                              <a:latin typeface="Cambria Math" panose="02040503050406030204" pitchFamily="18" charset="0"/>
                            </a:rPr>
                            <m:t>𝛽</m:t>
                          </m:r>
                        </m:e>
                        <m:sub>
                          <m:r>
                            <m:rPr>
                              <m:nor/>
                            </m:rPr>
                            <a:rPr lang="en-US" sz="2000">
                              <a:solidFill>
                                <a:schemeClr val="bg1">
                                  <a:lumMod val="65000"/>
                                </a:schemeClr>
                              </a:solidFill>
                              <a:latin typeface="Cambria Math" panose="02040503050406030204" pitchFamily="18" charset="0"/>
                              <a:ea typeface="Cambria Math" panose="02040503050406030204" pitchFamily="18" charset="0"/>
                            </a:rPr>
                            <m:t>wr</m:t>
                          </m:r>
                        </m:sub>
                      </m:sSub>
                      <m:sSub>
                        <m:sSubPr>
                          <m:ctrlPr>
                            <a:rPr lang="en-US" sz="2000" i="1">
                              <a:solidFill>
                                <a:schemeClr val="bg1">
                                  <a:lumMod val="65000"/>
                                </a:schemeClr>
                              </a:solidFill>
                              <a:latin typeface="Cambria Math" panose="02040503050406030204" pitchFamily="18" charset="0"/>
                            </a:rPr>
                          </m:ctrlPr>
                        </m:sSubPr>
                        <m:e>
                          <m:r>
                            <m:rPr>
                              <m:nor/>
                            </m:rPr>
                            <a:rPr lang="en-US" sz="2000">
                              <a:solidFill>
                                <a:schemeClr val="bg1">
                                  <a:lumMod val="65000"/>
                                </a:schemeClr>
                              </a:solidFill>
                              <a:latin typeface="Cambria Math" panose="02040503050406030204" pitchFamily="18" charset="0"/>
                              <a:ea typeface="Cambria Math" panose="02040503050406030204" pitchFamily="18" charset="0"/>
                            </a:rPr>
                            <m:t>wrpa</m:t>
                          </m:r>
                        </m:e>
                        <m:sub>
                          <m:r>
                            <a:rPr lang="en-US" sz="2000" i="1">
                              <a:solidFill>
                                <a:schemeClr val="bg1">
                                  <a:lumMod val="65000"/>
                                </a:schemeClr>
                              </a:solidFill>
                              <a:latin typeface="Cambria Math" panose="02040503050406030204" pitchFamily="18" charset="0"/>
                            </a:rPr>
                            <m:t>𝑖</m:t>
                          </m:r>
                        </m:sub>
                      </m:sSub>
                      <m:r>
                        <a:rPr lang="en-US" sz="2000" i="1">
                          <a:solidFill>
                            <a:schemeClr val="bg1">
                              <a:lumMod val="65000"/>
                            </a:schemeClr>
                          </a:solidFill>
                          <a:latin typeface="Cambria Math" panose="02040503050406030204" pitchFamily="18" charset="0"/>
                        </a:rPr>
                        <m:t>+</m:t>
                      </m:r>
                      <m:sSub>
                        <m:sSubPr>
                          <m:ctrlPr>
                            <a:rPr lang="en-US" sz="2000" i="1">
                              <a:solidFill>
                                <a:schemeClr val="bg1">
                                  <a:lumMod val="65000"/>
                                </a:schemeClr>
                              </a:solidFill>
                              <a:latin typeface="Cambria Math" panose="02040503050406030204" pitchFamily="18" charset="0"/>
                            </a:rPr>
                          </m:ctrlPr>
                        </m:sSubPr>
                        <m:e>
                          <m:r>
                            <a:rPr lang="en-US" sz="2000" b="0" i="1" smtClean="0">
                              <a:solidFill>
                                <a:schemeClr val="bg1">
                                  <a:lumMod val="65000"/>
                                </a:schemeClr>
                              </a:solidFill>
                              <a:latin typeface="Cambria Math" panose="02040503050406030204" pitchFamily="18" charset="0"/>
                            </a:rPr>
                            <m:t>𝑓</m:t>
                          </m:r>
                        </m:e>
                        <m:sub>
                          <m:r>
                            <m:rPr>
                              <m:nor/>
                            </m:rPr>
                            <a:rPr lang="en-US" sz="2000">
                              <a:solidFill>
                                <a:schemeClr val="bg1">
                                  <a:lumMod val="65000"/>
                                </a:schemeClr>
                              </a:solidFill>
                              <a:latin typeface="Cambria Math" panose="02040503050406030204" pitchFamily="18" charset="0"/>
                              <a:ea typeface="Cambria Math" panose="02040503050406030204" pitchFamily="18" charset="0"/>
                            </a:rPr>
                            <m:t>as</m:t>
                          </m:r>
                        </m:sub>
                      </m:sSub>
                      <m:d>
                        <m:dPr>
                          <m:ctrlPr>
                            <a:rPr lang="en-US" sz="2000" i="1" smtClean="0">
                              <a:solidFill>
                                <a:schemeClr val="bg1">
                                  <a:lumMod val="65000"/>
                                </a:schemeClr>
                              </a:solidFill>
                              <a:latin typeface="Cambria Math" panose="02040503050406030204" pitchFamily="18" charset="0"/>
                            </a:rPr>
                          </m:ctrlPr>
                        </m:dPr>
                        <m:e>
                          <m:sSub>
                            <m:sSubPr>
                              <m:ctrlPr>
                                <a:rPr lang="en-US" sz="2000" i="1">
                                  <a:solidFill>
                                    <a:schemeClr val="bg1">
                                      <a:lumMod val="65000"/>
                                    </a:schemeClr>
                                  </a:solidFill>
                                  <a:latin typeface="Cambria Math" panose="02040503050406030204" pitchFamily="18" charset="0"/>
                                </a:rPr>
                              </m:ctrlPr>
                            </m:sSubPr>
                            <m:e>
                              <m:r>
                                <m:rPr>
                                  <m:nor/>
                                </m:rPr>
                                <a:rPr lang="en-US" sz="2000">
                                  <a:solidFill>
                                    <a:schemeClr val="bg1">
                                      <a:lumMod val="65000"/>
                                    </a:schemeClr>
                                  </a:solidFill>
                                  <a:latin typeface="Cambria Math" panose="02040503050406030204" pitchFamily="18" charset="0"/>
                                  <a:ea typeface="Cambria Math" panose="02040503050406030204" pitchFamily="18" charset="0"/>
                                </a:rPr>
                                <m:t>airspeed</m:t>
                              </m:r>
                            </m:e>
                            <m:sub>
                              <m:r>
                                <a:rPr lang="en-US" sz="2000" i="1">
                                  <a:solidFill>
                                    <a:schemeClr val="bg1">
                                      <a:lumMod val="65000"/>
                                    </a:schemeClr>
                                  </a:solidFill>
                                  <a:latin typeface="Cambria Math" panose="02040503050406030204" pitchFamily="18" charset="0"/>
                                </a:rPr>
                                <m:t>𝑖</m:t>
                              </m:r>
                            </m:sub>
                          </m:sSub>
                        </m:e>
                      </m:d>
                      <m:r>
                        <a:rPr lang="en-US" sz="2000" i="1">
                          <a:solidFill>
                            <a:schemeClr val="bg1">
                              <a:lumMod val="65000"/>
                            </a:schemeClr>
                          </a:solidFill>
                          <a:latin typeface="Cambria Math" panose="02040503050406030204" pitchFamily="18" charset="0"/>
                        </a:rPr>
                        <m:t>+</m:t>
                      </m:r>
                      <m:sSub>
                        <m:sSubPr>
                          <m:ctrlPr>
                            <a:rPr lang="en-US" sz="2000" i="1">
                              <a:solidFill>
                                <a:schemeClr val="bg1">
                                  <a:lumMod val="65000"/>
                                </a:schemeClr>
                              </a:solidFill>
                              <a:latin typeface="Cambria Math" panose="02040503050406030204" pitchFamily="18" charset="0"/>
                            </a:rPr>
                          </m:ctrlPr>
                        </m:sSubPr>
                        <m:e>
                          <m:r>
                            <a:rPr lang="en-US" sz="2000" b="0" i="1" smtClean="0">
                              <a:solidFill>
                                <a:schemeClr val="bg1">
                                  <a:lumMod val="65000"/>
                                </a:schemeClr>
                              </a:solidFill>
                              <a:latin typeface="Cambria Math" panose="02040503050406030204" pitchFamily="18" charset="0"/>
                            </a:rPr>
                            <m:t>𝑓</m:t>
                          </m:r>
                        </m:e>
                        <m:sub>
                          <m:r>
                            <m:rPr>
                              <m:nor/>
                            </m:rPr>
                            <a:rPr lang="en-US" sz="2000">
                              <a:solidFill>
                                <a:schemeClr val="bg1">
                                  <a:lumMod val="65000"/>
                                </a:schemeClr>
                              </a:solidFill>
                              <a:latin typeface="Cambria Math" panose="02040503050406030204" pitchFamily="18" charset="0"/>
                              <a:ea typeface="Cambria Math" panose="02040503050406030204" pitchFamily="18" charset="0"/>
                            </a:rPr>
                            <m:t>an</m:t>
                          </m:r>
                        </m:sub>
                      </m:sSub>
                      <m:d>
                        <m:dPr>
                          <m:ctrlPr>
                            <a:rPr lang="en-US" sz="2000" i="1" smtClean="0">
                              <a:solidFill>
                                <a:schemeClr val="bg1">
                                  <a:lumMod val="65000"/>
                                </a:schemeClr>
                              </a:solidFill>
                              <a:latin typeface="Cambria Math" panose="02040503050406030204" pitchFamily="18" charset="0"/>
                            </a:rPr>
                          </m:ctrlPr>
                        </m:dPr>
                        <m:e>
                          <m:sSub>
                            <m:sSubPr>
                              <m:ctrlPr>
                                <a:rPr lang="en-US" sz="2000" i="1">
                                  <a:solidFill>
                                    <a:schemeClr val="bg1">
                                      <a:lumMod val="65000"/>
                                    </a:schemeClr>
                                  </a:solidFill>
                                  <a:latin typeface="Cambria Math" panose="02040503050406030204" pitchFamily="18" charset="0"/>
                                </a:rPr>
                              </m:ctrlPr>
                            </m:sSubPr>
                            <m:e>
                              <m:r>
                                <m:rPr>
                                  <m:nor/>
                                </m:rPr>
                                <a:rPr lang="en-US" sz="2000">
                                  <a:solidFill>
                                    <a:schemeClr val="bg1">
                                      <a:lumMod val="65000"/>
                                    </a:schemeClr>
                                  </a:solidFill>
                                  <a:latin typeface="Cambria Math" panose="02040503050406030204" pitchFamily="18" charset="0"/>
                                  <a:ea typeface="Cambria Math" panose="02040503050406030204" pitchFamily="18" charset="0"/>
                                </a:rPr>
                                <m:t>angle</m:t>
                              </m:r>
                            </m:e>
                            <m:sub>
                              <m:r>
                                <a:rPr lang="en-US" sz="2000" i="1">
                                  <a:solidFill>
                                    <a:schemeClr val="bg1">
                                      <a:lumMod val="65000"/>
                                    </a:schemeClr>
                                  </a:solidFill>
                                  <a:latin typeface="Cambria Math" panose="02040503050406030204" pitchFamily="18" charset="0"/>
                                </a:rPr>
                                <m:t>𝑖</m:t>
                              </m:r>
                            </m:sub>
                          </m:sSub>
                        </m:e>
                      </m:d>
                      <m:r>
                        <a:rPr lang="en-US" sz="2000" b="0" i="1" smtClean="0">
                          <a:solidFill>
                            <a:schemeClr val="bg1">
                              <a:lumMod val="65000"/>
                            </a:schemeClr>
                          </a:solidFill>
                          <a:latin typeface="Cambria Math" panose="02040503050406030204" pitchFamily="18" charset="0"/>
                        </a:rPr>
                        <m:t>+</m:t>
                      </m:r>
                      <m:sSub>
                        <m:sSubPr>
                          <m:ctrlPr>
                            <a:rPr lang="en-US" sz="2000" b="0" i="1" smtClean="0">
                              <a:solidFill>
                                <a:schemeClr val="bg1">
                                  <a:lumMod val="65000"/>
                                </a:schemeClr>
                              </a:solidFill>
                              <a:latin typeface="Cambria Math" panose="02040503050406030204" pitchFamily="18" charset="0"/>
                            </a:rPr>
                          </m:ctrlPr>
                        </m:sSubPr>
                        <m:e>
                          <m:r>
                            <a:rPr lang="en-US" sz="2000" b="0" i="1" smtClean="0">
                              <a:solidFill>
                                <a:schemeClr val="bg1">
                                  <a:lumMod val="65000"/>
                                </a:schemeClr>
                              </a:solidFill>
                              <a:latin typeface="Cambria Math" panose="02040503050406030204" pitchFamily="18" charset="0"/>
                              <a:ea typeface="Cambria Math" panose="02040503050406030204" pitchFamily="18" charset="0"/>
                            </a:rPr>
                            <m:t>𝜖</m:t>
                          </m:r>
                        </m:e>
                        <m:sub>
                          <m:r>
                            <a:rPr lang="en-US" sz="2000" b="0" i="1" smtClean="0">
                              <a:solidFill>
                                <a:schemeClr val="bg1">
                                  <a:lumMod val="65000"/>
                                </a:schemeClr>
                              </a:solidFill>
                              <a:latin typeface="Cambria Math" panose="02040503050406030204" pitchFamily="18" charset="0"/>
                            </a:rPr>
                            <m:t>𝑖</m:t>
                          </m:r>
                        </m:sub>
                      </m:sSub>
                      <m:r>
                        <a:rPr lang="en-US" sz="2000" i="1">
                          <a:solidFill>
                            <a:schemeClr val="bg1">
                              <a:lumMod val="65000"/>
                            </a:schemeClr>
                          </a:solidFill>
                          <a:latin typeface="Cambria Math" panose="02040503050406030204" pitchFamily="18" charset="0"/>
                        </a:rPr>
                        <m:t> </m:t>
                      </m:r>
                    </m:oMath>
                  </m:oMathPara>
                </a14:m>
                <a:endParaRPr lang="en-US" sz="2000" dirty="0">
                  <a:solidFill>
                    <a:schemeClr val="bg1">
                      <a:lumMod val="65000"/>
                    </a:schemeClr>
                  </a:solidFill>
                </a:endParaRPr>
              </a:p>
            </p:txBody>
          </p:sp>
        </mc:Choice>
        <mc:Fallback xmlns="">
          <p:sp>
            <p:nvSpPr>
              <p:cNvPr id="14" name="TextBox 13">
                <a:extLst>
                  <a:ext uri="{FF2B5EF4-FFF2-40B4-BE49-F238E27FC236}">
                    <a16:creationId xmlns:a16="http://schemas.microsoft.com/office/drawing/2014/main" id="{454B9E5B-9F63-4EDC-9847-1D9C1F31B229}"/>
                  </a:ext>
                </a:extLst>
              </p:cNvPr>
              <p:cNvSpPr txBox="1">
                <a:spLocks noRot="1" noChangeAspect="1" noMove="1" noResize="1" noEditPoints="1" noAdjustHandles="1" noChangeArrowheads="1" noChangeShapeType="1" noTextEdit="1"/>
              </p:cNvSpPr>
              <p:nvPr/>
            </p:nvSpPr>
            <p:spPr>
              <a:xfrm>
                <a:off x="278423" y="1123544"/>
                <a:ext cx="8434256" cy="400110"/>
              </a:xfrm>
              <a:prstGeom prst="rect">
                <a:avLst/>
              </a:prstGeom>
              <a:blipFill>
                <a:blip r:embed="rId3"/>
                <a:stretch>
                  <a:fillRect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674D976E-C6B0-4198-B92F-65DCC3C60680}"/>
                  </a:ext>
                </a:extLst>
              </p:cNvPr>
              <p:cNvSpPr txBox="1"/>
              <p:nvPr/>
            </p:nvSpPr>
            <p:spPr>
              <a:xfrm>
                <a:off x="278423" y="1744646"/>
                <a:ext cx="8434256" cy="41351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m:rPr>
                              <m:nor/>
                            </m:rPr>
                            <a:rPr lang="en-US" sz="2000" b="0" i="0" smtClean="0">
                              <a:latin typeface="Cambria Math" panose="02040503050406030204" pitchFamily="18" charset="0"/>
                              <a:ea typeface="Cambria Math" panose="02040503050406030204" pitchFamily="18" charset="0"/>
                            </a:rPr>
                            <m:t>range</m:t>
                          </m:r>
                        </m:e>
                        <m:sub>
                          <m:r>
                            <a:rPr lang="en-US" sz="2000" b="0" i="1" smtClean="0">
                              <a:latin typeface="Cambria Math" panose="02040503050406030204" pitchFamily="18" charset="0"/>
                            </a:rPr>
                            <m:t>𝑖</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𝛽</m:t>
                          </m:r>
                        </m:e>
                        <m:sub>
                          <m:r>
                            <a:rPr lang="en-US" sz="2000" i="1">
                              <a:latin typeface="Cambria Math" panose="02040503050406030204" pitchFamily="18" charset="0"/>
                            </a:rPr>
                            <m:t>0</m:t>
                          </m:r>
                        </m:sub>
                      </m:sSub>
                      <m:r>
                        <a:rPr lang="en-US" sz="2000" i="1">
                          <a:latin typeface="Cambria Math" panose="02040503050406030204" pitchFamily="18" charset="0"/>
                        </a:rPr>
                        <m:t>+ </m:t>
                      </m:r>
                      <m:sSub>
                        <m:sSubPr>
                          <m:ctrlPr>
                            <a:rPr lang="en-US" sz="2000" i="1">
                              <a:latin typeface="Cambria Math" panose="02040503050406030204" pitchFamily="18" charset="0"/>
                            </a:rPr>
                          </m:ctrlPr>
                        </m:sSubPr>
                        <m:e>
                          <m:r>
                            <a:rPr lang="en-US" sz="2000" i="1">
                              <a:latin typeface="Cambria Math" panose="02040503050406030204" pitchFamily="18" charset="0"/>
                            </a:rPr>
                            <m:t>𝛽</m:t>
                          </m:r>
                        </m:e>
                        <m:sub>
                          <m:r>
                            <m:rPr>
                              <m:sty m:val="p"/>
                            </m:rPr>
                            <a:rPr lang="en-US" sz="2000" i="1" smtClean="0">
                              <a:latin typeface="Cambria Math" panose="02040503050406030204" pitchFamily="18" charset="0"/>
                              <a:ea typeface="Cambria Math" panose="02040503050406030204" pitchFamily="18" charset="0"/>
                            </a:rPr>
                            <m:t>cl</m:t>
                          </m:r>
                        </m:sub>
                      </m:sSub>
                      <m:sSub>
                        <m:sSubPr>
                          <m:ctrlPr>
                            <a:rPr lang="en-US" sz="2000" i="1">
                              <a:latin typeface="Cambria Math" panose="02040503050406030204" pitchFamily="18" charset="0"/>
                            </a:rPr>
                          </m:ctrlPr>
                        </m:sSubPr>
                        <m:e>
                          <m:r>
                            <m:rPr>
                              <m:nor/>
                            </m:rPr>
                            <a:rPr lang="en-US" sz="2000">
                              <a:latin typeface="Cambria Math" panose="02040503050406030204" pitchFamily="18" charset="0"/>
                              <a:ea typeface="Cambria Math" panose="02040503050406030204" pitchFamily="18" charset="0"/>
                            </a:rPr>
                            <m:t>classic</m:t>
                          </m:r>
                        </m:e>
                        <m:sub>
                          <m:r>
                            <a:rPr lang="en-US" sz="2000" i="1">
                              <a:latin typeface="Cambria Math" panose="02040503050406030204" pitchFamily="18" charset="0"/>
                            </a:rPr>
                            <m:t>𝑖</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𝛽</m:t>
                          </m:r>
                        </m:e>
                        <m:sub>
                          <m:r>
                            <m:rPr>
                              <m:nor/>
                            </m:rPr>
                            <a:rPr lang="en-US" sz="2000">
                              <a:latin typeface="Cambria Math" panose="02040503050406030204" pitchFamily="18" charset="0"/>
                              <a:ea typeface="Cambria Math" panose="02040503050406030204" pitchFamily="18" charset="0"/>
                            </a:rPr>
                            <m:t>wr</m:t>
                          </m:r>
                        </m:sub>
                      </m:sSub>
                      <m:sSub>
                        <m:sSubPr>
                          <m:ctrlPr>
                            <a:rPr lang="en-US" sz="2000" i="1">
                              <a:latin typeface="Cambria Math" panose="02040503050406030204" pitchFamily="18" charset="0"/>
                            </a:rPr>
                          </m:ctrlPr>
                        </m:sSubPr>
                        <m:e>
                          <m:r>
                            <m:rPr>
                              <m:nor/>
                            </m:rPr>
                            <a:rPr lang="en-US" sz="2000">
                              <a:latin typeface="Cambria Math" panose="02040503050406030204" pitchFamily="18" charset="0"/>
                              <a:ea typeface="Cambria Math" panose="02040503050406030204" pitchFamily="18" charset="0"/>
                            </a:rPr>
                            <m:t>wrpa</m:t>
                          </m:r>
                        </m:e>
                        <m:sub>
                          <m:r>
                            <a:rPr lang="en-US" sz="2000" i="1">
                              <a:latin typeface="Cambria Math" panose="02040503050406030204" pitchFamily="18" charset="0"/>
                            </a:rPr>
                            <m:t>𝑖</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b="0" i="1" smtClean="0">
                              <a:latin typeface="Cambria Math" panose="02040503050406030204" pitchFamily="18" charset="0"/>
                            </a:rPr>
                            <m:t>𝑓</m:t>
                          </m:r>
                        </m:e>
                        <m:sub>
                          <m:r>
                            <m:rPr>
                              <m:nor/>
                            </m:rPr>
                            <a:rPr lang="en-US" sz="2000">
                              <a:latin typeface="Cambria Math" panose="02040503050406030204" pitchFamily="18" charset="0"/>
                              <a:ea typeface="Cambria Math" panose="02040503050406030204" pitchFamily="18" charset="0"/>
                            </a:rPr>
                            <m:t>as</m:t>
                          </m:r>
                          <m:r>
                            <a:rPr lang="en-US" sz="2000" b="0" i="1" smtClean="0">
                              <a:latin typeface="Cambria Math" panose="02040503050406030204" pitchFamily="18" charset="0"/>
                              <a:ea typeface="Cambria Math" panose="02040503050406030204" pitchFamily="18" charset="0"/>
                            </a:rPr>
                            <m:t>,</m:t>
                          </m:r>
                          <m:r>
                            <m:rPr>
                              <m:nor/>
                            </m:rPr>
                            <a:rPr lang="en-US" sz="2000" b="0" i="0" smtClean="0">
                              <a:latin typeface="Cambria Math" panose="02040503050406030204" pitchFamily="18" charset="0"/>
                              <a:ea typeface="Cambria Math" panose="02040503050406030204" pitchFamily="18" charset="0"/>
                            </a:rPr>
                            <m:t>an</m:t>
                          </m:r>
                        </m:sub>
                      </m:sSub>
                      <m:d>
                        <m:dPr>
                          <m:ctrlPr>
                            <a:rPr lang="en-US" sz="2000" i="1" smtClean="0">
                              <a:latin typeface="Cambria Math" panose="02040503050406030204" pitchFamily="18" charset="0"/>
                            </a:rPr>
                          </m:ctrlPr>
                        </m:dPr>
                        <m:e>
                          <m:sSub>
                            <m:sSubPr>
                              <m:ctrlPr>
                                <a:rPr lang="en-US" sz="2000" i="1">
                                  <a:latin typeface="Cambria Math" panose="02040503050406030204" pitchFamily="18" charset="0"/>
                                </a:rPr>
                              </m:ctrlPr>
                            </m:sSubPr>
                            <m:e>
                              <m:r>
                                <m:rPr>
                                  <m:nor/>
                                </m:rPr>
                                <a:rPr lang="en-US" sz="2000">
                                  <a:latin typeface="Cambria Math" panose="02040503050406030204" pitchFamily="18" charset="0"/>
                                  <a:ea typeface="Cambria Math" panose="02040503050406030204" pitchFamily="18" charset="0"/>
                                </a:rPr>
                                <m:t>airspeed</m:t>
                              </m:r>
                            </m:e>
                            <m:sub>
                              <m:r>
                                <a:rPr lang="en-US" sz="2000" i="1">
                                  <a:latin typeface="Cambria Math" panose="02040503050406030204" pitchFamily="18" charset="0"/>
                                </a:rPr>
                                <m:t>𝑖</m:t>
                              </m:r>
                            </m:sub>
                          </m:sSub>
                          <m:r>
                            <a:rPr lang="en-US" sz="2000" b="0" i="1" smtClean="0">
                              <a:latin typeface="Cambria Math" panose="02040503050406030204" pitchFamily="18" charset="0"/>
                            </a:rPr>
                            <m:t>,</m:t>
                          </m:r>
                          <m:sSub>
                            <m:sSubPr>
                              <m:ctrlPr>
                                <a:rPr lang="en-US" sz="2000" i="1">
                                  <a:latin typeface="Cambria Math" panose="02040503050406030204" pitchFamily="18" charset="0"/>
                                </a:rPr>
                              </m:ctrlPr>
                            </m:sSubPr>
                            <m:e>
                              <m:r>
                                <m:rPr>
                                  <m:nor/>
                                </m:rPr>
                                <a:rPr lang="en-US" sz="2000">
                                  <a:latin typeface="Cambria Math" panose="02040503050406030204" pitchFamily="18" charset="0"/>
                                  <a:ea typeface="Cambria Math" panose="02040503050406030204" pitchFamily="18" charset="0"/>
                                </a:rPr>
                                <m:t>angle</m:t>
                              </m:r>
                            </m:e>
                            <m:sub>
                              <m:r>
                                <a:rPr lang="en-US" sz="2000" i="1">
                                  <a:latin typeface="Cambria Math" panose="02040503050406030204" pitchFamily="18" charset="0"/>
                                </a:rPr>
                                <m:t>𝑖</m:t>
                              </m:r>
                            </m:sub>
                          </m:sSub>
                        </m:e>
                      </m:d>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𝜖</m:t>
                          </m:r>
                        </m:e>
                        <m:sub>
                          <m:r>
                            <a:rPr lang="en-US" sz="2000" b="0" i="1" smtClean="0">
                              <a:latin typeface="Cambria Math" panose="02040503050406030204" pitchFamily="18" charset="0"/>
                            </a:rPr>
                            <m:t>𝑖</m:t>
                          </m:r>
                        </m:sub>
                      </m:sSub>
                      <m:r>
                        <a:rPr lang="en-US" sz="2000" i="1">
                          <a:latin typeface="Cambria Math" panose="02040503050406030204" pitchFamily="18" charset="0"/>
                        </a:rPr>
                        <m:t> </m:t>
                      </m:r>
                    </m:oMath>
                  </m:oMathPara>
                </a14:m>
                <a:endParaRPr lang="en-US" sz="2000" dirty="0"/>
              </a:p>
            </p:txBody>
          </p:sp>
        </mc:Choice>
        <mc:Fallback xmlns="">
          <p:sp>
            <p:nvSpPr>
              <p:cNvPr id="15" name="TextBox 14">
                <a:extLst>
                  <a:ext uri="{FF2B5EF4-FFF2-40B4-BE49-F238E27FC236}">
                    <a16:creationId xmlns:a16="http://schemas.microsoft.com/office/drawing/2014/main" id="{674D976E-C6B0-4198-B92F-65DCC3C60680}"/>
                  </a:ext>
                </a:extLst>
              </p:cNvPr>
              <p:cNvSpPr txBox="1">
                <a:spLocks noRot="1" noChangeAspect="1" noMove="1" noResize="1" noEditPoints="1" noAdjustHandles="1" noChangeArrowheads="1" noChangeShapeType="1" noTextEdit="1"/>
              </p:cNvSpPr>
              <p:nvPr/>
            </p:nvSpPr>
            <p:spPr>
              <a:xfrm>
                <a:off x="278423" y="1744646"/>
                <a:ext cx="8434256" cy="413511"/>
              </a:xfrm>
              <a:prstGeom prst="rect">
                <a:avLst/>
              </a:prstGeom>
              <a:blipFill>
                <a:blip r:embed="rId4"/>
                <a:stretch>
                  <a:fillRect b="-11765"/>
                </a:stretch>
              </a:blipFill>
            </p:spPr>
            <p:txBody>
              <a:bodyPr/>
              <a:lstStyle/>
              <a:p>
                <a:r>
                  <a:rPr lang="en-US">
                    <a:noFill/>
                  </a:rPr>
                  <a:t> </a:t>
                </a:r>
              </a:p>
            </p:txBody>
          </p:sp>
        </mc:Fallback>
      </mc:AlternateContent>
      <p:sp>
        <p:nvSpPr>
          <p:cNvPr id="9" name="Rectangle 8">
            <a:extLst>
              <a:ext uri="{FF2B5EF4-FFF2-40B4-BE49-F238E27FC236}">
                <a16:creationId xmlns:a16="http://schemas.microsoft.com/office/drawing/2014/main" id="{B724BEE1-5654-4C84-AE75-091CC2FAA74B}"/>
              </a:ext>
            </a:extLst>
          </p:cNvPr>
          <p:cNvSpPr/>
          <p:nvPr/>
        </p:nvSpPr>
        <p:spPr>
          <a:xfrm flipH="1">
            <a:off x="3073380" y="2310704"/>
            <a:ext cx="2844342" cy="487406"/>
          </a:xfrm>
          <a:prstGeom prst="rect">
            <a:avLst/>
          </a:prstGeom>
          <a:solidFill>
            <a:srgbClr val="FFFF00"/>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Interaction surface</a:t>
            </a:r>
          </a:p>
        </p:txBody>
      </p:sp>
    </p:spTree>
    <p:extLst>
      <p:ext uri="{BB962C8B-B14F-4D97-AF65-F5344CB8AC3E}">
        <p14:creationId xmlns:p14="http://schemas.microsoft.com/office/powerpoint/2010/main" val="268076488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4129D96-166F-43E1-A653-7415CCB7C30A}"/>
              </a:ext>
            </a:extLst>
          </p:cNvPr>
          <p:cNvSpPr>
            <a:spLocks noGrp="1"/>
          </p:cNvSpPr>
          <p:nvPr>
            <p:ph type="title"/>
          </p:nvPr>
        </p:nvSpPr>
        <p:spPr/>
        <p:txBody>
          <a:bodyPr/>
          <a:lstStyle/>
          <a:p>
            <a:r>
              <a:rPr lang="en-US" dirty="0"/>
              <a:t>Additive models permit lots of functional forms</a:t>
            </a:r>
          </a:p>
        </p:txBody>
      </p:sp>
      <p:sp>
        <p:nvSpPr>
          <p:cNvPr id="5" name="Text Placeholder 4">
            <a:extLst>
              <a:ext uri="{FF2B5EF4-FFF2-40B4-BE49-F238E27FC236}">
                <a16:creationId xmlns:a16="http://schemas.microsoft.com/office/drawing/2014/main" id="{E8CAA88D-91B5-4180-B472-41D46BF1BD03}"/>
              </a:ext>
            </a:extLst>
          </p:cNvPr>
          <p:cNvSpPr>
            <a:spLocks noGrp="1"/>
          </p:cNvSpPr>
          <p:nvPr>
            <p:ph type="body" sz="quarter" idx="11"/>
          </p:nvPr>
        </p:nvSpPr>
        <p:spPr/>
        <p:txBody>
          <a:bodyPr/>
          <a:lstStyle/>
          <a:p>
            <a:endParaRPr lang="en-US"/>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454B9E5B-9F63-4EDC-9847-1D9C1F31B229}"/>
                  </a:ext>
                </a:extLst>
              </p:cNvPr>
              <p:cNvSpPr txBox="1"/>
              <p:nvPr/>
            </p:nvSpPr>
            <p:spPr>
              <a:xfrm>
                <a:off x="278423" y="1123544"/>
                <a:ext cx="8434256"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chemeClr val="bg1">
                                  <a:lumMod val="65000"/>
                                </a:schemeClr>
                              </a:solidFill>
                              <a:latin typeface="Cambria Math" panose="02040503050406030204" pitchFamily="18" charset="0"/>
                            </a:rPr>
                          </m:ctrlPr>
                        </m:sSubPr>
                        <m:e>
                          <m:r>
                            <m:rPr>
                              <m:nor/>
                            </m:rPr>
                            <a:rPr lang="en-US" sz="2000" b="0" i="0" smtClean="0">
                              <a:solidFill>
                                <a:schemeClr val="bg1">
                                  <a:lumMod val="65000"/>
                                </a:schemeClr>
                              </a:solidFill>
                              <a:latin typeface="Cambria Math" panose="02040503050406030204" pitchFamily="18" charset="0"/>
                              <a:ea typeface="Cambria Math" panose="02040503050406030204" pitchFamily="18" charset="0"/>
                            </a:rPr>
                            <m:t>range</m:t>
                          </m:r>
                        </m:e>
                        <m:sub>
                          <m:r>
                            <a:rPr lang="en-US" sz="2000" b="0" i="1" smtClean="0">
                              <a:solidFill>
                                <a:schemeClr val="bg1">
                                  <a:lumMod val="65000"/>
                                </a:schemeClr>
                              </a:solidFill>
                              <a:latin typeface="Cambria Math" panose="02040503050406030204" pitchFamily="18" charset="0"/>
                            </a:rPr>
                            <m:t>𝑖</m:t>
                          </m:r>
                        </m:sub>
                      </m:sSub>
                      <m:r>
                        <a:rPr lang="en-US" sz="2000" i="1">
                          <a:solidFill>
                            <a:schemeClr val="bg1">
                              <a:lumMod val="65000"/>
                            </a:schemeClr>
                          </a:solidFill>
                          <a:latin typeface="Cambria Math" panose="02040503050406030204" pitchFamily="18" charset="0"/>
                        </a:rPr>
                        <m:t>=</m:t>
                      </m:r>
                      <m:sSub>
                        <m:sSubPr>
                          <m:ctrlPr>
                            <a:rPr lang="en-US" sz="2000" i="1">
                              <a:solidFill>
                                <a:schemeClr val="bg1">
                                  <a:lumMod val="65000"/>
                                </a:schemeClr>
                              </a:solidFill>
                              <a:latin typeface="Cambria Math" panose="02040503050406030204" pitchFamily="18" charset="0"/>
                            </a:rPr>
                          </m:ctrlPr>
                        </m:sSubPr>
                        <m:e>
                          <m:r>
                            <a:rPr lang="en-US" sz="2000" i="1">
                              <a:solidFill>
                                <a:schemeClr val="bg1">
                                  <a:lumMod val="65000"/>
                                </a:schemeClr>
                              </a:solidFill>
                              <a:latin typeface="Cambria Math" panose="02040503050406030204" pitchFamily="18" charset="0"/>
                            </a:rPr>
                            <m:t>𝛽</m:t>
                          </m:r>
                        </m:e>
                        <m:sub>
                          <m:r>
                            <a:rPr lang="en-US" sz="2000" i="1">
                              <a:solidFill>
                                <a:schemeClr val="bg1">
                                  <a:lumMod val="65000"/>
                                </a:schemeClr>
                              </a:solidFill>
                              <a:latin typeface="Cambria Math" panose="02040503050406030204" pitchFamily="18" charset="0"/>
                            </a:rPr>
                            <m:t>0</m:t>
                          </m:r>
                        </m:sub>
                      </m:sSub>
                      <m:r>
                        <a:rPr lang="en-US" sz="2000" i="1">
                          <a:solidFill>
                            <a:schemeClr val="bg1">
                              <a:lumMod val="65000"/>
                            </a:schemeClr>
                          </a:solidFill>
                          <a:latin typeface="Cambria Math" panose="02040503050406030204" pitchFamily="18" charset="0"/>
                        </a:rPr>
                        <m:t>+ </m:t>
                      </m:r>
                      <m:sSub>
                        <m:sSubPr>
                          <m:ctrlPr>
                            <a:rPr lang="en-US" sz="2000" i="1">
                              <a:solidFill>
                                <a:schemeClr val="bg1">
                                  <a:lumMod val="65000"/>
                                </a:schemeClr>
                              </a:solidFill>
                              <a:latin typeface="Cambria Math" panose="02040503050406030204" pitchFamily="18" charset="0"/>
                            </a:rPr>
                          </m:ctrlPr>
                        </m:sSubPr>
                        <m:e>
                          <m:r>
                            <a:rPr lang="en-US" sz="2000" i="1">
                              <a:solidFill>
                                <a:schemeClr val="bg1">
                                  <a:lumMod val="65000"/>
                                </a:schemeClr>
                              </a:solidFill>
                              <a:latin typeface="Cambria Math" panose="02040503050406030204" pitchFamily="18" charset="0"/>
                            </a:rPr>
                            <m:t>𝛽</m:t>
                          </m:r>
                        </m:e>
                        <m:sub>
                          <m:r>
                            <m:rPr>
                              <m:sty m:val="p"/>
                            </m:rPr>
                            <a:rPr lang="en-US" sz="2000" i="1" smtClean="0">
                              <a:solidFill>
                                <a:schemeClr val="bg1">
                                  <a:lumMod val="65000"/>
                                </a:schemeClr>
                              </a:solidFill>
                              <a:latin typeface="Cambria Math" panose="02040503050406030204" pitchFamily="18" charset="0"/>
                              <a:ea typeface="Cambria Math" panose="02040503050406030204" pitchFamily="18" charset="0"/>
                            </a:rPr>
                            <m:t>cl</m:t>
                          </m:r>
                        </m:sub>
                      </m:sSub>
                      <m:sSub>
                        <m:sSubPr>
                          <m:ctrlPr>
                            <a:rPr lang="en-US" sz="2000" i="1">
                              <a:solidFill>
                                <a:schemeClr val="bg1">
                                  <a:lumMod val="65000"/>
                                </a:schemeClr>
                              </a:solidFill>
                              <a:latin typeface="Cambria Math" panose="02040503050406030204" pitchFamily="18" charset="0"/>
                            </a:rPr>
                          </m:ctrlPr>
                        </m:sSubPr>
                        <m:e>
                          <m:r>
                            <m:rPr>
                              <m:nor/>
                            </m:rPr>
                            <a:rPr lang="en-US" sz="2000">
                              <a:solidFill>
                                <a:schemeClr val="bg1">
                                  <a:lumMod val="65000"/>
                                </a:schemeClr>
                              </a:solidFill>
                              <a:latin typeface="Cambria Math" panose="02040503050406030204" pitchFamily="18" charset="0"/>
                              <a:ea typeface="Cambria Math" panose="02040503050406030204" pitchFamily="18" charset="0"/>
                            </a:rPr>
                            <m:t>classic</m:t>
                          </m:r>
                        </m:e>
                        <m:sub>
                          <m:r>
                            <a:rPr lang="en-US" sz="2000" i="1">
                              <a:solidFill>
                                <a:schemeClr val="bg1">
                                  <a:lumMod val="65000"/>
                                </a:schemeClr>
                              </a:solidFill>
                              <a:latin typeface="Cambria Math" panose="02040503050406030204" pitchFamily="18" charset="0"/>
                            </a:rPr>
                            <m:t>𝑖</m:t>
                          </m:r>
                        </m:sub>
                      </m:sSub>
                      <m:r>
                        <a:rPr lang="en-US" sz="2000" i="1">
                          <a:solidFill>
                            <a:schemeClr val="bg1">
                              <a:lumMod val="65000"/>
                            </a:schemeClr>
                          </a:solidFill>
                          <a:latin typeface="Cambria Math" panose="02040503050406030204" pitchFamily="18" charset="0"/>
                        </a:rPr>
                        <m:t>+</m:t>
                      </m:r>
                      <m:sSub>
                        <m:sSubPr>
                          <m:ctrlPr>
                            <a:rPr lang="en-US" sz="2000" i="1">
                              <a:solidFill>
                                <a:schemeClr val="bg1">
                                  <a:lumMod val="65000"/>
                                </a:schemeClr>
                              </a:solidFill>
                              <a:latin typeface="Cambria Math" panose="02040503050406030204" pitchFamily="18" charset="0"/>
                            </a:rPr>
                          </m:ctrlPr>
                        </m:sSubPr>
                        <m:e>
                          <m:r>
                            <a:rPr lang="en-US" sz="2000" i="1">
                              <a:solidFill>
                                <a:schemeClr val="bg1">
                                  <a:lumMod val="65000"/>
                                </a:schemeClr>
                              </a:solidFill>
                              <a:latin typeface="Cambria Math" panose="02040503050406030204" pitchFamily="18" charset="0"/>
                            </a:rPr>
                            <m:t>𝛽</m:t>
                          </m:r>
                        </m:e>
                        <m:sub>
                          <m:r>
                            <m:rPr>
                              <m:nor/>
                            </m:rPr>
                            <a:rPr lang="en-US" sz="2000">
                              <a:solidFill>
                                <a:schemeClr val="bg1">
                                  <a:lumMod val="65000"/>
                                </a:schemeClr>
                              </a:solidFill>
                              <a:latin typeface="Cambria Math" panose="02040503050406030204" pitchFamily="18" charset="0"/>
                              <a:ea typeface="Cambria Math" panose="02040503050406030204" pitchFamily="18" charset="0"/>
                            </a:rPr>
                            <m:t>wr</m:t>
                          </m:r>
                        </m:sub>
                      </m:sSub>
                      <m:sSub>
                        <m:sSubPr>
                          <m:ctrlPr>
                            <a:rPr lang="en-US" sz="2000" i="1">
                              <a:solidFill>
                                <a:schemeClr val="bg1">
                                  <a:lumMod val="65000"/>
                                </a:schemeClr>
                              </a:solidFill>
                              <a:latin typeface="Cambria Math" panose="02040503050406030204" pitchFamily="18" charset="0"/>
                            </a:rPr>
                          </m:ctrlPr>
                        </m:sSubPr>
                        <m:e>
                          <m:r>
                            <m:rPr>
                              <m:nor/>
                            </m:rPr>
                            <a:rPr lang="en-US" sz="2000">
                              <a:solidFill>
                                <a:schemeClr val="bg1">
                                  <a:lumMod val="65000"/>
                                </a:schemeClr>
                              </a:solidFill>
                              <a:latin typeface="Cambria Math" panose="02040503050406030204" pitchFamily="18" charset="0"/>
                              <a:ea typeface="Cambria Math" panose="02040503050406030204" pitchFamily="18" charset="0"/>
                            </a:rPr>
                            <m:t>wrpa</m:t>
                          </m:r>
                        </m:e>
                        <m:sub>
                          <m:r>
                            <a:rPr lang="en-US" sz="2000" i="1">
                              <a:solidFill>
                                <a:schemeClr val="bg1">
                                  <a:lumMod val="65000"/>
                                </a:schemeClr>
                              </a:solidFill>
                              <a:latin typeface="Cambria Math" panose="02040503050406030204" pitchFamily="18" charset="0"/>
                            </a:rPr>
                            <m:t>𝑖</m:t>
                          </m:r>
                        </m:sub>
                      </m:sSub>
                      <m:r>
                        <a:rPr lang="en-US" sz="2000" i="1">
                          <a:solidFill>
                            <a:schemeClr val="bg1">
                              <a:lumMod val="65000"/>
                            </a:schemeClr>
                          </a:solidFill>
                          <a:latin typeface="Cambria Math" panose="02040503050406030204" pitchFamily="18" charset="0"/>
                        </a:rPr>
                        <m:t>+</m:t>
                      </m:r>
                      <m:sSub>
                        <m:sSubPr>
                          <m:ctrlPr>
                            <a:rPr lang="en-US" sz="2000" i="1">
                              <a:solidFill>
                                <a:schemeClr val="bg1">
                                  <a:lumMod val="65000"/>
                                </a:schemeClr>
                              </a:solidFill>
                              <a:latin typeface="Cambria Math" panose="02040503050406030204" pitchFamily="18" charset="0"/>
                            </a:rPr>
                          </m:ctrlPr>
                        </m:sSubPr>
                        <m:e>
                          <m:r>
                            <a:rPr lang="en-US" sz="2000" b="0" i="1" smtClean="0">
                              <a:solidFill>
                                <a:schemeClr val="bg1">
                                  <a:lumMod val="65000"/>
                                </a:schemeClr>
                              </a:solidFill>
                              <a:latin typeface="Cambria Math" panose="02040503050406030204" pitchFamily="18" charset="0"/>
                            </a:rPr>
                            <m:t>𝑓</m:t>
                          </m:r>
                        </m:e>
                        <m:sub>
                          <m:r>
                            <m:rPr>
                              <m:nor/>
                            </m:rPr>
                            <a:rPr lang="en-US" sz="2000">
                              <a:solidFill>
                                <a:schemeClr val="bg1">
                                  <a:lumMod val="65000"/>
                                </a:schemeClr>
                              </a:solidFill>
                              <a:latin typeface="Cambria Math" panose="02040503050406030204" pitchFamily="18" charset="0"/>
                              <a:ea typeface="Cambria Math" panose="02040503050406030204" pitchFamily="18" charset="0"/>
                            </a:rPr>
                            <m:t>as</m:t>
                          </m:r>
                        </m:sub>
                      </m:sSub>
                      <m:d>
                        <m:dPr>
                          <m:ctrlPr>
                            <a:rPr lang="en-US" sz="2000" i="1" smtClean="0">
                              <a:solidFill>
                                <a:schemeClr val="bg1">
                                  <a:lumMod val="65000"/>
                                </a:schemeClr>
                              </a:solidFill>
                              <a:latin typeface="Cambria Math" panose="02040503050406030204" pitchFamily="18" charset="0"/>
                            </a:rPr>
                          </m:ctrlPr>
                        </m:dPr>
                        <m:e>
                          <m:sSub>
                            <m:sSubPr>
                              <m:ctrlPr>
                                <a:rPr lang="en-US" sz="2000" i="1">
                                  <a:solidFill>
                                    <a:schemeClr val="bg1">
                                      <a:lumMod val="65000"/>
                                    </a:schemeClr>
                                  </a:solidFill>
                                  <a:latin typeface="Cambria Math" panose="02040503050406030204" pitchFamily="18" charset="0"/>
                                </a:rPr>
                              </m:ctrlPr>
                            </m:sSubPr>
                            <m:e>
                              <m:r>
                                <m:rPr>
                                  <m:nor/>
                                </m:rPr>
                                <a:rPr lang="en-US" sz="2000">
                                  <a:solidFill>
                                    <a:schemeClr val="bg1">
                                      <a:lumMod val="65000"/>
                                    </a:schemeClr>
                                  </a:solidFill>
                                  <a:latin typeface="Cambria Math" panose="02040503050406030204" pitchFamily="18" charset="0"/>
                                  <a:ea typeface="Cambria Math" panose="02040503050406030204" pitchFamily="18" charset="0"/>
                                </a:rPr>
                                <m:t>airspeed</m:t>
                              </m:r>
                            </m:e>
                            <m:sub>
                              <m:r>
                                <a:rPr lang="en-US" sz="2000" i="1">
                                  <a:solidFill>
                                    <a:schemeClr val="bg1">
                                      <a:lumMod val="65000"/>
                                    </a:schemeClr>
                                  </a:solidFill>
                                  <a:latin typeface="Cambria Math" panose="02040503050406030204" pitchFamily="18" charset="0"/>
                                </a:rPr>
                                <m:t>𝑖</m:t>
                              </m:r>
                            </m:sub>
                          </m:sSub>
                        </m:e>
                      </m:d>
                      <m:r>
                        <a:rPr lang="en-US" sz="2000" i="1">
                          <a:solidFill>
                            <a:schemeClr val="bg1">
                              <a:lumMod val="65000"/>
                            </a:schemeClr>
                          </a:solidFill>
                          <a:latin typeface="Cambria Math" panose="02040503050406030204" pitchFamily="18" charset="0"/>
                        </a:rPr>
                        <m:t>+</m:t>
                      </m:r>
                      <m:sSub>
                        <m:sSubPr>
                          <m:ctrlPr>
                            <a:rPr lang="en-US" sz="2000" i="1">
                              <a:solidFill>
                                <a:schemeClr val="bg1">
                                  <a:lumMod val="65000"/>
                                </a:schemeClr>
                              </a:solidFill>
                              <a:latin typeface="Cambria Math" panose="02040503050406030204" pitchFamily="18" charset="0"/>
                            </a:rPr>
                          </m:ctrlPr>
                        </m:sSubPr>
                        <m:e>
                          <m:r>
                            <a:rPr lang="en-US" sz="2000" b="0" i="1" smtClean="0">
                              <a:solidFill>
                                <a:schemeClr val="bg1">
                                  <a:lumMod val="65000"/>
                                </a:schemeClr>
                              </a:solidFill>
                              <a:latin typeface="Cambria Math" panose="02040503050406030204" pitchFamily="18" charset="0"/>
                            </a:rPr>
                            <m:t>𝑓</m:t>
                          </m:r>
                        </m:e>
                        <m:sub>
                          <m:r>
                            <m:rPr>
                              <m:nor/>
                            </m:rPr>
                            <a:rPr lang="en-US" sz="2000">
                              <a:solidFill>
                                <a:schemeClr val="bg1">
                                  <a:lumMod val="65000"/>
                                </a:schemeClr>
                              </a:solidFill>
                              <a:latin typeface="Cambria Math" panose="02040503050406030204" pitchFamily="18" charset="0"/>
                              <a:ea typeface="Cambria Math" panose="02040503050406030204" pitchFamily="18" charset="0"/>
                            </a:rPr>
                            <m:t>an</m:t>
                          </m:r>
                        </m:sub>
                      </m:sSub>
                      <m:d>
                        <m:dPr>
                          <m:ctrlPr>
                            <a:rPr lang="en-US" sz="2000" i="1" smtClean="0">
                              <a:solidFill>
                                <a:schemeClr val="bg1">
                                  <a:lumMod val="65000"/>
                                </a:schemeClr>
                              </a:solidFill>
                              <a:latin typeface="Cambria Math" panose="02040503050406030204" pitchFamily="18" charset="0"/>
                            </a:rPr>
                          </m:ctrlPr>
                        </m:dPr>
                        <m:e>
                          <m:sSub>
                            <m:sSubPr>
                              <m:ctrlPr>
                                <a:rPr lang="en-US" sz="2000" i="1">
                                  <a:solidFill>
                                    <a:schemeClr val="bg1">
                                      <a:lumMod val="65000"/>
                                    </a:schemeClr>
                                  </a:solidFill>
                                  <a:latin typeface="Cambria Math" panose="02040503050406030204" pitchFamily="18" charset="0"/>
                                </a:rPr>
                              </m:ctrlPr>
                            </m:sSubPr>
                            <m:e>
                              <m:r>
                                <m:rPr>
                                  <m:nor/>
                                </m:rPr>
                                <a:rPr lang="en-US" sz="2000">
                                  <a:solidFill>
                                    <a:schemeClr val="bg1">
                                      <a:lumMod val="65000"/>
                                    </a:schemeClr>
                                  </a:solidFill>
                                  <a:latin typeface="Cambria Math" panose="02040503050406030204" pitchFamily="18" charset="0"/>
                                  <a:ea typeface="Cambria Math" panose="02040503050406030204" pitchFamily="18" charset="0"/>
                                </a:rPr>
                                <m:t>angle</m:t>
                              </m:r>
                            </m:e>
                            <m:sub>
                              <m:r>
                                <a:rPr lang="en-US" sz="2000" i="1">
                                  <a:solidFill>
                                    <a:schemeClr val="bg1">
                                      <a:lumMod val="65000"/>
                                    </a:schemeClr>
                                  </a:solidFill>
                                  <a:latin typeface="Cambria Math" panose="02040503050406030204" pitchFamily="18" charset="0"/>
                                </a:rPr>
                                <m:t>𝑖</m:t>
                              </m:r>
                            </m:sub>
                          </m:sSub>
                        </m:e>
                      </m:d>
                      <m:r>
                        <a:rPr lang="en-US" sz="2000" b="0" i="1" smtClean="0">
                          <a:solidFill>
                            <a:schemeClr val="bg1">
                              <a:lumMod val="65000"/>
                            </a:schemeClr>
                          </a:solidFill>
                          <a:latin typeface="Cambria Math" panose="02040503050406030204" pitchFamily="18" charset="0"/>
                        </a:rPr>
                        <m:t>+</m:t>
                      </m:r>
                      <m:sSub>
                        <m:sSubPr>
                          <m:ctrlPr>
                            <a:rPr lang="en-US" sz="2000" b="0" i="1" smtClean="0">
                              <a:solidFill>
                                <a:schemeClr val="bg1">
                                  <a:lumMod val="65000"/>
                                </a:schemeClr>
                              </a:solidFill>
                              <a:latin typeface="Cambria Math" panose="02040503050406030204" pitchFamily="18" charset="0"/>
                            </a:rPr>
                          </m:ctrlPr>
                        </m:sSubPr>
                        <m:e>
                          <m:r>
                            <a:rPr lang="en-US" sz="2000" b="0" i="1" smtClean="0">
                              <a:solidFill>
                                <a:schemeClr val="bg1">
                                  <a:lumMod val="65000"/>
                                </a:schemeClr>
                              </a:solidFill>
                              <a:latin typeface="Cambria Math" panose="02040503050406030204" pitchFamily="18" charset="0"/>
                              <a:ea typeface="Cambria Math" panose="02040503050406030204" pitchFamily="18" charset="0"/>
                            </a:rPr>
                            <m:t>𝜖</m:t>
                          </m:r>
                        </m:e>
                        <m:sub>
                          <m:r>
                            <a:rPr lang="en-US" sz="2000" b="0" i="1" smtClean="0">
                              <a:solidFill>
                                <a:schemeClr val="bg1">
                                  <a:lumMod val="65000"/>
                                </a:schemeClr>
                              </a:solidFill>
                              <a:latin typeface="Cambria Math" panose="02040503050406030204" pitchFamily="18" charset="0"/>
                            </a:rPr>
                            <m:t>𝑖</m:t>
                          </m:r>
                        </m:sub>
                      </m:sSub>
                      <m:r>
                        <a:rPr lang="en-US" sz="2000" i="1">
                          <a:solidFill>
                            <a:schemeClr val="bg1">
                              <a:lumMod val="65000"/>
                            </a:schemeClr>
                          </a:solidFill>
                          <a:latin typeface="Cambria Math" panose="02040503050406030204" pitchFamily="18" charset="0"/>
                        </a:rPr>
                        <m:t> </m:t>
                      </m:r>
                    </m:oMath>
                  </m:oMathPara>
                </a14:m>
                <a:endParaRPr lang="en-US" sz="2000" dirty="0">
                  <a:solidFill>
                    <a:schemeClr val="bg1">
                      <a:lumMod val="65000"/>
                    </a:schemeClr>
                  </a:solidFill>
                </a:endParaRPr>
              </a:p>
            </p:txBody>
          </p:sp>
        </mc:Choice>
        <mc:Fallback xmlns="">
          <p:sp>
            <p:nvSpPr>
              <p:cNvPr id="14" name="TextBox 13">
                <a:extLst>
                  <a:ext uri="{FF2B5EF4-FFF2-40B4-BE49-F238E27FC236}">
                    <a16:creationId xmlns:a16="http://schemas.microsoft.com/office/drawing/2014/main" id="{454B9E5B-9F63-4EDC-9847-1D9C1F31B229}"/>
                  </a:ext>
                </a:extLst>
              </p:cNvPr>
              <p:cNvSpPr txBox="1">
                <a:spLocks noRot="1" noChangeAspect="1" noMove="1" noResize="1" noEditPoints="1" noAdjustHandles="1" noChangeArrowheads="1" noChangeShapeType="1" noTextEdit="1"/>
              </p:cNvSpPr>
              <p:nvPr/>
            </p:nvSpPr>
            <p:spPr>
              <a:xfrm>
                <a:off x="278423" y="1123544"/>
                <a:ext cx="8434256" cy="400110"/>
              </a:xfrm>
              <a:prstGeom prst="rect">
                <a:avLst/>
              </a:prstGeom>
              <a:blipFill>
                <a:blip r:embed="rId3"/>
                <a:stretch>
                  <a:fillRect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674D976E-C6B0-4198-B92F-65DCC3C60680}"/>
                  </a:ext>
                </a:extLst>
              </p:cNvPr>
              <p:cNvSpPr txBox="1"/>
              <p:nvPr/>
            </p:nvSpPr>
            <p:spPr>
              <a:xfrm>
                <a:off x="278423" y="1744646"/>
                <a:ext cx="8434256" cy="41351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chemeClr val="bg1">
                                  <a:lumMod val="65000"/>
                                </a:schemeClr>
                              </a:solidFill>
                              <a:latin typeface="Cambria Math" panose="02040503050406030204" pitchFamily="18" charset="0"/>
                            </a:rPr>
                          </m:ctrlPr>
                        </m:sSubPr>
                        <m:e>
                          <m:r>
                            <m:rPr>
                              <m:nor/>
                            </m:rPr>
                            <a:rPr lang="en-US" sz="2000" b="0" i="0" smtClean="0">
                              <a:solidFill>
                                <a:schemeClr val="bg1">
                                  <a:lumMod val="65000"/>
                                </a:schemeClr>
                              </a:solidFill>
                              <a:latin typeface="Cambria Math" panose="02040503050406030204" pitchFamily="18" charset="0"/>
                              <a:ea typeface="Cambria Math" panose="02040503050406030204" pitchFamily="18" charset="0"/>
                            </a:rPr>
                            <m:t>range</m:t>
                          </m:r>
                        </m:e>
                        <m:sub>
                          <m:r>
                            <a:rPr lang="en-US" sz="2000" b="0" i="1" smtClean="0">
                              <a:solidFill>
                                <a:schemeClr val="bg1">
                                  <a:lumMod val="65000"/>
                                </a:schemeClr>
                              </a:solidFill>
                              <a:latin typeface="Cambria Math" panose="02040503050406030204" pitchFamily="18" charset="0"/>
                            </a:rPr>
                            <m:t>𝑖</m:t>
                          </m:r>
                        </m:sub>
                      </m:sSub>
                      <m:r>
                        <a:rPr lang="en-US" sz="2000" i="1">
                          <a:solidFill>
                            <a:schemeClr val="bg1">
                              <a:lumMod val="65000"/>
                            </a:schemeClr>
                          </a:solidFill>
                          <a:latin typeface="Cambria Math" panose="02040503050406030204" pitchFamily="18" charset="0"/>
                        </a:rPr>
                        <m:t>=</m:t>
                      </m:r>
                      <m:sSub>
                        <m:sSubPr>
                          <m:ctrlPr>
                            <a:rPr lang="en-US" sz="2000" i="1">
                              <a:solidFill>
                                <a:schemeClr val="bg1">
                                  <a:lumMod val="65000"/>
                                </a:schemeClr>
                              </a:solidFill>
                              <a:latin typeface="Cambria Math" panose="02040503050406030204" pitchFamily="18" charset="0"/>
                            </a:rPr>
                          </m:ctrlPr>
                        </m:sSubPr>
                        <m:e>
                          <m:r>
                            <a:rPr lang="en-US" sz="2000" i="1">
                              <a:solidFill>
                                <a:schemeClr val="bg1">
                                  <a:lumMod val="65000"/>
                                </a:schemeClr>
                              </a:solidFill>
                              <a:latin typeface="Cambria Math" panose="02040503050406030204" pitchFamily="18" charset="0"/>
                            </a:rPr>
                            <m:t>𝛽</m:t>
                          </m:r>
                        </m:e>
                        <m:sub>
                          <m:r>
                            <a:rPr lang="en-US" sz="2000" i="1">
                              <a:solidFill>
                                <a:schemeClr val="bg1">
                                  <a:lumMod val="65000"/>
                                </a:schemeClr>
                              </a:solidFill>
                              <a:latin typeface="Cambria Math" panose="02040503050406030204" pitchFamily="18" charset="0"/>
                            </a:rPr>
                            <m:t>0</m:t>
                          </m:r>
                        </m:sub>
                      </m:sSub>
                      <m:r>
                        <a:rPr lang="en-US" sz="2000" i="1">
                          <a:solidFill>
                            <a:schemeClr val="bg1">
                              <a:lumMod val="65000"/>
                            </a:schemeClr>
                          </a:solidFill>
                          <a:latin typeface="Cambria Math" panose="02040503050406030204" pitchFamily="18" charset="0"/>
                        </a:rPr>
                        <m:t>+ </m:t>
                      </m:r>
                      <m:sSub>
                        <m:sSubPr>
                          <m:ctrlPr>
                            <a:rPr lang="en-US" sz="2000" i="1">
                              <a:solidFill>
                                <a:schemeClr val="bg1">
                                  <a:lumMod val="65000"/>
                                </a:schemeClr>
                              </a:solidFill>
                              <a:latin typeface="Cambria Math" panose="02040503050406030204" pitchFamily="18" charset="0"/>
                            </a:rPr>
                          </m:ctrlPr>
                        </m:sSubPr>
                        <m:e>
                          <m:r>
                            <a:rPr lang="en-US" sz="2000" i="1">
                              <a:solidFill>
                                <a:schemeClr val="bg1">
                                  <a:lumMod val="65000"/>
                                </a:schemeClr>
                              </a:solidFill>
                              <a:latin typeface="Cambria Math" panose="02040503050406030204" pitchFamily="18" charset="0"/>
                            </a:rPr>
                            <m:t>𝛽</m:t>
                          </m:r>
                        </m:e>
                        <m:sub>
                          <m:r>
                            <m:rPr>
                              <m:sty m:val="p"/>
                            </m:rPr>
                            <a:rPr lang="en-US" sz="2000" i="1" smtClean="0">
                              <a:solidFill>
                                <a:schemeClr val="bg1">
                                  <a:lumMod val="65000"/>
                                </a:schemeClr>
                              </a:solidFill>
                              <a:latin typeface="Cambria Math" panose="02040503050406030204" pitchFamily="18" charset="0"/>
                              <a:ea typeface="Cambria Math" panose="02040503050406030204" pitchFamily="18" charset="0"/>
                            </a:rPr>
                            <m:t>cl</m:t>
                          </m:r>
                        </m:sub>
                      </m:sSub>
                      <m:sSub>
                        <m:sSubPr>
                          <m:ctrlPr>
                            <a:rPr lang="en-US" sz="2000" i="1">
                              <a:solidFill>
                                <a:schemeClr val="bg1">
                                  <a:lumMod val="65000"/>
                                </a:schemeClr>
                              </a:solidFill>
                              <a:latin typeface="Cambria Math" panose="02040503050406030204" pitchFamily="18" charset="0"/>
                            </a:rPr>
                          </m:ctrlPr>
                        </m:sSubPr>
                        <m:e>
                          <m:r>
                            <m:rPr>
                              <m:nor/>
                            </m:rPr>
                            <a:rPr lang="en-US" sz="2000">
                              <a:solidFill>
                                <a:schemeClr val="bg1">
                                  <a:lumMod val="65000"/>
                                </a:schemeClr>
                              </a:solidFill>
                              <a:latin typeface="Cambria Math" panose="02040503050406030204" pitchFamily="18" charset="0"/>
                              <a:ea typeface="Cambria Math" panose="02040503050406030204" pitchFamily="18" charset="0"/>
                            </a:rPr>
                            <m:t>classic</m:t>
                          </m:r>
                        </m:e>
                        <m:sub>
                          <m:r>
                            <a:rPr lang="en-US" sz="2000" i="1">
                              <a:solidFill>
                                <a:schemeClr val="bg1">
                                  <a:lumMod val="65000"/>
                                </a:schemeClr>
                              </a:solidFill>
                              <a:latin typeface="Cambria Math" panose="02040503050406030204" pitchFamily="18" charset="0"/>
                            </a:rPr>
                            <m:t>𝑖</m:t>
                          </m:r>
                        </m:sub>
                      </m:sSub>
                      <m:r>
                        <a:rPr lang="en-US" sz="2000" i="1">
                          <a:solidFill>
                            <a:schemeClr val="bg1">
                              <a:lumMod val="65000"/>
                            </a:schemeClr>
                          </a:solidFill>
                          <a:latin typeface="Cambria Math" panose="02040503050406030204" pitchFamily="18" charset="0"/>
                        </a:rPr>
                        <m:t>+</m:t>
                      </m:r>
                      <m:sSub>
                        <m:sSubPr>
                          <m:ctrlPr>
                            <a:rPr lang="en-US" sz="2000" i="1">
                              <a:solidFill>
                                <a:schemeClr val="bg1">
                                  <a:lumMod val="65000"/>
                                </a:schemeClr>
                              </a:solidFill>
                              <a:latin typeface="Cambria Math" panose="02040503050406030204" pitchFamily="18" charset="0"/>
                            </a:rPr>
                          </m:ctrlPr>
                        </m:sSubPr>
                        <m:e>
                          <m:r>
                            <a:rPr lang="en-US" sz="2000" i="1">
                              <a:solidFill>
                                <a:schemeClr val="bg1">
                                  <a:lumMod val="65000"/>
                                </a:schemeClr>
                              </a:solidFill>
                              <a:latin typeface="Cambria Math" panose="02040503050406030204" pitchFamily="18" charset="0"/>
                            </a:rPr>
                            <m:t>𝛽</m:t>
                          </m:r>
                        </m:e>
                        <m:sub>
                          <m:r>
                            <m:rPr>
                              <m:nor/>
                            </m:rPr>
                            <a:rPr lang="en-US" sz="2000">
                              <a:solidFill>
                                <a:schemeClr val="bg1">
                                  <a:lumMod val="65000"/>
                                </a:schemeClr>
                              </a:solidFill>
                              <a:latin typeface="Cambria Math" panose="02040503050406030204" pitchFamily="18" charset="0"/>
                              <a:ea typeface="Cambria Math" panose="02040503050406030204" pitchFamily="18" charset="0"/>
                            </a:rPr>
                            <m:t>wr</m:t>
                          </m:r>
                        </m:sub>
                      </m:sSub>
                      <m:sSub>
                        <m:sSubPr>
                          <m:ctrlPr>
                            <a:rPr lang="en-US" sz="2000" i="1">
                              <a:solidFill>
                                <a:schemeClr val="bg1">
                                  <a:lumMod val="65000"/>
                                </a:schemeClr>
                              </a:solidFill>
                              <a:latin typeface="Cambria Math" panose="02040503050406030204" pitchFamily="18" charset="0"/>
                            </a:rPr>
                          </m:ctrlPr>
                        </m:sSubPr>
                        <m:e>
                          <m:r>
                            <m:rPr>
                              <m:nor/>
                            </m:rPr>
                            <a:rPr lang="en-US" sz="2000">
                              <a:solidFill>
                                <a:schemeClr val="bg1">
                                  <a:lumMod val="65000"/>
                                </a:schemeClr>
                              </a:solidFill>
                              <a:latin typeface="Cambria Math" panose="02040503050406030204" pitchFamily="18" charset="0"/>
                              <a:ea typeface="Cambria Math" panose="02040503050406030204" pitchFamily="18" charset="0"/>
                            </a:rPr>
                            <m:t>wrpa</m:t>
                          </m:r>
                        </m:e>
                        <m:sub>
                          <m:r>
                            <a:rPr lang="en-US" sz="2000" i="1">
                              <a:solidFill>
                                <a:schemeClr val="bg1">
                                  <a:lumMod val="65000"/>
                                </a:schemeClr>
                              </a:solidFill>
                              <a:latin typeface="Cambria Math" panose="02040503050406030204" pitchFamily="18" charset="0"/>
                            </a:rPr>
                            <m:t>𝑖</m:t>
                          </m:r>
                        </m:sub>
                      </m:sSub>
                      <m:r>
                        <a:rPr lang="en-US" sz="2000" i="1">
                          <a:solidFill>
                            <a:schemeClr val="bg1">
                              <a:lumMod val="65000"/>
                            </a:schemeClr>
                          </a:solidFill>
                          <a:latin typeface="Cambria Math" panose="02040503050406030204" pitchFamily="18" charset="0"/>
                        </a:rPr>
                        <m:t>+</m:t>
                      </m:r>
                      <m:sSub>
                        <m:sSubPr>
                          <m:ctrlPr>
                            <a:rPr lang="en-US" sz="2000" i="1">
                              <a:solidFill>
                                <a:schemeClr val="bg1">
                                  <a:lumMod val="65000"/>
                                </a:schemeClr>
                              </a:solidFill>
                              <a:latin typeface="Cambria Math" panose="02040503050406030204" pitchFamily="18" charset="0"/>
                            </a:rPr>
                          </m:ctrlPr>
                        </m:sSubPr>
                        <m:e>
                          <m:r>
                            <a:rPr lang="en-US" sz="2000" b="0" i="1" smtClean="0">
                              <a:solidFill>
                                <a:schemeClr val="bg1">
                                  <a:lumMod val="65000"/>
                                </a:schemeClr>
                              </a:solidFill>
                              <a:latin typeface="Cambria Math" panose="02040503050406030204" pitchFamily="18" charset="0"/>
                            </a:rPr>
                            <m:t>𝑓</m:t>
                          </m:r>
                        </m:e>
                        <m:sub>
                          <m:r>
                            <m:rPr>
                              <m:nor/>
                            </m:rPr>
                            <a:rPr lang="en-US" sz="2000">
                              <a:solidFill>
                                <a:schemeClr val="bg1">
                                  <a:lumMod val="65000"/>
                                </a:schemeClr>
                              </a:solidFill>
                              <a:latin typeface="Cambria Math" panose="02040503050406030204" pitchFamily="18" charset="0"/>
                              <a:ea typeface="Cambria Math" panose="02040503050406030204" pitchFamily="18" charset="0"/>
                            </a:rPr>
                            <m:t>as</m:t>
                          </m:r>
                          <m:r>
                            <a:rPr lang="en-US" sz="2000" b="0" i="1" smtClean="0">
                              <a:solidFill>
                                <a:schemeClr val="bg1">
                                  <a:lumMod val="65000"/>
                                </a:schemeClr>
                              </a:solidFill>
                              <a:latin typeface="Cambria Math" panose="02040503050406030204" pitchFamily="18" charset="0"/>
                              <a:ea typeface="Cambria Math" panose="02040503050406030204" pitchFamily="18" charset="0"/>
                            </a:rPr>
                            <m:t>,</m:t>
                          </m:r>
                          <m:r>
                            <m:rPr>
                              <m:nor/>
                            </m:rPr>
                            <a:rPr lang="en-US" sz="2000" b="0" i="0" smtClean="0">
                              <a:solidFill>
                                <a:schemeClr val="bg1">
                                  <a:lumMod val="65000"/>
                                </a:schemeClr>
                              </a:solidFill>
                              <a:latin typeface="Cambria Math" panose="02040503050406030204" pitchFamily="18" charset="0"/>
                              <a:ea typeface="Cambria Math" panose="02040503050406030204" pitchFamily="18" charset="0"/>
                            </a:rPr>
                            <m:t>an</m:t>
                          </m:r>
                        </m:sub>
                      </m:sSub>
                      <m:d>
                        <m:dPr>
                          <m:ctrlPr>
                            <a:rPr lang="en-US" sz="2000" i="1" smtClean="0">
                              <a:solidFill>
                                <a:schemeClr val="bg1">
                                  <a:lumMod val="65000"/>
                                </a:schemeClr>
                              </a:solidFill>
                              <a:latin typeface="Cambria Math" panose="02040503050406030204" pitchFamily="18" charset="0"/>
                            </a:rPr>
                          </m:ctrlPr>
                        </m:dPr>
                        <m:e>
                          <m:sSub>
                            <m:sSubPr>
                              <m:ctrlPr>
                                <a:rPr lang="en-US" sz="2000" i="1">
                                  <a:solidFill>
                                    <a:schemeClr val="bg1">
                                      <a:lumMod val="65000"/>
                                    </a:schemeClr>
                                  </a:solidFill>
                                  <a:latin typeface="Cambria Math" panose="02040503050406030204" pitchFamily="18" charset="0"/>
                                </a:rPr>
                              </m:ctrlPr>
                            </m:sSubPr>
                            <m:e>
                              <m:r>
                                <m:rPr>
                                  <m:nor/>
                                </m:rPr>
                                <a:rPr lang="en-US" sz="2000">
                                  <a:solidFill>
                                    <a:schemeClr val="bg1">
                                      <a:lumMod val="65000"/>
                                    </a:schemeClr>
                                  </a:solidFill>
                                  <a:latin typeface="Cambria Math" panose="02040503050406030204" pitchFamily="18" charset="0"/>
                                  <a:ea typeface="Cambria Math" panose="02040503050406030204" pitchFamily="18" charset="0"/>
                                </a:rPr>
                                <m:t>airspeed</m:t>
                              </m:r>
                            </m:e>
                            <m:sub>
                              <m:r>
                                <a:rPr lang="en-US" sz="2000" i="1">
                                  <a:solidFill>
                                    <a:schemeClr val="bg1">
                                      <a:lumMod val="65000"/>
                                    </a:schemeClr>
                                  </a:solidFill>
                                  <a:latin typeface="Cambria Math" panose="02040503050406030204" pitchFamily="18" charset="0"/>
                                </a:rPr>
                                <m:t>𝑖</m:t>
                              </m:r>
                            </m:sub>
                          </m:sSub>
                          <m:r>
                            <a:rPr lang="en-US" sz="2000" b="0" i="1" smtClean="0">
                              <a:solidFill>
                                <a:schemeClr val="bg1">
                                  <a:lumMod val="65000"/>
                                </a:schemeClr>
                              </a:solidFill>
                              <a:latin typeface="Cambria Math" panose="02040503050406030204" pitchFamily="18" charset="0"/>
                            </a:rPr>
                            <m:t>,</m:t>
                          </m:r>
                          <m:sSub>
                            <m:sSubPr>
                              <m:ctrlPr>
                                <a:rPr lang="en-US" sz="2000" i="1">
                                  <a:solidFill>
                                    <a:schemeClr val="bg1">
                                      <a:lumMod val="65000"/>
                                    </a:schemeClr>
                                  </a:solidFill>
                                  <a:latin typeface="Cambria Math" panose="02040503050406030204" pitchFamily="18" charset="0"/>
                                </a:rPr>
                              </m:ctrlPr>
                            </m:sSubPr>
                            <m:e>
                              <m:r>
                                <m:rPr>
                                  <m:nor/>
                                </m:rPr>
                                <a:rPr lang="en-US" sz="2000">
                                  <a:solidFill>
                                    <a:schemeClr val="bg1">
                                      <a:lumMod val="65000"/>
                                    </a:schemeClr>
                                  </a:solidFill>
                                  <a:latin typeface="Cambria Math" panose="02040503050406030204" pitchFamily="18" charset="0"/>
                                  <a:ea typeface="Cambria Math" panose="02040503050406030204" pitchFamily="18" charset="0"/>
                                </a:rPr>
                                <m:t>angle</m:t>
                              </m:r>
                            </m:e>
                            <m:sub>
                              <m:r>
                                <a:rPr lang="en-US" sz="2000" i="1">
                                  <a:solidFill>
                                    <a:schemeClr val="bg1">
                                      <a:lumMod val="65000"/>
                                    </a:schemeClr>
                                  </a:solidFill>
                                  <a:latin typeface="Cambria Math" panose="02040503050406030204" pitchFamily="18" charset="0"/>
                                </a:rPr>
                                <m:t>𝑖</m:t>
                              </m:r>
                            </m:sub>
                          </m:sSub>
                        </m:e>
                      </m:d>
                      <m:r>
                        <a:rPr lang="en-US" sz="2000" b="0" i="1" smtClean="0">
                          <a:solidFill>
                            <a:schemeClr val="bg1">
                              <a:lumMod val="65000"/>
                            </a:schemeClr>
                          </a:solidFill>
                          <a:latin typeface="Cambria Math" panose="02040503050406030204" pitchFamily="18" charset="0"/>
                        </a:rPr>
                        <m:t>+</m:t>
                      </m:r>
                      <m:sSub>
                        <m:sSubPr>
                          <m:ctrlPr>
                            <a:rPr lang="en-US" sz="2000" b="0" i="1" smtClean="0">
                              <a:solidFill>
                                <a:schemeClr val="bg1">
                                  <a:lumMod val="65000"/>
                                </a:schemeClr>
                              </a:solidFill>
                              <a:latin typeface="Cambria Math" panose="02040503050406030204" pitchFamily="18" charset="0"/>
                            </a:rPr>
                          </m:ctrlPr>
                        </m:sSubPr>
                        <m:e>
                          <m:r>
                            <a:rPr lang="en-US" sz="2000" b="0" i="1" smtClean="0">
                              <a:solidFill>
                                <a:schemeClr val="bg1">
                                  <a:lumMod val="65000"/>
                                </a:schemeClr>
                              </a:solidFill>
                              <a:latin typeface="Cambria Math" panose="02040503050406030204" pitchFamily="18" charset="0"/>
                              <a:ea typeface="Cambria Math" panose="02040503050406030204" pitchFamily="18" charset="0"/>
                            </a:rPr>
                            <m:t>𝜖</m:t>
                          </m:r>
                        </m:e>
                        <m:sub>
                          <m:r>
                            <a:rPr lang="en-US" sz="2000" b="0" i="1" smtClean="0">
                              <a:solidFill>
                                <a:schemeClr val="bg1">
                                  <a:lumMod val="65000"/>
                                </a:schemeClr>
                              </a:solidFill>
                              <a:latin typeface="Cambria Math" panose="02040503050406030204" pitchFamily="18" charset="0"/>
                            </a:rPr>
                            <m:t>𝑖</m:t>
                          </m:r>
                        </m:sub>
                      </m:sSub>
                      <m:r>
                        <a:rPr lang="en-US" sz="2000" i="1">
                          <a:solidFill>
                            <a:schemeClr val="bg1">
                              <a:lumMod val="65000"/>
                            </a:schemeClr>
                          </a:solidFill>
                          <a:latin typeface="Cambria Math" panose="02040503050406030204" pitchFamily="18" charset="0"/>
                        </a:rPr>
                        <m:t> </m:t>
                      </m:r>
                    </m:oMath>
                  </m:oMathPara>
                </a14:m>
                <a:endParaRPr lang="en-US" sz="2000" dirty="0">
                  <a:solidFill>
                    <a:schemeClr val="bg1">
                      <a:lumMod val="65000"/>
                    </a:schemeClr>
                  </a:solidFill>
                </a:endParaRPr>
              </a:p>
            </p:txBody>
          </p:sp>
        </mc:Choice>
        <mc:Fallback xmlns="">
          <p:sp>
            <p:nvSpPr>
              <p:cNvPr id="15" name="TextBox 14">
                <a:extLst>
                  <a:ext uri="{FF2B5EF4-FFF2-40B4-BE49-F238E27FC236}">
                    <a16:creationId xmlns:a16="http://schemas.microsoft.com/office/drawing/2014/main" id="{674D976E-C6B0-4198-B92F-65DCC3C60680}"/>
                  </a:ext>
                </a:extLst>
              </p:cNvPr>
              <p:cNvSpPr txBox="1">
                <a:spLocks noRot="1" noChangeAspect="1" noMove="1" noResize="1" noEditPoints="1" noAdjustHandles="1" noChangeArrowheads="1" noChangeShapeType="1" noTextEdit="1"/>
              </p:cNvSpPr>
              <p:nvPr/>
            </p:nvSpPr>
            <p:spPr>
              <a:xfrm>
                <a:off x="278423" y="1744646"/>
                <a:ext cx="8434256" cy="413511"/>
              </a:xfrm>
              <a:prstGeom prst="rect">
                <a:avLst/>
              </a:prstGeom>
              <a:blipFill>
                <a:blip r:embed="rId4"/>
                <a:stretch>
                  <a:fillRect b="-1176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E405C4B3-19CD-4779-B3E1-3FE622B6AACD}"/>
                  </a:ext>
                </a:extLst>
              </p:cNvPr>
              <p:cNvSpPr txBox="1"/>
              <p:nvPr/>
            </p:nvSpPr>
            <p:spPr>
              <a:xfrm>
                <a:off x="278423" y="2379149"/>
                <a:ext cx="8434256" cy="107644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m:rPr>
                              <m:nor/>
                            </m:rPr>
                            <a:rPr lang="en-US" sz="2000" b="0" i="0" smtClean="0">
                              <a:latin typeface="Cambria Math" panose="02040503050406030204" pitchFamily="18" charset="0"/>
                              <a:ea typeface="Cambria Math" panose="02040503050406030204" pitchFamily="18" charset="0"/>
                            </a:rPr>
                            <m:t>range</m:t>
                          </m:r>
                        </m:e>
                        <m:sub>
                          <m:r>
                            <a:rPr lang="en-US" sz="2000" b="0" i="1" smtClean="0">
                              <a:latin typeface="Cambria Math" panose="02040503050406030204" pitchFamily="18" charset="0"/>
                            </a:rPr>
                            <m:t>𝑖</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𝛽</m:t>
                          </m:r>
                        </m:e>
                        <m:sub>
                          <m:r>
                            <a:rPr lang="en-US" sz="2000" i="1">
                              <a:latin typeface="Cambria Math" panose="02040503050406030204" pitchFamily="18" charset="0"/>
                            </a:rPr>
                            <m:t>0</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𝑓</m:t>
                          </m:r>
                        </m:e>
                        <m:sub>
                          <m:r>
                            <m:rPr>
                              <m:nor/>
                            </m:rPr>
                            <a:rPr lang="en-US" sz="2000">
                              <a:latin typeface="Cambria Math" panose="02040503050406030204" pitchFamily="18" charset="0"/>
                              <a:ea typeface="Cambria Math" panose="02040503050406030204" pitchFamily="18" charset="0"/>
                            </a:rPr>
                            <m:t>as</m:t>
                          </m:r>
                          <m:r>
                            <a:rPr lang="en-US" sz="2000" i="1">
                              <a:latin typeface="Cambria Math" panose="02040503050406030204" pitchFamily="18" charset="0"/>
                              <a:ea typeface="Cambria Math" panose="02040503050406030204" pitchFamily="18" charset="0"/>
                            </a:rPr>
                            <m:t>,</m:t>
                          </m:r>
                          <m:r>
                            <m:rPr>
                              <m:nor/>
                            </m:rPr>
                            <a:rPr lang="en-US" sz="2000">
                              <a:latin typeface="Cambria Math" panose="02040503050406030204" pitchFamily="18" charset="0"/>
                              <a:ea typeface="Cambria Math" panose="02040503050406030204" pitchFamily="18" charset="0"/>
                            </a:rPr>
                            <m:t>an</m:t>
                          </m:r>
                        </m:sub>
                      </m:sSub>
                      <m:d>
                        <m:dPr>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m:rPr>
                                  <m:nor/>
                                </m:rPr>
                                <a:rPr lang="en-US" sz="2000">
                                  <a:latin typeface="Cambria Math" panose="02040503050406030204" pitchFamily="18" charset="0"/>
                                  <a:ea typeface="Cambria Math" panose="02040503050406030204" pitchFamily="18" charset="0"/>
                                </a:rPr>
                                <m:t>airspeed</m:t>
                              </m:r>
                            </m:e>
                            <m:sub>
                              <m:r>
                                <a:rPr lang="en-US" sz="2000" i="1">
                                  <a:latin typeface="Cambria Math" panose="02040503050406030204" pitchFamily="18" charset="0"/>
                                </a:rPr>
                                <m:t>𝑖</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m:rPr>
                                  <m:nor/>
                                </m:rPr>
                                <a:rPr lang="en-US" sz="2000">
                                  <a:latin typeface="Cambria Math" panose="02040503050406030204" pitchFamily="18" charset="0"/>
                                  <a:ea typeface="Cambria Math" panose="02040503050406030204" pitchFamily="18" charset="0"/>
                                </a:rPr>
                                <m:t>angle</m:t>
                              </m:r>
                            </m:e>
                            <m:sub>
                              <m:r>
                                <a:rPr lang="en-US" sz="2000" i="1">
                                  <a:latin typeface="Cambria Math" panose="02040503050406030204" pitchFamily="18" charset="0"/>
                                </a:rPr>
                                <m:t>𝑖</m:t>
                              </m:r>
                            </m:sub>
                          </m:sSub>
                        </m:e>
                      </m:d>
                      <m:r>
                        <a:rPr lang="en-US" sz="2000" b="0" i="1" smtClean="0">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𝑓</m:t>
                          </m:r>
                        </m:e>
                        <m:sub>
                          <m:r>
                            <m:rPr>
                              <m:nor/>
                            </m:rPr>
                            <a:rPr lang="en-US" sz="2000">
                              <a:latin typeface="Cambria Math" panose="02040503050406030204" pitchFamily="18" charset="0"/>
                              <a:ea typeface="Cambria Math" panose="02040503050406030204" pitchFamily="18" charset="0"/>
                            </a:rPr>
                            <m:t>as</m:t>
                          </m:r>
                          <m:r>
                            <a:rPr lang="en-US" sz="2000" i="1">
                              <a:latin typeface="Cambria Math" panose="02040503050406030204" pitchFamily="18" charset="0"/>
                              <a:ea typeface="Cambria Math" panose="02040503050406030204" pitchFamily="18" charset="0"/>
                            </a:rPr>
                            <m:t>,</m:t>
                          </m:r>
                          <m:r>
                            <m:rPr>
                              <m:nor/>
                            </m:rPr>
                            <a:rPr lang="en-US" sz="2000">
                              <a:latin typeface="Cambria Math" panose="02040503050406030204" pitchFamily="18" charset="0"/>
                              <a:ea typeface="Cambria Math" panose="02040503050406030204" pitchFamily="18" charset="0"/>
                            </a:rPr>
                            <m:t>an</m:t>
                          </m:r>
                          <m:r>
                            <m:rPr>
                              <m:nor/>
                            </m:rPr>
                            <a:rPr lang="en-US" sz="2000" b="0" i="0" smtClean="0">
                              <a:latin typeface="Cambria Math" panose="02040503050406030204" pitchFamily="18" charset="0"/>
                              <a:ea typeface="Cambria Math" panose="02040503050406030204" pitchFamily="18" charset="0"/>
                            </a:rPr>
                            <m:t>,</m:t>
                          </m:r>
                          <m:r>
                            <m:rPr>
                              <m:nor/>
                            </m:rPr>
                            <a:rPr lang="en-US" sz="2000" b="0" i="0" smtClean="0">
                              <a:latin typeface="Cambria Math" panose="02040503050406030204" pitchFamily="18" charset="0"/>
                              <a:ea typeface="Cambria Math" panose="02040503050406030204" pitchFamily="18" charset="0"/>
                            </a:rPr>
                            <m:t>cl</m:t>
                          </m:r>
                        </m:sub>
                      </m:sSub>
                      <m:d>
                        <m:dPr>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m:rPr>
                                  <m:nor/>
                                </m:rPr>
                                <a:rPr lang="en-US" sz="2000">
                                  <a:latin typeface="Cambria Math" panose="02040503050406030204" pitchFamily="18" charset="0"/>
                                  <a:ea typeface="Cambria Math" panose="02040503050406030204" pitchFamily="18" charset="0"/>
                                </a:rPr>
                                <m:t>airspeed</m:t>
                              </m:r>
                            </m:e>
                            <m:sub>
                              <m:r>
                                <a:rPr lang="en-US" sz="2000" i="1">
                                  <a:latin typeface="Cambria Math" panose="02040503050406030204" pitchFamily="18" charset="0"/>
                                </a:rPr>
                                <m:t>𝑖</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m:rPr>
                                  <m:nor/>
                                </m:rPr>
                                <a:rPr lang="en-US" sz="2000">
                                  <a:latin typeface="Cambria Math" panose="02040503050406030204" pitchFamily="18" charset="0"/>
                                  <a:ea typeface="Cambria Math" panose="02040503050406030204" pitchFamily="18" charset="0"/>
                                </a:rPr>
                                <m:t>angle</m:t>
                              </m:r>
                            </m:e>
                            <m:sub>
                              <m:r>
                                <a:rPr lang="en-US" sz="2000" i="1">
                                  <a:latin typeface="Cambria Math" panose="02040503050406030204" pitchFamily="18" charset="0"/>
                                </a:rPr>
                                <m:t>𝑖</m:t>
                              </m:r>
                            </m:sub>
                          </m:sSub>
                        </m:e>
                      </m:d>
                      <m:sSub>
                        <m:sSubPr>
                          <m:ctrlPr>
                            <a:rPr lang="en-US" sz="2000" i="1">
                              <a:latin typeface="Cambria Math" panose="02040503050406030204" pitchFamily="18" charset="0"/>
                            </a:rPr>
                          </m:ctrlPr>
                        </m:sSubPr>
                        <m:e>
                          <m:r>
                            <m:rPr>
                              <m:nor/>
                            </m:rPr>
                            <a:rPr lang="en-US" sz="2000">
                              <a:latin typeface="Cambria Math" panose="02040503050406030204" pitchFamily="18" charset="0"/>
                              <a:ea typeface="Cambria Math" panose="02040503050406030204" pitchFamily="18" charset="0"/>
                            </a:rPr>
                            <m:t>classic</m:t>
                          </m:r>
                        </m:e>
                        <m:sub>
                          <m:r>
                            <a:rPr lang="en-US" sz="2000" i="1">
                              <a:latin typeface="Cambria Math" panose="02040503050406030204" pitchFamily="18" charset="0"/>
                            </a:rPr>
                            <m:t>𝑖</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𝑓</m:t>
                          </m:r>
                        </m:e>
                        <m:sub>
                          <m:r>
                            <m:rPr>
                              <m:nor/>
                            </m:rPr>
                            <a:rPr lang="en-US" sz="2000">
                              <a:latin typeface="Cambria Math" panose="02040503050406030204" pitchFamily="18" charset="0"/>
                              <a:ea typeface="Cambria Math" panose="02040503050406030204" pitchFamily="18" charset="0"/>
                            </a:rPr>
                            <m:t>as</m:t>
                          </m:r>
                          <m:r>
                            <a:rPr lang="en-US" sz="2000" i="1">
                              <a:latin typeface="Cambria Math" panose="02040503050406030204" pitchFamily="18" charset="0"/>
                              <a:ea typeface="Cambria Math" panose="02040503050406030204" pitchFamily="18" charset="0"/>
                            </a:rPr>
                            <m:t>,</m:t>
                          </m:r>
                          <m:r>
                            <m:rPr>
                              <m:nor/>
                            </m:rPr>
                            <a:rPr lang="en-US" sz="2000">
                              <a:latin typeface="Cambria Math" panose="02040503050406030204" pitchFamily="18" charset="0"/>
                              <a:ea typeface="Cambria Math" panose="02040503050406030204" pitchFamily="18" charset="0"/>
                            </a:rPr>
                            <m:t>an</m:t>
                          </m:r>
                          <m:r>
                            <a:rPr lang="en-US" sz="2000" b="0" i="1" smtClean="0">
                              <a:latin typeface="Cambria Math" panose="02040503050406030204" pitchFamily="18" charset="0"/>
                              <a:ea typeface="Cambria Math" panose="02040503050406030204" pitchFamily="18" charset="0"/>
                            </a:rPr>
                            <m:t>,</m:t>
                          </m:r>
                          <m:r>
                            <m:rPr>
                              <m:nor/>
                            </m:rPr>
                            <a:rPr lang="en-US" sz="2000" b="0" i="0" smtClean="0">
                              <a:latin typeface="Cambria Math" panose="02040503050406030204" pitchFamily="18" charset="0"/>
                              <a:ea typeface="Cambria Math" panose="02040503050406030204" pitchFamily="18" charset="0"/>
                            </a:rPr>
                            <m:t>wr</m:t>
                          </m:r>
                        </m:sub>
                      </m:sSub>
                      <m:d>
                        <m:dPr>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m:rPr>
                                  <m:nor/>
                                </m:rPr>
                                <a:rPr lang="en-US" sz="2000">
                                  <a:latin typeface="Cambria Math" panose="02040503050406030204" pitchFamily="18" charset="0"/>
                                  <a:ea typeface="Cambria Math" panose="02040503050406030204" pitchFamily="18" charset="0"/>
                                </a:rPr>
                                <m:t>airspeed</m:t>
                              </m:r>
                            </m:e>
                            <m:sub>
                              <m:r>
                                <a:rPr lang="en-US" sz="2000" i="1">
                                  <a:latin typeface="Cambria Math" panose="02040503050406030204" pitchFamily="18" charset="0"/>
                                </a:rPr>
                                <m:t>𝑖</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m:rPr>
                                  <m:nor/>
                                </m:rPr>
                                <a:rPr lang="en-US" sz="2000">
                                  <a:latin typeface="Cambria Math" panose="02040503050406030204" pitchFamily="18" charset="0"/>
                                  <a:ea typeface="Cambria Math" panose="02040503050406030204" pitchFamily="18" charset="0"/>
                                </a:rPr>
                                <m:t>angle</m:t>
                              </m:r>
                            </m:e>
                            <m:sub>
                              <m:r>
                                <a:rPr lang="en-US" sz="2000" i="1">
                                  <a:latin typeface="Cambria Math" panose="02040503050406030204" pitchFamily="18" charset="0"/>
                                </a:rPr>
                                <m:t>𝑖</m:t>
                              </m:r>
                            </m:sub>
                          </m:sSub>
                        </m:e>
                      </m:d>
                      <m:sSub>
                        <m:sSubPr>
                          <m:ctrlPr>
                            <a:rPr lang="en-US" sz="2000" i="1">
                              <a:latin typeface="Cambria Math" panose="02040503050406030204" pitchFamily="18" charset="0"/>
                            </a:rPr>
                          </m:ctrlPr>
                        </m:sSubPr>
                        <m:e>
                          <m:r>
                            <m:rPr>
                              <m:nor/>
                            </m:rPr>
                            <a:rPr lang="en-US" sz="2000">
                              <a:latin typeface="Cambria Math" panose="02040503050406030204" pitchFamily="18" charset="0"/>
                              <a:ea typeface="Cambria Math" panose="02040503050406030204" pitchFamily="18" charset="0"/>
                            </a:rPr>
                            <m:t>wrpa</m:t>
                          </m:r>
                        </m:e>
                        <m:sub>
                          <m:r>
                            <a:rPr lang="en-US" sz="2000" i="1">
                              <a:latin typeface="Cambria Math" panose="02040503050406030204" pitchFamily="18" charset="0"/>
                            </a:rPr>
                            <m:t>𝑖</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𝜖</m:t>
                          </m:r>
                        </m:e>
                        <m:sub>
                          <m:r>
                            <a:rPr lang="en-US" sz="2000" b="0" i="1" smtClean="0">
                              <a:latin typeface="Cambria Math" panose="02040503050406030204" pitchFamily="18" charset="0"/>
                            </a:rPr>
                            <m:t>𝑖</m:t>
                          </m:r>
                        </m:sub>
                      </m:sSub>
                      <m:r>
                        <a:rPr lang="en-US" sz="2000" i="1">
                          <a:latin typeface="Cambria Math" panose="02040503050406030204" pitchFamily="18" charset="0"/>
                        </a:rPr>
                        <m:t> </m:t>
                      </m:r>
                    </m:oMath>
                  </m:oMathPara>
                </a14:m>
                <a:endParaRPr lang="en-US" sz="2000" dirty="0"/>
              </a:p>
            </p:txBody>
          </p:sp>
        </mc:Choice>
        <mc:Fallback xmlns="">
          <p:sp>
            <p:nvSpPr>
              <p:cNvPr id="16" name="TextBox 15">
                <a:extLst>
                  <a:ext uri="{FF2B5EF4-FFF2-40B4-BE49-F238E27FC236}">
                    <a16:creationId xmlns:a16="http://schemas.microsoft.com/office/drawing/2014/main" id="{E405C4B3-19CD-4779-B3E1-3FE622B6AACD}"/>
                  </a:ext>
                </a:extLst>
              </p:cNvPr>
              <p:cNvSpPr txBox="1">
                <a:spLocks noRot="1" noChangeAspect="1" noMove="1" noResize="1" noEditPoints="1" noAdjustHandles="1" noChangeArrowheads="1" noChangeShapeType="1" noTextEdit="1"/>
              </p:cNvSpPr>
              <p:nvPr/>
            </p:nvSpPr>
            <p:spPr>
              <a:xfrm>
                <a:off x="278423" y="2379149"/>
                <a:ext cx="8434256" cy="1076449"/>
              </a:xfrm>
              <a:prstGeom prst="rect">
                <a:avLst/>
              </a:prstGeom>
              <a:blipFill>
                <a:blip r:embed="rId5"/>
                <a:stretch>
                  <a:fillRect b="-3955"/>
                </a:stretch>
              </a:blipFill>
            </p:spPr>
            <p:txBody>
              <a:bodyPr/>
              <a:lstStyle/>
              <a:p>
                <a:r>
                  <a:rPr lang="en-US">
                    <a:noFill/>
                  </a:rPr>
                  <a:t> </a:t>
                </a:r>
              </a:p>
            </p:txBody>
          </p:sp>
        </mc:Fallback>
      </mc:AlternateContent>
      <p:sp>
        <p:nvSpPr>
          <p:cNvPr id="9" name="Rectangle 8">
            <a:extLst>
              <a:ext uri="{FF2B5EF4-FFF2-40B4-BE49-F238E27FC236}">
                <a16:creationId xmlns:a16="http://schemas.microsoft.com/office/drawing/2014/main" id="{D5747C91-902B-4E65-80A9-9CE356F9172D}"/>
              </a:ext>
            </a:extLst>
          </p:cNvPr>
          <p:cNvSpPr/>
          <p:nvPr/>
        </p:nvSpPr>
        <p:spPr>
          <a:xfrm flipH="1">
            <a:off x="3073380" y="3676590"/>
            <a:ext cx="2844342" cy="487406"/>
          </a:xfrm>
          <a:prstGeom prst="rect">
            <a:avLst/>
          </a:prstGeom>
          <a:solidFill>
            <a:srgbClr val="FFFF00"/>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Fully saturated smooth</a:t>
            </a:r>
          </a:p>
        </p:txBody>
      </p:sp>
    </p:spTree>
    <p:extLst>
      <p:ext uri="{BB962C8B-B14F-4D97-AF65-F5344CB8AC3E}">
        <p14:creationId xmlns:p14="http://schemas.microsoft.com/office/powerpoint/2010/main" val="26154511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CEF5EBD-B2E2-4A15-B2CB-2159E15E58AE}"/>
              </a:ext>
            </a:extLst>
          </p:cNvPr>
          <p:cNvPicPr>
            <a:picLocks noChangeAspect="1"/>
          </p:cNvPicPr>
          <p:nvPr/>
        </p:nvPicPr>
        <p:blipFill>
          <a:blip r:embed="rId3"/>
          <a:stretch>
            <a:fillRect/>
          </a:stretch>
        </p:blipFill>
        <p:spPr>
          <a:xfrm>
            <a:off x="0" y="2868036"/>
            <a:ext cx="9144000" cy="2575560"/>
          </a:xfrm>
          <a:prstGeom prst="rect">
            <a:avLst/>
          </a:prstGeom>
        </p:spPr>
      </p:pic>
      <p:sp>
        <p:nvSpPr>
          <p:cNvPr id="2" name="Text Placeholder 1">
            <a:extLst>
              <a:ext uri="{FF2B5EF4-FFF2-40B4-BE49-F238E27FC236}">
                <a16:creationId xmlns:a16="http://schemas.microsoft.com/office/drawing/2014/main" id="{3693587F-7EE8-47F3-AA6C-1442BA51C793}"/>
              </a:ext>
            </a:extLst>
          </p:cNvPr>
          <p:cNvSpPr>
            <a:spLocks noGrp="1"/>
          </p:cNvSpPr>
          <p:nvPr>
            <p:ph type="body" sz="quarter" idx="10"/>
          </p:nvPr>
        </p:nvSpPr>
        <p:spPr/>
        <p:txBody>
          <a:bodyPr/>
          <a:lstStyle/>
          <a:p>
            <a:r>
              <a:rPr lang="en-US" dirty="0"/>
              <a:t>Consider a study of the effects of initial </a:t>
            </a:r>
            <a:r>
              <a:rPr lang="en-US" dirty="0">
                <a:solidFill>
                  <a:schemeClr val="accent1"/>
                </a:solidFill>
              </a:rPr>
              <a:t>airspeed</a:t>
            </a:r>
            <a:r>
              <a:rPr lang="en-US" dirty="0"/>
              <a:t> and </a:t>
            </a:r>
            <a:r>
              <a:rPr lang="en-US" dirty="0">
                <a:solidFill>
                  <a:schemeClr val="accent1"/>
                </a:solidFill>
              </a:rPr>
              <a:t>angle</a:t>
            </a:r>
            <a:r>
              <a:rPr lang="en-US" dirty="0"/>
              <a:t> of flight (continuous factors) on flight terminal </a:t>
            </a:r>
            <a:r>
              <a:rPr lang="en-US" dirty="0">
                <a:solidFill>
                  <a:schemeClr val="tx2"/>
                </a:solidFill>
              </a:rPr>
              <a:t>range</a:t>
            </a:r>
            <a:r>
              <a:rPr lang="en-US" dirty="0"/>
              <a:t> (continuous), while also looking for differences in </a:t>
            </a:r>
            <a:r>
              <a:rPr lang="en-US" dirty="0">
                <a:solidFill>
                  <a:schemeClr val="accent1"/>
                </a:solidFill>
              </a:rPr>
              <a:t>models</a:t>
            </a:r>
            <a:r>
              <a:rPr lang="en-US" dirty="0"/>
              <a:t> (a categorical factor).</a:t>
            </a:r>
          </a:p>
          <a:p>
            <a:endParaRPr lang="en-US" dirty="0"/>
          </a:p>
          <a:p>
            <a:endParaRPr lang="en-US" dirty="0"/>
          </a:p>
        </p:txBody>
      </p:sp>
      <p:sp>
        <p:nvSpPr>
          <p:cNvPr id="3" name="Title 2">
            <a:extLst>
              <a:ext uri="{FF2B5EF4-FFF2-40B4-BE49-F238E27FC236}">
                <a16:creationId xmlns:a16="http://schemas.microsoft.com/office/drawing/2014/main" id="{3227D1FD-086E-4F2E-9461-B91A3A2BFA9D}"/>
              </a:ext>
            </a:extLst>
          </p:cNvPr>
          <p:cNvSpPr>
            <a:spLocks noGrp="1"/>
          </p:cNvSpPr>
          <p:nvPr>
            <p:ph type="title"/>
          </p:nvPr>
        </p:nvSpPr>
        <p:spPr/>
        <p:txBody>
          <a:bodyPr/>
          <a:lstStyle/>
          <a:p>
            <a:r>
              <a:rPr lang="en-US" dirty="0"/>
              <a:t>Model, Airspeed, and Angle Study</a:t>
            </a:r>
          </a:p>
        </p:txBody>
      </p:sp>
      <p:sp>
        <p:nvSpPr>
          <p:cNvPr id="5" name="Text Placeholder 3">
            <a:extLst>
              <a:ext uri="{FF2B5EF4-FFF2-40B4-BE49-F238E27FC236}">
                <a16:creationId xmlns:a16="http://schemas.microsoft.com/office/drawing/2014/main" id="{D7609E20-7835-44A9-AF49-B7A2040E37FE}"/>
              </a:ext>
            </a:extLst>
          </p:cNvPr>
          <p:cNvSpPr txBox="1">
            <a:spLocks/>
          </p:cNvSpPr>
          <p:nvPr/>
        </p:nvSpPr>
        <p:spPr>
          <a:xfrm>
            <a:off x="189531" y="6491655"/>
            <a:ext cx="7459270" cy="277005"/>
          </a:xfrm>
          <a:prstGeom prst="rect">
            <a:avLst/>
          </a:prstGeom>
        </p:spPr>
        <p:txBody>
          <a:bodyPr/>
          <a:lstStyle>
            <a:lvl1pPr marL="171446" indent="-171446" algn="l" defTabSz="685783" rtl="0" eaLnBrk="1" latinLnBrk="0" hangingPunct="1">
              <a:lnSpc>
                <a:spcPct val="90000"/>
              </a:lnSpc>
              <a:spcBef>
                <a:spcPts val="751"/>
              </a:spcBef>
              <a:buFont typeface="Arial" panose="020B0604020202020204" pitchFamily="34" charset="0"/>
              <a:buChar char="•"/>
              <a:defRPr sz="2400" kern="1200" baseline="0">
                <a:solidFill>
                  <a:schemeClr val="tx1"/>
                </a:solidFill>
                <a:latin typeface="Calibri Light" panose="020F0302020204030204" pitchFamily="34" charset="0"/>
                <a:ea typeface="+mn-ea"/>
                <a:cs typeface="Calibri Light" panose="020F0302020204030204" pitchFamily="34" charset="0"/>
              </a:defRPr>
            </a:lvl1pPr>
            <a:lvl2pPr marL="342891" indent="-171446" algn="l" defTabSz="685783" rtl="0" eaLnBrk="1" latinLnBrk="0" hangingPunct="1">
              <a:lnSpc>
                <a:spcPct val="90000"/>
              </a:lnSpc>
              <a:spcBef>
                <a:spcPts val="375"/>
              </a:spcBef>
              <a:buFont typeface="Franklin Gothic Book" panose="020B0503020102020204" pitchFamily="34" charset="0"/>
              <a:buChar char="–"/>
              <a:defRPr sz="2000" kern="1200">
                <a:solidFill>
                  <a:schemeClr val="tx1"/>
                </a:solidFill>
                <a:latin typeface="Calibri Light" panose="020F0302020204030204" pitchFamily="34" charset="0"/>
                <a:ea typeface="+mn-ea"/>
                <a:cs typeface="Calibri Light" panose="020F0302020204030204" pitchFamily="34" charset="0"/>
              </a:defRPr>
            </a:lvl2pPr>
            <a:lvl3pPr marL="514338" indent="-171446" algn="l" defTabSz="685783" rtl="0" eaLnBrk="1" latinLnBrk="0" hangingPunct="1">
              <a:lnSpc>
                <a:spcPct val="90000"/>
              </a:lnSpc>
              <a:spcBef>
                <a:spcPts val="375"/>
              </a:spcBef>
              <a:buFont typeface="Courier New" panose="02070309020205020404" pitchFamily="49" charset="0"/>
              <a:buChar char="o"/>
              <a:defRPr sz="1800" kern="1200">
                <a:solidFill>
                  <a:schemeClr val="tx1"/>
                </a:solidFill>
                <a:latin typeface="Calibri Light" panose="020F0302020204030204" pitchFamily="34" charset="0"/>
                <a:ea typeface="+mn-ea"/>
                <a:cs typeface="Calibri Light" panose="020F0302020204030204" pitchFamily="34" charset="0"/>
              </a:defRPr>
            </a:lvl3pPr>
            <a:lvl4pPr marL="685783" indent="-171446" algn="l" defTabSz="685783" rtl="0" eaLnBrk="1" latinLnBrk="0" hangingPunct="1">
              <a:lnSpc>
                <a:spcPct val="90000"/>
              </a:lnSpc>
              <a:spcBef>
                <a:spcPts val="375"/>
              </a:spcBef>
              <a:buFont typeface="Wingdings" panose="05000000000000000000" pitchFamily="2" charset="2"/>
              <a:buChar char="§"/>
              <a:defRPr sz="1600" kern="1200">
                <a:solidFill>
                  <a:schemeClr val="tx1"/>
                </a:solidFill>
                <a:latin typeface="Calibri Light" panose="020F0302020204030204" pitchFamily="34" charset="0"/>
                <a:ea typeface="+mn-ea"/>
                <a:cs typeface="Calibri Light" panose="020F0302020204030204" pitchFamily="34" charset="0"/>
              </a:defRPr>
            </a:lvl4pPr>
            <a:lvl5pPr marL="900091" indent="-214308" algn="l" defTabSz="685783" rtl="0" eaLnBrk="1" latinLnBrk="0" hangingPunct="1">
              <a:lnSpc>
                <a:spcPct val="90000"/>
              </a:lnSpc>
              <a:spcBef>
                <a:spcPts val="375"/>
              </a:spcBef>
              <a:buFont typeface="Wingdings" panose="05000000000000000000" pitchFamily="2" charset="2"/>
              <a:buChar char="Ø"/>
              <a:defRPr sz="1200"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marL="0" indent="0">
              <a:buNone/>
            </a:pPr>
            <a:r>
              <a:rPr lang="en-US" sz="1000" dirty="0"/>
              <a:t>WRPA: World Record Paper Airplane</a:t>
            </a:r>
          </a:p>
        </p:txBody>
      </p:sp>
    </p:spTree>
    <p:extLst>
      <p:ext uri="{BB962C8B-B14F-4D97-AF65-F5344CB8AC3E}">
        <p14:creationId xmlns:p14="http://schemas.microsoft.com/office/powerpoint/2010/main" val="51848648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4129D96-166F-43E1-A653-7415CCB7C30A}"/>
              </a:ext>
            </a:extLst>
          </p:cNvPr>
          <p:cNvSpPr>
            <a:spLocks noGrp="1"/>
          </p:cNvSpPr>
          <p:nvPr>
            <p:ph type="title"/>
          </p:nvPr>
        </p:nvSpPr>
        <p:spPr/>
        <p:txBody>
          <a:bodyPr/>
          <a:lstStyle/>
          <a:p>
            <a:r>
              <a:rPr lang="en-US" dirty="0"/>
              <a:t>Additive models permit lots of functional forms</a:t>
            </a:r>
          </a:p>
        </p:txBody>
      </p:sp>
      <p:sp>
        <p:nvSpPr>
          <p:cNvPr id="5" name="Text Placeholder 4">
            <a:extLst>
              <a:ext uri="{FF2B5EF4-FFF2-40B4-BE49-F238E27FC236}">
                <a16:creationId xmlns:a16="http://schemas.microsoft.com/office/drawing/2014/main" id="{E8CAA88D-91B5-4180-B472-41D46BF1BD03}"/>
              </a:ext>
            </a:extLst>
          </p:cNvPr>
          <p:cNvSpPr>
            <a:spLocks noGrp="1"/>
          </p:cNvSpPr>
          <p:nvPr>
            <p:ph type="body" sz="quarter" idx="11"/>
          </p:nvPr>
        </p:nvSpPr>
        <p:spPr/>
        <p:txBody>
          <a:bodyPr/>
          <a:lstStyle/>
          <a:p>
            <a:endParaRPr lang="en-US"/>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454B9E5B-9F63-4EDC-9847-1D9C1F31B229}"/>
                  </a:ext>
                </a:extLst>
              </p:cNvPr>
              <p:cNvSpPr txBox="1"/>
              <p:nvPr/>
            </p:nvSpPr>
            <p:spPr>
              <a:xfrm>
                <a:off x="278423" y="1123544"/>
                <a:ext cx="8434256"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chemeClr val="bg1">
                                  <a:lumMod val="65000"/>
                                </a:schemeClr>
                              </a:solidFill>
                              <a:latin typeface="Cambria Math" panose="02040503050406030204" pitchFamily="18" charset="0"/>
                            </a:rPr>
                          </m:ctrlPr>
                        </m:sSubPr>
                        <m:e>
                          <m:r>
                            <m:rPr>
                              <m:nor/>
                            </m:rPr>
                            <a:rPr lang="en-US" sz="2000" b="0" i="0" smtClean="0">
                              <a:solidFill>
                                <a:schemeClr val="bg1">
                                  <a:lumMod val="65000"/>
                                </a:schemeClr>
                              </a:solidFill>
                              <a:latin typeface="Cambria Math" panose="02040503050406030204" pitchFamily="18" charset="0"/>
                              <a:ea typeface="Cambria Math" panose="02040503050406030204" pitchFamily="18" charset="0"/>
                            </a:rPr>
                            <m:t>range</m:t>
                          </m:r>
                        </m:e>
                        <m:sub>
                          <m:r>
                            <a:rPr lang="en-US" sz="2000" b="0" i="1" smtClean="0">
                              <a:solidFill>
                                <a:schemeClr val="bg1">
                                  <a:lumMod val="65000"/>
                                </a:schemeClr>
                              </a:solidFill>
                              <a:latin typeface="Cambria Math" panose="02040503050406030204" pitchFamily="18" charset="0"/>
                            </a:rPr>
                            <m:t>𝑖</m:t>
                          </m:r>
                        </m:sub>
                      </m:sSub>
                      <m:r>
                        <a:rPr lang="en-US" sz="2000" i="1">
                          <a:solidFill>
                            <a:schemeClr val="bg1">
                              <a:lumMod val="65000"/>
                            </a:schemeClr>
                          </a:solidFill>
                          <a:latin typeface="Cambria Math" panose="02040503050406030204" pitchFamily="18" charset="0"/>
                        </a:rPr>
                        <m:t>=</m:t>
                      </m:r>
                      <m:sSub>
                        <m:sSubPr>
                          <m:ctrlPr>
                            <a:rPr lang="en-US" sz="2000" i="1">
                              <a:solidFill>
                                <a:schemeClr val="bg1">
                                  <a:lumMod val="65000"/>
                                </a:schemeClr>
                              </a:solidFill>
                              <a:latin typeface="Cambria Math" panose="02040503050406030204" pitchFamily="18" charset="0"/>
                            </a:rPr>
                          </m:ctrlPr>
                        </m:sSubPr>
                        <m:e>
                          <m:r>
                            <a:rPr lang="en-US" sz="2000" i="1">
                              <a:solidFill>
                                <a:schemeClr val="bg1">
                                  <a:lumMod val="65000"/>
                                </a:schemeClr>
                              </a:solidFill>
                              <a:latin typeface="Cambria Math" panose="02040503050406030204" pitchFamily="18" charset="0"/>
                            </a:rPr>
                            <m:t>𝛽</m:t>
                          </m:r>
                        </m:e>
                        <m:sub>
                          <m:r>
                            <a:rPr lang="en-US" sz="2000" i="1">
                              <a:solidFill>
                                <a:schemeClr val="bg1">
                                  <a:lumMod val="65000"/>
                                </a:schemeClr>
                              </a:solidFill>
                              <a:latin typeface="Cambria Math" panose="02040503050406030204" pitchFamily="18" charset="0"/>
                            </a:rPr>
                            <m:t>0</m:t>
                          </m:r>
                        </m:sub>
                      </m:sSub>
                      <m:r>
                        <a:rPr lang="en-US" sz="2000" i="1">
                          <a:solidFill>
                            <a:schemeClr val="bg1">
                              <a:lumMod val="65000"/>
                            </a:schemeClr>
                          </a:solidFill>
                          <a:latin typeface="Cambria Math" panose="02040503050406030204" pitchFamily="18" charset="0"/>
                        </a:rPr>
                        <m:t>+ </m:t>
                      </m:r>
                      <m:sSub>
                        <m:sSubPr>
                          <m:ctrlPr>
                            <a:rPr lang="en-US" sz="2000" i="1">
                              <a:solidFill>
                                <a:schemeClr val="bg1">
                                  <a:lumMod val="65000"/>
                                </a:schemeClr>
                              </a:solidFill>
                              <a:latin typeface="Cambria Math" panose="02040503050406030204" pitchFamily="18" charset="0"/>
                            </a:rPr>
                          </m:ctrlPr>
                        </m:sSubPr>
                        <m:e>
                          <m:r>
                            <a:rPr lang="en-US" sz="2000" i="1">
                              <a:solidFill>
                                <a:schemeClr val="bg1">
                                  <a:lumMod val="65000"/>
                                </a:schemeClr>
                              </a:solidFill>
                              <a:latin typeface="Cambria Math" panose="02040503050406030204" pitchFamily="18" charset="0"/>
                            </a:rPr>
                            <m:t>𝛽</m:t>
                          </m:r>
                        </m:e>
                        <m:sub>
                          <m:r>
                            <m:rPr>
                              <m:sty m:val="p"/>
                            </m:rPr>
                            <a:rPr lang="en-US" sz="2000" i="1" smtClean="0">
                              <a:solidFill>
                                <a:schemeClr val="bg1">
                                  <a:lumMod val="65000"/>
                                </a:schemeClr>
                              </a:solidFill>
                              <a:latin typeface="Cambria Math" panose="02040503050406030204" pitchFamily="18" charset="0"/>
                              <a:ea typeface="Cambria Math" panose="02040503050406030204" pitchFamily="18" charset="0"/>
                            </a:rPr>
                            <m:t>cl</m:t>
                          </m:r>
                        </m:sub>
                      </m:sSub>
                      <m:sSub>
                        <m:sSubPr>
                          <m:ctrlPr>
                            <a:rPr lang="en-US" sz="2000" i="1">
                              <a:solidFill>
                                <a:schemeClr val="bg1">
                                  <a:lumMod val="65000"/>
                                </a:schemeClr>
                              </a:solidFill>
                              <a:latin typeface="Cambria Math" panose="02040503050406030204" pitchFamily="18" charset="0"/>
                            </a:rPr>
                          </m:ctrlPr>
                        </m:sSubPr>
                        <m:e>
                          <m:r>
                            <m:rPr>
                              <m:nor/>
                            </m:rPr>
                            <a:rPr lang="en-US" sz="2000">
                              <a:solidFill>
                                <a:schemeClr val="bg1">
                                  <a:lumMod val="65000"/>
                                </a:schemeClr>
                              </a:solidFill>
                              <a:latin typeface="Cambria Math" panose="02040503050406030204" pitchFamily="18" charset="0"/>
                              <a:ea typeface="Cambria Math" panose="02040503050406030204" pitchFamily="18" charset="0"/>
                            </a:rPr>
                            <m:t>classic</m:t>
                          </m:r>
                        </m:e>
                        <m:sub>
                          <m:r>
                            <a:rPr lang="en-US" sz="2000" i="1">
                              <a:solidFill>
                                <a:schemeClr val="bg1">
                                  <a:lumMod val="65000"/>
                                </a:schemeClr>
                              </a:solidFill>
                              <a:latin typeface="Cambria Math" panose="02040503050406030204" pitchFamily="18" charset="0"/>
                            </a:rPr>
                            <m:t>𝑖</m:t>
                          </m:r>
                        </m:sub>
                      </m:sSub>
                      <m:r>
                        <a:rPr lang="en-US" sz="2000" i="1">
                          <a:solidFill>
                            <a:schemeClr val="bg1">
                              <a:lumMod val="65000"/>
                            </a:schemeClr>
                          </a:solidFill>
                          <a:latin typeface="Cambria Math" panose="02040503050406030204" pitchFamily="18" charset="0"/>
                        </a:rPr>
                        <m:t>+</m:t>
                      </m:r>
                      <m:sSub>
                        <m:sSubPr>
                          <m:ctrlPr>
                            <a:rPr lang="en-US" sz="2000" i="1">
                              <a:solidFill>
                                <a:schemeClr val="bg1">
                                  <a:lumMod val="65000"/>
                                </a:schemeClr>
                              </a:solidFill>
                              <a:latin typeface="Cambria Math" panose="02040503050406030204" pitchFamily="18" charset="0"/>
                            </a:rPr>
                          </m:ctrlPr>
                        </m:sSubPr>
                        <m:e>
                          <m:r>
                            <a:rPr lang="en-US" sz="2000" i="1">
                              <a:solidFill>
                                <a:schemeClr val="bg1">
                                  <a:lumMod val="65000"/>
                                </a:schemeClr>
                              </a:solidFill>
                              <a:latin typeface="Cambria Math" panose="02040503050406030204" pitchFamily="18" charset="0"/>
                            </a:rPr>
                            <m:t>𝛽</m:t>
                          </m:r>
                        </m:e>
                        <m:sub>
                          <m:r>
                            <m:rPr>
                              <m:nor/>
                            </m:rPr>
                            <a:rPr lang="en-US" sz="2000">
                              <a:solidFill>
                                <a:schemeClr val="bg1">
                                  <a:lumMod val="65000"/>
                                </a:schemeClr>
                              </a:solidFill>
                              <a:latin typeface="Cambria Math" panose="02040503050406030204" pitchFamily="18" charset="0"/>
                              <a:ea typeface="Cambria Math" panose="02040503050406030204" pitchFamily="18" charset="0"/>
                            </a:rPr>
                            <m:t>wr</m:t>
                          </m:r>
                        </m:sub>
                      </m:sSub>
                      <m:sSub>
                        <m:sSubPr>
                          <m:ctrlPr>
                            <a:rPr lang="en-US" sz="2000" i="1">
                              <a:solidFill>
                                <a:schemeClr val="bg1">
                                  <a:lumMod val="65000"/>
                                </a:schemeClr>
                              </a:solidFill>
                              <a:latin typeface="Cambria Math" panose="02040503050406030204" pitchFamily="18" charset="0"/>
                            </a:rPr>
                          </m:ctrlPr>
                        </m:sSubPr>
                        <m:e>
                          <m:r>
                            <m:rPr>
                              <m:nor/>
                            </m:rPr>
                            <a:rPr lang="en-US" sz="2000">
                              <a:solidFill>
                                <a:schemeClr val="bg1">
                                  <a:lumMod val="65000"/>
                                </a:schemeClr>
                              </a:solidFill>
                              <a:latin typeface="Cambria Math" panose="02040503050406030204" pitchFamily="18" charset="0"/>
                              <a:ea typeface="Cambria Math" panose="02040503050406030204" pitchFamily="18" charset="0"/>
                            </a:rPr>
                            <m:t>wrpa</m:t>
                          </m:r>
                        </m:e>
                        <m:sub>
                          <m:r>
                            <a:rPr lang="en-US" sz="2000" i="1">
                              <a:solidFill>
                                <a:schemeClr val="bg1">
                                  <a:lumMod val="65000"/>
                                </a:schemeClr>
                              </a:solidFill>
                              <a:latin typeface="Cambria Math" panose="02040503050406030204" pitchFamily="18" charset="0"/>
                            </a:rPr>
                            <m:t>𝑖</m:t>
                          </m:r>
                        </m:sub>
                      </m:sSub>
                      <m:r>
                        <a:rPr lang="en-US" sz="2000" i="1">
                          <a:solidFill>
                            <a:schemeClr val="bg1">
                              <a:lumMod val="65000"/>
                            </a:schemeClr>
                          </a:solidFill>
                          <a:latin typeface="Cambria Math" panose="02040503050406030204" pitchFamily="18" charset="0"/>
                        </a:rPr>
                        <m:t>+</m:t>
                      </m:r>
                      <m:sSub>
                        <m:sSubPr>
                          <m:ctrlPr>
                            <a:rPr lang="en-US" sz="2000" i="1">
                              <a:solidFill>
                                <a:schemeClr val="bg1">
                                  <a:lumMod val="65000"/>
                                </a:schemeClr>
                              </a:solidFill>
                              <a:latin typeface="Cambria Math" panose="02040503050406030204" pitchFamily="18" charset="0"/>
                            </a:rPr>
                          </m:ctrlPr>
                        </m:sSubPr>
                        <m:e>
                          <m:r>
                            <a:rPr lang="en-US" sz="2000" b="0" i="1" smtClean="0">
                              <a:solidFill>
                                <a:schemeClr val="bg1">
                                  <a:lumMod val="65000"/>
                                </a:schemeClr>
                              </a:solidFill>
                              <a:latin typeface="Cambria Math" panose="02040503050406030204" pitchFamily="18" charset="0"/>
                            </a:rPr>
                            <m:t>𝑓</m:t>
                          </m:r>
                        </m:e>
                        <m:sub>
                          <m:r>
                            <m:rPr>
                              <m:nor/>
                            </m:rPr>
                            <a:rPr lang="en-US" sz="2000">
                              <a:solidFill>
                                <a:schemeClr val="bg1">
                                  <a:lumMod val="65000"/>
                                </a:schemeClr>
                              </a:solidFill>
                              <a:latin typeface="Cambria Math" panose="02040503050406030204" pitchFamily="18" charset="0"/>
                              <a:ea typeface="Cambria Math" panose="02040503050406030204" pitchFamily="18" charset="0"/>
                            </a:rPr>
                            <m:t>as</m:t>
                          </m:r>
                        </m:sub>
                      </m:sSub>
                      <m:d>
                        <m:dPr>
                          <m:ctrlPr>
                            <a:rPr lang="en-US" sz="2000" i="1" smtClean="0">
                              <a:solidFill>
                                <a:schemeClr val="bg1">
                                  <a:lumMod val="65000"/>
                                </a:schemeClr>
                              </a:solidFill>
                              <a:latin typeface="Cambria Math" panose="02040503050406030204" pitchFamily="18" charset="0"/>
                            </a:rPr>
                          </m:ctrlPr>
                        </m:dPr>
                        <m:e>
                          <m:sSub>
                            <m:sSubPr>
                              <m:ctrlPr>
                                <a:rPr lang="en-US" sz="2000" i="1">
                                  <a:solidFill>
                                    <a:schemeClr val="bg1">
                                      <a:lumMod val="65000"/>
                                    </a:schemeClr>
                                  </a:solidFill>
                                  <a:latin typeface="Cambria Math" panose="02040503050406030204" pitchFamily="18" charset="0"/>
                                </a:rPr>
                              </m:ctrlPr>
                            </m:sSubPr>
                            <m:e>
                              <m:r>
                                <m:rPr>
                                  <m:nor/>
                                </m:rPr>
                                <a:rPr lang="en-US" sz="2000">
                                  <a:solidFill>
                                    <a:schemeClr val="bg1">
                                      <a:lumMod val="65000"/>
                                    </a:schemeClr>
                                  </a:solidFill>
                                  <a:latin typeface="Cambria Math" panose="02040503050406030204" pitchFamily="18" charset="0"/>
                                  <a:ea typeface="Cambria Math" panose="02040503050406030204" pitchFamily="18" charset="0"/>
                                </a:rPr>
                                <m:t>airspeed</m:t>
                              </m:r>
                            </m:e>
                            <m:sub>
                              <m:r>
                                <a:rPr lang="en-US" sz="2000" i="1">
                                  <a:solidFill>
                                    <a:schemeClr val="bg1">
                                      <a:lumMod val="65000"/>
                                    </a:schemeClr>
                                  </a:solidFill>
                                  <a:latin typeface="Cambria Math" panose="02040503050406030204" pitchFamily="18" charset="0"/>
                                </a:rPr>
                                <m:t>𝑖</m:t>
                              </m:r>
                            </m:sub>
                          </m:sSub>
                        </m:e>
                      </m:d>
                      <m:r>
                        <a:rPr lang="en-US" sz="2000" i="1">
                          <a:solidFill>
                            <a:schemeClr val="bg1">
                              <a:lumMod val="65000"/>
                            </a:schemeClr>
                          </a:solidFill>
                          <a:latin typeface="Cambria Math" panose="02040503050406030204" pitchFamily="18" charset="0"/>
                        </a:rPr>
                        <m:t>+</m:t>
                      </m:r>
                      <m:sSub>
                        <m:sSubPr>
                          <m:ctrlPr>
                            <a:rPr lang="en-US" sz="2000" i="1">
                              <a:solidFill>
                                <a:schemeClr val="bg1">
                                  <a:lumMod val="65000"/>
                                </a:schemeClr>
                              </a:solidFill>
                              <a:latin typeface="Cambria Math" panose="02040503050406030204" pitchFamily="18" charset="0"/>
                            </a:rPr>
                          </m:ctrlPr>
                        </m:sSubPr>
                        <m:e>
                          <m:r>
                            <a:rPr lang="en-US" sz="2000" b="0" i="1" smtClean="0">
                              <a:solidFill>
                                <a:schemeClr val="bg1">
                                  <a:lumMod val="65000"/>
                                </a:schemeClr>
                              </a:solidFill>
                              <a:latin typeface="Cambria Math" panose="02040503050406030204" pitchFamily="18" charset="0"/>
                            </a:rPr>
                            <m:t>𝑓</m:t>
                          </m:r>
                        </m:e>
                        <m:sub>
                          <m:r>
                            <m:rPr>
                              <m:nor/>
                            </m:rPr>
                            <a:rPr lang="en-US" sz="2000">
                              <a:solidFill>
                                <a:schemeClr val="bg1">
                                  <a:lumMod val="65000"/>
                                </a:schemeClr>
                              </a:solidFill>
                              <a:latin typeface="Cambria Math" panose="02040503050406030204" pitchFamily="18" charset="0"/>
                              <a:ea typeface="Cambria Math" panose="02040503050406030204" pitchFamily="18" charset="0"/>
                            </a:rPr>
                            <m:t>an</m:t>
                          </m:r>
                        </m:sub>
                      </m:sSub>
                      <m:d>
                        <m:dPr>
                          <m:ctrlPr>
                            <a:rPr lang="en-US" sz="2000" i="1" smtClean="0">
                              <a:solidFill>
                                <a:schemeClr val="bg1">
                                  <a:lumMod val="65000"/>
                                </a:schemeClr>
                              </a:solidFill>
                              <a:latin typeface="Cambria Math" panose="02040503050406030204" pitchFamily="18" charset="0"/>
                            </a:rPr>
                          </m:ctrlPr>
                        </m:dPr>
                        <m:e>
                          <m:sSub>
                            <m:sSubPr>
                              <m:ctrlPr>
                                <a:rPr lang="en-US" sz="2000" i="1">
                                  <a:solidFill>
                                    <a:schemeClr val="bg1">
                                      <a:lumMod val="65000"/>
                                    </a:schemeClr>
                                  </a:solidFill>
                                  <a:latin typeface="Cambria Math" panose="02040503050406030204" pitchFamily="18" charset="0"/>
                                </a:rPr>
                              </m:ctrlPr>
                            </m:sSubPr>
                            <m:e>
                              <m:r>
                                <m:rPr>
                                  <m:nor/>
                                </m:rPr>
                                <a:rPr lang="en-US" sz="2000">
                                  <a:solidFill>
                                    <a:schemeClr val="bg1">
                                      <a:lumMod val="65000"/>
                                    </a:schemeClr>
                                  </a:solidFill>
                                  <a:latin typeface="Cambria Math" panose="02040503050406030204" pitchFamily="18" charset="0"/>
                                  <a:ea typeface="Cambria Math" panose="02040503050406030204" pitchFamily="18" charset="0"/>
                                </a:rPr>
                                <m:t>angle</m:t>
                              </m:r>
                            </m:e>
                            <m:sub>
                              <m:r>
                                <a:rPr lang="en-US" sz="2000" i="1">
                                  <a:solidFill>
                                    <a:schemeClr val="bg1">
                                      <a:lumMod val="65000"/>
                                    </a:schemeClr>
                                  </a:solidFill>
                                  <a:latin typeface="Cambria Math" panose="02040503050406030204" pitchFamily="18" charset="0"/>
                                </a:rPr>
                                <m:t>𝑖</m:t>
                              </m:r>
                            </m:sub>
                          </m:sSub>
                        </m:e>
                      </m:d>
                      <m:r>
                        <a:rPr lang="en-US" sz="2000" b="0" i="1" smtClean="0">
                          <a:solidFill>
                            <a:schemeClr val="bg1">
                              <a:lumMod val="65000"/>
                            </a:schemeClr>
                          </a:solidFill>
                          <a:latin typeface="Cambria Math" panose="02040503050406030204" pitchFamily="18" charset="0"/>
                        </a:rPr>
                        <m:t>+</m:t>
                      </m:r>
                      <m:sSub>
                        <m:sSubPr>
                          <m:ctrlPr>
                            <a:rPr lang="en-US" sz="2000" b="0" i="1" smtClean="0">
                              <a:solidFill>
                                <a:schemeClr val="bg1">
                                  <a:lumMod val="65000"/>
                                </a:schemeClr>
                              </a:solidFill>
                              <a:latin typeface="Cambria Math" panose="02040503050406030204" pitchFamily="18" charset="0"/>
                            </a:rPr>
                          </m:ctrlPr>
                        </m:sSubPr>
                        <m:e>
                          <m:r>
                            <a:rPr lang="en-US" sz="2000" b="0" i="1" smtClean="0">
                              <a:solidFill>
                                <a:schemeClr val="bg1">
                                  <a:lumMod val="65000"/>
                                </a:schemeClr>
                              </a:solidFill>
                              <a:latin typeface="Cambria Math" panose="02040503050406030204" pitchFamily="18" charset="0"/>
                              <a:ea typeface="Cambria Math" panose="02040503050406030204" pitchFamily="18" charset="0"/>
                            </a:rPr>
                            <m:t>𝜖</m:t>
                          </m:r>
                        </m:e>
                        <m:sub>
                          <m:r>
                            <a:rPr lang="en-US" sz="2000" b="0" i="1" smtClean="0">
                              <a:solidFill>
                                <a:schemeClr val="bg1">
                                  <a:lumMod val="65000"/>
                                </a:schemeClr>
                              </a:solidFill>
                              <a:latin typeface="Cambria Math" panose="02040503050406030204" pitchFamily="18" charset="0"/>
                            </a:rPr>
                            <m:t>𝑖</m:t>
                          </m:r>
                        </m:sub>
                      </m:sSub>
                      <m:r>
                        <a:rPr lang="en-US" sz="2000" i="1">
                          <a:solidFill>
                            <a:schemeClr val="bg1">
                              <a:lumMod val="65000"/>
                            </a:schemeClr>
                          </a:solidFill>
                          <a:latin typeface="Cambria Math" panose="02040503050406030204" pitchFamily="18" charset="0"/>
                        </a:rPr>
                        <m:t> </m:t>
                      </m:r>
                    </m:oMath>
                  </m:oMathPara>
                </a14:m>
                <a:endParaRPr lang="en-US" sz="2000" dirty="0">
                  <a:solidFill>
                    <a:schemeClr val="bg1">
                      <a:lumMod val="65000"/>
                    </a:schemeClr>
                  </a:solidFill>
                </a:endParaRPr>
              </a:p>
            </p:txBody>
          </p:sp>
        </mc:Choice>
        <mc:Fallback xmlns="">
          <p:sp>
            <p:nvSpPr>
              <p:cNvPr id="14" name="TextBox 13">
                <a:extLst>
                  <a:ext uri="{FF2B5EF4-FFF2-40B4-BE49-F238E27FC236}">
                    <a16:creationId xmlns:a16="http://schemas.microsoft.com/office/drawing/2014/main" id="{454B9E5B-9F63-4EDC-9847-1D9C1F31B229}"/>
                  </a:ext>
                </a:extLst>
              </p:cNvPr>
              <p:cNvSpPr txBox="1">
                <a:spLocks noRot="1" noChangeAspect="1" noMove="1" noResize="1" noEditPoints="1" noAdjustHandles="1" noChangeArrowheads="1" noChangeShapeType="1" noTextEdit="1"/>
              </p:cNvSpPr>
              <p:nvPr/>
            </p:nvSpPr>
            <p:spPr>
              <a:xfrm>
                <a:off x="278423" y="1123544"/>
                <a:ext cx="8434256" cy="400110"/>
              </a:xfrm>
              <a:prstGeom prst="rect">
                <a:avLst/>
              </a:prstGeom>
              <a:blipFill>
                <a:blip r:embed="rId3"/>
                <a:stretch>
                  <a:fillRect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674D976E-C6B0-4198-B92F-65DCC3C60680}"/>
                  </a:ext>
                </a:extLst>
              </p:cNvPr>
              <p:cNvSpPr txBox="1"/>
              <p:nvPr/>
            </p:nvSpPr>
            <p:spPr>
              <a:xfrm>
                <a:off x="278423" y="1744646"/>
                <a:ext cx="8434256" cy="41351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chemeClr val="bg1">
                                  <a:lumMod val="65000"/>
                                </a:schemeClr>
                              </a:solidFill>
                              <a:latin typeface="Cambria Math" panose="02040503050406030204" pitchFamily="18" charset="0"/>
                            </a:rPr>
                          </m:ctrlPr>
                        </m:sSubPr>
                        <m:e>
                          <m:r>
                            <m:rPr>
                              <m:nor/>
                            </m:rPr>
                            <a:rPr lang="en-US" sz="2000" b="0" i="0" smtClean="0">
                              <a:solidFill>
                                <a:schemeClr val="bg1">
                                  <a:lumMod val="65000"/>
                                </a:schemeClr>
                              </a:solidFill>
                              <a:latin typeface="Cambria Math" panose="02040503050406030204" pitchFamily="18" charset="0"/>
                              <a:ea typeface="Cambria Math" panose="02040503050406030204" pitchFamily="18" charset="0"/>
                            </a:rPr>
                            <m:t>range</m:t>
                          </m:r>
                        </m:e>
                        <m:sub>
                          <m:r>
                            <a:rPr lang="en-US" sz="2000" b="0" i="1" smtClean="0">
                              <a:solidFill>
                                <a:schemeClr val="bg1">
                                  <a:lumMod val="65000"/>
                                </a:schemeClr>
                              </a:solidFill>
                              <a:latin typeface="Cambria Math" panose="02040503050406030204" pitchFamily="18" charset="0"/>
                            </a:rPr>
                            <m:t>𝑖</m:t>
                          </m:r>
                        </m:sub>
                      </m:sSub>
                      <m:r>
                        <a:rPr lang="en-US" sz="2000" i="1">
                          <a:solidFill>
                            <a:schemeClr val="bg1">
                              <a:lumMod val="65000"/>
                            </a:schemeClr>
                          </a:solidFill>
                          <a:latin typeface="Cambria Math" panose="02040503050406030204" pitchFamily="18" charset="0"/>
                        </a:rPr>
                        <m:t>=</m:t>
                      </m:r>
                      <m:sSub>
                        <m:sSubPr>
                          <m:ctrlPr>
                            <a:rPr lang="en-US" sz="2000" i="1">
                              <a:solidFill>
                                <a:schemeClr val="bg1">
                                  <a:lumMod val="65000"/>
                                </a:schemeClr>
                              </a:solidFill>
                              <a:latin typeface="Cambria Math" panose="02040503050406030204" pitchFamily="18" charset="0"/>
                            </a:rPr>
                          </m:ctrlPr>
                        </m:sSubPr>
                        <m:e>
                          <m:r>
                            <a:rPr lang="en-US" sz="2000" i="1">
                              <a:solidFill>
                                <a:schemeClr val="bg1">
                                  <a:lumMod val="65000"/>
                                </a:schemeClr>
                              </a:solidFill>
                              <a:latin typeface="Cambria Math" panose="02040503050406030204" pitchFamily="18" charset="0"/>
                            </a:rPr>
                            <m:t>𝛽</m:t>
                          </m:r>
                        </m:e>
                        <m:sub>
                          <m:r>
                            <a:rPr lang="en-US" sz="2000" i="1">
                              <a:solidFill>
                                <a:schemeClr val="bg1">
                                  <a:lumMod val="65000"/>
                                </a:schemeClr>
                              </a:solidFill>
                              <a:latin typeface="Cambria Math" panose="02040503050406030204" pitchFamily="18" charset="0"/>
                            </a:rPr>
                            <m:t>0</m:t>
                          </m:r>
                        </m:sub>
                      </m:sSub>
                      <m:r>
                        <a:rPr lang="en-US" sz="2000" i="1">
                          <a:solidFill>
                            <a:schemeClr val="bg1">
                              <a:lumMod val="65000"/>
                            </a:schemeClr>
                          </a:solidFill>
                          <a:latin typeface="Cambria Math" panose="02040503050406030204" pitchFamily="18" charset="0"/>
                        </a:rPr>
                        <m:t>+ </m:t>
                      </m:r>
                      <m:sSub>
                        <m:sSubPr>
                          <m:ctrlPr>
                            <a:rPr lang="en-US" sz="2000" i="1">
                              <a:solidFill>
                                <a:schemeClr val="bg1">
                                  <a:lumMod val="65000"/>
                                </a:schemeClr>
                              </a:solidFill>
                              <a:latin typeface="Cambria Math" panose="02040503050406030204" pitchFamily="18" charset="0"/>
                            </a:rPr>
                          </m:ctrlPr>
                        </m:sSubPr>
                        <m:e>
                          <m:r>
                            <a:rPr lang="en-US" sz="2000" i="1">
                              <a:solidFill>
                                <a:schemeClr val="bg1">
                                  <a:lumMod val="65000"/>
                                </a:schemeClr>
                              </a:solidFill>
                              <a:latin typeface="Cambria Math" panose="02040503050406030204" pitchFamily="18" charset="0"/>
                            </a:rPr>
                            <m:t>𝛽</m:t>
                          </m:r>
                        </m:e>
                        <m:sub>
                          <m:r>
                            <m:rPr>
                              <m:sty m:val="p"/>
                            </m:rPr>
                            <a:rPr lang="en-US" sz="2000" i="1" smtClean="0">
                              <a:solidFill>
                                <a:schemeClr val="bg1">
                                  <a:lumMod val="65000"/>
                                </a:schemeClr>
                              </a:solidFill>
                              <a:latin typeface="Cambria Math" panose="02040503050406030204" pitchFamily="18" charset="0"/>
                              <a:ea typeface="Cambria Math" panose="02040503050406030204" pitchFamily="18" charset="0"/>
                            </a:rPr>
                            <m:t>cl</m:t>
                          </m:r>
                        </m:sub>
                      </m:sSub>
                      <m:sSub>
                        <m:sSubPr>
                          <m:ctrlPr>
                            <a:rPr lang="en-US" sz="2000" i="1">
                              <a:solidFill>
                                <a:schemeClr val="bg1">
                                  <a:lumMod val="65000"/>
                                </a:schemeClr>
                              </a:solidFill>
                              <a:latin typeface="Cambria Math" panose="02040503050406030204" pitchFamily="18" charset="0"/>
                            </a:rPr>
                          </m:ctrlPr>
                        </m:sSubPr>
                        <m:e>
                          <m:r>
                            <m:rPr>
                              <m:nor/>
                            </m:rPr>
                            <a:rPr lang="en-US" sz="2000">
                              <a:solidFill>
                                <a:schemeClr val="bg1">
                                  <a:lumMod val="65000"/>
                                </a:schemeClr>
                              </a:solidFill>
                              <a:latin typeface="Cambria Math" panose="02040503050406030204" pitchFamily="18" charset="0"/>
                              <a:ea typeface="Cambria Math" panose="02040503050406030204" pitchFamily="18" charset="0"/>
                            </a:rPr>
                            <m:t>classic</m:t>
                          </m:r>
                        </m:e>
                        <m:sub>
                          <m:r>
                            <a:rPr lang="en-US" sz="2000" i="1">
                              <a:solidFill>
                                <a:schemeClr val="bg1">
                                  <a:lumMod val="65000"/>
                                </a:schemeClr>
                              </a:solidFill>
                              <a:latin typeface="Cambria Math" panose="02040503050406030204" pitchFamily="18" charset="0"/>
                            </a:rPr>
                            <m:t>𝑖</m:t>
                          </m:r>
                        </m:sub>
                      </m:sSub>
                      <m:r>
                        <a:rPr lang="en-US" sz="2000" i="1">
                          <a:solidFill>
                            <a:schemeClr val="bg1">
                              <a:lumMod val="65000"/>
                            </a:schemeClr>
                          </a:solidFill>
                          <a:latin typeface="Cambria Math" panose="02040503050406030204" pitchFamily="18" charset="0"/>
                        </a:rPr>
                        <m:t>+</m:t>
                      </m:r>
                      <m:sSub>
                        <m:sSubPr>
                          <m:ctrlPr>
                            <a:rPr lang="en-US" sz="2000" i="1">
                              <a:solidFill>
                                <a:schemeClr val="bg1">
                                  <a:lumMod val="65000"/>
                                </a:schemeClr>
                              </a:solidFill>
                              <a:latin typeface="Cambria Math" panose="02040503050406030204" pitchFamily="18" charset="0"/>
                            </a:rPr>
                          </m:ctrlPr>
                        </m:sSubPr>
                        <m:e>
                          <m:r>
                            <a:rPr lang="en-US" sz="2000" i="1">
                              <a:solidFill>
                                <a:schemeClr val="bg1">
                                  <a:lumMod val="65000"/>
                                </a:schemeClr>
                              </a:solidFill>
                              <a:latin typeface="Cambria Math" panose="02040503050406030204" pitchFamily="18" charset="0"/>
                            </a:rPr>
                            <m:t>𝛽</m:t>
                          </m:r>
                        </m:e>
                        <m:sub>
                          <m:r>
                            <m:rPr>
                              <m:nor/>
                            </m:rPr>
                            <a:rPr lang="en-US" sz="2000">
                              <a:solidFill>
                                <a:schemeClr val="bg1">
                                  <a:lumMod val="65000"/>
                                </a:schemeClr>
                              </a:solidFill>
                              <a:latin typeface="Cambria Math" panose="02040503050406030204" pitchFamily="18" charset="0"/>
                              <a:ea typeface="Cambria Math" panose="02040503050406030204" pitchFamily="18" charset="0"/>
                            </a:rPr>
                            <m:t>wr</m:t>
                          </m:r>
                        </m:sub>
                      </m:sSub>
                      <m:sSub>
                        <m:sSubPr>
                          <m:ctrlPr>
                            <a:rPr lang="en-US" sz="2000" i="1">
                              <a:solidFill>
                                <a:schemeClr val="bg1">
                                  <a:lumMod val="65000"/>
                                </a:schemeClr>
                              </a:solidFill>
                              <a:latin typeface="Cambria Math" panose="02040503050406030204" pitchFamily="18" charset="0"/>
                            </a:rPr>
                          </m:ctrlPr>
                        </m:sSubPr>
                        <m:e>
                          <m:r>
                            <m:rPr>
                              <m:nor/>
                            </m:rPr>
                            <a:rPr lang="en-US" sz="2000">
                              <a:solidFill>
                                <a:schemeClr val="bg1">
                                  <a:lumMod val="65000"/>
                                </a:schemeClr>
                              </a:solidFill>
                              <a:latin typeface="Cambria Math" panose="02040503050406030204" pitchFamily="18" charset="0"/>
                              <a:ea typeface="Cambria Math" panose="02040503050406030204" pitchFamily="18" charset="0"/>
                            </a:rPr>
                            <m:t>wrpa</m:t>
                          </m:r>
                        </m:e>
                        <m:sub>
                          <m:r>
                            <a:rPr lang="en-US" sz="2000" i="1">
                              <a:solidFill>
                                <a:schemeClr val="bg1">
                                  <a:lumMod val="65000"/>
                                </a:schemeClr>
                              </a:solidFill>
                              <a:latin typeface="Cambria Math" panose="02040503050406030204" pitchFamily="18" charset="0"/>
                            </a:rPr>
                            <m:t>𝑖</m:t>
                          </m:r>
                        </m:sub>
                      </m:sSub>
                      <m:r>
                        <a:rPr lang="en-US" sz="2000" i="1">
                          <a:solidFill>
                            <a:schemeClr val="bg1">
                              <a:lumMod val="65000"/>
                            </a:schemeClr>
                          </a:solidFill>
                          <a:latin typeface="Cambria Math" panose="02040503050406030204" pitchFamily="18" charset="0"/>
                        </a:rPr>
                        <m:t>+</m:t>
                      </m:r>
                      <m:sSub>
                        <m:sSubPr>
                          <m:ctrlPr>
                            <a:rPr lang="en-US" sz="2000" i="1">
                              <a:solidFill>
                                <a:schemeClr val="bg1">
                                  <a:lumMod val="65000"/>
                                </a:schemeClr>
                              </a:solidFill>
                              <a:latin typeface="Cambria Math" panose="02040503050406030204" pitchFamily="18" charset="0"/>
                            </a:rPr>
                          </m:ctrlPr>
                        </m:sSubPr>
                        <m:e>
                          <m:r>
                            <a:rPr lang="en-US" sz="2000" b="0" i="1" smtClean="0">
                              <a:solidFill>
                                <a:schemeClr val="bg1">
                                  <a:lumMod val="65000"/>
                                </a:schemeClr>
                              </a:solidFill>
                              <a:latin typeface="Cambria Math" panose="02040503050406030204" pitchFamily="18" charset="0"/>
                            </a:rPr>
                            <m:t>𝑓</m:t>
                          </m:r>
                        </m:e>
                        <m:sub>
                          <m:r>
                            <m:rPr>
                              <m:nor/>
                            </m:rPr>
                            <a:rPr lang="en-US" sz="2000">
                              <a:solidFill>
                                <a:schemeClr val="bg1">
                                  <a:lumMod val="65000"/>
                                </a:schemeClr>
                              </a:solidFill>
                              <a:latin typeface="Cambria Math" panose="02040503050406030204" pitchFamily="18" charset="0"/>
                              <a:ea typeface="Cambria Math" panose="02040503050406030204" pitchFamily="18" charset="0"/>
                            </a:rPr>
                            <m:t>as</m:t>
                          </m:r>
                          <m:r>
                            <a:rPr lang="en-US" sz="2000" b="0" i="1" smtClean="0">
                              <a:solidFill>
                                <a:schemeClr val="bg1">
                                  <a:lumMod val="65000"/>
                                </a:schemeClr>
                              </a:solidFill>
                              <a:latin typeface="Cambria Math" panose="02040503050406030204" pitchFamily="18" charset="0"/>
                              <a:ea typeface="Cambria Math" panose="02040503050406030204" pitchFamily="18" charset="0"/>
                            </a:rPr>
                            <m:t>,</m:t>
                          </m:r>
                          <m:r>
                            <m:rPr>
                              <m:nor/>
                            </m:rPr>
                            <a:rPr lang="en-US" sz="2000" b="0" i="0" smtClean="0">
                              <a:solidFill>
                                <a:schemeClr val="bg1">
                                  <a:lumMod val="65000"/>
                                </a:schemeClr>
                              </a:solidFill>
                              <a:latin typeface="Cambria Math" panose="02040503050406030204" pitchFamily="18" charset="0"/>
                              <a:ea typeface="Cambria Math" panose="02040503050406030204" pitchFamily="18" charset="0"/>
                            </a:rPr>
                            <m:t>an</m:t>
                          </m:r>
                        </m:sub>
                      </m:sSub>
                      <m:d>
                        <m:dPr>
                          <m:ctrlPr>
                            <a:rPr lang="en-US" sz="2000" i="1" smtClean="0">
                              <a:solidFill>
                                <a:schemeClr val="bg1">
                                  <a:lumMod val="65000"/>
                                </a:schemeClr>
                              </a:solidFill>
                              <a:latin typeface="Cambria Math" panose="02040503050406030204" pitchFamily="18" charset="0"/>
                            </a:rPr>
                          </m:ctrlPr>
                        </m:dPr>
                        <m:e>
                          <m:sSub>
                            <m:sSubPr>
                              <m:ctrlPr>
                                <a:rPr lang="en-US" sz="2000" i="1">
                                  <a:solidFill>
                                    <a:schemeClr val="bg1">
                                      <a:lumMod val="65000"/>
                                    </a:schemeClr>
                                  </a:solidFill>
                                  <a:latin typeface="Cambria Math" panose="02040503050406030204" pitchFamily="18" charset="0"/>
                                </a:rPr>
                              </m:ctrlPr>
                            </m:sSubPr>
                            <m:e>
                              <m:r>
                                <m:rPr>
                                  <m:nor/>
                                </m:rPr>
                                <a:rPr lang="en-US" sz="2000">
                                  <a:solidFill>
                                    <a:schemeClr val="bg1">
                                      <a:lumMod val="65000"/>
                                    </a:schemeClr>
                                  </a:solidFill>
                                  <a:latin typeface="Cambria Math" panose="02040503050406030204" pitchFamily="18" charset="0"/>
                                  <a:ea typeface="Cambria Math" panose="02040503050406030204" pitchFamily="18" charset="0"/>
                                </a:rPr>
                                <m:t>airspeed</m:t>
                              </m:r>
                            </m:e>
                            <m:sub>
                              <m:r>
                                <a:rPr lang="en-US" sz="2000" i="1">
                                  <a:solidFill>
                                    <a:schemeClr val="bg1">
                                      <a:lumMod val="65000"/>
                                    </a:schemeClr>
                                  </a:solidFill>
                                  <a:latin typeface="Cambria Math" panose="02040503050406030204" pitchFamily="18" charset="0"/>
                                </a:rPr>
                                <m:t>𝑖</m:t>
                              </m:r>
                            </m:sub>
                          </m:sSub>
                          <m:r>
                            <a:rPr lang="en-US" sz="2000" b="0" i="1" smtClean="0">
                              <a:solidFill>
                                <a:schemeClr val="bg1">
                                  <a:lumMod val="65000"/>
                                </a:schemeClr>
                              </a:solidFill>
                              <a:latin typeface="Cambria Math" panose="02040503050406030204" pitchFamily="18" charset="0"/>
                            </a:rPr>
                            <m:t>,</m:t>
                          </m:r>
                          <m:sSub>
                            <m:sSubPr>
                              <m:ctrlPr>
                                <a:rPr lang="en-US" sz="2000" i="1">
                                  <a:solidFill>
                                    <a:schemeClr val="bg1">
                                      <a:lumMod val="65000"/>
                                    </a:schemeClr>
                                  </a:solidFill>
                                  <a:latin typeface="Cambria Math" panose="02040503050406030204" pitchFamily="18" charset="0"/>
                                </a:rPr>
                              </m:ctrlPr>
                            </m:sSubPr>
                            <m:e>
                              <m:r>
                                <m:rPr>
                                  <m:nor/>
                                </m:rPr>
                                <a:rPr lang="en-US" sz="2000">
                                  <a:solidFill>
                                    <a:schemeClr val="bg1">
                                      <a:lumMod val="65000"/>
                                    </a:schemeClr>
                                  </a:solidFill>
                                  <a:latin typeface="Cambria Math" panose="02040503050406030204" pitchFamily="18" charset="0"/>
                                  <a:ea typeface="Cambria Math" panose="02040503050406030204" pitchFamily="18" charset="0"/>
                                </a:rPr>
                                <m:t>angle</m:t>
                              </m:r>
                            </m:e>
                            <m:sub>
                              <m:r>
                                <a:rPr lang="en-US" sz="2000" i="1">
                                  <a:solidFill>
                                    <a:schemeClr val="bg1">
                                      <a:lumMod val="65000"/>
                                    </a:schemeClr>
                                  </a:solidFill>
                                  <a:latin typeface="Cambria Math" panose="02040503050406030204" pitchFamily="18" charset="0"/>
                                </a:rPr>
                                <m:t>𝑖</m:t>
                              </m:r>
                            </m:sub>
                          </m:sSub>
                        </m:e>
                      </m:d>
                      <m:r>
                        <a:rPr lang="en-US" sz="2000" b="0" i="1" smtClean="0">
                          <a:solidFill>
                            <a:schemeClr val="bg1">
                              <a:lumMod val="65000"/>
                            </a:schemeClr>
                          </a:solidFill>
                          <a:latin typeface="Cambria Math" panose="02040503050406030204" pitchFamily="18" charset="0"/>
                        </a:rPr>
                        <m:t>+</m:t>
                      </m:r>
                      <m:sSub>
                        <m:sSubPr>
                          <m:ctrlPr>
                            <a:rPr lang="en-US" sz="2000" b="0" i="1" smtClean="0">
                              <a:solidFill>
                                <a:schemeClr val="bg1">
                                  <a:lumMod val="65000"/>
                                </a:schemeClr>
                              </a:solidFill>
                              <a:latin typeface="Cambria Math" panose="02040503050406030204" pitchFamily="18" charset="0"/>
                            </a:rPr>
                          </m:ctrlPr>
                        </m:sSubPr>
                        <m:e>
                          <m:r>
                            <a:rPr lang="en-US" sz="2000" b="0" i="1" smtClean="0">
                              <a:solidFill>
                                <a:schemeClr val="bg1">
                                  <a:lumMod val="65000"/>
                                </a:schemeClr>
                              </a:solidFill>
                              <a:latin typeface="Cambria Math" panose="02040503050406030204" pitchFamily="18" charset="0"/>
                              <a:ea typeface="Cambria Math" panose="02040503050406030204" pitchFamily="18" charset="0"/>
                            </a:rPr>
                            <m:t>𝜖</m:t>
                          </m:r>
                        </m:e>
                        <m:sub>
                          <m:r>
                            <a:rPr lang="en-US" sz="2000" b="0" i="1" smtClean="0">
                              <a:solidFill>
                                <a:schemeClr val="bg1">
                                  <a:lumMod val="65000"/>
                                </a:schemeClr>
                              </a:solidFill>
                              <a:latin typeface="Cambria Math" panose="02040503050406030204" pitchFamily="18" charset="0"/>
                            </a:rPr>
                            <m:t>𝑖</m:t>
                          </m:r>
                        </m:sub>
                      </m:sSub>
                      <m:r>
                        <a:rPr lang="en-US" sz="2000" i="1">
                          <a:solidFill>
                            <a:schemeClr val="bg1">
                              <a:lumMod val="65000"/>
                            </a:schemeClr>
                          </a:solidFill>
                          <a:latin typeface="Cambria Math" panose="02040503050406030204" pitchFamily="18" charset="0"/>
                        </a:rPr>
                        <m:t> </m:t>
                      </m:r>
                    </m:oMath>
                  </m:oMathPara>
                </a14:m>
                <a:endParaRPr lang="en-US" sz="2000" dirty="0">
                  <a:solidFill>
                    <a:schemeClr val="bg1">
                      <a:lumMod val="65000"/>
                    </a:schemeClr>
                  </a:solidFill>
                </a:endParaRPr>
              </a:p>
            </p:txBody>
          </p:sp>
        </mc:Choice>
        <mc:Fallback xmlns="">
          <p:sp>
            <p:nvSpPr>
              <p:cNvPr id="15" name="TextBox 14">
                <a:extLst>
                  <a:ext uri="{FF2B5EF4-FFF2-40B4-BE49-F238E27FC236}">
                    <a16:creationId xmlns:a16="http://schemas.microsoft.com/office/drawing/2014/main" id="{674D976E-C6B0-4198-B92F-65DCC3C60680}"/>
                  </a:ext>
                </a:extLst>
              </p:cNvPr>
              <p:cNvSpPr txBox="1">
                <a:spLocks noRot="1" noChangeAspect="1" noMove="1" noResize="1" noEditPoints="1" noAdjustHandles="1" noChangeArrowheads="1" noChangeShapeType="1" noTextEdit="1"/>
              </p:cNvSpPr>
              <p:nvPr/>
            </p:nvSpPr>
            <p:spPr>
              <a:xfrm>
                <a:off x="278423" y="1744646"/>
                <a:ext cx="8434256" cy="413511"/>
              </a:xfrm>
              <a:prstGeom prst="rect">
                <a:avLst/>
              </a:prstGeom>
              <a:blipFill>
                <a:blip r:embed="rId4"/>
                <a:stretch>
                  <a:fillRect b="-1176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E405C4B3-19CD-4779-B3E1-3FE622B6AACD}"/>
                  </a:ext>
                </a:extLst>
              </p:cNvPr>
              <p:cNvSpPr txBox="1"/>
              <p:nvPr/>
            </p:nvSpPr>
            <p:spPr>
              <a:xfrm>
                <a:off x="278423" y="2379149"/>
                <a:ext cx="8434256" cy="107644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chemeClr val="bg1">
                                  <a:lumMod val="65000"/>
                                </a:schemeClr>
                              </a:solidFill>
                              <a:latin typeface="Cambria Math" panose="02040503050406030204" pitchFamily="18" charset="0"/>
                            </a:rPr>
                          </m:ctrlPr>
                        </m:sSubPr>
                        <m:e>
                          <m:r>
                            <m:rPr>
                              <m:nor/>
                            </m:rPr>
                            <a:rPr lang="en-US" sz="2000" b="0" i="0" smtClean="0">
                              <a:solidFill>
                                <a:schemeClr val="bg1">
                                  <a:lumMod val="65000"/>
                                </a:schemeClr>
                              </a:solidFill>
                              <a:latin typeface="Cambria Math" panose="02040503050406030204" pitchFamily="18" charset="0"/>
                              <a:ea typeface="Cambria Math" panose="02040503050406030204" pitchFamily="18" charset="0"/>
                            </a:rPr>
                            <m:t>range</m:t>
                          </m:r>
                        </m:e>
                        <m:sub>
                          <m:r>
                            <a:rPr lang="en-US" sz="2000" b="0" i="1" smtClean="0">
                              <a:solidFill>
                                <a:schemeClr val="bg1">
                                  <a:lumMod val="65000"/>
                                </a:schemeClr>
                              </a:solidFill>
                              <a:latin typeface="Cambria Math" panose="02040503050406030204" pitchFamily="18" charset="0"/>
                            </a:rPr>
                            <m:t>𝑖</m:t>
                          </m:r>
                        </m:sub>
                      </m:sSub>
                      <m:r>
                        <a:rPr lang="en-US" sz="2000" i="1">
                          <a:solidFill>
                            <a:schemeClr val="bg1">
                              <a:lumMod val="65000"/>
                            </a:schemeClr>
                          </a:solidFill>
                          <a:latin typeface="Cambria Math" panose="02040503050406030204" pitchFamily="18" charset="0"/>
                        </a:rPr>
                        <m:t>=</m:t>
                      </m:r>
                      <m:sSub>
                        <m:sSubPr>
                          <m:ctrlPr>
                            <a:rPr lang="en-US" sz="2000" i="1">
                              <a:solidFill>
                                <a:schemeClr val="bg1">
                                  <a:lumMod val="65000"/>
                                </a:schemeClr>
                              </a:solidFill>
                              <a:latin typeface="Cambria Math" panose="02040503050406030204" pitchFamily="18" charset="0"/>
                            </a:rPr>
                          </m:ctrlPr>
                        </m:sSubPr>
                        <m:e>
                          <m:r>
                            <a:rPr lang="en-US" sz="2000" i="1">
                              <a:solidFill>
                                <a:schemeClr val="bg1">
                                  <a:lumMod val="65000"/>
                                </a:schemeClr>
                              </a:solidFill>
                              <a:latin typeface="Cambria Math" panose="02040503050406030204" pitchFamily="18" charset="0"/>
                            </a:rPr>
                            <m:t>𝛽</m:t>
                          </m:r>
                        </m:e>
                        <m:sub>
                          <m:r>
                            <a:rPr lang="en-US" sz="2000" i="1">
                              <a:solidFill>
                                <a:schemeClr val="bg1">
                                  <a:lumMod val="65000"/>
                                </a:schemeClr>
                              </a:solidFill>
                              <a:latin typeface="Cambria Math" panose="02040503050406030204" pitchFamily="18" charset="0"/>
                            </a:rPr>
                            <m:t>0</m:t>
                          </m:r>
                        </m:sub>
                      </m:sSub>
                      <m:r>
                        <a:rPr lang="en-US" sz="2000" i="1">
                          <a:solidFill>
                            <a:schemeClr val="bg1">
                              <a:lumMod val="65000"/>
                            </a:schemeClr>
                          </a:solidFill>
                          <a:latin typeface="Cambria Math" panose="02040503050406030204" pitchFamily="18" charset="0"/>
                        </a:rPr>
                        <m:t>+</m:t>
                      </m:r>
                      <m:sSub>
                        <m:sSubPr>
                          <m:ctrlPr>
                            <a:rPr lang="en-US" sz="2000" i="1">
                              <a:solidFill>
                                <a:schemeClr val="bg1">
                                  <a:lumMod val="65000"/>
                                </a:schemeClr>
                              </a:solidFill>
                              <a:latin typeface="Cambria Math" panose="02040503050406030204" pitchFamily="18" charset="0"/>
                            </a:rPr>
                          </m:ctrlPr>
                        </m:sSubPr>
                        <m:e>
                          <m:r>
                            <a:rPr lang="en-US" sz="2000" i="1">
                              <a:solidFill>
                                <a:schemeClr val="bg1">
                                  <a:lumMod val="65000"/>
                                </a:schemeClr>
                              </a:solidFill>
                              <a:latin typeface="Cambria Math" panose="02040503050406030204" pitchFamily="18" charset="0"/>
                            </a:rPr>
                            <m:t>𝑓</m:t>
                          </m:r>
                        </m:e>
                        <m:sub>
                          <m:r>
                            <m:rPr>
                              <m:nor/>
                            </m:rPr>
                            <a:rPr lang="en-US" sz="2000">
                              <a:solidFill>
                                <a:schemeClr val="bg1">
                                  <a:lumMod val="65000"/>
                                </a:schemeClr>
                              </a:solidFill>
                              <a:latin typeface="Cambria Math" panose="02040503050406030204" pitchFamily="18" charset="0"/>
                              <a:ea typeface="Cambria Math" panose="02040503050406030204" pitchFamily="18" charset="0"/>
                            </a:rPr>
                            <m:t>as</m:t>
                          </m:r>
                          <m:r>
                            <a:rPr lang="en-US" sz="2000" i="1">
                              <a:solidFill>
                                <a:schemeClr val="bg1">
                                  <a:lumMod val="65000"/>
                                </a:schemeClr>
                              </a:solidFill>
                              <a:latin typeface="Cambria Math" panose="02040503050406030204" pitchFamily="18" charset="0"/>
                              <a:ea typeface="Cambria Math" panose="02040503050406030204" pitchFamily="18" charset="0"/>
                            </a:rPr>
                            <m:t>,</m:t>
                          </m:r>
                          <m:r>
                            <m:rPr>
                              <m:nor/>
                            </m:rPr>
                            <a:rPr lang="en-US" sz="2000">
                              <a:solidFill>
                                <a:schemeClr val="bg1">
                                  <a:lumMod val="65000"/>
                                </a:schemeClr>
                              </a:solidFill>
                              <a:latin typeface="Cambria Math" panose="02040503050406030204" pitchFamily="18" charset="0"/>
                              <a:ea typeface="Cambria Math" panose="02040503050406030204" pitchFamily="18" charset="0"/>
                            </a:rPr>
                            <m:t>an</m:t>
                          </m:r>
                        </m:sub>
                      </m:sSub>
                      <m:d>
                        <m:dPr>
                          <m:ctrlPr>
                            <a:rPr lang="en-US" sz="2000" i="1">
                              <a:solidFill>
                                <a:schemeClr val="bg1">
                                  <a:lumMod val="65000"/>
                                </a:schemeClr>
                              </a:solidFill>
                              <a:latin typeface="Cambria Math" panose="02040503050406030204" pitchFamily="18" charset="0"/>
                            </a:rPr>
                          </m:ctrlPr>
                        </m:dPr>
                        <m:e>
                          <m:sSub>
                            <m:sSubPr>
                              <m:ctrlPr>
                                <a:rPr lang="en-US" sz="2000" i="1">
                                  <a:solidFill>
                                    <a:schemeClr val="bg1">
                                      <a:lumMod val="65000"/>
                                    </a:schemeClr>
                                  </a:solidFill>
                                  <a:latin typeface="Cambria Math" panose="02040503050406030204" pitchFamily="18" charset="0"/>
                                </a:rPr>
                              </m:ctrlPr>
                            </m:sSubPr>
                            <m:e>
                              <m:r>
                                <m:rPr>
                                  <m:nor/>
                                </m:rPr>
                                <a:rPr lang="en-US" sz="2000">
                                  <a:solidFill>
                                    <a:schemeClr val="bg1">
                                      <a:lumMod val="65000"/>
                                    </a:schemeClr>
                                  </a:solidFill>
                                  <a:latin typeface="Cambria Math" panose="02040503050406030204" pitchFamily="18" charset="0"/>
                                  <a:ea typeface="Cambria Math" panose="02040503050406030204" pitchFamily="18" charset="0"/>
                                </a:rPr>
                                <m:t>airspeed</m:t>
                              </m:r>
                            </m:e>
                            <m:sub>
                              <m:r>
                                <a:rPr lang="en-US" sz="2000" i="1">
                                  <a:solidFill>
                                    <a:schemeClr val="bg1">
                                      <a:lumMod val="65000"/>
                                    </a:schemeClr>
                                  </a:solidFill>
                                  <a:latin typeface="Cambria Math" panose="02040503050406030204" pitchFamily="18" charset="0"/>
                                </a:rPr>
                                <m:t>𝑖</m:t>
                              </m:r>
                            </m:sub>
                          </m:sSub>
                          <m:r>
                            <a:rPr lang="en-US" sz="2000" i="1">
                              <a:solidFill>
                                <a:schemeClr val="bg1">
                                  <a:lumMod val="65000"/>
                                </a:schemeClr>
                              </a:solidFill>
                              <a:latin typeface="Cambria Math" panose="02040503050406030204" pitchFamily="18" charset="0"/>
                            </a:rPr>
                            <m:t>,</m:t>
                          </m:r>
                          <m:sSub>
                            <m:sSubPr>
                              <m:ctrlPr>
                                <a:rPr lang="en-US" sz="2000" i="1">
                                  <a:solidFill>
                                    <a:schemeClr val="bg1">
                                      <a:lumMod val="65000"/>
                                    </a:schemeClr>
                                  </a:solidFill>
                                  <a:latin typeface="Cambria Math" panose="02040503050406030204" pitchFamily="18" charset="0"/>
                                </a:rPr>
                              </m:ctrlPr>
                            </m:sSubPr>
                            <m:e>
                              <m:r>
                                <m:rPr>
                                  <m:nor/>
                                </m:rPr>
                                <a:rPr lang="en-US" sz="2000">
                                  <a:solidFill>
                                    <a:schemeClr val="bg1">
                                      <a:lumMod val="65000"/>
                                    </a:schemeClr>
                                  </a:solidFill>
                                  <a:latin typeface="Cambria Math" panose="02040503050406030204" pitchFamily="18" charset="0"/>
                                  <a:ea typeface="Cambria Math" panose="02040503050406030204" pitchFamily="18" charset="0"/>
                                </a:rPr>
                                <m:t>angle</m:t>
                              </m:r>
                            </m:e>
                            <m:sub>
                              <m:r>
                                <a:rPr lang="en-US" sz="2000" i="1">
                                  <a:solidFill>
                                    <a:schemeClr val="bg1">
                                      <a:lumMod val="65000"/>
                                    </a:schemeClr>
                                  </a:solidFill>
                                  <a:latin typeface="Cambria Math" panose="02040503050406030204" pitchFamily="18" charset="0"/>
                                </a:rPr>
                                <m:t>𝑖</m:t>
                              </m:r>
                            </m:sub>
                          </m:sSub>
                        </m:e>
                      </m:d>
                      <m:r>
                        <a:rPr lang="en-US" sz="2000" b="0" i="1" smtClean="0">
                          <a:solidFill>
                            <a:schemeClr val="bg1">
                              <a:lumMod val="65000"/>
                            </a:schemeClr>
                          </a:solidFill>
                          <a:latin typeface="Cambria Math" panose="02040503050406030204" pitchFamily="18" charset="0"/>
                        </a:rPr>
                        <m:t>+</m:t>
                      </m:r>
                      <m:sSub>
                        <m:sSubPr>
                          <m:ctrlPr>
                            <a:rPr lang="en-US" sz="2000" i="1">
                              <a:solidFill>
                                <a:schemeClr val="bg1">
                                  <a:lumMod val="65000"/>
                                </a:schemeClr>
                              </a:solidFill>
                              <a:latin typeface="Cambria Math" panose="02040503050406030204" pitchFamily="18" charset="0"/>
                            </a:rPr>
                          </m:ctrlPr>
                        </m:sSubPr>
                        <m:e>
                          <m:r>
                            <a:rPr lang="en-US" sz="2000" i="1">
                              <a:solidFill>
                                <a:schemeClr val="bg1">
                                  <a:lumMod val="65000"/>
                                </a:schemeClr>
                              </a:solidFill>
                              <a:latin typeface="Cambria Math" panose="02040503050406030204" pitchFamily="18" charset="0"/>
                            </a:rPr>
                            <m:t>𝑓</m:t>
                          </m:r>
                        </m:e>
                        <m:sub>
                          <m:r>
                            <m:rPr>
                              <m:nor/>
                            </m:rPr>
                            <a:rPr lang="en-US" sz="2000">
                              <a:solidFill>
                                <a:schemeClr val="bg1">
                                  <a:lumMod val="65000"/>
                                </a:schemeClr>
                              </a:solidFill>
                              <a:latin typeface="Cambria Math" panose="02040503050406030204" pitchFamily="18" charset="0"/>
                              <a:ea typeface="Cambria Math" panose="02040503050406030204" pitchFamily="18" charset="0"/>
                            </a:rPr>
                            <m:t>as</m:t>
                          </m:r>
                          <m:r>
                            <a:rPr lang="en-US" sz="2000" i="1">
                              <a:solidFill>
                                <a:schemeClr val="bg1">
                                  <a:lumMod val="65000"/>
                                </a:schemeClr>
                              </a:solidFill>
                              <a:latin typeface="Cambria Math" panose="02040503050406030204" pitchFamily="18" charset="0"/>
                              <a:ea typeface="Cambria Math" panose="02040503050406030204" pitchFamily="18" charset="0"/>
                            </a:rPr>
                            <m:t>,</m:t>
                          </m:r>
                          <m:r>
                            <m:rPr>
                              <m:nor/>
                            </m:rPr>
                            <a:rPr lang="en-US" sz="2000">
                              <a:solidFill>
                                <a:schemeClr val="bg1">
                                  <a:lumMod val="65000"/>
                                </a:schemeClr>
                              </a:solidFill>
                              <a:latin typeface="Cambria Math" panose="02040503050406030204" pitchFamily="18" charset="0"/>
                              <a:ea typeface="Cambria Math" panose="02040503050406030204" pitchFamily="18" charset="0"/>
                            </a:rPr>
                            <m:t>an</m:t>
                          </m:r>
                          <m:r>
                            <m:rPr>
                              <m:nor/>
                            </m:rPr>
                            <a:rPr lang="en-US" sz="2000" b="0" i="0" smtClean="0">
                              <a:solidFill>
                                <a:schemeClr val="bg1">
                                  <a:lumMod val="65000"/>
                                </a:schemeClr>
                              </a:solidFill>
                              <a:latin typeface="Cambria Math" panose="02040503050406030204" pitchFamily="18" charset="0"/>
                              <a:ea typeface="Cambria Math" panose="02040503050406030204" pitchFamily="18" charset="0"/>
                            </a:rPr>
                            <m:t>,</m:t>
                          </m:r>
                          <m:r>
                            <m:rPr>
                              <m:nor/>
                            </m:rPr>
                            <a:rPr lang="en-US" sz="2000" b="0" i="0" smtClean="0">
                              <a:solidFill>
                                <a:schemeClr val="bg1">
                                  <a:lumMod val="65000"/>
                                </a:schemeClr>
                              </a:solidFill>
                              <a:latin typeface="Cambria Math" panose="02040503050406030204" pitchFamily="18" charset="0"/>
                              <a:ea typeface="Cambria Math" panose="02040503050406030204" pitchFamily="18" charset="0"/>
                            </a:rPr>
                            <m:t>cl</m:t>
                          </m:r>
                        </m:sub>
                      </m:sSub>
                      <m:d>
                        <m:dPr>
                          <m:ctrlPr>
                            <a:rPr lang="en-US" sz="2000" i="1">
                              <a:solidFill>
                                <a:schemeClr val="bg1">
                                  <a:lumMod val="65000"/>
                                </a:schemeClr>
                              </a:solidFill>
                              <a:latin typeface="Cambria Math" panose="02040503050406030204" pitchFamily="18" charset="0"/>
                            </a:rPr>
                          </m:ctrlPr>
                        </m:dPr>
                        <m:e>
                          <m:sSub>
                            <m:sSubPr>
                              <m:ctrlPr>
                                <a:rPr lang="en-US" sz="2000" i="1">
                                  <a:solidFill>
                                    <a:schemeClr val="bg1">
                                      <a:lumMod val="65000"/>
                                    </a:schemeClr>
                                  </a:solidFill>
                                  <a:latin typeface="Cambria Math" panose="02040503050406030204" pitchFamily="18" charset="0"/>
                                </a:rPr>
                              </m:ctrlPr>
                            </m:sSubPr>
                            <m:e>
                              <m:r>
                                <m:rPr>
                                  <m:nor/>
                                </m:rPr>
                                <a:rPr lang="en-US" sz="2000">
                                  <a:solidFill>
                                    <a:schemeClr val="bg1">
                                      <a:lumMod val="65000"/>
                                    </a:schemeClr>
                                  </a:solidFill>
                                  <a:latin typeface="Cambria Math" panose="02040503050406030204" pitchFamily="18" charset="0"/>
                                  <a:ea typeface="Cambria Math" panose="02040503050406030204" pitchFamily="18" charset="0"/>
                                </a:rPr>
                                <m:t>airspeed</m:t>
                              </m:r>
                            </m:e>
                            <m:sub>
                              <m:r>
                                <a:rPr lang="en-US" sz="2000" i="1">
                                  <a:solidFill>
                                    <a:schemeClr val="bg1">
                                      <a:lumMod val="65000"/>
                                    </a:schemeClr>
                                  </a:solidFill>
                                  <a:latin typeface="Cambria Math" panose="02040503050406030204" pitchFamily="18" charset="0"/>
                                </a:rPr>
                                <m:t>𝑖</m:t>
                              </m:r>
                            </m:sub>
                          </m:sSub>
                          <m:r>
                            <a:rPr lang="en-US" sz="2000" i="1">
                              <a:solidFill>
                                <a:schemeClr val="bg1">
                                  <a:lumMod val="65000"/>
                                </a:schemeClr>
                              </a:solidFill>
                              <a:latin typeface="Cambria Math" panose="02040503050406030204" pitchFamily="18" charset="0"/>
                            </a:rPr>
                            <m:t>,</m:t>
                          </m:r>
                          <m:sSub>
                            <m:sSubPr>
                              <m:ctrlPr>
                                <a:rPr lang="en-US" sz="2000" i="1">
                                  <a:solidFill>
                                    <a:schemeClr val="bg1">
                                      <a:lumMod val="65000"/>
                                    </a:schemeClr>
                                  </a:solidFill>
                                  <a:latin typeface="Cambria Math" panose="02040503050406030204" pitchFamily="18" charset="0"/>
                                </a:rPr>
                              </m:ctrlPr>
                            </m:sSubPr>
                            <m:e>
                              <m:r>
                                <m:rPr>
                                  <m:nor/>
                                </m:rPr>
                                <a:rPr lang="en-US" sz="2000">
                                  <a:solidFill>
                                    <a:schemeClr val="bg1">
                                      <a:lumMod val="65000"/>
                                    </a:schemeClr>
                                  </a:solidFill>
                                  <a:latin typeface="Cambria Math" panose="02040503050406030204" pitchFamily="18" charset="0"/>
                                  <a:ea typeface="Cambria Math" panose="02040503050406030204" pitchFamily="18" charset="0"/>
                                </a:rPr>
                                <m:t>angle</m:t>
                              </m:r>
                            </m:e>
                            <m:sub>
                              <m:r>
                                <a:rPr lang="en-US" sz="2000" i="1">
                                  <a:solidFill>
                                    <a:schemeClr val="bg1">
                                      <a:lumMod val="65000"/>
                                    </a:schemeClr>
                                  </a:solidFill>
                                  <a:latin typeface="Cambria Math" panose="02040503050406030204" pitchFamily="18" charset="0"/>
                                </a:rPr>
                                <m:t>𝑖</m:t>
                              </m:r>
                            </m:sub>
                          </m:sSub>
                        </m:e>
                      </m:d>
                      <m:sSub>
                        <m:sSubPr>
                          <m:ctrlPr>
                            <a:rPr lang="en-US" sz="2000" i="1">
                              <a:solidFill>
                                <a:schemeClr val="bg1">
                                  <a:lumMod val="65000"/>
                                </a:schemeClr>
                              </a:solidFill>
                              <a:latin typeface="Cambria Math" panose="02040503050406030204" pitchFamily="18" charset="0"/>
                            </a:rPr>
                          </m:ctrlPr>
                        </m:sSubPr>
                        <m:e>
                          <m:r>
                            <m:rPr>
                              <m:nor/>
                            </m:rPr>
                            <a:rPr lang="en-US" sz="2000">
                              <a:solidFill>
                                <a:schemeClr val="bg1">
                                  <a:lumMod val="65000"/>
                                </a:schemeClr>
                              </a:solidFill>
                              <a:latin typeface="Cambria Math" panose="02040503050406030204" pitchFamily="18" charset="0"/>
                              <a:ea typeface="Cambria Math" panose="02040503050406030204" pitchFamily="18" charset="0"/>
                            </a:rPr>
                            <m:t>classic</m:t>
                          </m:r>
                        </m:e>
                        <m:sub>
                          <m:r>
                            <a:rPr lang="en-US" sz="2000" i="1">
                              <a:solidFill>
                                <a:schemeClr val="bg1">
                                  <a:lumMod val="65000"/>
                                </a:schemeClr>
                              </a:solidFill>
                              <a:latin typeface="Cambria Math" panose="02040503050406030204" pitchFamily="18" charset="0"/>
                            </a:rPr>
                            <m:t>𝑖</m:t>
                          </m:r>
                        </m:sub>
                      </m:sSub>
                      <m:r>
                        <a:rPr lang="en-US" sz="2000" i="1">
                          <a:solidFill>
                            <a:schemeClr val="bg1">
                              <a:lumMod val="65000"/>
                            </a:schemeClr>
                          </a:solidFill>
                          <a:latin typeface="Cambria Math" panose="02040503050406030204" pitchFamily="18" charset="0"/>
                        </a:rPr>
                        <m:t>+</m:t>
                      </m:r>
                      <m:sSub>
                        <m:sSubPr>
                          <m:ctrlPr>
                            <a:rPr lang="en-US" sz="2000" i="1">
                              <a:solidFill>
                                <a:schemeClr val="bg1">
                                  <a:lumMod val="65000"/>
                                </a:schemeClr>
                              </a:solidFill>
                              <a:latin typeface="Cambria Math" panose="02040503050406030204" pitchFamily="18" charset="0"/>
                            </a:rPr>
                          </m:ctrlPr>
                        </m:sSubPr>
                        <m:e>
                          <m:r>
                            <a:rPr lang="en-US" sz="2000" i="1">
                              <a:solidFill>
                                <a:schemeClr val="bg1">
                                  <a:lumMod val="65000"/>
                                </a:schemeClr>
                              </a:solidFill>
                              <a:latin typeface="Cambria Math" panose="02040503050406030204" pitchFamily="18" charset="0"/>
                            </a:rPr>
                            <m:t>𝑓</m:t>
                          </m:r>
                        </m:e>
                        <m:sub>
                          <m:r>
                            <m:rPr>
                              <m:nor/>
                            </m:rPr>
                            <a:rPr lang="en-US" sz="2000">
                              <a:solidFill>
                                <a:schemeClr val="bg1">
                                  <a:lumMod val="65000"/>
                                </a:schemeClr>
                              </a:solidFill>
                              <a:latin typeface="Cambria Math" panose="02040503050406030204" pitchFamily="18" charset="0"/>
                              <a:ea typeface="Cambria Math" panose="02040503050406030204" pitchFamily="18" charset="0"/>
                            </a:rPr>
                            <m:t>as</m:t>
                          </m:r>
                          <m:r>
                            <a:rPr lang="en-US" sz="2000" i="1">
                              <a:solidFill>
                                <a:schemeClr val="bg1">
                                  <a:lumMod val="65000"/>
                                </a:schemeClr>
                              </a:solidFill>
                              <a:latin typeface="Cambria Math" panose="02040503050406030204" pitchFamily="18" charset="0"/>
                              <a:ea typeface="Cambria Math" panose="02040503050406030204" pitchFamily="18" charset="0"/>
                            </a:rPr>
                            <m:t>,</m:t>
                          </m:r>
                          <m:r>
                            <m:rPr>
                              <m:nor/>
                            </m:rPr>
                            <a:rPr lang="en-US" sz="2000">
                              <a:solidFill>
                                <a:schemeClr val="bg1">
                                  <a:lumMod val="65000"/>
                                </a:schemeClr>
                              </a:solidFill>
                              <a:latin typeface="Cambria Math" panose="02040503050406030204" pitchFamily="18" charset="0"/>
                              <a:ea typeface="Cambria Math" panose="02040503050406030204" pitchFamily="18" charset="0"/>
                            </a:rPr>
                            <m:t>an</m:t>
                          </m:r>
                          <m:r>
                            <a:rPr lang="en-US" sz="2000" b="0" i="1" smtClean="0">
                              <a:solidFill>
                                <a:schemeClr val="bg1">
                                  <a:lumMod val="65000"/>
                                </a:schemeClr>
                              </a:solidFill>
                              <a:latin typeface="Cambria Math" panose="02040503050406030204" pitchFamily="18" charset="0"/>
                              <a:ea typeface="Cambria Math" panose="02040503050406030204" pitchFamily="18" charset="0"/>
                            </a:rPr>
                            <m:t>,</m:t>
                          </m:r>
                          <m:r>
                            <m:rPr>
                              <m:nor/>
                            </m:rPr>
                            <a:rPr lang="en-US" sz="2000" b="0" i="0" smtClean="0">
                              <a:solidFill>
                                <a:schemeClr val="bg1">
                                  <a:lumMod val="65000"/>
                                </a:schemeClr>
                              </a:solidFill>
                              <a:latin typeface="Cambria Math" panose="02040503050406030204" pitchFamily="18" charset="0"/>
                              <a:ea typeface="Cambria Math" panose="02040503050406030204" pitchFamily="18" charset="0"/>
                            </a:rPr>
                            <m:t>wr</m:t>
                          </m:r>
                        </m:sub>
                      </m:sSub>
                      <m:d>
                        <m:dPr>
                          <m:ctrlPr>
                            <a:rPr lang="en-US" sz="2000" i="1">
                              <a:solidFill>
                                <a:schemeClr val="bg1">
                                  <a:lumMod val="65000"/>
                                </a:schemeClr>
                              </a:solidFill>
                              <a:latin typeface="Cambria Math" panose="02040503050406030204" pitchFamily="18" charset="0"/>
                            </a:rPr>
                          </m:ctrlPr>
                        </m:dPr>
                        <m:e>
                          <m:sSub>
                            <m:sSubPr>
                              <m:ctrlPr>
                                <a:rPr lang="en-US" sz="2000" i="1">
                                  <a:solidFill>
                                    <a:schemeClr val="bg1">
                                      <a:lumMod val="65000"/>
                                    </a:schemeClr>
                                  </a:solidFill>
                                  <a:latin typeface="Cambria Math" panose="02040503050406030204" pitchFamily="18" charset="0"/>
                                </a:rPr>
                              </m:ctrlPr>
                            </m:sSubPr>
                            <m:e>
                              <m:r>
                                <m:rPr>
                                  <m:nor/>
                                </m:rPr>
                                <a:rPr lang="en-US" sz="2000">
                                  <a:solidFill>
                                    <a:schemeClr val="bg1">
                                      <a:lumMod val="65000"/>
                                    </a:schemeClr>
                                  </a:solidFill>
                                  <a:latin typeface="Cambria Math" panose="02040503050406030204" pitchFamily="18" charset="0"/>
                                  <a:ea typeface="Cambria Math" panose="02040503050406030204" pitchFamily="18" charset="0"/>
                                </a:rPr>
                                <m:t>airspeed</m:t>
                              </m:r>
                            </m:e>
                            <m:sub>
                              <m:r>
                                <a:rPr lang="en-US" sz="2000" i="1">
                                  <a:solidFill>
                                    <a:schemeClr val="bg1">
                                      <a:lumMod val="65000"/>
                                    </a:schemeClr>
                                  </a:solidFill>
                                  <a:latin typeface="Cambria Math" panose="02040503050406030204" pitchFamily="18" charset="0"/>
                                </a:rPr>
                                <m:t>𝑖</m:t>
                              </m:r>
                            </m:sub>
                          </m:sSub>
                          <m:r>
                            <a:rPr lang="en-US" sz="2000" i="1">
                              <a:solidFill>
                                <a:schemeClr val="bg1">
                                  <a:lumMod val="65000"/>
                                </a:schemeClr>
                              </a:solidFill>
                              <a:latin typeface="Cambria Math" panose="02040503050406030204" pitchFamily="18" charset="0"/>
                            </a:rPr>
                            <m:t>,</m:t>
                          </m:r>
                          <m:sSub>
                            <m:sSubPr>
                              <m:ctrlPr>
                                <a:rPr lang="en-US" sz="2000" i="1">
                                  <a:solidFill>
                                    <a:schemeClr val="bg1">
                                      <a:lumMod val="65000"/>
                                    </a:schemeClr>
                                  </a:solidFill>
                                  <a:latin typeface="Cambria Math" panose="02040503050406030204" pitchFamily="18" charset="0"/>
                                </a:rPr>
                              </m:ctrlPr>
                            </m:sSubPr>
                            <m:e>
                              <m:r>
                                <m:rPr>
                                  <m:nor/>
                                </m:rPr>
                                <a:rPr lang="en-US" sz="2000">
                                  <a:solidFill>
                                    <a:schemeClr val="bg1">
                                      <a:lumMod val="65000"/>
                                    </a:schemeClr>
                                  </a:solidFill>
                                  <a:latin typeface="Cambria Math" panose="02040503050406030204" pitchFamily="18" charset="0"/>
                                  <a:ea typeface="Cambria Math" panose="02040503050406030204" pitchFamily="18" charset="0"/>
                                </a:rPr>
                                <m:t>angle</m:t>
                              </m:r>
                            </m:e>
                            <m:sub>
                              <m:r>
                                <a:rPr lang="en-US" sz="2000" i="1">
                                  <a:solidFill>
                                    <a:schemeClr val="bg1">
                                      <a:lumMod val="65000"/>
                                    </a:schemeClr>
                                  </a:solidFill>
                                  <a:latin typeface="Cambria Math" panose="02040503050406030204" pitchFamily="18" charset="0"/>
                                </a:rPr>
                                <m:t>𝑖</m:t>
                              </m:r>
                            </m:sub>
                          </m:sSub>
                        </m:e>
                      </m:d>
                      <m:sSub>
                        <m:sSubPr>
                          <m:ctrlPr>
                            <a:rPr lang="en-US" sz="2000" i="1">
                              <a:solidFill>
                                <a:schemeClr val="bg1">
                                  <a:lumMod val="65000"/>
                                </a:schemeClr>
                              </a:solidFill>
                              <a:latin typeface="Cambria Math" panose="02040503050406030204" pitchFamily="18" charset="0"/>
                            </a:rPr>
                          </m:ctrlPr>
                        </m:sSubPr>
                        <m:e>
                          <m:r>
                            <m:rPr>
                              <m:nor/>
                            </m:rPr>
                            <a:rPr lang="en-US" sz="2000">
                              <a:solidFill>
                                <a:schemeClr val="bg1">
                                  <a:lumMod val="65000"/>
                                </a:schemeClr>
                              </a:solidFill>
                              <a:latin typeface="Cambria Math" panose="02040503050406030204" pitchFamily="18" charset="0"/>
                              <a:ea typeface="Cambria Math" panose="02040503050406030204" pitchFamily="18" charset="0"/>
                            </a:rPr>
                            <m:t>wrpa</m:t>
                          </m:r>
                        </m:e>
                        <m:sub>
                          <m:r>
                            <a:rPr lang="en-US" sz="2000" i="1">
                              <a:solidFill>
                                <a:schemeClr val="bg1">
                                  <a:lumMod val="65000"/>
                                </a:schemeClr>
                              </a:solidFill>
                              <a:latin typeface="Cambria Math" panose="02040503050406030204" pitchFamily="18" charset="0"/>
                            </a:rPr>
                            <m:t>𝑖</m:t>
                          </m:r>
                        </m:sub>
                      </m:sSub>
                      <m:r>
                        <a:rPr lang="en-US" sz="2000" b="0" i="1" smtClean="0">
                          <a:solidFill>
                            <a:schemeClr val="bg1">
                              <a:lumMod val="65000"/>
                            </a:schemeClr>
                          </a:solidFill>
                          <a:latin typeface="Cambria Math" panose="02040503050406030204" pitchFamily="18" charset="0"/>
                        </a:rPr>
                        <m:t>+</m:t>
                      </m:r>
                      <m:sSub>
                        <m:sSubPr>
                          <m:ctrlPr>
                            <a:rPr lang="en-US" sz="2000" b="0" i="1" smtClean="0">
                              <a:solidFill>
                                <a:schemeClr val="bg1">
                                  <a:lumMod val="65000"/>
                                </a:schemeClr>
                              </a:solidFill>
                              <a:latin typeface="Cambria Math" panose="02040503050406030204" pitchFamily="18" charset="0"/>
                            </a:rPr>
                          </m:ctrlPr>
                        </m:sSubPr>
                        <m:e>
                          <m:r>
                            <a:rPr lang="en-US" sz="2000" b="0" i="1" smtClean="0">
                              <a:solidFill>
                                <a:schemeClr val="bg1">
                                  <a:lumMod val="65000"/>
                                </a:schemeClr>
                              </a:solidFill>
                              <a:latin typeface="Cambria Math" panose="02040503050406030204" pitchFamily="18" charset="0"/>
                              <a:ea typeface="Cambria Math" panose="02040503050406030204" pitchFamily="18" charset="0"/>
                            </a:rPr>
                            <m:t>𝜖</m:t>
                          </m:r>
                        </m:e>
                        <m:sub>
                          <m:r>
                            <a:rPr lang="en-US" sz="2000" b="0" i="1" smtClean="0">
                              <a:solidFill>
                                <a:schemeClr val="bg1">
                                  <a:lumMod val="65000"/>
                                </a:schemeClr>
                              </a:solidFill>
                              <a:latin typeface="Cambria Math" panose="02040503050406030204" pitchFamily="18" charset="0"/>
                            </a:rPr>
                            <m:t>𝑖</m:t>
                          </m:r>
                        </m:sub>
                      </m:sSub>
                      <m:r>
                        <a:rPr lang="en-US" sz="2000" i="1">
                          <a:solidFill>
                            <a:schemeClr val="bg1">
                              <a:lumMod val="65000"/>
                            </a:schemeClr>
                          </a:solidFill>
                          <a:latin typeface="Cambria Math" panose="02040503050406030204" pitchFamily="18" charset="0"/>
                        </a:rPr>
                        <m:t> </m:t>
                      </m:r>
                    </m:oMath>
                  </m:oMathPara>
                </a14:m>
                <a:endParaRPr lang="en-US" sz="2000" dirty="0">
                  <a:solidFill>
                    <a:schemeClr val="bg1">
                      <a:lumMod val="65000"/>
                    </a:schemeClr>
                  </a:solidFill>
                </a:endParaRPr>
              </a:p>
            </p:txBody>
          </p:sp>
        </mc:Choice>
        <mc:Fallback xmlns="">
          <p:sp>
            <p:nvSpPr>
              <p:cNvPr id="16" name="TextBox 15">
                <a:extLst>
                  <a:ext uri="{FF2B5EF4-FFF2-40B4-BE49-F238E27FC236}">
                    <a16:creationId xmlns:a16="http://schemas.microsoft.com/office/drawing/2014/main" id="{E405C4B3-19CD-4779-B3E1-3FE622B6AACD}"/>
                  </a:ext>
                </a:extLst>
              </p:cNvPr>
              <p:cNvSpPr txBox="1">
                <a:spLocks noRot="1" noChangeAspect="1" noMove="1" noResize="1" noEditPoints="1" noAdjustHandles="1" noChangeArrowheads="1" noChangeShapeType="1" noTextEdit="1"/>
              </p:cNvSpPr>
              <p:nvPr/>
            </p:nvSpPr>
            <p:spPr>
              <a:xfrm>
                <a:off x="278423" y="2379149"/>
                <a:ext cx="8434256" cy="1076449"/>
              </a:xfrm>
              <a:prstGeom prst="rect">
                <a:avLst/>
              </a:prstGeom>
              <a:blipFill>
                <a:blip r:embed="rId5"/>
                <a:stretch>
                  <a:fillRect b="-39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5FA0569E-1364-4C54-A10B-8DD63593CD0D}"/>
                  </a:ext>
                </a:extLst>
              </p:cNvPr>
              <p:cNvSpPr txBox="1"/>
              <p:nvPr/>
            </p:nvSpPr>
            <p:spPr>
              <a:xfrm>
                <a:off x="354872" y="3675377"/>
                <a:ext cx="8434256" cy="100142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m:rPr>
                              <m:nor/>
                            </m:rPr>
                            <a:rPr lang="en-US" sz="2000" b="0" i="0" smtClean="0">
                              <a:latin typeface="Cambria Math" panose="02040503050406030204" pitchFamily="18" charset="0"/>
                              <a:ea typeface="Cambria Math" panose="02040503050406030204" pitchFamily="18" charset="0"/>
                            </a:rPr>
                            <m:t>range</m:t>
                          </m:r>
                        </m:e>
                        <m:sub>
                          <m:r>
                            <a:rPr lang="en-US" sz="2000" b="0" i="1" smtClean="0">
                              <a:latin typeface="Cambria Math" panose="02040503050406030204" pitchFamily="18" charset="0"/>
                            </a:rPr>
                            <m:t>𝑖</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𝛽</m:t>
                          </m:r>
                        </m:e>
                        <m:sub>
                          <m:r>
                            <a:rPr lang="en-US" sz="2000" i="1">
                              <a:latin typeface="Cambria Math" panose="02040503050406030204" pitchFamily="18" charset="0"/>
                            </a:rPr>
                            <m:t>0</m:t>
                          </m:r>
                        </m:sub>
                      </m:sSub>
                      <m:r>
                        <a:rPr lang="en-US" sz="2000" i="1">
                          <a:latin typeface="Cambria Math" panose="02040503050406030204" pitchFamily="18" charset="0"/>
                        </a:rPr>
                        <m:t>+ </m:t>
                      </m:r>
                      <m:sSub>
                        <m:sSubPr>
                          <m:ctrlPr>
                            <a:rPr lang="en-US" sz="2000" i="1">
                              <a:latin typeface="Cambria Math" panose="02040503050406030204" pitchFamily="18" charset="0"/>
                            </a:rPr>
                          </m:ctrlPr>
                        </m:sSubPr>
                        <m:e>
                          <m:r>
                            <a:rPr lang="en-US" sz="2000" i="1">
                              <a:latin typeface="Cambria Math" panose="02040503050406030204" pitchFamily="18" charset="0"/>
                            </a:rPr>
                            <m:t>𝛽</m:t>
                          </m:r>
                        </m:e>
                        <m:sub>
                          <m:r>
                            <m:rPr>
                              <m:sty m:val="p"/>
                            </m:rPr>
                            <a:rPr lang="en-US" sz="2000" i="1" smtClean="0">
                              <a:latin typeface="Cambria Math" panose="02040503050406030204" pitchFamily="18" charset="0"/>
                              <a:ea typeface="Cambria Math" panose="02040503050406030204" pitchFamily="18" charset="0"/>
                            </a:rPr>
                            <m:t>cl</m:t>
                          </m:r>
                        </m:sub>
                      </m:sSub>
                      <m:sSub>
                        <m:sSubPr>
                          <m:ctrlPr>
                            <a:rPr lang="en-US" sz="2000" i="1">
                              <a:latin typeface="Cambria Math" panose="02040503050406030204" pitchFamily="18" charset="0"/>
                            </a:rPr>
                          </m:ctrlPr>
                        </m:sSubPr>
                        <m:e>
                          <m:r>
                            <m:rPr>
                              <m:nor/>
                            </m:rPr>
                            <a:rPr lang="en-US" sz="2000">
                              <a:latin typeface="Cambria Math" panose="02040503050406030204" pitchFamily="18" charset="0"/>
                              <a:ea typeface="Cambria Math" panose="02040503050406030204" pitchFamily="18" charset="0"/>
                            </a:rPr>
                            <m:t>classic</m:t>
                          </m:r>
                        </m:e>
                        <m:sub>
                          <m:r>
                            <a:rPr lang="en-US" sz="2000" i="1">
                              <a:latin typeface="Cambria Math" panose="02040503050406030204" pitchFamily="18" charset="0"/>
                            </a:rPr>
                            <m:t>𝑖</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𝛽</m:t>
                          </m:r>
                        </m:e>
                        <m:sub>
                          <m:r>
                            <m:rPr>
                              <m:nor/>
                            </m:rPr>
                            <a:rPr lang="en-US" sz="2000">
                              <a:latin typeface="Cambria Math" panose="02040503050406030204" pitchFamily="18" charset="0"/>
                              <a:ea typeface="Cambria Math" panose="02040503050406030204" pitchFamily="18" charset="0"/>
                            </a:rPr>
                            <m:t>wr</m:t>
                          </m:r>
                        </m:sub>
                      </m:sSub>
                      <m:sSub>
                        <m:sSubPr>
                          <m:ctrlPr>
                            <a:rPr lang="en-US" sz="2000" i="1">
                              <a:latin typeface="Cambria Math" panose="02040503050406030204" pitchFamily="18" charset="0"/>
                            </a:rPr>
                          </m:ctrlPr>
                        </m:sSubPr>
                        <m:e>
                          <m:r>
                            <m:rPr>
                              <m:nor/>
                            </m:rPr>
                            <a:rPr lang="en-US" sz="2000">
                              <a:latin typeface="Cambria Math" panose="02040503050406030204" pitchFamily="18" charset="0"/>
                              <a:ea typeface="Cambria Math" panose="02040503050406030204" pitchFamily="18" charset="0"/>
                            </a:rPr>
                            <m:t>wrpa</m:t>
                          </m:r>
                        </m:e>
                        <m:sub>
                          <m:r>
                            <a:rPr lang="en-US" sz="2000" i="1">
                              <a:latin typeface="Cambria Math" panose="02040503050406030204" pitchFamily="18" charset="0"/>
                            </a:rPr>
                            <m:t>𝑖</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𝛽</m:t>
                          </m:r>
                        </m:e>
                        <m:sub>
                          <m:r>
                            <m:rPr>
                              <m:nor/>
                            </m:rPr>
                            <a:rPr lang="en-US" sz="2000" b="0" i="0" smtClean="0">
                              <a:latin typeface="Cambria Math" panose="02040503050406030204" pitchFamily="18" charset="0"/>
                              <a:ea typeface="Cambria Math" panose="02040503050406030204" pitchFamily="18" charset="0"/>
                            </a:rPr>
                            <m:t>as</m:t>
                          </m:r>
                        </m:sub>
                      </m:sSub>
                      <m:sSub>
                        <m:sSubPr>
                          <m:ctrlPr>
                            <a:rPr lang="en-US" sz="2000" i="1">
                              <a:latin typeface="Cambria Math" panose="02040503050406030204" pitchFamily="18" charset="0"/>
                            </a:rPr>
                          </m:ctrlPr>
                        </m:sSubPr>
                        <m:e>
                          <m:r>
                            <m:rPr>
                              <m:nor/>
                            </m:rPr>
                            <a:rPr lang="en-US" sz="2000" b="0" i="0" smtClean="0">
                              <a:latin typeface="Cambria Math" panose="02040503050406030204" pitchFamily="18" charset="0"/>
                              <a:ea typeface="Cambria Math" panose="02040503050406030204" pitchFamily="18" charset="0"/>
                            </a:rPr>
                            <m:t>airspeed</m:t>
                          </m:r>
                        </m:e>
                        <m:sub>
                          <m:r>
                            <a:rPr lang="en-US" sz="2000" i="1">
                              <a:latin typeface="Cambria Math" panose="02040503050406030204" pitchFamily="18" charset="0"/>
                            </a:rPr>
                            <m:t>𝑖</m:t>
                          </m:r>
                        </m:sub>
                      </m:sSub>
                      <m:r>
                        <a:rPr lang="en-US" sz="2000" b="0" i="1" smtClean="0">
                          <a:latin typeface="Cambria Math" panose="02040503050406030204" pitchFamily="18" charset="0"/>
                        </a:rPr>
                        <m:t>+</m:t>
                      </m:r>
                      <m:sSub>
                        <m:sSubPr>
                          <m:ctrlPr>
                            <a:rPr lang="en-US" sz="2000" i="1">
                              <a:latin typeface="Cambria Math" panose="02040503050406030204" pitchFamily="18" charset="0"/>
                            </a:rPr>
                          </m:ctrlPr>
                        </m:sSubPr>
                        <m:e>
                          <m:r>
                            <a:rPr lang="en-US" sz="2000" b="0" i="1" smtClean="0">
                              <a:latin typeface="Cambria Math" panose="02040503050406030204" pitchFamily="18" charset="0"/>
                            </a:rPr>
                            <m:t>𝑓</m:t>
                          </m:r>
                        </m:e>
                        <m:sub>
                          <m:r>
                            <m:rPr>
                              <m:nor/>
                            </m:rPr>
                            <a:rPr lang="en-US" sz="2000">
                              <a:latin typeface="Cambria Math" panose="02040503050406030204" pitchFamily="18" charset="0"/>
                              <a:ea typeface="Cambria Math" panose="02040503050406030204" pitchFamily="18" charset="0"/>
                            </a:rPr>
                            <m:t>as</m:t>
                          </m:r>
                        </m:sub>
                      </m:sSub>
                      <m:d>
                        <m:dPr>
                          <m:ctrlPr>
                            <a:rPr lang="en-US" sz="2000" i="1" smtClean="0">
                              <a:latin typeface="Cambria Math" panose="02040503050406030204" pitchFamily="18" charset="0"/>
                            </a:rPr>
                          </m:ctrlPr>
                        </m:dPr>
                        <m:e>
                          <m:sSub>
                            <m:sSubPr>
                              <m:ctrlPr>
                                <a:rPr lang="en-US" sz="2000" i="1">
                                  <a:latin typeface="Cambria Math" panose="02040503050406030204" pitchFamily="18" charset="0"/>
                                </a:rPr>
                              </m:ctrlPr>
                            </m:sSubPr>
                            <m:e>
                              <m:r>
                                <m:rPr>
                                  <m:nor/>
                                </m:rPr>
                                <a:rPr lang="en-US" sz="2000">
                                  <a:latin typeface="Cambria Math" panose="02040503050406030204" pitchFamily="18" charset="0"/>
                                  <a:ea typeface="Cambria Math" panose="02040503050406030204" pitchFamily="18" charset="0"/>
                                </a:rPr>
                                <m:t>airspeed</m:t>
                              </m:r>
                            </m:e>
                            <m:sub>
                              <m:r>
                                <a:rPr lang="en-US" sz="2000" i="1">
                                  <a:latin typeface="Cambria Math" panose="02040503050406030204" pitchFamily="18" charset="0"/>
                                </a:rPr>
                                <m:t>𝑖</m:t>
                              </m:r>
                            </m:sub>
                          </m:sSub>
                        </m:e>
                      </m:d>
                      <m:r>
                        <a:rPr lang="en-US" sz="2000" b="0" i="1" smtClean="0">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𝛽</m:t>
                          </m:r>
                        </m:e>
                        <m:sub>
                          <m:r>
                            <m:rPr>
                              <m:nor/>
                            </m:rPr>
                            <a:rPr lang="en-US" sz="2000" i="0">
                              <a:latin typeface="Cambria Math" panose="02040503050406030204" pitchFamily="18" charset="0"/>
                              <a:ea typeface="Cambria Math" panose="02040503050406030204" pitchFamily="18" charset="0"/>
                            </a:rPr>
                            <m:t>a</m:t>
                          </m:r>
                          <m:r>
                            <m:rPr>
                              <m:nor/>
                            </m:rPr>
                            <a:rPr lang="en-US" sz="2000" b="0" i="0" smtClean="0">
                              <a:latin typeface="Cambria Math" panose="02040503050406030204" pitchFamily="18" charset="0"/>
                              <a:ea typeface="Cambria Math" panose="02040503050406030204" pitchFamily="18" charset="0"/>
                            </a:rPr>
                            <m:t>n</m:t>
                          </m:r>
                        </m:sub>
                      </m:sSub>
                      <m:sSub>
                        <m:sSubPr>
                          <m:ctrlPr>
                            <a:rPr lang="en-US" sz="2000" i="1">
                              <a:latin typeface="Cambria Math" panose="02040503050406030204" pitchFamily="18" charset="0"/>
                            </a:rPr>
                          </m:ctrlPr>
                        </m:sSubPr>
                        <m:e>
                          <m:r>
                            <m:rPr>
                              <m:nor/>
                            </m:rPr>
                            <a:rPr lang="en-US" sz="2000">
                              <a:latin typeface="Cambria Math" panose="02040503050406030204" pitchFamily="18" charset="0"/>
                              <a:ea typeface="Cambria Math" panose="02040503050406030204" pitchFamily="18" charset="0"/>
                            </a:rPr>
                            <m:t>a</m:t>
                          </m:r>
                          <m:r>
                            <m:rPr>
                              <m:nor/>
                            </m:rPr>
                            <a:rPr lang="en-US" sz="2000" b="0" i="0" smtClean="0">
                              <a:latin typeface="Cambria Math" panose="02040503050406030204" pitchFamily="18" charset="0"/>
                              <a:ea typeface="Cambria Math" panose="02040503050406030204" pitchFamily="18" charset="0"/>
                            </a:rPr>
                            <m:t>ngle</m:t>
                          </m:r>
                        </m:e>
                        <m:sub>
                          <m:r>
                            <a:rPr lang="en-US" sz="2000" i="1">
                              <a:latin typeface="Cambria Math" panose="02040503050406030204" pitchFamily="18" charset="0"/>
                            </a:rPr>
                            <m:t>𝑖</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b="0" i="1" smtClean="0">
                              <a:latin typeface="Cambria Math" panose="02040503050406030204" pitchFamily="18" charset="0"/>
                            </a:rPr>
                            <m:t>𝑓</m:t>
                          </m:r>
                        </m:e>
                        <m:sub>
                          <m:r>
                            <m:rPr>
                              <m:nor/>
                            </m:rPr>
                            <a:rPr lang="en-US" sz="2000">
                              <a:latin typeface="Cambria Math" panose="02040503050406030204" pitchFamily="18" charset="0"/>
                              <a:ea typeface="Cambria Math" panose="02040503050406030204" pitchFamily="18" charset="0"/>
                            </a:rPr>
                            <m:t>an</m:t>
                          </m:r>
                        </m:sub>
                      </m:sSub>
                      <m:d>
                        <m:dPr>
                          <m:ctrlPr>
                            <a:rPr lang="en-US" sz="2000" i="1" smtClean="0">
                              <a:latin typeface="Cambria Math" panose="02040503050406030204" pitchFamily="18" charset="0"/>
                            </a:rPr>
                          </m:ctrlPr>
                        </m:dPr>
                        <m:e>
                          <m:sSub>
                            <m:sSubPr>
                              <m:ctrlPr>
                                <a:rPr lang="en-US" sz="2000" i="1">
                                  <a:latin typeface="Cambria Math" panose="02040503050406030204" pitchFamily="18" charset="0"/>
                                </a:rPr>
                              </m:ctrlPr>
                            </m:sSubPr>
                            <m:e>
                              <m:r>
                                <m:rPr>
                                  <m:nor/>
                                </m:rPr>
                                <a:rPr lang="en-US" sz="2000">
                                  <a:latin typeface="Cambria Math" panose="02040503050406030204" pitchFamily="18" charset="0"/>
                                  <a:ea typeface="Cambria Math" panose="02040503050406030204" pitchFamily="18" charset="0"/>
                                </a:rPr>
                                <m:t>angle</m:t>
                              </m:r>
                            </m:e>
                            <m:sub>
                              <m:r>
                                <a:rPr lang="en-US" sz="2000" i="1">
                                  <a:latin typeface="Cambria Math" panose="02040503050406030204" pitchFamily="18" charset="0"/>
                                </a:rPr>
                                <m:t>𝑖</m:t>
                              </m:r>
                            </m:sub>
                          </m:sSub>
                        </m:e>
                      </m:d>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𝜖</m:t>
                          </m:r>
                        </m:e>
                        <m:sub>
                          <m:r>
                            <a:rPr lang="en-US" sz="2000" b="0" i="1" smtClean="0">
                              <a:latin typeface="Cambria Math" panose="02040503050406030204" pitchFamily="18" charset="0"/>
                            </a:rPr>
                            <m:t>𝑖</m:t>
                          </m:r>
                        </m:sub>
                      </m:sSub>
                      <m:r>
                        <a:rPr lang="en-US" sz="2000" i="1">
                          <a:latin typeface="Cambria Math" panose="02040503050406030204" pitchFamily="18" charset="0"/>
                        </a:rPr>
                        <m:t> </m:t>
                      </m:r>
                    </m:oMath>
                  </m:oMathPara>
                </a14:m>
                <a:endParaRPr lang="en-US" sz="2000" dirty="0"/>
              </a:p>
            </p:txBody>
          </p:sp>
        </mc:Choice>
        <mc:Fallback xmlns="">
          <p:sp>
            <p:nvSpPr>
              <p:cNvPr id="18" name="TextBox 17">
                <a:extLst>
                  <a:ext uri="{FF2B5EF4-FFF2-40B4-BE49-F238E27FC236}">
                    <a16:creationId xmlns:a16="http://schemas.microsoft.com/office/drawing/2014/main" id="{5FA0569E-1364-4C54-A10B-8DD63593CD0D}"/>
                  </a:ext>
                </a:extLst>
              </p:cNvPr>
              <p:cNvSpPr txBox="1">
                <a:spLocks noRot="1" noChangeAspect="1" noMove="1" noResize="1" noEditPoints="1" noAdjustHandles="1" noChangeArrowheads="1" noChangeShapeType="1" noTextEdit="1"/>
              </p:cNvSpPr>
              <p:nvPr/>
            </p:nvSpPr>
            <p:spPr>
              <a:xfrm>
                <a:off x="354872" y="3675377"/>
                <a:ext cx="8434256" cy="1001428"/>
              </a:xfrm>
              <a:prstGeom prst="rect">
                <a:avLst/>
              </a:prstGeom>
              <a:blipFill>
                <a:blip r:embed="rId6"/>
                <a:stretch>
                  <a:fillRect b="-6098"/>
                </a:stretch>
              </a:blipFill>
            </p:spPr>
            <p:txBody>
              <a:bodyPr/>
              <a:lstStyle/>
              <a:p>
                <a:r>
                  <a:rPr lang="en-US">
                    <a:noFill/>
                  </a:rPr>
                  <a:t> </a:t>
                </a:r>
              </a:p>
            </p:txBody>
          </p:sp>
        </mc:Fallback>
      </mc:AlternateContent>
      <p:sp>
        <p:nvSpPr>
          <p:cNvPr id="9" name="Rectangle 8">
            <a:extLst>
              <a:ext uri="{FF2B5EF4-FFF2-40B4-BE49-F238E27FC236}">
                <a16:creationId xmlns:a16="http://schemas.microsoft.com/office/drawing/2014/main" id="{953CFEC4-D6AC-4860-BCB2-EF977F4336B4}"/>
              </a:ext>
            </a:extLst>
          </p:cNvPr>
          <p:cNvSpPr/>
          <p:nvPr/>
        </p:nvSpPr>
        <p:spPr>
          <a:xfrm flipH="1">
            <a:off x="3073380" y="4921636"/>
            <a:ext cx="2844342" cy="487406"/>
          </a:xfrm>
          <a:prstGeom prst="rect">
            <a:avLst/>
          </a:prstGeom>
          <a:solidFill>
            <a:srgbClr val="FFFF00"/>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Decomposed* main effects</a:t>
            </a:r>
          </a:p>
        </p:txBody>
      </p:sp>
      <p:sp>
        <p:nvSpPr>
          <p:cNvPr id="10" name="Rectangle 9">
            <a:extLst>
              <a:ext uri="{FF2B5EF4-FFF2-40B4-BE49-F238E27FC236}">
                <a16:creationId xmlns:a16="http://schemas.microsoft.com/office/drawing/2014/main" id="{EE816C7A-A055-401C-838D-82FA488CFB02}"/>
              </a:ext>
            </a:extLst>
          </p:cNvPr>
          <p:cNvSpPr/>
          <p:nvPr/>
        </p:nvSpPr>
        <p:spPr>
          <a:xfrm flipH="1">
            <a:off x="5207459" y="5734456"/>
            <a:ext cx="2486495" cy="805526"/>
          </a:xfrm>
          <a:prstGeom prst="rect">
            <a:avLst/>
          </a:prstGeom>
          <a:solidFill>
            <a:schemeClr val="bg1">
              <a:lumMod val="65000"/>
            </a:schemeClr>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 We are not talking about the identifiability constraints today.</a:t>
            </a:r>
          </a:p>
        </p:txBody>
      </p:sp>
    </p:spTree>
    <p:extLst>
      <p:ext uri="{BB962C8B-B14F-4D97-AF65-F5344CB8AC3E}">
        <p14:creationId xmlns:p14="http://schemas.microsoft.com/office/powerpoint/2010/main" val="194204814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4129D96-166F-43E1-A653-7415CCB7C30A}"/>
              </a:ext>
            </a:extLst>
          </p:cNvPr>
          <p:cNvSpPr>
            <a:spLocks noGrp="1"/>
          </p:cNvSpPr>
          <p:nvPr>
            <p:ph type="title"/>
          </p:nvPr>
        </p:nvSpPr>
        <p:spPr/>
        <p:txBody>
          <a:bodyPr/>
          <a:lstStyle/>
          <a:p>
            <a:r>
              <a:rPr lang="en-US" dirty="0"/>
              <a:t>Additive models permit lots of functional forms</a:t>
            </a:r>
          </a:p>
        </p:txBody>
      </p:sp>
      <p:sp>
        <p:nvSpPr>
          <p:cNvPr id="5" name="Text Placeholder 4">
            <a:extLst>
              <a:ext uri="{FF2B5EF4-FFF2-40B4-BE49-F238E27FC236}">
                <a16:creationId xmlns:a16="http://schemas.microsoft.com/office/drawing/2014/main" id="{E8CAA88D-91B5-4180-B472-41D46BF1BD03}"/>
              </a:ext>
            </a:extLst>
          </p:cNvPr>
          <p:cNvSpPr>
            <a:spLocks noGrp="1"/>
          </p:cNvSpPr>
          <p:nvPr>
            <p:ph type="body" sz="quarter" idx="11"/>
          </p:nvPr>
        </p:nvSpPr>
        <p:spPr/>
        <p:txBody>
          <a:bodyPr/>
          <a:lstStyle/>
          <a:p>
            <a:endParaRPr lang="en-US"/>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454B9E5B-9F63-4EDC-9847-1D9C1F31B229}"/>
                  </a:ext>
                </a:extLst>
              </p:cNvPr>
              <p:cNvSpPr txBox="1"/>
              <p:nvPr/>
            </p:nvSpPr>
            <p:spPr>
              <a:xfrm>
                <a:off x="278423" y="1123544"/>
                <a:ext cx="8434256"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chemeClr val="bg1">
                                  <a:lumMod val="65000"/>
                                </a:schemeClr>
                              </a:solidFill>
                              <a:latin typeface="Cambria Math" panose="02040503050406030204" pitchFamily="18" charset="0"/>
                            </a:rPr>
                          </m:ctrlPr>
                        </m:sSubPr>
                        <m:e>
                          <m:r>
                            <m:rPr>
                              <m:nor/>
                            </m:rPr>
                            <a:rPr lang="en-US" sz="2000" b="0" i="0" smtClean="0">
                              <a:solidFill>
                                <a:schemeClr val="bg1">
                                  <a:lumMod val="65000"/>
                                </a:schemeClr>
                              </a:solidFill>
                              <a:latin typeface="Cambria Math" panose="02040503050406030204" pitchFamily="18" charset="0"/>
                              <a:ea typeface="Cambria Math" panose="02040503050406030204" pitchFamily="18" charset="0"/>
                            </a:rPr>
                            <m:t>range</m:t>
                          </m:r>
                        </m:e>
                        <m:sub>
                          <m:r>
                            <a:rPr lang="en-US" sz="2000" b="0" i="1" smtClean="0">
                              <a:solidFill>
                                <a:schemeClr val="bg1">
                                  <a:lumMod val="65000"/>
                                </a:schemeClr>
                              </a:solidFill>
                              <a:latin typeface="Cambria Math" panose="02040503050406030204" pitchFamily="18" charset="0"/>
                            </a:rPr>
                            <m:t>𝑖</m:t>
                          </m:r>
                        </m:sub>
                      </m:sSub>
                      <m:r>
                        <a:rPr lang="en-US" sz="2000" i="1">
                          <a:solidFill>
                            <a:schemeClr val="bg1">
                              <a:lumMod val="65000"/>
                            </a:schemeClr>
                          </a:solidFill>
                          <a:latin typeface="Cambria Math" panose="02040503050406030204" pitchFamily="18" charset="0"/>
                        </a:rPr>
                        <m:t>=</m:t>
                      </m:r>
                      <m:sSub>
                        <m:sSubPr>
                          <m:ctrlPr>
                            <a:rPr lang="en-US" sz="2000" i="1">
                              <a:solidFill>
                                <a:schemeClr val="bg1">
                                  <a:lumMod val="65000"/>
                                </a:schemeClr>
                              </a:solidFill>
                              <a:latin typeface="Cambria Math" panose="02040503050406030204" pitchFamily="18" charset="0"/>
                            </a:rPr>
                          </m:ctrlPr>
                        </m:sSubPr>
                        <m:e>
                          <m:r>
                            <a:rPr lang="en-US" sz="2000" i="1">
                              <a:solidFill>
                                <a:schemeClr val="bg1">
                                  <a:lumMod val="65000"/>
                                </a:schemeClr>
                              </a:solidFill>
                              <a:latin typeface="Cambria Math" panose="02040503050406030204" pitchFamily="18" charset="0"/>
                            </a:rPr>
                            <m:t>𝛽</m:t>
                          </m:r>
                        </m:e>
                        <m:sub>
                          <m:r>
                            <a:rPr lang="en-US" sz="2000" i="1">
                              <a:solidFill>
                                <a:schemeClr val="bg1">
                                  <a:lumMod val="65000"/>
                                </a:schemeClr>
                              </a:solidFill>
                              <a:latin typeface="Cambria Math" panose="02040503050406030204" pitchFamily="18" charset="0"/>
                            </a:rPr>
                            <m:t>0</m:t>
                          </m:r>
                        </m:sub>
                      </m:sSub>
                      <m:r>
                        <a:rPr lang="en-US" sz="2000" i="1">
                          <a:solidFill>
                            <a:schemeClr val="bg1">
                              <a:lumMod val="65000"/>
                            </a:schemeClr>
                          </a:solidFill>
                          <a:latin typeface="Cambria Math" panose="02040503050406030204" pitchFamily="18" charset="0"/>
                        </a:rPr>
                        <m:t>+ </m:t>
                      </m:r>
                      <m:sSub>
                        <m:sSubPr>
                          <m:ctrlPr>
                            <a:rPr lang="en-US" sz="2000" i="1">
                              <a:solidFill>
                                <a:schemeClr val="bg1">
                                  <a:lumMod val="65000"/>
                                </a:schemeClr>
                              </a:solidFill>
                              <a:latin typeface="Cambria Math" panose="02040503050406030204" pitchFamily="18" charset="0"/>
                            </a:rPr>
                          </m:ctrlPr>
                        </m:sSubPr>
                        <m:e>
                          <m:r>
                            <a:rPr lang="en-US" sz="2000" i="1">
                              <a:solidFill>
                                <a:schemeClr val="bg1">
                                  <a:lumMod val="65000"/>
                                </a:schemeClr>
                              </a:solidFill>
                              <a:latin typeface="Cambria Math" panose="02040503050406030204" pitchFamily="18" charset="0"/>
                            </a:rPr>
                            <m:t>𝛽</m:t>
                          </m:r>
                        </m:e>
                        <m:sub>
                          <m:r>
                            <m:rPr>
                              <m:sty m:val="p"/>
                            </m:rPr>
                            <a:rPr lang="en-US" sz="2000" i="1" smtClean="0">
                              <a:solidFill>
                                <a:schemeClr val="bg1">
                                  <a:lumMod val="65000"/>
                                </a:schemeClr>
                              </a:solidFill>
                              <a:latin typeface="Cambria Math" panose="02040503050406030204" pitchFamily="18" charset="0"/>
                              <a:ea typeface="Cambria Math" panose="02040503050406030204" pitchFamily="18" charset="0"/>
                            </a:rPr>
                            <m:t>cl</m:t>
                          </m:r>
                        </m:sub>
                      </m:sSub>
                      <m:sSub>
                        <m:sSubPr>
                          <m:ctrlPr>
                            <a:rPr lang="en-US" sz="2000" i="1">
                              <a:solidFill>
                                <a:schemeClr val="bg1">
                                  <a:lumMod val="65000"/>
                                </a:schemeClr>
                              </a:solidFill>
                              <a:latin typeface="Cambria Math" panose="02040503050406030204" pitchFamily="18" charset="0"/>
                            </a:rPr>
                          </m:ctrlPr>
                        </m:sSubPr>
                        <m:e>
                          <m:r>
                            <m:rPr>
                              <m:nor/>
                            </m:rPr>
                            <a:rPr lang="en-US" sz="2000">
                              <a:solidFill>
                                <a:schemeClr val="bg1">
                                  <a:lumMod val="65000"/>
                                </a:schemeClr>
                              </a:solidFill>
                              <a:latin typeface="Cambria Math" panose="02040503050406030204" pitchFamily="18" charset="0"/>
                              <a:ea typeface="Cambria Math" panose="02040503050406030204" pitchFamily="18" charset="0"/>
                            </a:rPr>
                            <m:t>classic</m:t>
                          </m:r>
                        </m:e>
                        <m:sub>
                          <m:r>
                            <a:rPr lang="en-US" sz="2000" i="1">
                              <a:solidFill>
                                <a:schemeClr val="bg1">
                                  <a:lumMod val="65000"/>
                                </a:schemeClr>
                              </a:solidFill>
                              <a:latin typeface="Cambria Math" panose="02040503050406030204" pitchFamily="18" charset="0"/>
                            </a:rPr>
                            <m:t>𝑖</m:t>
                          </m:r>
                        </m:sub>
                      </m:sSub>
                      <m:r>
                        <a:rPr lang="en-US" sz="2000" i="1">
                          <a:solidFill>
                            <a:schemeClr val="bg1">
                              <a:lumMod val="65000"/>
                            </a:schemeClr>
                          </a:solidFill>
                          <a:latin typeface="Cambria Math" panose="02040503050406030204" pitchFamily="18" charset="0"/>
                        </a:rPr>
                        <m:t>+</m:t>
                      </m:r>
                      <m:sSub>
                        <m:sSubPr>
                          <m:ctrlPr>
                            <a:rPr lang="en-US" sz="2000" i="1">
                              <a:solidFill>
                                <a:schemeClr val="bg1">
                                  <a:lumMod val="65000"/>
                                </a:schemeClr>
                              </a:solidFill>
                              <a:latin typeface="Cambria Math" panose="02040503050406030204" pitchFamily="18" charset="0"/>
                            </a:rPr>
                          </m:ctrlPr>
                        </m:sSubPr>
                        <m:e>
                          <m:r>
                            <a:rPr lang="en-US" sz="2000" i="1">
                              <a:solidFill>
                                <a:schemeClr val="bg1">
                                  <a:lumMod val="65000"/>
                                </a:schemeClr>
                              </a:solidFill>
                              <a:latin typeface="Cambria Math" panose="02040503050406030204" pitchFamily="18" charset="0"/>
                            </a:rPr>
                            <m:t>𝛽</m:t>
                          </m:r>
                        </m:e>
                        <m:sub>
                          <m:r>
                            <m:rPr>
                              <m:nor/>
                            </m:rPr>
                            <a:rPr lang="en-US" sz="2000">
                              <a:solidFill>
                                <a:schemeClr val="bg1">
                                  <a:lumMod val="65000"/>
                                </a:schemeClr>
                              </a:solidFill>
                              <a:latin typeface="Cambria Math" panose="02040503050406030204" pitchFamily="18" charset="0"/>
                              <a:ea typeface="Cambria Math" panose="02040503050406030204" pitchFamily="18" charset="0"/>
                            </a:rPr>
                            <m:t>wr</m:t>
                          </m:r>
                        </m:sub>
                      </m:sSub>
                      <m:sSub>
                        <m:sSubPr>
                          <m:ctrlPr>
                            <a:rPr lang="en-US" sz="2000" i="1">
                              <a:solidFill>
                                <a:schemeClr val="bg1">
                                  <a:lumMod val="65000"/>
                                </a:schemeClr>
                              </a:solidFill>
                              <a:latin typeface="Cambria Math" panose="02040503050406030204" pitchFamily="18" charset="0"/>
                            </a:rPr>
                          </m:ctrlPr>
                        </m:sSubPr>
                        <m:e>
                          <m:r>
                            <m:rPr>
                              <m:nor/>
                            </m:rPr>
                            <a:rPr lang="en-US" sz="2000">
                              <a:solidFill>
                                <a:schemeClr val="bg1">
                                  <a:lumMod val="65000"/>
                                </a:schemeClr>
                              </a:solidFill>
                              <a:latin typeface="Cambria Math" panose="02040503050406030204" pitchFamily="18" charset="0"/>
                              <a:ea typeface="Cambria Math" panose="02040503050406030204" pitchFamily="18" charset="0"/>
                            </a:rPr>
                            <m:t>wrpa</m:t>
                          </m:r>
                        </m:e>
                        <m:sub>
                          <m:r>
                            <a:rPr lang="en-US" sz="2000" i="1">
                              <a:solidFill>
                                <a:schemeClr val="bg1">
                                  <a:lumMod val="65000"/>
                                </a:schemeClr>
                              </a:solidFill>
                              <a:latin typeface="Cambria Math" panose="02040503050406030204" pitchFamily="18" charset="0"/>
                            </a:rPr>
                            <m:t>𝑖</m:t>
                          </m:r>
                        </m:sub>
                      </m:sSub>
                      <m:r>
                        <a:rPr lang="en-US" sz="2000" i="1">
                          <a:solidFill>
                            <a:schemeClr val="bg1">
                              <a:lumMod val="65000"/>
                            </a:schemeClr>
                          </a:solidFill>
                          <a:latin typeface="Cambria Math" panose="02040503050406030204" pitchFamily="18" charset="0"/>
                        </a:rPr>
                        <m:t>+</m:t>
                      </m:r>
                      <m:sSub>
                        <m:sSubPr>
                          <m:ctrlPr>
                            <a:rPr lang="en-US" sz="2000" i="1">
                              <a:solidFill>
                                <a:schemeClr val="bg1">
                                  <a:lumMod val="65000"/>
                                </a:schemeClr>
                              </a:solidFill>
                              <a:latin typeface="Cambria Math" panose="02040503050406030204" pitchFamily="18" charset="0"/>
                            </a:rPr>
                          </m:ctrlPr>
                        </m:sSubPr>
                        <m:e>
                          <m:r>
                            <a:rPr lang="en-US" sz="2000" b="0" i="1" smtClean="0">
                              <a:solidFill>
                                <a:schemeClr val="bg1">
                                  <a:lumMod val="65000"/>
                                </a:schemeClr>
                              </a:solidFill>
                              <a:latin typeface="Cambria Math" panose="02040503050406030204" pitchFamily="18" charset="0"/>
                            </a:rPr>
                            <m:t>𝑓</m:t>
                          </m:r>
                        </m:e>
                        <m:sub>
                          <m:r>
                            <m:rPr>
                              <m:nor/>
                            </m:rPr>
                            <a:rPr lang="en-US" sz="2000">
                              <a:solidFill>
                                <a:schemeClr val="bg1">
                                  <a:lumMod val="65000"/>
                                </a:schemeClr>
                              </a:solidFill>
                              <a:latin typeface="Cambria Math" panose="02040503050406030204" pitchFamily="18" charset="0"/>
                              <a:ea typeface="Cambria Math" panose="02040503050406030204" pitchFamily="18" charset="0"/>
                            </a:rPr>
                            <m:t>as</m:t>
                          </m:r>
                        </m:sub>
                      </m:sSub>
                      <m:d>
                        <m:dPr>
                          <m:ctrlPr>
                            <a:rPr lang="en-US" sz="2000" i="1" smtClean="0">
                              <a:solidFill>
                                <a:schemeClr val="bg1">
                                  <a:lumMod val="65000"/>
                                </a:schemeClr>
                              </a:solidFill>
                              <a:latin typeface="Cambria Math" panose="02040503050406030204" pitchFamily="18" charset="0"/>
                            </a:rPr>
                          </m:ctrlPr>
                        </m:dPr>
                        <m:e>
                          <m:sSub>
                            <m:sSubPr>
                              <m:ctrlPr>
                                <a:rPr lang="en-US" sz="2000" i="1">
                                  <a:solidFill>
                                    <a:schemeClr val="bg1">
                                      <a:lumMod val="65000"/>
                                    </a:schemeClr>
                                  </a:solidFill>
                                  <a:latin typeface="Cambria Math" panose="02040503050406030204" pitchFamily="18" charset="0"/>
                                </a:rPr>
                              </m:ctrlPr>
                            </m:sSubPr>
                            <m:e>
                              <m:r>
                                <m:rPr>
                                  <m:nor/>
                                </m:rPr>
                                <a:rPr lang="en-US" sz="2000">
                                  <a:solidFill>
                                    <a:schemeClr val="bg1">
                                      <a:lumMod val="65000"/>
                                    </a:schemeClr>
                                  </a:solidFill>
                                  <a:latin typeface="Cambria Math" panose="02040503050406030204" pitchFamily="18" charset="0"/>
                                  <a:ea typeface="Cambria Math" panose="02040503050406030204" pitchFamily="18" charset="0"/>
                                </a:rPr>
                                <m:t>airspeed</m:t>
                              </m:r>
                            </m:e>
                            <m:sub>
                              <m:r>
                                <a:rPr lang="en-US" sz="2000" i="1">
                                  <a:solidFill>
                                    <a:schemeClr val="bg1">
                                      <a:lumMod val="65000"/>
                                    </a:schemeClr>
                                  </a:solidFill>
                                  <a:latin typeface="Cambria Math" panose="02040503050406030204" pitchFamily="18" charset="0"/>
                                </a:rPr>
                                <m:t>𝑖</m:t>
                              </m:r>
                            </m:sub>
                          </m:sSub>
                        </m:e>
                      </m:d>
                      <m:r>
                        <a:rPr lang="en-US" sz="2000" i="1">
                          <a:solidFill>
                            <a:schemeClr val="bg1">
                              <a:lumMod val="65000"/>
                            </a:schemeClr>
                          </a:solidFill>
                          <a:latin typeface="Cambria Math" panose="02040503050406030204" pitchFamily="18" charset="0"/>
                        </a:rPr>
                        <m:t>+</m:t>
                      </m:r>
                      <m:sSub>
                        <m:sSubPr>
                          <m:ctrlPr>
                            <a:rPr lang="en-US" sz="2000" i="1">
                              <a:solidFill>
                                <a:schemeClr val="bg1">
                                  <a:lumMod val="65000"/>
                                </a:schemeClr>
                              </a:solidFill>
                              <a:latin typeface="Cambria Math" panose="02040503050406030204" pitchFamily="18" charset="0"/>
                            </a:rPr>
                          </m:ctrlPr>
                        </m:sSubPr>
                        <m:e>
                          <m:r>
                            <a:rPr lang="en-US" sz="2000" b="0" i="1" smtClean="0">
                              <a:solidFill>
                                <a:schemeClr val="bg1">
                                  <a:lumMod val="65000"/>
                                </a:schemeClr>
                              </a:solidFill>
                              <a:latin typeface="Cambria Math" panose="02040503050406030204" pitchFamily="18" charset="0"/>
                            </a:rPr>
                            <m:t>𝑓</m:t>
                          </m:r>
                        </m:e>
                        <m:sub>
                          <m:r>
                            <m:rPr>
                              <m:nor/>
                            </m:rPr>
                            <a:rPr lang="en-US" sz="2000">
                              <a:solidFill>
                                <a:schemeClr val="bg1">
                                  <a:lumMod val="65000"/>
                                </a:schemeClr>
                              </a:solidFill>
                              <a:latin typeface="Cambria Math" panose="02040503050406030204" pitchFamily="18" charset="0"/>
                              <a:ea typeface="Cambria Math" panose="02040503050406030204" pitchFamily="18" charset="0"/>
                            </a:rPr>
                            <m:t>an</m:t>
                          </m:r>
                        </m:sub>
                      </m:sSub>
                      <m:d>
                        <m:dPr>
                          <m:ctrlPr>
                            <a:rPr lang="en-US" sz="2000" i="1" smtClean="0">
                              <a:solidFill>
                                <a:schemeClr val="bg1">
                                  <a:lumMod val="65000"/>
                                </a:schemeClr>
                              </a:solidFill>
                              <a:latin typeface="Cambria Math" panose="02040503050406030204" pitchFamily="18" charset="0"/>
                            </a:rPr>
                          </m:ctrlPr>
                        </m:dPr>
                        <m:e>
                          <m:sSub>
                            <m:sSubPr>
                              <m:ctrlPr>
                                <a:rPr lang="en-US" sz="2000" i="1">
                                  <a:solidFill>
                                    <a:schemeClr val="bg1">
                                      <a:lumMod val="65000"/>
                                    </a:schemeClr>
                                  </a:solidFill>
                                  <a:latin typeface="Cambria Math" panose="02040503050406030204" pitchFamily="18" charset="0"/>
                                </a:rPr>
                              </m:ctrlPr>
                            </m:sSubPr>
                            <m:e>
                              <m:r>
                                <m:rPr>
                                  <m:nor/>
                                </m:rPr>
                                <a:rPr lang="en-US" sz="2000">
                                  <a:solidFill>
                                    <a:schemeClr val="bg1">
                                      <a:lumMod val="65000"/>
                                    </a:schemeClr>
                                  </a:solidFill>
                                  <a:latin typeface="Cambria Math" panose="02040503050406030204" pitchFamily="18" charset="0"/>
                                  <a:ea typeface="Cambria Math" panose="02040503050406030204" pitchFamily="18" charset="0"/>
                                </a:rPr>
                                <m:t>angle</m:t>
                              </m:r>
                            </m:e>
                            <m:sub>
                              <m:r>
                                <a:rPr lang="en-US" sz="2000" i="1">
                                  <a:solidFill>
                                    <a:schemeClr val="bg1">
                                      <a:lumMod val="65000"/>
                                    </a:schemeClr>
                                  </a:solidFill>
                                  <a:latin typeface="Cambria Math" panose="02040503050406030204" pitchFamily="18" charset="0"/>
                                </a:rPr>
                                <m:t>𝑖</m:t>
                              </m:r>
                            </m:sub>
                          </m:sSub>
                        </m:e>
                      </m:d>
                      <m:r>
                        <a:rPr lang="en-US" sz="2000" b="0" i="1" smtClean="0">
                          <a:solidFill>
                            <a:schemeClr val="bg1">
                              <a:lumMod val="65000"/>
                            </a:schemeClr>
                          </a:solidFill>
                          <a:latin typeface="Cambria Math" panose="02040503050406030204" pitchFamily="18" charset="0"/>
                        </a:rPr>
                        <m:t>+</m:t>
                      </m:r>
                      <m:sSub>
                        <m:sSubPr>
                          <m:ctrlPr>
                            <a:rPr lang="en-US" sz="2000" b="0" i="1" smtClean="0">
                              <a:solidFill>
                                <a:schemeClr val="bg1">
                                  <a:lumMod val="65000"/>
                                </a:schemeClr>
                              </a:solidFill>
                              <a:latin typeface="Cambria Math" panose="02040503050406030204" pitchFamily="18" charset="0"/>
                            </a:rPr>
                          </m:ctrlPr>
                        </m:sSubPr>
                        <m:e>
                          <m:r>
                            <a:rPr lang="en-US" sz="2000" b="0" i="1" smtClean="0">
                              <a:solidFill>
                                <a:schemeClr val="bg1">
                                  <a:lumMod val="65000"/>
                                </a:schemeClr>
                              </a:solidFill>
                              <a:latin typeface="Cambria Math" panose="02040503050406030204" pitchFamily="18" charset="0"/>
                              <a:ea typeface="Cambria Math" panose="02040503050406030204" pitchFamily="18" charset="0"/>
                            </a:rPr>
                            <m:t>𝜖</m:t>
                          </m:r>
                        </m:e>
                        <m:sub>
                          <m:r>
                            <a:rPr lang="en-US" sz="2000" b="0" i="1" smtClean="0">
                              <a:solidFill>
                                <a:schemeClr val="bg1">
                                  <a:lumMod val="65000"/>
                                </a:schemeClr>
                              </a:solidFill>
                              <a:latin typeface="Cambria Math" panose="02040503050406030204" pitchFamily="18" charset="0"/>
                            </a:rPr>
                            <m:t>𝑖</m:t>
                          </m:r>
                        </m:sub>
                      </m:sSub>
                      <m:r>
                        <a:rPr lang="en-US" sz="2000" i="1">
                          <a:solidFill>
                            <a:schemeClr val="bg1">
                              <a:lumMod val="65000"/>
                            </a:schemeClr>
                          </a:solidFill>
                          <a:latin typeface="Cambria Math" panose="02040503050406030204" pitchFamily="18" charset="0"/>
                        </a:rPr>
                        <m:t> </m:t>
                      </m:r>
                    </m:oMath>
                  </m:oMathPara>
                </a14:m>
                <a:endParaRPr lang="en-US" sz="2000" dirty="0">
                  <a:solidFill>
                    <a:schemeClr val="bg1">
                      <a:lumMod val="65000"/>
                    </a:schemeClr>
                  </a:solidFill>
                </a:endParaRPr>
              </a:p>
            </p:txBody>
          </p:sp>
        </mc:Choice>
        <mc:Fallback xmlns="">
          <p:sp>
            <p:nvSpPr>
              <p:cNvPr id="14" name="TextBox 13">
                <a:extLst>
                  <a:ext uri="{FF2B5EF4-FFF2-40B4-BE49-F238E27FC236}">
                    <a16:creationId xmlns:a16="http://schemas.microsoft.com/office/drawing/2014/main" id="{454B9E5B-9F63-4EDC-9847-1D9C1F31B229}"/>
                  </a:ext>
                </a:extLst>
              </p:cNvPr>
              <p:cNvSpPr txBox="1">
                <a:spLocks noRot="1" noChangeAspect="1" noMove="1" noResize="1" noEditPoints="1" noAdjustHandles="1" noChangeArrowheads="1" noChangeShapeType="1" noTextEdit="1"/>
              </p:cNvSpPr>
              <p:nvPr/>
            </p:nvSpPr>
            <p:spPr>
              <a:xfrm>
                <a:off x="278423" y="1123544"/>
                <a:ext cx="8434256" cy="400110"/>
              </a:xfrm>
              <a:prstGeom prst="rect">
                <a:avLst/>
              </a:prstGeom>
              <a:blipFill>
                <a:blip r:embed="rId3"/>
                <a:stretch>
                  <a:fillRect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674D976E-C6B0-4198-B92F-65DCC3C60680}"/>
                  </a:ext>
                </a:extLst>
              </p:cNvPr>
              <p:cNvSpPr txBox="1"/>
              <p:nvPr/>
            </p:nvSpPr>
            <p:spPr>
              <a:xfrm>
                <a:off x="278423" y="1744646"/>
                <a:ext cx="8434256" cy="41351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chemeClr val="bg1">
                                  <a:lumMod val="65000"/>
                                </a:schemeClr>
                              </a:solidFill>
                              <a:latin typeface="Cambria Math" panose="02040503050406030204" pitchFamily="18" charset="0"/>
                            </a:rPr>
                          </m:ctrlPr>
                        </m:sSubPr>
                        <m:e>
                          <m:r>
                            <m:rPr>
                              <m:nor/>
                            </m:rPr>
                            <a:rPr lang="en-US" sz="2000" b="0" i="0" smtClean="0">
                              <a:solidFill>
                                <a:schemeClr val="bg1">
                                  <a:lumMod val="65000"/>
                                </a:schemeClr>
                              </a:solidFill>
                              <a:latin typeface="Cambria Math" panose="02040503050406030204" pitchFamily="18" charset="0"/>
                              <a:ea typeface="Cambria Math" panose="02040503050406030204" pitchFamily="18" charset="0"/>
                            </a:rPr>
                            <m:t>range</m:t>
                          </m:r>
                        </m:e>
                        <m:sub>
                          <m:r>
                            <a:rPr lang="en-US" sz="2000" b="0" i="1" smtClean="0">
                              <a:solidFill>
                                <a:schemeClr val="bg1">
                                  <a:lumMod val="65000"/>
                                </a:schemeClr>
                              </a:solidFill>
                              <a:latin typeface="Cambria Math" panose="02040503050406030204" pitchFamily="18" charset="0"/>
                            </a:rPr>
                            <m:t>𝑖</m:t>
                          </m:r>
                        </m:sub>
                      </m:sSub>
                      <m:r>
                        <a:rPr lang="en-US" sz="2000" i="1">
                          <a:solidFill>
                            <a:schemeClr val="bg1">
                              <a:lumMod val="65000"/>
                            </a:schemeClr>
                          </a:solidFill>
                          <a:latin typeface="Cambria Math" panose="02040503050406030204" pitchFamily="18" charset="0"/>
                        </a:rPr>
                        <m:t>=</m:t>
                      </m:r>
                      <m:sSub>
                        <m:sSubPr>
                          <m:ctrlPr>
                            <a:rPr lang="en-US" sz="2000" i="1">
                              <a:solidFill>
                                <a:schemeClr val="bg1">
                                  <a:lumMod val="65000"/>
                                </a:schemeClr>
                              </a:solidFill>
                              <a:latin typeface="Cambria Math" panose="02040503050406030204" pitchFamily="18" charset="0"/>
                            </a:rPr>
                          </m:ctrlPr>
                        </m:sSubPr>
                        <m:e>
                          <m:r>
                            <a:rPr lang="en-US" sz="2000" i="1">
                              <a:solidFill>
                                <a:schemeClr val="bg1">
                                  <a:lumMod val="65000"/>
                                </a:schemeClr>
                              </a:solidFill>
                              <a:latin typeface="Cambria Math" panose="02040503050406030204" pitchFamily="18" charset="0"/>
                            </a:rPr>
                            <m:t>𝛽</m:t>
                          </m:r>
                        </m:e>
                        <m:sub>
                          <m:r>
                            <a:rPr lang="en-US" sz="2000" i="1">
                              <a:solidFill>
                                <a:schemeClr val="bg1">
                                  <a:lumMod val="65000"/>
                                </a:schemeClr>
                              </a:solidFill>
                              <a:latin typeface="Cambria Math" panose="02040503050406030204" pitchFamily="18" charset="0"/>
                            </a:rPr>
                            <m:t>0</m:t>
                          </m:r>
                        </m:sub>
                      </m:sSub>
                      <m:r>
                        <a:rPr lang="en-US" sz="2000" i="1">
                          <a:solidFill>
                            <a:schemeClr val="bg1">
                              <a:lumMod val="65000"/>
                            </a:schemeClr>
                          </a:solidFill>
                          <a:latin typeface="Cambria Math" panose="02040503050406030204" pitchFamily="18" charset="0"/>
                        </a:rPr>
                        <m:t>+ </m:t>
                      </m:r>
                      <m:sSub>
                        <m:sSubPr>
                          <m:ctrlPr>
                            <a:rPr lang="en-US" sz="2000" i="1">
                              <a:solidFill>
                                <a:schemeClr val="bg1">
                                  <a:lumMod val="65000"/>
                                </a:schemeClr>
                              </a:solidFill>
                              <a:latin typeface="Cambria Math" panose="02040503050406030204" pitchFamily="18" charset="0"/>
                            </a:rPr>
                          </m:ctrlPr>
                        </m:sSubPr>
                        <m:e>
                          <m:r>
                            <a:rPr lang="en-US" sz="2000" i="1">
                              <a:solidFill>
                                <a:schemeClr val="bg1">
                                  <a:lumMod val="65000"/>
                                </a:schemeClr>
                              </a:solidFill>
                              <a:latin typeface="Cambria Math" panose="02040503050406030204" pitchFamily="18" charset="0"/>
                            </a:rPr>
                            <m:t>𝛽</m:t>
                          </m:r>
                        </m:e>
                        <m:sub>
                          <m:r>
                            <m:rPr>
                              <m:sty m:val="p"/>
                            </m:rPr>
                            <a:rPr lang="en-US" sz="2000" i="1" smtClean="0">
                              <a:solidFill>
                                <a:schemeClr val="bg1">
                                  <a:lumMod val="65000"/>
                                </a:schemeClr>
                              </a:solidFill>
                              <a:latin typeface="Cambria Math" panose="02040503050406030204" pitchFamily="18" charset="0"/>
                              <a:ea typeface="Cambria Math" panose="02040503050406030204" pitchFamily="18" charset="0"/>
                            </a:rPr>
                            <m:t>cl</m:t>
                          </m:r>
                        </m:sub>
                      </m:sSub>
                      <m:sSub>
                        <m:sSubPr>
                          <m:ctrlPr>
                            <a:rPr lang="en-US" sz="2000" i="1">
                              <a:solidFill>
                                <a:schemeClr val="bg1">
                                  <a:lumMod val="65000"/>
                                </a:schemeClr>
                              </a:solidFill>
                              <a:latin typeface="Cambria Math" panose="02040503050406030204" pitchFamily="18" charset="0"/>
                            </a:rPr>
                          </m:ctrlPr>
                        </m:sSubPr>
                        <m:e>
                          <m:r>
                            <m:rPr>
                              <m:nor/>
                            </m:rPr>
                            <a:rPr lang="en-US" sz="2000">
                              <a:solidFill>
                                <a:schemeClr val="bg1">
                                  <a:lumMod val="65000"/>
                                </a:schemeClr>
                              </a:solidFill>
                              <a:latin typeface="Cambria Math" panose="02040503050406030204" pitchFamily="18" charset="0"/>
                              <a:ea typeface="Cambria Math" panose="02040503050406030204" pitchFamily="18" charset="0"/>
                            </a:rPr>
                            <m:t>classic</m:t>
                          </m:r>
                        </m:e>
                        <m:sub>
                          <m:r>
                            <a:rPr lang="en-US" sz="2000" i="1">
                              <a:solidFill>
                                <a:schemeClr val="bg1">
                                  <a:lumMod val="65000"/>
                                </a:schemeClr>
                              </a:solidFill>
                              <a:latin typeface="Cambria Math" panose="02040503050406030204" pitchFamily="18" charset="0"/>
                            </a:rPr>
                            <m:t>𝑖</m:t>
                          </m:r>
                        </m:sub>
                      </m:sSub>
                      <m:r>
                        <a:rPr lang="en-US" sz="2000" i="1">
                          <a:solidFill>
                            <a:schemeClr val="bg1">
                              <a:lumMod val="65000"/>
                            </a:schemeClr>
                          </a:solidFill>
                          <a:latin typeface="Cambria Math" panose="02040503050406030204" pitchFamily="18" charset="0"/>
                        </a:rPr>
                        <m:t>+</m:t>
                      </m:r>
                      <m:sSub>
                        <m:sSubPr>
                          <m:ctrlPr>
                            <a:rPr lang="en-US" sz="2000" i="1">
                              <a:solidFill>
                                <a:schemeClr val="bg1">
                                  <a:lumMod val="65000"/>
                                </a:schemeClr>
                              </a:solidFill>
                              <a:latin typeface="Cambria Math" panose="02040503050406030204" pitchFamily="18" charset="0"/>
                            </a:rPr>
                          </m:ctrlPr>
                        </m:sSubPr>
                        <m:e>
                          <m:r>
                            <a:rPr lang="en-US" sz="2000" i="1">
                              <a:solidFill>
                                <a:schemeClr val="bg1">
                                  <a:lumMod val="65000"/>
                                </a:schemeClr>
                              </a:solidFill>
                              <a:latin typeface="Cambria Math" panose="02040503050406030204" pitchFamily="18" charset="0"/>
                            </a:rPr>
                            <m:t>𝛽</m:t>
                          </m:r>
                        </m:e>
                        <m:sub>
                          <m:r>
                            <m:rPr>
                              <m:nor/>
                            </m:rPr>
                            <a:rPr lang="en-US" sz="2000">
                              <a:solidFill>
                                <a:schemeClr val="bg1">
                                  <a:lumMod val="65000"/>
                                </a:schemeClr>
                              </a:solidFill>
                              <a:latin typeface="Cambria Math" panose="02040503050406030204" pitchFamily="18" charset="0"/>
                              <a:ea typeface="Cambria Math" panose="02040503050406030204" pitchFamily="18" charset="0"/>
                            </a:rPr>
                            <m:t>wr</m:t>
                          </m:r>
                        </m:sub>
                      </m:sSub>
                      <m:sSub>
                        <m:sSubPr>
                          <m:ctrlPr>
                            <a:rPr lang="en-US" sz="2000" i="1">
                              <a:solidFill>
                                <a:schemeClr val="bg1">
                                  <a:lumMod val="65000"/>
                                </a:schemeClr>
                              </a:solidFill>
                              <a:latin typeface="Cambria Math" panose="02040503050406030204" pitchFamily="18" charset="0"/>
                            </a:rPr>
                          </m:ctrlPr>
                        </m:sSubPr>
                        <m:e>
                          <m:r>
                            <m:rPr>
                              <m:nor/>
                            </m:rPr>
                            <a:rPr lang="en-US" sz="2000">
                              <a:solidFill>
                                <a:schemeClr val="bg1">
                                  <a:lumMod val="65000"/>
                                </a:schemeClr>
                              </a:solidFill>
                              <a:latin typeface="Cambria Math" panose="02040503050406030204" pitchFamily="18" charset="0"/>
                              <a:ea typeface="Cambria Math" panose="02040503050406030204" pitchFamily="18" charset="0"/>
                            </a:rPr>
                            <m:t>wrpa</m:t>
                          </m:r>
                        </m:e>
                        <m:sub>
                          <m:r>
                            <a:rPr lang="en-US" sz="2000" i="1">
                              <a:solidFill>
                                <a:schemeClr val="bg1">
                                  <a:lumMod val="65000"/>
                                </a:schemeClr>
                              </a:solidFill>
                              <a:latin typeface="Cambria Math" panose="02040503050406030204" pitchFamily="18" charset="0"/>
                            </a:rPr>
                            <m:t>𝑖</m:t>
                          </m:r>
                        </m:sub>
                      </m:sSub>
                      <m:r>
                        <a:rPr lang="en-US" sz="2000" i="1">
                          <a:solidFill>
                            <a:schemeClr val="bg1">
                              <a:lumMod val="65000"/>
                            </a:schemeClr>
                          </a:solidFill>
                          <a:latin typeface="Cambria Math" panose="02040503050406030204" pitchFamily="18" charset="0"/>
                        </a:rPr>
                        <m:t>+</m:t>
                      </m:r>
                      <m:sSub>
                        <m:sSubPr>
                          <m:ctrlPr>
                            <a:rPr lang="en-US" sz="2000" i="1">
                              <a:solidFill>
                                <a:schemeClr val="bg1">
                                  <a:lumMod val="65000"/>
                                </a:schemeClr>
                              </a:solidFill>
                              <a:latin typeface="Cambria Math" panose="02040503050406030204" pitchFamily="18" charset="0"/>
                            </a:rPr>
                          </m:ctrlPr>
                        </m:sSubPr>
                        <m:e>
                          <m:r>
                            <a:rPr lang="en-US" sz="2000" b="0" i="1" smtClean="0">
                              <a:solidFill>
                                <a:schemeClr val="bg1">
                                  <a:lumMod val="65000"/>
                                </a:schemeClr>
                              </a:solidFill>
                              <a:latin typeface="Cambria Math" panose="02040503050406030204" pitchFamily="18" charset="0"/>
                            </a:rPr>
                            <m:t>𝑓</m:t>
                          </m:r>
                        </m:e>
                        <m:sub>
                          <m:r>
                            <m:rPr>
                              <m:nor/>
                            </m:rPr>
                            <a:rPr lang="en-US" sz="2000">
                              <a:solidFill>
                                <a:schemeClr val="bg1">
                                  <a:lumMod val="65000"/>
                                </a:schemeClr>
                              </a:solidFill>
                              <a:latin typeface="Cambria Math" panose="02040503050406030204" pitchFamily="18" charset="0"/>
                              <a:ea typeface="Cambria Math" panose="02040503050406030204" pitchFamily="18" charset="0"/>
                            </a:rPr>
                            <m:t>as</m:t>
                          </m:r>
                          <m:r>
                            <a:rPr lang="en-US" sz="2000" b="0" i="1" smtClean="0">
                              <a:solidFill>
                                <a:schemeClr val="bg1">
                                  <a:lumMod val="65000"/>
                                </a:schemeClr>
                              </a:solidFill>
                              <a:latin typeface="Cambria Math" panose="02040503050406030204" pitchFamily="18" charset="0"/>
                              <a:ea typeface="Cambria Math" panose="02040503050406030204" pitchFamily="18" charset="0"/>
                            </a:rPr>
                            <m:t>,</m:t>
                          </m:r>
                          <m:r>
                            <m:rPr>
                              <m:nor/>
                            </m:rPr>
                            <a:rPr lang="en-US" sz="2000" b="0" i="0" smtClean="0">
                              <a:solidFill>
                                <a:schemeClr val="bg1">
                                  <a:lumMod val="65000"/>
                                </a:schemeClr>
                              </a:solidFill>
                              <a:latin typeface="Cambria Math" panose="02040503050406030204" pitchFamily="18" charset="0"/>
                              <a:ea typeface="Cambria Math" panose="02040503050406030204" pitchFamily="18" charset="0"/>
                            </a:rPr>
                            <m:t>an</m:t>
                          </m:r>
                        </m:sub>
                      </m:sSub>
                      <m:d>
                        <m:dPr>
                          <m:ctrlPr>
                            <a:rPr lang="en-US" sz="2000" i="1" smtClean="0">
                              <a:solidFill>
                                <a:schemeClr val="bg1">
                                  <a:lumMod val="65000"/>
                                </a:schemeClr>
                              </a:solidFill>
                              <a:latin typeface="Cambria Math" panose="02040503050406030204" pitchFamily="18" charset="0"/>
                            </a:rPr>
                          </m:ctrlPr>
                        </m:dPr>
                        <m:e>
                          <m:sSub>
                            <m:sSubPr>
                              <m:ctrlPr>
                                <a:rPr lang="en-US" sz="2000" i="1">
                                  <a:solidFill>
                                    <a:schemeClr val="bg1">
                                      <a:lumMod val="65000"/>
                                    </a:schemeClr>
                                  </a:solidFill>
                                  <a:latin typeface="Cambria Math" panose="02040503050406030204" pitchFamily="18" charset="0"/>
                                </a:rPr>
                              </m:ctrlPr>
                            </m:sSubPr>
                            <m:e>
                              <m:r>
                                <m:rPr>
                                  <m:nor/>
                                </m:rPr>
                                <a:rPr lang="en-US" sz="2000">
                                  <a:solidFill>
                                    <a:schemeClr val="bg1">
                                      <a:lumMod val="65000"/>
                                    </a:schemeClr>
                                  </a:solidFill>
                                  <a:latin typeface="Cambria Math" panose="02040503050406030204" pitchFamily="18" charset="0"/>
                                  <a:ea typeface="Cambria Math" panose="02040503050406030204" pitchFamily="18" charset="0"/>
                                </a:rPr>
                                <m:t>airspeed</m:t>
                              </m:r>
                            </m:e>
                            <m:sub>
                              <m:r>
                                <a:rPr lang="en-US" sz="2000" i="1">
                                  <a:solidFill>
                                    <a:schemeClr val="bg1">
                                      <a:lumMod val="65000"/>
                                    </a:schemeClr>
                                  </a:solidFill>
                                  <a:latin typeface="Cambria Math" panose="02040503050406030204" pitchFamily="18" charset="0"/>
                                </a:rPr>
                                <m:t>𝑖</m:t>
                              </m:r>
                            </m:sub>
                          </m:sSub>
                          <m:r>
                            <a:rPr lang="en-US" sz="2000" b="0" i="1" smtClean="0">
                              <a:solidFill>
                                <a:schemeClr val="bg1">
                                  <a:lumMod val="65000"/>
                                </a:schemeClr>
                              </a:solidFill>
                              <a:latin typeface="Cambria Math" panose="02040503050406030204" pitchFamily="18" charset="0"/>
                            </a:rPr>
                            <m:t>,</m:t>
                          </m:r>
                          <m:sSub>
                            <m:sSubPr>
                              <m:ctrlPr>
                                <a:rPr lang="en-US" sz="2000" i="1">
                                  <a:solidFill>
                                    <a:schemeClr val="bg1">
                                      <a:lumMod val="65000"/>
                                    </a:schemeClr>
                                  </a:solidFill>
                                  <a:latin typeface="Cambria Math" panose="02040503050406030204" pitchFamily="18" charset="0"/>
                                </a:rPr>
                              </m:ctrlPr>
                            </m:sSubPr>
                            <m:e>
                              <m:r>
                                <m:rPr>
                                  <m:nor/>
                                </m:rPr>
                                <a:rPr lang="en-US" sz="2000">
                                  <a:solidFill>
                                    <a:schemeClr val="bg1">
                                      <a:lumMod val="65000"/>
                                    </a:schemeClr>
                                  </a:solidFill>
                                  <a:latin typeface="Cambria Math" panose="02040503050406030204" pitchFamily="18" charset="0"/>
                                  <a:ea typeface="Cambria Math" panose="02040503050406030204" pitchFamily="18" charset="0"/>
                                </a:rPr>
                                <m:t>angle</m:t>
                              </m:r>
                            </m:e>
                            <m:sub>
                              <m:r>
                                <a:rPr lang="en-US" sz="2000" i="1">
                                  <a:solidFill>
                                    <a:schemeClr val="bg1">
                                      <a:lumMod val="65000"/>
                                    </a:schemeClr>
                                  </a:solidFill>
                                  <a:latin typeface="Cambria Math" panose="02040503050406030204" pitchFamily="18" charset="0"/>
                                </a:rPr>
                                <m:t>𝑖</m:t>
                              </m:r>
                            </m:sub>
                          </m:sSub>
                        </m:e>
                      </m:d>
                      <m:r>
                        <a:rPr lang="en-US" sz="2000" b="0" i="1" smtClean="0">
                          <a:solidFill>
                            <a:schemeClr val="bg1">
                              <a:lumMod val="65000"/>
                            </a:schemeClr>
                          </a:solidFill>
                          <a:latin typeface="Cambria Math" panose="02040503050406030204" pitchFamily="18" charset="0"/>
                        </a:rPr>
                        <m:t>+</m:t>
                      </m:r>
                      <m:sSub>
                        <m:sSubPr>
                          <m:ctrlPr>
                            <a:rPr lang="en-US" sz="2000" b="0" i="1" smtClean="0">
                              <a:solidFill>
                                <a:schemeClr val="bg1">
                                  <a:lumMod val="65000"/>
                                </a:schemeClr>
                              </a:solidFill>
                              <a:latin typeface="Cambria Math" panose="02040503050406030204" pitchFamily="18" charset="0"/>
                            </a:rPr>
                          </m:ctrlPr>
                        </m:sSubPr>
                        <m:e>
                          <m:r>
                            <a:rPr lang="en-US" sz="2000" b="0" i="1" smtClean="0">
                              <a:solidFill>
                                <a:schemeClr val="bg1">
                                  <a:lumMod val="65000"/>
                                </a:schemeClr>
                              </a:solidFill>
                              <a:latin typeface="Cambria Math" panose="02040503050406030204" pitchFamily="18" charset="0"/>
                              <a:ea typeface="Cambria Math" panose="02040503050406030204" pitchFamily="18" charset="0"/>
                            </a:rPr>
                            <m:t>𝜖</m:t>
                          </m:r>
                        </m:e>
                        <m:sub>
                          <m:r>
                            <a:rPr lang="en-US" sz="2000" b="0" i="1" smtClean="0">
                              <a:solidFill>
                                <a:schemeClr val="bg1">
                                  <a:lumMod val="65000"/>
                                </a:schemeClr>
                              </a:solidFill>
                              <a:latin typeface="Cambria Math" panose="02040503050406030204" pitchFamily="18" charset="0"/>
                            </a:rPr>
                            <m:t>𝑖</m:t>
                          </m:r>
                        </m:sub>
                      </m:sSub>
                      <m:r>
                        <a:rPr lang="en-US" sz="2000" i="1">
                          <a:solidFill>
                            <a:schemeClr val="bg1">
                              <a:lumMod val="65000"/>
                            </a:schemeClr>
                          </a:solidFill>
                          <a:latin typeface="Cambria Math" panose="02040503050406030204" pitchFamily="18" charset="0"/>
                        </a:rPr>
                        <m:t> </m:t>
                      </m:r>
                    </m:oMath>
                  </m:oMathPara>
                </a14:m>
                <a:endParaRPr lang="en-US" sz="2000" dirty="0">
                  <a:solidFill>
                    <a:schemeClr val="bg1">
                      <a:lumMod val="65000"/>
                    </a:schemeClr>
                  </a:solidFill>
                </a:endParaRPr>
              </a:p>
            </p:txBody>
          </p:sp>
        </mc:Choice>
        <mc:Fallback xmlns="">
          <p:sp>
            <p:nvSpPr>
              <p:cNvPr id="15" name="TextBox 14">
                <a:extLst>
                  <a:ext uri="{FF2B5EF4-FFF2-40B4-BE49-F238E27FC236}">
                    <a16:creationId xmlns:a16="http://schemas.microsoft.com/office/drawing/2014/main" id="{674D976E-C6B0-4198-B92F-65DCC3C60680}"/>
                  </a:ext>
                </a:extLst>
              </p:cNvPr>
              <p:cNvSpPr txBox="1">
                <a:spLocks noRot="1" noChangeAspect="1" noMove="1" noResize="1" noEditPoints="1" noAdjustHandles="1" noChangeArrowheads="1" noChangeShapeType="1" noTextEdit="1"/>
              </p:cNvSpPr>
              <p:nvPr/>
            </p:nvSpPr>
            <p:spPr>
              <a:xfrm>
                <a:off x="278423" y="1744646"/>
                <a:ext cx="8434256" cy="413511"/>
              </a:xfrm>
              <a:prstGeom prst="rect">
                <a:avLst/>
              </a:prstGeom>
              <a:blipFill>
                <a:blip r:embed="rId4"/>
                <a:stretch>
                  <a:fillRect b="-1176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E405C4B3-19CD-4779-B3E1-3FE622B6AACD}"/>
                  </a:ext>
                </a:extLst>
              </p:cNvPr>
              <p:cNvSpPr txBox="1"/>
              <p:nvPr/>
            </p:nvSpPr>
            <p:spPr>
              <a:xfrm>
                <a:off x="278423" y="2379149"/>
                <a:ext cx="8434256" cy="107644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chemeClr val="bg1">
                                  <a:lumMod val="65000"/>
                                </a:schemeClr>
                              </a:solidFill>
                              <a:latin typeface="Cambria Math" panose="02040503050406030204" pitchFamily="18" charset="0"/>
                            </a:rPr>
                          </m:ctrlPr>
                        </m:sSubPr>
                        <m:e>
                          <m:r>
                            <m:rPr>
                              <m:nor/>
                            </m:rPr>
                            <a:rPr lang="en-US" sz="2000" b="0" i="0" smtClean="0">
                              <a:solidFill>
                                <a:schemeClr val="bg1">
                                  <a:lumMod val="65000"/>
                                </a:schemeClr>
                              </a:solidFill>
                              <a:latin typeface="Cambria Math" panose="02040503050406030204" pitchFamily="18" charset="0"/>
                              <a:ea typeface="Cambria Math" panose="02040503050406030204" pitchFamily="18" charset="0"/>
                            </a:rPr>
                            <m:t>range</m:t>
                          </m:r>
                        </m:e>
                        <m:sub>
                          <m:r>
                            <a:rPr lang="en-US" sz="2000" b="0" i="1" smtClean="0">
                              <a:solidFill>
                                <a:schemeClr val="bg1">
                                  <a:lumMod val="65000"/>
                                </a:schemeClr>
                              </a:solidFill>
                              <a:latin typeface="Cambria Math" panose="02040503050406030204" pitchFamily="18" charset="0"/>
                            </a:rPr>
                            <m:t>𝑖</m:t>
                          </m:r>
                        </m:sub>
                      </m:sSub>
                      <m:r>
                        <a:rPr lang="en-US" sz="2000" i="1">
                          <a:solidFill>
                            <a:schemeClr val="bg1">
                              <a:lumMod val="65000"/>
                            </a:schemeClr>
                          </a:solidFill>
                          <a:latin typeface="Cambria Math" panose="02040503050406030204" pitchFamily="18" charset="0"/>
                        </a:rPr>
                        <m:t>=</m:t>
                      </m:r>
                      <m:sSub>
                        <m:sSubPr>
                          <m:ctrlPr>
                            <a:rPr lang="en-US" sz="2000" i="1">
                              <a:solidFill>
                                <a:schemeClr val="bg1">
                                  <a:lumMod val="65000"/>
                                </a:schemeClr>
                              </a:solidFill>
                              <a:latin typeface="Cambria Math" panose="02040503050406030204" pitchFamily="18" charset="0"/>
                            </a:rPr>
                          </m:ctrlPr>
                        </m:sSubPr>
                        <m:e>
                          <m:r>
                            <a:rPr lang="en-US" sz="2000" i="1">
                              <a:solidFill>
                                <a:schemeClr val="bg1">
                                  <a:lumMod val="65000"/>
                                </a:schemeClr>
                              </a:solidFill>
                              <a:latin typeface="Cambria Math" panose="02040503050406030204" pitchFamily="18" charset="0"/>
                            </a:rPr>
                            <m:t>𝛽</m:t>
                          </m:r>
                        </m:e>
                        <m:sub>
                          <m:r>
                            <a:rPr lang="en-US" sz="2000" i="1">
                              <a:solidFill>
                                <a:schemeClr val="bg1">
                                  <a:lumMod val="65000"/>
                                </a:schemeClr>
                              </a:solidFill>
                              <a:latin typeface="Cambria Math" panose="02040503050406030204" pitchFamily="18" charset="0"/>
                            </a:rPr>
                            <m:t>0</m:t>
                          </m:r>
                        </m:sub>
                      </m:sSub>
                      <m:r>
                        <a:rPr lang="en-US" sz="2000" i="1">
                          <a:solidFill>
                            <a:schemeClr val="bg1">
                              <a:lumMod val="65000"/>
                            </a:schemeClr>
                          </a:solidFill>
                          <a:latin typeface="Cambria Math" panose="02040503050406030204" pitchFamily="18" charset="0"/>
                        </a:rPr>
                        <m:t>+</m:t>
                      </m:r>
                      <m:sSub>
                        <m:sSubPr>
                          <m:ctrlPr>
                            <a:rPr lang="en-US" sz="2000" i="1">
                              <a:solidFill>
                                <a:schemeClr val="bg1">
                                  <a:lumMod val="65000"/>
                                </a:schemeClr>
                              </a:solidFill>
                              <a:latin typeface="Cambria Math" panose="02040503050406030204" pitchFamily="18" charset="0"/>
                            </a:rPr>
                          </m:ctrlPr>
                        </m:sSubPr>
                        <m:e>
                          <m:r>
                            <a:rPr lang="en-US" sz="2000" i="1">
                              <a:solidFill>
                                <a:schemeClr val="bg1">
                                  <a:lumMod val="65000"/>
                                </a:schemeClr>
                              </a:solidFill>
                              <a:latin typeface="Cambria Math" panose="02040503050406030204" pitchFamily="18" charset="0"/>
                            </a:rPr>
                            <m:t>𝑓</m:t>
                          </m:r>
                        </m:e>
                        <m:sub>
                          <m:r>
                            <m:rPr>
                              <m:nor/>
                            </m:rPr>
                            <a:rPr lang="en-US" sz="2000">
                              <a:solidFill>
                                <a:schemeClr val="bg1">
                                  <a:lumMod val="65000"/>
                                </a:schemeClr>
                              </a:solidFill>
                              <a:latin typeface="Cambria Math" panose="02040503050406030204" pitchFamily="18" charset="0"/>
                              <a:ea typeface="Cambria Math" panose="02040503050406030204" pitchFamily="18" charset="0"/>
                            </a:rPr>
                            <m:t>as</m:t>
                          </m:r>
                          <m:r>
                            <a:rPr lang="en-US" sz="2000" i="1">
                              <a:solidFill>
                                <a:schemeClr val="bg1">
                                  <a:lumMod val="65000"/>
                                </a:schemeClr>
                              </a:solidFill>
                              <a:latin typeface="Cambria Math" panose="02040503050406030204" pitchFamily="18" charset="0"/>
                              <a:ea typeface="Cambria Math" panose="02040503050406030204" pitchFamily="18" charset="0"/>
                            </a:rPr>
                            <m:t>,</m:t>
                          </m:r>
                          <m:r>
                            <m:rPr>
                              <m:nor/>
                            </m:rPr>
                            <a:rPr lang="en-US" sz="2000">
                              <a:solidFill>
                                <a:schemeClr val="bg1">
                                  <a:lumMod val="65000"/>
                                </a:schemeClr>
                              </a:solidFill>
                              <a:latin typeface="Cambria Math" panose="02040503050406030204" pitchFamily="18" charset="0"/>
                              <a:ea typeface="Cambria Math" panose="02040503050406030204" pitchFamily="18" charset="0"/>
                            </a:rPr>
                            <m:t>an</m:t>
                          </m:r>
                        </m:sub>
                      </m:sSub>
                      <m:d>
                        <m:dPr>
                          <m:ctrlPr>
                            <a:rPr lang="en-US" sz="2000" i="1">
                              <a:solidFill>
                                <a:schemeClr val="bg1">
                                  <a:lumMod val="65000"/>
                                </a:schemeClr>
                              </a:solidFill>
                              <a:latin typeface="Cambria Math" panose="02040503050406030204" pitchFamily="18" charset="0"/>
                            </a:rPr>
                          </m:ctrlPr>
                        </m:dPr>
                        <m:e>
                          <m:sSub>
                            <m:sSubPr>
                              <m:ctrlPr>
                                <a:rPr lang="en-US" sz="2000" i="1">
                                  <a:solidFill>
                                    <a:schemeClr val="bg1">
                                      <a:lumMod val="65000"/>
                                    </a:schemeClr>
                                  </a:solidFill>
                                  <a:latin typeface="Cambria Math" panose="02040503050406030204" pitchFamily="18" charset="0"/>
                                </a:rPr>
                              </m:ctrlPr>
                            </m:sSubPr>
                            <m:e>
                              <m:r>
                                <m:rPr>
                                  <m:nor/>
                                </m:rPr>
                                <a:rPr lang="en-US" sz="2000">
                                  <a:solidFill>
                                    <a:schemeClr val="bg1">
                                      <a:lumMod val="65000"/>
                                    </a:schemeClr>
                                  </a:solidFill>
                                  <a:latin typeface="Cambria Math" panose="02040503050406030204" pitchFamily="18" charset="0"/>
                                  <a:ea typeface="Cambria Math" panose="02040503050406030204" pitchFamily="18" charset="0"/>
                                </a:rPr>
                                <m:t>airspeed</m:t>
                              </m:r>
                            </m:e>
                            <m:sub>
                              <m:r>
                                <a:rPr lang="en-US" sz="2000" i="1">
                                  <a:solidFill>
                                    <a:schemeClr val="bg1">
                                      <a:lumMod val="65000"/>
                                    </a:schemeClr>
                                  </a:solidFill>
                                  <a:latin typeface="Cambria Math" panose="02040503050406030204" pitchFamily="18" charset="0"/>
                                </a:rPr>
                                <m:t>𝑖</m:t>
                              </m:r>
                            </m:sub>
                          </m:sSub>
                          <m:r>
                            <a:rPr lang="en-US" sz="2000" i="1">
                              <a:solidFill>
                                <a:schemeClr val="bg1">
                                  <a:lumMod val="65000"/>
                                </a:schemeClr>
                              </a:solidFill>
                              <a:latin typeface="Cambria Math" panose="02040503050406030204" pitchFamily="18" charset="0"/>
                            </a:rPr>
                            <m:t>,</m:t>
                          </m:r>
                          <m:sSub>
                            <m:sSubPr>
                              <m:ctrlPr>
                                <a:rPr lang="en-US" sz="2000" i="1">
                                  <a:solidFill>
                                    <a:schemeClr val="bg1">
                                      <a:lumMod val="65000"/>
                                    </a:schemeClr>
                                  </a:solidFill>
                                  <a:latin typeface="Cambria Math" panose="02040503050406030204" pitchFamily="18" charset="0"/>
                                </a:rPr>
                              </m:ctrlPr>
                            </m:sSubPr>
                            <m:e>
                              <m:r>
                                <m:rPr>
                                  <m:nor/>
                                </m:rPr>
                                <a:rPr lang="en-US" sz="2000">
                                  <a:solidFill>
                                    <a:schemeClr val="bg1">
                                      <a:lumMod val="65000"/>
                                    </a:schemeClr>
                                  </a:solidFill>
                                  <a:latin typeface="Cambria Math" panose="02040503050406030204" pitchFamily="18" charset="0"/>
                                  <a:ea typeface="Cambria Math" panose="02040503050406030204" pitchFamily="18" charset="0"/>
                                </a:rPr>
                                <m:t>angle</m:t>
                              </m:r>
                            </m:e>
                            <m:sub>
                              <m:r>
                                <a:rPr lang="en-US" sz="2000" i="1">
                                  <a:solidFill>
                                    <a:schemeClr val="bg1">
                                      <a:lumMod val="65000"/>
                                    </a:schemeClr>
                                  </a:solidFill>
                                  <a:latin typeface="Cambria Math" panose="02040503050406030204" pitchFamily="18" charset="0"/>
                                </a:rPr>
                                <m:t>𝑖</m:t>
                              </m:r>
                            </m:sub>
                          </m:sSub>
                        </m:e>
                      </m:d>
                      <m:r>
                        <a:rPr lang="en-US" sz="2000" b="0" i="1" smtClean="0">
                          <a:solidFill>
                            <a:schemeClr val="bg1">
                              <a:lumMod val="65000"/>
                            </a:schemeClr>
                          </a:solidFill>
                          <a:latin typeface="Cambria Math" panose="02040503050406030204" pitchFamily="18" charset="0"/>
                        </a:rPr>
                        <m:t>+</m:t>
                      </m:r>
                      <m:sSub>
                        <m:sSubPr>
                          <m:ctrlPr>
                            <a:rPr lang="en-US" sz="2000" i="1">
                              <a:solidFill>
                                <a:schemeClr val="bg1">
                                  <a:lumMod val="65000"/>
                                </a:schemeClr>
                              </a:solidFill>
                              <a:latin typeface="Cambria Math" panose="02040503050406030204" pitchFamily="18" charset="0"/>
                            </a:rPr>
                          </m:ctrlPr>
                        </m:sSubPr>
                        <m:e>
                          <m:r>
                            <a:rPr lang="en-US" sz="2000" i="1">
                              <a:solidFill>
                                <a:schemeClr val="bg1">
                                  <a:lumMod val="65000"/>
                                </a:schemeClr>
                              </a:solidFill>
                              <a:latin typeface="Cambria Math" panose="02040503050406030204" pitchFamily="18" charset="0"/>
                            </a:rPr>
                            <m:t>𝑓</m:t>
                          </m:r>
                        </m:e>
                        <m:sub>
                          <m:r>
                            <m:rPr>
                              <m:nor/>
                            </m:rPr>
                            <a:rPr lang="en-US" sz="2000">
                              <a:solidFill>
                                <a:schemeClr val="bg1">
                                  <a:lumMod val="65000"/>
                                </a:schemeClr>
                              </a:solidFill>
                              <a:latin typeface="Cambria Math" panose="02040503050406030204" pitchFamily="18" charset="0"/>
                              <a:ea typeface="Cambria Math" panose="02040503050406030204" pitchFamily="18" charset="0"/>
                            </a:rPr>
                            <m:t>as</m:t>
                          </m:r>
                          <m:r>
                            <a:rPr lang="en-US" sz="2000" i="1">
                              <a:solidFill>
                                <a:schemeClr val="bg1">
                                  <a:lumMod val="65000"/>
                                </a:schemeClr>
                              </a:solidFill>
                              <a:latin typeface="Cambria Math" panose="02040503050406030204" pitchFamily="18" charset="0"/>
                              <a:ea typeface="Cambria Math" panose="02040503050406030204" pitchFamily="18" charset="0"/>
                            </a:rPr>
                            <m:t>,</m:t>
                          </m:r>
                          <m:r>
                            <m:rPr>
                              <m:nor/>
                            </m:rPr>
                            <a:rPr lang="en-US" sz="2000">
                              <a:solidFill>
                                <a:schemeClr val="bg1">
                                  <a:lumMod val="65000"/>
                                </a:schemeClr>
                              </a:solidFill>
                              <a:latin typeface="Cambria Math" panose="02040503050406030204" pitchFamily="18" charset="0"/>
                              <a:ea typeface="Cambria Math" panose="02040503050406030204" pitchFamily="18" charset="0"/>
                            </a:rPr>
                            <m:t>an</m:t>
                          </m:r>
                          <m:r>
                            <m:rPr>
                              <m:nor/>
                            </m:rPr>
                            <a:rPr lang="en-US" sz="2000" b="0" i="0" smtClean="0">
                              <a:solidFill>
                                <a:schemeClr val="bg1">
                                  <a:lumMod val="65000"/>
                                </a:schemeClr>
                              </a:solidFill>
                              <a:latin typeface="Cambria Math" panose="02040503050406030204" pitchFamily="18" charset="0"/>
                              <a:ea typeface="Cambria Math" panose="02040503050406030204" pitchFamily="18" charset="0"/>
                            </a:rPr>
                            <m:t>,</m:t>
                          </m:r>
                          <m:r>
                            <m:rPr>
                              <m:nor/>
                            </m:rPr>
                            <a:rPr lang="en-US" sz="2000" b="0" i="0" smtClean="0">
                              <a:solidFill>
                                <a:schemeClr val="bg1">
                                  <a:lumMod val="65000"/>
                                </a:schemeClr>
                              </a:solidFill>
                              <a:latin typeface="Cambria Math" panose="02040503050406030204" pitchFamily="18" charset="0"/>
                              <a:ea typeface="Cambria Math" panose="02040503050406030204" pitchFamily="18" charset="0"/>
                            </a:rPr>
                            <m:t>cl</m:t>
                          </m:r>
                        </m:sub>
                      </m:sSub>
                      <m:d>
                        <m:dPr>
                          <m:ctrlPr>
                            <a:rPr lang="en-US" sz="2000" i="1">
                              <a:solidFill>
                                <a:schemeClr val="bg1">
                                  <a:lumMod val="65000"/>
                                </a:schemeClr>
                              </a:solidFill>
                              <a:latin typeface="Cambria Math" panose="02040503050406030204" pitchFamily="18" charset="0"/>
                            </a:rPr>
                          </m:ctrlPr>
                        </m:dPr>
                        <m:e>
                          <m:sSub>
                            <m:sSubPr>
                              <m:ctrlPr>
                                <a:rPr lang="en-US" sz="2000" i="1">
                                  <a:solidFill>
                                    <a:schemeClr val="bg1">
                                      <a:lumMod val="65000"/>
                                    </a:schemeClr>
                                  </a:solidFill>
                                  <a:latin typeface="Cambria Math" panose="02040503050406030204" pitchFamily="18" charset="0"/>
                                </a:rPr>
                              </m:ctrlPr>
                            </m:sSubPr>
                            <m:e>
                              <m:r>
                                <m:rPr>
                                  <m:nor/>
                                </m:rPr>
                                <a:rPr lang="en-US" sz="2000">
                                  <a:solidFill>
                                    <a:schemeClr val="bg1">
                                      <a:lumMod val="65000"/>
                                    </a:schemeClr>
                                  </a:solidFill>
                                  <a:latin typeface="Cambria Math" panose="02040503050406030204" pitchFamily="18" charset="0"/>
                                  <a:ea typeface="Cambria Math" panose="02040503050406030204" pitchFamily="18" charset="0"/>
                                </a:rPr>
                                <m:t>airspeed</m:t>
                              </m:r>
                            </m:e>
                            <m:sub>
                              <m:r>
                                <a:rPr lang="en-US" sz="2000" i="1">
                                  <a:solidFill>
                                    <a:schemeClr val="bg1">
                                      <a:lumMod val="65000"/>
                                    </a:schemeClr>
                                  </a:solidFill>
                                  <a:latin typeface="Cambria Math" panose="02040503050406030204" pitchFamily="18" charset="0"/>
                                </a:rPr>
                                <m:t>𝑖</m:t>
                              </m:r>
                            </m:sub>
                          </m:sSub>
                          <m:r>
                            <a:rPr lang="en-US" sz="2000" i="1">
                              <a:solidFill>
                                <a:schemeClr val="bg1">
                                  <a:lumMod val="65000"/>
                                </a:schemeClr>
                              </a:solidFill>
                              <a:latin typeface="Cambria Math" panose="02040503050406030204" pitchFamily="18" charset="0"/>
                            </a:rPr>
                            <m:t>,</m:t>
                          </m:r>
                          <m:sSub>
                            <m:sSubPr>
                              <m:ctrlPr>
                                <a:rPr lang="en-US" sz="2000" i="1">
                                  <a:solidFill>
                                    <a:schemeClr val="bg1">
                                      <a:lumMod val="65000"/>
                                    </a:schemeClr>
                                  </a:solidFill>
                                  <a:latin typeface="Cambria Math" panose="02040503050406030204" pitchFamily="18" charset="0"/>
                                </a:rPr>
                              </m:ctrlPr>
                            </m:sSubPr>
                            <m:e>
                              <m:r>
                                <m:rPr>
                                  <m:nor/>
                                </m:rPr>
                                <a:rPr lang="en-US" sz="2000">
                                  <a:solidFill>
                                    <a:schemeClr val="bg1">
                                      <a:lumMod val="65000"/>
                                    </a:schemeClr>
                                  </a:solidFill>
                                  <a:latin typeface="Cambria Math" panose="02040503050406030204" pitchFamily="18" charset="0"/>
                                  <a:ea typeface="Cambria Math" panose="02040503050406030204" pitchFamily="18" charset="0"/>
                                </a:rPr>
                                <m:t>angle</m:t>
                              </m:r>
                            </m:e>
                            <m:sub>
                              <m:r>
                                <a:rPr lang="en-US" sz="2000" i="1">
                                  <a:solidFill>
                                    <a:schemeClr val="bg1">
                                      <a:lumMod val="65000"/>
                                    </a:schemeClr>
                                  </a:solidFill>
                                  <a:latin typeface="Cambria Math" panose="02040503050406030204" pitchFamily="18" charset="0"/>
                                </a:rPr>
                                <m:t>𝑖</m:t>
                              </m:r>
                            </m:sub>
                          </m:sSub>
                        </m:e>
                      </m:d>
                      <m:sSub>
                        <m:sSubPr>
                          <m:ctrlPr>
                            <a:rPr lang="en-US" sz="2000" i="1">
                              <a:solidFill>
                                <a:schemeClr val="bg1">
                                  <a:lumMod val="65000"/>
                                </a:schemeClr>
                              </a:solidFill>
                              <a:latin typeface="Cambria Math" panose="02040503050406030204" pitchFamily="18" charset="0"/>
                            </a:rPr>
                          </m:ctrlPr>
                        </m:sSubPr>
                        <m:e>
                          <m:r>
                            <m:rPr>
                              <m:nor/>
                            </m:rPr>
                            <a:rPr lang="en-US" sz="2000">
                              <a:solidFill>
                                <a:schemeClr val="bg1">
                                  <a:lumMod val="65000"/>
                                </a:schemeClr>
                              </a:solidFill>
                              <a:latin typeface="Cambria Math" panose="02040503050406030204" pitchFamily="18" charset="0"/>
                              <a:ea typeface="Cambria Math" panose="02040503050406030204" pitchFamily="18" charset="0"/>
                            </a:rPr>
                            <m:t>classic</m:t>
                          </m:r>
                        </m:e>
                        <m:sub>
                          <m:r>
                            <a:rPr lang="en-US" sz="2000" i="1">
                              <a:solidFill>
                                <a:schemeClr val="bg1">
                                  <a:lumMod val="65000"/>
                                </a:schemeClr>
                              </a:solidFill>
                              <a:latin typeface="Cambria Math" panose="02040503050406030204" pitchFamily="18" charset="0"/>
                            </a:rPr>
                            <m:t>𝑖</m:t>
                          </m:r>
                        </m:sub>
                      </m:sSub>
                      <m:r>
                        <a:rPr lang="en-US" sz="2000" i="1">
                          <a:solidFill>
                            <a:schemeClr val="bg1">
                              <a:lumMod val="65000"/>
                            </a:schemeClr>
                          </a:solidFill>
                          <a:latin typeface="Cambria Math" panose="02040503050406030204" pitchFamily="18" charset="0"/>
                        </a:rPr>
                        <m:t>+</m:t>
                      </m:r>
                      <m:sSub>
                        <m:sSubPr>
                          <m:ctrlPr>
                            <a:rPr lang="en-US" sz="2000" i="1">
                              <a:solidFill>
                                <a:schemeClr val="bg1">
                                  <a:lumMod val="65000"/>
                                </a:schemeClr>
                              </a:solidFill>
                              <a:latin typeface="Cambria Math" panose="02040503050406030204" pitchFamily="18" charset="0"/>
                            </a:rPr>
                          </m:ctrlPr>
                        </m:sSubPr>
                        <m:e>
                          <m:r>
                            <a:rPr lang="en-US" sz="2000" i="1">
                              <a:solidFill>
                                <a:schemeClr val="bg1">
                                  <a:lumMod val="65000"/>
                                </a:schemeClr>
                              </a:solidFill>
                              <a:latin typeface="Cambria Math" panose="02040503050406030204" pitchFamily="18" charset="0"/>
                            </a:rPr>
                            <m:t>𝑓</m:t>
                          </m:r>
                        </m:e>
                        <m:sub>
                          <m:r>
                            <m:rPr>
                              <m:nor/>
                            </m:rPr>
                            <a:rPr lang="en-US" sz="2000">
                              <a:solidFill>
                                <a:schemeClr val="bg1">
                                  <a:lumMod val="65000"/>
                                </a:schemeClr>
                              </a:solidFill>
                              <a:latin typeface="Cambria Math" panose="02040503050406030204" pitchFamily="18" charset="0"/>
                              <a:ea typeface="Cambria Math" panose="02040503050406030204" pitchFamily="18" charset="0"/>
                            </a:rPr>
                            <m:t>as</m:t>
                          </m:r>
                          <m:r>
                            <a:rPr lang="en-US" sz="2000" i="1">
                              <a:solidFill>
                                <a:schemeClr val="bg1">
                                  <a:lumMod val="65000"/>
                                </a:schemeClr>
                              </a:solidFill>
                              <a:latin typeface="Cambria Math" panose="02040503050406030204" pitchFamily="18" charset="0"/>
                              <a:ea typeface="Cambria Math" panose="02040503050406030204" pitchFamily="18" charset="0"/>
                            </a:rPr>
                            <m:t>,</m:t>
                          </m:r>
                          <m:r>
                            <m:rPr>
                              <m:nor/>
                            </m:rPr>
                            <a:rPr lang="en-US" sz="2000">
                              <a:solidFill>
                                <a:schemeClr val="bg1">
                                  <a:lumMod val="65000"/>
                                </a:schemeClr>
                              </a:solidFill>
                              <a:latin typeface="Cambria Math" panose="02040503050406030204" pitchFamily="18" charset="0"/>
                              <a:ea typeface="Cambria Math" panose="02040503050406030204" pitchFamily="18" charset="0"/>
                            </a:rPr>
                            <m:t>an</m:t>
                          </m:r>
                          <m:r>
                            <a:rPr lang="en-US" sz="2000" b="0" i="1" smtClean="0">
                              <a:solidFill>
                                <a:schemeClr val="bg1">
                                  <a:lumMod val="65000"/>
                                </a:schemeClr>
                              </a:solidFill>
                              <a:latin typeface="Cambria Math" panose="02040503050406030204" pitchFamily="18" charset="0"/>
                              <a:ea typeface="Cambria Math" panose="02040503050406030204" pitchFamily="18" charset="0"/>
                            </a:rPr>
                            <m:t>,</m:t>
                          </m:r>
                          <m:r>
                            <m:rPr>
                              <m:nor/>
                            </m:rPr>
                            <a:rPr lang="en-US" sz="2000" b="0" i="0" smtClean="0">
                              <a:solidFill>
                                <a:schemeClr val="bg1">
                                  <a:lumMod val="65000"/>
                                </a:schemeClr>
                              </a:solidFill>
                              <a:latin typeface="Cambria Math" panose="02040503050406030204" pitchFamily="18" charset="0"/>
                              <a:ea typeface="Cambria Math" panose="02040503050406030204" pitchFamily="18" charset="0"/>
                            </a:rPr>
                            <m:t>wr</m:t>
                          </m:r>
                        </m:sub>
                      </m:sSub>
                      <m:d>
                        <m:dPr>
                          <m:ctrlPr>
                            <a:rPr lang="en-US" sz="2000" i="1">
                              <a:solidFill>
                                <a:schemeClr val="bg1">
                                  <a:lumMod val="65000"/>
                                </a:schemeClr>
                              </a:solidFill>
                              <a:latin typeface="Cambria Math" panose="02040503050406030204" pitchFamily="18" charset="0"/>
                            </a:rPr>
                          </m:ctrlPr>
                        </m:dPr>
                        <m:e>
                          <m:sSub>
                            <m:sSubPr>
                              <m:ctrlPr>
                                <a:rPr lang="en-US" sz="2000" i="1">
                                  <a:solidFill>
                                    <a:schemeClr val="bg1">
                                      <a:lumMod val="65000"/>
                                    </a:schemeClr>
                                  </a:solidFill>
                                  <a:latin typeface="Cambria Math" panose="02040503050406030204" pitchFamily="18" charset="0"/>
                                </a:rPr>
                              </m:ctrlPr>
                            </m:sSubPr>
                            <m:e>
                              <m:r>
                                <m:rPr>
                                  <m:nor/>
                                </m:rPr>
                                <a:rPr lang="en-US" sz="2000">
                                  <a:solidFill>
                                    <a:schemeClr val="bg1">
                                      <a:lumMod val="65000"/>
                                    </a:schemeClr>
                                  </a:solidFill>
                                  <a:latin typeface="Cambria Math" panose="02040503050406030204" pitchFamily="18" charset="0"/>
                                  <a:ea typeface="Cambria Math" panose="02040503050406030204" pitchFamily="18" charset="0"/>
                                </a:rPr>
                                <m:t>airspeed</m:t>
                              </m:r>
                            </m:e>
                            <m:sub>
                              <m:r>
                                <a:rPr lang="en-US" sz="2000" i="1">
                                  <a:solidFill>
                                    <a:schemeClr val="bg1">
                                      <a:lumMod val="65000"/>
                                    </a:schemeClr>
                                  </a:solidFill>
                                  <a:latin typeface="Cambria Math" panose="02040503050406030204" pitchFamily="18" charset="0"/>
                                </a:rPr>
                                <m:t>𝑖</m:t>
                              </m:r>
                            </m:sub>
                          </m:sSub>
                          <m:r>
                            <a:rPr lang="en-US" sz="2000" i="1">
                              <a:solidFill>
                                <a:schemeClr val="bg1">
                                  <a:lumMod val="65000"/>
                                </a:schemeClr>
                              </a:solidFill>
                              <a:latin typeface="Cambria Math" panose="02040503050406030204" pitchFamily="18" charset="0"/>
                            </a:rPr>
                            <m:t>,</m:t>
                          </m:r>
                          <m:sSub>
                            <m:sSubPr>
                              <m:ctrlPr>
                                <a:rPr lang="en-US" sz="2000" i="1">
                                  <a:solidFill>
                                    <a:schemeClr val="bg1">
                                      <a:lumMod val="65000"/>
                                    </a:schemeClr>
                                  </a:solidFill>
                                  <a:latin typeface="Cambria Math" panose="02040503050406030204" pitchFamily="18" charset="0"/>
                                </a:rPr>
                              </m:ctrlPr>
                            </m:sSubPr>
                            <m:e>
                              <m:r>
                                <m:rPr>
                                  <m:nor/>
                                </m:rPr>
                                <a:rPr lang="en-US" sz="2000">
                                  <a:solidFill>
                                    <a:schemeClr val="bg1">
                                      <a:lumMod val="65000"/>
                                    </a:schemeClr>
                                  </a:solidFill>
                                  <a:latin typeface="Cambria Math" panose="02040503050406030204" pitchFamily="18" charset="0"/>
                                  <a:ea typeface="Cambria Math" panose="02040503050406030204" pitchFamily="18" charset="0"/>
                                </a:rPr>
                                <m:t>angle</m:t>
                              </m:r>
                            </m:e>
                            <m:sub>
                              <m:r>
                                <a:rPr lang="en-US" sz="2000" i="1">
                                  <a:solidFill>
                                    <a:schemeClr val="bg1">
                                      <a:lumMod val="65000"/>
                                    </a:schemeClr>
                                  </a:solidFill>
                                  <a:latin typeface="Cambria Math" panose="02040503050406030204" pitchFamily="18" charset="0"/>
                                </a:rPr>
                                <m:t>𝑖</m:t>
                              </m:r>
                            </m:sub>
                          </m:sSub>
                        </m:e>
                      </m:d>
                      <m:sSub>
                        <m:sSubPr>
                          <m:ctrlPr>
                            <a:rPr lang="en-US" sz="2000" i="1">
                              <a:solidFill>
                                <a:schemeClr val="bg1">
                                  <a:lumMod val="65000"/>
                                </a:schemeClr>
                              </a:solidFill>
                              <a:latin typeface="Cambria Math" panose="02040503050406030204" pitchFamily="18" charset="0"/>
                            </a:rPr>
                          </m:ctrlPr>
                        </m:sSubPr>
                        <m:e>
                          <m:r>
                            <m:rPr>
                              <m:nor/>
                            </m:rPr>
                            <a:rPr lang="en-US" sz="2000">
                              <a:solidFill>
                                <a:schemeClr val="bg1">
                                  <a:lumMod val="65000"/>
                                </a:schemeClr>
                              </a:solidFill>
                              <a:latin typeface="Cambria Math" panose="02040503050406030204" pitchFamily="18" charset="0"/>
                              <a:ea typeface="Cambria Math" panose="02040503050406030204" pitchFamily="18" charset="0"/>
                            </a:rPr>
                            <m:t>wrpa</m:t>
                          </m:r>
                        </m:e>
                        <m:sub>
                          <m:r>
                            <a:rPr lang="en-US" sz="2000" i="1">
                              <a:solidFill>
                                <a:schemeClr val="bg1">
                                  <a:lumMod val="65000"/>
                                </a:schemeClr>
                              </a:solidFill>
                              <a:latin typeface="Cambria Math" panose="02040503050406030204" pitchFamily="18" charset="0"/>
                            </a:rPr>
                            <m:t>𝑖</m:t>
                          </m:r>
                        </m:sub>
                      </m:sSub>
                      <m:r>
                        <a:rPr lang="en-US" sz="2000" b="0" i="1" smtClean="0">
                          <a:solidFill>
                            <a:schemeClr val="bg1">
                              <a:lumMod val="65000"/>
                            </a:schemeClr>
                          </a:solidFill>
                          <a:latin typeface="Cambria Math" panose="02040503050406030204" pitchFamily="18" charset="0"/>
                        </a:rPr>
                        <m:t>+</m:t>
                      </m:r>
                      <m:sSub>
                        <m:sSubPr>
                          <m:ctrlPr>
                            <a:rPr lang="en-US" sz="2000" b="0" i="1" smtClean="0">
                              <a:solidFill>
                                <a:schemeClr val="bg1">
                                  <a:lumMod val="65000"/>
                                </a:schemeClr>
                              </a:solidFill>
                              <a:latin typeface="Cambria Math" panose="02040503050406030204" pitchFamily="18" charset="0"/>
                            </a:rPr>
                          </m:ctrlPr>
                        </m:sSubPr>
                        <m:e>
                          <m:r>
                            <a:rPr lang="en-US" sz="2000" b="0" i="1" smtClean="0">
                              <a:solidFill>
                                <a:schemeClr val="bg1">
                                  <a:lumMod val="65000"/>
                                </a:schemeClr>
                              </a:solidFill>
                              <a:latin typeface="Cambria Math" panose="02040503050406030204" pitchFamily="18" charset="0"/>
                              <a:ea typeface="Cambria Math" panose="02040503050406030204" pitchFamily="18" charset="0"/>
                            </a:rPr>
                            <m:t>𝜖</m:t>
                          </m:r>
                        </m:e>
                        <m:sub>
                          <m:r>
                            <a:rPr lang="en-US" sz="2000" b="0" i="1" smtClean="0">
                              <a:solidFill>
                                <a:schemeClr val="bg1">
                                  <a:lumMod val="65000"/>
                                </a:schemeClr>
                              </a:solidFill>
                              <a:latin typeface="Cambria Math" panose="02040503050406030204" pitchFamily="18" charset="0"/>
                            </a:rPr>
                            <m:t>𝑖</m:t>
                          </m:r>
                        </m:sub>
                      </m:sSub>
                      <m:r>
                        <a:rPr lang="en-US" sz="2000" i="1">
                          <a:solidFill>
                            <a:schemeClr val="bg1">
                              <a:lumMod val="65000"/>
                            </a:schemeClr>
                          </a:solidFill>
                          <a:latin typeface="Cambria Math" panose="02040503050406030204" pitchFamily="18" charset="0"/>
                        </a:rPr>
                        <m:t> </m:t>
                      </m:r>
                    </m:oMath>
                  </m:oMathPara>
                </a14:m>
                <a:endParaRPr lang="en-US" sz="2000" dirty="0">
                  <a:solidFill>
                    <a:schemeClr val="bg1">
                      <a:lumMod val="65000"/>
                    </a:schemeClr>
                  </a:solidFill>
                </a:endParaRPr>
              </a:p>
            </p:txBody>
          </p:sp>
        </mc:Choice>
        <mc:Fallback xmlns="">
          <p:sp>
            <p:nvSpPr>
              <p:cNvPr id="16" name="TextBox 15">
                <a:extLst>
                  <a:ext uri="{FF2B5EF4-FFF2-40B4-BE49-F238E27FC236}">
                    <a16:creationId xmlns:a16="http://schemas.microsoft.com/office/drawing/2014/main" id="{E405C4B3-19CD-4779-B3E1-3FE622B6AACD}"/>
                  </a:ext>
                </a:extLst>
              </p:cNvPr>
              <p:cNvSpPr txBox="1">
                <a:spLocks noRot="1" noChangeAspect="1" noMove="1" noResize="1" noEditPoints="1" noAdjustHandles="1" noChangeArrowheads="1" noChangeShapeType="1" noTextEdit="1"/>
              </p:cNvSpPr>
              <p:nvPr/>
            </p:nvSpPr>
            <p:spPr>
              <a:xfrm>
                <a:off x="278423" y="2379149"/>
                <a:ext cx="8434256" cy="1076449"/>
              </a:xfrm>
              <a:prstGeom prst="rect">
                <a:avLst/>
              </a:prstGeom>
              <a:blipFill>
                <a:blip r:embed="rId5"/>
                <a:stretch>
                  <a:fillRect b="-39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5FA0569E-1364-4C54-A10B-8DD63593CD0D}"/>
                  </a:ext>
                </a:extLst>
              </p:cNvPr>
              <p:cNvSpPr txBox="1"/>
              <p:nvPr/>
            </p:nvSpPr>
            <p:spPr>
              <a:xfrm>
                <a:off x="354872" y="3675377"/>
                <a:ext cx="8434256" cy="100142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chemeClr val="bg1">
                                  <a:lumMod val="65000"/>
                                </a:schemeClr>
                              </a:solidFill>
                              <a:latin typeface="Cambria Math" panose="02040503050406030204" pitchFamily="18" charset="0"/>
                            </a:rPr>
                          </m:ctrlPr>
                        </m:sSubPr>
                        <m:e>
                          <m:r>
                            <m:rPr>
                              <m:nor/>
                            </m:rPr>
                            <a:rPr lang="en-US" sz="2000" b="0" i="0" smtClean="0">
                              <a:solidFill>
                                <a:schemeClr val="bg1">
                                  <a:lumMod val="65000"/>
                                </a:schemeClr>
                              </a:solidFill>
                              <a:latin typeface="Cambria Math" panose="02040503050406030204" pitchFamily="18" charset="0"/>
                              <a:ea typeface="Cambria Math" panose="02040503050406030204" pitchFamily="18" charset="0"/>
                            </a:rPr>
                            <m:t>range</m:t>
                          </m:r>
                        </m:e>
                        <m:sub>
                          <m:r>
                            <a:rPr lang="en-US" sz="2000" b="0" i="1" smtClean="0">
                              <a:solidFill>
                                <a:schemeClr val="bg1">
                                  <a:lumMod val="65000"/>
                                </a:schemeClr>
                              </a:solidFill>
                              <a:latin typeface="Cambria Math" panose="02040503050406030204" pitchFamily="18" charset="0"/>
                            </a:rPr>
                            <m:t>𝑖</m:t>
                          </m:r>
                        </m:sub>
                      </m:sSub>
                      <m:r>
                        <a:rPr lang="en-US" sz="2000" i="1">
                          <a:solidFill>
                            <a:schemeClr val="bg1">
                              <a:lumMod val="65000"/>
                            </a:schemeClr>
                          </a:solidFill>
                          <a:latin typeface="Cambria Math" panose="02040503050406030204" pitchFamily="18" charset="0"/>
                        </a:rPr>
                        <m:t>=</m:t>
                      </m:r>
                      <m:sSub>
                        <m:sSubPr>
                          <m:ctrlPr>
                            <a:rPr lang="en-US" sz="2000" i="1">
                              <a:solidFill>
                                <a:schemeClr val="bg1">
                                  <a:lumMod val="65000"/>
                                </a:schemeClr>
                              </a:solidFill>
                              <a:latin typeface="Cambria Math" panose="02040503050406030204" pitchFamily="18" charset="0"/>
                            </a:rPr>
                          </m:ctrlPr>
                        </m:sSubPr>
                        <m:e>
                          <m:r>
                            <a:rPr lang="en-US" sz="2000" i="1">
                              <a:solidFill>
                                <a:schemeClr val="bg1">
                                  <a:lumMod val="65000"/>
                                </a:schemeClr>
                              </a:solidFill>
                              <a:latin typeface="Cambria Math" panose="02040503050406030204" pitchFamily="18" charset="0"/>
                            </a:rPr>
                            <m:t>𝛽</m:t>
                          </m:r>
                        </m:e>
                        <m:sub>
                          <m:r>
                            <a:rPr lang="en-US" sz="2000" i="1">
                              <a:solidFill>
                                <a:schemeClr val="bg1">
                                  <a:lumMod val="65000"/>
                                </a:schemeClr>
                              </a:solidFill>
                              <a:latin typeface="Cambria Math" panose="02040503050406030204" pitchFamily="18" charset="0"/>
                            </a:rPr>
                            <m:t>0</m:t>
                          </m:r>
                        </m:sub>
                      </m:sSub>
                      <m:r>
                        <a:rPr lang="en-US" sz="2000" i="1">
                          <a:solidFill>
                            <a:schemeClr val="bg1">
                              <a:lumMod val="65000"/>
                            </a:schemeClr>
                          </a:solidFill>
                          <a:latin typeface="Cambria Math" panose="02040503050406030204" pitchFamily="18" charset="0"/>
                        </a:rPr>
                        <m:t>+ </m:t>
                      </m:r>
                      <m:sSub>
                        <m:sSubPr>
                          <m:ctrlPr>
                            <a:rPr lang="en-US" sz="2000" i="1">
                              <a:solidFill>
                                <a:schemeClr val="bg1">
                                  <a:lumMod val="65000"/>
                                </a:schemeClr>
                              </a:solidFill>
                              <a:latin typeface="Cambria Math" panose="02040503050406030204" pitchFamily="18" charset="0"/>
                            </a:rPr>
                          </m:ctrlPr>
                        </m:sSubPr>
                        <m:e>
                          <m:r>
                            <a:rPr lang="en-US" sz="2000" i="1">
                              <a:solidFill>
                                <a:schemeClr val="bg1">
                                  <a:lumMod val="65000"/>
                                </a:schemeClr>
                              </a:solidFill>
                              <a:latin typeface="Cambria Math" panose="02040503050406030204" pitchFamily="18" charset="0"/>
                            </a:rPr>
                            <m:t>𝛽</m:t>
                          </m:r>
                        </m:e>
                        <m:sub>
                          <m:r>
                            <m:rPr>
                              <m:sty m:val="p"/>
                            </m:rPr>
                            <a:rPr lang="en-US" sz="2000" i="1" smtClean="0">
                              <a:solidFill>
                                <a:schemeClr val="bg1">
                                  <a:lumMod val="65000"/>
                                </a:schemeClr>
                              </a:solidFill>
                              <a:latin typeface="Cambria Math" panose="02040503050406030204" pitchFamily="18" charset="0"/>
                              <a:ea typeface="Cambria Math" panose="02040503050406030204" pitchFamily="18" charset="0"/>
                            </a:rPr>
                            <m:t>cl</m:t>
                          </m:r>
                        </m:sub>
                      </m:sSub>
                      <m:sSub>
                        <m:sSubPr>
                          <m:ctrlPr>
                            <a:rPr lang="en-US" sz="2000" i="1">
                              <a:solidFill>
                                <a:schemeClr val="bg1">
                                  <a:lumMod val="65000"/>
                                </a:schemeClr>
                              </a:solidFill>
                              <a:latin typeface="Cambria Math" panose="02040503050406030204" pitchFamily="18" charset="0"/>
                            </a:rPr>
                          </m:ctrlPr>
                        </m:sSubPr>
                        <m:e>
                          <m:r>
                            <m:rPr>
                              <m:nor/>
                            </m:rPr>
                            <a:rPr lang="en-US" sz="2000">
                              <a:solidFill>
                                <a:schemeClr val="bg1">
                                  <a:lumMod val="65000"/>
                                </a:schemeClr>
                              </a:solidFill>
                              <a:latin typeface="Cambria Math" panose="02040503050406030204" pitchFamily="18" charset="0"/>
                              <a:ea typeface="Cambria Math" panose="02040503050406030204" pitchFamily="18" charset="0"/>
                            </a:rPr>
                            <m:t>classic</m:t>
                          </m:r>
                        </m:e>
                        <m:sub>
                          <m:r>
                            <a:rPr lang="en-US" sz="2000" i="1">
                              <a:solidFill>
                                <a:schemeClr val="bg1">
                                  <a:lumMod val="65000"/>
                                </a:schemeClr>
                              </a:solidFill>
                              <a:latin typeface="Cambria Math" panose="02040503050406030204" pitchFamily="18" charset="0"/>
                            </a:rPr>
                            <m:t>𝑖</m:t>
                          </m:r>
                        </m:sub>
                      </m:sSub>
                      <m:r>
                        <a:rPr lang="en-US" sz="2000" i="1">
                          <a:solidFill>
                            <a:schemeClr val="bg1">
                              <a:lumMod val="65000"/>
                            </a:schemeClr>
                          </a:solidFill>
                          <a:latin typeface="Cambria Math" panose="02040503050406030204" pitchFamily="18" charset="0"/>
                        </a:rPr>
                        <m:t>+</m:t>
                      </m:r>
                      <m:sSub>
                        <m:sSubPr>
                          <m:ctrlPr>
                            <a:rPr lang="en-US" sz="2000" i="1">
                              <a:solidFill>
                                <a:schemeClr val="bg1">
                                  <a:lumMod val="65000"/>
                                </a:schemeClr>
                              </a:solidFill>
                              <a:latin typeface="Cambria Math" panose="02040503050406030204" pitchFamily="18" charset="0"/>
                            </a:rPr>
                          </m:ctrlPr>
                        </m:sSubPr>
                        <m:e>
                          <m:r>
                            <a:rPr lang="en-US" sz="2000" i="1">
                              <a:solidFill>
                                <a:schemeClr val="bg1">
                                  <a:lumMod val="65000"/>
                                </a:schemeClr>
                              </a:solidFill>
                              <a:latin typeface="Cambria Math" panose="02040503050406030204" pitchFamily="18" charset="0"/>
                            </a:rPr>
                            <m:t>𝛽</m:t>
                          </m:r>
                        </m:e>
                        <m:sub>
                          <m:r>
                            <m:rPr>
                              <m:nor/>
                            </m:rPr>
                            <a:rPr lang="en-US" sz="2000">
                              <a:solidFill>
                                <a:schemeClr val="bg1">
                                  <a:lumMod val="65000"/>
                                </a:schemeClr>
                              </a:solidFill>
                              <a:latin typeface="Cambria Math" panose="02040503050406030204" pitchFamily="18" charset="0"/>
                              <a:ea typeface="Cambria Math" panose="02040503050406030204" pitchFamily="18" charset="0"/>
                            </a:rPr>
                            <m:t>wr</m:t>
                          </m:r>
                        </m:sub>
                      </m:sSub>
                      <m:sSub>
                        <m:sSubPr>
                          <m:ctrlPr>
                            <a:rPr lang="en-US" sz="2000" i="1">
                              <a:solidFill>
                                <a:schemeClr val="bg1">
                                  <a:lumMod val="65000"/>
                                </a:schemeClr>
                              </a:solidFill>
                              <a:latin typeface="Cambria Math" panose="02040503050406030204" pitchFamily="18" charset="0"/>
                            </a:rPr>
                          </m:ctrlPr>
                        </m:sSubPr>
                        <m:e>
                          <m:r>
                            <m:rPr>
                              <m:nor/>
                            </m:rPr>
                            <a:rPr lang="en-US" sz="2000">
                              <a:solidFill>
                                <a:schemeClr val="bg1">
                                  <a:lumMod val="65000"/>
                                </a:schemeClr>
                              </a:solidFill>
                              <a:latin typeface="Cambria Math" panose="02040503050406030204" pitchFamily="18" charset="0"/>
                              <a:ea typeface="Cambria Math" panose="02040503050406030204" pitchFamily="18" charset="0"/>
                            </a:rPr>
                            <m:t>wrpa</m:t>
                          </m:r>
                        </m:e>
                        <m:sub>
                          <m:r>
                            <a:rPr lang="en-US" sz="2000" i="1">
                              <a:solidFill>
                                <a:schemeClr val="bg1">
                                  <a:lumMod val="65000"/>
                                </a:schemeClr>
                              </a:solidFill>
                              <a:latin typeface="Cambria Math" panose="02040503050406030204" pitchFamily="18" charset="0"/>
                            </a:rPr>
                            <m:t>𝑖</m:t>
                          </m:r>
                        </m:sub>
                      </m:sSub>
                      <m:r>
                        <a:rPr lang="en-US" sz="2000" i="1">
                          <a:solidFill>
                            <a:schemeClr val="bg1">
                              <a:lumMod val="65000"/>
                            </a:schemeClr>
                          </a:solidFill>
                          <a:latin typeface="Cambria Math" panose="02040503050406030204" pitchFamily="18" charset="0"/>
                        </a:rPr>
                        <m:t>+</m:t>
                      </m:r>
                      <m:sSub>
                        <m:sSubPr>
                          <m:ctrlPr>
                            <a:rPr lang="en-US" sz="2000" i="1">
                              <a:solidFill>
                                <a:schemeClr val="bg1">
                                  <a:lumMod val="65000"/>
                                </a:schemeClr>
                              </a:solidFill>
                              <a:latin typeface="Cambria Math" panose="02040503050406030204" pitchFamily="18" charset="0"/>
                            </a:rPr>
                          </m:ctrlPr>
                        </m:sSubPr>
                        <m:e>
                          <m:r>
                            <a:rPr lang="en-US" sz="2000" i="1">
                              <a:solidFill>
                                <a:schemeClr val="bg1">
                                  <a:lumMod val="65000"/>
                                </a:schemeClr>
                              </a:solidFill>
                              <a:latin typeface="Cambria Math" panose="02040503050406030204" pitchFamily="18" charset="0"/>
                            </a:rPr>
                            <m:t>𝛽</m:t>
                          </m:r>
                        </m:e>
                        <m:sub>
                          <m:r>
                            <m:rPr>
                              <m:nor/>
                            </m:rPr>
                            <a:rPr lang="en-US" sz="2000" b="0" i="0" smtClean="0">
                              <a:solidFill>
                                <a:schemeClr val="bg1">
                                  <a:lumMod val="65000"/>
                                </a:schemeClr>
                              </a:solidFill>
                              <a:latin typeface="Cambria Math" panose="02040503050406030204" pitchFamily="18" charset="0"/>
                              <a:ea typeface="Cambria Math" panose="02040503050406030204" pitchFamily="18" charset="0"/>
                            </a:rPr>
                            <m:t>as</m:t>
                          </m:r>
                        </m:sub>
                      </m:sSub>
                      <m:sSub>
                        <m:sSubPr>
                          <m:ctrlPr>
                            <a:rPr lang="en-US" sz="2000" i="1">
                              <a:solidFill>
                                <a:schemeClr val="bg1">
                                  <a:lumMod val="65000"/>
                                </a:schemeClr>
                              </a:solidFill>
                              <a:latin typeface="Cambria Math" panose="02040503050406030204" pitchFamily="18" charset="0"/>
                            </a:rPr>
                          </m:ctrlPr>
                        </m:sSubPr>
                        <m:e>
                          <m:r>
                            <m:rPr>
                              <m:nor/>
                            </m:rPr>
                            <a:rPr lang="en-US" sz="2000" b="0" i="0" smtClean="0">
                              <a:solidFill>
                                <a:schemeClr val="bg1">
                                  <a:lumMod val="65000"/>
                                </a:schemeClr>
                              </a:solidFill>
                              <a:latin typeface="Cambria Math" panose="02040503050406030204" pitchFamily="18" charset="0"/>
                              <a:ea typeface="Cambria Math" panose="02040503050406030204" pitchFamily="18" charset="0"/>
                            </a:rPr>
                            <m:t>airspeed</m:t>
                          </m:r>
                        </m:e>
                        <m:sub>
                          <m:r>
                            <a:rPr lang="en-US" sz="2000" i="1">
                              <a:solidFill>
                                <a:schemeClr val="bg1">
                                  <a:lumMod val="65000"/>
                                </a:schemeClr>
                              </a:solidFill>
                              <a:latin typeface="Cambria Math" panose="02040503050406030204" pitchFamily="18" charset="0"/>
                            </a:rPr>
                            <m:t>𝑖</m:t>
                          </m:r>
                        </m:sub>
                      </m:sSub>
                      <m:r>
                        <a:rPr lang="en-US" sz="2000" b="0" i="1" smtClean="0">
                          <a:solidFill>
                            <a:schemeClr val="bg1">
                              <a:lumMod val="65000"/>
                            </a:schemeClr>
                          </a:solidFill>
                          <a:latin typeface="Cambria Math" panose="02040503050406030204" pitchFamily="18" charset="0"/>
                        </a:rPr>
                        <m:t>+</m:t>
                      </m:r>
                      <m:sSub>
                        <m:sSubPr>
                          <m:ctrlPr>
                            <a:rPr lang="en-US" sz="2000" i="1">
                              <a:solidFill>
                                <a:schemeClr val="bg1">
                                  <a:lumMod val="65000"/>
                                </a:schemeClr>
                              </a:solidFill>
                              <a:latin typeface="Cambria Math" panose="02040503050406030204" pitchFamily="18" charset="0"/>
                            </a:rPr>
                          </m:ctrlPr>
                        </m:sSubPr>
                        <m:e>
                          <m:r>
                            <a:rPr lang="en-US" sz="2000" b="0" i="1" smtClean="0">
                              <a:solidFill>
                                <a:schemeClr val="bg1">
                                  <a:lumMod val="65000"/>
                                </a:schemeClr>
                              </a:solidFill>
                              <a:latin typeface="Cambria Math" panose="02040503050406030204" pitchFamily="18" charset="0"/>
                            </a:rPr>
                            <m:t>𝑓</m:t>
                          </m:r>
                        </m:e>
                        <m:sub>
                          <m:r>
                            <m:rPr>
                              <m:nor/>
                            </m:rPr>
                            <a:rPr lang="en-US" sz="2000">
                              <a:solidFill>
                                <a:schemeClr val="bg1">
                                  <a:lumMod val="65000"/>
                                </a:schemeClr>
                              </a:solidFill>
                              <a:latin typeface="Cambria Math" panose="02040503050406030204" pitchFamily="18" charset="0"/>
                              <a:ea typeface="Cambria Math" panose="02040503050406030204" pitchFamily="18" charset="0"/>
                            </a:rPr>
                            <m:t>as</m:t>
                          </m:r>
                        </m:sub>
                      </m:sSub>
                      <m:d>
                        <m:dPr>
                          <m:ctrlPr>
                            <a:rPr lang="en-US" sz="2000" i="1" smtClean="0">
                              <a:solidFill>
                                <a:schemeClr val="bg1">
                                  <a:lumMod val="65000"/>
                                </a:schemeClr>
                              </a:solidFill>
                              <a:latin typeface="Cambria Math" panose="02040503050406030204" pitchFamily="18" charset="0"/>
                            </a:rPr>
                          </m:ctrlPr>
                        </m:dPr>
                        <m:e>
                          <m:sSub>
                            <m:sSubPr>
                              <m:ctrlPr>
                                <a:rPr lang="en-US" sz="2000" i="1">
                                  <a:solidFill>
                                    <a:schemeClr val="bg1">
                                      <a:lumMod val="65000"/>
                                    </a:schemeClr>
                                  </a:solidFill>
                                  <a:latin typeface="Cambria Math" panose="02040503050406030204" pitchFamily="18" charset="0"/>
                                </a:rPr>
                              </m:ctrlPr>
                            </m:sSubPr>
                            <m:e>
                              <m:r>
                                <m:rPr>
                                  <m:nor/>
                                </m:rPr>
                                <a:rPr lang="en-US" sz="2000">
                                  <a:solidFill>
                                    <a:schemeClr val="bg1">
                                      <a:lumMod val="65000"/>
                                    </a:schemeClr>
                                  </a:solidFill>
                                  <a:latin typeface="Cambria Math" panose="02040503050406030204" pitchFamily="18" charset="0"/>
                                  <a:ea typeface="Cambria Math" panose="02040503050406030204" pitchFamily="18" charset="0"/>
                                </a:rPr>
                                <m:t>airspeed</m:t>
                              </m:r>
                            </m:e>
                            <m:sub>
                              <m:r>
                                <a:rPr lang="en-US" sz="2000" i="1">
                                  <a:solidFill>
                                    <a:schemeClr val="bg1">
                                      <a:lumMod val="65000"/>
                                    </a:schemeClr>
                                  </a:solidFill>
                                  <a:latin typeface="Cambria Math" panose="02040503050406030204" pitchFamily="18" charset="0"/>
                                </a:rPr>
                                <m:t>𝑖</m:t>
                              </m:r>
                            </m:sub>
                          </m:sSub>
                        </m:e>
                      </m:d>
                      <m:r>
                        <a:rPr lang="en-US" sz="2000" b="0" i="1" smtClean="0">
                          <a:solidFill>
                            <a:schemeClr val="bg1">
                              <a:lumMod val="65000"/>
                            </a:schemeClr>
                          </a:solidFill>
                          <a:latin typeface="Cambria Math" panose="02040503050406030204" pitchFamily="18" charset="0"/>
                        </a:rPr>
                        <m:t>+</m:t>
                      </m:r>
                      <m:sSub>
                        <m:sSubPr>
                          <m:ctrlPr>
                            <a:rPr lang="en-US" sz="2000" i="1">
                              <a:solidFill>
                                <a:schemeClr val="bg1">
                                  <a:lumMod val="65000"/>
                                </a:schemeClr>
                              </a:solidFill>
                              <a:latin typeface="Cambria Math" panose="02040503050406030204" pitchFamily="18" charset="0"/>
                            </a:rPr>
                          </m:ctrlPr>
                        </m:sSubPr>
                        <m:e>
                          <m:r>
                            <a:rPr lang="en-US" sz="2000" i="1">
                              <a:solidFill>
                                <a:schemeClr val="bg1">
                                  <a:lumMod val="65000"/>
                                </a:schemeClr>
                              </a:solidFill>
                              <a:latin typeface="Cambria Math" panose="02040503050406030204" pitchFamily="18" charset="0"/>
                            </a:rPr>
                            <m:t>𝛽</m:t>
                          </m:r>
                        </m:e>
                        <m:sub>
                          <m:r>
                            <m:rPr>
                              <m:nor/>
                            </m:rPr>
                            <a:rPr lang="en-US" sz="2000" i="0">
                              <a:solidFill>
                                <a:schemeClr val="bg1">
                                  <a:lumMod val="65000"/>
                                </a:schemeClr>
                              </a:solidFill>
                              <a:latin typeface="Cambria Math" panose="02040503050406030204" pitchFamily="18" charset="0"/>
                              <a:ea typeface="Cambria Math" panose="02040503050406030204" pitchFamily="18" charset="0"/>
                            </a:rPr>
                            <m:t>a</m:t>
                          </m:r>
                          <m:r>
                            <m:rPr>
                              <m:nor/>
                            </m:rPr>
                            <a:rPr lang="en-US" sz="2000" b="0" i="0" smtClean="0">
                              <a:solidFill>
                                <a:schemeClr val="bg1">
                                  <a:lumMod val="65000"/>
                                </a:schemeClr>
                              </a:solidFill>
                              <a:latin typeface="Cambria Math" panose="02040503050406030204" pitchFamily="18" charset="0"/>
                              <a:ea typeface="Cambria Math" panose="02040503050406030204" pitchFamily="18" charset="0"/>
                            </a:rPr>
                            <m:t>n</m:t>
                          </m:r>
                        </m:sub>
                      </m:sSub>
                      <m:sSub>
                        <m:sSubPr>
                          <m:ctrlPr>
                            <a:rPr lang="en-US" sz="2000" i="1">
                              <a:solidFill>
                                <a:schemeClr val="bg1">
                                  <a:lumMod val="65000"/>
                                </a:schemeClr>
                              </a:solidFill>
                              <a:latin typeface="Cambria Math" panose="02040503050406030204" pitchFamily="18" charset="0"/>
                            </a:rPr>
                          </m:ctrlPr>
                        </m:sSubPr>
                        <m:e>
                          <m:r>
                            <m:rPr>
                              <m:nor/>
                            </m:rPr>
                            <a:rPr lang="en-US" sz="2000">
                              <a:solidFill>
                                <a:schemeClr val="bg1">
                                  <a:lumMod val="65000"/>
                                </a:schemeClr>
                              </a:solidFill>
                              <a:latin typeface="Cambria Math" panose="02040503050406030204" pitchFamily="18" charset="0"/>
                              <a:ea typeface="Cambria Math" panose="02040503050406030204" pitchFamily="18" charset="0"/>
                            </a:rPr>
                            <m:t>a</m:t>
                          </m:r>
                          <m:r>
                            <m:rPr>
                              <m:nor/>
                            </m:rPr>
                            <a:rPr lang="en-US" sz="2000" b="0" i="0" smtClean="0">
                              <a:solidFill>
                                <a:schemeClr val="bg1">
                                  <a:lumMod val="65000"/>
                                </a:schemeClr>
                              </a:solidFill>
                              <a:latin typeface="Cambria Math" panose="02040503050406030204" pitchFamily="18" charset="0"/>
                              <a:ea typeface="Cambria Math" panose="02040503050406030204" pitchFamily="18" charset="0"/>
                            </a:rPr>
                            <m:t>ngle</m:t>
                          </m:r>
                        </m:e>
                        <m:sub>
                          <m:r>
                            <a:rPr lang="en-US" sz="2000" i="1">
                              <a:solidFill>
                                <a:schemeClr val="bg1">
                                  <a:lumMod val="65000"/>
                                </a:schemeClr>
                              </a:solidFill>
                              <a:latin typeface="Cambria Math" panose="02040503050406030204" pitchFamily="18" charset="0"/>
                            </a:rPr>
                            <m:t>𝑖</m:t>
                          </m:r>
                        </m:sub>
                      </m:sSub>
                      <m:r>
                        <a:rPr lang="en-US" sz="2000" i="1">
                          <a:solidFill>
                            <a:schemeClr val="bg1">
                              <a:lumMod val="65000"/>
                            </a:schemeClr>
                          </a:solidFill>
                          <a:latin typeface="Cambria Math" panose="02040503050406030204" pitchFamily="18" charset="0"/>
                        </a:rPr>
                        <m:t>+</m:t>
                      </m:r>
                      <m:sSub>
                        <m:sSubPr>
                          <m:ctrlPr>
                            <a:rPr lang="en-US" sz="2000" i="1">
                              <a:solidFill>
                                <a:schemeClr val="bg1">
                                  <a:lumMod val="65000"/>
                                </a:schemeClr>
                              </a:solidFill>
                              <a:latin typeface="Cambria Math" panose="02040503050406030204" pitchFamily="18" charset="0"/>
                            </a:rPr>
                          </m:ctrlPr>
                        </m:sSubPr>
                        <m:e>
                          <m:r>
                            <a:rPr lang="en-US" sz="2000" b="0" i="1" smtClean="0">
                              <a:solidFill>
                                <a:schemeClr val="bg1">
                                  <a:lumMod val="65000"/>
                                </a:schemeClr>
                              </a:solidFill>
                              <a:latin typeface="Cambria Math" panose="02040503050406030204" pitchFamily="18" charset="0"/>
                            </a:rPr>
                            <m:t>𝑓</m:t>
                          </m:r>
                        </m:e>
                        <m:sub>
                          <m:r>
                            <m:rPr>
                              <m:nor/>
                            </m:rPr>
                            <a:rPr lang="en-US" sz="2000">
                              <a:solidFill>
                                <a:schemeClr val="bg1">
                                  <a:lumMod val="65000"/>
                                </a:schemeClr>
                              </a:solidFill>
                              <a:latin typeface="Cambria Math" panose="02040503050406030204" pitchFamily="18" charset="0"/>
                              <a:ea typeface="Cambria Math" panose="02040503050406030204" pitchFamily="18" charset="0"/>
                            </a:rPr>
                            <m:t>an</m:t>
                          </m:r>
                        </m:sub>
                      </m:sSub>
                      <m:d>
                        <m:dPr>
                          <m:ctrlPr>
                            <a:rPr lang="en-US" sz="2000" i="1" smtClean="0">
                              <a:solidFill>
                                <a:schemeClr val="bg1">
                                  <a:lumMod val="65000"/>
                                </a:schemeClr>
                              </a:solidFill>
                              <a:latin typeface="Cambria Math" panose="02040503050406030204" pitchFamily="18" charset="0"/>
                            </a:rPr>
                          </m:ctrlPr>
                        </m:dPr>
                        <m:e>
                          <m:sSub>
                            <m:sSubPr>
                              <m:ctrlPr>
                                <a:rPr lang="en-US" sz="2000" i="1">
                                  <a:solidFill>
                                    <a:schemeClr val="bg1">
                                      <a:lumMod val="65000"/>
                                    </a:schemeClr>
                                  </a:solidFill>
                                  <a:latin typeface="Cambria Math" panose="02040503050406030204" pitchFamily="18" charset="0"/>
                                </a:rPr>
                              </m:ctrlPr>
                            </m:sSubPr>
                            <m:e>
                              <m:r>
                                <m:rPr>
                                  <m:nor/>
                                </m:rPr>
                                <a:rPr lang="en-US" sz="2000">
                                  <a:solidFill>
                                    <a:schemeClr val="bg1">
                                      <a:lumMod val="65000"/>
                                    </a:schemeClr>
                                  </a:solidFill>
                                  <a:latin typeface="Cambria Math" panose="02040503050406030204" pitchFamily="18" charset="0"/>
                                  <a:ea typeface="Cambria Math" panose="02040503050406030204" pitchFamily="18" charset="0"/>
                                </a:rPr>
                                <m:t>angle</m:t>
                              </m:r>
                            </m:e>
                            <m:sub>
                              <m:r>
                                <a:rPr lang="en-US" sz="2000" i="1">
                                  <a:solidFill>
                                    <a:schemeClr val="bg1">
                                      <a:lumMod val="65000"/>
                                    </a:schemeClr>
                                  </a:solidFill>
                                  <a:latin typeface="Cambria Math" panose="02040503050406030204" pitchFamily="18" charset="0"/>
                                </a:rPr>
                                <m:t>𝑖</m:t>
                              </m:r>
                            </m:sub>
                          </m:sSub>
                        </m:e>
                      </m:d>
                      <m:r>
                        <a:rPr lang="en-US" sz="2000" b="0" i="1" smtClean="0">
                          <a:solidFill>
                            <a:schemeClr val="bg1">
                              <a:lumMod val="65000"/>
                            </a:schemeClr>
                          </a:solidFill>
                          <a:latin typeface="Cambria Math" panose="02040503050406030204" pitchFamily="18" charset="0"/>
                        </a:rPr>
                        <m:t>+</m:t>
                      </m:r>
                      <m:sSub>
                        <m:sSubPr>
                          <m:ctrlPr>
                            <a:rPr lang="en-US" sz="2000" b="0" i="1" smtClean="0">
                              <a:solidFill>
                                <a:schemeClr val="bg1">
                                  <a:lumMod val="65000"/>
                                </a:schemeClr>
                              </a:solidFill>
                              <a:latin typeface="Cambria Math" panose="02040503050406030204" pitchFamily="18" charset="0"/>
                            </a:rPr>
                          </m:ctrlPr>
                        </m:sSubPr>
                        <m:e>
                          <m:r>
                            <a:rPr lang="en-US" sz="2000" b="0" i="1" smtClean="0">
                              <a:solidFill>
                                <a:schemeClr val="bg1">
                                  <a:lumMod val="65000"/>
                                </a:schemeClr>
                              </a:solidFill>
                              <a:latin typeface="Cambria Math" panose="02040503050406030204" pitchFamily="18" charset="0"/>
                              <a:ea typeface="Cambria Math" panose="02040503050406030204" pitchFamily="18" charset="0"/>
                            </a:rPr>
                            <m:t>𝜖</m:t>
                          </m:r>
                        </m:e>
                        <m:sub>
                          <m:r>
                            <a:rPr lang="en-US" sz="2000" b="0" i="1" smtClean="0">
                              <a:solidFill>
                                <a:schemeClr val="bg1">
                                  <a:lumMod val="65000"/>
                                </a:schemeClr>
                              </a:solidFill>
                              <a:latin typeface="Cambria Math" panose="02040503050406030204" pitchFamily="18" charset="0"/>
                            </a:rPr>
                            <m:t>𝑖</m:t>
                          </m:r>
                        </m:sub>
                      </m:sSub>
                      <m:r>
                        <a:rPr lang="en-US" sz="2000" i="1">
                          <a:solidFill>
                            <a:schemeClr val="bg1">
                              <a:lumMod val="65000"/>
                            </a:schemeClr>
                          </a:solidFill>
                          <a:latin typeface="Cambria Math" panose="02040503050406030204" pitchFamily="18" charset="0"/>
                        </a:rPr>
                        <m:t> </m:t>
                      </m:r>
                    </m:oMath>
                  </m:oMathPara>
                </a14:m>
                <a:endParaRPr lang="en-US" sz="2000" dirty="0">
                  <a:solidFill>
                    <a:schemeClr val="bg1">
                      <a:lumMod val="65000"/>
                    </a:schemeClr>
                  </a:solidFill>
                </a:endParaRPr>
              </a:p>
            </p:txBody>
          </p:sp>
        </mc:Choice>
        <mc:Fallback xmlns="">
          <p:sp>
            <p:nvSpPr>
              <p:cNvPr id="18" name="TextBox 17">
                <a:extLst>
                  <a:ext uri="{FF2B5EF4-FFF2-40B4-BE49-F238E27FC236}">
                    <a16:creationId xmlns:a16="http://schemas.microsoft.com/office/drawing/2014/main" id="{5FA0569E-1364-4C54-A10B-8DD63593CD0D}"/>
                  </a:ext>
                </a:extLst>
              </p:cNvPr>
              <p:cNvSpPr txBox="1">
                <a:spLocks noRot="1" noChangeAspect="1" noMove="1" noResize="1" noEditPoints="1" noAdjustHandles="1" noChangeArrowheads="1" noChangeShapeType="1" noTextEdit="1"/>
              </p:cNvSpPr>
              <p:nvPr/>
            </p:nvSpPr>
            <p:spPr>
              <a:xfrm>
                <a:off x="354872" y="3675377"/>
                <a:ext cx="8434256" cy="1001428"/>
              </a:xfrm>
              <a:prstGeom prst="rect">
                <a:avLst/>
              </a:prstGeom>
              <a:blipFill>
                <a:blip r:embed="rId6"/>
                <a:stretch>
                  <a:fillRect b="-609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3593F74A-1D98-4453-BCFC-F6D9693AF7A1}"/>
                  </a:ext>
                </a:extLst>
              </p:cNvPr>
              <p:cNvSpPr txBox="1"/>
              <p:nvPr/>
            </p:nvSpPr>
            <p:spPr>
              <a:xfrm>
                <a:off x="278423" y="4896584"/>
                <a:ext cx="8434256"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m:rPr>
                              <m:nor/>
                            </m:rPr>
                            <a:rPr lang="en-US" sz="2000" b="0" i="0" smtClean="0">
                              <a:latin typeface="Cambria Math" panose="02040503050406030204" pitchFamily="18" charset="0"/>
                              <a:ea typeface="Cambria Math" panose="02040503050406030204" pitchFamily="18" charset="0"/>
                            </a:rPr>
                            <m:t>range</m:t>
                          </m:r>
                        </m:e>
                        <m:sub>
                          <m:r>
                            <a:rPr lang="en-US" sz="2000" b="0" i="1" smtClean="0">
                              <a:latin typeface="Cambria Math" panose="02040503050406030204" pitchFamily="18" charset="0"/>
                            </a:rPr>
                            <m:t>𝑖</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𝛽</m:t>
                          </m:r>
                        </m:e>
                        <m:sub>
                          <m:r>
                            <a:rPr lang="en-US" sz="2000" i="1">
                              <a:latin typeface="Cambria Math" panose="02040503050406030204" pitchFamily="18" charset="0"/>
                            </a:rPr>
                            <m:t>0</m:t>
                          </m:r>
                        </m:sub>
                      </m:sSub>
                      <m:r>
                        <a:rPr lang="en-US" sz="2000" i="1">
                          <a:latin typeface="Cambria Math" panose="02040503050406030204" pitchFamily="18" charset="0"/>
                        </a:rPr>
                        <m:t>+ </m:t>
                      </m:r>
                      <m:sSub>
                        <m:sSubPr>
                          <m:ctrlPr>
                            <a:rPr lang="en-US" sz="2000" i="1">
                              <a:latin typeface="Cambria Math" panose="02040503050406030204" pitchFamily="18" charset="0"/>
                            </a:rPr>
                          </m:ctrlPr>
                        </m:sSubPr>
                        <m:e>
                          <m:r>
                            <a:rPr lang="en-US" sz="2000" i="1">
                              <a:latin typeface="Cambria Math" panose="02040503050406030204" pitchFamily="18" charset="0"/>
                            </a:rPr>
                            <m:t>𝛽</m:t>
                          </m:r>
                        </m:e>
                        <m:sub>
                          <m:r>
                            <m:rPr>
                              <m:sty m:val="p"/>
                            </m:rPr>
                            <a:rPr lang="en-US" sz="2000" i="1" smtClean="0">
                              <a:latin typeface="Cambria Math" panose="02040503050406030204" pitchFamily="18" charset="0"/>
                              <a:ea typeface="Cambria Math" panose="02040503050406030204" pitchFamily="18" charset="0"/>
                            </a:rPr>
                            <m:t>cl</m:t>
                          </m:r>
                        </m:sub>
                      </m:sSub>
                      <m:sSub>
                        <m:sSubPr>
                          <m:ctrlPr>
                            <a:rPr lang="en-US" sz="2000" i="1">
                              <a:latin typeface="Cambria Math" panose="02040503050406030204" pitchFamily="18" charset="0"/>
                            </a:rPr>
                          </m:ctrlPr>
                        </m:sSubPr>
                        <m:e>
                          <m:r>
                            <m:rPr>
                              <m:nor/>
                            </m:rPr>
                            <a:rPr lang="en-US" sz="2000">
                              <a:latin typeface="Cambria Math" panose="02040503050406030204" pitchFamily="18" charset="0"/>
                              <a:ea typeface="Cambria Math" panose="02040503050406030204" pitchFamily="18" charset="0"/>
                            </a:rPr>
                            <m:t>classic</m:t>
                          </m:r>
                        </m:e>
                        <m:sub>
                          <m:r>
                            <a:rPr lang="en-US" sz="2000" i="1">
                              <a:latin typeface="Cambria Math" panose="02040503050406030204" pitchFamily="18" charset="0"/>
                            </a:rPr>
                            <m:t>𝑖</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𝛽</m:t>
                          </m:r>
                        </m:e>
                        <m:sub>
                          <m:r>
                            <m:rPr>
                              <m:nor/>
                            </m:rPr>
                            <a:rPr lang="en-US" sz="2000">
                              <a:latin typeface="Cambria Math" panose="02040503050406030204" pitchFamily="18" charset="0"/>
                              <a:ea typeface="Cambria Math" panose="02040503050406030204" pitchFamily="18" charset="0"/>
                            </a:rPr>
                            <m:t>wr</m:t>
                          </m:r>
                        </m:sub>
                      </m:sSub>
                      <m:sSub>
                        <m:sSubPr>
                          <m:ctrlPr>
                            <a:rPr lang="en-US" sz="2000" i="1">
                              <a:latin typeface="Cambria Math" panose="02040503050406030204" pitchFamily="18" charset="0"/>
                            </a:rPr>
                          </m:ctrlPr>
                        </m:sSubPr>
                        <m:e>
                          <m:r>
                            <m:rPr>
                              <m:nor/>
                            </m:rPr>
                            <a:rPr lang="en-US" sz="2000">
                              <a:latin typeface="Cambria Math" panose="02040503050406030204" pitchFamily="18" charset="0"/>
                              <a:ea typeface="Cambria Math" panose="02040503050406030204" pitchFamily="18" charset="0"/>
                            </a:rPr>
                            <m:t>wrpa</m:t>
                          </m:r>
                        </m:e>
                        <m:sub>
                          <m:r>
                            <a:rPr lang="en-US" sz="2000" i="1">
                              <a:latin typeface="Cambria Math" panose="02040503050406030204" pitchFamily="18" charset="0"/>
                            </a:rPr>
                            <m:t>𝑖</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b="0" i="1" smtClean="0">
                              <a:latin typeface="Cambria Math" panose="02040503050406030204" pitchFamily="18" charset="0"/>
                            </a:rPr>
                            <m:t>𝛽</m:t>
                          </m:r>
                        </m:e>
                        <m:sub>
                          <m:r>
                            <m:rPr>
                              <m:nor/>
                            </m:rPr>
                            <a:rPr lang="en-US" sz="2000">
                              <a:latin typeface="Cambria Math" panose="02040503050406030204" pitchFamily="18" charset="0"/>
                              <a:ea typeface="Cambria Math" panose="02040503050406030204" pitchFamily="18" charset="0"/>
                            </a:rPr>
                            <m:t>as</m:t>
                          </m:r>
                        </m:sub>
                      </m:sSub>
                      <m:sSub>
                        <m:sSubPr>
                          <m:ctrlPr>
                            <a:rPr lang="en-US" sz="2000" i="1">
                              <a:latin typeface="Cambria Math" panose="02040503050406030204" pitchFamily="18" charset="0"/>
                            </a:rPr>
                          </m:ctrlPr>
                        </m:sSubPr>
                        <m:e>
                          <m:r>
                            <m:rPr>
                              <m:nor/>
                            </m:rPr>
                            <a:rPr lang="en-US" sz="2000">
                              <a:latin typeface="Cambria Math" panose="02040503050406030204" pitchFamily="18" charset="0"/>
                              <a:ea typeface="Cambria Math" panose="02040503050406030204" pitchFamily="18" charset="0"/>
                            </a:rPr>
                            <m:t>airspeed</m:t>
                          </m:r>
                        </m:e>
                        <m:sub>
                          <m:r>
                            <a:rPr lang="en-US" sz="2000" i="1">
                              <a:latin typeface="Cambria Math" panose="02040503050406030204" pitchFamily="18" charset="0"/>
                            </a:rPr>
                            <m:t>𝑖</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b="0" i="1" smtClean="0">
                              <a:latin typeface="Cambria Math" panose="02040503050406030204" pitchFamily="18" charset="0"/>
                            </a:rPr>
                            <m:t>𝛽</m:t>
                          </m:r>
                        </m:e>
                        <m:sub>
                          <m:r>
                            <m:rPr>
                              <m:nor/>
                            </m:rPr>
                            <a:rPr lang="en-US" sz="2000">
                              <a:latin typeface="Cambria Math" panose="02040503050406030204" pitchFamily="18" charset="0"/>
                              <a:ea typeface="Cambria Math" panose="02040503050406030204" pitchFamily="18" charset="0"/>
                            </a:rPr>
                            <m:t>an</m:t>
                          </m:r>
                        </m:sub>
                      </m:sSub>
                      <m:sSub>
                        <m:sSubPr>
                          <m:ctrlPr>
                            <a:rPr lang="en-US" sz="2000" i="1">
                              <a:latin typeface="Cambria Math" panose="02040503050406030204" pitchFamily="18" charset="0"/>
                            </a:rPr>
                          </m:ctrlPr>
                        </m:sSubPr>
                        <m:e>
                          <m:r>
                            <m:rPr>
                              <m:nor/>
                            </m:rPr>
                            <a:rPr lang="en-US" sz="2000">
                              <a:latin typeface="Cambria Math" panose="02040503050406030204" pitchFamily="18" charset="0"/>
                              <a:ea typeface="Cambria Math" panose="02040503050406030204" pitchFamily="18" charset="0"/>
                            </a:rPr>
                            <m:t>angle</m:t>
                          </m:r>
                        </m:e>
                        <m:sub>
                          <m:r>
                            <a:rPr lang="en-US" sz="2000" i="1">
                              <a:latin typeface="Cambria Math" panose="02040503050406030204" pitchFamily="18" charset="0"/>
                            </a:rPr>
                            <m:t>𝑖</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𝜖</m:t>
                          </m:r>
                        </m:e>
                        <m:sub>
                          <m:r>
                            <a:rPr lang="en-US" sz="2000" b="0" i="1" smtClean="0">
                              <a:latin typeface="Cambria Math" panose="02040503050406030204" pitchFamily="18" charset="0"/>
                            </a:rPr>
                            <m:t>𝑖</m:t>
                          </m:r>
                        </m:sub>
                      </m:sSub>
                      <m:r>
                        <a:rPr lang="en-US" sz="2000" i="1">
                          <a:latin typeface="Cambria Math" panose="02040503050406030204" pitchFamily="18" charset="0"/>
                        </a:rPr>
                        <m:t> </m:t>
                      </m:r>
                    </m:oMath>
                  </m:oMathPara>
                </a14:m>
                <a:endParaRPr lang="en-US" sz="2000" dirty="0"/>
              </a:p>
            </p:txBody>
          </p:sp>
        </mc:Choice>
        <mc:Fallback xmlns="">
          <p:sp>
            <p:nvSpPr>
              <p:cNvPr id="19" name="TextBox 18">
                <a:extLst>
                  <a:ext uri="{FF2B5EF4-FFF2-40B4-BE49-F238E27FC236}">
                    <a16:creationId xmlns:a16="http://schemas.microsoft.com/office/drawing/2014/main" id="{3593F74A-1D98-4453-BCFC-F6D9693AF7A1}"/>
                  </a:ext>
                </a:extLst>
              </p:cNvPr>
              <p:cNvSpPr txBox="1">
                <a:spLocks noRot="1" noChangeAspect="1" noMove="1" noResize="1" noEditPoints="1" noAdjustHandles="1" noChangeArrowheads="1" noChangeShapeType="1" noTextEdit="1"/>
              </p:cNvSpPr>
              <p:nvPr/>
            </p:nvSpPr>
            <p:spPr>
              <a:xfrm>
                <a:off x="278423" y="4896584"/>
                <a:ext cx="8434256" cy="400110"/>
              </a:xfrm>
              <a:prstGeom prst="rect">
                <a:avLst/>
              </a:prstGeom>
              <a:blipFill>
                <a:blip r:embed="rId7"/>
                <a:stretch>
                  <a:fillRect b="-16667"/>
                </a:stretch>
              </a:blipFill>
            </p:spPr>
            <p:txBody>
              <a:bodyPr/>
              <a:lstStyle/>
              <a:p>
                <a:r>
                  <a:rPr lang="en-US">
                    <a:noFill/>
                  </a:rPr>
                  <a:t> </a:t>
                </a:r>
              </a:p>
            </p:txBody>
          </p:sp>
        </mc:Fallback>
      </mc:AlternateContent>
      <p:sp>
        <p:nvSpPr>
          <p:cNvPr id="9" name="Rectangle 8">
            <a:extLst>
              <a:ext uri="{FF2B5EF4-FFF2-40B4-BE49-F238E27FC236}">
                <a16:creationId xmlns:a16="http://schemas.microsoft.com/office/drawing/2014/main" id="{F42F8352-17F2-437C-9A7E-7D7B98494D7A}"/>
              </a:ext>
            </a:extLst>
          </p:cNvPr>
          <p:cNvSpPr/>
          <p:nvPr/>
        </p:nvSpPr>
        <p:spPr>
          <a:xfrm flipH="1">
            <a:off x="3073380" y="4189733"/>
            <a:ext cx="2844342" cy="487406"/>
          </a:xfrm>
          <a:prstGeom prst="rect">
            <a:avLst/>
          </a:prstGeom>
          <a:solidFill>
            <a:srgbClr val="FFFF00"/>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Fully linear model</a:t>
            </a:r>
          </a:p>
        </p:txBody>
      </p:sp>
    </p:spTree>
    <p:extLst>
      <p:ext uri="{BB962C8B-B14F-4D97-AF65-F5344CB8AC3E}">
        <p14:creationId xmlns:p14="http://schemas.microsoft.com/office/powerpoint/2010/main" val="94240346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4129D96-166F-43E1-A653-7415CCB7C30A}"/>
              </a:ext>
            </a:extLst>
          </p:cNvPr>
          <p:cNvSpPr>
            <a:spLocks noGrp="1"/>
          </p:cNvSpPr>
          <p:nvPr>
            <p:ph type="title"/>
          </p:nvPr>
        </p:nvSpPr>
        <p:spPr/>
        <p:txBody>
          <a:bodyPr/>
          <a:lstStyle/>
          <a:p>
            <a:r>
              <a:rPr lang="en-US" dirty="0"/>
              <a:t>Additive models permit lots of functional forms</a:t>
            </a:r>
          </a:p>
        </p:txBody>
      </p:sp>
      <p:sp>
        <p:nvSpPr>
          <p:cNvPr id="5" name="Text Placeholder 4">
            <a:extLst>
              <a:ext uri="{FF2B5EF4-FFF2-40B4-BE49-F238E27FC236}">
                <a16:creationId xmlns:a16="http://schemas.microsoft.com/office/drawing/2014/main" id="{E8CAA88D-91B5-4180-B472-41D46BF1BD03}"/>
              </a:ext>
            </a:extLst>
          </p:cNvPr>
          <p:cNvSpPr>
            <a:spLocks noGrp="1"/>
          </p:cNvSpPr>
          <p:nvPr>
            <p:ph type="body" sz="quarter" idx="11"/>
          </p:nvPr>
        </p:nvSpPr>
        <p:spPr/>
        <p:txBody>
          <a:bodyPr/>
          <a:lstStyle/>
          <a:p>
            <a:endParaRPr lang="en-US"/>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454B9E5B-9F63-4EDC-9847-1D9C1F31B229}"/>
                  </a:ext>
                </a:extLst>
              </p:cNvPr>
              <p:cNvSpPr txBox="1"/>
              <p:nvPr/>
            </p:nvSpPr>
            <p:spPr>
              <a:xfrm>
                <a:off x="278423" y="1123544"/>
                <a:ext cx="8434256"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chemeClr val="bg1">
                                  <a:lumMod val="65000"/>
                                </a:schemeClr>
                              </a:solidFill>
                              <a:latin typeface="Cambria Math" panose="02040503050406030204" pitchFamily="18" charset="0"/>
                            </a:rPr>
                          </m:ctrlPr>
                        </m:sSubPr>
                        <m:e>
                          <m:r>
                            <m:rPr>
                              <m:nor/>
                            </m:rPr>
                            <a:rPr lang="en-US" sz="2000" b="0" i="0" smtClean="0">
                              <a:solidFill>
                                <a:schemeClr val="bg1">
                                  <a:lumMod val="65000"/>
                                </a:schemeClr>
                              </a:solidFill>
                              <a:latin typeface="Cambria Math" panose="02040503050406030204" pitchFamily="18" charset="0"/>
                              <a:ea typeface="Cambria Math" panose="02040503050406030204" pitchFamily="18" charset="0"/>
                            </a:rPr>
                            <m:t>range</m:t>
                          </m:r>
                        </m:e>
                        <m:sub>
                          <m:r>
                            <a:rPr lang="en-US" sz="2000" b="0" i="1" smtClean="0">
                              <a:solidFill>
                                <a:schemeClr val="bg1">
                                  <a:lumMod val="65000"/>
                                </a:schemeClr>
                              </a:solidFill>
                              <a:latin typeface="Cambria Math" panose="02040503050406030204" pitchFamily="18" charset="0"/>
                            </a:rPr>
                            <m:t>𝑖</m:t>
                          </m:r>
                        </m:sub>
                      </m:sSub>
                      <m:r>
                        <a:rPr lang="en-US" sz="2000" i="1">
                          <a:solidFill>
                            <a:schemeClr val="bg1">
                              <a:lumMod val="65000"/>
                            </a:schemeClr>
                          </a:solidFill>
                          <a:latin typeface="Cambria Math" panose="02040503050406030204" pitchFamily="18" charset="0"/>
                        </a:rPr>
                        <m:t>=</m:t>
                      </m:r>
                      <m:sSub>
                        <m:sSubPr>
                          <m:ctrlPr>
                            <a:rPr lang="en-US" sz="2000" i="1">
                              <a:solidFill>
                                <a:schemeClr val="bg1">
                                  <a:lumMod val="65000"/>
                                </a:schemeClr>
                              </a:solidFill>
                              <a:latin typeface="Cambria Math" panose="02040503050406030204" pitchFamily="18" charset="0"/>
                            </a:rPr>
                          </m:ctrlPr>
                        </m:sSubPr>
                        <m:e>
                          <m:r>
                            <a:rPr lang="en-US" sz="2000" i="1">
                              <a:solidFill>
                                <a:schemeClr val="bg1">
                                  <a:lumMod val="65000"/>
                                </a:schemeClr>
                              </a:solidFill>
                              <a:latin typeface="Cambria Math" panose="02040503050406030204" pitchFamily="18" charset="0"/>
                            </a:rPr>
                            <m:t>𝛽</m:t>
                          </m:r>
                        </m:e>
                        <m:sub>
                          <m:r>
                            <a:rPr lang="en-US" sz="2000" i="1">
                              <a:solidFill>
                                <a:schemeClr val="bg1">
                                  <a:lumMod val="65000"/>
                                </a:schemeClr>
                              </a:solidFill>
                              <a:latin typeface="Cambria Math" panose="02040503050406030204" pitchFamily="18" charset="0"/>
                            </a:rPr>
                            <m:t>0</m:t>
                          </m:r>
                        </m:sub>
                      </m:sSub>
                      <m:r>
                        <a:rPr lang="en-US" sz="2000" i="1">
                          <a:solidFill>
                            <a:schemeClr val="bg1">
                              <a:lumMod val="65000"/>
                            </a:schemeClr>
                          </a:solidFill>
                          <a:latin typeface="Cambria Math" panose="02040503050406030204" pitchFamily="18" charset="0"/>
                        </a:rPr>
                        <m:t>+ </m:t>
                      </m:r>
                      <m:sSub>
                        <m:sSubPr>
                          <m:ctrlPr>
                            <a:rPr lang="en-US" sz="2000" i="1">
                              <a:solidFill>
                                <a:schemeClr val="bg1">
                                  <a:lumMod val="65000"/>
                                </a:schemeClr>
                              </a:solidFill>
                              <a:latin typeface="Cambria Math" panose="02040503050406030204" pitchFamily="18" charset="0"/>
                            </a:rPr>
                          </m:ctrlPr>
                        </m:sSubPr>
                        <m:e>
                          <m:r>
                            <a:rPr lang="en-US" sz="2000" i="1">
                              <a:solidFill>
                                <a:schemeClr val="bg1">
                                  <a:lumMod val="65000"/>
                                </a:schemeClr>
                              </a:solidFill>
                              <a:latin typeface="Cambria Math" panose="02040503050406030204" pitchFamily="18" charset="0"/>
                            </a:rPr>
                            <m:t>𝛽</m:t>
                          </m:r>
                        </m:e>
                        <m:sub>
                          <m:r>
                            <m:rPr>
                              <m:sty m:val="p"/>
                            </m:rPr>
                            <a:rPr lang="en-US" sz="2000" i="1" smtClean="0">
                              <a:solidFill>
                                <a:schemeClr val="bg1">
                                  <a:lumMod val="65000"/>
                                </a:schemeClr>
                              </a:solidFill>
                              <a:latin typeface="Cambria Math" panose="02040503050406030204" pitchFamily="18" charset="0"/>
                              <a:ea typeface="Cambria Math" panose="02040503050406030204" pitchFamily="18" charset="0"/>
                            </a:rPr>
                            <m:t>cl</m:t>
                          </m:r>
                        </m:sub>
                      </m:sSub>
                      <m:sSub>
                        <m:sSubPr>
                          <m:ctrlPr>
                            <a:rPr lang="en-US" sz="2000" i="1">
                              <a:solidFill>
                                <a:schemeClr val="bg1">
                                  <a:lumMod val="65000"/>
                                </a:schemeClr>
                              </a:solidFill>
                              <a:latin typeface="Cambria Math" panose="02040503050406030204" pitchFamily="18" charset="0"/>
                            </a:rPr>
                          </m:ctrlPr>
                        </m:sSubPr>
                        <m:e>
                          <m:r>
                            <m:rPr>
                              <m:nor/>
                            </m:rPr>
                            <a:rPr lang="en-US" sz="2000">
                              <a:solidFill>
                                <a:schemeClr val="bg1">
                                  <a:lumMod val="65000"/>
                                </a:schemeClr>
                              </a:solidFill>
                              <a:latin typeface="Cambria Math" panose="02040503050406030204" pitchFamily="18" charset="0"/>
                              <a:ea typeface="Cambria Math" panose="02040503050406030204" pitchFamily="18" charset="0"/>
                            </a:rPr>
                            <m:t>classic</m:t>
                          </m:r>
                        </m:e>
                        <m:sub>
                          <m:r>
                            <a:rPr lang="en-US" sz="2000" i="1">
                              <a:solidFill>
                                <a:schemeClr val="bg1">
                                  <a:lumMod val="65000"/>
                                </a:schemeClr>
                              </a:solidFill>
                              <a:latin typeface="Cambria Math" panose="02040503050406030204" pitchFamily="18" charset="0"/>
                            </a:rPr>
                            <m:t>𝑖</m:t>
                          </m:r>
                        </m:sub>
                      </m:sSub>
                      <m:r>
                        <a:rPr lang="en-US" sz="2000" i="1">
                          <a:solidFill>
                            <a:schemeClr val="bg1">
                              <a:lumMod val="65000"/>
                            </a:schemeClr>
                          </a:solidFill>
                          <a:latin typeface="Cambria Math" panose="02040503050406030204" pitchFamily="18" charset="0"/>
                        </a:rPr>
                        <m:t>+</m:t>
                      </m:r>
                      <m:sSub>
                        <m:sSubPr>
                          <m:ctrlPr>
                            <a:rPr lang="en-US" sz="2000" i="1">
                              <a:solidFill>
                                <a:schemeClr val="bg1">
                                  <a:lumMod val="65000"/>
                                </a:schemeClr>
                              </a:solidFill>
                              <a:latin typeface="Cambria Math" panose="02040503050406030204" pitchFamily="18" charset="0"/>
                            </a:rPr>
                          </m:ctrlPr>
                        </m:sSubPr>
                        <m:e>
                          <m:r>
                            <a:rPr lang="en-US" sz="2000" i="1">
                              <a:solidFill>
                                <a:schemeClr val="bg1">
                                  <a:lumMod val="65000"/>
                                </a:schemeClr>
                              </a:solidFill>
                              <a:latin typeface="Cambria Math" panose="02040503050406030204" pitchFamily="18" charset="0"/>
                            </a:rPr>
                            <m:t>𝛽</m:t>
                          </m:r>
                        </m:e>
                        <m:sub>
                          <m:r>
                            <m:rPr>
                              <m:nor/>
                            </m:rPr>
                            <a:rPr lang="en-US" sz="2000">
                              <a:solidFill>
                                <a:schemeClr val="bg1">
                                  <a:lumMod val="65000"/>
                                </a:schemeClr>
                              </a:solidFill>
                              <a:latin typeface="Cambria Math" panose="02040503050406030204" pitchFamily="18" charset="0"/>
                              <a:ea typeface="Cambria Math" panose="02040503050406030204" pitchFamily="18" charset="0"/>
                            </a:rPr>
                            <m:t>wr</m:t>
                          </m:r>
                        </m:sub>
                      </m:sSub>
                      <m:sSub>
                        <m:sSubPr>
                          <m:ctrlPr>
                            <a:rPr lang="en-US" sz="2000" i="1">
                              <a:solidFill>
                                <a:schemeClr val="bg1">
                                  <a:lumMod val="65000"/>
                                </a:schemeClr>
                              </a:solidFill>
                              <a:latin typeface="Cambria Math" panose="02040503050406030204" pitchFamily="18" charset="0"/>
                            </a:rPr>
                          </m:ctrlPr>
                        </m:sSubPr>
                        <m:e>
                          <m:r>
                            <m:rPr>
                              <m:nor/>
                            </m:rPr>
                            <a:rPr lang="en-US" sz="2000">
                              <a:solidFill>
                                <a:schemeClr val="bg1">
                                  <a:lumMod val="65000"/>
                                </a:schemeClr>
                              </a:solidFill>
                              <a:latin typeface="Cambria Math" panose="02040503050406030204" pitchFamily="18" charset="0"/>
                              <a:ea typeface="Cambria Math" panose="02040503050406030204" pitchFamily="18" charset="0"/>
                            </a:rPr>
                            <m:t>wrpa</m:t>
                          </m:r>
                        </m:e>
                        <m:sub>
                          <m:r>
                            <a:rPr lang="en-US" sz="2000" i="1">
                              <a:solidFill>
                                <a:schemeClr val="bg1">
                                  <a:lumMod val="65000"/>
                                </a:schemeClr>
                              </a:solidFill>
                              <a:latin typeface="Cambria Math" panose="02040503050406030204" pitchFamily="18" charset="0"/>
                            </a:rPr>
                            <m:t>𝑖</m:t>
                          </m:r>
                        </m:sub>
                      </m:sSub>
                      <m:r>
                        <a:rPr lang="en-US" sz="2000" i="1">
                          <a:solidFill>
                            <a:schemeClr val="bg1">
                              <a:lumMod val="65000"/>
                            </a:schemeClr>
                          </a:solidFill>
                          <a:latin typeface="Cambria Math" panose="02040503050406030204" pitchFamily="18" charset="0"/>
                        </a:rPr>
                        <m:t>+</m:t>
                      </m:r>
                      <m:sSub>
                        <m:sSubPr>
                          <m:ctrlPr>
                            <a:rPr lang="en-US" sz="2000" i="1">
                              <a:solidFill>
                                <a:schemeClr val="bg1">
                                  <a:lumMod val="65000"/>
                                </a:schemeClr>
                              </a:solidFill>
                              <a:latin typeface="Cambria Math" panose="02040503050406030204" pitchFamily="18" charset="0"/>
                            </a:rPr>
                          </m:ctrlPr>
                        </m:sSubPr>
                        <m:e>
                          <m:r>
                            <a:rPr lang="en-US" sz="2000" b="0" i="1" smtClean="0">
                              <a:solidFill>
                                <a:schemeClr val="bg1">
                                  <a:lumMod val="65000"/>
                                </a:schemeClr>
                              </a:solidFill>
                              <a:latin typeface="Cambria Math" panose="02040503050406030204" pitchFamily="18" charset="0"/>
                            </a:rPr>
                            <m:t>𝑓</m:t>
                          </m:r>
                        </m:e>
                        <m:sub>
                          <m:r>
                            <m:rPr>
                              <m:nor/>
                            </m:rPr>
                            <a:rPr lang="en-US" sz="2000">
                              <a:solidFill>
                                <a:schemeClr val="bg1">
                                  <a:lumMod val="65000"/>
                                </a:schemeClr>
                              </a:solidFill>
                              <a:latin typeface="Cambria Math" panose="02040503050406030204" pitchFamily="18" charset="0"/>
                              <a:ea typeface="Cambria Math" panose="02040503050406030204" pitchFamily="18" charset="0"/>
                            </a:rPr>
                            <m:t>as</m:t>
                          </m:r>
                        </m:sub>
                      </m:sSub>
                      <m:d>
                        <m:dPr>
                          <m:ctrlPr>
                            <a:rPr lang="en-US" sz="2000" i="1" smtClean="0">
                              <a:solidFill>
                                <a:schemeClr val="bg1">
                                  <a:lumMod val="65000"/>
                                </a:schemeClr>
                              </a:solidFill>
                              <a:latin typeface="Cambria Math" panose="02040503050406030204" pitchFamily="18" charset="0"/>
                            </a:rPr>
                          </m:ctrlPr>
                        </m:dPr>
                        <m:e>
                          <m:sSub>
                            <m:sSubPr>
                              <m:ctrlPr>
                                <a:rPr lang="en-US" sz="2000" i="1">
                                  <a:solidFill>
                                    <a:schemeClr val="bg1">
                                      <a:lumMod val="65000"/>
                                    </a:schemeClr>
                                  </a:solidFill>
                                  <a:latin typeface="Cambria Math" panose="02040503050406030204" pitchFamily="18" charset="0"/>
                                </a:rPr>
                              </m:ctrlPr>
                            </m:sSubPr>
                            <m:e>
                              <m:r>
                                <m:rPr>
                                  <m:nor/>
                                </m:rPr>
                                <a:rPr lang="en-US" sz="2000">
                                  <a:solidFill>
                                    <a:schemeClr val="bg1">
                                      <a:lumMod val="65000"/>
                                    </a:schemeClr>
                                  </a:solidFill>
                                  <a:latin typeface="Cambria Math" panose="02040503050406030204" pitchFamily="18" charset="0"/>
                                  <a:ea typeface="Cambria Math" panose="02040503050406030204" pitchFamily="18" charset="0"/>
                                </a:rPr>
                                <m:t>airspeed</m:t>
                              </m:r>
                            </m:e>
                            <m:sub>
                              <m:r>
                                <a:rPr lang="en-US" sz="2000" i="1">
                                  <a:solidFill>
                                    <a:schemeClr val="bg1">
                                      <a:lumMod val="65000"/>
                                    </a:schemeClr>
                                  </a:solidFill>
                                  <a:latin typeface="Cambria Math" panose="02040503050406030204" pitchFamily="18" charset="0"/>
                                </a:rPr>
                                <m:t>𝑖</m:t>
                              </m:r>
                            </m:sub>
                          </m:sSub>
                        </m:e>
                      </m:d>
                      <m:r>
                        <a:rPr lang="en-US" sz="2000" i="1">
                          <a:solidFill>
                            <a:schemeClr val="bg1">
                              <a:lumMod val="65000"/>
                            </a:schemeClr>
                          </a:solidFill>
                          <a:latin typeface="Cambria Math" panose="02040503050406030204" pitchFamily="18" charset="0"/>
                        </a:rPr>
                        <m:t>+</m:t>
                      </m:r>
                      <m:sSub>
                        <m:sSubPr>
                          <m:ctrlPr>
                            <a:rPr lang="en-US" sz="2000" i="1">
                              <a:solidFill>
                                <a:schemeClr val="bg1">
                                  <a:lumMod val="65000"/>
                                </a:schemeClr>
                              </a:solidFill>
                              <a:latin typeface="Cambria Math" panose="02040503050406030204" pitchFamily="18" charset="0"/>
                            </a:rPr>
                          </m:ctrlPr>
                        </m:sSubPr>
                        <m:e>
                          <m:r>
                            <a:rPr lang="en-US" sz="2000" b="0" i="1" smtClean="0">
                              <a:solidFill>
                                <a:schemeClr val="bg1">
                                  <a:lumMod val="65000"/>
                                </a:schemeClr>
                              </a:solidFill>
                              <a:latin typeface="Cambria Math" panose="02040503050406030204" pitchFamily="18" charset="0"/>
                            </a:rPr>
                            <m:t>𝑓</m:t>
                          </m:r>
                        </m:e>
                        <m:sub>
                          <m:r>
                            <m:rPr>
                              <m:nor/>
                            </m:rPr>
                            <a:rPr lang="en-US" sz="2000">
                              <a:solidFill>
                                <a:schemeClr val="bg1">
                                  <a:lumMod val="65000"/>
                                </a:schemeClr>
                              </a:solidFill>
                              <a:latin typeface="Cambria Math" panose="02040503050406030204" pitchFamily="18" charset="0"/>
                              <a:ea typeface="Cambria Math" panose="02040503050406030204" pitchFamily="18" charset="0"/>
                            </a:rPr>
                            <m:t>an</m:t>
                          </m:r>
                        </m:sub>
                      </m:sSub>
                      <m:d>
                        <m:dPr>
                          <m:ctrlPr>
                            <a:rPr lang="en-US" sz="2000" i="1" smtClean="0">
                              <a:solidFill>
                                <a:schemeClr val="bg1">
                                  <a:lumMod val="65000"/>
                                </a:schemeClr>
                              </a:solidFill>
                              <a:latin typeface="Cambria Math" panose="02040503050406030204" pitchFamily="18" charset="0"/>
                            </a:rPr>
                          </m:ctrlPr>
                        </m:dPr>
                        <m:e>
                          <m:sSub>
                            <m:sSubPr>
                              <m:ctrlPr>
                                <a:rPr lang="en-US" sz="2000" i="1">
                                  <a:solidFill>
                                    <a:schemeClr val="bg1">
                                      <a:lumMod val="65000"/>
                                    </a:schemeClr>
                                  </a:solidFill>
                                  <a:latin typeface="Cambria Math" panose="02040503050406030204" pitchFamily="18" charset="0"/>
                                </a:rPr>
                              </m:ctrlPr>
                            </m:sSubPr>
                            <m:e>
                              <m:r>
                                <m:rPr>
                                  <m:nor/>
                                </m:rPr>
                                <a:rPr lang="en-US" sz="2000">
                                  <a:solidFill>
                                    <a:schemeClr val="bg1">
                                      <a:lumMod val="65000"/>
                                    </a:schemeClr>
                                  </a:solidFill>
                                  <a:latin typeface="Cambria Math" panose="02040503050406030204" pitchFamily="18" charset="0"/>
                                  <a:ea typeface="Cambria Math" panose="02040503050406030204" pitchFamily="18" charset="0"/>
                                </a:rPr>
                                <m:t>angle</m:t>
                              </m:r>
                            </m:e>
                            <m:sub>
                              <m:r>
                                <a:rPr lang="en-US" sz="2000" i="1">
                                  <a:solidFill>
                                    <a:schemeClr val="bg1">
                                      <a:lumMod val="65000"/>
                                    </a:schemeClr>
                                  </a:solidFill>
                                  <a:latin typeface="Cambria Math" panose="02040503050406030204" pitchFamily="18" charset="0"/>
                                </a:rPr>
                                <m:t>𝑖</m:t>
                              </m:r>
                            </m:sub>
                          </m:sSub>
                        </m:e>
                      </m:d>
                      <m:r>
                        <a:rPr lang="en-US" sz="2000" b="0" i="1" smtClean="0">
                          <a:solidFill>
                            <a:schemeClr val="bg1">
                              <a:lumMod val="65000"/>
                            </a:schemeClr>
                          </a:solidFill>
                          <a:latin typeface="Cambria Math" panose="02040503050406030204" pitchFamily="18" charset="0"/>
                        </a:rPr>
                        <m:t>+</m:t>
                      </m:r>
                      <m:sSub>
                        <m:sSubPr>
                          <m:ctrlPr>
                            <a:rPr lang="en-US" sz="2000" b="0" i="1" smtClean="0">
                              <a:solidFill>
                                <a:schemeClr val="bg1">
                                  <a:lumMod val="65000"/>
                                </a:schemeClr>
                              </a:solidFill>
                              <a:latin typeface="Cambria Math" panose="02040503050406030204" pitchFamily="18" charset="0"/>
                            </a:rPr>
                          </m:ctrlPr>
                        </m:sSubPr>
                        <m:e>
                          <m:r>
                            <a:rPr lang="en-US" sz="2000" b="0" i="1" smtClean="0">
                              <a:solidFill>
                                <a:schemeClr val="bg1">
                                  <a:lumMod val="65000"/>
                                </a:schemeClr>
                              </a:solidFill>
                              <a:latin typeface="Cambria Math" panose="02040503050406030204" pitchFamily="18" charset="0"/>
                              <a:ea typeface="Cambria Math" panose="02040503050406030204" pitchFamily="18" charset="0"/>
                            </a:rPr>
                            <m:t>𝜖</m:t>
                          </m:r>
                        </m:e>
                        <m:sub>
                          <m:r>
                            <a:rPr lang="en-US" sz="2000" b="0" i="1" smtClean="0">
                              <a:solidFill>
                                <a:schemeClr val="bg1">
                                  <a:lumMod val="65000"/>
                                </a:schemeClr>
                              </a:solidFill>
                              <a:latin typeface="Cambria Math" panose="02040503050406030204" pitchFamily="18" charset="0"/>
                            </a:rPr>
                            <m:t>𝑖</m:t>
                          </m:r>
                        </m:sub>
                      </m:sSub>
                      <m:r>
                        <a:rPr lang="en-US" sz="2000" i="1">
                          <a:solidFill>
                            <a:schemeClr val="bg1">
                              <a:lumMod val="65000"/>
                            </a:schemeClr>
                          </a:solidFill>
                          <a:latin typeface="Cambria Math" panose="02040503050406030204" pitchFamily="18" charset="0"/>
                        </a:rPr>
                        <m:t> </m:t>
                      </m:r>
                    </m:oMath>
                  </m:oMathPara>
                </a14:m>
                <a:endParaRPr lang="en-US" sz="2000" dirty="0">
                  <a:solidFill>
                    <a:schemeClr val="bg1">
                      <a:lumMod val="65000"/>
                    </a:schemeClr>
                  </a:solidFill>
                </a:endParaRPr>
              </a:p>
            </p:txBody>
          </p:sp>
        </mc:Choice>
        <mc:Fallback xmlns="">
          <p:sp>
            <p:nvSpPr>
              <p:cNvPr id="14" name="TextBox 13">
                <a:extLst>
                  <a:ext uri="{FF2B5EF4-FFF2-40B4-BE49-F238E27FC236}">
                    <a16:creationId xmlns:a16="http://schemas.microsoft.com/office/drawing/2014/main" id="{454B9E5B-9F63-4EDC-9847-1D9C1F31B229}"/>
                  </a:ext>
                </a:extLst>
              </p:cNvPr>
              <p:cNvSpPr txBox="1">
                <a:spLocks noRot="1" noChangeAspect="1" noMove="1" noResize="1" noEditPoints="1" noAdjustHandles="1" noChangeArrowheads="1" noChangeShapeType="1" noTextEdit="1"/>
              </p:cNvSpPr>
              <p:nvPr/>
            </p:nvSpPr>
            <p:spPr>
              <a:xfrm>
                <a:off x="278423" y="1123544"/>
                <a:ext cx="8434256" cy="400110"/>
              </a:xfrm>
              <a:prstGeom prst="rect">
                <a:avLst/>
              </a:prstGeom>
              <a:blipFill>
                <a:blip r:embed="rId3"/>
                <a:stretch>
                  <a:fillRect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674D976E-C6B0-4198-B92F-65DCC3C60680}"/>
                  </a:ext>
                </a:extLst>
              </p:cNvPr>
              <p:cNvSpPr txBox="1"/>
              <p:nvPr/>
            </p:nvSpPr>
            <p:spPr>
              <a:xfrm>
                <a:off x="278423" y="1744646"/>
                <a:ext cx="8434256" cy="41351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chemeClr val="bg1">
                                  <a:lumMod val="65000"/>
                                </a:schemeClr>
                              </a:solidFill>
                              <a:latin typeface="Cambria Math" panose="02040503050406030204" pitchFamily="18" charset="0"/>
                            </a:rPr>
                          </m:ctrlPr>
                        </m:sSubPr>
                        <m:e>
                          <m:r>
                            <m:rPr>
                              <m:nor/>
                            </m:rPr>
                            <a:rPr lang="en-US" sz="2000" b="0" i="0" smtClean="0">
                              <a:solidFill>
                                <a:schemeClr val="bg1">
                                  <a:lumMod val="65000"/>
                                </a:schemeClr>
                              </a:solidFill>
                              <a:latin typeface="Cambria Math" panose="02040503050406030204" pitchFamily="18" charset="0"/>
                              <a:ea typeface="Cambria Math" panose="02040503050406030204" pitchFamily="18" charset="0"/>
                            </a:rPr>
                            <m:t>range</m:t>
                          </m:r>
                        </m:e>
                        <m:sub>
                          <m:r>
                            <a:rPr lang="en-US" sz="2000" b="0" i="1" smtClean="0">
                              <a:solidFill>
                                <a:schemeClr val="bg1">
                                  <a:lumMod val="65000"/>
                                </a:schemeClr>
                              </a:solidFill>
                              <a:latin typeface="Cambria Math" panose="02040503050406030204" pitchFamily="18" charset="0"/>
                            </a:rPr>
                            <m:t>𝑖</m:t>
                          </m:r>
                        </m:sub>
                      </m:sSub>
                      <m:r>
                        <a:rPr lang="en-US" sz="2000" i="1">
                          <a:solidFill>
                            <a:schemeClr val="bg1">
                              <a:lumMod val="65000"/>
                            </a:schemeClr>
                          </a:solidFill>
                          <a:latin typeface="Cambria Math" panose="02040503050406030204" pitchFamily="18" charset="0"/>
                        </a:rPr>
                        <m:t>=</m:t>
                      </m:r>
                      <m:sSub>
                        <m:sSubPr>
                          <m:ctrlPr>
                            <a:rPr lang="en-US" sz="2000" i="1">
                              <a:solidFill>
                                <a:schemeClr val="bg1">
                                  <a:lumMod val="65000"/>
                                </a:schemeClr>
                              </a:solidFill>
                              <a:latin typeface="Cambria Math" panose="02040503050406030204" pitchFamily="18" charset="0"/>
                            </a:rPr>
                          </m:ctrlPr>
                        </m:sSubPr>
                        <m:e>
                          <m:r>
                            <a:rPr lang="en-US" sz="2000" i="1">
                              <a:solidFill>
                                <a:schemeClr val="bg1">
                                  <a:lumMod val="65000"/>
                                </a:schemeClr>
                              </a:solidFill>
                              <a:latin typeface="Cambria Math" panose="02040503050406030204" pitchFamily="18" charset="0"/>
                            </a:rPr>
                            <m:t>𝛽</m:t>
                          </m:r>
                        </m:e>
                        <m:sub>
                          <m:r>
                            <a:rPr lang="en-US" sz="2000" i="1">
                              <a:solidFill>
                                <a:schemeClr val="bg1">
                                  <a:lumMod val="65000"/>
                                </a:schemeClr>
                              </a:solidFill>
                              <a:latin typeface="Cambria Math" panose="02040503050406030204" pitchFamily="18" charset="0"/>
                            </a:rPr>
                            <m:t>0</m:t>
                          </m:r>
                        </m:sub>
                      </m:sSub>
                      <m:r>
                        <a:rPr lang="en-US" sz="2000" i="1">
                          <a:solidFill>
                            <a:schemeClr val="bg1">
                              <a:lumMod val="65000"/>
                            </a:schemeClr>
                          </a:solidFill>
                          <a:latin typeface="Cambria Math" panose="02040503050406030204" pitchFamily="18" charset="0"/>
                        </a:rPr>
                        <m:t>+ </m:t>
                      </m:r>
                      <m:sSub>
                        <m:sSubPr>
                          <m:ctrlPr>
                            <a:rPr lang="en-US" sz="2000" i="1">
                              <a:solidFill>
                                <a:schemeClr val="bg1">
                                  <a:lumMod val="65000"/>
                                </a:schemeClr>
                              </a:solidFill>
                              <a:latin typeface="Cambria Math" panose="02040503050406030204" pitchFamily="18" charset="0"/>
                            </a:rPr>
                          </m:ctrlPr>
                        </m:sSubPr>
                        <m:e>
                          <m:r>
                            <a:rPr lang="en-US" sz="2000" i="1">
                              <a:solidFill>
                                <a:schemeClr val="bg1">
                                  <a:lumMod val="65000"/>
                                </a:schemeClr>
                              </a:solidFill>
                              <a:latin typeface="Cambria Math" panose="02040503050406030204" pitchFamily="18" charset="0"/>
                            </a:rPr>
                            <m:t>𝛽</m:t>
                          </m:r>
                        </m:e>
                        <m:sub>
                          <m:r>
                            <m:rPr>
                              <m:sty m:val="p"/>
                            </m:rPr>
                            <a:rPr lang="en-US" sz="2000" i="1" smtClean="0">
                              <a:solidFill>
                                <a:schemeClr val="bg1">
                                  <a:lumMod val="65000"/>
                                </a:schemeClr>
                              </a:solidFill>
                              <a:latin typeface="Cambria Math" panose="02040503050406030204" pitchFamily="18" charset="0"/>
                              <a:ea typeface="Cambria Math" panose="02040503050406030204" pitchFamily="18" charset="0"/>
                            </a:rPr>
                            <m:t>cl</m:t>
                          </m:r>
                        </m:sub>
                      </m:sSub>
                      <m:sSub>
                        <m:sSubPr>
                          <m:ctrlPr>
                            <a:rPr lang="en-US" sz="2000" i="1">
                              <a:solidFill>
                                <a:schemeClr val="bg1">
                                  <a:lumMod val="65000"/>
                                </a:schemeClr>
                              </a:solidFill>
                              <a:latin typeface="Cambria Math" panose="02040503050406030204" pitchFamily="18" charset="0"/>
                            </a:rPr>
                          </m:ctrlPr>
                        </m:sSubPr>
                        <m:e>
                          <m:r>
                            <m:rPr>
                              <m:nor/>
                            </m:rPr>
                            <a:rPr lang="en-US" sz="2000">
                              <a:solidFill>
                                <a:schemeClr val="bg1">
                                  <a:lumMod val="65000"/>
                                </a:schemeClr>
                              </a:solidFill>
                              <a:latin typeface="Cambria Math" panose="02040503050406030204" pitchFamily="18" charset="0"/>
                              <a:ea typeface="Cambria Math" panose="02040503050406030204" pitchFamily="18" charset="0"/>
                            </a:rPr>
                            <m:t>classic</m:t>
                          </m:r>
                        </m:e>
                        <m:sub>
                          <m:r>
                            <a:rPr lang="en-US" sz="2000" i="1">
                              <a:solidFill>
                                <a:schemeClr val="bg1">
                                  <a:lumMod val="65000"/>
                                </a:schemeClr>
                              </a:solidFill>
                              <a:latin typeface="Cambria Math" panose="02040503050406030204" pitchFamily="18" charset="0"/>
                            </a:rPr>
                            <m:t>𝑖</m:t>
                          </m:r>
                        </m:sub>
                      </m:sSub>
                      <m:r>
                        <a:rPr lang="en-US" sz="2000" i="1">
                          <a:solidFill>
                            <a:schemeClr val="bg1">
                              <a:lumMod val="65000"/>
                            </a:schemeClr>
                          </a:solidFill>
                          <a:latin typeface="Cambria Math" panose="02040503050406030204" pitchFamily="18" charset="0"/>
                        </a:rPr>
                        <m:t>+</m:t>
                      </m:r>
                      <m:sSub>
                        <m:sSubPr>
                          <m:ctrlPr>
                            <a:rPr lang="en-US" sz="2000" i="1">
                              <a:solidFill>
                                <a:schemeClr val="bg1">
                                  <a:lumMod val="65000"/>
                                </a:schemeClr>
                              </a:solidFill>
                              <a:latin typeface="Cambria Math" panose="02040503050406030204" pitchFamily="18" charset="0"/>
                            </a:rPr>
                          </m:ctrlPr>
                        </m:sSubPr>
                        <m:e>
                          <m:r>
                            <a:rPr lang="en-US" sz="2000" i="1">
                              <a:solidFill>
                                <a:schemeClr val="bg1">
                                  <a:lumMod val="65000"/>
                                </a:schemeClr>
                              </a:solidFill>
                              <a:latin typeface="Cambria Math" panose="02040503050406030204" pitchFamily="18" charset="0"/>
                            </a:rPr>
                            <m:t>𝛽</m:t>
                          </m:r>
                        </m:e>
                        <m:sub>
                          <m:r>
                            <m:rPr>
                              <m:nor/>
                            </m:rPr>
                            <a:rPr lang="en-US" sz="2000">
                              <a:solidFill>
                                <a:schemeClr val="bg1">
                                  <a:lumMod val="65000"/>
                                </a:schemeClr>
                              </a:solidFill>
                              <a:latin typeface="Cambria Math" panose="02040503050406030204" pitchFamily="18" charset="0"/>
                              <a:ea typeface="Cambria Math" panose="02040503050406030204" pitchFamily="18" charset="0"/>
                            </a:rPr>
                            <m:t>wr</m:t>
                          </m:r>
                        </m:sub>
                      </m:sSub>
                      <m:sSub>
                        <m:sSubPr>
                          <m:ctrlPr>
                            <a:rPr lang="en-US" sz="2000" i="1">
                              <a:solidFill>
                                <a:schemeClr val="bg1">
                                  <a:lumMod val="65000"/>
                                </a:schemeClr>
                              </a:solidFill>
                              <a:latin typeface="Cambria Math" panose="02040503050406030204" pitchFamily="18" charset="0"/>
                            </a:rPr>
                          </m:ctrlPr>
                        </m:sSubPr>
                        <m:e>
                          <m:r>
                            <m:rPr>
                              <m:nor/>
                            </m:rPr>
                            <a:rPr lang="en-US" sz="2000">
                              <a:solidFill>
                                <a:schemeClr val="bg1">
                                  <a:lumMod val="65000"/>
                                </a:schemeClr>
                              </a:solidFill>
                              <a:latin typeface="Cambria Math" panose="02040503050406030204" pitchFamily="18" charset="0"/>
                              <a:ea typeface="Cambria Math" panose="02040503050406030204" pitchFamily="18" charset="0"/>
                            </a:rPr>
                            <m:t>wrpa</m:t>
                          </m:r>
                        </m:e>
                        <m:sub>
                          <m:r>
                            <a:rPr lang="en-US" sz="2000" i="1">
                              <a:solidFill>
                                <a:schemeClr val="bg1">
                                  <a:lumMod val="65000"/>
                                </a:schemeClr>
                              </a:solidFill>
                              <a:latin typeface="Cambria Math" panose="02040503050406030204" pitchFamily="18" charset="0"/>
                            </a:rPr>
                            <m:t>𝑖</m:t>
                          </m:r>
                        </m:sub>
                      </m:sSub>
                      <m:r>
                        <a:rPr lang="en-US" sz="2000" i="1">
                          <a:solidFill>
                            <a:schemeClr val="bg1">
                              <a:lumMod val="65000"/>
                            </a:schemeClr>
                          </a:solidFill>
                          <a:latin typeface="Cambria Math" panose="02040503050406030204" pitchFamily="18" charset="0"/>
                        </a:rPr>
                        <m:t>+</m:t>
                      </m:r>
                      <m:sSub>
                        <m:sSubPr>
                          <m:ctrlPr>
                            <a:rPr lang="en-US" sz="2000" i="1">
                              <a:solidFill>
                                <a:schemeClr val="bg1">
                                  <a:lumMod val="65000"/>
                                </a:schemeClr>
                              </a:solidFill>
                              <a:latin typeface="Cambria Math" panose="02040503050406030204" pitchFamily="18" charset="0"/>
                            </a:rPr>
                          </m:ctrlPr>
                        </m:sSubPr>
                        <m:e>
                          <m:r>
                            <a:rPr lang="en-US" sz="2000" b="0" i="1" smtClean="0">
                              <a:solidFill>
                                <a:schemeClr val="bg1">
                                  <a:lumMod val="65000"/>
                                </a:schemeClr>
                              </a:solidFill>
                              <a:latin typeface="Cambria Math" panose="02040503050406030204" pitchFamily="18" charset="0"/>
                            </a:rPr>
                            <m:t>𝑓</m:t>
                          </m:r>
                        </m:e>
                        <m:sub>
                          <m:r>
                            <m:rPr>
                              <m:nor/>
                            </m:rPr>
                            <a:rPr lang="en-US" sz="2000">
                              <a:solidFill>
                                <a:schemeClr val="bg1">
                                  <a:lumMod val="65000"/>
                                </a:schemeClr>
                              </a:solidFill>
                              <a:latin typeface="Cambria Math" panose="02040503050406030204" pitchFamily="18" charset="0"/>
                              <a:ea typeface="Cambria Math" panose="02040503050406030204" pitchFamily="18" charset="0"/>
                            </a:rPr>
                            <m:t>as</m:t>
                          </m:r>
                          <m:r>
                            <a:rPr lang="en-US" sz="2000" b="0" i="1" smtClean="0">
                              <a:solidFill>
                                <a:schemeClr val="bg1">
                                  <a:lumMod val="65000"/>
                                </a:schemeClr>
                              </a:solidFill>
                              <a:latin typeface="Cambria Math" panose="02040503050406030204" pitchFamily="18" charset="0"/>
                              <a:ea typeface="Cambria Math" panose="02040503050406030204" pitchFamily="18" charset="0"/>
                            </a:rPr>
                            <m:t>,</m:t>
                          </m:r>
                          <m:r>
                            <m:rPr>
                              <m:nor/>
                            </m:rPr>
                            <a:rPr lang="en-US" sz="2000" b="0" i="0" smtClean="0">
                              <a:solidFill>
                                <a:schemeClr val="bg1">
                                  <a:lumMod val="65000"/>
                                </a:schemeClr>
                              </a:solidFill>
                              <a:latin typeface="Cambria Math" panose="02040503050406030204" pitchFamily="18" charset="0"/>
                              <a:ea typeface="Cambria Math" panose="02040503050406030204" pitchFamily="18" charset="0"/>
                            </a:rPr>
                            <m:t>an</m:t>
                          </m:r>
                        </m:sub>
                      </m:sSub>
                      <m:d>
                        <m:dPr>
                          <m:ctrlPr>
                            <a:rPr lang="en-US" sz="2000" i="1" smtClean="0">
                              <a:solidFill>
                                <a:schemeClr val="bg1">
                                  <a:lumMod val="65000"/>
                                </a:schemeClr>
                              </a:solidFill>
                              <a:latin typeface="Cambria Math" panose="02040503050406030204" pitchFamily="18" charset="0"/>
                            </a:rPr>
                          </m:ctrlPr>
                        </m:dPr>
                        <m:e>
                          <m:sSub>
                            <m:sSubPr>
                              <m:ctrlPr>
                                <a:rPr lang="en-US" sz="2000" i="1">
                                  <a:solidFill>
                                    <a:schemeClr val="bg1">
                                      <a:lumMod val="65000"/>
                                    </a:schemeClr>
                                  </a:solidFill>
                                  <a:latin typeface="Cambria Math" panose="02040503050406030204" pitchFamily="18" charset="0"/>
                                </a:rPr>
                              </m:ctrlPr>
                            </m:sSubPr>
                            <m:e>
                              <m:r>
                                <m:rPr>
                                  <m:nor/>
                                </m:rPr>
                                <a:rPr lang="en-US" sz="2000">
                                  <a:solidFill>
                                    <a:schemeClr val="bg1">
                                      <a:lumMod val="65000"/>
                                    </a:schemeClr>
                                  </a:solidFill>
                                  <a:latin typeface="Cambria Math" panose="02040503050406030204" pitchFamily="18" charset="0"/>
                                  <a:ea typeface="Cambria Math" panose="02040503050406030204" pitchFamily="18" charset="0"/>
                                </a:rPr>
                                <m:t>airspeed</m:t>
                              </m:r>
                            </m:e>
                            <m:sub>
                              <m:r>
                                <a:rPr lang="en-US" sz="2000" i="1">
                                  <a:solidFill>
                                    <a:schemeClr val="bg1">
                                      <a:lumMod val="65000"/>
                                    </a:schemeClr>
                                  </a:solidFill>
                                  <a:latin typeface="Cambria Math" panose="02040503050406030204" pitchFamily="18" charset="0"/>
                                </a:rPr>
                                <m:t>𝑖</m:t>
                              </m:r>
                            </m:sub>
                          </m:sSub>
                          <m:r>
                            <a:rPr lang="en-US" sz="2000" b="0" i="1" smtClean="0">
                              <a:solidFill>
                                <a:schemeClr val="bg1">
                                  <a:lumMod val="65000"/>
                                </a:schemeClr>
                              </a:solidFill>
                              <a:latin typeface="Cambria Math" panose="02040503050406030204" pitchFamily="18" charset="0"/>
                            </a:rPr>
                            <m:t>,</m:t>
                          </m:r>
                          <m:sSub>
                            <m:sSubPr>
                              <m:ctrlPr>
                                <a:rPr lang="en-US" sz="2000" i="1">
                                  <a:solidFill>
                                    <a:schemeClr val="bg1">
                                      <a:lumMod val="65000"/>
                                    </a:schemeClr>
                                  </a:solidFill>
                                  <a:latin typeface="Cambria Math" panose="02040503050406030204" pitchFamily="18" charset="0"/>
                                </a:rPr>
                              </m:ctrlPr>
                            </m:sSubPr>
                            <m:e>
                              <m:r>
                                <m:rPr>
                                  <m:nor/>
                                </m:rPr>
                                <a:rPr lang="en-US" sz="2000">
                                  <a:solidFill>
                                    <a:schemeClr val="bg1">
                                      <a:lumMod val="65000"/>
                                    </a:schemeClr>
                                  </a:solidFill>
                                  <a:latin typeface="Cambria Math" panose="02040503050406030204" pitchFamily="18" charset="0"/>
                                  <a:ea typeface="Cambria Math" panose="02040503050406030204" pitchFamily="18" charset="0"/>
                                </a:rPr>
                                <m:t>angle</m:t>
                              </m:r>
                            </m:e>
                            <m:sub>
                              <m:r>
                                <a:rPr lang="en-US" sz="2000" i="1">
                                  <a:solidFill>
                                    <a:schemeClr val="bg1">
                                      <a:lumMod val="65000"/>
                                    </a:schemeClr>
                                  </a:solidFill>
                                  <a:latin typeface="Cambria Math" panose="02040503050406030204" pitchFamily="18" charset="0"/>
                                </a:rPr>
                                <m:t>𝑖</m:t>
                              </m:r>
                            </m:sub>
                          </m:sSub>
                        </m:e>
                      </m:d>
                      <m:r>
                        <a:rPr lang="en-US" sz="2000" b="0" i="1" smtClean="0">
                          <a:solidFill>
                            <a:schemeClr val="bg1">
                              <a:lumMod val="65000"/>
                            </a:schemeClr>
                          </a:solidFill>
                          <a:latin typeface="Cambria Math" panose="02040503050406030204" pitchFamily="18" charset="0"/>
                        </a:rPr>
                        <m:t>+</m:t>
                      </m:r>
                      <m:sSub>
                        <m:sSubPr>
                          <m:ctrlPr>
                            <a:rPr lang="en-US" sz="2000" b="0" i="1" smtClean="0">
                              <a:solidFill>
                                <a:schemeClr val="bg1">
                                  <a:lumMod val="65000"/>
                                </a:schemeClr>
                              </a:solidFill>
                              <a:latin typeface="Cambria Math" panose="02040503050406030204" pitchFamily="18" charset="0"/>
                            </a:rPr>
                          </m:ctrlPr>
                        </m:sSubPr>
                        <m:e>
                          <m:r>
                            <a:rPr lang="en-US" sz="2000" b="0" i="1" smtClean="0">
                              <a:solidFill>
                                <a:schemeClr val="bg1">
                                  <a:lumMod val="65000"/>
                                </a:schemeClr>
                              </a:solidFill>
                              <a:latin typeface="Cambria Math" panose="02040503050406030204" pitchFamily="18" charset="0"/>
                              <a:ea typeface="Cambria Math" panose="02040503050406030204" pitchFamily="18" charset="0"/>
                            </a:rPr>
                            <m:t>𝜖</m:t>
                          </m:r>
                        </m:e>
                        <m:sub>
                          <m:r>
                            <a:rPr lang="en-US" sz="2000" b="0" i="1" smtClean="0">
                              <a:solidFill>
                                <a:schemeClr val="bg1">
                                  <a:lumMod val="65000"/>
                                </a:schemeClr>
                              </a:solidFill>
                              <a:latin typeface="Cambria Math" panose="02040503050406030204" pitchFamily="18" charset="0"/>
                            </a:rPr>
                            <m:t>𝑖</m:t>
                          </m:r>
                        </m:sub>
                      </m:sSub>
                      <m:r>
                        <a:rPr lang="en-US" sz="2000" i="1">
                          <a:solidFill>
                            <a:schemeClr val="bg1">
                              <a:lumMod val="65000"/>
                            </a:schemeClr>
                          </a:solidFill>
                          <a:latin typeface="Cambria Math" panose="02040503050406030204" pitchFamily="18" charset="0"/>
                        </a:rPr>
                        <m:t> </m:t>
                      </m:r>
                    </m:oMath>
                  </m:oMathPara>
                </a14:m>
                <a:endParaRPr lang="en-US" sz="2000" dirty="0">
                  <a:solidFill>
                    <a:schemeClr val="bg1">
                      <a:lumMod val="65000"/>
                    </a:schemeClr>
                  </a:solidFill>
                </a:endParaRPr>
              </a:p>
            </p:txBody>
          </p:sp>
        </mc:Choice>
        <mc:Fallback xmlns="">
          <p:sp>
            <p:nvSpPr>
              <p:cNvPr id="15" name="TextBox 14">
                <a:extLst>
                  <a:ext uri="{FF2B5EF4-FFF2-40B4-BE49-F238E27FC236}">
                    <a16:creationId xmlns:a16="http://schemas.microsoft.com/office/drawing/2014/main" id="{674D976E-C6B0-4198-B92F-65DCC3C60680}"/>
                  </a:ext>
                </a:extLst>
              </p:cNvPr>
              <p:cNvSpPr txBox="1">
                <a:spLocks noRot="1" noChangeAspect="1" noMove="1" noResize="1" noEditPoints="1" noAdjustHandles="1" noChangeArrowheads="1" noChangeShapeType="1" noTextEdit="1"/>
              </p:cNvSpPr>
              <p:nvPr/>
            </p:nvSpPr>
            <p:spPr>
              <a:xfrm>
                <a:off x="278423" y="1744646"/>
                <a:ext cx="8434256" cy="413511"/>
              </a:xfrm>
              <a:prstGeom prst="rect">
                <a:avLst/>
              </a:prstGeom>
              <a:blipFill>
                <a:blip r:embed="rId4"/>
                <a:stretch>
                  <a:fillRect b="-1176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E405C4B3-19CD-4779-B3E1-3FE622B6AACD}"/>
                  </a:ext>
                </a:extLst>
              </p:cNvPr>
              <p:cNvSpPr txBox="1"/>
              <p:nvPr/>
            </p:nvSpPr>
            <p:spPr>
              <a:xfrm>
                <a:off x="278423" y="2379149"/>
                <a:ext cx="8434256" cy="107644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chemeClr val="bg1">
                                  <a:lumMod val="65000"/>
                                </a:schemeClr>
                              </a:solidFill>
                              <a:latin typeface="Cambria Math" panose="02040503050406030204" pitchFamily="18" charset="0"/>
                            </a:rPr>
                          </m:ctrlPr>
                        </m:sSubPr>
                        <m:e>
                          <m:r>
                            <m:rPr>
                              <m:nor/>
                            </m:rPr>
                            <a:rPr lang="en-US" sz="2000" b="0" i="0" smtClean="0">
                              <a:solidFill>
                                <a:schemeClr val="bg1">
                                  <a:lumMod val="65000"/>
                                </a:schemeClr>
                              </a:solidFill>
                              <a:latin typeface="Cambria Math" panose="02040503050406030204" pitchFamily="18" charset="0"/>
                              <a:ea typeface="Cambria Math" panose="02040503050406030204" pitchFamily="18" charset="0"/>
                            </a:rPr>
                            <m:t>range</m:t>
                          </m:r>
                        </m:e>
                        <m:sub>
                          <m:r>
                            <a:rPr lang="en-US" sz="2000" b="0" i="1" smtClean="0">
                              <a:solidFill>
                                <a:schemeClr val="bg1">
                                  <a:lumMod val="65000"/>
                                </a:schemeClr>
                              </a:solidFill>
                              <a:latin typeface="Cambria Math" panose="02040503050406030204" pitchFamily="18" charset="0"/>
                            </a:rPr>
                            <m:t>𝑖</m:t>
                          </m:r>
                        </m:sub>
                      </m:sSub>
                      <m:r>
                        <a:rPr lang="en-US" sz="2000" i="1">
                          <a:solidFill>
                            <a:schemeClr val="bg1">
                              <a:lumMod val="65000"/>
                            </a:schemeClr>
                          </a:solidFill>
                          <a:latin typeface="Cambria Math" panose="02040503050406030204" pitchFamily="18" charset="0"/>
                        </a:rPr>
                        <m:t>=</m:t>
                      </m:r>
                      <m:sSub>
                        <m:sSubPr>
                          <m:ctrlPr>
                            <a:rPr lang="en-US" sz="2000" i="1">
                              <a:solidFill>
                                <a:schemeClr val="bg1">
                                  <a:lumMod val="65000"/>
                                </a:schemeClr>
                              </a:solidFill>
                              <a:latin typeface="Cambria Math" panose="02040503050406030204" pitchFamily="18" charset="0"/>
                            </a:rPr>
                          </m:ctrlPr>
                        </m:sSubPr>
                        <m:e>
                          <m:r>
                            <a:rPr lang="en-US" sz="2000" i="1">
                              <a:solidFill>
                                <a:schemeClr val="bg1">
                                  <a:lumMod val="65000"/>
                                </a:schemeClr>
                              </a:solidFill>
                              <a:latin typeface="Cambria Math" panose="02040503050406030204" pitchFamily="18" charset="0"/>
                            </a:rPr>
                            <m:t>𝛽</m:t>
                          </m:r>
                        </m:e>
                        <m:sub>
                          <m:r>
                            <a:rPr lang="en-US" sz="2000" i="1">
                              <a:solidFill>
                                <a:schemeClr val="bg1">
                                  <a:lumMod val="65000"/>
                                </a:schemeClr>
                              </a:solidFill>
                              <a:latin typeface="Cambria Math" panose="02040503050406030204" pitchFamily="18" charset="0"/>
                            </a:rPr>
                            <m:t>0</m:t>
                          </m:r>
                        </m:sub>
                      </m:sSub>
                      <m:r>
                        <a:rPr lang="en-US" sz="2000" i="1">
                          <a:solidFill>
                            <a:schemeClr val="bg1">
                              <a:lumMod val="65000"/>
                            </a:schemeClr>
                          </a:solidFill>
                          <a:latin typeface="Cambria Math" panose="02040503050406030204" pitchFamily="18" charset="0"/>
                        </a:rPr>
                        <m:t>+</m:t>
                      </m:r>
                      <m:sSub>
                        <m:sSubPr>
                          <m:ctrlPr>
                            <a:rPr lang="en-US" sz="2000" i="1">
                              <a:solidFill>
                                <a:schemeClr val="bg1">
                                  <a:lumMod val="65000"/>
                                </a:schemeClr>
                              </a:solidFill>
                              <a:latin typeface="Cambria Math" panose="02040503050406030204" pitchFamily="18" charset="0"/>
                            </a:rPr>
                          </m:ctrlPr>
                        </m:sSubPr>
                        <m:e>
                          <m:r>
                            <a:rPr lang="en-US" sz="2000" i="1">
                              <a:solidFill>
                                <a:schemeClr val="bg1">
                                  <a:lumMod val="65000"/>
                                </a:schemeClr>
                              </a:solidFill>
                              <a:latin typeface="Cambria Math" panose="02040503050406030204" pitchFamily="18" charset="0"/>
                            </a:rPr>
                            <m:t>𝑓</m:t>
                          </m:r>
                        </m:e>
                        <m:sub>
                          <m:r>
                            <m:rPr>
                              <m:nor/>
                            </m:rPr>
                            <a:rPr lang="en-US" sz="2000">
                              <a:solidFill>
                                <a:schemeClr val="bg1">
                                  <a:lumMod val="65000"/>
                                </a:schemeClr>
                              </a:solidFill>
                              <a:latin typeface="Cambria Math" panose="02040503050406030204" pitchFamily="18" charset="0"/>
                              <a:ea typeface="Cambria Math" panose="02040503050406030204" pitchFamily="18" charset="0"/>
                            </a:rPr>
                            <m:t>as</m:t>
                          </m:r>
                          <m:r>
                            <a:rPr lang="en-US" sz="2000" i="1">
                              <a:solidFill>
                                <a:schemeClr val="bg1">
                                  <a:lumMod val="65000"/>
                                </a:schemeClr>
                              </a:solidFill>
                              <a:latin typeface="Cambria Math" panose="02040503050406030204" pitchFamily="18" charset="0"/>
                              <a:ea typeface="Cambria Math" panose="02040503050406030204" pitchFamily="18" charset="0"/>
                            </a:rPr>
                            <m:t>,</m:t>
                          </m:r>
                          <m:r>
                            <m:rPr>
                              <m:nor/>
                            </m:rPr>
                            <a:rPr lang="en-US" sz="2000">
                              <a:solidFill>
                                <a:schemeClr val="bg1">
                                  <a:lumMod val="65000"/>
                                </a:schemeClr>
                              </a:solidFill>
                              <a:latin typeface="Cambria Math" panose="02040503050406030204" pitchFamily="18" charset="0"/>
                              <a:ea typeface="Cambria Math" panose="02040503050406030204" pitchFamily="18" charset="0"/>
                            </a:rPr>
                            <m:t>an</m:t>
                          </m:r>
                        </m:sub>
                      </m:sSub>
                      <m:d>
                        <m:dPr>
                          <m:ctrlPr>
                            <a:rPr lang="en-US" sz="2000" i="1">
                              <a:solidFill>
                                <a:schemeClr val="bg1">
                                  <a:lumMod val="65000"/>
                                </a:schemeClr>
                              </a:solidFill>
                              <a:latin typeface="Cambria Math" panose="02040503050406030204" pitchFamily="18" charset="0"/>
                            </a:rPr>
                          </m:ctrlPr>
                        </m:dPr>
                        <m:e>
                          <m:sSub>
                            <m:sSubPr>
                              <m:ctrlPr>
                                <a:rPr lang="en-US" sz="2000" i="1">
                                  <a:solidFill>
                                    <a:schemeClr val="bg1">
                                      <a:lumMod val="65000"/>
                                    </a:schemeClr>
                                  </a:solidFill>
                                  <a:latin typeface="Cambria Math" panose="02040503050406030204" pitchFamily="18" charset="0"/>
                                </a:rPr>
                              </m:ctrlPr>
                            </m:sSubPr>
                            <m:e>
                              <m:r>
                                <m:rPr>
                                  <m:nor/>
                                </m:rPr>
                                <a:rPr lang="en-US" sz="2000">
                                  <a:solidFill>
                                    <a:schemeClr val="bg1">
                                      <a:lumMod val="65000"/>
                                    </a:schemeClr>
                                  </a:solidFill>
                                  <a:latin typeface="Cambria Math" panose="02040503050406030204" pitchFamily="18" charset="0"/>
                                  <a:ea typeface="Cambria Math" panose="02040503050406030204" pitchFamily="18" charset="0"/>
                                </a:rPr>
                                <m:t>airspeed</m:t>
                              </m:r>
                            </m:e>
                            <m:sub>
                              <m:r>
                                <a:rPr lang="en-US" sz="2000" i="1">
                                  <a:solidFill>
                                    <a:schemeClr val="bg1">
                                      <a:lumMod val="65000"/>
                                    </a:schemeClr>
                                  </a:solidFill>
                                  <a:latin typeface="Cambria Math" panose="02040503050406030204" pitchFamily="18" charset="0"/>
                                </a:rPr>
                                <m:t>𝑖</m:t>
                              </m:r>
                            </m:sub>
                          </m:sSub>
                          <m:r>
                            <a:rPr lang="en-US" sz="2000" i="1">
                              <a:solidFill>
                                <a:schemeClr val="bg1">
                                  <a:lumMod val="65000"/>
                                </a:schemeClr>
                              </a:solidFill>
                              <a:latin typeface="Cambria Math" panose="02040503050406030204" pitchFamily="18" charset="0"/>
                            </a:rPr>
                            <m:t>,</m:t>
                          </m:r>
                          <m:sSub>
                            <m:sSubPr>
                              <m:ctrlPr>
                                <a:rPr lang="en-US" sz="2000" i="1">
                                  <a:solidFill>
                                    <a:schemeClr val="bg1">
                                      <a:lumMod val="65000"/>
                                    </a:schemeClr>
                                  </a:solidFill>
                                  <a:latin typeface="Cambria Math" panose="02040503050406030204" pitchFamily="18" charset="0"/>
                                </a:rPr>
                              </m:ctrlPr>
                            </m:sSubPr>
                            <m:e>
                              <m:r>
                                <m:rPr>
                                  <m:nor/>
                                </m:rPr>
                                <a:rPr lang="en-US" sz="2000">
                                  <a:solidFill>
                                    <a:schemeClr val="bg1">
                                      <a:lumMod val="65000"/>
                                    </a:schemeClr>
                                  </a:solidFill>
                                  <a:latin typeface="Cambria Math" panose="02040503050406030204" pitchFamily="18" charset="0"/>
                                  <a:ea typeface="Cambria Math" panose="02040503050406030204" pitchFamily="18" charset="0"/>
                                </a:rPr>
                                <m:t>angle</m:t>
                              </m:r>
                            </m:e>
                            <m:sub>
                              <m:r>
                                <a:rPr lang="en-US" sz="2000" i="1">
                                  <a:solidFill>
                                    <a:schemeClr val="bg1">
                                      <a:lumMod val="65000"/>
                                    </a:schemeClr>
                                  </a:solidFill>
                                  <a:latin typeface="Cambria Math" panose="02040503050406030204" pitchFamily="18" charset="0"/>
                                </a:rPr>
                                <m:t>𝑖</m:t>
                              </m:r>
                            </m:sub>
                          </m:sSub>
                        </m:e>
                      </m:d>
                      <m:r>
                        <a:rPr lang="en-US" sz="2000" b="0" i="1" smtClean="0">
                          <a:solidFill>
                            <a:schemeClr val="bg1">
                              <a:lumMod val="65000"/>
                            </a:schemeClr>
                          </a:solidFill>
                          <a:latin typeface="Cambria Math" panose="02040503050406030204" pitchFamily="18" charset="0"/>
                        </a:rPr>
                        <m:t>+</m:t>
                      </m:r>
                      <m:sSub>
                        <m:sSubPr>
                          <m:ctrlPr>
                            <a:rPr lang="en-US" sz="2000" i="1">
                              <a:solidFill>
                                <a:schemeClr val="bg1">
                                  <a:lumMod val="65000"/>
                                </a:schemeClr>
                              </a:solidFill>
                              <a:latin typeface="Cambria Math" panose="02040503050406030204" pitchFamily="18" charset="0"/>
                            </a:rPr>
                          </m:ctrlPr>
                        </m:sSubPr>
                        <m:e>
                          <m:r>
                            <a:rPr lang="en-US" sz="2000" i="1">
                              <a:solidFill>
                                <a:schemeClr val="bg1">
                                  <a:lumMod val="65000"/>
                                </a:schemeClr>
                              </a:solidFill>
                              <a:latin typeface="Cambria Math" panose="02040503050406030204" pitchFamily="18" charset="0"/>
                            </a:rPr>
                            <m:t>𝑓</m:t>
                          </m:r>
                        </m:e>
                        <m:sub>
                          <m:r>
                            <m:rPr>
                              <m:nor/>
                            </m:rPr>
                            <a:rPr lang="en-US" sz="2000">
                              <a:solidFill>
                                <a:schemeClr val="bg1">
                                  <a:lumMod val="65000"/>
                                </a:schemeClr>
                              </a:solidFill>
                              <a:latin typeface="Cambria Math" panose="02040503050406030204" pitchFamily="18" charset="0"/>
                              <a:ea typeface="Cambria Math" panose="02040503050406030204" pitchFamily="18" charset="0"/>
                            </a:rPr>
                            <m:t>as</m:t>
                          </m:r>
                          <m:r>
                            <a:rPr lang="en-US" sz="2000" i="1">
                              <a:solidFill>
                                <a:schemeClr val="bg1">
                                  <a:lumMod val="65000"/>
                                </a:schemeClr>
                              </a:solidFill>
                              <a:latin typeface="Cambria Math" panose="02040503050406030204" pitchFamily="18" charset="0"/>
                              <a:ea typeface="Cambria Math" panose="02040503050406030204" pitchFamily="18" charset="0"/>
                            </a:rPr>
                            <m:t>,</m:t>
                          </m:r>
                          <m:r>
                            <m:rPr>
                              <m:nor/>
                            </m:rPr>
                            <a:rPr lang="en-US" sz="2000">
                              <a:solidFill>
                                <a:schemeClr val="bg1">
                                  <a:lumMod val="65000"/>
                                </a:schemeClr>
                              </a:solidFill>
                              <a:latin typeface="Cambria Math" panose="02040503050406030204" pitchFamily="18" charset="0"/>
                              <a:ea typeface="Cambria Math" panose="02040503050406030204" pitchFamily="18" charset="0"/>
                            </a:rPr>
                            <m:t>an</m:t>
                          </m:r>
                          <m:r>
                            <m:rPr>
                              <m:nor/>
                            </m:rPr>
                            <a:rPr lang="en-US" sz="2000" b="0" i="0" smtClean="0">
                              <a:solidFill>
                                <a:schemeClr val="bg1">
                                  <a:lumMod val="65000"/>
                                </a:schemeClr>
                              </a:solidFill>
                              <a:latin typeface="Cambria Math" panose="02040503050406030204" pitchFamily="18" charset="0"/>
                              <a:ea typeface="Cambria Math" panose="02040503050406030204" pitchFamily="18" charset="0"/>
                            </a:rPr>
                            <m:t>,</m:t>
                          </m:r>
                          <m:r>
                            <m:rPr>
                              <m:nor/>
                            </m:rPr>
                            <a:rPr lang="en-US" sz="2000" b="0" i="0" smtClean="0">
                              <a:solidFill>
                                <a:schemeClr val="bg1">
                                  <a:lumMod val="65000"/>
                                </a:schemeClr>
                              </a:solidFill>
                              <a:latin typeface="Cambria Math" panose="02040503050406030204" pitchFamily="18" charset="0"/>
                              <a:ea typeface="Cambria Math" panose="02040503050406030204" pitchFamily="18" charset="0"/>
                            </a:rPr>
                            <m:t>cl</m:t>
                          </m:r>
                        </m:sub>
                      </m:sSub>
                      <m:d>
                        <m:dPr>
                          <m:ctrlPr>
                            <a:rPr lang="en-US" sz="2000" i="1">
                              <a:solidFill>
                                <a:schemeClr val="bg1">
                                  <a:lumMod val="65000"/>
                                </a:schemeClr>
                              </a:solidFill>
                              <a:latin typeface="Cambria Math" panose="02040503050406030204" pitchFamily="18" charset="0"/>
                            </a:rPr>
                          </m:ctrlPr>
                        </m:dPr>
                        <m:e>
                          <m:sSub>
                            <m:sSubPr>
                              <m:ctrlPr>
                                <a:rPr lang="en-US" sz="2000" i="1">
                                  <a:solidFill>
                                    <a:schemeClr val="bg1">
                                      <a:lumMod val="65000"/>
                                    </a:schemeClr>
                                  </a:solidFill>
                                  <a:latin typeface="Cambria Math" panose="02040503050406030204" pitchFamily="18" charset="0"/>
                                </a:rPr>
                              </m:ctrlPr>
                            </m:sSubPr>
                            <m:e>
                              <m:r>
                                <m:rPr>
                                  <m:nor/>
                                </m:rPr>
                                <a:rPr lang="en-US" sz="2000">
                                  <a:solidFill>
                                    <a:schemeClr val="bg1">
                                      <a:lumMod val="65000"/>
                                    </a:schemeClr>
                                  </a:solidFill>
                                  <a:latin typeface="Cambria Math" panose="02040503050406030204" pitchFamily="18" charset="0"/>
                                  <a:ea typeface="Cambria Math" panose="02040503050406030204" pitchFamily="18" charset="0"/>
                                </a:rPr>
                                <m:t>airspeed</m:t>
                              </m:r>
                            </m:e>
                            <m:sub>
                              <m:r>
                                <a:rPr lang="en-US" sz="2000" i="1">
                                  <a:solidFill>
                                    <a:schemeClr val="bg1">
                                      <a:lumMod val="65000"/>
                                    </a:schemeClr>
                                  </a:solidFill>
                                  <a:latin typeface="Cambria Math" panose="02040503050406030204" pitchFamily="18" charset="0"/>
                                </a:rPr>
                                <m:t>𝑖</m:t>
                              </m:r>
                            </m:sub>
                          </m:sSub>
                          <m:r>
                            <a:rPr lang="en-US" sz="2000" i="1">
                              <a:solidFill>
                                <a:schemeClr val="bg1">
                                  <a:lumMod val="65000"/>
                                </a:schemeClr>
                              </a:solidFill>
                              <a:latin typeface="Cambria Math" panose="02040503050406030204" pitchFamily="18" charset="0"/>
                            </a:rPr>
                            <m:t>,</m:t>
                          </m:r>
                          <m:sSub>
                            <m:sSubPr>
                              <m:ctrlPr>
                                <a:rPr lang="en-US" sz="2000" i="1">
                                  <a:solidFill>
                                    <a:schemeClr val="bg1">
                                      <a:lumMod val="65000"/>
                                    </a:schemeClr>
                                  </a:solidFill>
                                  <a:latin typeface="Cambria Math" panose="02040503050406030204" pitchFamily="18" charset="0"/>
                                </a:rPr>
                              </m:ctrlPr>
                            </m:sSubPr>
                            <m:e>
                              <m:r>
                                <m:rPr>
                                  <m:nor/>
                                </m:rPr>
                                <a:rPr lang="en-US" sz="2000">
                                  <a:solidFill>
                                    <a:schemeClr val="bg1">
                                      <a:lumMod val="65000"/>
                                    </a:schemeClr>
                                  </a:solidFill>
                                  <a:latin typeface="Cambria Math" panose="02040503050406030204" pitchFamily="18" charset="0"/>
                                  <a:ea typeface="Cambria Math" panose="02040503050406030204" pitchFamily="18" charset="0"/>
                                </a:rPr>
                                <m:t>angle</m:t>
                              </m:r>
                            </m:e>
                            <m:sub>
                              <m:r>
                                <a:rPr lang="en-US" sz="2000" i="1">
                                  <a:solidFill>
                                    <a:schemeClr val="bg1">
                                      <a:lumMod val="65000"/>
                                    </a:schemeClr>
                                  </a:solidFill>
                                  <a:latin typeface="Cambria Math" panose="02040503050406030204" pitchFamily="18" charset="0"/>
                                </a:rPr>
                                <m:t>𝑖</m:t>
                              </m:r>
                            </m:sub>
                          </m:sSub>
                        </m:e>
                      </m:d>
                      <m:sSub>
                        <m:sSubPr>
                          <m:ctrlPr>
                            <a:rPr lang="en-US" sz="2000" i="1">
                              <a:solidFill>
                                <a:schemeClr val="bg1">
                                  <a:lumMod val="65000"/>
                                </a:schemeClr>
                              </a:solidFill>
                              <a:latin typeface="Cambria Math" panose="02040503050406030204" pitchFamily="18" charset="0"/>
                            </a:rPr>
                          </m:ctrlPr>
                        </m:sSubPr>
                        <m:e>
                          <m:r>
                            <m:rPr>
                              <m:nor/>
                            </m:rPr>
                            <a:rPr lang="en-US" sz="2000">
                              <a:solidFill>
                                <a:schemeClr val="bg1">
                                  <a:lumMod val="65000"/>
                                </a:schemeClr>
                              </a:solidFill>
                              <a:latin typeface="Cambria Math" panose="02040503050406030204" pitchFamily="18" charset="0"/>
                              <a:ea typeface="Cambria Math" panose="02040503050406030204" pitchFamily="18" charset="0"/>
                            </a:rPr>
                            <m:t>classic</m:t>
                          </m:r>
                        </m:e>
                        <m:sub>
                          <m:r>
                            <a:rPr lang="en-US" sz="2000" i="1">
                              <a:solidFill>
                                <a:schemeClr val="bg1">
                                  <a:lumMod val="65000"/>
                                </a:schemeClr>
                              </a:solidFill>
                              <a:latin typeface="Cambria Math" panose="02040503050406030204" pitchFamily="18" charset="0"/>
                            </a:rPr>
                            <m:t>𝑖</m:t>
                          </m:r>
                        </m:sub>
                      </m:sSub>
                      <m:r>
                        <a:rPr lang="en-US" sz="2000" i="1">
                          <a:solidFill>
                            <a:schemeClr val="bg1">
                              <a:lumMod val="65000"/>
                            </a:schemeClr>
                          </a:solidFill>
                          <a:latin typeface="Cambria Math" panose="02040503050406030204" pitchFamily="18" charset="0"/>
                        </a:rPr>
                        <m:t>+</m:t>
                      </m:r>
                      <m:sSub>
                        <m:sSubPr>
                          <m:ctrlPr>
                            <a:rPr lang="en-US" sz="2000" i="1">
                              <a:solidFill>
                                <a:schemeClr val="bg1">
                                  <a:lumMod val="65000"/>
                                </a:schemeClr>
                              </a:solidFill>
                              <a:latin typeface="Cambria Math" panose="02040503050406030204" pitchFamily="18" charset="0"/>
                            </a:rPr>
                          </m:ctrlPr>
                        </m:sSubPr>
                        <m:e>
                          <m:r>
                            <a:rPr lang="en-US" sz="2000" i="1">
                              <a:solidFill>
                                <a:schemeClr val="bg1">
                                  <a:lumMod val="65000"/>
                                </a:schemeClr>
                              </a:solidFill>
                              <a:latin typeface="Cambria Math" panose="02040503050406030204" pitchFamily="18" charset="0"/>
                            </a:rPr>
                            <m:t>𝑓</m:t>
                          </m:r>
                        </m:e>
                        <m:sub>
                          <m:r>
                            <m:rPr>
                              <m:nor/>
                            </m:rPr>
                            <a:rPr lang="en-US" sz="2000">
                              <a:solidFill>
                                <a:schemeClr val="bg1">
                                  <a:lumMod val="65000"/>
                                </a:schemeClr>
                              </a:solidFill>
                              <a:latin typeface="Cambria Math" panose="02040503050406030204" pitchFamily="18" charset="0"/>
                              <a:ea typeface="Cambria Math" panose="02040503050406030204" pitchFamily="18" charset="0"/>
                            </a:rPr>
                            <m:t>as</m:t>
                          </m:r>
                          <m:r>
                            <a:rPr lang="en-US" sz="2000" i="1">
                              <a:solidFill>
                                <a:schemeClr val="bg1">
                                  <a:lumMod val="65000"/>
                                </a:schemeClr>
                              </a:solidFill>
                              <a:latin typeface="Cambria Math" panose="02040503050406030204" pitchFamily="18" charset="0"/>
                              <a:ea typeface="Cambria Math" panose="02040503050406030204" pitchFamily="18" charset="0"/>
                            </a:rPr>
                            <m:t>,</m:t>
                          </m:r>
                          <m:r>
                            <m:rPr>
                              <m:nor/>
                            </m:rPr>
                            <a:rPr lang="en-US" sz="2000">
                              <a:solidFill>
                                <a:schemeClr val="bg1">
                                  <a:lumMod val="65000"/>
                                </a:schemeClr>
                              </a:solidFill>
                              <a:latin typeface="Cambria Math" panose="02040503050406030204" pitchFamily="18" charset="0"/>
                              <a:ea typeface="Cambria Math" panose="02040503050406030204" pitchFamily="18" charset="0"/>
                            </a:rPr>
                            <m:t>an</m:t>
                          </m:r>
                          <m:r>
                            <a:rPr lang="en-US" sz="2000" b="0" i="1" smtClean="0">
                              <a:solidFill>
                                <a:schemeClr val="bg1">
                                  <a:lumMod val="65000"/>
                                </a:schemeClr>
                              </a:solidFill>
                              <a:latin typeface="Cambria Math" panose="02040503050406030204" pitchFamily="18" charset="0"/>
                              <a:ea typeface="Cambria Math" panose="02040503050406030204" pitchFamily="18" charset="0"/>
                            </a:rPr>
                            <m:t>,</m:t>
                          </m:r>
                          <m:r>
                            <m:rPr>
                              <m:nor/>
                            </m:rPr>
                            <a:rPr lang="en-US" sz="2000" b="0" i="0" smtClean="0">
                              <a:solidFill>
                                <a:schemeClr val="bg1">
                                  <a:lumMod val="65000"/>
                                </a:schemeClr>
                              </a:solidFill>
                              <a:latin typeface="Cambria Math" panose="02040503050406030204" pitchFamily="18" charset="0"/>
                              <a:ea typeface="Cambria Math" panose="02040503050406030204" pitchFamily="18" charset="0"/>
                            </a:rPr>
                            <m:t>wr</m:t>
                          </m:r>
                        </m:sub>
                      </m:sSub>
                      <m:d>
                        <m:dPr>
                          <m:ctrlPr>
                            <a:rPr lang="en-US" sz="2000" i="1">
                              <a:solidFill>
                                <a:schemeClr val="bg1">
                                  <a:lumMod val="65000"/>
                                </a:schemeClr>
                              </a:solidFill>
                              <a:latin typeface="Cambria Math" panose="02040503050406030204" pitchFamily="18" charset="0"/>
                            </a:rPr>
                          </m:ctrlPr>
                        </m:dPr>
                        <m:e>
                          <m:sSub>
                            <m:sSubPr>
                              <m:ctrlPr>
                                <a:rPr lang="en-US" sz="2000" i="1">
                                  <a:solidFill>
                                    <a:schemeClr val="bg1">
                                      <a:lumMod val="65000"/>
                                    </a:schemeClr>
                                  </a:solidFill>
                                  <a:latin typeface="Cambria Math" panose="02040503050406030204" pitchFamily="18" charset="0"/>
                                </a:rPr>
                              </m:ctrlPr>
                            </m:sSubPr>
                            <m:e>
                              <m:r>
                                <m:rPr>
                                  <m:nor/>
                                </m:rPr>
                                <a:rPr lang="en-US" sz="2000">
                                  <a:solidFill>
                                    <a:schemeClr val="bg1">
                                      <a:lumMod val="65000"/>
                                    </a:schemeClr>
                                  </a:solidFill>
                                  <a:latin typeface="Cambria Math" panose="02040503050406030204" pitchFamily="18" charset="0"/>
                                  <a:ea typeface="Cambria Math" panose="02040503050406030204" pitchFamily="18" charset="0"/>
                                </a:rPr>
                                <m:t>airspeed</m:t>
                              </m:r>
                            </m:e>
                            <m:sub>
                              <m:r>
                                <a:rPr lang="en-US" sz="2000" i="1">
                                  <a:solidFill>
                                    <a:schemeClr val="bg1">
                                      <a:lumMod val="65000"/>
                                    </a:schemeClr>
                                  </a:solidFill>
                                  <a:latin typeface="Cambria Math" panose="02040503050406030204" pitchFamily="18" charset="0"/>
                                </a:rPr>
                                <m:t>𝑖</m:t>
                              </m:r>
                            </m:sub>
                          </m:sSub>
                          <m:r>
                            <a:rPr lang="en-US" sz="2000" i="1">
                              <a:solidFill>
                                <a:schemeClr val="bg1">
                                  <a:lumMod val="65000"/>
                                </a:schemeClr>
                              </a:solidFill>
                              <a:latin typeface="Cambria Math" panose="02040503050406030204" pitchFamily="18" charset="0"/>
                            </a:rPr>
                            <m:t>,</m:t>
                          </m:r>
                          <m:sSub>
                            <m:sSubPr>
                              <m:ctrlPr>
                                <a:rPr lang="en-US" sz="2000" i="1">
                                  <a:solidFill>
                                    <a:schemeClr val="bg1">
                                      <a:lumMod val="65000"/>
                                    </a:schemeClr>
                                  </a:solidFill>
                                  <a:latin typeface="Cambria Math" panose="02040503050406030204" pitchFamily="18" charset="0"/>
                                </a:rPr>
                              </m:ctrlPr>
                            </m:sSubPr>
                            <m:e>
                              <m:r>
                                <m:rPr>
                                  <m:nor/>
                                </m:rPr>
                                <a:rPr lang="en-US" sz="2000">
                                  <a:solidFill>
                                    <a:schemeClr val="bg1">
                                      <a:lumMod val="65000"/>
                                    </a:schemeClr>
                                  </a:solidFill>
                                  <a:latin typeface="Cambria Math" panose="02040503050406030204" pitchFamily="18" charset="0"/>
                                  <a:ea typeface="Cambria Math" panose="02040503050406030204" pitchFamily="18" charset="0"/>
                                </a:rPr>
                                <m:t>angle</m:t>
                              </m:r>
                            </m:e>
                            <m:sub>
                              <m:r>
                                <a:rPr lang="en-US" sz="2000" i="1">
                                  <a:solidFill>
                                    <a:schemeClr val="bg1">
                                      <a:lumMod val="65000"/>
                                    </a:schemeClr>
                                  </a:solidFill>
                                  <a:latin typeface="Cambria Math" panose="02040503050406030204" pitchFamily="18" charset="0"/>
                                </a:rPr>
                                <m:t>𝑖</m:t>
                              </m:r>
                            </m:sub>
                          </m:sSub>
                        </m:e>
                      </m:d>
                      <m:sSub>
                        <m:sSubPr>
                          <m:ctrlPr>
                            <a:rPr lang="en-US" sz="2000" i="1">
                              <a:solidFill>
                                <a:schemeClr val="bg1">
                                  <a:lumMod val="65000"/>
                                </a:schemeClr>
                              </a:solidFill>
                              <a:latin typeface="Cambria Math" panose="02040503050406030204" pitchFamily="18" charset="0"/>
                            </a:rPr>
                          </m:ctrlPr>
                        </m:sSubPr>
                        <m:e>
                          <m:r>
                            <m:rPr>
                              <m:nor/>
                            </m:rPr>
                            <a:rPr lang="en-US" sz="2000">
                              <a:solidFill>
                                <a:schemeClr val="bg1">
                                  <a:lumMod val="65000"/>
                                </a:schemeClr>
                              </a:solidFill>
                              <a:latin typeface="Cambria Math" panose="02040503050406030204" pitchFamily="18" charset="0"/>
                              <a:ea typeface="Cambria Math" panose="02040503050406030204" pitchFamily="18" charset="0"/>
                            </a:rPr>
                            <m:t>wrpa</m:t>
                          </m:r>
                        </m:e>
                        <m:sub>
                          <m:r>
                            <a:rPr lang="en-US" sz="2000" i="1">
                              <a:solidFill>
                                <a:schemeClr val="bg1">
                                  <a:lumMod val="65000"/>
                                </a:schemeClr>
                              </a:solidFill>
                              <a:latin typeface="Cambria Math" panose="02040503050406030204" pitchFamily="18" charset="0"/>
                            </a:rPr>
                            <m:t>𝑖</m:t>
                          </m:r>
                        </m:sub>
                      </m:sSub>
                      <m:r>
                        <a:rPr lang="en-US" sz="2000" b="0" i="1" smtClean="0">
                          <a:solidFill>
                            <a:schemeClr val="bg1">
                              <a:lumMod val="65000"/>
                            </a:schemeClr>
                          </a:solidFill>
                          <a:latin typeface="Cambria Math" panose="02040503050406030204" pitchFamily="18" charset="0"/>
                        </a:rPr>
                        <m:t>+</m:t>
                      </m:r>
                      <m:sSub>
                        <m:sSubPr>
                          <m:ctrlPr>
                            <a:rPr lang="en-US" sz="2000" b="0" i="1" smtClean="0">
                              <a:solidFill>
                                <a:schemeClr val="bg1">
                                  <a:lumMod val="65000"/>
                                </a:schemeClr>
                              </a:solidFill>
                              <a:latin typeface="Cambria Math" panose="02040503050406030204" pitchFamily="18" charset="0"/>
                            </a:rPr>
                          </m:ctrlPr>
                        </m:sSubPr>
                        <m:e>
                          <m:r>
                            <a:rPr lang="en-US" sz="2000" b="0" i="1" smtClean="0">
                              <a:solidFill>
                                <a:schemeClr val="bg1">
                                  <a:lumMod val="65000"/>
                                </a:schemeClr>
                              </a:solidFill>
                              <a:latin typeface="Cambria Math" panose="02040503050406030204" pitchFamily="18" charset="0"/>
                              <a:ea typeface="Cambria Math" panose="02040503050406030204" pitchFamily="18" charset="0"/>
                            </a:rPr>
                            <m:t>𝜖</m:t>
                          </m:r>
                        </m:e>
                        <m:sub>
                          <m:r>
                            <a:rPr lang="en-US" sz="2000" b="0" i="1" smtClean="0">
                              <a:solidFill>
                                <a:schemeClr val="bg1">
                                  <a:lumMod val="65000"/>
                                </a:schemeClr>
                              </a:solidFill>
                              <a:latin typeface="Cambria Math" panose="02040503050406030204" pitchFamily="18" charset="0"/>
                            </a:rPr>
                            <m:t>𝑖</m:t>
                          </m:r>
                        </m:sub>
                      </m:sSub>
                      <m:r>
                        <a:rPr lang="en-US" sz="2000" i="1">
                          <a:solidFill>
                            <a:schemeClr val="bg1">
                              <a:lumMod val="65000"/>
                            </a:schemeClr>
                          </a:solidFill>
                          <a:latin typeface="Cambria Math" panose="02040503050406030204" pitchFamily="18" charset="0"/>
                        </a:rPr>
                        <m:t> </m:t>
                      </m:r>
                    </m:oMath>
                  </m:oMathPara>
                </a14:m>
                <a:endParaRPr lang="en-US" sz="2000" dirty="0">
                  <a:solidFill>
                    <a:schemeClr val="bg1">
                      <a:lumMod val="65000"/>
                    </a:schemeClr>
                  </a:solidFill>
                </a:endParaRPr>
              </a:p>
            </p:txBody>
          </p:sp>
        </mc:Choice>
        <mc:Fallback xmlns="">
          <p:sp>
            <p:nvSpPr>
              <p:cNvPr id="16" name="TextBox 15">
                <a:extLst>
                  <a:ext uri="{FF2B5EF4-FFF2-40B4-BE49-F238E27FC236}">
                    <a16:creationId xmlns:a16="http://schemas.microsoft.com/office/drawing/2014/main" id="{E405C4B3-19CD-4779-B3E1-3FE622B6AACD}"/>
                  </a:ext>
                </a:extLst>
              </p:cNvPr>
              <p:cNvSpPr txBox="1">
                <a:spLocks noRot="1" noChangeAspect="1" noMove="1" noResize="1" noEditPoints="1" noAdjustHandles="1" noChangeArrowheads="1" noChangeShapeType="1" noTextEdit="1"/>
              </p:cNvSpPr>
              <p:nvPr/>
            </p:nvSpPr>
            <p:spPr>
              <a:xfrm>
                <a:off x="278423" y="2379149"/>
                <a:ext cx="8434256" cy="1076449"/>
              </a:xfrm>
              <a:prstGeom prst="rect">
                <a:avLst/>
              </a:prstGeom>
              <a:blipFill>
                <a:blip r:embed="rId5"/>
                <a:stretch>
                  <a:fillRect b="-39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5FA0569E-1364-4C54-A10B-8DD63593CD0D}"/>
                  </a:ext>
                </a:extLst>
              </p:cNvPr>
              <p:cNvSpPr txBox="1"/>
              <p:nvPr/>
            </p:nvSpPr>
            <p:spPr>
              <a:xfrm>
                <a:off x="354872" y="3675377"/>
                <a:ext cx="8434256" cy="100142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chemeClr val="bg1">
                                  <a:lumMod val="65000"/>
                                </a:schemeClr>
                              </a:solidFill>
                              <a:latin typeface="Cambria Math" panose="02040503050406030204" pitchFamily="18" charset="0"/>
                            </a:rPr>
                          </m:ctrlPr>
                        </m:sSubPr>
                        <m:e>
                          <m:r>
                            <m:rPr>
                              <m:nor/>
                            </m:rPr>
                            <a:rPr lang="en-US" sz="2000" b="0" i="0" smtClean="0">
                              <a:solidFill>
                                <a:schemeClr val="bg1">
                                  <a:lumMod val="65000"/>
                                </a:schemeClr>
                              </a:solidFill>
                              <a:latin typeface="Cambria Math" panose="02040503050406030204" pitchFamily="18" charset="0"/>
                              <a:ea typeface="Cambria Math" panose="02040503050406030204" pitchFamily="18" charset="0"/>
                            </a:rPr>
                            <m:t>range</m:t>
                          </m:r>
                        </m:e>
                        <m:sub>
                          <m:r>
                            <a:rPr lang="en-US" sz="2000" b="0" i="1" smtClean="0">
                              <a:solidFill>
                                <a:schemeClr val="bg1">
                                  <a:lumMod val="65000"/>
                                </a:schemeClr>
                              </a:solidFill>
                              <a:latin typeface="Cambria Math" panose="02040503050406030204" pitchFamily="18" charset="0"/>
                            </a:rPr>
                            <m:t>𝑖</m:t>
                          </m:r>
                        </m:sub>
                      </m:sSub>
                      <m:r>
                        <a:rPr lang="en-US" sz="2000" i="1">
                          <a:solidFill>
                            <a:schemeClr val="bg1">
                              <a:lumMod val="65000"/>
                            </a:schemeClr>
                          </a:solidFill>
                          <a:latin typeface="Cambria Math" panose="02040503050406030204" pitchFamily="18" charset="0"/>
                        </a:rPr>
                        <m:t>=</m:t>
                      </m:r>
                      <m:sSub>
                        <m:sSubPr>
                          <m:ctrlPr>
                            <a:rPr lang="en-US" sz="2000" i="1">
                              <a:solidFill>
                                <a:schemeClr val="bg1">
                                  <a:lumMod val="65000"/>
                                </a:schemeClr>
                              </a:solidFill>
                              <a:latin typeface="Cambria Math" panose="02040503050406030204" pitchFamily="18" charset="0"/>
                            </a:rPr>
                          </m:ctrlPr>
                        </m:sSubPr>
                        <m:e>
                          <m:r>
                            <a:rPr lang="en-US" sz="2000" i="1">
                              <a:solidFill>
                                <a:schemeClr val="bg1">
                                  <a:lumMod val="65000"/>
                                </a:schemeClr>
                              </a:solidFill>
                              <a:latin typeface="Cambria Math" panose="02040503050406030204" pitchFamily="18" charset="0"/>
                            </a:rPr>
                            <m:t>𝛽</m:t>
                          </m:r>
                        </m:e>
                        <m:sub>
                          <m:r>
                            <a:rPr lang="en-US" sz="2000" i="1">
                              <a:solidFill>
                                <a:schemeClr val="bg1">
                                  <a:lumMod val="65000"/>
                                </a:schemeClr>
                              </a:solidFill>
                              <a:latin typeface="Cambria Math" panose="02040503050406030204" pitchFamily="18" charset="0"/>
                            </a:rPr>
                            <m:t>0</m:t>
                          </m:r>
                        </m:sub>
                      </m:sSub>
                      <m:r>
                        <a:rPr lang="en-US" sz="2000" i="1">
                          <a:solidFill>
                            <a:schemeClr val="bg1">
                              <a:lumMod val="65000"/>
                            </a:schemeClr>
                          </a:solidFill>
                          <a:latin typeface="Cambria Math" panose="02040503050406030204" pitchFamily="18" charset="0"/>
                        </a:rPr>
                        <m:t>+ </m:t>
                      </m:r>
                      <m:sSub>
                        <m:sSubPr>
                          <m:ctrlPr>
                            <a:rPr lang="en-US" sz="2000" i="1">
                              <a:solidFill>
                                <a:schemeClr val="bg1">
                                  <a:lumMod val="65000"/>
                                </a:schemeClr>
                              </a:solidFill>
                              <a:latin typeface="Cambria Math" panose="02040503050406030204" pitchFamily="18" charset="0"/>
                            </a:rPr>
                          </m:ctrlPr>
                        </m:sSubPr>
                        <m:e>
                          <m:r>
                            <a:rPr lang="en-US" sz="2000" i="1">
                              <a:solidFill>
                                <a:schemeClr val="bg1">
                                  <a:lumMod val="65000"/>
                                </a:schemeClr>
                              </a:solidFill>
                              <a:latin typeface="Cambria Math" panose="02040503050406030204" pitchFamily="18" charset="0"/>
                            </a:rPr>
                            <m:t>𝛽</m:t>
                          </m:r>
                        </m:e>
                        <m:sub>
                          <m:r>
                            <m:rPr>
                              <m:sty m:val="p"/>
                            </m:rPr>
                            <a:rPr lang="en-US" sz="2000" i="1" smtClean="0">
                              <a:solidFill>
                                <a:schemeClr val="bg1">
                                  <a:lumMod val="65000"/>
                                </a:schemeClr>
                              </a:solidFill>
                              <a:latin typeface="Cambria Math" panose="02040503050406030204" pitchFamily="18" charset="0"/>
                              <a:ea typeface="Cambria Math" panose="02040503050406030204" pitchFamily="18" charset="0"/>
                            </a:rPr>
                            <m:t>cl</m:t>
                          </m:r>
                        </m:sub>
                      </m:sSub>
                      <m:sSub>
                        <m:sSubPr>
                          <m:ctrlPr>
                            <a:rPr lang="en-US" sz="2000" i="1">
                              <a:solidFill>
                                <a:schemeClr val="bg1">
                                  <a:lumMod val="65000"/>
                                </a:schemeClr>
                              </a:solidFill>
                              <a:latin typeface="Cambria Math" panose="02040503050406030204" pitchFamily="18" charset="0"/>
                            </a:rPr>
                          </m:ctrlPr>
                        </m:sSubPr>
                        <m:e>
                          <m:r>
                            <m:rPr>
                              <m:nor/>
                            </m:rPr>
                            <a:rPr lang="en-US" sz="2000">
                              <a:solidFill>
                                <a:schemeClr val="bg1">
                                  <a:lumMod val="65000"/>
                                </a:schemeClr>
                              </a:solidFill>
                              <a:latin typeface="Cambria Math" panose="02040503050406030204" pitchFamily="18" charset="0"/>
                              <a:ea typeface="Cambria Math" panose="02040503050406030204" pitchFamily="18" charset="0"/>
                            </a:rPr>
                            <m:t>classic</m:t>
                          </m:r>
                        </m:e>
                        <m:sub>
                          <m:r>
                            <a:rPr lang="en-US" sz="2000" i="1">
                              <a:solidFill>
                                <a:schemeClr val="bg1">
                                  <a:lumMod val="65000"/>
                                </a:schemeClr>
                              </a:solidFill>
                              <a:latin typeface="Cambria Math" panose="02040503050406030204" pitchFamily="18" charset="0"/>
                            </a:rPr>
                            <m:t>𝑖</m:t>
                          </m:r>
                        </m:sub>
                      </m:sSub>
                      <m:r>
                        <a:rPr lang="en-US" sz="2000" i="1">
                          <a:solidFill>
                            <a:schemeClr val="bg1">
                              <a:lumMod val="65000"/>
                            </a:schemeClr>
                          </a:solidFill>
                          <a:latin typeface="Cambria Math" panose="02040503050406030204" pitchFamily="18" charset="0"/>
                        </a:rPr>
                        <m:t>+</m:t>
                      </m:r>
                      <m:sSub>
                        <m:sSubPr>
                          <m:ctrlPr>
                            <a:rPr lang="en-US" sz="2000" i="1">
                              <a:solidFill>
                                <a:schemeClr val="bg1">
                                  <a:lumMod val="65000"/>
                                </a:schemeClr>
                              </a:solidFill>
                              <a:latin typeface="Cambria Math" panose="02040503050406030204" pitchFamily="18" charset="0"/>
                            </a:rPr>
                          </m:ctrlPr>
                        </m:sSubPr>
                        <m:e>
                          <m:r>
                            <a:rPr lang="en-US" sz="2000" i="1">
                              <a:solidFill>
                                <a:schemeClr val="bg1">
                                  <a:lumMod val="65000"/>
                                </a:schemeClr>
                              </a:solidFill>
                              <a:latin typeface="Cambria Math" panose="02040503050406030204" pitchFamily="18" charset="0"/>
                            </a:rPr>
                            <m:t>𝛽</m:t>
                          </m:r>
                        </m:e>
                        <m:sub>
                          <m:r>
                            <m:rPr>
                              <m:nor/>
                            </m:rPr>
                            <a:rPr lang="en-US" sz="2000">
                              <a:solidFill>
                                <a:schemeClr val="bg1">
                                  <a:lumMod val="65000"/>
                                </a:schemeClr>
                              </a:solidFill>
                              <a:latin typeface="Cambria Math" panose="02040503050406030204" pitchFamily="18" charset="0"/>
                              <a:ea typeface="Cambria Math" panose="02040503050406030204" pitchFamily="18" charset="0"/>
                            </a:rPr>
                            <m:t>wr</m:t>
                          </m:r>
                        </m:sub>
                      </m:sSub>
                      <m:sSub>
                        <m:sSubPr>
                          <m:ctrlPr>
                            <a:rPr lang="en-US" sz="2000" i="1">
                              <a:solidFill>
                                <a:schemeClr val="bg1">
                                  <a:lumMod val="65000"/>
                                </a:schemeClr>
                              </a:solidFill>
                              <a:latin typeface="Cambria Math" panose="02040503050406030204" pitchFamily="18" charset="0"/>
                            </a:rPr>
                          </m:ctrlPr>
                        </m:sSubPr>
                        <m:e>
                          <m:r>
                            <m:rPr>
                              <m:nor/>
                            </m:rPr>
                            <a:rPr lang="en-US" sz="2000">
                              <a:solidFill>
                                <a:schemeClr val="bg1">
                                  <a:lumMod val="65000"/>
                                </a:schemeClr>
                              </a:solidFill>
                              <a:latin typeface="Cambria Math" panose="02040503050406030204" pitchFamily="18" charset="0"/>
                              <a:ea typeface="Cambria Math" panose="02040503050406030204" pitchFamily="18" charset="0"/>
                            </a:rPr>
                            <m:t>wrpa</m:t>
                          </m:r>
                        </m:e>
                        <m:sub>
                          <m:r>
                            <a:rPr lang="en-US" sz="2000" i="1">
                              <a:solidFill>
                                <a:schemeClr val="bg1">
                                  <a:lumMod val="65000"/>
                                </a:schemeClr>
                              </a:solidFill>
                              <a:latin typeface="Cambria Math" panose="02040503050406030204" pitchFamily="18" charset="0"/>
                            </a:rPr>
                            <m:t>𝑖</m:t>
                          </m:r>
                        </m:sub>
                      </m:sSub>
                      <m:r>
                        <a:rPr lang="en-US" sz="2000" i="1">
                          <a:solidFill>
                            <a:schemeClr val="bg1">
                              <a:lumMod val="65000"/>
                            </a:schemeClr>
                          </a:solidFill>
                          <a:latin typeface="Cambria Math" panose="02040503050406030204" pitchFamily="18" charset="0"/>
                        </a:rPr>
                        <m:t>+</m:t>
                      </m:r>
                      <m:sSub>
                        <m:sSubPr>
                          <m:ctrlPr>
                            <a:rPr lang="en-US" sz="2000" i="1">
                              <a:solidFill>
                                <a:schemeClr val="bg1">
                                  <a:lumMod val="65000"/>
                                </a:schemeClr>
                              </a:solidFill>
                              <a:latin typeface="Cambria Math" panose="02040503050406030204" pitchFamily="18" charset="0"/>
                            </a:rPr>
                          </m:ctrlPr>
                        </m:sSubPr>
                        <m:e>
                          <m:r>
                            <a:rPr lang="en-US" sz="2000" i="1">
                              <a:solidFill>
                                <a:schemeClr val="bg1">
                                  <a:lumMod val="65000"/>
                                </a:schemeClr>
                              </a:solidFill>
                              <a:latin typeface="Cambria Math" panose="02040503050406030204" pitchFamily="18" charset="0"/>
                            </a:rPr>
                            <m:t>𝛽</m:t>
                          </m:r>
                        </m:e>
                        <m:sub>
                          <m:r>
                            <m:rPr>
                              <m:nor/>
                            </m:rPr>
                            <a:rPr lang="en-US" sz="2000" b="0" i="0" smtClean="0">
                              <a:solidFill>
                                <a:schemeClr val="bg1">
                                  <a:lumMod val="65000"/>
                                </a:schemeClr>
                              </a:solidFill>
                              <a:latin typeface="Cambria Math" panose="02040503050406030204" pitchFamily="18" charset="0"/>
                              <a:ea typeface="Cambria Math" panose="02040503050406030204" pitchFamily="18" charset="0"/>
                            </a:rPr>
                            <m:t>as</m:t>
                          </m:r>
                        </m:sub>
                      </m:sSub>
                      <m:sSub>
                        <m:sSubPr>
                          <m:ctrlPr>
                            <a:rPr lang="en-US" sz="2000" i="1">
                              <a:solidFill>
                                <a:schemeClr val="bg1">
                                  <a:lumMod val="65000"/>
                                </a:schemeClr>
                              </a:solidFill>
                              <a:latin typeface="Cambria Math" panose="02040503050406030204" pitchFamily="18" charset="0"/>
                            </a:rPr>
                          </m:ctrlPr>
                        </m:sSubPr>
                        <m:e>
                          <m:r>
                            <m:rPr>
                              <m:nor/>
                            </m:rPr>
                            <a:rPr lang="en-US" sz="2000" b="0" i="0" smtClean="0">
                              <a:solidFill>
                                <a:schemeClr val="bg1">
                                  <a:lumMod val="65000"/>
                                </a:schemeClr>
                              </a:solidFill>
                              <a:latin typeface="Cambria Math" panose="02040503050406030204" pitchFamily="18" charset="0"/>
                              <a:ea typeface="Cambria Math" panose="02040503050406030204" pitchFamily="18" charset="0"/>
                            </a:rPr>
                            <m:t>airspeed</m:t>
                          </m:r>
                        </m:e>
                        <m:sub>
                          <m:r>
                            <a:rPr lang="en-US" sz="2000" i="1">
                              <a:solidFill>
                                <a:schemeClr val="bg1">
                                  <a:lumMod val="65000"/>
                                </a:schemeClr>
                              </a:solidFill>
                              <a:latin typeface="Cambria Math" panose="02040503050406030204" pitchFamily="18" charset="0"/>
                            </a:rPr>
                            <m:t>𝑖</m:t>
                          </m:r>
                        </m:sub>
                      </m:sSub>
                      <m:r>
                        <a:rPr lang="en-US" sz="2000" b="0" i="1" smtClean="0">
                          <a:solidFill>
                            <a:schemeClr val="bg1">
                              <a:lumMod val="65000"/>
                            </a:schemeClr>
                          </a:solidFill>
                          <a:latin typeface="Cambria Math" panose="02040503050406030204" pitchFamily="18" charset="0"/>
                        </a:rPr>
                        <m:t>+</m:t>
                      </m:r>
                      <m:sSub>
                        <m:sSubPr>
                          <m:ctrlPr>
                            <a:rPr lang="en-US" sz="2000" i="1">
                              <a:solidFill>
                                <a:schemeClr val="bg1">
                                  <a:lumMod val="65000"/>
                                </a:schemeClr>
                              </a:solidFill>
                              <a:latin typeface="Cambria Math" panose="02040503050406030204" pitchFamily="18" charset="0"/>
                            </a:rPr>
                          </m:ctrlPr>
                        </m:sSubPr>
                        <m:e>
                          <m:r>
                            <a:rPr lang="en-US" sz="2000" b="0" i="1" smtClean="0">
                              <a:solidFill>
                                <a:schemeClr val="bg1">
                                  <a:lumMod val="65000"/>
                                </a:schemeClr>
                              </a:solidFill>
                              <a:latin typeface="Cambria Math" panose="02040503050406030204" pitchFamily="18" charset="0"/>
                            </a:rPr>
                            <m:t>𝑓</m:t>
                          </m:r>
                        </m:e>
                        <m:sub>
                          <m:r>
                            <m:rPr>
                              <m:nor/>
                            </m:rPr>
                            <a:rPr lang="en-US" sz="2000">
                              <a:solidFill>
                                <a:schemeClr val="bg1">
                                  <a:lumMod val="65000"/>
                                </a:schemeClr>
                              </a:solidFill>
                              <a:latin typeface="Cambria Math" panose="02040503050406030204" pitchFamily="18" charset="0"/>
                              <a:ea typeface="Cambria Math" panose="02040503050406030204" pitchFamily="18" charset="0"/>
                            </a:rPr>
                            <m:t>as</m:t>
                          </m:r>
                        </m:sub>
                      </m:sSub>
                      <m:d>
                        <m:dPr>
                          <m:ctrlPr>
                            <a:rPr lang="en-US" sz="2000" i="1" smtClean="0">
                              <a:solidFill>
                                <a:schemeClr val="bg1">
                                  <a:lumMod val="65000"/>
                                </a:schemeClr>
                              </a:solidFill>
                              <a:latin typeface="Cambria Math" panose="02040503050406030204" pitchFamily="18" charset="0"/>
                            </a:rPr>
                          </m:ctrlPr>
                        </m:dPr>
                        <m:e>
                          <m:sSub>
                            <m:sSubPr>
                              <m:ctrlPr>
                                <a:rPr lang="en-US" sz="2000" i="1">
                                  <a:solidFill>
                                    <a:schemeClr val="bg1">
                                      <a:lumMod val="65000"/>
                                    </a:schemeClr>
                                  </a:solidFill>
                                  <a:latin typeface="Cambria Math" panose="02040503050406030204" pitchFamily="18" charset="0"/>
                                </a:rPr>
                              </m:ctrlPr>
                            </m:sSubPr>
                            <m:e>
                              <m:r>
                                <m:rPr>
                                  <m:nor/>
                                </m:rPr>
                                <a:rPr lang="en-US" sz="2000">
                                  <a:solidFill>
                                    <a:schemeClr val="bg1">
                                      <a:lumMod val="65000"/>
                                    </a:schemeClr>
                                  </a:solidFill>
                                  <a:latin typeface="Cambria Math" panose="02040503050406030204" pitchFamily="18" charset="0"/>
                                  <a:ea typeface="Cambria Math" panose="02040503050406030204" pitchFamily="18" charset="0"/>
                                </a:rPr>
                                <m:t>airspeed</m:t>
                              </m:r>
                            </m:e>
                            <m:sub>
                              <m:r>
                                <a:rPr lang="en-US" sz="2000" i="1">
                                  <a:solidFill>
                                    <a:schemeClr val="bg1">
                                      <a:lumMod val="65000"/>
                                    </a:schemeClr>
                                  </a:solidFill>
                                  <a:latin typeface="Cambria Math" panose="02040503050406030204" pitchFamily="18" charset="0"/>
                                </a:rPr>
                                <m:t>𝑖</m:t>
                              </m:r>
                            </m:sub>
                          </m:sSub>
                        </m:e>
                      </m:d>
                      <m:r>
                        <a:rPr lang="en-US" sz="2000" b="0" i="1" smtClean="0">
                          <a:solidFill>
                            <a:schemeClr val="bg1">
                              <a:lumMod val="65000"/>
                            </a:schemeClr>
                          </a:solidFill>
                          <a:latin typeface="Cambria Math" panose="02040503050406030204" pitchFamily="18" charset="0"/>
                        </a:rPr>
                        <m:t>+</m:t>
                      </m:r>
                      <m:sSub>
                        <m:sSubPr>
                          <m:ctrlPr>
                            <a:rPr lang="en-US" sz="2000" i="1">
                              <a:solidFill>
                                <a:schemeClr val="bg1">
                                  <a:lumMod val="65000"/>
                                </a:schemeClr>
                              </a:solidFill>
                              <a:latin typeface="Cambria Math" panose="02040503050406030204" pitchFamily="18" charset="0"/>
                            </a:rPr>
                          </m:ctrlPr>
                        </m:sSubPr>
                        <m:e>
                          <m:r>
                            <a:rPr lang="en-US" sz="2000" i="1">
                              <a:solidFill>
                                <a:schemeClr val="bg1">
                                  <a:lumMod val="65000"/>
                                </a:schemeClr>
                              </a:solidFill>
                              <a:latin typeface="Cambria Math" panose="02040503050406030204" pitchFamily="18" charset="0"/>
                            </a:rPr>
                            <m:t>𝛽</m:t>
                          </m:r>
                        </m:e>
                        <m:sub>
                          <m:r>
                            <m:rPr>
                              <m:nor/>
                            </m:rPr>
                            <a:rPr lang="en-US" sz="2000" i="0">
                              <a:solidFill>
                                <a:schemeClr val="bg1">
                                  <a:lumMod val="65000"/>
                                </a:schemeClr>
                              </a:solidFill>
                              <a:latin typeface="Cambria Math" panose="02040503050406030204" pitchFamily="18" charset="0"/>
                              <a:ea typeface="Cambria Math" panose="02040503050406030204" pitchFamily="18" charset="0"/>
                            </a:rPr>
                            <m:t>a</m:t>
                          </m:r>
                          <m:r>
                            <m:rPr>
                              <m:nor/>
                            </m:rPr>
                            <a:rPr lang="en-US" sz="2000" b="0" i="0" smtClean="0">
                              <a:solidFill>
                                <a:schemeClr val="bg1">
                                  <a:lumMod val="65000"/>
                                </a:schemeClr>
                              </a:solidFill>
                              <a:latin typeface="Cambria Math" panose="02040503050406030204" pitchFamily="18" charset="0"/>
                              <a:ea typeface="Cambria Math" panose="02040503050406030204" pitchFamily="18" charset="0"/>
                            </a:rPr>
                            <m:t>n</m:t>
                          </m:r>
                        </m:sub>
                      </m:sSub>
                      <m:sSub>
                        <m:sSubPr>
                          <m:ctrlPr>
                            <a:rPr lang="en-US" sz="2000" i="1">
                              <a:solidFill>
                                <a:schemeClr val="bg1">
                                  <a:lumMod val="65000"/>
                                </a:schemeClr>
                              </a:solidFill>
                              <a:latin typeface="Cambria Math" panose="02040503050406030204" pitchFamily="18" charset="0"/>
                            </a:rPr>
                          </m:ctrlPr>
                        </m:sSubPr>
                        <m:e>
                          <m:r>
                            <m:rPr>
                              <m:nor/>
                            </m:rPr>
                            <a:rPr lang="en-US" sz="2000">
                              <a:solidFill>
                                <a:schemeClr val="bg1">
                                  <a:lumMod val="65000"/>
                                </a:schemeClr>
                              </a:solidFill>
                              <a:latin typeface="Cambria Math" panose="02040503050406030204" pitchFamily="18" charset="0"/>
                              <a:ea typeface="Cambria Math" panose="02040503050406030204" pitchFamily="18" charset="0"/>
                            </a:rPr>
                            <m:t>a</m:t>
                          </m:r>
                          <m:r>
                            <m:rPr>
                              <m:nor/>
                            </m:rPr>
                            <a:rPr lang="en-US" sz="2000" b="0" i="0" smtClean="0">
                              <a:solidFill>
                                <a:schemeClr val="bg1">
                                  <a:lumMod val="65000"/>
                                </a:schemeClr>
                              </a:solidFill>
                              <a:latin typeface="Cambria Math" panose="02040503050406030204" pitchFamily="18" charset="0"/>
                              <a:ea typeface="Cambria Math" panose="02040503050406030204" pitchFamily="18" charset="0"/>
                            </a:rPr>
                            <m:t>ngle</m:t>
                          </m:r>
                        </m:e>
                        <m:sub>
                          <m:r>
                            <a:rPr lang="en-US" sz="2000" i="1">
                              <a:solidFill>
                                <a:schemeClr val="bg1">
                                  <a:lumMod val="65000"/>
                                </a:schemeClr>
                              </a:solidFill>
                              <a:latin typeface="Cambria Math" panose="02040503050406030204" pitchFamily="18" charset="0"/>
                            </a:rPr>
                            <m:t>𝑖</m:t>
                          </m:r>
                        </m:sub>
                      </m:sSub>
                      <m:r>
                        <a:rPr lang="en-US" sz="2000" i="1">
                          <a:solidFill>
                            <a:schemeClr val="bg1">
                              <a:lumMod val="65000"/>
                            </a:schemeClr>
                          </a:solidFill>
                          <a:latin typeface="Cambria Math" panose="02040503050406030204" pitchFamily="18" charset="0"/>
                        </a:rPr>
                        <m:t>+</m:t>
                      </m:r>
                      <m:sSub>
                        <m:sSubPr>
                          <m:ctrlPr>
                            <a:rPr lang="en-US" sz="2000" i="1">
                              <a:solidFill>
                                <a:schemeClr val="bg1">
                                  <a:lumMod val="65000"/>
                                </a:schemeClr>
                              </a:solidFill>
                              <a:latin typeface="Cambria Math" panose="02040503050406030204" pitchFamily="18" charset="0"/>
                            </a:rPr>
                          </m:ctrlPr>
                        </m:sSubPr>
                        <m:e>
                          <m:r>
                            <a:rPr lang="en-US" sz="2000" b="0" i="1" smtClean="0">
                              <a:solidFill>
                                <a:schemeClr val="bg1">
                                  <a:lumMod val="65000"/>
                                </a:schemeClr>
                              </a:solidFill>
                              <a:latin typeface="Cambria Math" panose="02040503050406030204" pitchFamily="18" charset="0"/>
                            </a:rPr>
                            <m:t>𝑓</m:t>
                          </m:r>
                        </m:e>
                        <m:sub>
                          <m:r>
                            <m:rPr>
                              <m:nor/>
                            </m:rPr>
                            <a:rPr lang="en-US" sz="2000">
                              <a:solidFill>
                                <a:schemeClr val="bg1">
                                  <a:lumMod val="65000"/>
                                </a:schemeClr>
                              </a:solidFill>
                              <a:latin typeface="Cambria Math" panose="02040503050406030204" pitchFamily="18" charset="0"/>
                              <a:ea typeface="Cambria Math" panose="02040503050406030204" pitchFamily="18" charset="0"/>
                            </a:rPr>
                            <m:t>an</m:t>
                          </m:r>
                        </m:sub>
                      </m:sSub>
                      <m:d>
                        <m:dPr>
                          <m:ctrlPr>
                            <a:rPr lang="en-US" sz="2000" i="1" smtClean="0">
                              <a:solidFill>
                                <a:schemeClr val="bg1">
                                  <a:lumMod val="65000"/>
                                </a:schemeClr>
                              </a:solidFill>
                              <a:latin typeface="Cambria Math" panose="02040503050406030204" pitchFamily="18" charset="0"/>
                            </a:rPr>
                          </m:ctrlPr>
                        </m:dPr>
                        <m:e>
                          <m:sSub>
                            <m:sSubPr>
                              <m:ctrlPr>
                                <a:rPr lang="en-US" sz="2000" i="1">
                                  <a:solidFill>
                                    <a:schemeClr val="bg1">
                                      <a:lumMod val="65000"/>
                                    </a:schemeClr>
                                  </a:solidFill>
                                  <a:latin typeface="Cambria Math" panose="02040503050406030204" pitchFamily="18" charset="0"/>
                                </a:rPr>
                              </m:ctrlPr>
                            </m:sSubPr>
                            <m:e>
                              <m:r>
                                <m:rPr>
                                  <m:nor/>
                                </m:rPr>
                                <a:rPr lang="en-US" sz="2000">
                                  <a:solidFill>
                                    <a:schemeClr val="bg1">
                                      <a:lumMod val="65000"/>
                                    </a:schemeClr>
                                  </a:solidFill>
                                  <a:latin typeface="Cambria Math" panose="02040503050406030204" pitchFamily="18" charset="0"/>
                                  <a:ea typeface="Cambria Math" panose="02040503050406030204" pitchFamily="18" charset="0"/>
                                </a:rPr>
                                <m:t>angle</m:t>
                              </m:r>
                            </m:e>
                            <m:sub>
                              <m:r>
                                <a:rPr lang="en-US" sz="2000" i="1">
                                  <a:solidFill>
                                    <a:schemeClr val="bg1">
                                      <a:lumMod val="65000"/>
                                    </a:schemeClr>
                                  </a:solidFill>
                                  <a:latin typeface="Cambria Math" panose="02040503050406030204" pitchFamily="18" charset="0"/>
                                </a:rPr>
                                <m:t>𝑖</m:t>
                              </m:r>
                            </m:sub>
                          </m:sSub>
                        </m:e>
                      </m:d>
                      <m:r>
                        <a:rPr lang="en-US" sz="2000" b="0" i="1" smtClean="0">
                          <a:solidFill>
                            <a:schemeClr val="bg1">
                              <a:lumMod val="65000"/>
                            </a:schemeClr>
                          </a:solidFill>
                          <a:latin typeface="Cambria Math" panose="02040503050406030204" pitchFamily="18" charset="0"/>
                        </a:rPr>
                        <m:t>+</m:t>
                      </m:r>
                      <m:sSub>
                        <m:sSubPr>
                          <m:ctrlPr>
                            <a:rPr lang="en-US" sz="2000" b="0" i="1" smtClean="0">
                              <a:solidFill>
                                <a:schemeClr val="bg1">
                                  <a:lumMod val="65000"/>
                                </a:schemeClr>
                              </a:solidFill>
                              <a:latin typeface="Cambria Math" panose="02040503050406030204" pitchFamily="18" charset="0"/>
                            </a:rPr>
                          </m:ctrlPr>
                        </m:sSubPr>
                        <m:e>
                          <m:r>
                            <a:rPr lang="en-US" sz="2000" b="0" i="1" smtClean="0">
                              <a:solidFill>
                                <a:schemeClr val="bg1">
                                  <a:lumMod val="65000"/>
                                </a:schemeClr>
                              </a:solidFill>
                              <a:latin typeface="Cambria Math" panose="02040503050406030204" pitchFamily="18" charset="0"/>
                              <a:ea typeface="Cambria Math" panose="02040503050406030204" pitchFamily="18" charset="0"/>
                            </a:rPr>
                            <m:t>𝜖</m:t>
                          </m:r>
                        </m:e>
                        <m:sub>
                          <m:r>
                            <a:rPr lang="en-US" sz="2000" b="0" i="1" smtClean="0">
                              <a:solidFill>
                                <a:schemeClr val="bg1">
                                  <a:lumMod val="65000"/>
                                </a:schemeClr>
                              </a:solidFill>
                              <a:latin typeface="Cambria Math" panose="02040503050406030204" pitchFamily="18" charset="0"/>
                            </a:rPr>
                            <m:t>𝑖</m:t>
                          </m:r>
                        </m:sub>
                      </m:sSub>
                      <m:r>
                        <a:rPr lang="en-US" sz="2000" i="1">
                          <a:solidFill>
                            <a:schemeClr val="bg1">
                              <a:lumMod val="65000"/>
                            </a:schemeClr>
                          </a:solidFill>
                          <a:latin typeface="Cambria Math" panose="02040503050406030204" pitchFamily="18" charset="0"/>
                        </a:rPr>
                        <m:t> </m:t>
                      </m:r>
                    </m:oMath>
                  </m:oMathPara>
                </a14:m>
                <a:endParaRPr lang="en-US" sz="2000" dirty="0">
                  <a:solidFill>
                    <a:schemeClr val="bg1">
                      <a:lumMod val="65000"/>
                    </a:schemeClr>
                  </a:solidFill>
                </a:endParaRPr>
              </a:p>
            </p:txBody>
          </p:sp>
        </mc:Choice>
        <mc:Fallback xmlns="">
          <p:sp>
            <p:nvSpPr>
              <p:cNvPr id="18" name="TextBox 17">
                <a:extLst>
                  <a:ext uri="{FF2B5EF4-FFF2-40B4-BE49-F238E27FC236}">
                    <a16:creationId xmlns:a16="http://schemas.microsoft.com/office/drawing/2014/main" id="{5FA0569E-1364-4C54-A10B-8DD63593CD0D}"/>
                  </a:ext>
                </a:extLst>
              </p:cNvPr>
              <p:cNvSpPr txBox="1">
                <a:spLocks noRot="1" noChangeAspect="1" noMove="1" noResize="1" noEditPoints="1" noAdjustHandles="1" noChangeArrowheads="1" noChangeShapeType="1" noTextEdit="1"/>
              </p:cNvSpPr>
              <p:nvPr/>
            </p:nvSpPr>
            <p:spPr>
              <a:xfrm>
                <a:off x="354872" y="3675377"/>
                <a:ext cx="8434256" cy="1001428"/>
              </a:xfrm>
              <a:prstGeom prst="rect">
                <a:avLst/>
              </a:prstGeom>
              <a:blipFill>
                <a:blip r:embed="rId6"/>
                <a:stretch>
                  <a:fillRect b="-609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3593F74A-1D98-4453-BCFC-F6D9693AF7A1}"/>
                  </a:ext>
                </a:extLst>
              </p:cNvPr>
              <p:cNvSpPr txBox="1"/>
              <p:nvPr/>
            </p:nvSpPr>
            <p:spPr>
              <a:xfrm>
                <a:off x="278423" y="4896584"/>
                <a:ext cx="8434256"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chemeClr val="bg1">
                                  <a:lumMod val="65000"/>
                                </a:schemeClr>
                              </a:solidFill>
                              <a:latin typeface="Cambria Math" panose="02040503050406030204" pitchFamily="18" charset="0"/>
                            </a:rPr>
                          </m:ctrlPr>
                        </m:sSubPr>
                        <m:e>
                          <m:r>
                            <m:rPr>
                              <m:nor/>
                            </m:rPr>
                            <a:rPr lang="en-US" sz="2000" b="0" i="0" smtClean="0">
                              <a:solidFill>
                                <a:schemeClr val="bg1">
                                  <a:lumMod val="65000"/>
                                </a:schemeClr>
                              </a:solidFill>
                              <a:latin typeface="Cambria Math" panose="02040503050406030204" pitchFamily="18" charset="0"/>
                              <a:ea typeface="Cambria Math" panose="02040503050406030204" pitchFamily="18" charset="0"/>
                            </a:rPr>
                            <m:t>range</m:t>
                          </m:r>
                        </m:e>
                        <m:sub>
                          <m:r>
                            <a:rPr lang="en-US" sz="2000" b="0" i="1" smtClean="0">
                              <a:solidFill>
                                <a:schemeClr val="bg1">
                                  <a:lumMod val="65000"/>
                                </a:schemeClr>
                              </a:solidFill>
                              <a:latin typeface="Cambria Math" panose="02040503050406030204" pitchFamily="18" charset="0"/>
                            </a:rPr>
                            <m:t>𝑖</m:t>
                          </m:r>
                        </m:sub>
                      </m:sSub>
                      <m:r>
                        <a:rPr lang="en-US" sz="2000" i="1">
                          <a:solidFill>
                            <a:schemeClr val="bg1">
                              <a:lumMod val="65000"/>
                            </a:schemeClr>
                          </a:solidFill>
                          <a:latin typeface="Cambria Math" panose="02040503050406030204" pitchFamily="18" charset="0"/>
                        </a:rPr>
                        <m:t>=</m:t>
                      </m:r>
                      <m:sSub>
                        <m:sSubPr>
                          <m:ctrlPr>
                            <a:rPr lang="en-US" sz="2000" i="1">
                              <a:solidFill>
                                <a:schemeClr val="bg1">
                                  <a:lumMod val="65000"/>
                                </a:schemeClr>
                              </a:solidFill>
                              <a:latin typeface="Cambria Math" panose="02040503050406030204" pitchFamily="18" charset="0"/>
                            </a:rPr>
                          </m:ctrlPr>
                        </m:sSubPr>
                        <m:e>
                          <m:r>
                            <a:rPr lang="en-US" sz="2000" i="1">
                              <a:solidFill>
                                <a:schemeClr val="bg1">
                                  <a:lumMod val="65000"/>
                                </a:schemeClr>
                              </a:solidFill>
                              <a:latin typeface="Cambria Math" panose="02040503050406030204" pitchFamily="18" charset="0"/>
                            </a:rPr>
                            <m:t>𝛽</m:t>
                          </m:r>
                        </m:e>
                        <m:sub>
                          <m:r>
                            <a:rPr lang="en-US" sz="2000" i="1">
                              <a:solidFill>
                                <a:schemeClr val="bg1">
                                  <a:lumMod val="65000"/>
                                </a:schemeClr>
                              </a:solidFill>
                              <a:latin typeface="Cambria Math" panose="02040503050406030204" pitchFamily="18" charset="0"/>
                            </a:rPr>
                            <m:t>0</m:t>
                          </m:r>
                        </m:sub>
                      </m:sSub>
                      <m:r>
                        <a:rPr lang="en-US" sz="2000" i="1">
                          <a:solidFill>
                            <a:schemeClr val="bg1">
                              <a:lumMod val="65000"/>
                            </a:schemeClr>
                          </a:solidFill>
                          <a:latin typeface="Cambria Math" panose="02040503050406030204" pitchFamily="18" charset="0"/>
                        </a:rPr>
                        <m:t>+ </m:t>
                      </m:r>
                      <m:sSub>
                        <m:sSubPr>
                          <m:ctrlPr>
                            <a:rPr lang="en-US" sz="2000" i="1">
                              <a:solidFill>
                                <a:schemeClr val="bg1">
                                  <a:lumMod val="65000"/>
                                </a:schemeClr>
                              </a:solidFill>
                              <a:latin typeface="Cambria Math" panose="02040503050406030204" pitchFamily="18" charset="0"/>
                            </a:rPr>
                          </m:ctrlPr>
                        </m:sSubPr>
                        <m:e>
                          <m:r>
                            <a:rPr lang="en-US" sz="2000" i="1">
                              <a:solidFill>
                                <a:schemeClr val="bg1">
                                  <a:lumMod val="65000"/>
                                </a:schemeClr>
                              </a:solidFill>
                              <a:latin typeface="Cambria Math" panose="02040503050406030204" pitchFamily="18" charset="0"/>
                            </a:rPr>
                            <m:t>𝛽</m:t>
                          </m:r>
                        </m:e>
                        <m:sub>
                          <m:r>
                            <m:rPr>
                              <m:sty m:val="p"/>
                            </m:rPr>
                            <a:rPr lang="en-US" sz="2000" i="1" smtClean="0">
                              <a:solidFill>
                                <a:schemeClr val="bg1">
                                  <a:lumMod val="65000"/>
                                </a:schemeClr>
                              </a:solidFill>
                              <a:latin typeface="Cambria Math" panose="02040503050406030204" pitchFamily="18" charset="0"/>
                              <a:ea typeface="Cambria Math" panose="02040503050406030204" pitchFamily="18" charset="0"/>
                            </a:rPr>
                            <m:t>cl</m:t>
                          </m:r>
                        </m:sub>
                      </m:sSub>
                      <m:sSub>
                        <m:sSubPr>
                          <m:ctrlPr>
                            <a:rPr lang="en-US" sz="2000" i="1">
                              <a:solidFill>
                                <a:schemeClr val="bg1">
                                  <a:lumMod val="65000"/>
                                </a:schemeClr>
                              </a:solidFill>
                              <a:latin typeface="Cambria Math" panose="02040503050406030204" pitchFamily="18" charset="0"/>
                            </a:rPr>
                          </m:ctrlPr>
                        </m:sSubPr>
                        <m:e>
                          <m:r>
                            <m:rPr>
                              <m:nor/>
                            </m:rPr>
                            <a:rPr lang="en-US" sz="2000">
                              <a:solidFill>
                                <a:schemeClr val="bg1">
                                  <a:lumMod val="65000"/>
                                </a:schemeClr>
                              </a:solidFill>
                              <a:latin typeface="Cambria Math" panose="02040503050406030204" pitchFamily="18" charset="0"/>
                              <a:ea typeface="Cambria Math" panose="02040503050406030204" pitchFamily="18" charset="0"/>
                            </a:rPr>
                            <m:t>classic</m:t>
                          </m:r>
                        </m:e>
                        <m:sub>
                          <m:r>
                            <a:rPr lang="en-US" sz="2000" i="1">
                              <a:solidFill>
                                <a:schemeClr val="bg1">
                                  <a:lumMod val="65000"/>
                                </a:schemeClr>
                              </a:solidFill>
                              <a:latin typeface="Cambria Math" panose="02040503050406030204" pitchFamily="18" charset="0"/>
                            </a:rPr>
                            <m:t>𝑖</m:t>
                          </m:r>
                        </m:sub>
                      </m:sSub>
                      <m:r>
                        <a:rPr lang="en-US" sz="2000" i="1">
                          <a:solidFill>
                            <a:schemeClr val="bg1">
                              <a:lumMod val="65000"/>
                            </a:schemeClr>
                          </a:solidFill>
                          <a:latin typeface="Cambria Math" panose="02040503050406030204" pitchFamily="18" charset="0"/>
                        </a:rPr>
                        <m:t>+</m:t>
                      </m:r>
                      <m:sSub>
                        <m:sSubPr>
                          <m:ctrlPr>
                            <a:rPr lang="en-US" sz="2000" i="1">
                              <a:solidFill>
                                <a:schemeClr val="bg1">
                                  <a:lumMod val="65000"/>
                                </a:schemeClr>
                              </a:solidFill>
                              <a:latin typeface="Cambria Math" panose="02040503050406030204" pitchFamily="18" charset="0"/>
                            </a:rPr>
                          </m:ctrlPr>
                        </m:sSubPr>
                        <m:e>
                          <m:r>
                            <a:rPr lang="en-US" sz="2000" i="1">
                              <a:solidFill>
                                <a:schemeClr val="bg1">
                                  <a:lumMod val="65000"/>
                                </a:schemeClr>
                              </a:solidFill>
                              <a:latin typeface="Cambria Math" panose="02040503050406030204" pitchFamily="18" charset="0"/>
                            </a:rPr>
                            <m:t>𝛽</m:t>
                          </m:r>
                        </m:e>
                        <m:sub>
                          <m:r>
                            <m:rPr>
                              <m:nor/>
                            </m:rPr>
                            <a:rPr lang="en-US" sz="2000">
                              <a:solidFill>
                                <a:schemeClr val="bg1">
                                  <a:lumMod val="65000"/>
                                </a:schemeClr>
                              </a:solidFill>
                              <a:latin typeface="Cambria Math" panose="02040503050406030204" pitchFamily="18" charset="0"/>
                              <a:ea typeface="Cambria Math" panose="02040503050406030204" pitchFamily="18" charset="0"/>
                            </a:rPr>
                            <m:t>wr</m:t>
                          </m:r>
                        </m:sub>
                      </m:sSub>
                      <m:sSub>
                        <m:sSubPr>
                          <m:ctrlPr>
                            <a:rPr lang="en-US" sz="2000" i="1">
                              <a:solidFill>
                                <a:schemeClr val="bg1">
                                  <a:lumMod val="65000"/>
                                </a:schemeClr>
                              </a:solidFill>
                              <a:latin typeface="Cambria Math" panose="02040503050406030204" pitchFamily="18" charset="0"/>
                            </a:rPr>
                          </m:ctrlPr>
                        </m:sSubPr>
                        <m:e>
                          <m:r>
                            <m:rPr>
                              <m:nor/>
                            </m:rPr>
                            <a:rPr lang="en-US" sz="2000">
                              <a:solidFill>
                                <a:schemeClr val="bg1">
                                  <a:lumMod val="65000"/>
                                </a:schemeClr>
                              </a:solidFill>
                              <a:latin typeface="Cambria Math" panose="02040503050406030204" pitchFamily="18" charset="0"/>
                              <a:ea typeface="Cambria Math" panose="02040503050406030204" pitchFamily="18" charset="0"/>
                            </a:rPr>
                            <m:t>wrpa</m:t>
                          </m:r>
                        </m:e>
                        <m:sub>
                          <m:r>
                            <a:rPr lang="en-US" sz="2000" i="1">
                              <a:solidFill>
                                <a:schemeClr val="bg1">
                                  <a:lumMod val="65000"/>
                                </a:schemeClr>
                              </a:solidFill>
                              <a:latin typeface="Cambria Math" panose="02040503050406030204" pitchFamily="18" charset="0"/>
                            </a:rPr>
                            <m:t>𝑖</m:t>
                          </m:r>
                        </m:sub>
                      </m:sSub>
                      <m:r>
                        <a:rPr lang="en-US" sz="2000" i="1">
                          <a:solidFill>
                            <a:schemeClr val="bg1">
                              <a:lumMod val="65000"/>
                            </a:schemeClr>
                          </a:solidFill>
                          <a:latin typeface="Cambria Math" panose="02040503050406030204" pitchFamily="18" charset="0"/>
                        </a:rPr>
                        <m:t>+</m:t>
                      </m:r>
                      <m:sSub>
                        <m:sSubPr>
                          <m:ctrlPr>
                            <a:rPr lang="en-US" sz="2000" i="1">
                              <a:solidFill>
                                <a:schemeClr val="bg1">
                                  <a:lumMod val="65000"/>
                                </a:schemeClr>
                              </a:solidFill>
                              <a:latin typeface="Cambria Math" panose="02040503050406030204" pitchFamily="18" charset="0"/>
                            </a:rPr>
                          </m:ctrlPr>
                        </m:sSubPr>
                        <m:e>
                          <m:r>
                            <a:rPr lang="en-US" sz="2000" b="0" i="1" smtClean="0">
                              <a:solidFill>
                                <a:schemeClr val="bg1">
                                  <a:lumMod val="65000"/>
                                </a:schemeClr>
                              </a:solidFill>
                              <a:latin typeface="Cambria Math" panose="02040503050406030204" pitchFamily="18" charset="0"/>
                            </a:rPr>
                            <m:t>𝛽</m:t>
                          </m:r>
                        </m:e>
                        <m:sub>
                          <m:r>
                            <m:rPr>
                              <m:nor/>
                            </m:rPr>
                            <a:rPr lang="en-US" sz="2000">
                              <a:solidFill>
                                <a:schemeClr val="bg1">
                                  <a:lumMod val="65000"/>
                                </a:schemeClr>
                              </a:solidFill>
                              <a:latin typeface="Cambria Math" panose="02040503050406030204" pitchFamily="18" charset="0"/>
                              <a:ea typeface="Cambria Math" panose="02040503050406030204" pitchFamily="18" charset="0"/>
                            </a:rPr>
                            <m:t>as</m:t>
                          </m:r>
                        </m:sub>
                      </m:sSub>
                      <m:sSub>
                        <m:sSubPr>
                          <m:ctrlPr>
                            <a:rPr lang="en-US" sz="2000" i="1">
                              <a:solidFill>
                                <a:schemeClr val="bg1">
                                  <a:lumMod val="65000"/>
                                </a:schemeClr>
                              </a:solidFill>
                              <a:latin typeface="Cambria Math" panose="02040503050406030204" pitchFamily="18" charset="0"/>
                            </a:rPr>
                          </m:ctrlPr>
                        </m:sSubPr>
                        <m:e>
                          <m:r>
                            <m:rPr>
                              <m:nor/>
                            </m:rPr>
                            <a:rPr lang="en-US" sz="2000">
                              <a:solidFill>
                                <a:schemeClr val="bg1">
                                  <a:lumMod val="65000"/>
                                </a:schemeClr>
                              </a:solidFill>
                              <a:latin typeface="Cambria Math" panose="02040503050406030204" pitchFamily="18" charset="0"/>
                              <a:ea typeface="Cambria Math" panose="02040503050406030204" pitchFamily="18" charset="0"/>
                            </a:rPr>
                            <m:t>airspeed</m:t>
                          </m:r>
                        </m:e>
                        <m:sub>
                          <m:r>
                            <a:rPr lang="en-US" sz="2000" i="1">
                              <a:solidFill>
                                <a:schemeClr val="bg1">
                                  <a:lumMod val="65000"/>
                                </a:schemeClr>
                              </a:solidFill>
                              <a:latin typeface="Cambria Math" panose="02040503050406030204" pitchFamily="18" charset="0"/>
                            </a:rPr>
                            <m:t>𝑖</m:t>
                          </m:r>
                        </m:sub>
                      </m:sSub>
                      <m:r>
                        <a:rPr lang="en-US" sz="2000" i="1">
                          <a:solidFill>
                            <a:schemeClr val="bg1">
                              <a:lumMod val="65000"/>
                            </a:schemeClr>
                          </a:solidFill>
                          <a:latin typeface="Cambria Math" panose="02040503050406030204" pitchFamily="18" charset="0"/>
                        </a:rPr>
                        <m:t>+</m:t>
                      </m:r>
                      <m:sSub>
                        <m:sSubPr>
                          <m:ctrlPr>
                            <a:rPr lang="en-US" sz="2000" i="1">
                              <a:solidFill>
                                <a:schemeClr val="bg1">
                                  <a:lumMod val="65000"/>
                                </a:schemeClr>
                              </a:solidFill>
                              <a:latin typeface="Cambria Math" panose="02040503050406030204" pitchFamily="18" charset="0"/>
                            </a:rPr>
                          </m:ctrlPr>
                        </m:sSubPr>
                        <m:e>
                          <m:r>
                            <a:rPr lang="en-US" sz="2000" b="0" i="1" smtClean="0">
                              <a:solidFill>
                                <a:schemeClr val="bg1">
                                  <a:lumMod val="65000"/>
                                </a:schemeClr>
                              </a:solidFill>
                              <a:latin typeface="Cambria Math" panose="02040503050406030204" pitchFamily="18" charset="0"/>
                            </a:rPr>
                            <m:t>𝛽</m:t>
                          </m:r>
                        </m:e>
                        <m:sub>
                          <m:r>
                            <m:rPr>
                              <m:nor/>
                            </m:rPr>
                            <a:rPr lang="en-US" sz="2000">
                              <a:solidFill>
                                <a:schemeClr val="bg1">
                                  <a:lumMod val="65000"/>
                                </a:schemeClr>
                              </a:solidFill>
                              <a:latin typeface="Cambria Math" panose="02040503050406030204" pitchFamily="18" charset="0"/>
                              <a:ea typeface="Cambria Math" panose="02040503050406030204" pitchFamily="18" charset="0"/>
                            </a:rPr>
                            <m:t>an</m:t>
                          </m:r>
                        </m:sub>
                      </m:sSub>
                      <m:sSub>
                        <m:sSubPr>
                          <m:ctrlPr>
                            <a:rPr lang="en-US" sz="2000" i="1">
                              <a:solidFill>
                                <a:schemeClr val="bg1">
                                  <a:lumMod val="65000"/>
                                </a:schemeClr>
                              </a:solidFill>
                              <a:latin typeface="Cambria Math" panose="02040503050406030204" pitchFamily="18" charset="0"/>
                            </a:rPr>
                          </m:ctrlPr>
                        </m:sSubPr>
                        <m:e>
                          <m:r>
                            <m:rPr>
                              <m:nor/>
                            </m:rPr>
                            <a:rPr lang="en-US" sz="2000">
                              <a:solidFill>
                                <a:schemeClr val="bg1">
                                  <a:lumMod val="65000"/>
                                </a:schemeClr>
                              </a:solidFill>
                              <a:latin typeface="Cambria Math" panose="02040503050406030204" pitchFamily="18" charset="0"/>
                              <a:ea typeface="Cambria Math" panose="02040503050406030204" pitchFamily="18" charset="0"/>
                            </a:rPr>
                            <m:t>angle</m:t>
                          </m:r>
                        </m:e>
                        <m:sub>
                          <m:r>
                            <a:rPr lang="en-US" sz="2000" i="1">
                              <a:solidFill>
                                <a:schemeClr val="bg1">
                                  <a:lumMod val="65000"/>
                                </a:schemeClr>
                              </a:solidFill>
                              <a:latin typeface="Cambria Math" panose="02040503050406030204" pitchFamily="18" charset="0"/>
                            </a:rPr>
                            <m:t>𝑖</m:t>
                          </m:r>
                        </m:sub>
                      </m:sSub>
                      <m:r>
                        <a:rPr lang="en-US" sz="2000" b="0" i="1" smtClean="0">
                          <a:solidFill>
                            <a:schemeClr val="bg1">
                              <a:lumMod val="65000"/>
                            </a:schemeClr>
                          </a:solidFill>
                          <a:latin typeface="Cambria Math" panose="02040503050406030204" pitchFamily="18" charset="0"/>
                        </a:rPr>
                        <m:t>+</m:t>
                      </m:r>
                      <m:sSub>
                        <m:sSubPr>
                          <m:ctrlPr>
                            <a:rPr lang="en-US" sz="2000" b="0" i="1" smtClean="0">
                              <a:solidFill>
                                <a:schemeClr val="bg1">
                                  <a:lumMod val="65000"/>
                                </a:schemeClr>
                              </a:solidFill>
                              <a:latin typeface="Cambria Math" panose="02040503050406030204" pitchFamily="18" charset="0"/>
                            </a:rPr>
                          </m:ctrlPr>
                        </m:sSubPr>
                        <m:e>
                          <m:r>
                            <a:rPr lang="en-US" sz="2000" b="0" i="1" smtClean="0">
                              <a:solidFill>
                                <a:schemeClr val="bg1">
                                  <a:lumMod val="65000"/>
                                </a:schemeClr>
                              </a:solidFill>
                              <a:latin typeface="Cambria Math" panose="02040503050406030204" pitchFamily="18" charset="0"/>
                              <a:ea typeface="Cambria Math" panose="02040503050406030204" pitchFamily="18" charset="0"/>
                            </a:rPr>
                            <m:t>𝜖</m:t>
                          </m:r>
                        </m:e>
                        <m:sub>
                          <m:r>
                            <a:rPr lang="en-US" sz="2000" b="0" i="1" smtClean="0">
                              <a:solidFill>
                                <a:schemeClr val="bg1">
                                  <a:lumMod val="65000"/>
                                </a:schemeClr>
                              </a:solidFill>
                              <a:latin typeface="Cambria Math" panose="02040503050406030204" pitchFamily="18" charset="0"/>
                            </a:rPr>
                            <m:t>𝑖</m:t>
                          </m:r>
                        </m:sub>
                      </m:sSub>
                      <m:r>
                        <a:rPr lang="en-US" sz="2000" i="1">
                          <a:solidFill>
                            <a:schemeClr val="bg1">
                              <a:lumMod val="65000"/>
                            </a:schemeClr>
                          </a:solidFill>
                          <a:latin typeface="Cambria Math" panose="02040503050406030204" pitchFamily="18" charset="0"/>
                        </a:rPr>
                        <m:t> </m:t>
                      </m:r>
                    </m:oMath>
                  </m:oMathPara>
                </a14:m>
                <a:endParaRPr lang="en-US" sz="2000" dirty="0">
                  <a:solidFill>
                    <a:schemeClr val="bg1">
                      <a:lumMod val="65000"/>
                    </a:schemeClr>
                  </a:solidFill>
                </a:endParaRPr>
              </a:p>
            </p:txBody>
          </p:sp>
        </mc:Choice>
        <mc:Fallback xmlns="">
          <p:sp>
            <p:nvSpPr>
              <p:cNvPr id="19" name="TextBox 18">
                <a:extLst>
                  <a:ext uri="{FF2B5EF4-FFF2-40B4-BE49-F238E27FC236}">
                    <a16:creationId xmlns:a16="http://schemas.microsoft.com/office/drawing/2014/main" id="{3593F74A-1D98-4453-BCFC-F6D9693AF7A1}"/>
                  </a:ext>
                </a:extLst>
              </p:cNvPr>
              <p:cNvSpPr txBox="1">
                <a:spLocks noRot="1" noChangeAspect="1" noMove="1" noResize="1" noEditPoints="1" noAdjustHandles="1" noChangeArrowheads="1" noChangeShapeType="1" noTextEdit="1"/>
              </p:cNvSpPr>
              <p:nvPr/>
            </p:nvSpPr>
            <p:spPr>
              <a:xfrm>
                <a:off x="278423" y="4896584"/>
                <a:ext cx="8434256" cy="400110"/>
              </a:xfrm>
              <a:prstGeom prst="rect">
                <a:avLst/>
              </a:prstGeom>
              <a:blipFill>
                <a:blip r:embed="rId7"/>
                <a:stretch>
                  <a:fillRect b="-16667"/>
                </a:stretch>
              </a:blipFill>
            </p:spPr>
            <p:txBody>
              <a:bodyPr/>
              <a:lstStyle/>
              <a:p>
                <a:r>
                  <a:rPr lang="en-US">
                    <a:noFill/>
                  </a:rPr>
                  <a:t> </a:t>
                </a:r>
              </a:p>
            </p:txBody>
          </p:sp>
        </mc:Fallback>
      </mc:AlternateContent>
      <p:sp>
        <p:nvSpPr>
          <p:cNvPr id="9" name="Rectangle 8">
            <a:extLst>
              <a:ext uri="{FF2B5EF4-FFF2-40B4-BE49-F238E27FC236}">
                <a16:creationId xmlns:a16="http://schemas.microsoft.com/office/drawing/2014/main" id="{F42F8352-17F2-437C-9A7E-7D7B98494D7A}"/>
              </a:ext>
            </a:extLst>
          </p:cNvPr>
          <p:cNvSpPr/>
          <p:nvPr/>
        </p:nvSpPr>
        <p:spPr>
          <a:xfrm flipH="1">
            <a:off x="3073380" y="3187637"/>
            <a:ext cx="2844342" cy="487406"/>
          </a:xfrm>
          <a:prstGeom prst="rect">
            <a:avLst/>
          </a:prstGeom>
          <a:solidFill>
            <a:srgbClr val="FFFF00"/>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And many more!</a:t>
            </a:r>
          </a:p>
        </p:txBody>
      </p:sp>
    </p:spTree>
    <p:extLst>
      <p:ext uri="{BB962C8B-B14F-4D97-AF65-F5344CB8AC3E}">
        <p14:creationId xmlns:p14="http://schemas.microsoft.com/office/powerpoint/2010/main" val="91189778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2E4A8BE-31AF-4731-87DA-DF5F6D2466B7}"/>
              </a:ext>
            </a:extLst>
          </p:cNvPr>
          <p:cNvSpPr>
            <a:spLocks noGrp="1"/>
          </p:cNvSpPr>
          <p:nvPr>
            <p:ph type="body" sz="quarter" idx="11"/>
          </p:nvPr>
        </p:nvSpPr>
        <p:spPr/>
        <p:txBody>
          <a:bodyPr>
            <a:normAutofit fontScale="92500" lnSpcReduction="10000"/>
          </a:bodyPr>
          <a:lstStyle/>
          <a:p>
            <a:pPr lvl="0"/>
            <a:r>
              <a:rPr lang="en-US" i="1" dirty="0"/>
              <a:t>Shape-constrained additive models</a:t>
            </a:r>
            <a:r>
              <a:rPr lang="en-US" dirty="0"/>
              <a:t> (SCAMs) incorporate smoothing functions that </a:t>
            </a:r>
            <a:r>
              <a:rPr lang="en-US" i="1" dirty="0"/>
              <a:t>cannot</a:t>
            </a:r>
            <a:r>
              <a:rPr lang="en-US" dirty="0"/>
              <a:t> take an arbitrary shape and need to satisfy some condition, such as being an increasing function (</a:t>
            </a:r>
            <a:r>
              <a:rPr lang="en-US" dirty="0" err="1"/>
              <a:t>Pya</a:t>
            </a:r>
            <a:r>
              <a:rPr lang="en-US" dirty="0"/>
              <a:t> and Wood 2015).</a:t>
            </a:r>
          </a:p>
          <a:p>
            <a:pPr lvl="0"/>
            <a:r>
              <a:rPr lang="en-US" i="1" dirty="0"/>
              <a:t>Additive quantile models</a:t>
            </a:r>
            <a:r>
              <a:rPr lang="en-US" dirty="0"/>
              <a:t> estimate conditional percentiles of the response variable (</a:t>
            </a:r>
            <a:r>
              <a:rPr lang="en-US" dirty="0" err="1"/>
              <a:t>Koenker</a:t>
            </a:r>
            <a:r>
              <a:rPr lang="en-US" dirty="0"/>
              <a:t> 2011).</a:t>
            </a:r>
          </a:p>
          <a:p>
            <a:pPr lvl="0"/>
            <a:r>
              <a:rPr lang="en-US" i="1" dirty="0"/>
              <a:t>Functional additive models</a:t>
            </a:r>
            <a:r>
              <a:rPr lang="en-US" dirty="0"/>
              <a:t> (FAMs) allow the factors or even the M&amp;S outputs to be a function rather than a single number or label.  For example, such a model could use as a predictor not only whether a missile hit or missed, or its miss distance; but also the missile’s entire flight path, or it could even predict what the typical flight path will look like based on input factors (Yao and Müller 2008).</a:t>
            </a:r>
          </a:p>
          <a:p>
            <a:pPr lvl="0"/>
            <a:r>
              <a:rPr lang="en-US" dirty="0"/>
              <a:t>Additive models and GAMs can model both location and dispersion, rather than location only.  These models allow output variation to depend on the factors rather than be constant over the operational space.</a:t>
            </a:r>
          </a:p>
          <a:p>
            <a:pPr lvl="0"/>
            <a:r>
              <a:rPr lang="en-US" i="1" dirty="0"/>
              <a:t>Multiclass additive models</a:t>
            </a:r>
            <a:r>
              <a:rPr lang="en-US" dirty="0"/>
              <a:t> determine the probability that an outcome is one of a number of potential outcome classes (Zhang et al. 2019).</a:t>
            </a:r>
          </a:p>
          <a:p>
            <a:endParaRPr lang="en-US" dirty="0"/>
          </a:p>
        </p:txBody>
      </p:sp>
      <p:sp>
        <p:nvSpPr>
          <p:cNvPr id="3" name="Title 2">
            <a:extLst>
              <a:ext uri="{FF2B5EF4-FFF2-40B4-BE49-F238E27FC236}">
                <a16:creationId xmlns:a16="http://schemas.microsoft.com/office/drawing/2014/main" id="{A8FC93A8-C113-4642-84B7-022D8C144E55}"/>
              </a:ext>
            </a:extLst>
          </p:cNvPr>
          <p:cNvSpPr>
            <a:spLocks noGrp="1"/>
          </p:cNvSpPr>
          <p:nvPr>
            <p:ph type="title"/>
          </p:nvPr>
        </p:nvSpPr>
        <p:spPr/>
        <p:txBody>
          <a:bodyPr/>
          <a:lstStyle/>
          <a:p>
            <a:r>
              <a:rPr lang="en-US" dirty="0"/>
              <a:t>GAMs can be extended to other situations</a:t>
            </a:r>
          </a:p>
        </p:txBody>
      </p:sp>
      <p:sp>
        <p:nvSpPr>
          <p:cNvPr id="4" name="Text Placeholder 3">
            <a:extLst>
              <a:ext uri="{FF2B5EF4-FFF2-40B4-BE49-F238E27FC236}">
                <a16:creationId xmlns:a16="http://schemas.microsoft.com/office/drawing/2014/main" id="{DC63AB3A-9BCC-4208-955B-AC4297E6E0A1}"/>
              </a:ext>
            </a:extLst>
          </p:cNvPr>
          <p:cNvSpPr>
            <a:spLocks noGrp="1"/>
          </p:cNvSpPr>
          <p:nvPr>
            <p:ph type="body" sz="quarter" idx="12"/>
          </p:nvPr>
        </p:nvSpPr>
        <p:spPr/>
        <p:txBody>
          <a:bodyPr/>
          <a:lstStyle/>
          <a:p>
            <a:r>
              <a:rPr lang="en-US" dirty="0"/>
              <a:t>GAM: Generalized Additive Model; M&amp;S: Modeling and Simulation</a:t>
            </a:r>
          </a:p>
        </p:txBody>
      </p:sp>
    </p:spTree>
    <p:extLst>
      <p:ext uri="{BB962C8B-B14F-4D97-AF65-F5344CB8AC3E}">
        <p14:creationId xmlns:p14="http://schemas.microsoft.com/office/powerpoint/2010/main" val="135527889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AD335-FF64-4C7B-8B9C-161C37702D0A}"/>
              </a:ext>
            </a:extLst>
          </p:cNvPr>
          <p:cNvSpPr>
            <a:spLocks noGrp="1"/>
          </p:cNvSpPr>
          <p:nvPr>
            <p:ph type="title"/>
          </p:nvPr>
        </p:nvSpPr>
        <p:spPr>
          <a:xfrm>
            <a:off x="76200" y="162580"/>
            <a:ext cx="8991600" cy="523220"/>
          </a:xfrm>
        </p:spPr>
        <p:txBody>
          <a:bodyPr/>
          <a:lstStyle/>
          <a:p>
            <a:r>
              <a:rPr lang="en-US" dirty="0"/>
              <a:t>Model metrics can also reveal fit quality</a:t>
            </a:r>
          </a:p>
        </p:txBody>
      </p:sp>
      <p:cxnSp>
        <p:nvCxnSpPr>
          <p:cNvPr id="9" name="Straight Connector 8">
            <a:extLst>
              <a:ext uri="{FF2B5EF4-FFF2-40B4-BE49-F238E27FC236}">
                <a16:creationId xmlns:a16="http://schemas.microsoft.com/office/drawing/2014/main" id="{47FEE554-AD62-411D-A28A-20A1969E04C2}"/>
              </a:ext>
            </a:extLst>
          </p:cNvPr>
          <p:cNvCxnSpPr>
            <a:cxnSpLocks/>
          </p:cNvCxnSpPr>
          <p:nvPr/>
        </p:nvCxnSpPr>
        <p:spPr>
          <a:xfrm>
            <a:off x="3073867" y="1390433"/>
            <a:ext cx="0" cy="513788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B102452F-D8E8-4E41-8A85-1A55B7C871C9}"/>
              </a:ext>
            </a:extLst>
          </p:cNvPr>
          <p:cNvSpPr txBox="1"/>
          <p:nvPr/>
        </p:nvSpPr>
        <p:spPr>
          <a:xfrm>
            <a:off x="3450567" y="1342239"/>
            <a:ext cx="2242866" cy="707886"/>
          </a:xfrm>
          <a:prstGeom prst="rect">
            <a:avLst/>
          </a:prstGeom>
          <a:noFill/>
        </p:spPr>
        <p:txBody>
          <a:bodyPr wrap="square" rtlCol="0">
            <a:spAutoFit/>
          </a:bodyPr>
          <a:lstStyle/>
          <a:p>
            <a:pPr algn="ctr"/>
            <a:r>
              <a:rPr lang="en-US" sz="2000" b="1" dirty="0"/>
              <a:t>Mean Square Error (MSE)</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8AE414F7-5A7E-4895-9309-880507DBDB9C}"/>
                  </a:ext>
                </a:extLst>
              </p:cNvPr>
              <p:cNvSpPr txBox="1"/>
              <p:nvPr/>
            </p:nvSpPr>
            <p:spPr>
              <a:xfrm>
                <a:off x="3673332" y="2054438"/>
                <a:ext cx="1791746" cy="84439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𝑛</m:t>
                          </m:r>
                        </m:den>
                      </m:f>
                      <m:nary>
                        <m:naryPr>
                          <m:chr m:val="∑"/>
                          <m:limLoc m:val="undOvr"/>
                          <m:ctrlPr>
                            <a:rPr lang="en-US" i="1">
                              <a:latin typeface="Cambria Math" panose="02040503050406030204" pitchFamily="18" charset="0"/>
                            </a:rPr>
                          </m:ctrlPr>
                        </m:naryPr>
                        <m:sub>
                          <m:r>
                            <a:rPr lang="en-US" i="1">
                              <a:latin typeface="Cambria Math" panose="02040503050406030204" pitchFamily="18" charset="0"/>
                            </a:rPr>
                            <m:t>𝑖</m:t>
                          </m:r>
                          <m:r>
                            <a:rPr lang="en-US">
                              <a:latin typeface="Cambria Math" panose="02040503050406030204" pitchFamily="18" charset="0"/>
                            </a:rPr>
                            <m:t>=1</m:t>
                          </m:r>
                        </m:sub>
                        <m:sup>
                          <m:r>
                            <a:rPr lang="en-US" i="1">
                              <a:latin typeface="Cambria Math" panose="02040503050406030204" pitchFamily="18" charset="0"/>
                            </a:rPr>
                            <m:t>𝑛</m:t>
                          </m:r>
                        </m:sup>
                        <m:e>
                          <m:r>
                            <a:rPr lang="en-US">
                              <a:latin typeface="Cambria Math" panose="02040503050406030204" pitchFamily="18" charset="0"/>
                            </a:rPr>
                            <m:t>(</m:t>
                          </m:r>
                        </m:e>
                      </m:nary>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𝑖</m:t>
                          </m:r>
                        </m:sub>
                      </m:sSub>
                      <m:r>
                        <a:rPr lang="en-US" i="1">
                          <a:latin typeface="Cambria Math" panose="02040503050406030204" pitchFamily="18" charset="0"/>
                        </a:rPr>
                        <m:t>−</m:t>
                      </m:r>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𝑦</m:t>
                              </m:r>
                            </m:e>
                          </m:acc>
                        </m:e>
                        <m:sub>
                          <m:r>
                            <a:rPr lang="en-US" i="1">
                              <a:latin typeface="Cambria Math" panose="02040503050406030204" pitchFamily="18" charset="0"/>
                            </a:rPr>
                            <m:t>𝑖</m:t>
                          </m:r>
                        </m:sub>
                      </m:sSub>
                      <m:sSup>
                        <m:sSupPr>
                          <m:ctrlPr>
                            <a:rPr lang="en-US" i="1">
                              <a:latin typeface="Cambria Math" panose="02040503050406030204" pitchFamily="18" charset="0"/>
                            </a:rPr>
                          </m:ctrlPr>
                        </m:sSupPr>
                        <m:e>
                          <m:r>
                            <a:rPr lang="en-US">
                              <a:latin typeface="Cambria Math" panose="02040503050406030204" pitchFamily="18" charset="0"/>
                            </a:rPr>
                            <m:t>)</m:t>
                          </m:r>
                        </m:e>
                        <m:sup>
                          <m:r>
                            <a:rPr lang="en-US">
                              <a:latin typeface="Cambria Math" panose="02040503050406030204" pitchFamily="18" charset="0"/>
                            </a:rPr>
                            <m:t>2</m:t>
                          </m:r>
                        </m:sup>
                      </m:sSup>
                    </m:oMath>
                  </m:oMathPara>
                </a14:m>
                <a:endParaRPr lang="en-US" sz="1600" dirty="0"/>
              </a:p>
            </p:txBody>
          </p:sp>
        </mc:Choice>
        <mc:Fallback xmlns="">
          <p:sp>
            <p:nvSpPr>
              <p:cNvPr id="12" name="TextBox 11">
                <a:extLst>
                  <a:ext uri="{FF2B5EF4-FFF2-40B4-BE49-F238E27FC236}">
                    <a16:creationId xmlns:a16="http://schemas.microsoft.com/office/drawing/2014/main" id="{8AE414F7-5A7E-4895-9309-880507DBDB9C}"/>
                  </a:ext>
                </a:extLst>
              </p:cNvPr>
              <p:cNvSpPr txBox="1">
                <a:spLocks noRot="1" noChangeAspect="1" noMove="1" noResize="1" noEditPoints="1" noAdjustHandles="1" noChangeArrowheads="1" noChangeShapeType="1" noTextEdit="1"/>
              </p:cNvSpPr>
              <p:nvPr/>
            </p:nvSpPr>
            <p:spPr>
              <a:xfrm>
                <a:off x="3673332" y="2054438"/>
                <a:ext cx="1791746" cy="844398"/>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AFCF0294-1F0E-441A-9F02-05FCFADFDC25}"/>
                  </a:ext>
                </a:extLst>
              </p:cNvPr>
              <p:cNvSpPr txBox="1"/>
              <p:nvPr/>
            </p:nvSpPr>
            <p:spPr>
              <a:xfrm>
                <a:off x="1457866" y="770112"/>
                <a:ext cx="6343446"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nor/>
                        </m:rPr>
                        <a:rPr lang="en-US" sz="2000" i="0" smtClean="0">
                          <a:latin typeface="Cambria Math" panose="02040503050406030204" pitchFamily="18" charset="0"/>
                        </a:rPr>
                        <m:t>p</m:t>
                      </m:r>
                      <m:r>
                        <m:rPr>
                          <m:nor/>
                        </m:rPr>
                        <a:rPr lang="en-US" sz="2000" b="0" i="0" smtClean="0">
                          <a:latin typeface="Cambria Math" panose="02040503050406030204" pitchFamily="18" charset="0"/>
                        </a:rPr>
                        <m:t>rediction</m:t>
                      </m:r>
                      <m:r>
                        <m:rPr>
                          <m:nor/>
                        </m:rPr>
                        <a:rPr lang="en-US" sz="2000" b="0" i="0" smtClean="0">
                          <a:latin typeface="Cambria Math" panose="02040503050406030204" pitchFamily="18" charset="0"/>
                        </a:rPr>
                        <m:t> </m:t>
                      </m:r>
                      <m:r>
                        <m:rPr>
                          <m:nor/>
                        </m:rPr>
                        <a:rPr lang="en-US" sz="2000" b="0" i="0" smtClean="0">
                          <a:latin typeface="Cambria Math" panose="02040503050406030204" pitchFamily="18" charset="0"/>
                        </a:rPr>
                        <m:t>error</m:t>
                      </m:r>
                      <m:r>
                        <a:rPr lang="en-US" sz="2000" b="0" i="1" smtClean="0">
                          <a:latin typeface="Cambria Math" panose="02040503050406030204" pitchFamily="18" charset="0"/>
                        </a:rPr>
                        <m:t>=</m:t>
                      </m:r>
                      <m:r>
                        <m:rPr>
                          <m:nor/>
                        </m:rPr>
                        <a:rPr lang="en-US" sz="2000" b="0" i="0" smtClean="0">
                          <a:latin typeface="Cambria Math" panose="02040503050406030204" pitchFamily="18" charset="0"/>
                        </a:rPr>
                        <m:t>observed</m:t>
                      </m:r>
                      <m:r>
                        <a:rPr lang="en-US" sz="2000" b="0" i="1" smtClean="0">
                          <a:latin typeface="Cambria Math" panose="02040503050406030204" pitchFamily="18" charset="0"/>
                        </a:rPr>
                        <m:t>−</m:t>
                      </m:r>
                      <m:r>
                        <m:rPr>
                          <m:nor/>
                        </m:rPr>
                        <a:rPr lang="en-US" sz="2000" b="0" i="0" smtClean="0">
                          <a:latin typeface="Cambria Math" panose="02040503050406030204" pitchFamily="18" charset="0"/>
                        </a:rPr>
                        <m:t>predicted</m:t>
                      </m:r>
                      <m:r>
                        <a:rPr lang="en-US" sz="2000" b="0" i="1" smtClean="0">
                          <a:latin typeface="Cambria Math" panose="02040503050406030204" pitchFamily="18" charset="0"/>
                        </a:rPr>
                        <m:t>=</m:t>
                      </m:r>
                      <m:r>
                        <a:rPr lang="en-US" sz="2000" b="0" i="1" smtClean="0">
                          <a:latin typeface="Cambria Math" panose="02040503050406030204" pitchFamily="18" charset="0"/>
                        </a:rPr>
                        <m:t>𝑦</m:t>
                      </m:r>
                      <m:r>
                        <a:rPr lang="en-US" sz="2000" b="0" i="1" smtClean="0">
                          <a:latin typeface="Cambria Math" panose="02040503050406030204" pitchFamily="18" charset="0"/>
                        </a:rPr>
                        <m:t>−</m:t>
                      </m:r>
                      <m:acc>
                        <m:accPr>
                          <m:chr m:val="̂"/>
                          <m:ctrlPr>
                            <a:rPr lang="en-US" sz="2000" b="0" i="1" smtClean="0">
                              <a:latin typeface="Cambria Math" panose="02040503050406030204" pitchFamily="18" charset="0"/>
                            </a:rPr>
                          </m:ctrlPr>
                        </m:accPr>
                        <m:e>
                          <m:r>
                            <a:rPr lang="en-US" sz="2000" b="0" i="1" smtClean="0">
                              <a:latin typeface="Cambria Math" panose="02040503050406030204" pitchFamily="18" charset="0"/>
                            </a:rPr>
                            <m:t>𝑦</m:t>
                          </m:r>
                        </m:e>
                      </m:acc>
                    </m:oMath>
                  </m:oMathPara>
                </a14:m>
                <a:endParaRPr lang="en-US" sz="2000" dirty="0"/>
              </a:p>
            </p:txBody>
          </p:sp>
        </mc:Choice>
        <mc:Fallback xmlns="">
          <p:sp>
            <p:nvSpPr>
              <p:cNvPr id="18" name="TextBox 17">
                <a:extLst>
                  <a:ext uri="{FF2B5EF4-FFF2-40B4-BE49-F238E27FC236}">
                    <a16:creationId xmlns:a16="http://schemas.microsoft.com/office/drawing/2014/main" id="{AFCF0294-1F0E-441A-9F02-05FCFADFDC25}"/>
                  </a:ext>
                </a:extLst>
              </p:cNvPr>
              <p:cNvSpPr txBox="1">
                <a:spLocks noRot="1" noChangeAspect="1" noMove="1" noResize="1" noEditPoints="1" noAdjustHandles="1" noChangeArrowheads="1" noChangeShapeType="1" noTextEdit="1"/>
              </p:cNvSpPr>
              <p:nvPr/>
            </p:nvSpPr>
            <p:spPr>
              <a:xfrm>
                <a:off x="1457866" y="770112"/>
                <a:ext cx="6343446" cy="400110"/>
              </a:xfrm>
              <a:prstGeom prst="rect">
                <a:avLst/>
              </a:prstGeom>
              <a:blipFill>
                <a:blip r:embed="rId3"/>
                <a:stretch>
                  <a:fillRect t="-3030" b="-16667"/>
                </a:stretch>
              </a:blipFill>
            </p:spPr>
            <p:txBody>
              <a:bodyPr/>
              <a:lstStyle/>
              <a:p>
                <a:r>
                  <a:rPr lang="en-US">
                    <a:noFill/>
                  </a:rPr>
                  <a:t> </a:t>
                </a:r>
              </a:p>
            </p:txBody>
          </p:sp>
        </mc:Fallback>
      </mc:AlternateContent>
      <p:cxnSp>
        <p:nvCxnSpPr>
          <p:cNvPr id="19" name="Straight Connector 18">
            <a:extLst>
              <a:ext uri="{FF2B5EF4-FFF2-40B4-BE49-F238E27FC236}">
                <a16:creationId xmlns:a16="http://schemas.microsoft.com/office/drawing/2014/main" id="{BF84B8F0-2295-416D-AC46-F0226B296214}"/>
              </a:ext>
            </a:extLst>
          </p:cNvPr>
          <p:cNvCxnSpPr>
            <a:cxnSpLocks/>
          </p:cNvCxnSpPr>
          <p:nvPr/>
        </p:nvCxnSpPr>
        <p:spPr>
          <a:xfrm>
            <a:off x="6084590" y="1390433"/>
            <a:ext cx="0" cy="513788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EA014D4C-5CD2-4AA5-9F0B-B2CFD48B180F}"/>
              </a:ext>
            </a:extLst>
          </p:cNvPr>
          <p:cNvSpPr txBox="1"/>
          <p:nvPr/>
        </p:nvSpPr>
        <p:spPr>
          <a:xfrm>
            <a:off x="3209950" y="3297445"/>
            <a:ext cx="2718506" cy="2062103"/>
          </a:xfrm>
          <a:prstGeom prst="rect">
            <a:avLst/>
          </a:prstGeom>
          <a:noFill/>
        </p:spPr>
        <p:txBody>
          <a:bodyPr wrap="square" rtlCol="0">
            <a:spAutoFit/>
          </a:bodyPr>
          <a:lstStyle/>
          <a:p>
            <a:r>
              <a:rPr lang="en-US" sz="1600" dirty="0"/>
              <a:t>Minimized by average output</a:t>
            </a:r>
          </a:p>
          <a:p>
            <a:endParaRPr lang="en-US" sz="1600" dirty="0"/>
          </a:p>
          <a:p>
            <a:r>
              <a:rPr lang="en-US" sz="1600" dirty="0"/>
              <a:t>Influenced by outlier errors</a:t>
            </a:r>
          </a:p>
          <a:p>
            <a:endParaRPr lang="en-US" sz="1600" dirty="0"/>
          </a:p>
          <a:p>
            <a:endParaRPr lang="en-US" sz="1600" dirty="0"/>
          </a:p>
          <a:p>
            <a:r>
              <a:rPr lang="en-US" sz="1600" dirty="0"/>
              <a:t>Training set value:     3.1 m</a:t>
            </a:r>
            <a:r>
              <a:rPr lang="en-US" sz="1600" baseline="30000" dirty="0"/>
              <a:t>2</a:t>
            </a:r>
            <a:endParaRPr lang="en-US" sz="1600" dirty="0"/>
          </a:p>
          <a:p>
            <a:r>
              <a:rPr lang="en-US" sz="1600" dirty="0"/>
              <a:t>Evaluation set value: 3.8 m</a:t>
            </a:r>
            <a:r>
              <a:rPr lang="en-US" sz="1600" baseline="30000" dirty="0"/>
              <a:t>2</a:t>
            </a:r>
            <a:r>
              <a:rPr lang="en-US" sz="1600" dirty="0"/>
              <a:t> </a:t>
            </a:r>
          </a:p>
        </p:txBody>
      </p:sp>
      <p:sp>
        <p:nvSpPr>
          <p:cNvPr id="21" name="TextBox 20">
            <a:extLst>
              <a:ext uri="{FF2B5EF4-FFF2-40B4-BE49-F238E27FC236}">
                <a16:creationId xmlns:a16="http://schemas.microsoft.com/office/drawing/2014/main" id="{8C930997-6580-4862-8B1D-3A217434296E}"/>
              </a:ext>
            </a:extLst>
          </p:cNvPr>
          <p:cNvSpPr txBox="1"/>
          <p:nvPr/>
        </p:nvSpPr>
        <p:spPr>
          <a:xfrm>
            <a:off x="6546284" y="1342239"/>
            <a:ext cx="2242866" cy="707886"/>
          </a:xfrm>
          <a:prstGeom prst="rect">
            <a:avLst/>
          </a:prstGeom>
          <a:noFill/>
        </p:spPr>
        <p:txBody>
          <a:bodyPr wrap="square" rtlCol="0">
            <a:spAutoFit/>
          </a:bodyPr>
          <a:lstStyle/>
          <a:p>
            <a:pPr algn="ctr"/>
            <a:r>
              <a:rPr lang="en-US" sz="2000" b="1" dirty="0"/>
              <a:t>Mean Absolute Error (MAE)</a:t>
            </a:r>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8601778E-92F0-4616-BB18-6DE9174E06C3}"/>
                  </a:ext>
                </a:extLst>
              </p:cNvPr>
              <p:cNvSpPr txBox="1"/>
              <p:nvPr/>
            </p:nvSpPr>
            <p:spPr>
              <a:xfrm>
                <a:off x="6769049" y="2054438"/>
                <a:ext cx="1791746" cy="84439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𝑛</m:t>
                          </m:r>
                        </m:den>
                      </m:f>
                      <m:nary>
                        <m:naryPr>
                          <m:chr m:val="∑"/>
                          <m:limLoc m:val="undOvr"/>
                          <m:ctrlPr>
                            <a:rPr lang="en-US" i="1">
                              <a:latin typeface="Cambria Math" panose="02040503050406030204" pitchFamily="18" charset="0"/>
                            </a:rPr>
                          </m:ctrlPr>
                        </m:naryPr>
                        <m:sub>
                          <m:r>
                            <a:rPr lang="en-US" i="1">
                              <a:latin typeface="Cambria Math" panose="02040503050406030204" pitchFamily="18" charset="0"/>
                            </a:rPr>
                            <m:t>𝑖</m:t>
                          </m:r>
                          <m:r>
                            <a:rPr lang="en-US">
                              <a:latin typeface="Cambria Math" panose="02040503050406030204" pitchFamily="18" charset="0"/>
                            </a:rPr>
                            <m:t>=1</m:t>
                          </m:r>
                        </m:sub>
                        <m:sup>
                          <m:r>
                            <a:rPr lang="en-US" i="1">
                              <a:latin typeface="Cambria Math" panose="02040503050406030204" pitchFamily="18" charset="0"/>
                            </a:rPr>
                            <m:t>𝑛</m:t>
                          </m:r>
                        </m:sup>
                        <m:e>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𝑖</m:t>
                                  </m:r>
                                </m:sub>
                              </m:sSub>
                              <m:r>
                                <a:rPr lang="en-US" i="1">
                                  <a:latin typeface="Cambria Math" panose="02040503050406030204" pitchFamily="18" charset="0"/>
                                </a:rPr>
                                <m:t>−</m:t>
                              </m:r>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𝑦</m:t>
                                      </m:r>
                                    </m:e>
                                  </m:acc>
                                </m:e>
                                <m:sub>
                                  <m:r>
                                    <a:rPr lang="en-US" i="1">
                                      <a:latin typeface="Cambria Math" panose="02040503050406030204" pitchFamily="18" charset="0"/>
                                    </a:rPr>
                                    <m:t>𝑖</m:t>
                                  </m:r>
                                </m:sub>
                              </m:sSub>
                            </m:e>
                          </m:d>
                        </m:e>
                      </m:nary>
                    </m:oMath>
                  </m:oMathPara>
                </a14:m>
                <a:endParaRPr lang="en-US" sz="1600" dirty="0"/>
              </a:p>
            </p:txBody>
          </p:sp>
        </mc:Choice>
        <mc:Fallback xmlns="">
          <p:sp>
            <p:nvSpPr>
              <p:cNvPr id="22" name="TextBox 21">
                <a:extLst>
                  <a:ext uri="{FF2B5EF4-FFF2-40B4-BE49-F238E27FC236}">
                    <a16:creationId xmlns:a16="http://schemas.microsoft.com/office/drawing/2014/main" id="{8601778E-92F0-4616-BB18-6DE9174E06C3}"/>
                  </a:ext>
                </a:extLst>
              </p:cNvPr>
              <p:cNvSpPr txBox="1">
                <a:spLocks noRot="1" noChangeAspect="1" noMove="1" noResize="1" noEditPoints="1" noAdjustHandles="1" noChangeArrowheads="1" noChangeShapeType="1" noTextEdit="1"/>
              </p:cNvSpPr>
              <p:nvPr/>
            </p:nvSpPr>
            <p:spPr>
              <a:xfrm>
                <a:off x="6769049" y="2054438"/>
                <a:ext cx="1791746" cy="844398"/>
              </a:xfrm>
              <a:prstGeom prst="rect">
                <a:avLst/>
              </a:prstGeom>
              <a:blipFill>
                <a:blip r:embed="rId4"/>
                <a:stretch>
                  <a:fillRect/>
                </a:stretch>
              </a:blipFill>
            </p:spPr>
            <p:txBody>
              <a:bodyPr/>
              <a:lstStyle/>
              <a:p>
                <a:r>
                  <a:rPr lang="en-US">
                    <a:noFill/>
                  </a:rPr>
                  <a:t> </a:t>
                </a:r>
              </a:p>
            </p:txBody>
          </p:sp>
        </mc:Fallback>
      </mc:AlternateContent>
      <p:sp>
        <p:nvSpPr>
          <p:cNvPr id="23" name="TextBox 22">
            <a:extLst>
              <a:ext uri="{FF2B5EF4-FFF2-40B4-BE49-F238E27FC236}">
                <a16:creationId xmlns:a16="http://schemas.microsoft.com/office/drawing/2014/main" id="{7400AA0A-C26D-4FA5-970F-92513FD1A303}"/>
              </a:ext>
            </a:extLst>
          </p:cNvPr>
          <p:cNvSpPr txBox="1"/>
          <p:nvPr/>
        </p:nvSpPr>
        <p:spPr>
          <a:xfrm>
            <a:off x="6305667" y="3297445"/>
            <a:ext cx="2718506" cy="2062103"/>
          </a:xfrm>
          <a:prstGeom prst="rect">
            <a:avLst/>
          </a:prstGeom>
          <a:noFill/>
        </p:spPr>
        <p:txBody>
          <a:bodyPr wrap="square" rtlCol="0">
            <a:spAutoFit/>
          </a:bodyPr>
          <a:lstStyle/>
          <a:p>
            <a:r>
              <a:rPr lang="en-US" sz="1600" dirty="0"/>
              <a:t>Minimized by median output</a:t>
            </a:r>
          </a:p>
          <a:p>
            <a:endParaRPr lang="en-US" sz="1600" dirty="0"/>
          </a:p>
          <a:p>
            <a:endParaRPr lang="en-US" sz="1600" dirty="0"/>
          </a:p>
          <a:p>
            <a:r>
              <a:rPr lang="en-US" sz="1600" dirty="0"/>
              <a:t>Insensitive to outlier errors</a:t>
            </a:r>
          </a:p>
          <a:p>
            <a:endParaRPr lang="en-US" sz="1600" dirty="0"/>
          </a:p>
          <a:p>
            <a:endParaRPr lang="en-US" sz="1600" dirty="0"/>
          </a:p>
          <a:p>
            <a:r>
              <a:rPr lang="en-US" sz="1600" dirty="0"/>
              <a:t>Training set value:     1.4 m</a:t>
            </a:r>
          </a:p>
          <a:p>
            <a:r>
              <a:rPr lang="en-US" sz="1600" dirty="0"/>
              <a:t>Evaluation set value: 1.5 m</a:t>
            </a:r>
          </a:p>
        </p:txBody>
      </p:sp>
      <p:sp>
        <p:nvSpPr>
          <p:cNvPr id="25" name="TextBox 24">
            <a:extLst>
              <a:ext uri="{FF2B5EF4-FFF2-40B4-BE49-F238E27FC236}">
                <a16:creationId xmlns:a16="http://schemas.microsoft.com/office/drawing/2014/main" id="{B191E9F8-3BFD-45B6-AF27-DB672C068919}"/>
              </a:ext>
            </a:extLst>
          </p:cNvPr>
          <p:cNvSpPr txBox="1"/>
          <p:nvPr/>
        </p:nvSpPr>
        <p:spPr>
          <a:xfrm>
            <a:off x="285418" y="1342239"/>
            <a:ext cx="2242866" cy="707886"/>
          </a:xfrm>
          <a:prstGeom prst="rect">
            <a:avLst/>
          </a:prstGeom>
          <a:noFill/>
        </p:spPr>
        <p:txBody>
          <a:bodyPr wrap="square" rtlCol="0">
            <a:spAutoFit/>
          </a:bodyPr>
          <a:lstStyle/>
          <a:p>
            <a:pPr algn="ctr"/>
            <a:r>
              <a:rPr lang="en-US" sz="2000" b="1" dirty="0"/>
              <a:t>Maximum Error (</a:t>
            </a:r>
            <a:r>
              <a:rPr lang="en-US" sz="2000" b="1" dirty="0" err="1"/>
              <a:t>MxE</a:t>
            </a:r>
            <a:r>
              <a:rPr lang="en-US" sz="2000" b="1" dirty="0"/>
              <a:t>)</a:t>
            </a:r>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3829A6BA-3C11-4F2A-B86B-C6BBE032D6D9}"/>
                  </a:ext>
                </a:extLst>
              </p:cNvPr>
              <p:cNvSpPr txBox="1"/>
              <p:nvPr/>
            </p:nvSpPr>
            <p:spPr>
              <a:xfrm>
                <a:off x="508183" y="2291971"/>
                <a:ext cx="179174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m:rPr>
                              <m:nor/>
                            </m:rPr>
                            <a:rPr lang="en-US"/>
                            <m:t>max</m:t>
                          </m:r>
                        </m:e>
                        <m:sub>
                          <m:r>
                            <a:rPr lang="en-US" i="1">
                              <a:latin typeface="Cambria Math" panose="02040503050406030204" pitchFamily="18" charset="0"/>
                            </a:rPr>
                            <m:t>𝑖</m:t>
                          </m:r>
                        </m:sub>
                      </m:sSub>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𝑖</m:t>
                              </m:r>
                            </m:sub>
                          </m:sSub>
                          <m:r>
                            <a:rPr lang="en-US" i="1">
                              <a:latin typeface="Cambria Math" panose="02040503050406030204" pitchFamily="18" charset="0"/>
                            </a:rPr>
                            <m:t>−</m:t>
                          </m:r>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𝑦</m:t>
                                  </m:r>
                                </m:e>
                              </m:acc>
                            </m:e>
                            <m:sub>
                              <m:r>
                                <a:rPr lang="en-US" i="1">
                                  <a:latin typeface="Cambria Math" panose="02040503050406030204" pitchFamily="18" charset="0"/>
                                </a:rPr>
                                <m:t>𝑖</m:t>
                              </m:r>
                            </m:sub>
                          </m:sSub>
                        </m:e>
                      </m:d>
                    </m:oMath>
                  </m:oMathPara>
                </a14:m>
                <a:endParaRPr lang="en-US" sz="1600" dirty="0"/>
              </a:p>
            </p:txBody>
          </p:sp>
        </mc:Choice>
        <mc:Fallback xmlns="">
          <p:sp>
            <p:nvSpPr>
              <p:cNvPr id="26" name="TextBox 25">
                <a:extLst>
                  <a:ext uri="{FF2B5EF4-FFF2-40B4-BE49-F238E27FC236}">
                    <a16:creationId xmlns:a16="http://schemas.microsoft.com/office/drawing/2014/main" id="{3829A6BA-3C11-4F2A-B86B-C6BBE032D6D9}"/>
                  </a:ext>
                </a:extLst>
              </p:cNvPr>
              <p:cNvSpPr txBox="1">
                <a:spLocks noRot="1" noChangeAspect="1" noMove="1" noResize="1" noEditPoints="1" noAdjustHandles="1" noChangeArrowheads="1" noChangeShapeType="1" noTextEdit="1"/>
              </p:cNvSpPr>
              <p:nvPr/>
            </p:nvSpPr>
            <p:spPr>
              <a:xfrm>
                <a:off x="508183" y="2291971"/>
                <a:ext cx="1791746" cy="369332"/>
              </a:xfrm>
              <a:prstGeom prst="rect">
                <a:avLst/>
              </a:prstGeom>
              <a:blipFill>
                <a:blip r:embed="rId5"/>
                <a:stretch>
                  <a:fillRect t="-4918" r="-340" b="-6557"/>
                </a:stretch>
              </a:blipFill>
            </p:spPr>
            <p:txBody>
              <a:bodyPr/>
              <a:lstStyle/>
              <a:p>
                <a:r>
                  <a:rPr lang="en-US">
                    <a:noFill/>
                  </a:rPr>
                  <a:t> </a:t>
                </a:r>
              </a:p>
            </p:txBody>
          </p:sp>
        </mc:Fallback>
      </mc:AlternateContent>
      <p:sp>
        <p:nvSpPr>
          <p:cNvPr id="27" name="TextBox 26">
            <a:extLst>
              <a:ext uri="{FF2B5EF4-FFF2-40B4-BE49-F238E27FC236}">
                <a16:creationId xmlns:a16="http://schemas.microsoft.com/office/drawing/2014/main" id="{ACB3B23E-95D0-44AC-8D08-2E40E46F68B6}"/>
              </a:ext>
            </a:extLst>
          </p:cNvPr>
          <p:cNvSpPr txBox="1"/>
          <p:nvPr/>
        </p:nvSpPr>
        <p:spPr>
          <a:xfrm>
            <a:off x="98613" y="3297445"/>
            <a:ext cx="2718506" cy="2062103"/>
          </a:xfrm>
          <a:prstGeom prst="rect">
            <a:avLst/>
          </a:prstGeom>
          <a:noFill/>
        </p:spPr>
        <p:txBody>
          <a:bodyPr wrap="square" rtlCol="0">
            <a:spAutoFit/>
          </a:bodyPr>
          <a:lstStyle/>
          <a:p>
            <a:r>
              <a:rPr lang="en-US" sz="1600" dirty="0"/>
              <a:t>Worst-case-scenario error</a:t>
            </a:r>
          </a:p>
          <a:p>
            <a:endParaRPr lang="en-US" sz="1600" dirty="0"/>
          </a:p>
          <a:p>
            <a:endParaRPr lang="en-US" sz="1600" dirty="0"/>
          </a:p>
          <a:p>
            <a:r>
              <a:rPr lang="en-US" sz="1600" dirty="0"/>
              <a:t>Exclusively the error of outliers</a:t>
            </a:r>
          </a:p>
          <a:p>
            <a:endParaRPr lang="en-US" sz="1600" dirty="0"/>
          </a:p>
          <a:p>
            <a:r>
              <a:rPr lang="en-US" sz="1600" dirty="0"/>
              <a:t>Training set value:     6.7 m</a:t>
            </a:r>
          </a:p>
          <a:p>
            <a:r>
              <a:rPr lang="en-US" sz="1600" dirty="0"/>
              <a:t>Evaluation set value: 6.8 m</a:t>
            </a:r>
          </a:p>
        </p:txBody>
      </p:sp>
    </p:spTree>
    <p:extLst>
      <p:ext uri="{BB962C8B-B14F-4D97-AF65-F5344CB8AC3E}">
        <p14:creationId xmlns:p14="http://schemas.microsoft.com/office/powerpoint/2010/main" val="102162233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AD335-FF64-4C7B-8B9C-161C37702D0A}"/>
              </a:ext>
            </a:extLst>
          </p:cNvPr>
          <p:cNvSpPr>
            <a:spLocks noGrp="1"/>
          </p:cNvSpPr>
          <p:nvPr>
            <p:ph type="title"/>
          </p:nvPr>
        </p:nvSpPr>
        <p:spPr>
          <a:xfrm>
            <a:off x="76200" y="162580"/>
            <a:ext cx="8991600" cy="523220"/>
          </a:xfrm>
        </p:spPr>
        <p:txBody>
          <a:bodyPr/>
          <a:lstStyle/>
          <a:p>
            <a:r>
              <a:rPr lang="en-US" dirty="0"/>
              <a:t>Model metrics can also reveal fit quality</a:t>
            </a:r>
          </a:p>
        </p:txBody>
      </p:sp>
      <p:cxnSp>
        <p:nvCxnSpPr>
          <p:cNvPr id="9" name="Straight Connector 8">
            <a:extLst>
              <a:ext uri="{FF2B5EF4-FFF2-40B4-BE49-F238E27FC236}">
                <a16:creationId xmlns:a16="http://schemas.microsoft.com/office/drawing/2014/main" id="{47FEE554-AD62-411D-A28A-20A1969E04C2}"/>
              </a:ext>
            </a:extLst>
          </p:cNvPr>
          <p:cNvCxnSpPr>
            <a:cxnSpLocks/>
          </p:cNvCxnSpPr>
          <p:nvPr/>
        </p:nvCxnSpPr>
        <p:spPr>
          <a:xfrm>
            <a:off x="3073867" y="1390433"/>
            <a:ext cx="0" cy="513788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B102452F-D8E8-4E41-8A85-1A55B7C871C9}"/>
              </a:ext>
            </a:extLst>
          </p:cNvPr>
          <p:cNvSpPr txBox="1"/>
          <p:nvPr/>
        </p:nvSpPr>
        <p:spPr>
          <a:xfrm>
            <a:off x="3450567" y="1342239"/>
            <a:ext cx="2242866" cy="707886"/>
          </a:xfrm>
          <a:prstGeom prst="rect">
            <a:avLst/>
          </a:prstGeom>
          <a:noFill/>
        </p:spPr>
        <p:txBody>
          <a:bodyPr wrap="square" rtlCol="0">
            <a:spAutoFit/>
          </a:bodyPr>
          <a:lstStyle/>
          <a:p>
            <a:pPr algn="ctr"/>
            <a:r>
              <a:rPr lang="en-US" sz="2000" b="1" dirty="0"/>
              <a:t>Mean Square Error (MSE)</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8AE414F7-5A7E-4895-9309-880507DBDB9C}"/>
                  </a:ext>
                </a:extLst>
              </p:cNvPr>
              <p:cNvSpPr txBox="1"/>
              <p:nvPr/>
            </p:nvSpPr>
            <p:spPr>
              <a:xfrm>
                <a:off x="3673332" y="2054438"/>
                <a:ext cx="1791746" cy="84439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𝑛</m:t>
                          </m:r>
                        </m:den>
                      </m:f>
                      <m:nary>
                        <m:naryPr>
                          <m:chr m:val="∑"/>
                          <m:limLoc m:val="undOvr"/>
                          <m:ctrlPr>
                            <a:rPr lang="en-US" i="1">
                              <a:latin typeface="Cambria Math" panose="02040503050406030204" pitchFamily="18" charset="0"/>
                            </a:rPr>
                          </m:ctrlPr>
                        </m:naryPr>
                        <m:sub>
                          <m:r>
                            <a:rPr lang="en-US" i="1">
                              <a:latin typeface="Cambria Math" panose="02040503050406030204" pitchFamily="18" charset="0"/>
                            </a:rPr>
                            <m:t>𝑖</m:t>
                          </m:r>
                          <m:r>
                            <a:rPr lang="en-US">
                              <a:latin typeface="Cambria Math" panose="02040503050406030204" pitchFamily="18" charset="0"/>
                            </a:rPr>
                            <m:t>=1</m:t>
                          </m:r>
                        </m:sub>
                        <m:sup>
                          <m:r>
                            <a:rPr lang="en-US" i="1">
                              <a:latin typeface="Cambria Math" panose="02040503050406030204" pitchFamily="18" charset="0"/>
                            </a:rPr>
                            <m:t>𝑛</m:t>
                          </m:r>
                        </m:sup>
                        <m:e>
                          <m:r>
                            <a:rPr lang="en-US">
                              <a:latin typeface="Cambria Math" panose="02040503050406030204" pitchFamily="18" charset="0"/>
                            </a:rPr>
                            <m:t>(</m:t>
                          </m:r>
                        </m:e>
                      </m:nary>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𝑖</m:t>
                          </m:r>
                        </m:sub>
                      </m:sSub>
                      <m:r>
                        <a:rPr lang="en-US" i="1">
                          <a:latin typeface="Cambria Math" panose="02040503050406030204" pitchFamily="18" charset="0"/>
                        </a:rPr>
                        <m:t>−</m:t>
                      </m:r>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𝑦</m:t>
                              </m:r>
                            </m:e>
                          </m:acc>
                        </m:e>
                        <m:sub>
                          <m:r>
                            <a:rPr lang="en-US" i="1">
                              <a:latin typeface="Cambria Math" panose="02040503050406030204" pitchFamily="18" charset="0"/>
                            </a:rPr>
                            <m:t>𝑖</m:t>
                          </m:r>
                        </m:sub>
                      </m:sSub>
                      <m:sSup>
                        <m:sSupPr>
                          <m:ctrlPr>
                            <a:rPr lang="en-US" i="1">
                              <a:latin typeface="Cambria Math" panose="02040503050406030204" pitchFamily="18" charset="0"/>
                            </a:rPr>
                          </m:ctrlPr>
                        </m:sSupPr>
                        <m:e>
                          <m:r>
                            <a:rPr lang="en-US">
                              <a:latin typeface="Cambria Math" panose="02040503050406030204" pitchFamily="18" charset="0"/>
                            </a:rPr>
                            <m:t>)</m:t>
                          </m:r>
                        </m:e>
                        <m:sup>
                          <m:r>
                            <a:rPr lang="en-US">
                              <a:latin typeface="Cambria Math" panose="02040503050406030204" pitchFamily="18" charset="0"/>
                            </a:rPr>
                            <m:t>2</m:t>
                          </m:r>
                        </m:sup>
                      </m:sSup>
                    </m:oMath>
                  </m:oMathPara>
                </a14:m>
                <a:endParaRPr lang="en-US" sz="1600" dirty="0"/>
              </a:p>
            </p:txBody>
          </p:sp>
        </mc:Choice>
        <mc:Fallback xmlns="">
          <p:sp>
            <p:nvSpPr>
              <p:cNvPr id="12" name="TextBox 11">
                <a:extLst>
                  <a:ext uri="{FF2B5EF4-FFF2-40B4-BE49-F238E27FC236}">
                    <a16:creationId xmlns:a16="http://schemas.microsoft.com/office/drawing/2014/main" id="{8AE414F7-5A7E-4895-9309-880507DBDB9C}"/>
                  </a:ext>
                </a:extLst>
              </p:cNvPr>
              <p:cNvSpPr txBox="1">
                <a:spLocks noRot="1" noChangeAspect="1" noMove="1" noResize="1" noEditPoints="1" noAdjustHandles="1" noChangeArrowheads="1" noChangeShapeType="1" noTextEdit="1"/>
              </p:cNvSpPr>
              <p:nvPr/>
            </p:nvSpPr>
            <p:spPr>
              <a:xfrm>
                <a:off x="3673332" y="2054438"/>
                <a:ext cx="1791746" cy="844398"/>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AFCF0294-1F0E-441A-9F02-05FCFADFDC25}"/>
                  </a:ext>
                </a:extLst>
              </p:cNvPr>
              <p:cNvSpPr txBox="1"/>
              <p:nvPr/>
            </p:nvSpPr>
            <p:spPr>
              <a:xfrm>
                <a:off x="1457866" y="770112"/>
                <a:ext cx="6343446"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nor/>
                        </m:rPr>
                        <a:rPr lang="en-US" sz="2000" i="0" smtClean="0">
                          <a:latin typeface="Cambria Math" panose="02040503050406030204" pitchFamily="18" charset="0"/>
                        </a:rPr>
                        <m:t>p</m:t>
                      </m:r>
                      <m:r>
                        <m:rPr>
                          <m:nor/>
                        </m:rPr>
                        <a:rPr lang="en-US" sz="2000" b="0" i="0" smtClean="0">
                          <a:latin typeface="Cambria Math" panose="02040503050406030204" pitchFamily="18" charset="0"/>
                        </a:rPr>
                        <m:t>rediction</m:t>
                      </m:r>
                      <m:r>
                        <m:rPr>
                          <m:nor/>
                        </m:rPr>
                        <a:rPr lang="en-US" sz="2000" b="0" i="0" smtClean="0">
                          <a:latin typeface="Cambria Math" panose="02040503050406030204" pitchFamily="18" charset="0"/>
                        </a:rPr>
                        <m:t> </m:t>
                      </m:r>
                      <m:r>
                        <m:rPr>
                          <m:nor/>
                        </m:rPr>
                        <a:rPr lang="en-US" sz="2000" b="0" i="0" smtClean="0">
                          <a:latin typeface="Cambria Math" panose="02040503050406030204" pitchFamily="18" charset="0"/>
                        </a:rPr>
                        <m:t>error</m:t>
                      </m:r>
                      <m:r>
                        <a:rPr lang="en-US" sz="2000" b="0" i="1" smtClean="0">
                          <a:latin typeface="Cambria Math" panose="02040503050406030204" pitchFamily="18" charset="0"/>
                        </a:rPr>
                        <m:t>=</m:t>
                      </m:r>
                      <m:r>
                        <m:rPr>
                          <m:nor/>
                        </m:rPr>
                        <a:rPr lang="en-US" sz="2000" b="0" i="0" smtClean="0">
                          <a:latin typeface="Cambria Math" panose="02040503050406030204" pitchFamily="18" charset="0"/>
                        </a:rPr>
                        <m:t>observed</m:t>
                      </m:r>
                      <m:r>
                        <a:rPr lang="en-US" sz="2000" b="0" i="1" smtClean="0">
                          <a:latin typeface="Cambria Math" panose="02040503050406030204" pitchFamily="18" charset="0"/>
                        </a:rPr>
                        <m:t>−</m:t>
                      </m:r>
                      <m:r>
                        <m:rPr>
                          <m:nor/>
                        </m:rPr>
                        <a:rPr lang="en-US" sz="2000" b="0" i="0" smtClean="0">
                          <a:latin typeface="Cambria Math" panose="02040503050406030204" pitchFamily="18" charset="0"/>
                        </a:rPr>
                        <m:t>predicted</m:t>
                      </m:r>
                      <m:r>
                        <a:rPr lang="en-US" sz="2000" b="0" i="1" smtClean="0">
                          <a:latin typeface="Cambria Math" panose="02040503050406030204" pitchFamily="18" charset="0"/>
                        </a:rPr>
                        <m:t>=</m:t>
                      </m:r>
                      <m:r>
                        <a:rPr lang="en-US" sz="2000" b="0" i="1" smtClean="0">
                          <a:latin typeface="Cambria Math" panose="02040503050406030204" pitchFamily="18" charset="0"/>
                        </a:rPr>
                        <m:t>𝑦</m:t>
                      </m:r>
                      <m:r>
                        <a:rPr lang="en-US" sz="2000" b="0" i="1" smtClean="0">
                          <a:latin typeface="Cambria Math" panose="02040503050406030204" pitchFamily="18" charset="0"/>
                        </a:rPr>
                        <m:t>−</m:t>
                      </m:r>
                      <m:acc>
                        <m:accPr>
                          <m:chr m:val="̂"/>
                          <m:ctrlPr>
                            <a:rPr lang="en-US" sz="2000" b="0" i="1" smtClean="0">
                              <a:latin typeface="Cambria Math" panose="02040503050406030204" pitchFamily="18" charset="0"/>
                            </a:rPr>
                          </m:ctrlPr>
                        </m:accPr>
                        <m:e>
                          <m:r>
                            <a:rPr lang="en-US" sz="2000" b="0" i="1" smtClean="0">
                              <a:latin typeface="Cambria Math" panose="02040503050406030204" pitchFamily="18" charset="0"/>
                            </a:rPr>
                            <m:t>𝑦</m:t>
                          </m:r>
                        </m:e>
                      </m:acc>
                    </m:oMath>
                  </m:oMathPara>
                </a14:m>
                <a:endParaRPr lang="en-US" sz="2000" dirty="0"/>
              </a:p>
            </p:txBody>
          </p:sp>
        </mc:Choice>
        <mc:Fallback xmlns="">
          <p:sp>
            <p:nvSpPr>
              <p:cNvPr id="18" name="TextBox 17">
                <a:extLst>
                  <a:ext uri="{FF2B5EF4-FFF2-40B4-BE49-F238E27FC236}">
                    <a16:creationId xmlns:a16="http://schemas.microsoft.com/office/drawing/2014/main" id="{AFCF0294-1F0E-441A-9F02-05FCFADFDC25}"/>
                  </a:ext>
                </a:extLst>
              </p:cNvPr>
              <p:cNvSpPr txBox="1">
                <a:spLocks noRot="1" noChangeAspect="1" noMove="1" noResize="1" noEditPoints="1" noAdjustHandles="1" noChangeArrowheads="1" noChangeShapeType="1" noTextEdit="1"/>
              </p:cNvSpPr>
              <p:nvPr/>
            </p:nvSpPr>
            <p:spPr>
              <a:xfrm>
                <a:off x="1457866" y="770112"/>
                <a:ext cx="6343446" cy="400110"/>
              </a:xfrm>
              <a:prstGeom prst="rect">
                <a:avLst/>
              </a:prstGeom>
              <a:blipFill>
                <a:blip r:embed="rId3"/>
                <a:stretch>
                  <a:fillRect t="-3030" b="-16667"/>
                </a:stretch>
              </a:blipFill>
            </p:spPr>
            <p:txBody>
              <a:bodyPr/>
              <a:lstStyle/>
              <a:p>
                <a:r>
                  <a:rPr lang="en-US">
                    <a:noFill/>
                  </a:rPr>
                  <a:t> </a:t>
                </a:r>
              </a:p>
            </p:txBody>
          </p:sp>
        </mc:Fallback>
      </mc:AlternateContent>
      <p:cxnSp>
        <p:nvCxnSpPr>
          <p:cNvPr id="19" name="Straight Connector 18">
            <a:extLst>
              <a:ext uri="{FF2B5EF4-FFF2-40B4-BE49-F238E27FC236}">
                <a16:creationId xmlns:a16="http://schemas.microsoft.com/office/drawing/2014/main" id="{BF84B8F0-2295-416D-AC46-F0226B296214}"/>
              </a:ext>
            </a:extLst>
          </p:cNvPr>
          <p:cNvCxnSpPr>
            <a:cxnSpLocks/>
          </p:cNvCxnSpPr>
          <p:nvPr/>
        </p:nvCxnSpPr>
        <p:spPr>
          <a:xfrm>
            <a:off x="6084590" y="1390433"/>
            <a:ext cx="0" cy="513788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EA014D4C-5CD2-4AA5-9F0B-B2CFD48B180F}"/>
              </a:ext>
            </a:extLst>
          </p:cNvPr>
          <p:cNvSpPr txBox="1"/>
          <p:nvPr/>
        </p:nvSpPr>
        <p:spPr>
          <a:xfrm>
            <a:off x="3209950" y="3297445"/>
            <a:ext cx="2718506" cy="2062103"/>
          </a:xfrm>
          <a:prstGeom prst="rect">
            <a:avLst/>
          </a:prstGeom>
          <a:noFill/>
        </p:spPr>
        <p:txBody>
          <a:bodyPr wrap="square" rtlCol="0">
            <a:spAutoFit/>
          </a:bodyPr>
          <a:lstStyle/>
          <a:p>
            <a:r>
              <a:rPr lang="en-US" sz="1600" dirty="0"/>
              <a:t>Minimized by average output</a:t>
            </a:r>
          </a:p>
          <a:p>
            <a:endParaRPr lang="en-US" sz="1600" dirty="0"/>
          </a:p>
          <a:p>
            <a:r>
              <a:rPr lang="en-US" sz="1600" dirty="0"/>
              <a:t>Influenced by outlier errors</a:t>
            </a:r>
          </a:p>
          <a:p>
            <a:endParaRPr lang="en-US" sz="1600" dirty="0"/>
          </a:p>
          <a:p>
            <a:endParaRPr lang="en-US" sz="1600" dirty="0"/>
          </a:p>
          <a:p>
            <a:r>
              <a:rPr lang="en-US" sz="1600" dirty="0"/>
              <a:t>Training set value:     3.1 m</a:t>
            </a:r>
            <a:r>
              <a:rPr lang="en-US" sz="1600" baseline="30000" dirty="0"/>
              <a:t>2</a:t>
            </a:r>
            <a:endParaRPr lang="en-US" sz="1600" dirty="0"/>
          </a:p>
          <a:p>
            <a:r>
              <a:rPr lang="en-US" sz="1600" dirty="0"/>
              <a:t>Evaluation set value: 3.8 m</a:t>
            </a:r>
            <a:r>
              <a:rPr lang="en-US" sz="1600" baseline="30000" dirty="0"/>
              <a:t>2</a:t>
            </a:r>
            <a:r>
              <a:rPr lang="en-US" sz="1600" dirty="0"/>
              <a:t> </a:t>
            </a:r>
          </a:p>
        </p:txBody>
      </p:sp>
      <p:sp>
        <p:nvSpPr>
          <p:cNvPr id="21" name="TextBox 20">
            <a:extLst>
              <a:ext uri="{FF2B5EF4-FFF2-40B4-BE49-F238E27FC236}">
                <a16:creationId xmlns:a16="http://schemas.microsoft.com/office/drawing/2014/main" id="{8C930997-6580-4862-8B1D-3A217434296E}"/>
              </a:ext>
            </a:extLst>
          </p:cNvPr>
          <p:cNvSpPr txBox="1"/>
          <p:nvPr/>
        </p:nvSpPr>
        <p:spPr>
          <a:xfrm>
            <a:off x="6546284" y="1342239"/>
            <a:ext cx="2242866" cy="707886"/>
          </a:xfrm>
          <a:prstGeom prst="rect">
            <a:avLst/>
          </a:prstGeom>
          <a:noFill/>
        </p:spPr>
        <p:txBody>
          <a:bodyPr wrap="square" rtlCol="0">
            <a:spAutoFit/>
          </a:bodyPr>
          <a:lstStyle/>
          <a:p>
            <a:pPr algn="ctr"/>
            <a:r>
              <a:rPr lang="en-US" sz="2000" b="1" dirty="0"/>
              <a:t>Mean Absolute Error (MAE)</a:t>
            </a:r>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8601778E-92F0-4616-BB18-6DE9174E06C3}"/>
                  </a:ext>
                </a:extLst>
              </p:cNvPr>
              <p:cNvSpPr txBox="1"/>
              <p:nvPr/>
            </p:nvSpPr>
            <p:spPr>
              <a:xfrm>
                <a:off x="6769049" y="2054438"/>
                <a:ext cx="1791746" cy="84439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𝑛</m:t>
                          </m:r>
                        </m:den>
                      </m:f>
                      <m:nary>
                        <m:naryPr>
                          <m:chr m:val="∑"/>
                          <m:limLoc m:val="undOvr"/>
                          <m:ctrlPr>
                            <a:rPr lang="en-US" i="1">
                              <a:latin typeface="Cambria Math" panose="02040503050406030204" pitchFamily="18" charset="0"/>
                            </a:rPr>
                          </m:ctrlPr>
                        </m:naryPr>
                        <m:sub>
                          <m:r>
                            <a:rPr lang="en-US" i="1">
                              <a:latin typeface="Cambria Math" panose="02040503050406030204" pitchFamily="18" charset="0"/>
                            </a:rPr>
                            <m:t>𝑖</m:t>
                          </m:r>
                          <m:r>
                            <a:rPr lang="en-US">
                              <a:latin typeface="Cambria Math" panose="02040503050406030204" pitchFamily="18" charset="0"/>
                            </a:rPr>
                            <m:t>=1</m:t>
                          </m:r>
                        </m:sub>
                        <m:sup>
                          <m:r>
                            <a:rPr lang="en-US" i="1">
                              <a:latin typeface="Cambria Math" panose="02040503050406030204" pitchFamily="18" charset="0"/>
                            </a:rPr>
                            <m:t>𝑛</m:t>
                          </m:r>
                        </m:sup>
                        <m:e>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𝑖</m:t>
                                  </m:r>
                                </m:sub>
                              </m:sSub>
                              <m:r>
                                <a:rPr lang="en-US" i="1">
                                  <a:latin typeface="Cambria Math" panose="02040503050406030204" pitchFamily="18" charset="0"/>
                                </a:rPr>
                                <m:t>−</m:t>
                              </m:r>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𝑦</m:t>
                                      </m:r>
                                    </m:e>
                                  </m:acc>
                                </m:e>
                                <m:sub>
                                  <m:r>
                                    <a:rPr lang="en-US" i="1">
                                      <a:latin typeface="Cambria Math" panose="02040503050406030204" pitchFamily="18" charset="0"/>
                                    </a:rPr>
                                    <m:t>𝑖</m:t>
                                  </m:r>
                                </m:sub>
                              </m:sSub>
                            </m:e>
                          </m:d>
                        </m:e>
                      </m:nary>
                    </m:oMath>
                  </m:oMathPara>
                </a14:m>
                <a:endParaRPr lang="en-US" sz="1600" dirty="0"/>
              </a:p>
            </p:txBody>
          </p:sp>
        </mc:Choice>
        <mc:Fallback xmlns="">
          <p:sp>
            <p:nvSpPr>
              <p:cNvPr id="22" name="TextBox 21">
                <a:extLst>
                  <a:ext uri="{FF2B5EF4-FFF2-40B4-BE49-F238E27FC236}">
                    <a16:creationId xmlns:a16="http://schemas.microsoft.com/office/drawing/2014/main" id="{8601778E-92F0-4616-BB18-6DE9174E06C3}"/>
                  </a:ext>
                </a:extLst>
              </p:cNvPr>
              <p:cNvSpPr txBox="1">
                <a:spLocks noRot="1" noChangeAspect="1" noMove="1" noResize="1" noEditPoints="1" noAdjustHandles="1" noChangeArrowheads="1" noChangeShapeType="1" noTextEdit="1"/>
              </p:cNvSpPr>
              <p:nvPr/>
            </p:nvSpPr>
            <p:spPr>
              <a:xfrm>
                <a:off x="6769049" y="2054438"/>
                <a:ext cx="1791746" cy="844398"/>
              </a:xfrm>
              <a:prstGeom prst="rect">
                <a:avLst/>
              </a:prstGeom>
              <a:blipFill>
                <a:blip r:embed="rId4"/>
                <a:stretch>
                  <a:fillRect/>
                </a:stretch>
              </a:blipFill>
            </p:spPr>
            <p:txBody>
              <a:bodyPr/>
              <a:lstStyle/>
              <a:p>
                <a:r>
                  <a:rPr lang="en-US">
                    <a:noFill/>
                  </a:rPr>
                  <a:t> </a:t>
                </a:r>
              </a:p>
            </p:txBody>
          </p:sp>
        </mc:Fallback>
      </mc:AlternateContent>
      <p:sp>
        <p:nvSpPr>
          <p:cNvPr id="23" name="TextBox 22">
            <a:extLst>
              <a:ext uri="{FF2B5EF4-FFF2-40B4-BE49-F238E27FC236}">
                <a16:creationId xmlns:a16="http://schemas.microsoft.com/office/drawing/2014/main" id="{7400AA0A-C26D-4FA5-970F-92513FD1A303}"/>
              </a:ext>
            </a:extLst>
          </p:cNvPr>
          <p:cNvSpPr txBox="1"/>
          <p:nvPr/>
        </p:nvSpPr>
        <p:spPr>
          <a:xfrm>
            <a:off x="6305667" y="3297445"/>
            <a:ext cx="2718506" cy="2062103"/>
          </a:xfrm>
          <a:prstGeom prst="rect">
            <a:avLst/>
          </a:prstGeom>
          <a:noFill/>
        </p:spPr>
        <p:txBody>
          <a:bodyPr wrap="square" rtlCol="0">
            <a:spAutoFit/>
          </a:bodyPr>
          <a:lstStyle/>
          <a:p>
            <a:r>
              <a:rPr lang="en-US" sz="1600" dirty="0"/>
              <a:t>Minimized by median output</a:t>
            </a:r>
          </a:p>
          <a:p>
            <a:endParaRPr lang="en-US" sz="1600" dirty="0"/>
          </a:p>
          <a:p>
            <a:endParaRPr lang="en-US" sz="1600" dirty="0"/>
          </a:p>
          <a:p>
            <a:r>
              <a:rPr lang="en-US" sz="1600" dirty="0"/>
              <a:t>Insensitive to outlier errors</a:t>
            </a:r>
          </a:p>
          <a:p>
            <a:endParaRPr lang="en-US" sz="1600" dirty="0"/>
          </a:p>
          <a:p>
            <a:endParaRPr lang="en-US" sz="1600" dirty="0"/>
          </a:p>
          <a:p>
            <a:r>
              <a:rPr lang="en-US" sz="1600" dirty="0"/>
              <a:t>Training set value:     1.4 m</a:t>
            </a:r>
          </a:p>
          <a:p>
            <a:r>
              <a:rPr lang="en-US" sz="1600" dirty="0"/>
              <a:t>Evaluation set value: 1.5 m</a:t>
            </a:r>
          </a:p>
        </p:txBody>
      </p:sp>
      <p:sp>
        <p:nvSpPr>
          <p:cNvPr id="25" name="TextBox 24">
            <a:extLst>
              <a:ext uri="{FF2B5EF4-FFF2-40B4-BE49-F238E27FC236}">
                <a16:creationId xmlns:a16="http://schemas.microsoft.com/office/drawing/2014/main" id="{B191E9F8-3BFD-45B6-AF27-DB672C068919}"/>
              </a:ext>
            </a:extLst>
          </p:cNvPr>
          <p:cNvSpPr txBox="1"/>
          <p:nvPr/>
        </p:nvSpPr>
        <p:spPr>
          <a:xfrm>
            <a:off x="285418" y="1342239"/>
            <a:ext cx="2242866" cy="707886"/>
          </a:xfrm>
          <a:prstGeom prst="rect">
            <a:avLst/>
          </a:prstGeom>
          <a:noFill/>
        </p:spPr>
        <p:txBody>
          <a:bodyPr wrap="square" rtlCol="0">
            <a:spAutoFit/>
          </a:bodyPr>
          <a:lstStyle/>
          <a:p>
            <a:pPr algn="ctr"/>
            <a:r>
              <a:rPr lang="en-US" sz="2000" b="1" dirty="0"/>
              <a:t>Maximum Error (</a:t>
            </a:r>
            <a:r>
              <a:rPr lang="en-US" sz="2000" b="1" dirty="0" err="1"/>
              <a:t>MxE</a:t>
            </a:r>
            <a:r>
              <a:rPr lang="en-US" sz="2000" b="1" dirty="0"/>
              <a:t>)</a:t>
            </a:r>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3829A6BA-3C11-4F2A-B86B-C6BBE032D6D9}"/>
                  </a:ext>
                </a:extLst>
              </p:cNvPr>
              <p:cNvSpPr txBox="1"/>
              <p:nvPr/>
            </p:nvSpPr>
            <p:spPr>
              <a:xfrm>
                <a:off x="508183" y="2291971"/>
                <a:ext cx="179174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m:rPr>
                              <m:nor/>
                            </m:rPr>
                            <a:rPr lang="en-US"/>
                            <m:t>max</m:t>
                          </m:r>
                        </m:e>
                        <m:sub>
                          <m:r>
                            <a:rPr lang="en-US" i="1">
                              <a:latin typeface="Cambria Math" panose="02040503050406030204" pitchFamily="18" charset="0"/>
                            </a:rPr>
                            <m:t>𝑖</m:t>
                          </m:r>
                        </m:sub>
                      </m:sSub>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𝑖</m:t>
                              </m:r>
                            </m:sub>
                          </m:sSub>
                          <m:r>
                            <a:rPr lang="en-US" i="1">
                              <a:latin typeface="Cambria Math" panose="02040503050406030204" pitchFamily="18" charset="0"/>
                            </a:rPr>
                            <m:t>−</m:t>
                          </m:r>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𝑦</m:t>
                                  </m:r>
                                </m:e>
                              </m:acc>
                            </m:e>
                            <m:sub>
                              <m:r>
                                <a:rPr lang="en-US" i="1">
                                  <a:latin typeface="Cambria Math" panose="02040503050406030204" pitchFamily="18" charset="0"/>
                                </a:rPr>
                                <m:t>𝑖</m:t>
                              </m:r>
                            </m:sub>
                          </m:sSub>
                        </m:e>
                      </m:d>
                    </m:oMath>
                  </m:oMathPara>
                </a14:m>
                <a:endParaRPr lang="en-US" sz="1600" dirty="0"/>
              </a:p>
            </p:txBody>
          </p:sp>
        </mc:Choice>
        <mc:Fallback xmlns="">
          <p:sp>
            <p:nvSpPr>
              <p:cNvPr id="26" name="TextBox 25">
                <a:extLst>
                  <a:ext uri="{FF2B5EF4-FFF2-40B4-BE49-F238E27FC236}">
                    <a16:creationId xmlns:a16="http://schemas.microsoft.com/office/drawing/2014/main" id="{3829A6BA-3C11-4F2A-B86B-C6BBE032D6D9}"/>
                  </a:ext>
                </a:extLst>
              </p:cNvPr>
              <p:cNvSpPr txBox="1">
                <a:spLocks noRot="1" noChangeAspect="1" noMove="1" noResize="1" noEditPoints="1" noAdjustHandles="1" noChangeArrowheads="1" noChangeShapeType="1" noTextEdit="1"/>
              </p:cNvSpPr>
              <p:nvPr/>
            </p:nvSpPr>
            <p:spPr>
              <a:xfrm>
                <a:off x="508183" y="2291971"/>
                <a:ext cx="1791746" cy="369332"/>
              </a:xfrm>
              <a:prstGeom prst="rect">
                <a:avLst/>
              </a:prstGeom>
              <a:blipFill>
                <a:blip r:embed="rId5"/>
                <a:stretch>
                  <a:fillRect t="-4918" r="-340" b="-6557"/>
                </a:stretch>
              </a:blipFill>
            </p:spPr>
            <p:txBody>
              <a:bodyPr/>
              <a:lstStyle/>
              <a:p>
                <a:r>
                  <a:rPr lang="en-US">
                    <a:noFill/>
                  </a:rPr>
                  <a:t> </a:t>
                </a:r>
              </a:p>
            </p:txBody>
          </p:sp>
        </mc:Fallback>
      </mc:AlternateContent>
      <p:sp>
        <p:nvSpPr>
          <p:cNvPr id="27" name="TextBox 26">
            <a:extLst>
              <a:ext uri="{FF2B5EF4-FFF2-40B4-BE49-F238E27FC236}">
                <a16:creationId xmlns:a16="http://schemas.microsoft.com/office/drawing/2014/main" id="{ACB3B23E-95D0-44AC-8D08-2E40E46F68B6}"/>
              </a:ext>
            </a:extLst>
          </p:cNvPr>
          <p:cNvSpPr txBox="1"/>
          <p:nvPr/>
        </p:nvSpPr>
        <p:spPr>
          <a:xfrm>
            <a:off x="98613" y="3297445"/>
            <a:ext cx="2718506" cy="2062103"/>
          </a:xfrm>
          <a:prstGeom prst="rect">
            <a:avLst/>
          </a:prstGeom>
          <a:noFill/>
        </p:spPr>
        <p:txBody>
          <a:bodyPr wrap="square" rtlCol="0">
            <a:spAutoFit/>
          </a:bodyPr>
          <a:lstStyle/>
          <a:p>
            <a:r>
              <a:rPr lang="en-US" sz="1600" dirty="0"/>
              <a:t>Worst-case-scenario error</a:t>
            </a:r>
          </a:p>
          <a:p>
            <a:endParaRPr lang="en-US" sz="1600" dirty="0"/>
          </a:p>
          <a:p>
            <a:endParaRPr lang="en-US" sz="1600" dirty="0"/>
          </a:p>
          <a:p>
            <a:r>
              <a:rPr lang="en-US" sz="1600" dirty="0"/>
              <a:t>Exclusively the error of outliers</a:t>
            </a:r>
          </a:p>
          <a:p>
            <a:endParaRPr lang="en-US" sz="1600" dirty="0"/>
          </a:p>
          <a:p>
            <a:r>
              <a:rPr lang="en-US" sz="1600" dirty="0"/>
              <a:t>Training set value:     6.7 m</a:t>
            </a:r>
          </a:p>
          <a:p>
            <a:r>
              <a:rPr lang="en-US" sz="1600" dirty="0"/>
              <a:t>Evaluation set value: 6.8 m</a:t>
            </a:r>
          </a:p>
        </p:txBody>
      </p:sp>
      <p:sp>
        <p:nvSpPr>
          <p:cNvPr id="15" name="Rectangle 14">
            <a:extLst>
              <a:ext uri="{FF2B5EF4-FFF2-40B4-BE49-F238E27FC236}">
                <a16:creationId xmlns:a16="http://schemas.microsoft.com/office/drawing/2014/main" id="{4CBC7B4C-3F0C-4846-B685-0D4AAF2143F2}"/>
              </a:ext>
            </a:extLst>
          </p:cNvPr>
          <p:cNvSpPr/>
          <p:nvPr/>
        </p:nvSpPr>
        <p:spPr>
          <a:xfrm>
            <a:off x="98613" y="4788526"/>
            <a:ext cx="8925559" cy="571022"/>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69EE5CDD-AA68-4F5F-A267-F4008EFCEB39}"/>
              </a:ext>
            </a:extLst>
          </p:cNvPr>
          <p:cNvGrpSpPr/>
          <p:nvPr/>
        </p:nvGrpSpPr>
        <p:grpSpPr>
          <a:xfrm>
            <a:off x="3847806" y="5359548"/>
            <a:ext cx="3930197" cy="1335872"/>
            <a:chOff x="4902838" y="3421410"/>
            <a:chExt cx="3930197" cy="1335872"/>
          </a:xfrm>
        </p:grpSpPr>
        <p:sp>
          <p:nvSpPr>
            <p:cNvPr id="17" name="Rectangle 16">
              <a:extLst>
                <a:ext uri="{FF2B5EF4-FFF2-40B4-BE49-F238E27FC236}">
                  <a16:creationId xmlns:a16="http://schemas.microsoft.com/office/drawing/2014/main" id="{7C8F6539-8443-46C0-925E-50B81F79B4D0}"/>
                </a:ext>
              </a:extLst>
            </p:cNvPr>
            <p:cNvSpPr/>
            <p:nvPr/>
          </p:nvSpPr>
          <p:spPr>
            <a:xfrm flipH="1">
              <a:off x="5808187" y="3709583"/>
              <a:ext cx="3024848" cy="1047699"/>
            </a:xfrm>
            <a:prstGeom prst="rect">
              <a:avLst/>
            </a:prstGeom>
            <a:solidFill>
              <a:srgbClr val="FFFF00"/>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No significant degradation between training and evaluation value; no evidence of overfitting</a:t>
              </a:r>
            </a:p>
          </p:txBody>
        </p:sp>
        <p:cxnSp>
          <p:nvCxnSpPr>
            <p:cNvPr id="24" name="Straight Arrow Connector 23">
              <a:extLst>
                <a:ext uri="{FF2B5EF4-FFF2-40B4-BE49-F238E27FC236}">
                  <a16:creationId xmlns:a16="http://schemas.microsoft.com/office/drawing/2014/main" id="{938C4D4A-0BEE-467D-8600-1F38D0D14A81}"/>
                </a:ext>
              </a:extLst>
            </p:cNvPr>
            <p:cNvCxnSpPr>
              <a:cxnSpLocks/>
              <a:stCxn id="17" idx="3"/>
            </p:cNvCxnSpPr>
            <p:nvPr/>
          </p:nvCxnSpPr>
          <p:spPr>
            <a:xfrm flipH="1" flipV="1">
              <a:off x="4902838" y="3421410"/>
              <a:ext cx="905349" cy="812023"/>
            </a:xfrm>
            <a:prstGeom prst="straightConnector1">
              <a:avLst/>
            </a:prstGeom>
            <a:ln w="571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7482670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descr="Figure 10.7: Observed response values from a stochastic paper plane simulation; compare this to Figure 10.4.">
            <a:extLst>
              <a:ext uri="{FF2B5EF4-FFF2-40B4-BE49-F238E27FC236}">
                <a16:creationId xmlns:a16="http://schemas.microsoft.com/office/drawing/2014/main" id="{A1D980E7-3C65-4C4A-9C1A-94A606CCFB33}"/>
              </a:ext>
            </a:extLst>
          </p:cNvPr>
          <p:cNvPicPr/>
          <p:nvPr/>
        </p:nvPicPr>
        <p:blipFill>
          <a:blip r:embed="rId2"/>
          <a:stretch>
            <a:fillRect/>
          </a:stretch>
        </p:blipFill>
        <p:spPr bwMode="auto">
          <a:xfrm>
            <a:off x="245208" y="1733551"/>
            <a:ext cx="4344096" cy="4886324"/>
          </a:xfrm>
          <a:prstGeom prst="rect">
            <a:avLst/>
          </a:prstGeom>
          <a:noFill/>
          <a:ln w="9525">
            <a:noFill/>
            <a:headEnd/>
            <a:tailEnd/>
          </a:ln>
        </p:spPr>
      </p:pic>
      <p:pic>
        <p:nvPicPr>
          <p:cNvPr id="9" name="Picture" descr="Figure 10.3: Visualization of sliced Latin hypercube design. Each point represents where an observation will be collected. The points are embedded in a Voronoi diagram, where all points within a cell are closest to the observation (the dot) in the cell.">
            <a:extLst>
              <a:ext uri="{FF2B5EF4-FFF2-40B4-BE49-F238E27FC236}">
                <a16:creationId xmlns:a16="http://schemas.microsoft.com/office/drawing/2014/main" id="{FFBF6B06-054D-49CD-A629-BC242DD69F0D}"/>
              </a:ext>
            </a:extLst>
          </p:cNvPr>
          <p:cNvPicPr/>
          <p:nvPr/>
        </p:nvPicPr>
        <p:blipFill>
          <a:blip r:embed="rId3"/>
          <a:stretch>
            <a:fillRect/>
          </a:stretch>
        </p:blipFill>
        <p:spPr bwMode="auto">
          <a:xfrm>
            <a:off x="311557" y="683251"/>
            <a:ext cx="4211398" cy="1052850"/>
          </a:xfrm>
          <a:prstGeom prst="rect">
            <a:avLst/>
          </a:prstGeom>
          <a:noFill/>
          <a:ln w="9525">
            <a:noFill/>
            <a:headEnd/>
            <a:tailEnd/>
          </a:ln>
        </p:spPr>
      </p:pic>
      <p:sp>
        <p:nvSpPr>
          <p:cNvPr id="2" name="Title 1">
            <a:extLst>
              <a:ext uri="{FF2B5EF4-FFF2-40B4-BE49-F238E27FC236}">
                <a16:creationId xmlns:a16="http://schemas.microsoft.com/office/drawing/2014/main" id="{92F75FE2-A208-4EAD-A54F-FCDED2E64700}"/>
              </a:ext>
            </a:extLst>
          </p:cNvPr>
          <p:cNvSpPr>
            <a:spLocks noGrp="1"/>
          </p:cNvSpPr>
          <p:nvPr>
            <p:ph type="title"/>
          </p:nvPr>
        </p:nvSpPr>
        <p:spPr>
          <a:xfrm>
            <a:off x="76200" y="162580"/>
            <a:ext cx="8991600" cy="523220"/>
          </a:xfrm>
        </p:spPr>
        <p:txBody>
          <a:bodyPr/>
          <a:lstStyle/>
          <a:p>
            <a:r>
              <a:rPr lang="en-US" dirty="0"/>
              <a:t>We will analyze loop existence next (binary response)</a:t>
            </a:r>
          </a:p>
        </p:txBody>
      </p:sp>
      <p:sp>
        <p:nvSpPr>
          <p:cNvPr id="11" name="Rectangle 10">
            <a:extLst>
              <a:ext uri="{FF2B5EF4-FFF2-40B4-BE49-F238E27FC236}">
                <a16:creationId xmlns:a16="http://schemas.microsoft.com/office/drawing/2014/main" id="{3771E601-7241-42F9-A336-757F589138C3}"/>
              </a:ext>
            </a:extLst>
          </p:cNvPr>
          <p:cNvSpPr/>
          <p:nvPr/>
        </p:nvSpPr>
        <p:spPr>
          <a:xfrm flipH="1">
            <a:off x="5656839" y="2914404"/>
            <a:ext cx="2486496" cy="1029192"/>
          </a:xfrm>
          <a:prstGeom prst="rect">
            <a:avLst/>
          </a:prstGeom>
          <a:solidFill>
            <a:schemeClr val="bg1">
              <a:lumMod val="65000"/>
            </a:schemeClr>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Simulation outputs are now random; surfaces are irregular</a:t>
            </a:r>
          </a:p>
        </p:txBody>
      </p:sp>
      <p:grpSp>
        <p:nvGrpSpPr>
          <p:cNvPr id="8" name="Group 7">
            <a:extLst>
              <a:ext uri="{FF2B5EF4-FFF2-40B4-BE49-F238E27FC236}">
                <a16:creationId xmlns:a16="http://schemas.microsoft.com/office/drawing/2014/main" id="{4B3DB209-9847-4B3A-B025-4B664EA5046D}"/>
              </a:ext>
            </a:extLst>
          </p:cNvPr>
          <p:cNvGrpSpPr/>
          <p:nvPr/>
        </p:nvGrpSpPr>
        <p:grpSpPr>
          <a:xfrm>
            <a:off x="4183812" y="4344903"/>
            <a:ext cx="4032569" cy="1553994"/>
            <a:chOff x="4163408" y="3450566"/>
            <a:chExt cx="4333967" cy="1553994"/>
          </a:xfrm>
        </p:grpSpPr>
        <p:sp>
          <p:nvSpPr>
            <p:cNvPr id="12" name="Rectangle 11">
              <a:extLst>
                <a:ext uri="{FF2B5EF4-FFF2-40B4-BE49-F238E27FC236}">
                  <a16:creationId xmlns:a16="http://schemas.microsoft.com/office/drawing/2014/main" id="{19E69244-887A-40DB-B878-F782F43BA5F8}"/>
                </a:ext>
              </a:extLst>
            </p:cNvPr>
            <p:cNvSpPr/>
            <p:nvPr/>
          </p:nvSpPr>
          <p:spPr>
            <a:xfrm flipH="1">
              <a:off x="5825037" y="3923896"/>
              <a:ext cx="2672338" cy="1080664"/>
            </a:xfrm>
            <a:prstGeom prst="rect">
              <a:avLst/>
            </a:prstGeom>
            <a:solidFill>
              <a:srgbClr val="FFFF00"/>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The inputs are now the </a:t>
              </a:r>
              <a:r>
                <a:rPr lang="en-US" sz="1600" i="1" dirty="0">
                  <a:solidFill>
                    <a:schemeClr val="tx1"/>
                  </a:solidFill>
                </a:rPr>
                <a:t>average</a:t>
              </a:r>
              <a:r>
                <a:rPr lang="en-US" sz="1600" dirty="0">
                  <a:solidFill>
                    <a:schemeClr val="tx1"/>
                  </a:solidFill>
                </a:rPr>
                <a:t> rather than what was actually thrown due to “throw error”</a:t>
              </a:r>
            </a:p>
          </p:txBody>
        </p:sp>
        <p:cxnSp>
          <p:nvCxnSpPr>
            <p:cNvPr id="13" name="Straight Arrow Connector 12">
              <a:extLst>
                <a:ext uri="{FF2B5EF4-FFF2-40B4-BE49-F238E27FC236}">
                  <a16:creationId xmlns:a16="http://schemas.microsoft.com/office/drawing/2014/main" id="{A04836AF-7628-467F-9D0D-41B14D3C9B81}"/>
                </a:ext>
              </a:extLst>
            </p:cNvPr>
            <p:cNvCxnSpPr>
              <a:cxnSpLocks/>
              <a:stCxn id="12" idx="3"/>
            </p:cNvCxnSpPr>
            <p:nvPr/>
          </p:nvCxnSpPr>
          <p:spPr>
            <a:xfrm flipH="1" flipV="1">
              <a:off x="4163408" y="3450566"/>
              <a:ext cx="1661629" cy="1013662"/>
            </a:xfrm>
            <a:prstGeom prst="straightConnector1">
              <a:avLst/>
            </a:prstGeom>
            <a:ln w="571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id="{CB42C07A-040B-4BEB-839C-A72C4882BD7C}"/>
              </a:ext>
            </a:extLst>
          </p:cNvPr>
          <p:cNvSpPr/>
          <p:nvPr/>
        </p:nvSpPr>
        <p:spPr>
          <a:xfrm flipH="1">
            <a:off x="5606350" y="683251"/>
            <a:ext cx="2510753" cy="1472473"/>
          </a:xfrm>
          <a:prstGeom prst="rect">
            <a:avLst/>
          </a:prstGeom>
          <a:solidFill>
            <a:srgbClr val="FF0000"/>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How will we estimate the expected range, expected bumps, and probability of a loop?</a:t>
            </a:r>
          </a:p>
        </p:txBody>
      </p:sp>
      <p:sp>
        <p:nvSpPr>
          <p:cNvPr id="10" name="Rectangle 9">
            <a:extLst>
              <a:ext uri="{FF2B5EF4-FFF2-40B4-BE49-F238E27FC236}">
                <a16:creationId xmlns:a16="http://schemas.microsoft.com/office/drawing/2014/main" id="{BF1592D4-98D5-4B63-9DC5-1B5E7474AE48}"/>
              </a:ext>
            </a:extLst>
          </p:cNvPr>
          <p:cNvSpPr/>
          <p:nvPr/>
        </p:nvSpPr>
        <p:spPr>
          <a:xfrm>
            <a:off x="245208" y="4995659"/>
            <a:ext cx="4507947" cy="1542793"/>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3">
            <a:extLst>
              <a:ext uri="{FF2B5EF4-FFF2-40B4-BE49-F238E27FC236}">
                <a16:creationId xmlns:a16="http://schemas.microsoft.com/office/drawing/2014/main" id="{F24BEE93-D418-47BE-B229-4480D83C2DC9}"/>
              </a:ext>
            </a:extLst>
          </p:cNvPr>
          <p:cNvSpPr txBox="1">
            <a:spLocks/>
          </p:cNvSpPr>
          <p:nvPr/>
        </p:nvSpPr>
        <p:spPr>
          <a:xfrm>
            <a:off x="234684" y="6596616"/>
            <a:ext cx="7459270" cy="295798"/>
          </a:xfrm>
          <a:prstGeom prst="rect">
            <a:avLst/>
          </a:prstGeom>
        </p:spPr>
        <p:txBody>
          <a:bodyPr/>
          <a:lstStyle>
            <a:lvl1pPr marL="171446" indent="-171446" algn="l" defTabSz="685783" rtl="0" eaLnBrk="1" latinLnBrk="0" hangingPunct="1">
              <a:lnSpc>
                <a:spcPct val="90000"/>
              </a:lnSpc>
              <a:spcBef>
                <a:spcPts val="751"/>
              </a:spcBef>
              <a:buFont typeface="Arial" panose="020B0604020202020204" pitchFamily="34" charset="0"/>
              <a:buChar char="•"/>
              <a:defRPr sz="2400" kern="1200" baseline="0">
                <a:solidFill>
                  <a:schemeClr val="tx1"/>
                </a:solidFill>
                <a:latin typeface="Calibri Light" panose="020F0302020204030204" pitchFamily="34" charset="0"/>
                <a:ea typeface="+mn-ea"/>
                <a:cs typeface="Calibri Light" panose="020F0302020204030204" pitchFamily="34" charset="0"/>
              </a:defRPr>
            </a:lvl1pPr>
            <a:lvl2pPr marL="342891" indent="-171446" algn="l" defTabSz="685783" rtl="0" eaLnBrk="1" latinLnBrk="0" hangingPunct="1">
              <a:lnSpc>
                <a:spcPct val="90000"/>
              </a:lnSpc>
              <a:spcBef>
                <a:spcPts val="375"/>
              </a:spcBef>
              <a:buFont typeface="Franklin Gothic Book" panose="020B0503020102020204" pitchFamily="34" charset="0"/>
              <a:buChar char="–"/>
              <a:defRPr sz="2000" kern="1200">
                <a:solidFill>
                  <a:schemeClr val="tx1"/>
                </a:solidFill>
                <a:latin typeface="Calibri Light" panose="020F0302020204030204" pitchFamily="34" charset="0"/>
                <a:ea typeface="+mn-ea"/>
                <a:cs typeface="Calibri Light" panose="020F0302020204030204" pitchFamily="34" charset="0"/>
              </a:defRPr>
            </a:lvl2pPr>
            <a:lvl3pPr marL="514338" indent="-171446" algn="l" defTabSz="685783" rtl="0" eaLnBrk="1" latinLnBrk="0" hangingPunct="1">
              <a:lnSpc>
                <a:spcPct val="90000"/>
              </a:lnSpc>
              <a:spcBef>
                <a:spcPts val="375"/>
              </a:spcBef>
              <a:buFont typeface="Courier New" panose="02070309020205020404" pitchFamily="49" charset="0"/>
              <a:buChar char="o"/>
              <a:defRPr sz="1800" kern="1200">
                <a:solidFill>
                  <a:schemeClr val="tx1"/>
                </a:solidFill>
                <a:latin typeface="Calibri Light" panose="020F0302020204030204" pitchFamily="34" charset="0"/>
                <a:ea typeface="+mn-ea"/>
                <a:cs typeface="Calibri Light" panose="020F0302020204030204" pitchFamily="34" charset="0"/>
              </a:defRPr>
            </a:lvl3pPr>
            <a:lvl4pPr marL="685783" indent="-171446" algn="l" defTabSz="685783" rtl="0" eaLnBrk="1" latinLnBrk="0" hangingPunct="1">
              <a:lnSpc>
                <a:spcPct val="90000"/>
              </a:lnSpc>
              <a:spcBef>
                <a:spcPts val="375"/>
              </a:spcBef>
              <a:buFont typeface="Wingdings" panose="05000000000000000000" pitchFamily="2" charset="2"/>
              <a:buChar char="§"/>
              <a:defRPr sz="1600" kern="1200">
                <a:solidFill>
                  <a:schemeClr val="tx1"/>
                </a:solidFill>
                <a:latin typeface="Calibri Light" panose="020F0302020204030204" pitchFamily="34" charset="0"/>
                <a:ea typeface="+mn-ea"/>
                <a:cs typeface="Calibri Light" panose="020F0302020204030204" pitchFamily="34" charset="0"/>
              </a:defRPr>
            </a:lvl4pPr>
            <a:lvl5pPr marL="900091" indent="-214308" algn="l" defTabSz="685783" rtl="0" eaLnBrk="1" latinLnBrk="0" hangingPunct="1">
              <a:lnSpc>
                <a:spcPct val="90000"/>
              </a:lnSpc>
              <a:spcBef>
                <a:spcPts val="375"/>
              </a:spcBef>
              <a:buFont typeface="Wingdings" panose="05000000000000000000" pitchFamily="2" charset="2"/>
              <a:buChar char="Ø"/>
              <a:defRPr sz="1200"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marL="0" indent="0">
              <a:buNone/>
            </a:pPr>
            <a:r>
              <a:rPr lang="en-US" sz="1000" dirty="0"/>
              <a:t>WRPA: World Record Paper Airplane</a:t>
            </a:r>
          </a:p>
        </p:txBody>
      </p:sp>
    </p:spTree>
    <p:extLst>
      <p:ext uri="{BB962C8B-B14F-4D97-AF65-F5344CB8AC3E}">
        <p14:creationId xmlns:p14="http://schemas.microsoft.com/office/powerpoint/2010/main" val="323104995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4129D96-166F-43E1-A653-7415CCB7C30A}"/>
              </a:ext>
            </a:extLst>
          </p:cNvPr>
          <p:cNvSpPr>
            <a:spLocks noGrp="1"/>
          </p:cNvSpPr>
          <p:nvPr>
            <p:ph type="title"/>
          </p:nvPr>
        </p:nvSpPr>
        <p:spPr/>
        <p:txBody>
          <a:bodyPr/>
          <a:lstStyle/>
          <a:p>
            <a:r>
              <a:rPr lang="en-US" dirty="0"/>
              <a:t>Before metamodeling, compute basic summary statistics</a:t>
            </a:r>
          </a:p>
        </p:txBody>
      </p:sp>
      <p:graphicFrame>
        <p:nvGraphicFramePr>
          <p:cNvPr id="4" name="Table 3">
            <a:extLst>
              <a:ext uri="{FF2B5EF4-FFF2-40B4-BE49-F238E27FC236}">
                <a16:creationId xmlns:a16="http://schemas.microsoft.com/office/drawing/2014/main" id="{54EEBB05-A137-4B7C-84F4-895A156A43D2}"/>
              </a:ext>
            </a:extLst>
          </p:cNvPr>
          <p:cNvGraphicFramePr>
            <a:graphicFrameLocks noGrp="1"/>
          </p:cNvGraphicFramePr>
          <p:nvPr>
            <p:extLst/>
          </p:nvPr>
        </p:nvGraphicFramePr>
        <p:xfrm>
          <a:off x="1815682" y="2087592"/>
          <a:ext cx="5512638" cy="2560752"/>
        </p:xfrm>
        <a:graphic>
          <a:graphicData uri="http://schemas.openxmlformats.org/drawingml/2006/table">
            <a:tbl>
              <a:tblPr firstRow="1" bandRow="1">
                <a:tableStyleId>{5C22544A-7EE6-4342-B048-85BDC9FD1C3A}</a:tableStyleId>
              </a:tblPr>
              <a:tblGrid>
                <a:gridCol w="1496861">
                  <a:extLst>
                    <a:ext uri="{9D8B030D-6E8A-4147-A177-3AD203B41FA5}">
                      <a16:colId xmlns:a16="http://schemas.microsoft.com/office/drawing/2014/main" val="1903723119"/>
                    </a:ext>
                  </a:extLst>
                </a:gridCol>
                <a:gridCol w="2178231">
                  <a:extLst>
                    <a:ext uri="{9D8B030D-6E8A-4147-A177-3AD203B41FA5}">
                      <a16:colId xmlns:a16="http://schemas.microsoft.com/office/drawing/2014/main" val="1035541394"/>
                    </a:ext>
                  </a:extLst>
                </a:gridCol>
                <a:gridCol w="1837546">
                  <a:extLst>
                    <a:ext uri="{9D8B030D-6E8A-4147-A177-3AD203B41FA5}">
                      <a16:colId xmlns:a16="http://schemas.microsoft.com/office/drawing/2014/main" val="1900696751"/>
                    </a:ext>
                  </a:extLst>
                </a:gridCol>
              </a:tblGrid>
              <a:tr h="548640">
                <a:tc>
                  <a:txBody>
                    <a:bodyPr/>
                    <a:lstStyle/>
                    <a:p>
                      <a:pPr marL="0" marR="0" algn="ctr">
                        <a:lnSpc>
                          <a:spcPts val="1200"/>
                        </a:lnSpc>
                        <a:spcBef>
                          <a:spcPts val="300"/>
                        </a:spcBef>
                        <a:spcAft>
                          <a:spcPts val="300"/>
                        </a:spcAft>
                      </a:pPr>
                      <a:r>
                        <a:rPr lang="en-US" sz="1900" b="1" dirty="0">
                          <a:effectLst/>
                          <a:latin typeface="Arial Bold" panose="020B0704020202020204" pitchFamily="34" charset="0"/>
                          <a:ea typeface="Calibri" panose="020F0502020204030204" pitchFamily="34" charset="0"/>
                          <a:cs typeface="Arial" panose="020B0604020202020204" pitchFamily="34" charset="0"/>
                        </a:rPr>
                        <a:t>Design</a:t>
                      </a:r>
                    </a:p>
                  </a:txBody>
                  <a:tcPr marL="0" marR="0" marT="0" marB="0" anchor="ctr"/>
                </a:tc>
                <a:tc>
                  <a:txBody>
                    <a:bodyPr/>
                    <a:lstStyle/>
                    <a:p>
                      <a:pPr marL="0" marR="0" algn="ctr">
                        <a:lnSpc>
                          <a:spcPts val="1200"/>
                        </a:lnSpc>
                        <a:spcBef>
                          <a:spcPts val="300"/>
                        </a:spcBef>
                        <a:spcAft>
                          <a:spcPts val="300"/>
                        </a:spcAft>
                      </a:pPr>
                      <a:r>
                        <a:rPr lang="en-US" sz="1900" b="1" dirty="0">
                          <a:effectLst/>
                          <a:latin typeface="Arial Bold" panose="020B0704020202020204" pitchFamily="34" charset="0"/>
                          <a:ea typeface="Calibri" panose="020F0502020204030204" pitchFamily="34" charset="0"/>
                          <a:cs typeface="Arial" panose="020B0604020202020204" pitchFamily="34" charset="0"/>
                        </a:rPr>
                        <a:t>Loop Probability</a:t>
                      </a:r>
                    </a:p>
                  </a:txBody>
                  <a:tcPr marL="0" marR="0" marT="0" marB="0" anchor="ctr"/>
                </a:tc>
                <a:tc>
                  <a:txBody>
                    <a:bodyPr/>
                    <a:lstStyle/>
                    <a:p>
                      <a:pPr marL="0" marR="0" algn="ctr">
                        <a:lnSpc>
                          <a:spcPts val="1200"/>
                        </a:lnSpc>
                        <a:spcBef>
                          <a:spcPts val="300"/>
                        </a:spcBef>
                        <a:spcAft>
                          <a:spcPts val="300"/>
                        </a:spcAft>
                      </a:pPr>
                      <a:r>
                        <a:rPr lang="en-US" sz="1900" b="1" dirty="0">
                          <a:effectLst/>
                          <a:latin typeface="Arial Bold" panose="020B0704020202020204" pitchFamily="34" charset="0"/>
                          <a:ea typeface="Calibri" panose="020F0502020204030204" pitchFamily="34" charset="0"/>
                          <a:cs typeface="Arial" panose="020B0604020202020204" pitchFamily="34" charset="0"/>
                        </a:rPr>
                        <a:t>Sample Size</a:t>
                      </a:r>
                    </a:p>
                  </a:txBody>
                  <a:tcPr marL="0" marR="0" marT="0" marB="0" anchor="ctr"/>
                </a:tc>
                <a:extLst>
                  <a:ext uri="{0D108BD9-81ED-4DB2-BD59-A6C34878D82A}">
                    <a16:rowId xmlns:a16="http://schemas.microsoft.com/office/drawing/2014/main" val="2435715799"/>
                  </a:ext>
                </a:extLst>
              </a:tr>
              <a:tr h="670704">
                <a:tc>
                  <a:txBody>
                    <a:bodyPr/>
                    <a:lstStyle/>
                    <a:p>
                      <a:pPr marL="0" marR="0" algn="ctr">
                        <a:lnSpc>
                          <a:spcPts val="1200"/>
                        </a:lnSpc>
                        <a:spcBef>
                          <a:spcPts val="200"/>
                        </a:spcBef>
                        <a:spcAft>
                          <a:spcPts val="200"/>
                        </a:spcAft>
                      </a:pPr>
                      <a:r>
                        <a:rPr lang="en-US" sz="1900">
                          <a:effectLst/>
                          <a:latin typeface="Arial" panose="020B0604020202020204" pitchFamily="34" charset="0"/>
                          <a:ea typeface="Times New Roman" panose="02020603050405020304" pitchFamily="18" charset="0"/>
                        </a:rPr>
                        <a:t>Dart</a:t>
                      </a:r>
                    </a:p>
                  </a:txBody>
                  <a:tcPr marL="124035" marR="124035" marT="0" marB="0" anchor="ctr"/>
                </a:tc>
                <a:tc>
                  <a:txBody>
                    <a:bodyPr/>
                    <a:lstStyle/>
                    <a:p>
                      <a:pPr marL="0" marR="0" algn="ctr">
                        <a:spcBef>
                          <a:spcPts val="200"/>
                        </a:spcBef>
                        <a:spcAft>
                          <a:spcPts val="200"/>
                        </a:spcAft>
                        <a:tabLst>
                          <a:tab pos="758825" algn="l"/>
                        </a:tabLst>
                      </a:pPr>
                      <a:r>
                        <a:rPr lang="en-US" sz="1900">
                          <a:effectLst/>
                          <a:latin typeface="Arial" panose="020B0604020202020204" pitchFamily="34" charset="0"/>
                          <a:ea typeface="Times New Roman" panose="02020603050405020304" pitchFamily="18" charset="0"/>
                        </a:rPr>
                        <a:t>0.40</a:t>
                      </a:r>
                    </a:p>
                  </a:txBody>
                  <a:tcPr marL="124035" marR="124035" marT="0" marB="0" anchor="ctr"/>
                </a:tc>
                <a:tc>
                  <a:txBody>
                    <a:bodyPr/>
                    <a:lstStyle/>
                    <a:p>
                      <a:pPr marL="0" marR="0" algn="ctr">
                        <a:spcBef>
                          <a:spcPts val="200"/>
                        </a:spcBef>
                        <a:spcAft>
                          <a:spcPts val="200"/>
                        </a:spcAft>
                        <a:tabLst>
                          <a:tab pos="758825" algn="l"/>
                        </a:tabLst>
                      </a:pPr>
                      <a:r>
                        <a:rPr lang="en-US" sz="1900">
                          <a:effectLst/>
                          <a:latin typeface="Arial" panose="020B0604020202020204" pitchFamily="34" charset="0"/>
                          <a:ea typeface="Times New Roman" panose="02020603050405020304" pitchFamily="18" charset="0"/>
                        </a:rPr>
                        <a:t>100</a:t>
                      </a:r>
                    </a:p>
                  </a:txBody>
                  <a:tcPr marL="124035" marR="124035" marT="0" marB="0" anchor="ctr"/>
                </a:tc>
                <a:extLst>
                  <a:ext uri="{0D108BD9-81ED-4DB2-BD59-A6C34878D82A}">
                    <a16:rowId xmlns:a16="http://schemas.microsoft.com/office/drawing/2014/main" val="3280853411"/>
                  </a:ext>
                </a:extLst>
              </a:tr>
              <a:tr h="670704">
                <a:tc>
                  <a:txBody>
                    <a:bodyPr/>
                    <a:lstStyle/>
                    <a:p>
                      <a:pPr marL="0" marR="0" algn="ctr">
                        <a:lnSpc>
                          <a:spcPts val="1200"/>
                        </a:lnSpc>
                        <a:spcBef>
                          <a:spcPts val="200"/>
                        </a:spcBef>
                        <a:spcAft>
                          <a:spcPts val="200"/>
                        </a:spcAft>
                      </a:pPr>
                      <a:r>
                        <a:rPr lang="en-US" sz="1900">
                          <a:effectLst/>
                          <a:latin typeface="Arial" panose="020B0604020202020204" pitchFamily="34" charset="0"/>
                          <a:ea typeface="Times New Roman" panose="02020603050405020304" pitchFamily="18" charset="0"/>
                        </a:rPr>
                        <a:t>Classic</a:t>
                      </a:r>
                    </a:p>
                  </a:txBody>
                  <a:tcPr marL="124035" marR="124035" marT="0" marB="0" anchor="ctr"/>
                </a:tc>
                <a:tc>
                  <a:txBody>
                    <a:bodyPr/>
                    <a:lstStyle/>
                    <a:p>
                      <a:pPr marL="0" marR="0" algn="ctr">
                        <a:spcBef>
                          <a:spcPts val="200"/>
                        </a:spcBef>
                        <a:spcAft>
                          <a:spcPts val="200"/>
                        </a:spcAft>
                        <a:tabLst>
                          <a:tab pos="758825" algn="l"/>
                        </a:tabLst>
                      </a:pPr>
                      <a:r>
                        <a:rPr lang="en-US" sz="1900">
                          <a:effectLst/>
                          <a:latin typeface="Arial" panose="020B0604020202020204" pitchFamily="34" charset="0"/>
                          <a:ea typeface="Times New Roman" panose="02020603050405020304" pitchFamily="18" charset="0"/>
                        </a:rPr>
                        <a:t>0.25</a:t>
                      </a:r>
                    </a:p>
                  </a:txBody>
                  <a:tcPr marL="124035" marR="124035" marT="0" marB="0" anchor="ctr"/>
                </a:tc>
                <a:tc>
                  <a:txBody>
                    <a:bodyPr/>
                    <a:lstStyle/>
                    <a:p>
                      <a:pPr marL="0" marR="0" algn="ctr">
                        <a:spcBef>
                          <a:spcPts val="200"/>
                        </a:spcBef>
                        <a:spcAft>
                          <a:spcPts val="200"/>
                        </a:spcAft>
                        <a:tabLst>
                          <a:tab pos="758825" algn="l"/>
                        </a:tabLst>
                      </a:pPr>
                      <a:r>
                        <a:rPr lang="en-US" sz="1900">
                          <a:effectLst/>
                          <a:latin typeface="Arial" panose="020B0604020202020204" pitchFamily="34" charset="0"/>
                          <a:ea typeface="Times New Roman" panose="02020603050405020304" pitchFamily="18" charset="0"/>
                        </a:rPr>
                        <a:t>100</a:t>
                      </a:r>
                    </a:p>
                  </a:txBody>
                  <a:tcPr marL="124035" marR="124035" marT="0" marB="0" anchor="ctr"/>
                </a:tc>
                <a:extLst>
                  <a:ext uri="{0D108BD9-81ED-4DB2-BD59-A6C34878D82A}">
                    <a16:rowId xmlns:a16="http://schemas.microsoft.com/office/drawing/2014/main" val="3869853529"/>
                  </a:ext>
                </a:extLst>
              </a:tr>
              <a:tr h="670704">
                <a:tc>
                  <a:txBody>
                    <a:bodyPr/>
                    <a:lstStyle/>
                    <a:p>
                      <a:pPr marL="0" marR="0" algn="ctr">
                        <a:lnSpc>
                          <a:spcPts val="1200"/>
                        </a:lnSpc>
                        <a:spcBef>
                          <a:spcPts val="200"/>
                        </a:spcBef>
                        <a:spcAft>
                          <a:spcPts val="200"/>
                        </a:spcAft>
                      </a:pPr>
                      <a:r>
                        <a:rPr lang="en-US" sz="1900">
                          <a:effectLst/>
                          <a:latin typeface="Arial" panose="020B0604020202020204" pitchFamily="34" charset="0"/>
                          <a:ea typeface="Times New Roman" panose="02020603050405020304" pitchFamily="18" charset="0"/>
                        </a:rPr>
                        <a:t>WRPA</a:t>
                      </a:r>
                    </a:p>
                  </a:txBody>
                  <a:tcPr marL="124035" marR="124035" marT="0" marB="0" anchor="ctr"/>
                </a:tc>
                <a:tc>
                  <a:txBody>
                    <a:bodyPr/>
                    <a:lstStyle/>
                    <a:p>
                      <a:pPr marL="0" marR="0" algn="ctr">
                        <a:spcBef>
                          <a:spcPts val="200"/>
                        </a:spcBef>
                        <a:spcAft>
                          <a:spcPts val="200"/>
                        </a:spcAft>
                        <a:tabLst>
                          <a:tab pos="758825" algn="l"/>
                        </a:tabLst>
                      </a:pPr>
                      <a:r>
                        <a:rPr lang="en-US" sz="1900">
                          <a:effectLst/>
                          <a:latin typeface="Arial" panose="020B0604020202020204" pitchFamily="34" charset="0"/>
                          <a:ea typeface="Times New Roman" panose="02020603050405020304" pitchFamily="18" charset="0"/>
                        </a:rPr>
                        <a:t>0.48</a:t>
                      </a:r>
                    </a:p>
                  </a:txBody>
                  <a:tcPr marL="124035" marR="124035" marT="0" marB="0" anchor="ctr"/>
                </a:tc>
                <a:tc>
                  <a:txBody>
                    <a:bodyPr/>
                    <a:lstStyle/>
                    <a:p>
                      <a:pPr marL="0" marR="0" algn="ctr">
                        <a:spcBef>
                          <a:spcPts val="200"/>
                        </a:spcBef>
                        <a:spcAft>
                          <a:spcPts val="200"/>
                        </a:spcAft>
                        <a:tabLst>
                          <a:tab pos="758825" algn="l"/>
                        </a:tabLst>
                      </a:pPr>
                      <a:r>
                        <a:rPr lang="en-US" sz="1900" dirty="0">
                          <a:effectLst/>
                          <a:latin typeface="Arial" panose="020B0604020202020204" pitchFamily="34" charset="0"/>
                          <a:ea typeface="Times New Roman" panose="02020603050405020304" pitchFamily="18" charset="0"/>
                        </a:rPr>
                        <a:t>100</a:t>
                      </a:r>
                    </a:p>
                  </a:txBody>
                  <a:tcPr marL="124035" marR="124035" marT="0" marB="0" anchor="ctr"/>
                </a:tc>
                <a:extLst>
                  <a:ext uri="{0D108BD9-81ED-4DB2-BD59-A6C34878D82A}">
                    <a16:rowId xmlns:a16="http://schemas.microsoft.com/office/drawing/2014/main" val="3241068135"/>
                  </a:ext>
                </a:extLst>
              </a:tr>
            </a:tbl>
          </a:graphicData>
        </a:graphic>
      </p:graphicFrame>
      <p:sp>
        <p:nvSpPr>
          <p:cNvPr id="6" name="Text Placeholder 3">
            <a:extLst>
              <a:ext uri="{FF2B5EF4-FFF2-40B4-BE49-F238E27FC236}">
                <a16:creationId xmlns:a16="http://schemas.microsoft.com/office/drawing/2014/main" id="{BA3C2FF7-ED94-4149-964F-9727D4B1AA43}"/>
              </a:ext>
            </a:extLst>
          </p:cNvPr>
          <p:cNvSpPr txBox="1">
            <a:spLocks/>
          </p:cNvSpPr>
          <p:nvPr/>
        </p:nvSpPr>
        <p:spPr>
          <a:xfrm>
            <a:off x="234684" y="6596616"/>
            <a:ext cx="7459270" cy="295798"/>
          </a:xfrm>
          <a:prstGeom prst="rect">
            <a:avLst/>
          </a:prstGeom>
        </p:spPr>
        <p:txBody>
          <a:bodyPr/>
          <a:lstStyle>
            <a:lvl1pPr marL="171446" indent="-171446" algn="l" defTabSz="685783" rtl="0" eaLnBrk="1" latinLnBrk="0" hangingPunct="1">
              <a:lnSpc>
                <a:spcPct val="90000"/>
              </a:lnSpc>
              <a:spcBef>
                <a:spcPts val="751"/>
              </a:spcBef>
              <a:buFont typeface="Arial" panose="020B0604020202020204" pitchFamily="34" charset="0"/>
              <a:buChar char="•"/>
              <a:defRPr sz="2400" kern="1200" baseline="0">
                <a:solidFill>
                  <a:schemeClr val="tx1"/>
                </a:solidFill>
                <a:latin typeface="Calibri Light" panose="020F0302020204030204" pitchFamily="34" charset="0"/>
                <a:ea typeface="+mn-ea"/>
                <a:cs typeface="Calibri Light" panose="020F0302020204030204" pitchFamily="34" charset="0"/>
              </a:defRPr>
            </a:lvl1pPr>
            <a:lvl2pPr marL="342891" indent="-171446" algn="l" defTabSz="685783" rtl="0" eaLnBrk="1" latinLnBrk="0" hangingPunct="1">
              <a:lnSpc>
                <a:spcPct val="90000"/>
              </a:lnSpc>
              <a:spcBef>
                <a:spcPts val="375"/>
              </a:spcBef>
              <a:buFont typeface="Franklin Gothic Book" panose="020B0503020102020204" pitchFamily="34" charset="0"/>
              <a:buChar char="–"/>
              <a:defRPr sz="2000" kern="1200">
                <a:solidFill>
                  <a:schemeClr val="tx1"/>
                </a:solidFill>
                <a:latin typeface="Calibri Light" panose="020F0302020204030204" pitchFamily="34" charset="0"/>
                <a:ea typeface="+mn-ea"/>
                <a:cs typeface="Calibri Light" panose="020F0302020204030204" pitchFamily="34" charset="0"/>
              </a:defRPr>
            </a:lvl2pPr>
            <a:lvl3pPr marL="514338" indent="-171446" algn="l" defTabSz="685783" rtl="0" eaLnBrk="1" latinLnBrk="0" hangingPunct="1">
              <a:lnSpc>
                <a:spcPct val="90000"/>
              </a:lnSpc>
              <a:spcBef>
                <a:spcPts val="375"/>
              </a:spcBef>
              <a:buFont typeface="Courier New" panose="02070309020205020404" pitchFamily="49" charset="0"/>
              <a:buChar char="o"/>
              <a:defRPr sz="1800" kern="1200">
                <a:solidFill>
                  <a:schemeClr val="tx1"/>
                </a:solidFill>
                <a:latin typeface="Calibri Light" panose="020F0302020204030204" pitchFamily="34" charset="0"/>
                <a:ea typeface="+mn-ea"/>
                <a:cs typeface="Calibri Light" panose="020F0302020204030204" pitchFamily="34" charset="0"/>
              </a:defRPr>
            </a:lvl3pPr>
            <a:lvl4pPr marL="685783" indent="-171446" algn="l" defTabSz="685783" rtl="0" eaLnBrk="1" latinLnBrk="0" hangingPunct="1">
              <a:lnSpc>
                <a:spcPct val="90000"/>
              </a:lnSpc>
              <a:spcBef>
                <a:spcPts val="375"/>
              </a:spcBef>
              <a:buFont typeface="Wingdings" panose="05000000000000000000" pitchFamily="2" charset="2"/>
              <a:buChar char="§"/>
              <a:defRPr sz="1600" kern="1200">
                <a:solidFill>
                  <a:schemeClr val="tx1"/>
                </a:solidFill>
                <a:latin typeface="Calibri Light" panose="020F0302020204030204" pitchFamily="34" charset="0"/>
                <a:ea typeface="+mn-ea"/>
                <a:cs typeface="Calibri Light" panose="020F0302020204030204" pitchFamily="34" charset="0"/>
              </a:defRPr>
            </a:lvl4pPr>
            <a:lvl5pPr marL="900091" indent="-214308" algn="l" defTabSz="685783" rtl="0" eaLnBrk="1" latinLnBrk="0" hangingPunct="1">
              <a:lnSpc>
                <a:spcPct val="90000"/>
              </a:lnSpc>
              <a:spcBef>
                <a:spcPts val="375"/>
              </a:spcBef>
              <a:buFont typeface="Wingdings" panose="05000000000000000000" pitchFamily="2" charset="2"/>
              <a:buChar char="Ø"/>
              <a:defRPr sz="1200"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marL="0" indent="0">
              <a:buNone/>
            </a:pPr>
            <a:r>
              <a:rPr lang="en-US" sz="1000" dirty="0"/>
              <a:t>WRPA: World Record Paper Airplane</a:t>
            </a:r>
          </a:p>
        </p:txBody>
      </p:sp>
    </p:spTree>
    <p:extLst>
      <p:ext uri="{BB962C8B-B14F-4D97-AF65-F5344CB8AC3E}">
        <p14:creationId xmlns:p14="http://schemas.microsoft.com/office/powerpoint/2010/main" val="409337246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4129D96-166F-43E1-A653-7415CCB7C30A}"/>
              </a:ext>
            </a:extLst>
          </p:cNvPr>
          <p:cNvSpPr>
            <a:spLocks noGrp="1"/>
          </p:cNvSpPr>
          <p:nvPr>
            <p:ph type="title"/>
          </p:nvPr>
        </p:nvSpPr>
        <p:spPr/>
        <p:txBody>
          <a:bodyPr/>
          <a:lstStyle/>
          <a:p>
            <a:r>
              <a:rPr lang="en-US" dirty="0"/>
              <a:t>We need to pick the functional form of the GAM</a:t>
            </a:r>
          </a:p>
        </p:txBody>
      </p:sp>
      <mc:AlternateContent xmlns:mc="http://schemas.openxmlformats.org/markup-compatibility/2006" xmlns:a14="http://schemas.microsoft.com/office/drawing/2010/main">
        <mc:Choice Requires="a14">
          <p:graphicFrame>
            <p:nvGraphicFramePr>
              <p:cNvPr id="6" name="Table 5">
                <a:extLst>
                  <a:ext uri="{FF2B5EF4-FFF2-40B4-BE49-F238E27FC236}">
                    <a16:creationId xmlns:a16="http://schemas.microsoft.com/office/drawing/2014/main" id="{CF861C3A-C636-457E-968D-85208D511F10}"/>
                  </a:ext>
                </a:extLst>
              </p:cNvPr>
              <p:cNvGraphicFramePr>
                <a:graphicFrameLocks noGrp="1"/>
              </p:cNvGraphicFramePr>
              <p:nvPr>
                <p:extLst>
                  <p:ext uri="{D42A27DB-BD31-4B8C-83A1-F6EECF244321}">
                    <p14:modId xmlns:p14="http://schemas.microsoft.com/office/powerpoint/2010/main" val="3939065198"/>
                  </p:ext>
                </p:extLst>
              </p:nvPr>
            </p:nvGraphicFramePr>
            <p:xfrm>
              <a:off x="457200" y="1785668"/>
              <a:ext cx="8229600" cy="3286664"/>
            </p:xfrm>
            <a:graphic>
              <a:graphicData uri="http://schemas.openxmlformats.org/drawingml/2006/table">
                <a:tbl>
                  <a:tblPr firstRow="1" bandRow="1" bandCol="1">
                    <a:tableStyleId>{5C22544A-7EE6-4342-B048-85BDC9FD1C3A}</a:tableStyleId>
                  </a:tblPr>
                  <a:tblGrid>
                    <a:gridCol w="1456639">
                      <a:extLst>
                        <a:ext uri="{9D8B030D-6E8A-4147-A177-3AD203B41FA5}">
                          <a16:colId xmlns:a16="http://schemas.microsoft.com/office/drawing/2014/main" val="3409563488"/>
                        </a:ext>
                      </a:extLst>
                    </a:gridCol>
                    <a:gridCol w="6772961">
                      <a:extLst>
                        <a:ext uri="{9D8B030D-6E8A-4147-A177-3AD203B41FA5}">
                          <a16:colId xmlns:a16="http://schemas.microsoft.com/office/drawing/2014/main" val="585773424"/>
                        </a:ext>
                      </a:extLst>
                    </a:gridCol>
                  </a:tblGrid>
                  <a:tr h="282116">
                    <a:tc>
                      <a:txBody>
                        <a:bodyPr/>
                        <a:lstStyle/>
                        <a:p>
                          <a:pPr marL="0" marR="0" algn="ctr">
                            <a:lnSpc>
                              <a:spcPts val="1200"/>
                            </a:lnSpc>
                            <a:spcBef>
                              <a:spcPts val="300"/>
                            </a:spcBef>
                            <a:spcAft>
                              <a:spcPts val="300"/>
                            </a:spcAft>
                          </a:pPr>
                          <a:r>
                            <a:rPr lang="en-US" sz="1200" dirty="0">
                              <a:effectLst/>
                            </a:rPr>
                            <a:t>Description</a:t>
                          </a:r>
                          <a:endParaRPr lang="en-US" sz="1200" b="1" dirty="0">
                            <a:effectLst/>
                            <a:latin typeface="Arial Bold" panose="020B07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ts val="1200"/>
                            </a:lnSpc>
                            <a:spcBef>
                              <a:spcPts val="300"/>
                            </a:spcBef>
                            <a:spcAft>
                              <a:spcPts val="300"/>
                            </a:spcAft>
                          </a:pPr>
                          <a:r>
                            <a:rPr lang="en-US" sz="1200" dirty="0">
                              <a:effectLst/>
                            </a:rPr>
                            <a:t>Functional Form</a:t>
                          </a:r>
                          <a:endParaRPr lang="en-US" sz="1200" b="1" dirty="0">
                            <a:effectLst/>
                            <a:latin typeface="Arial Bold" panose="020B07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487013316"/>
                      </a:ext>
                    </a:extLst>
                  </a:tr>
                  <a:tr h="374393">
                    <a:tc>
                      <a:txBody>
                        <a:bodyPr/>
                        <a:lstStyle/>
                        <a:p>
                          <a:pPr marL="0" marR="0" algn="ctr">
                            <a:lnSpc>
                              <a:spcPts val="1200"/>
                            </a:lnSpc>
                            <a:spcBef>
                              <a:spcPts val="200"/>
                            </a:spcBef>
                            <a:spcAft>
                              <a:spcPts val="200"/>
                            </a:spcAft>
                          </a:pPr>
                          <a:r>
                            <a:rPr lang="en-US" sz="1000" dirty="0">
                              <a:effectLst/>
                            </a:rPr>
                            <a:t>Smooth Main Effects</a:t>
                          </a:r>
                          <a:endParaRPr lang="en-US" sz="1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600"/>
                            </a:spcBef>
                            <a:spcAft>
                              <a:spcPts val="180"/>
                            </a:spcAft>
                          </a:pPr>
                          <a14:m>
                            <m:oMathPara xmlns:m="http://schemas.openxmlformats.org/officeDocument/2006/math">
                              <m:oMathParaPr>
                                <m:jc m:val="centerGroup"/>
                              </m:oMathParaPr>
                              <m:oMath xmlns:m="http://schemas.openxmlformats.org/officeDocument/2006/math">
                                <m:r>
                                  <a:rPr lang="en-US" sz="1000">
                                    <a:effectLst/>
                                    <a:latin typeface="Cambria Math" panose="02040503050406030204" pitchFamily="18" charset="0"/>
                                  </a:rPr>
                                  <m:t>𝜂</m:t>
                                </m:r>
                                <m:d>
                                  <m:dPr>
                                    <m:ctrlPr>
                                      <a:rPr lang="en-US" sz="1000" i="1">
                                        <a:effectLst/>
                                        <a:latin typeface="Cambria Math" panose="02040503050406030204" pitchFamily="18" charset="0"/>
                                      </a:rPr>
                                    </m:ctrlPr>
                                  </m:dPr>
                                  <m:e>
                                    <m:r>
                                      <a:rPr lang="en-US" sz="1000">
                                        <a:effectLst/>
                                        <a:latin typeface="Cambria Math" panose="02040503050406030204" pitchFamily="18" charset="0"/>
                                      </a:rPr>
                                      <m:t>𝑃</m:t>
                                    </m:r>
                                    <m:d>
                                      <m:dPr>
                                        <m:ctrlPr>
                                          <a:rPr lang="en-US" sz="1000" i="1">
                                            <a:effectLst/>
                                            <a:latin typeface="Cambria Math" panose="02040503050406030204" pitchFamily="18" charset="0"/>
                                          </a:rPr>
                                        </m:ctrlPr>
                                      </m:dPr>
                                      <m:e>
                                        <m:sSub>
                                          <m:sSubPr>
                                            <m:ctrlPr>
                                              <a:rPr lang="en-US" sz="1000" i="1">
                                                <a:effectLst/>
                                                <a:latin typeface="Cambria Math" panose="02040503050406030204" pitchFamily="18" charset="0"/>
                                              </a:rPr>
                                            </m:ctrlPr>
                                          </m:sSubPr>
                                          <m:e>
                                            <m:r>
                                              <m:rPr>
                                                <m:nor/>
                                              </m:rPr>
                                              <a:rPr lang="en-US" sz="1000">
                                                <a:effectLst/>
                                              </a:rPr>
                                              <m:t>loop</m:t>
                                            </m:r>
                                          </m:e>
                                          <m:sub>
                                            <m:r>
                                              <a:rPr lang="en-US" sz="1000">
                                                <a:effectLst/>
                                                <a:latin typeface="Cambria Math" panose="02040503050406030204" pitchFamily="18" charset="0"/>
                                              </a:rPr>
                                              <m:t>𝑖</m:t>
                                            </m:r>
                                          </m:sub>
                                        </m:sSub>
                                      </m:e>
                                    </m:d>
                                  </m:e>
                                </m:d>
                                <m:r>
                                  <a:rPr lang="en-US" sz="1000">
                                    <a:effectLst/>
                                    <a:latin typeface="Cambria Math" panose="02040503050406030204" pitchFamily="18" charset="0"/>
                                  </a:rPr>
                                  <m:t>=</m:t>
                                </m:r>
                                <m:sSub>
                                  <m:sSubPr>
                                    <m:ctrlPr>
                                      <a:rPr lang="en-US" sz="1000" i="1">
                                        <a:effectLst/>
                                        <a:latin typeface="Cambria Math" panose="02040503050406030204" pitchFamily="18" charset="0"/>
                                      </a:rPr>
                                    </m:ctrlPr>
                                  </m:sSubPr>
                                  <m:e>
                                    <m:r>
                                      <a:rPr lang="en-US" sz="1000">
                                        <a:effectLst/>
                                        <a:latin typeface="Cambria Math" panose="02040503050406030204" pitchFamily="18" charset="0"/>
                                      </a:rPr>
                                      <m:t>𝛽</m:t>
                                    </m:r>
                                  </m:e>
                                  <m:sub>
                                    <m:r>
                                      <a:rPr lang="en-US" sz="1000">
                                        <a:effectLst/>
                                        <a:latin typeface="Cambria Math" panose="02040503050406030204" pitchFamily="18" charset="0"/>
                                      </a:rPr>
                                      <m:t>0</m:t>
                                    </m:r>
                                  </m:sub>
                                </m:sSub>
                                <m:r>
                                  <a:rPr lang="en-US" sz="1000">
                                    <a:effectLst/>
                                    <a:latin typeface="Cambria Math" panose="02040503050406030204" pitchFamily="18" charset="0"/>
                                  </a:rPr>
                                  <m:t>+ </m:t>
                                </m:r>
                                <m:sSub>
                                  <m:sSubPr>
                                    <m:ctrlPr>
                                      <a:rPr lang="en-US" sz="1000" i="1">
                                        <a:effectLst/>
                                        <a:latin typeface="Cambria Math" panose="02040503050406030204" pitchFamily="18" charset="0"/>
                                      </a:rPr>
                                    </m:ctrlPr>
                                  </m:sSubPr>
                                  <m:e>
                                    <m:r>
                                      <a:rPr lang="en-US" sz="1000">
                                        <a:effectLst/>
                                        <a:latin typeface="Cambria Math" panose="02040503050406030204" pitchFamily="18" charset="0"/>
                                      </a:rPr>
                                      <m:t>𝛽</m:t>
                                    </m:r>
                                  </m:e>
                                  <m:sub>
                                    <m:r>
                                      <m:rPr>
                                        <m:nor/>
                                      </m:rPr>
                                      <a:rPr lang="en-US" sz="1000">
                                        <a:effectLst/>
                                      </a:rPr>
                                      <m:t>cl</m:t>
                                    </m:r>
                                  </m:sub>
                                </m:sSub>
                                <m:sSub>
                                  <m:sSubPr>
                                    <m:ctrlPr>
                                      <a:rPr lang="en-US" sz="1000" i="1">
                                        <a:effectLst/>
                                        <a:latin typeface="Cambria Math" panose="02040503050406030204" pitchFamily="18" charset="0"/>
                                      </a:rPr>
                                    </m:ctrlPr>
                                  </m:sSubPr>
                                  <m:e>
                                    <m:r>
                                      <m:rPr>
                                        <m:nor/>
                                      </m:rPr>
                                      <a:rPr lang="en-US" sz="1000">
                                        <a:effectLst/>
                                      </a:rPr>
                                      <m:t>classic</m:t>
                                    </m:r>
                                  </m:e>
                                  <m:sub>
                                    <m:r>
                                      <a:rPr lang="en-US" sz="1000">
                                        <a:effectLst/>
                                        <a:latin typeface="Cambria Math" panose="02040503050406030204" pitchFamily="18" charset="0"/>
                                      </a:rPr>
                                      <m:t>𝑖</m:t>
                                    </m:r>
                                  </m:sub>
                                </m:sSub>
                                <m:r>
                                  <a:rPr lang="en-US" sz="1000">
                                    <a:effectLst/>
                                    <a:latin typeface="Cambria Math" panose="02040503050406030204" pitchFamily="18" charset="0"/>
                                  </a:rPr>
                                  <m:t>+</m:t>
                                </m:r>
                                <m:sSub>
                                  <m:sSubPr>
                                    <m:ctrlPr>
                                      <a:rPr lang="en-US" sz="1000" i="1">
                                        <a:effectLst/>
                                        <a:latin typeface="Cambria Math" panose="02040503050406030204" pitchFamily="18" charset="0"/>
                                      </a:rPr>
                                    </m:ctrlPr>
                                  </m:sSubPr>
                                  <m:e>
                                    <m:r>
                                      <a:rPr lang="en-US" sz="1000">
                                        <a:effectLst/>
                                        <a:latin typeface="Cambria Math" panose="02040503050406030204" pitchFamily="18" charset="0"/>
                                      </a:rPr>
                                      <m:t>𝛽</m:t>
                                    </m:r>
                                  </m:e>
                                  <m:sub>
                                    <m:r>
                                      <m:rPr>
                                        <m:nor/>
                                      </m:rPr>
                                      <a:rPr lang="en-US" sz="1000">
                                        <a:effectLst/>
                                      </a:rPr>
                                      <m:t>wr</m:t>
                                    </m:r>
                                  </m:sub>
                                </m:sSub>
                                <m:sSub>
                                  <m:sSubPr>
                                    <m:ctrlPr>
                                      <a:rPr lang="en-US" sz="1000" i="1">
                                        <a:effectLst/>
                                        <a:latin typeface="Cambria Math" panose="02040503050406030204" pitchFamily="18" charset="0"/>
                                      </a:rPr>
                                    </m:ctrlPr>
                                  </m:sSubPr>
                                  <m:e>
                                    <m:r>
                                      <m:rPr>
                                        <m:nor/>
                                      </m:rPr>
                                      <a:rPr lang="en-US" sz="1000">
                                        <a:effectLst/>
                                      </a:rPr>
                                      <m:t>wrpa</m:t>
                                    </m:r>
                                  </m:e>
                                  <m:sub>
                                    <m:r>
                                      <a:rPr lang="en-US" sz="1000">
                                        <a:effectLst/>
                                        <a:latin typeface="Cambria Math" panose="02040503050406030204" pitchFamily="18" charset="0"/>
                                      </a:rPr>
                                      <m:t>𝑖</m:t>
                                    </m:r>
                                  </m:sub>
                                </m:sSub>
                                <m:r>
                                  <a:rPr lang="en-US" sz="1000">
                                    <a:effectLst/>
                                    <a:latin typeface="Cambria Math" panose="02040503050406030204" pitchFamily="18" charset="0"/>
                                  </a:rPr>
                                  <m:t>+</m:t>
                                </m:r>
                                <m:sSub>
                                  <m:sSubPr>
                                    <m:ctrlPr>
                                      <a:rPr lang="en-US" sz="1000" i="1">
                                        <a:effectLst/>
                                        <a:latin typeface="Cambria Math" panose="02040503050406030204" pitchFamily="18" charset="0"/>
                                      </a:rPr>
                                    </m:ctrlPr>
                                  </m:sSubPr>
                                  <m:e>
                                    <m:r>
                                      <a:rPr lang="en-US" sz="1000">
                                        <a:effectLst/>
                                        <a:latin typeface="Cambria Math" panose="02040503050406030204" pitchFamily="18" charset="0"/>
                                      </a:rPr>
                                      <m:t>𝑓</m:t>
                                    </m:r>
                                  </m:e>
                                  <m:sub>
                                    <m:r>
                                      <m:rPr>
                                        <m:nor/>
                                      </m:rPr>
                                      <a:rPr lang="en-US" sz="1000">
                                        <a:effectLst/>
                                      </a:rPr>
                                      <m:t>as</m:t>
                                    </m:r>
                                  </m:sub>
                                </m:sSub>
                                <m:d>
                                  <m:dPr>
                                    <m:ctrlPr>
                                      <a:rPr lang="en-US" sz="1000" i="1">
                                        <a:effectLst/>
                                        <a:latin typeface="Cambria Math" panose="02040503050406030204" pitchFamily="18" charset="0"/>
                                      </a:rPr>
                                    </m:ctrlPr>
                                  </m:dPr>
                                  <m:e>
                                    <m:sSub>
                                      <m:sSubPr>
                                        <m:ctrlPr>
                                          <a:rPr lang="en-US" sz="1000" i="1">
                                            <a:effectLst/>
                                            <a:latin typeface="Cambria Math" panose="02040503050406030204" pitchFamily="18" charset="0"/>
                                          </a:rPr>
                                        </m:ctrlPr>
                                      </m:sSubPr>
                                      <m:e>
                                        <m:r>
                                          <m:rPr>
                                            <m:nor/>
                                          </m:rPr>
                                          <a:rPr lang="en-US" sz="1000">
                                            <a:effectLst/>
                                          </a:rPr>
                                          <m:t>airspeed</m:t>
                                        </m:r>
                                      </m:e>
                                      <m:sub>
                                        <m:r>
                                          <a:rPr lang="en-US" sz="1000">
                                            <a:effectLst/>
                                            <a:latin typeface="Cambria Math" panose="02040503050406030204" pitchFamily="18" charset="0"/>
                                          </a:rPr>
                                          <m:t>𝑖</m:t>
                                        </m:r>
                                      </m:sub>
                                    </m:sSub>
                                  </m:e>
                                </m:d>
                                <m:r>
                                  <a:rPr lang="en-US" sz="1000">
                                    <a:effectLst/>
                                    <a:latin typeface="Cambria Math" panose="02040503050406030204" pitchFamily="18" charset="0"/>
                                  </a:rPr>
                                  <m:t>+</m:t>
                                </m:r>
                                <m:sSub>
                                  <m:sSubPr>
                                    <m:ctrlPr>
                                      <a:rPr lang="en-US" sz="1000" i="1">
                                        <a:effectLst/>
                                        <a:latin typeface="Cambria Math" panose="02040503050406030204" pitchFamily="18" charset="0"/>
                                      </a:rPr>
                                    </m:ctrlPr>
                                  </m:sSubPr>
                                  <m:e>
                                    <m:r>
                                      <a:rPr lang="en-US" sz="1000">
                                        <a:effectLst/>
                                        <a:latin typeface="Cambria Math" panose="02040503050406030204" pitchFamily="18" charset="0"/>
                                      </a:rPr>
                                      <m:t>𝑓</m:t>
                                    </m:r>
                                  </m:e>
                                  <m:sub>
                                    <m:r>
                                      <m:rPr>
                                        <m:nor/>
                                      </m:rPr>
                                      <a:rPr lang="en-US" sz="1000">
                                        <a:effectLst/>
                                      </a:rPr>
                                      <m:t>an</m:t>
                                    </m:r>
                                  </m:sub>
                                </m:sSub>
                                <m:d>
                                  <m:dPr>
                                    <m:ctrlPr>
                                      <a:rPr lang="en-US" sz="1000" i="1">
                                        <a:effectLst/>
                                        <a:latin typeface="Cambria Math" panose="02040503050406030204" pitchFamily="18" charset="0"/>
                                      </a:rPr>
                                    </m:ctrlPr>
                                  </m:dPr>
                                  <m:e>
                                    <m:sSub>
                                      <m:sSubPr>
                                        <m:ctrlPr>
                                          <a:rPr lang="en-US" sz="1000" i="1">
                                            <a:effectLst/>
                                            <a:latin typeface="Cambria Math" panose="02040503050406030204" pitchFamily="18" charset="0"/>
                                          </a:rPr>
                                        </m:ctrlPr>
                                      </m:sSubPr>
                                      <m:e>
                                        <m:r>
                                          <m:rPr>
                                            <m:nor/>
                                          </m:rPr>
                                          <a:rPr lang="en-US" sz="1000">
                                            <a:effectLst/>
                                          </a:rPr>
                                          <m:t>angle</m:t>
                                        </m:r>
                                      </m:e>
                                      <m:sub>
                                        <m:r>
                                          <a:rPr lang="en-US" sz="1000">
                                            <a:effectLst/>
                                            <a:latin typeface="Cambria Math" panose="02040503050406030204" pitchFamily="18" charset="0"/>
                                          </a:rPr>
                                          <m:t>𝑖</m:t>
                                        </m:r>
                                      </m:sub>
                                    </m:sSub>
                                  </m:e>
                                </m:d>
                                <m:r>
                                  <a:rPr lang="en-US" sz="1000">
                                    <a:effectLst/>
                                    <a:latin typeface="Cambria Math" panose="02040503050406030204" pitchFamily="18" charset="0"/>
                                  </a:rPr>
                                  <m:t> </m:t>
                                </m:r>
                              </m:oMath>
                            </m:oMathPara>
                          </a14:m>
                          <a:endParaRPr lang="en-US" sz="1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23641758"/>
                      </a:ext>
                    </a:extLst>
                  </a:tr>
                  <a:tr h="374393">
                    <a:tc>
                      <a:txBody>
                        <a:bodyPr/>
                        <a:lstStyle/>
                        <a:p>
                          <a:pPr marL="0" marR="0" algn="ctr">
                            <a:lnSpc>
                              <a:spcPts val="1200"/>
                            </a:lnSpc>
                            <a:spcBef>
                              <a:spcPts val="200"/>
                            </a:spcBef>
                            <a:spcAft>
                              <a:spcPts val="200"/>
                            </a:spcAft>
                          </a:pPr>
                          <a:r>
                            <a:rPr lang="en-US" sz="1000">
                              <a:effectLst/>
                            </a:rPr>
                            <a:t>Smooth Interaction</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600"/>
                            </a:spcBef>
                            <a:spcAft>
                              <a:spcPts val="180"/>
                            </a:spcAft>
                          </a:pPr>
                          <a14:m>
                            <m:oMathPara xmlns:m="http://schemas.openxmlformats.org/officeDocument/2006/math">
                              <m:oMathParaPr>
                                <m:jc m:val="centerGroup"/>
                              </m:oMathParaPr>
                              <m:oMath xmlns:m="http://schemas.openxmlformats.org/officeDocument/2006/math">
                                <m:r>
                                  <a:rPr lang="en-US" sz="1000">
                                    <a:effectLst/>
                                    <a:latin typeface="Cambria Math" panose="02040503050406030204" pitchFamily="18" charset="0"/>
                                  </a:rPr>
                                  <m:t>𝜂</m:t>
                                </m:r>
                                <m:d>
                                  <m:dPr>
                                    <m:ctrlPr>
                                      <a:rPr lang="en-US" sz="1000" i="1">
                                        <a:effectLst/>
                                        <a:latin typeface="Cambria Math" panose="02040503050406030204" pitchFamily="18" charset="0"/>
                                      </a:rPr>
                                    </m:ctrlPr>
                                  </m:dPr>
                                  <m:e>
                                    <m:r>
                                      <a:rPr lang="en-US" sz="1000">
                                        <a:effectLst/>
                                        <a:latin typeface="Cambria Math" panose="02040503050406030204" pitchFamily="18" charset="0"/>
                                      </a:rPr>
                                      <m:t>𝑃</m:t>
                                    </m:r>
                                    <m:d>
                                      <m:dPr>
                                        <m:ctrlPr>
                                          <a:rPr lang="en-US" sz="1000" i="1">
                                            <a:effectLst/>
                                            <a:latin typeface="Cambria Math" panose="02040503050406030204" pitchFamily="18" charset="0"/>
                                          </a:rPr>
                                        </m:ctrlPr>
                                      </m:dPr>
                                      <m:e>
                                        <m:sSub>
                                          <m:sSubPr>
                                            <m:ctrlPr>
                                              <a:rPr lang="en-US" sz="1000" i="1">
                                                <a:effectLst/>
                                                <a:latin typeface="Cambria Math" panose="02040503050406030204" pitchFamily="18" charset="0"/>
                                              </a:rPr>
                                            </m:ctrlPr>
                                          </m:sSubPr>
                                          <m:e>
                                            <m:r>
                                              <m:rPr>
                                                <m:nor/>
                                              </m:rPr>
                                              <a:rPr lang="en-US" sz="1000">
                                                <a:effectLst/>
                                              </a:rPr>
                                              <m:t>loop</m:t>
                                            </m:r>
                                          </m:e>
                                          <m:sub>
                                            <m:r>
                                              <a:rPr lang="en-US" sz="1000">
                                                <a:effectLst/>
                                                <a:latin typeface="Cambria Math" panose="02040503050406030204" pitchFamily="18" charset="0"/>
                                              </a:rPr>
                                              <m:t>𝑖</m:t>
                                            </m:r>
                                          </m:sub>
                                        </m:sSub>
                                      </m:e>
                                    </m:d>
                                  </m:e>
                                </m:d>
                                <m:r>
                                  <a:rPr lang="en-US" sz="1000">
                                    <a:effectLst/>
                                    <a:latin typeface="Cambria Math" panose="02040503050406030204" pitchFamily="18" charset="0"/>
                                  </a:rPr>
                                  <m:t>=</m:t>
                                </m:r>
                                <m:sSub>
                                  <m:sSubPr>
                                    <m:ctrlPr>
                                      <a:rPr lang="en-US" sz="1000" i="1">
                                        <a:effectLst/>
                                        <a:latin typeface="Cambria Math" panose="02040503050406030204" pitchFamily="18" charset="0"/>
                                      </a:rPr>
                                    </m:ctrlPr>
                                  </m:sSubPr>
                                  <m:e>
                                    <m:r>
                                      <a:rPr lang="en-US" sz="1000">
                                        <a:effectLst/>
                                        <a:latin typeface="Cambria Math" panose="02040503050406030204" pitchFamily="18" charset="0"/>
                                      </a:rPr>
                                      <m:t>𝛽</m:t>
                                    </m:r>
                                  </m:e>
                                  <m:sub>
                                    <m:r>
                                      <a:rPr lang="en-US" sz="1000">
                                        <a:effectLst/>
                                        <a:latin typeface="Cambria Math" panose="02040503050406030204" pitchFamily="18" charset="0"/>
                                      </a:rPr>
                                      <m:t>0</m:t>
                                    </m:r>
                                  </m:sub>
                                </m:sSub>
                                <m:r>
                                  <a:rPr lang="en-US" sz="1000">
                                    <a:effectLst/>
                                    <a:latin typeface="Cambria Math" panose="02040503050406030204" pitchFamily="18" charset="0"/>
                                  </a:rPr>
                                  <m:t>+ </m:t>
                                </m:r>
                                <m:sSub>
                                  <m:sSubPr>
                                    <m:ctrlPr>
                                      <a:rPr lang="en-US" sz="1000" i="1">
                                        <a:effectLst/>
                                        <a:latin typeface="Cambria Math" panose="02040503050406030204" pitchFamily="18" charset="0"/>
                                      </a:rPr>
                                    </m:ctrlPr>
                                  </m:sSubPr>
                                  <m:e>
                                    <m:r>
                                      <a:rPr lang="en-US" sz="1000">
                                        <a:effectLst/>
                                        <a:latin typeface="Cambria Math" panose="02040503050406030204" pitchFamily="18" charset="0"/>
                                      </a:rPr>
                                      <m:t>𝛽</m:t>
                                    </m:r>
                                  </m:e>
                                  <m:sub>
                                    <m:r>
                                      <m:rPr>
                                        <m:nor/>
                                      </m:rPr>
                                      <a:rPr lang="en-US" sz="1000">
                                        <a:effectLst/>
                                      </a:rPr>
                                      <m:t>cl</m:t>
                                    </m:r>
                                  </m:sub>
                                </m:sSub>
                                <m:sSub>
                                  <m:sSubPr>
                                    <m:ctrlPr>
                                      <a:rPr lang="en-US" sz="1000" i="1">
                                        <a:effectLst/>
                                        <a:latin typeface="Cambria Math" panose="02040503050406030204" pitchFamily="18" charset="0"/>
                                      </a:rPr>
                                    </m:ctrlPr>
                                  </m:sSubPr>
                                  <m:e>
                                    <m:r>
                                      <m:rPr>
                                        <m:nor/>
                                      </m:rPr>
                                      <a:rPr lang="en-US" sz="1000">
                                        <a:effectLst/>
                                      </a:rPr>
                                      <m:t>classic</m:t>
                                    </m:r>
                                  </m:e>
                                  <m:sub>
                                    <m:r>
                                      <a:rPr lang="en-US" sz="1000">
                                        <a:effectLst/>
                                        <a:latin typeface="Cambria Math" panose="02040503050406030204" pitchFamily="18" charset="0"/>
                                      </a:rPr>
                                      <m:t>𝑖</m:t>
                                    </m:r>
                                  </m:sub>
                                </m:sSub>
                                <m:r>
                                  <a:rPr lang="en-US" sz="1000">
                                    <a:effectLst/>
                                    <a:latin typeface="Cambria Math" panose="02040503050406030204" pitchFamily="18" charset="0"/>
                                  </a:rPr>
                                  <m:t>+</m:t>
                                </m:r>
                                <m:sSub>
                                  <m:sSubPr>
                                    <m:ctrlPr>
                                      <a:rPr lang="en-US" sz="1000" i="1">
                                        <a:effectLst/>
                                        <a:latin typeface="Cambria Math" panose="02040503050406030204" pitchFamily="18" charset="0"/>
                                      </a:rPr>
                                    </m:ctrlPr>
                                  </m:sSubPr>
                                  <m:e>
                                    <m:r>
                                      <a:rPr lang="en-US" sz="1000">
                                        <a:effectLst/>
                                        <a:latin typeface="Cambria Math" panose="02040503050406030204" pitchFamily="18" charset="0"/>
                                      </a:rPr>
                                      <m:t>𝛽</m:t>
                                    </m:r>
                                  </m:e>
                                  <m:sub>
                                    <m:r>
                                      <m:rPr>
                                        <m:nor/>
                                      </m:rPr>
                                      <a:rPr lang="en-US" sz="1000">
                                        <a:effectLst/>
                                      </a:rPr>
                                      <m:t>wr</m:t>
                                    </m:r>
                                  </m:sub>
                                </m:sSub>
                                <m:sSub>
                                  <m:sSubPr>
                                    <m:ctrlPr>
                                      <a:rPr lang="en-US" sz="1000" i="1">
                                        <a:effectLst/>
                                        <a:latin typeface="Cambria Math" panose="02040503050406030204" pitchFamily="18" charset="0"/>
                                      </a:rPr>
                                    </m:ctrlPr>
                                  </m:sSubPr>
                                  <m:e>
                                    <m:r>
                                      <m:rPr>
                                        <m:nor/>
                                      </m:rPr>
                                      <a:rPr lang="en-US" sz="1000">
                                        <a:effectLst/>
                                      </a:rPr>
                                      <m:t>wrpa</m:t>
                                    </m:r>
                                  </m:e>
                                  <m:sub>
                                    <m:r>
                                      <a:rPr lang="en-US" sz="1000">
                                        <a:effectLst/>
                                        <a:latin typeface="Cambria Math" panose="02040503050406030204" pitchFamily="18" charset="0"/>
                                      </a:rPr>
                                      <m:t>𝑖</m:t>
                                    </m:r>
                                  </m:sub>
                                </m:sSub>
                                <m:r>
                                  <a:rPr lang="en-US" sz="1000">
                                    <a:effectLst/>
                                    <a:latin typeface="Cambria Math" panose="02040503050406030204" pitchFamily="18" charset="0"/>
                                  </a:rPr>
                                  <m:t>+</m:t>
                                </m:r>
                                <m:sSub>
                                  <m:sSubPr>
                                    <m:ctrlPr>
                                      <a:rPr lang="en-US" sz="1000" i="1">
                                        <a:effectLst/>
                                        <a:latin typeface="Cambria Math" panose="02040503050406030204" pitchFamily="18" charset="0"/>
                                      </a:rPr>
                                    </m:ctrlPr>
                                  </m:sSubPr>
                                  <m:e>
                                    <m:r>
                                      <a:rPr lang="en-US" sz="1000">
                                        <a:effectLst/>
                                        <a:latin typeface="Cambria Math" panose="02040503050406030204" pitchFamily="18" charset="0"/>
                                      </a:rPr>
                                      <m:t>𝑓</m:t>
                                    </m:r>
                                  </m:e>
                                  <m:sub>
                                    <m:r>
                                      <m:rPr>
                                        <m:nor/>
                                      </m:rPr>
                                      <a:rPr lang="en-US" sz="1000">
                                        <a:effectLst/>
                                      </a:rPr>
                                      <m:t>as</m:t>
                                    </m:r>
                                    <m:r>
                                      <m:rPr>
                                        <m:nor/>
                                      </m:rPr>
                                      <a:rPr lang="en-US" sz="1000">
                                        <a:effectLst/>
                                      </a:rPr>
                                      <m:t>,</m:t>
                                    </m:r>
                                    <m:r>
                                      <m:rPr>
                                        <m:nor/>
                                      </m:rPr>
                                      <a:rPr lang="en-US" sz="1000">
                                        <a:effectLst/>
                                      </a:rPr>
                                      <m:t>an</m:t>
                                    </m:r>
                                  </m:sub>
                                </m:sSub>
                                <m:d>
                                  <m:dPr>
                                    <m:ctrlPr>
                                      <a:rPr lang="en-US" sz="1000" i="1">
                                        <a:effectLst/>
                                        <a:latin typeface="Cambria Math" panose="02040503050406030204" pitchFamily="18" charset="0"/>
                                      </a:rPr>
                                    </m:ctrlPr>
                                  </m:dPr>
                                  <m:e>
                                    <m:sSub>
                                      <m:sSubPr>
                                        <m:ctrlPr>
                                          <a:rPr lang="en-US" sz="1000" i="1">
                                            <a:effectLst/>
                                            <a:latin typeface="Cambria Math" panose="02040503050406030204" pitchFamily="18" charset="0"/>
                                          </a:rPr>
                                        </m:ctrlPr>
                                      </m:sSubPr>
                                      <m:e>
                                        <m:r>
                                          <m:rPr>
                                            <m:nor/>
                                          </m:rPr>
                                          <a:rPr lang="en-US" sz="1000">
                                            <a:effectLst/>
                                          </a:rPr>
                                          <m:t>airspeed</m:t>
                                        </m:r>
                                      </m:e>
                                      <m:sub>
                                        <m:r>
                                          <a:rPr lang="en-US" sz="1000">
                                            <a:effectLst/>
                                            <a:latin typeface="Cambria Math" panose="02040503050406030204" pitchFamily="18" charset="0"/>
                                          </a:rPr>
                                          <m:t>𝑖</m:t>
                                        </m:r>
                                      </m:sub>
                                    </m:sSub>
                                    <m:r>
                                      <a:rPr lang="en-US" sz="1000">
                                        <a:effectLst/>
                                        <a:latin typeface="Cambria Math" panose="02040503050406030204" pitchFamily="18" charset="0"/>
                                      </a:rPr>
                                      <m:t>,</m:t>
                                    </m:r>
                                    <m:sSub>
                                      <m:sSubPr>
                                        <m:ctrlPr>
                                          <a:rPr lang="en-US" sz="1000" i="1">
                                            <a:effectLst/>
                                            <a:latin typeface="Cambria Math" panose="02040503050406030204" pitchFamily="18" charset="0"/>
                                          </a:rPr>
                                        </m:ctrlPr>
                                      </m:sSubPr>
                                      <m:e>
                                        <m:r>
                                          <m:rPr>
                                            <m:nor/>
                                          </m:rPr>
                                          <a:rPr lang="en-US" sz="1000">
                                            <a:effectLst/>
                                          </a:rPr>
                                          <m:t>angle</m:t>
                                        </m:r>
                                      </m:e>
                                      <m:sub>
                                        <m:r>
                                          <a:rPr lang="en-US" sz="1000">
                                            <a:effectLst/>
                                            <a:latin typeface="Cambria Math" panose="02040503050406030204" pitchFamily="18" charset="0"/>
                                          </a:rPr>
                                          <m:t>𝑖</m:t>
                                        </m:r>
                                      </m:sub>
                                    </m:sSub>
                                  </m:e>
                                </m:d>
                                <m:r>
                                  <a:rPr lang="en-US" sz="1000">
                                    <a:effectLst/>
                                    <a:latin typeface="Cambria Math" panose="02040503050406030204" pitchFamily="18" charset="0"/>
                                  </a:rPr>
                                  <m:t> </m:t>
                                </m:r>
                              </m:oMath>
                            </m:oMathPara>
                          </a14:m>
                          <a:endParaRPr lang="en-US"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454965509"/>
                      </a:ext>
                    </a:extLst>
                  </a:tr>
                  <a:tr h="1286572">
                    <a:tc>
                      <a:txBody>
                        <a:bodyPr/>
                        <a:lstStyle/>
                        <a:p>
                          <a:pPr marL="0" marR="0" algn="ctr">
                            <a:lnSpc>
                              <a:spcPts val="1200"/>
                            </a:lnSpc>
                            <a:spcBef>
                              <a:spcPts val="200"/>
                            </a:spcBef>
                            <a:spcAft>
                              <a:spcPts val="200"/>
                            </a:spcAft>
                          </a:pPr>
                          <a:r>
                            <a:rPr lang="en-US" sz="1000" dirty="0">
                              <a:effectLst/>
                            </a:rPr>
                            <a:t>Plane</a:t>
                          </a:r>
                          <a:r>
                            <a:rPr lang="en-US" sz="1000" dirty="0">
                              <a:solidFill>
                                <a:schemeClr val="tx1"/>
                              </a:solidFill>
                              <a:effectLst/>
                            </a:rPr>
                            <a:t>-</a:t>
                          </a:r>
                          <a:r>
                            <a:rPr lang="en-US" sz="1000" dirty="0">
                              <a:effectLst/>
                            </a:rPr>
                            <a:t>Design-Specific Smooth Terms</a:t>
                          </a:r>
                          <a:endParaRPr lang="en-US" sz="1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600"/>
                            </a:spcBef>
                            <a:spcAft>
                              <a:spcPts val="180"/>
                            </a:spcAft>
                          </a:pPr>
                          <a14:m>
                            <m:oMathPara xmlns:m="http://schemas.openxmlformats.org/officeDocument/2006/math">
                              <m:oMathParaPr>
                                <m:jc m:val="centerGroup"/>
                              </m:oMathParaPr>
                              <m:oMath xmlns:m="http://schemas.openxmlformats.org/officeDocument/2006/math">
                                <m:r>
                                  <a:rPr lang="en-US" sz="1000">
                                    <a:effectLst/>
                                    <a:latin typeface="Cambria Math" panose="02040503050406030204" pitchFamily="18" charset="0"/>
                                  </a:rPr>
                                  <m:t>𝜂</m:t>
                                </m:r>
                                <m:d>
                                  <m:dPr>
                                    <m:ctrlPr>
                                      <a:rPr lang="en-US" sz="1000" i="1">
                                        <a:effectLst/>
                                        <a:latin typeface="Cambria Math" panose="02040503050406030204" pitchFamily="18" charset="0"/>
                                      </a:rPr>
                                    </m:ctrlPr>
                                  </m:dPr>
                                  <m:e>
                                    <m:r>
                                      <a:rPr lang="en-US" sz="1000">
                                        <a:effectLst/>
                                        <a:latin typeface="Cambria Math" panose="02040503050406030204" pitchFamily="18" charset="0"/>
                                      </a:rPr>
                                      <m:t>𝑃</m:t>
                                    </m:r>
                                    <m:d>
                                      <m:dPr>
                                        <m:ctrlPr>
                                          <a:rPr lang="en-US" sz="1000" i="1">
                                            <a:effectLst/>
                                            <a:latin typeface="Cambria Math" panose="02040503050406030204" pitchFamily="18" charset="0"/>
                                          </a:rPr>
                                        </m:ctrlPr>
                                      </m:dPr>
                                      <m:e>
                                        <m:sSub>
                                          <m:sSubPr>
                                            <m:ctrlPr>
                                              <a:rPr lang="en-US" sz="1000" i="1">
                                                <a:effectLst/>
                                                <a:latin typeface="Cambria Math" panose="02040503050406030204" pitchFamily="18" charset="0"/>
                                              </a:rPr>
                                            </m:ctrlPr>
                                          </m:sSubPr>
                                          <m:e>
                                            <m:r>
                                              <m:rPr>
                                                <m:nor/>
                                              </m:rPr>
                                              <a:rPr lang="en-US" sz="1000">
                                                <a:effectLst/>
                                              </a:rPr>
                                              <m:t>loop</m:t>
                                            </m:r>
                                          </m:e>
                                          <m:sub>
                                            <m:r>
                                              <a:rPr lang="en-US" sz="1000">
                                                <a:effectLst/>
                                                <a:latin typeface="Cambria Math" panose="02040503050406030204" pitchFamily="18" charset="0"/>
                                              </a:rPr>
                                              <m:t>𝑖</m:t>
                                            </m:r>
                                          </m:sub>
                                        </m:sSub>
                                      </m:e>
                                    </m:d>
                                  </m:e>
                                </m:d>
                                <m:r>
                                  <a:rPr lang="en-US" sz="1000">
                                    <a:effectLst/>
                                    <a:latin typeface="Cambria Math" panose="02040503050406030204" pitchFamily="18" charset="0"/>
                                  </a:rPr>
                                  <m:t>=</m:t>
                                </m:r>
                                <m:sSub>
                                  <m:sSubPr>
                                    <m:ctrlPr>
                                      <a:rPr lang="en-US" sz="1000" i="1">
                                        <a:effectLst/>
                                        <a:latin typeface="Cambria Math" panose="02040503050406030204" pitchFamily="18" charset="0"/>
                                      </a:rPr>
                                    </m:ctrlPr>
                                  </m:sSubPr>
                                  <m:e>
                                    <m:r>
                                      <a:rPr lang="en-US" sz="1000">
                                        <a:effectLst/>
                                        <a:latin typeface="Cambria Math" panose="02040503050406030204" pitchFamily="18" charset="0"/>
                                      </a:rPr>
                                      <m:t>𝛽</m:t>
                                    </m:r>
                                  </m:e>
                                  <m:sub>
                                    <m:r>
                                      <a:rPr lang="en-US" sz="1000">
                                        <a:effectLst/>
                                        <a:latin typeface="Cambria Math" panose="02040503050406030204" pitchFamily="18" charset="0"/>
                                      </a:rPr>
                                      <m:t>0</m:t>
                                    </m:r>
                                  </m:sub>
                                </m:sSub>
                                <m:r>
                                  <a:rPr lang="en-US" sz="1000">
                                    <a:effectLst/>
                                    <a:latin typeface="Cambria Math" panose="02040503050406030204" pitchFamily="18" charset="0"/>
                                  </a:rPr>
                                  <m:t>+</m:t>
                                </m:r>
                                <m:sSub>
                                  <m:sSubPr>
                                    <m:ctrlPr>
                                      <a:rPr lang="en-US" sz="1000" i="1">
                                        <a:effectLst/>
                                        <a:latin typeface="Cambria Math" panose="02040503050406030204" pitchFamily="18" charset="0"/>
                                      </a:rPr>
                                    </m:ctrlPr>
                                  </m:sSubPr>
                                  <m:e>
                                    <m:r>
                                      <a:rPr lang="en-US" sz="1000">
                                        <a:effectLst/>
                                        <a:latin typeface="Cambria Math" panose="02040503050406030204" pitchFamily="18" charset="0"/>
                                      </a:rPr>
                                      <m:t>𝑓</m:t>
                                    </m:r>
                                  </m:e>
                                  <m:sub>
                                    <m:r>
                                      <m:rPr>
                                        <m:nor/>
                                      </m:rPr>
                                      <a:rPr lang="en-US" sz="1000">
                                        <a:effectLst/>
                                      </a:rPr>
                                      <m:t>as</m:t>
                                    </m:r>
                                  </m:sub>
                                </m:sSub>
                                <m:d>
                                  <m:dPr>
                                    <m:ctrlPr>
                                      <a:rPr lang="en-US" sz="1000" i="1">
                                        <a:effectLst/>
                                        <a:latin typeface="Cambria Math" panose="02040503050406030204" pitchFamily="18" charset="0"/>
                                      </a:rPr>
                                    </m:ctrlPr>
                                  </m:dPr>
                                  <m:e>
                                    <m:sSub>
                                      <m:sSubPr>
                                        <m:ctrlPr>
                                          <a:rPr lang="en-US" sz="1000" i="1">
                                            <a:effectLst/>
                                            <a:latin typeface="Cambria Math" panose="02040503050406030204" pitchFamily="18" charset="0"/>
                                          </a:rPr>
                                        </m:ctrlPr>
                                      </m:sSubPr>
                                      <m:e>
                                        <m:r>
                                          <m:rPr>
                                            <m:nor/>
                                          </m:rPr>
                                          <a:rPr lang="en-US" sz="1000">
                                            <a:effectLst/>
                                          </a:rPr>
                                          <m:t>airspeed</m:t>
                                        </m:r>
                                      </m:e>
                                      <m:sub>
                                        <m:r>
                                          <a:rPr lang="en-US" sz="1000">
                                            <a:effectLst/>
                                            <a:latin typeface="Cambria Math" panose="02040503050406030204" pitchFamily="18" charset="0"/>
                                          </a:rPr>
                                          <m:t>𝑖</m:t>
                                        </m:r>
                                      </m:sub>
                                    </m:sSub>
                                  </m:e>
                                </m:d>
                                <m:r>
                                  <a:rPr lang="en-US" sz="1000">
                                    <a:effectLst/>
                                    <a:latin typeface="Cambria Math" panose="02040503050406030204" pitchFamily="18" charset="0"/>
                                  </a:rPr>
                                  <m:t>+</m:t>
                                </m:r>
                                <m:sSub>
                                  <m:sSubPr>
                                    <m:ctrlPr>
                                      <a:rPr lang="en-US" sz="1000" i="1">
                                        <a:effectLst/>
                                        <a:latin typeface="Cambria Math" panose="02040503050406030204" pitchFamily="18" charset="0"/>
                                      </a:rPr>
                                    </m:ctrlPr>
                                  </m:sSubPr>
                                  <m:e>
                                    <m:r>
                                      <a:rPr lang="en-US" sz="1000">
                                        <a:effectLst/>
                                        <a:latin typeface="Cambria Math" panose="02040503050406030204" pitchFamily="18" charset="0"/>
                                      </a:rPr>
                                      <m:t>𝑓</m:t>
                                    </m:r>
                                  </m:e>
                                  <m:sub>
                                    <m:r>
                                      <m:rPr>
                                        <m:nor/>
                                      </m:rPr>
                                      <a:rPr lang="en-US" sz="1000">
                                        <a:effectLst/>
                                      </a:rPr>
                                      <m:t>an</m:t>
                                    </m:r>
                                  </m:sub>
                                </m:sSub>
                                <m:d>
                                  <m:dPr>
                                    <m:ctrlPr>
                                      <a:rPr lang="en-US" sz="1000" i="1">
                                        <a:effectLst/>
                                        <a:latin typeface="Cambria Math" panose="02040503050406030204" pitchFamily="18" charset="0"/>
                                      </a:rPr>
                                    </m:ctrlPr>
                                  </m:dPr>
                                  <m:e>
                                    <m:sSub>
                                      <m:sSubPr>
                                        <m:ctrlPr>
                                          <a:rPr lang="en-US" sz="1000" i="1">
                                            <a:effectLst/>
                                            <a:latin typeface="Cambria Math" panose="02040503050406030204" pitchFamily="18" charset="0"/>
                                          </a:rPr>
                                        </m:ctrlPr>
                                      </m:sSubPr>
                                      <m:e>
                                        <m:r>
                                          <m:rPr>
                                            <m:nor/>
                                          </m:rPr>
                                          <a:rPr lang="en-US" sz="1000">
                                            <a:effectLst/>
                                          </a:rPr>
                                          <m:t>angle</m:t>
                                        </m:r>
                                      </m:e>
                                      <m:sub>
                                        <m:r>
                                          <a:rPr lang="en-US" sz="1000">
                                            <a:effectLst/>
                                            <a:latin typeface="Cambria Math" panose="02040503050406030204" pitchFamily="18" charset="0"/>
                                          </a:rPr>
                                          <m:t>𝑖</m:t>
                                        </m:r>
                                      </m:sub>
                                    </m:sSub>
                                  </m:e>
                                </m:d>
                                <m:r>
                                  <a:rPr lang="en-US" sz="1000">
                                    <a:effectLst/>
                                    <a:latin typeface="Cambria Math" panose="02040503050406030204" pitchFamily="18" charset="0"/>
                                  </a:rPr>
                                  <m:t>+</m:t>
                                </m:r>
                                <m:d>
                                  <m:dPr>
                                    <m:ctrlPr>
                                      <a:rPr lang="en-US" sz="1000" i="1">
                                        <a:effectLst/>
                                        <a:latin typeface="Cambria Math" panose="02040503050406030204" pitchFamily="18" charset="0"/>
                                      </a:rPr>
                                    </m:ctrlPr>
                                  </m:dPr>
                                  <m:e>
                                    <m:r>
                                      <a:rPr lang="en-US" sz="1000">
                                        <a:effectLst/>
                                        <a:latin typeface="Cambria Math" panose="02040503050406030204" pitchFamily="18" charset="0"/>
                                      </a:rPr>
                                      <m:t> </m:t>
                                    </m:r>
                                    <m:sSub>
                                      <m:sSubPr>
                                        <m:ctrlPr>
                                          <a:rPr lang="en-US" sz="1000" i="1">
                                            <a:effectLst/>
                                            <a:latin typeface="Cambria Math" panose="02040503050406030204" pitchFamily="18" charset="0"/>
                                          </a:rPr>
                                        </m:ctrlPr>
                                      </m:sSubPr>
                                      <m:e>
                                        <m:r>
                                          <a:rPr lang="en-US" sz="1000">
                                            <a:effectLst/>
                                            <a:latin typeface="Cambria Math" panose="02040503050406030204" pitchFamily="18" charset="0"/>
                                          </a:rPr>
                                          <m:t>𝑓</m:t>
                                        </m:r>
                                      </m:e>
                                      <m:sub>
                                        <m:r>
                                          <m:rPr>
                                            <m:nor/>
                                          </m:rPr>
                                          <a:rPr lang="en-US" sz="1000">
                                            <a:effectLst/>
                                          </a:rPr>
                                          <m:t>as</m:t>
                                        </m:r>
                                        <m:r>
                                          <m:rPr>
                                            <m:nor/>
                                          </m:rPr>
                                          <a:rPr lang="en-US" sz="1000">
                                            <a:effectLst/>
                                          </a:rPr>
                                          <m:t>,</m:t>
                                        </m:r>
                                        <m:r>
                                          <m:rPr>
                                            <m:nor/>
                                          </m:rPr>
                                          <a:rPr lang="en-US" sz="1000">
                                            <a:effectLst/>
                                          </a:rPr>
                                          <m:t>cl</m:t>
                                        </m:r>
                                      </m:sub>
                                    </m:sSub>
                                    <m:d>
                                      <m:dPr>
                                        <m:ctrlPr>
                                          <a:rPr lang="en-US" sz="1000" i="1">
                                            <a:effectLst/>
                                            <a:latin typeface="Cambria Math" panose="02040503050406030204" pitchFamily="18" charset="0"/>
                                          </a:rPr>
                                        </m:ctrlPr>
                                      </m:dPr>
                                      <m:e>
                                        <m:sSub>
                                          <m:sSubPr>
                                            <m:ctrlPr>
                                              <a:rPr lang="en-US" sz="1000" i="1">
                                                <a:effectLst/>
                                                <a:latin typeface="Cambria Math" panose="02040503050406030204" pitchFamily="18" charset="0"/>
                                              </a:rPr>
                                            </m:ctrlPr>
                                          </m:sSubPr>
                                          <m:e>
                                            <m:r>
                                              <m:rPr>
                                                <m:nor/>
                                              </m:rPr>
                                              <a:rPr lang="en-US" sz="1000">
                                                <a:effectLst/>
                                              </a:rPr>
                                              <m:t>airspeed</m:t>
                                            </m:r>
                                          </m:e>
                                          <m:sub>
                                            <m:r>
                                              <a:rPr lang="en-US" sz="1000">
                                                <a:effectLst/>
                                                <a:latin typeface="Cambria Math" panose="02040503050406030204" pitchFamily="18" charset="0"/>
                                              </a:rPr>
                                              <m:t>𝑖</m:t>
                                            </m:r>
                                          </m:sub>
                                        </m:sSub>
                                      </m:e>
                                    </m:d>
                                    <m:r>
                                      <a:rPr lang="en-US" sz="1000">
                                        <a:effectLst/>
                                        <a:latin typeface="Cambria Math" panose="02040503050406030204" pitchFamily="18" charset="0"/>
                                      </a:rPr>
                                      <m:t>+</m:t>
                                    </m:r>
                                    <m:sSub>
                                      <m:sSubPr>
                                        <m:ctrlPr>
                                          <a:rPr lang="en-US" sz="1000" i="1">
                                            <a:effectLst/>
                                            <a:latin typeface="Cambria Math" panose="02040503050406030204" pitchFamily="18" charset="0"/>
                                          </a:rPr>
                                        </m:ctrlPr>
                                      </m:sSubPr>
                                      <m:e>
                                        <m:r>
                                          <a:rPr lang="en-US" sz="1000">
                                            <a:effectLst/>
                                            <a:latin typeface="Cambria Math" panose="02040503050406030204" pitchFamily="18" charset="0"/>
                                          </a:rPr>
                                          <m:t>𝑓</m:t>
                                        </m:r>
                                      </m:e>
                                      <m:sub>
                                        <m:r>
                                          <m:rPr>
                                            <m:nor/>
                                          </m:rPr>
                                          <a:rPr lang="en-US" sz="1000">
                                            <a:effectLst/>
                                          </a:rPr>
                                          <m:t>an</m:t>
                                        </m:r>
                                        <m:r>
                                          <m:rPr>
                                            <m:nor/>
                                          </m:rPr>
                                          <a:rPr lang="en-US" sz="1000">
                                            <a:effectLst/>
                                          </a:rPr>
                                          <m:t>,</m:t>
                                        </m:r>
                                        <m:r>
                                          <m:rPr>
                                            <m:nor/>
                                          </m:rPr>
                                          <a:rPr lang="en-US" sz="1000">
                                            <a:effectLst/>
                                          </a:rPr>
                                          <m:t>cl</m:t>
                                        </m:r>
                                      </m:sub>
                                    </m:sSub>
                                    <m:d>
                                      <m:dPr>
                                        <m:ctrlPr>
                                          <a:rPr lang="en-US" sz="1000" i="1">
                                            <a:effectLst/>
                                            <a:latin typeface="Cambria Math" panose="02040503050406030204" pitchFamily="18" charset="0"/>
                                          </a:rPr>
                                        </m:ctrlPr>
                                      </m:dPr>
                                      <m:e>
                                        <m:sSub>
                                          <m:sSubPr>
                                            <m:ctrlPr>
                                              <a:rPr lang="en-US" sz="1000" i="1">
                                                <a:effectLst/>
                                                <a:latin typeface="Cambria Math" panose="02040503050406030204" pitchFamily="18" charset="0"/>
                                              </a:rPr>
                                            </m:ctrlPr>
                                          </m:sSubPr>
                                          <m:e>
                                            <m:r>
                                              <m:rPr>
                                                <m:nor/>
                                              </m:rPr>
                                              <a:rPr lang="en-US" sz="1000">
                                                <a:effectLst/>
                                              </a:rPr>
                                              <m:t>angle</m:t>
                                            </m:r>
                                          </m:e>
                                          <m:sub>
                                            <m:r>
                                              <a:rPr lang="en-US" sz="1000">
                                                <a:effectLst/>
                                                <a:latin typeface="Cambria Math" panose="02040503050406030204" pitchFamily="18" charset="0"/>
                                              </a:rPr>
                                              <m:t>𝑖</m:t>
                                            </m:r>
                                          </m:sub>
                                        </m:sSub>
                                      </m:e>
                                    </m:d>
                                  </m:e>
                                </m:d>
                                <m:sSub>
                                  <m:sSubPr>
                                    <m:ctrlPr>
                                      <a:rPr lang="en-US" sz="1000" i="1">
                                        <a:effectLst/>
                                        <a:latin typeface="Cambria Math" panose="02040503050406030204" pitchFamily="18" charset="0"/>
                                      </a:rPr>
                                    </m:ctrlPr>
                                  </m:sSubPr>
                                  <m:e>
                                    <m:r>
                                      <m:rPr>
                                        <m:nor/>
                                      </m:rPr>
                                      <a:rPr lang="en-US" sz="1000">
                                        <a:effectLst/>
                                      </a:rPr>
                                      <m:t>classic</m:t>
                                    </m:r>
                                  </m:e>
                                  <m:sub>
                                    <m:r>
                                      <a:rPr lang="en-US" sz="1000">
                                        <a:effectLst/>
                                        <a:latin typeface="Cambria Math" panose="02040503050406030204" pitchFamily="18" charset="0"/>
                                      </a:rPr>
                                      <m:t>𝑖</m:t>
                                    </m:r>
                                  </m:sub>
                                </m:sSub>
                                <m:r>
                                  <a:rPr lang="en-US" sz="1000">
                                    <a:effectLst/>
                                    <a:latin typeface="Cambria Math" panose="02040503050406030204" pitchFamily="18" charset="0"/>
                                  </a:rPr>
                                  <m:t>+</m:t>
                                </m:r>
                                <m:d>
                                  <m:dPr>
                                    <m:ctrlPr>
                                      <a:rPr lang="en-US" sz="1000" i="1">
                                        <a:effectLst/>
                                        <a:latin typeface="Cambria Math" panose="02040503050406030204" pitchFamily="18" charset="0"/>
                                      </a:rPr>
                                    </m:ctrlPr>
                                  </m:dPr>
                                  <m:e>
                                    <m:r>
                                      <a:rPr lang="en-US" sz="1000">
                                        <a:effectLst/>
                                        <a:latin typeface="Cambria Math" panose="02040503050406030204" pitchFamily="18" charset="0"/>
                                      </a:rPr>
                                      <m:t> </m:t>
                                    </m:r>
                                    <m:sSub>
                                      <m:sSubPr>
                                        <m:ctrlPr>
                                          <a:rPr lang="en-US" sz="1000" i="1">
                                            <a:effectLst/>
                                            <a:latin typeface="Cambria Math" panose="02040503050406030204" pitchFamily="18" charset="0"/>
                                          </a:rPr>
                                        </m:ctrlPr>
                                      </m:sSubPr>
                                      <m:e>
                                        <m:r>
                                          <a:rPr lang="en-US" sz="1000">
                                            <a:effectLst/>
                                            <a:latin typeface="Cambria Math" panose="02040503050406030204" pitchFamily="18" charset="0"/>
                                          </a:rPr>
                                          <m:t>𝑓</m:t>
                                        </m:r>
                                      </m:e>
                                      <m:sub>
                                        <m:r>
                                          <m:rPr>
                                            <m:nor/>
                                          </m:rPr>
                                          <a:rPr lang="en-US" sz="1000">
                                            <a:effectLst/>
                                          </a:rPr>
                                          <m:t>as</m:t>
                                        </m:r>
                                        <m:r>
                                          <m:rPr>
                                            <m:nor/>
                                          </m:rPr>
                                          <a:rPr lang="en-US" sz="1000">
                                            <a:effectLst/>
                                          </a:rPr>
                                          <m:t>,</m:t>
                                        </m:r>
                                        <m:r>
                                          <m:rPr>
                                            <m:nor/>
                                          </m:rPr>
                                          <a:rPr lang="en-US" sz="1000">
                                            <a:effectLst/>
                                          </a:rPr>
                                          <m:t>wr</m:t>
                                        </m:r>
                                      </m:sub>
                                    </m:sSub>
                                    <m:d>
                                      <m:dPr>
                                        <m:ctrlPr>
                                          <a:rPr lang="en-US" sz="1000" i="1">
                                            <a:effectLst/>
                                            <a:latin typeface="Cambria Math" panose="02040503050406030204" pitchFamily="18" charset="0"/>
                                          </a:rPr>
                                        </m:ctrlPr>
                                      </m:dPr>
                                      <m:e>
                                        <m:sSub>
                                          <m:sSubPr>
                                            <m:ctrlPr>
                                              <a:rPr lang="en-US" sz="1000" i="1">
                                                <a:effectLst/>
                                                <a:latin typeface="Cambria Math" panose="02040503050406030204" pitchFamily="18" charset="0"/>
                                              </a:rPr>
                                            </m:ctrlPr>
                                          </m:sSubPr>
                                          <m:e>
                                            <m:r>
                                              <m:rPr>
                                                <m:nor/>
                                              </m:rPr>
                                              <a:rPr lang="en-US" sz="1000">
                                                <a:effectLst/>
                                              </a:rPr>
                                              <m:t>airspeed</m:t>
                                            </m:r>
                                          </m:e>
                                          <m:sub>
                                            <m:r>
                                              <a:rPr lang="en-US" sz="1000">
                                                <a:effectLst/>
                                                <a:latin typeface="Cambria Math" panose="02040503050406030204" pitchFamily="18" charset="0"/>
                                              </a:rPr>
                                              <m:t>𝑖</m:t>
                                            </m:r>
                                          </m:sub>
                                        </m:sSub>
                                      </m:e>
                                    </m:d>
                                    <m:r>
                                      <a:rPr lang="en-US" sz="1000">
                                        <a:effectLst/>
                                        <a:latin typeface="Cambria Math" panose="02040503050406030204" pitchFamily="18" charset="0"/>
                                      </a:rPr>
                                      <m:t>+</m:t>
                                    </m:r>
                                    <m:sSub>
                                      <m:sSubPr>
                                        <m:ctrlPr>
                                          <a:rPr lang="en-US" sz="1000" i="1">
                                            <a:effectLst/>
                                            <a:latin typeface="Cambria Math" panose="02040503050406030204" pitchFamily="18" charset="0"/>
                                          </a:rPr>
                                        </m:ctrlPr>
                                      </m:sSubPr>
                                      <m:e>
                                        <m:r>
                                          <a:rPr lang="en-US" sz="1000">
                                            <a:effectLst/>
                                            <a:latin typeface="Cambria Math" panose="02040503050406030204" pitchFamily="18" charset="0"/>
                                          </a:rPr>
                                          <m:t>𝑓</m:t>
                                        </m:r>
                                      </m:e>
                                      <m:sub>
                                        <m:r>
                                          <m:rPr>
                                            <m:nor/>
                                          </m:rPr>
                                          <a:rPr lang="en-US" sz="1000">
                                            <a:effectLst/>
                                          </a:rPr>
                                          <m:t>an</m:t>
                                        </m:r>
                                        <m:r>
                                          <m:rPr>
                                            <m:nor/>
                                          </m:rPr>
                                          <a:rPr lang="en-US" sz="1000">
                                            <a:effectLst/>
                                          </a:rPr>
                                          <m:t>,</m:t>
                                        </m:r>
                                        <m:r>
                                          <m:rPr>
                                            <m:nor/>
                                          </m:rPr>
                                          <a:rPr lang="en-US" sz="1000">
                                            <a:effectLst/>
                                          </a:rPr>
                                          <m:t>wr</m:t>
                                        </m:r>
                                      </m:sub>
                                    </m:sSub>
                                    <m:d>
                                      <m:dPr>
                                        <m:ctrlPr>
                                          <a:rPr lang="en-US" sz="1000" i="1">
                                            <a:effectLst/>
                                            <a:latin typeface="Cambria Math" panose="02040503050406030204" pitchFamily="18" charset="0"/>
                                          </a:rPr>
                                        </m:ctrlPr>
                                      </m:dPr>
                                      <m:e>
                                        <m:sSub>
                                          <m:sSubPr>
                                            <m:ctrlPr>
                                              <a:rPr lang="en-US" sz="1000" i="1">
                                                <a:effectLst/>
                                                <a:latin typeface="Cambria Math" panose="02040503050406030204" pitchFamily="18" charset="0"/>
                                              </a:rPr>
                                            </m:ctrlPr>
                                          </m:sSubPr>
                                          <m:e>
                                            <m:r>
                                              <m:rPr>
                                                <m:nor/>
                                              </m:rPr>
                                              <a:rPr lang="en-US" sz="1000">
                                                <a:effectLst/>
                                              </a:rPr>
                                              <m:t>angle</m:t>
                                            </m:r>
                                          </m:e>
                                          <m:sub>
                                            <m:r>
                                              <a:rPr lang="en-US" sz="1000">
                                                <a:effectLst/>
                                                <a:latin typeface="Cambria Math" panose="02040503050406030204" pitchFamily="18" charset="0"/>
                                              </a:rPr>
                                              <m:t>𝑖</m:t>
                                            </m:r>
                                          </m:sub>
                                        </m:sSub>
                                      </m:e>
                                    </m:d>
                                  </m:e>
                                </m:d>
                                <m:sSub>
                                  <m:sSubPr>
                                    <m:ctrlPr>
                                      <a:rPr lang="en-US" sz="1000" i="1">
                                        <a:effectLst/>
                                        <a:latin typeface="Cambria Math" panose="02040503050406030204" pitchFamily="18" charset="0"/>
                                      </a:rPr>
                                    </m:ctrlPr>
                                  </m:sSubPr>
                                  <m:e>
                                    <m:r>
                                      <m:rPr>
                                        <m:nor/>
                                      </m:rPr>
                                      <a:rPr lang="en-US" sz="1000">
                                        <a:effectLst/>
                                      </a:rPr>
                                      <m:t>wrpa</m:t>
                                    </m:r>
                                  </m:e>
                                  <m:sub>
                                    <m:r>
                                      <a:rPr lang="en-US" sz="1000">
                                        <a:effectLst/>
                                        <a:latin typeface="Cambria Math" panose="02040503050406030204" pitchFamily="18" charset="0"/>
                                      </a:rPr>
                                      <m:t>𝑖</m:t>
                                    </m:r>
                                  </m:sub>
                                </m:sSub>
                                <m:r>
                                  <a:rPr lang="en-US" sz="1000">
                                    <a:effectLst/>
                                    <a:latin typeface="Cambria Math" panose="02040503050406030204" pitchFamily="18" charset="0"/>
                                  </a:rPr>
                                  <m:t> </m:t>
                                </m:r>
                              </m:oMath>
                            </m:oMathPara>
                          </a14:m>
                          <a:endParaRPr lang="en-US" sz="1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905658439"/>
                      </a:ext>
                    </a:extLst>
                  </a:tr>
                  <a:tr h="404956">
                    <a:tc>
                      <a:txBody>
                        <a:bodyPr/>
                        <a:lstStyle/>
                        <a:p>
                          <a:pPr marL="0" marR="0" algn="ctr">
                            <a:lnSpc>
                              <a:spcPts val="1200"/>
                            </a:lnSpc>
                            <a:spcBef>
                              <a:spcPts val="200"/>
                            </a:spcBef>
                            <a:spcAft>
                              <a:spcPts val="200"/>
                            </a:spcAft>
                          </a:pPr>
                          <a:r>
                            <a:rPr lang="en-US" sz="1000">
                              <a:effectLst/>
                            </a:rPr>
                            <a:t>Smooth Saturated</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600"/>
                            </a:spcBef>
                            <a:spcAft>
                              <a:spcPts val="180"/>
                            </a:spcAft>
                          </a:pPr>
                          <a14:m>
                            <m:oMathPara xmlns:m="http://schemas.openxmlformats.org/officeDocument/2006/math">
                              <m:oMathParaPr>
                                <m:jc m:val="centerGroup"/>
                              </m:oMathParaPr>
                              <m:oMath xmlns:m="http://schemas.openxmlformats.org/officeDocument/2006/math">
                                <m:r>
                                  <a:rPr lang="en-US" sz="1000">
                                    <a:effectLst/>
                                    <a:latin typeface="Cambria Math" panose="02040503050406030204" pitchFamily="18" charset="0"/>
                                  </a:rPr>
                                  <m:t>𝜂</m:t>
                                </m:r>
                                <m:d>
                                  <m:dPr>
                                    <m:ctrlPr>
                                      <a:rPr lang="en-US" sz="1000" i="1">
                                        <a:effectLst/>
                                        <a:latin typeface="Cambria Math" panose="02040503050406030204" pitchFamily="18" charset="0"/>
                                      </a:rPr>
                                    </m:ctrlPr>
                                  </m:dPr>
                                  <m:e>
                                    <m:r>
                                      <a:rPr lang="en-US" sz="1000">
                                        <a:effectLst/>
                                        <a:latin typeface="Cambria Math" panose="02040503050406030204" pitchFamily="18" charset="0"/>
                                      </a:rPr>
                                      <m:t>𝑃</m:t>
                                    </m:r>
                                    <m:d>
                                      <m:dPr>
                                        <m:ctrlPr>
                                          <a:rPr lang="en-US" sz="1000" i="1">
                                            <a:effectLst/>
                                            <a:latin typeface="Cambria Math" panose="02040503050406030204" pitchFamily="18" charset="0"/>
                                          </a:rPr>
                                        </m:ctrlPr>
                                      </m:dPr>
                                      <m:e>
                                        <m:sSub>
                                          <m:sSubPr>
                                            <m:ctrlPr>
                                              <a:rPr lang="en-US" sz="1000" i="1">
                                                <a:effectLst/>
                                                <a:latin typeface="Cambria Math" panose="02040503050406030204" pitchFamily="18" charset="0"/>
                                              </a:rPr>
                                            </m:ctrlPr>
                                          </m:sSubPr>
                                          <m:e>
                                            <m:r>
                                              <m:rPr>
                                                <m:nor/>
                                              </m:rPr>
                                              <a:rPr lang="en-US" sz="1000">
                                                <a:effectLst/>
                                              </a:rPr>
                                              <m:t>loop</m:t>
                                            </m:r>
                                          </m:e>
                                          <m:sub>
                                            <m:r>
                                              <a:rPr lang="en-US" sz="1000">
                                                <a:effectLst/>
                                                <a:latin typeface="Cambria Math" panose="02040503050406030204" pitchFamily="18" charset="0"/>
                                              </a:rPr>
                                              <m:t>𝑖</m:t>
                                            </m:r>
                                          </m:sub>
                                        </m:sSub>
                                      </m:e>
                                    </m:d>
                                  </m:e>
                                </m:d>
                                <m:r>
                                  <a:rPr lang="en-US" sz="1000">
                                    <a:effectLst/>
                                    <a:latin typeface="Cambria Math" panose="02040503050406030204" pitchFamily="18" charset="0"/>
                                  </a:rPr>
                                  <m:t>=</m:t>
                                </m:r>
                                <m:sSub>
                                  <m:sSubPr>
                                    <m:ctrlPr>
                                      <a:rPr lang="en-US" sz="1000" i="1">
                                        <a:effectLst/>
                                        <a:latin typeface="Cambria Math" panose="02040503050406030204" pitchFamily="18" charset="0"/>
                                      </a:rPr>
                                    </m:ctrlPr>
                                  </m:sSubPr>
                                  <m:e>
                                    <m:r>
                                      <a:rPr lang="en-US" sz="1000">
                                        <a:effectLst/>
                                        <a:latin typeface="Cambria Math" panose="02040503050406030204" pitchFamily="18" charset="0"/>
                                      </a:rPr>
                                      <m:t>𝛽</m:t>
                                    </m:r>
                                  </m:e>
                                  <m:sub>
                                    <m:r>
                                      <a:rPr lang="en-US" sz="1000">
                                        <a:effectLst/>
                                        <a:latin typeface="Cambria Math" panose="02040503050406030204" pitchFamily="18" charset="0"/>
                                      </a:rPr>
                                      <m:t>0</m:t>
                                    </m:r>
                                  </m:sub>
                                </m:sSub>
                                <m:r>
                                  <a:rPr lang="en-US" sz="1000">
                                    <a:effectLst/>
                                    <a:latin typeface="Cambria Math" panose="02040503050406030204" pitchFamily="18" charset="0"/>
                                  </a:rPr>
                                  <m:t>+</m:t>
                                </m:r>
                                <m:sSub>
                                  <m:sSubPr>
                                    <m:ctrlPr>
                                      <a:rPr lang="en-US" sz="1000" i="1">
                                        <a:effectLst/>
                                        <a:latin typeface="Cambria Math" panose="02040503050406030204" pitchFamily="18" charset="0"/>
                                      </a:rPr>
                                    </m:ctrlPr>
                                  </m:sSubPr>
                                  <m:e>
                                    <m:r>
                                      <a:rPr lang="en-US" sz="1000">
                                        <a:effectLst/>
                                        <a:latin typeface="Cambria Math" panose="02040503050406030204" pitchFamily="18" charset="0"/>
                                      </a:rPr>
                                      <m:t>𝑓</m:t>
                                    </m:r>
                                  </m:e>
                                  <m:sub>
                                    <m:r>
                                      <m:rPr>
                                        <m:nor/>
                                      </m:rPr>
                                      <a:rPr lang="en-US" sz="1000">
                                        <a:effectLst/>
                                      </a:rPr>
                                      <m:t>as</m:t>
                                    </m:r>
                                    <m:r>
                                      <m:rPr>
                                        <m:nor/>
                                      </m:rPr>
                                      <a:rPr lang="en-US" sz="1000">
                                        <a:effectLst/>
                                      </a:rPr>
                                      <m:t>,</m:t>
                                    </m:r>
                                    <m:r>
                                      <m:rPr>
                                        <m:nor/>
                                      </m:rPr>
                                      <a:rPr lang="en-US" sz="1000">
                                        <a:effectLst/>
                                      </a:rPr>
                                      <m:t>an</m:t>
                                    </m:r>
                                  </m:sub>
                                </m:sSub>
                                <m:d>
                                  <m:dPr>
                                    <m:ctrlPr>
                                      <a:rPr lang="en-US" sz="1000" i="1">
                                        <a:effectLst/>
                                        <a:latin typeface="Cambria Math" panose="02040503050406030204" pitchFamily="18" charset="0"/>
                                      </a:rPr>
                                    </m:ctrlPr>
                                  </m:dPr>
                                  <m:e>
                                    <m:sSub>
                                      <m:sSubPr>
                                        <m:ctrlPr>
                                          <a:rPr lang="en-US" sz="1000" i="1">
                                            <a:effectLst/>
                                            <a:latin typeface="Cambria Math" panose="02040503050406030204" pitchFamily="18" charset="0"/>
                                          </a:rPr>
                                        </m:ctrlPr>
                                      </m:sSubPr>
                                      <m:e>
                                        <m:r>
                                          <m:rPr>
                                            <m:nor/>
                                          </m:rPr>
                                          <a:rPr lang="en-US" sz="1000">
                                            <a:effectLst/>
                                          </a:rPr>
                                          <m:t>airspeed</m:t>
                                        </m:r>
                                      </m:e>
                                      <m:sub>
                                        <m:r>
                                          <a:rPr lang="en-US" sz="1000">
                                            <a:effectLst/>
                                            <a:latin typeface="Cambria Math" panose="02040503050406030204" pitchFamily="18" charset="0"/>
                                          </a:rPr>
                                          <m:t>𝑖</m:t>
                                        </m:r>
                                      </m:sub>
                                    </m:sSub>
                                    <m:r>
                                      <a:rPr lang="en-US" sz="1000">
                                        <a:effectLst/>
                                        <a:latin typeface="Cambria Math" panose="02040503050406030204" pitchFamily="18" charset="0"/>
                                      </a:rPr>
                                      <m:t>,</m:t>
                                    </m:r>
                                    <m:sSub>
                                      <m:sSubPr>
                                        <m:ctrlPr>
                                          <a:rPr lang="en-US" sz="1000" i="1">
                                            <a:effectLst/>
                                            <a:latin typeface="Cambria Math" panose="02040503050406030204" pitchFamily="18" charset="0"/>
                                          </a:rPr>
                                        </m:ctrlPr>
                                      </m:sSubPr>
                                      <m:e>
                                        <m:r>
                                          <m:rPr>
                                            <m:nor/>
                                          </m:rPr>
                                          <a:rPr lang="en-US" sz="1000">
                                            <a:effectLst/>
                                          </a:rPr>
                                          <m:t>angle</m:t>
                                        </m:r>
                                      </m:e>
                                      <m:sub>
                                        <m:r>
                                          <a:rPr lang="en-US" sz="1000">
                                            <a:effectLst/>
                                            <a:latin typeface="Cambria Math" panose="02040503050406030204" pitchFamily="18" charset="0"/>
                                          </a:rPr>
                                          <m:t>𝑖</m:t>
                                        </m:r>
                                      </m:sub>
                                    </m:sSub>
                                  </m:e>
                                </m:d>
                                <m:r>
                                  <a:rPr lang="en-US" sz="1000">
                                    <a:effectLst/>
                                    <a:latin typeface="Cambria Math" panose="02040503050406030204" pitchFamily="18" charset="0"/>
                                  </a:rPr>
                                  <m:t>+</m:t>
                                </m:r>
                                <m:sSub>
                                  <m:sSubPr>
                                    <m:ctrlPr>
                                      <a:rPr lang="en-US" sz="1000" i="1">
                                        <a:effectLst/>
                                        <a:latin typeface="Cambria Math" panose="02040503050406030204" pitchFamily="18" charset="0"/>
                                      </a:rPr>
                                    </m:ctrlPr>
                                  </m:sSubPr>
                                  <m:e>
                                    <m:sSub>
                                      <m:sSubPr>
                                        <m:ctrlPr>
                                          <a:rPr lang="en-US" sz="1000" i="1">
                                            <a:effectLst/>
                                            <a:latin typeface="Cambria Math" panose="02040503050406030204" pitchFamily="18" charset="0"/>
                                          </a:rPr>
                                        </m:ctrlPr>
                                      </m:sSubPr>
                                      <m:e>
                                        <m:r>
                                          <a:rPr lang="en-US" sz="1000">
                                            <a:effectLst/>
                                            <a:latin typeface="Cambria Math" panose="02040503050406030204" pitchFamily="18" charset="0"/>
                                          </a:rPr>
                                          <m:t>𝑓</m:t>
                                        </m:r>
                                      </m:e>
                                      <m:sub>
                                        <m:r>
                                          <m:rPr>
                                            <m:nor/>
                                          </m:rPr>
                                          <a:rPr lang="en-US" sz="1000">
                                            <a:effectLst/>
                                          </a:rPr>
                                          <m:t>as</m:t>
                                        </m:r>
                                        <m:r>
                                          <m:rPr>
                                            <m:nor/>
                                          </m:rPr>
                                          <a:rPr lang="en-US" sz="1000">
                                            <a:effectLst/>
                                          </a:rPr>
                                          <m:t>,</m:t>
                                        </m:r>
                                        <m:r>
                                          <m:rPr>
                                            <m:nor/>
                                          </m:rPr>
                                          <a:rPr lang="en-US" sz="1000">
                                            <a:effectLst/>
                                          </a:rPr>
                                          <m:t>an</m:t>
                                        </m:r>
                                        <m:r>
                                          <m:rPr>
                                            <m:nor/>
                                          </m:rPr>
                                          <a:rPr lang="en-US" sz="1000">
                                            <a:effectLst/>
                                          </a:rPr>
                                          <m:t>,</m:t>
                                        </m:r>
                                        <m:r>
                                          <m:rPr>
                                            <m:nor/>
                                          </m:rPr>
                                          <a:rPr lang="en-US" sz="1000">
                                            <a:effectLst/>
                                          </a:rPr>
                                          <m:t>cl</m:t>
                                        </m:r>
                                      </m:sub>
                                    </m:sSub>
                                    <m:d>
                                      <m:dPr>
                                        <m:ctrlPr>
                                          <a:rPr lang="en-US" sz="1000" i="1">
                                            <a:effectLst/>
                                            <a:latin typeface="Cambria Math" panose="02040503050406030204" pitchFamily="18" charset="0"/>
                                          </a:rPr>
                                        </m:ctrlPr>
                                      </m:dPr>
                                      <m:e>
                                        <m:sSub>
                                          <m:sSubPr>
                                            <m:ctrlPr>
                                              <a:rPr lang="en-US" sz="1000" i="1">
                                                <a:effectLst/>
                                                <a:latin typeface="Cambria Math" panose="02040503050406030204" pitchFamily="18" charset="0"/>
                                              </a:rPr>
                                            </m:ctrlPr>
                                          </m:sSubPr>
                                          <m:e>
                                            <m:r>
                                              <m:rPr>
                                                <m:nor/>
                                              </m:rPr>
                                              <a:rPr lang="en-US" sz="1000">
                                                <a:effectLst/>
                                              </a:rPr>
                                              <m:t>airspeed</m:t>
                                            </m:r>
                                          </m:e>
                                          <m:sub>
                                            <m:r>
                                              <a:rPr lang="en-US" sz="1000">
                                                <a:effectLst/>
                                                <a:latin typeface="Cambria Math" panose="02040503050406030204" pitchFamily="18" charset="0"/>
                                              </a:rPr>
                                              <m:t>𝑖</m:t>
                                            </m:r>
                                          </m:sub>
                                        </m:sSub>
                                        <m:r>
                                          <a:rPr lang="en-US" sz="1000">
                                            <a:effectLst/>
                                            <a:latin typeface="Cambria Math" panose="02040503050406030204" pitchFamily="18" charset="0"/>
                                          </a:rPr>
                                          <m:t>,</m:t>
                                        </m:r>
                                        <m:sSub>
                                          <m:sSubPr>
                                            <m:ctrlPr>
                                              <a:rPr lang="en-US" sz="1000" i="1">
                                                <a:effectLst/>
                                                <a:latin typeface="Cambria Math" panose="02040503050406030204" pitchFamily="18" charset="0"/>
                                              </a:rPr>
                                            </m:ctrlPr>
                                          </m:sSubPr>
                                          <m:e>
                                            <m:r>
                                              <m:rPr>
                                                <m:nor/>
                                              </m:rPr>
                                              <a:rPr lang="en-US" sz="1000">
                                                <a:effectLst/>
                                              </a:rPr>
                                              <m:t>angle</m:t>
                                            </m:r>
                                          </m:e>
                                          <m:sub>
                                            <m:r>
                                              <a:rPr lang="en-US" sz="1000">
                                                <a:effectLst/>
                                                <a:latin typeface="Cambria Math" panose="02040503050406030204" pitchFamily="18" charset="0"/>
                                              </a:rPr>
                                              <m:t>𝑖</m:t>
                                            </m:r>
                                          </m:sub>
                                        </m:sSub>
                                      </m:e>
                                    </m:d>
                                    <m:r>
                                      <m:rPr>
                                        <m:nor/>
                                      </m:rPr>
                                      <a:rPr lang="en-US" sz="1000">
                                        <a:effectLst/>
                                      </a:rPr>
                                      <m:t>classic</m:t>
                                    </m:r>
                                  </m:e>
                                  <m:sub>
                                    <m:r>
                                      <a:rPr lang="en-US" sz="1000">
                                        <a:effectLst/>
                                        <a:latin typeface="Cambria Math" panose="02040503050406030204" pitchFamily="18" charset="0"/>
                                      </a:rPr>
                                      <m:t>𝑖</m:t>
                                    </m:r>
                                  </m:sub>
                                </m:sSub>
                                <m:r>
                                  <a:rPr lang="en-US" sz="1000">
                                    <a:effectLst/>
                                    <a:latin typeface="Cambria Math" panose="02040503050406030204" pitchFamily="18" charset="0"/>
                                  </a:rPr>
                                  <m:t>+</m:t>
                                </m:r>
                                <m:sSub>
                                  <m:sSubPr>
                                    <m:ctrlPr>
                                      <a:rPr lang="en-US" sz="1000" i="1">
                                        <a:effectLst/>
                                        <a:latin typeface="Cambria Math" panose="02040503050406030204" pitchFamily="18" charset="0"/>
                                      </a:rPr>
                                    </m:ctrlPr>
                                  </m:sSubPr>
                                  <m:e>
                                    <m:r>
                                      <a:rPr lang="en-US" sz="1000">
                                        <a:effectLst/>
                                        <a:latin typeface="Cambria Math" panose="02040503050406030204" pitchFamily="18" charset="0"/>
                                      </a:rPr>
                                      <m:t>𝑓</m:t>
                                    </m:r>
                                  </m:e>
                                  <m:sub>
                                    <m:r>
                                      <m:rPr>
                                        <m:nor/>
                                      </m:rPr>
                                      <a:rPr lang="en-US" sz="1000">
                                        <a:effectLst/>
                                      </a:rPr>
                                      <m:t>as</m:t>
                                    </m:r>
                                    <m:r>
                                      <m:rPr>
                                        <m:nor/>
                                      </m:rPr>
                                      <a:rPr lang="en-US" sz="1000">
                                        <a:effectLst/>
                                      </a:rPr>
                                      <m:t>,</m:t>
                                    </m:r>
                                    <m:r>
                                      <m:rPr>
                                        <m:nor/>
                                      </m:rPr>
                                      <a:rPr lang="en-US" sz="1000">
                                        <a:effectLst/>
                                      </a:rPr>
                                      <m:t>an</m:t>
                                    </m:r>
                                    <m:r>
                                      <m:rPr>
                                        <m:nor/>
                                      </m:rPr>
                                      <a:rPr lang="en-US" sz="1000">
                                        <a:effectLst/>
                                      </a:rPr>
                                      <m:t>,</m:t>
                                    </m:r>
                                    <m:r>
                                      <m:rPr>
                                        <m:nor/>
                                      </m:rPr>
                                      <a:rPr lang="en-US" sz="1000">
                                        <a:effectLst/>
                                      </a:rPr>
                                      <m:t>wr</m:t>
                                    </m:r>
                                  </m:sub>
                                </m:sSub>
                                <m:d>
                                  <m:dPr>
                                    <m:ctrlPr>
                                      <a:rPr lang="en-US" sz="1000" i="1">
                                        <a:effectLst/>
                                        <a:latin typeface="Cambria Math" panose="02040503050406030204" pitchFamily="18" charset="0"/>
                                      </a:rPr>
                                    </m:ctrlPr>
                                  </m:dPr>
                                  <m:e>
                                    <m:sSub>
                                      <m:sSubPr>
                                        <m:ctrlPr>
                                          <a:rPr lang="en-US" sz="1000" i="1">
                                            <a:effectLst/>
                                            <a:latin typeface="Cambria Math" panose="02040503050406030204" pitchFamily="18" charset="0"/>
                                          </a:rPr>
                                        </m:ctrlPr>
                                      </m:sSubPr>
                                      <m:e>
                                        <m:r>
                                          <m:rPr>
                                            <m:nor/>
                                          </m:rPr>
                                          <a:rPr lang="en-US" sz="1000">
                                            <a:effectLst/>
                                          </a:rPr>
                                          <m:t>airspeed</m:t>
                                        </m:r>
                                      </m:e>
                                      <m:sub>
                                        <m:r>
                                          <a:rPr lang="en-US" sz="1000">
                                            <a:effectLst/>
                                            <a:latin typeface="Cambria Math" panose="02040503050406030204" pitchFamily="18" charset="0"/>
                                          </a:rPr>
                                          <m:t>𝑖</m:t>
                                        </m:r>
                                      </m:sub>
                                    </m:sSub>
                                    <m:r>
                                      <a:rPr lang="en-US" sz="1000">
                                        <a:effectLst/>
                                        <a:latin typeface="Cambria Math" panose="02040503050406030204" pitchFamily="18" charset="0"/>
                                      </a:rPr>
                                      <m:t>,</m:t>
                                    </m:r>
                                    <m:sSub>
                                      <m:sSubPr>
                                        <m:ctrlPr>
                                          <a:rPr lang="en-US" sz="1000" i="1">
                                            <a:effectLst/>
                                            <a:latin typeface="Cambria Math" panose="02040503050406030204" pitchFamily="18" charset="0"/>
                                          </a:rPr>
                                        </m:ctrlPr>
                                      </m:sSubPr>
                                      <m:e>
                                        <m:r>
                                          <m:rPr>
                                            <m:nor/>
                                          </m:rPr>
                                          <a:rPr lang="en-US" sz="1000">
                                            <a:effectLst/>
                                          </a:rPr>
                                          <m:t>angle</m:t>
                                        </m:r>
                                      </m:e>
                                      <m:sub>
                                        <m:r>
                                          <a:rPr lang="en-US" sz="1000">
                                            <a:effectLst/>
                                            <a:latin typeface="Cambria Math" panose="02040503050406030204" pitchFamily="18" charset="0"/>
                                          </a:rPr>
                                          <m:t>𝑖</m:t>
                                        </m:r>
                                      </m:sub>
                                    </m:sSub>
                                  </m:e>
                                </m:d>
                                <m:sSub>
                                  <m:sSubPr>
                                    <m:ctrlPr>
                                      <a:rPr lang="en-US" sz="1000" i="1">
                                        <a:effectLst/>
                                        <a:latin typeface="Cambria Math" panose="02040503050406030204" pitchFamily="18" charset="0"/>
                                      </a:rPr>
                                    </m:ctrlPr>
                                  </m:sSubPr>
                                  <m:e>
                                    <m:r>
                                      <m:rPr>
                                        <m:nor/>
                                      </m:rPr>
                                      <a:rPr lang="en-US" sz="1000">
                                        <a:effectLst/>
                                      </a:rPr>
                                      <m:t>wrpa</m:t>
                                    </m:r>
                                  </m:e>
                                  <m:sub>
                                    <m:r>
                                      <a:rPr lang="en-US" sz="1000">
                                        <a:effectLst/>
                                        <a:latin typeface="Cambria Math" panose="02040503050406030204" pitchFamily="18" charset="0"/>
                                      </a:rPr>
                                      <m:t>𝑖</m:t>
                                    </m:r>
                                  </m:sub>
                                </m:sSub>
                                <m:r>
                                  <a:rPr lang="en-US" sz="1000">
                                    <a:effectLst/>
                                    <a:latin typeface="Cambria Math" panose="02040503050406030204" pitchFamily="18" charset="0"/>
                                  </a:rPr>
                                  <m:t> </m:t>
                                </m:r>
                              </m:oMath>
                            </m:oMathPara>
                          </a14:m>
                          <a:endParaRPr lang="en-US" sz="1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826471729"/>
                      </a:ext>
                    </a:extLst>
                  </a:tr>
                  <a:tr h="564234">
                    <a:tc>
                      <a:txBody>
                        <a:bodyPr/>
                        <a:lstStyle/>
                        <a:p>
                          <a:pPr marL="0" marR="0" algn="ctr">
                            <a:lnSpc>
                              <a:spcPts val="1200"/>
                            </a:lnSpc>
                            <a:spcBef>
                              <a:spcPts val="200"/>
                            </a:spcBef>
                            <a:spcAft>
                              <a:spcPts val="200"/>
                            </a:spcAft>
                          </a:pPr>
                          <a:r>
                            <a:rPr lang="en-US" sz="1000">
                              <a:effectLst/>
                            </a:rPr>
                            <a:t>Fully Linear Main Effects</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600"/>
                            </a:spcBef>
                            <a:spcAft>
                              <a:spcPts val="180"/>
                            </a:spcAft>
                          </a:pPr>
                          <a14:m>
                            <m:oMathPara xmlns:m="http://schemas.openxmlformats.org/officeDocument/2006/math">
                              <m:oMathParaPr>
                                <m:jc m:val="centerGroup"/>
                              </m:oMathParaPr>
                              <m:oMath xmlns:m="http://schemas.openxmlformats.org/officeDocument/2006/math">
                                <m:r>
                                  <a:rPr lang="en-US" sz="1000">
                                    <a:effectLst/>
                                    <a:latin typeface="Cambria Math" panose="02040503050406030204" pitchFamily="18" charset="0"/>
                                  </a:rPr>
                                  <m:t>𝜂</m:t>
                                </m:r>
                                <m:d>
                                  <m:dPr>
                                    <m:ctrlPr>
                                      <a:rPr lang="en-US" sz="1000" i="1">
                                        <a:effectLst/>
                                        <a:latin typeface="Cambria Math" panose="02040503050406030204" pitchFamily="18" charset="0"/>
                                      </a:rPr>
                                    </m:ctrlPr>
                                  </m:dPr>
                                  <m:e>
                                    <m:r>
                                      <a:rPr lang="en-US" sz="1000">
                                        <a:effectLst/>
                                        <a:latin typeface="Cambria Math" panose="02040503050406030204" pitchFamily="18" charset="0"/>
                                      </a:rPr>
                                      <m:t>𝑃</m:t>
                                    </m:r>
                                    <m:d>
                                      <m:dPr>
                                        <m:ctrlPr>
                                          <a:rPr lang="en-US" sz="1000" i="1">
                                            <a:effectLst/>
                                            <a:latin typeface="Cambria Math" panose="02040503050406030204" pitchFamily="18" charset="0"/>
                                          </a:rPr>
                                        </m:ctrlPr>
                                      </m:dPr>
                                      <m:e>
                                        <m:sSub>
                                          <m:sSubPr>
                                            <m:ctrlPr>
                                              <a:rPr lang="en-US" sz="1000" i="1">
                                                <a:effectLst/>
                                                <a:latin typeface="Cambria Math" panose="02040503050406030204" pitchFamily="18" charset="0"/>
                                              </a:rPr>
                                            </m:ctrlPr>
                                          </m:sSubPr>
                                          <m:e>
                                            <m:r>
                                              <m:rPr>
                                                <m:nor/>
                                              </m:rPr>
                                              <a:rPr lang="en-US" sz="1000">
                                                <a:effectLst/>
                                              </a:rPr>
                                              <m:t>loop</m:t>
                                            </m:r>
                                          </m:e>
                                          <m:sub>
                                            <m:r>
                                              <a:rPr lang="en-US" sz="1000">
                                                <a:effectLst/>
                                                <a:latin typeface="Cambria Math" panose="02040503050406030204" pitchFamily="18" charset="0"/>
                                              </a:rPr>
                                              <m:t>𝑖</m:t>
                                            </m:r>
                                          </m:sub>
                                        </m:sSub>
                                      </m:e>
                                    </m:d>
                                  </m:e>
                                </m:d>
                                <m:r>
                                  <a:rPr lang="en-US" sz="1000">
                                    <a:effectLst/>
                                    <a:latin typeface="Cambria Math" panose="02040503050406030204" pitchFamily="18" charset="0"/>
                                  </a:rPr>
                                  <m:t>=</m:t>
                                </m:r>
                                <m:sSub>
                                  <m:sSubPr>
                                    <m:ctrlPr>
                                      <a:rPr lang="en-US" sz="1000" i="1">
                                        <a:effectLst/>
                                        <a:latin typeface="Cambria Math" panose="02040503050406030204" pitchFamily="18" charset="0"/>
                                      </a:rPr>
                                    </m:ctrlPr>
                                  </m:sSubPr>
                                  <m:e>
                                    <m:r>
                                      <a:rPr lang="en-US" sz="1000">
                                        <a:effectLst/>
                                        <a:latin typeface="Cambria Math" panose="02040503050406030204" pitchFamily="18" charset="0"/>
                                      </a:rPr>
                                      <m:t>𝛽</m:t>
                                    </m:r>
                                  </m:e>
                                  <m:sub>
                                    <m:r>
                                      <a:rPr lang="en-US" sz="1000">
                                        <a:effectLst/>
                                        <a:latin typeface="Cambria Math" panose="02040503050406030204" pitchFamily="18" charset="0"/>
                                      </a:rPr>
                                      <m:t>0</m:t>
                                    </m:r>
                                  </m:sub>
                                </m:sSub>
                                <m:r>
                                  <a:rPr lang="en-US" sz="1000">
                                    <a:effectLst/>
                                    <a:latin typeface="Cambria Math" panose="02040503050406030204" pitchFamily="18" charset="0"/>
                                  </a:rPr>
                                  <m:t>+ </m:t>
                                </m:r>
                                <m:sSub>
                                  <m:sSubPr>
                                    <m:ctrlPr>
                                      <a:rPr lang="en-US" sz="1000" i="1">
                                        <a:effectLst/>
                                        <a:latin typeface="Cambria Math" panose="02040503050406030204" pitchFamily="18" charset="0"/>
                                      </a:rPr>
                                    </m:ctrlPr>
                                  </m:sSubPr>
                                  <m:e>
                                    <m:r>
                                      <a:rPr lang="en-US" sz="1000">
                                        <a:effectLst/>
                                        <a:latin typeface="Cambria Math" panose="02040503050406030204" pitchFamily="18" charset="0"/>
                                      </a:rPr>
                                      <m:t>𝛽</m:t>
                                    </m:r>
                                  </m:e>
                                  <m:sub>
                                    <m:r>
                                      <m:rPr>
                                        <m:nor/>
                                      </m:rPr>
                                      <a:rPr lang="en-US" sz="1000">
                                        <a:effectLst/>
                                      </a:rPr>
                                      <m:t>cl</m:t>
                                    </m:r>
                                  </m:sub>
                                </m:sSub>
                                <m:sSub>
                                  <m:sSubPr>
                                    <m:ctrlPr>
                                      <a:rPr lang="en-US" sz="1000" i="1">
                                        <a:effectLst/>
                                        <a:latin typeface="Cambria Math" panose="02040503050406030204" pitchFamily="18" charset="0"/>
                                      </a:rPr>
                                    </m:ctrlPr>
                                  </m:sSubPr>
                                  <m:e>
                                    <m:r>
                                      <m:rPr>
                                        <m:nor/>
                                      </m:rPr>
                                      <a:rPr lang="en-US" sz="1000">
                                        <a:effectLst/>
                                      </a:rPr>
                                      <m:t>classic</m:t>
                                    </m:r>
                                  </m:e>
                                  <m:sub>
                                    <m:r>
                                      <a:rPr lang="en-US" sz="1000">
                                        <a:effectLst/>
                                        <a:latin typeface="Cambria Math" panose="02040503050406030204" pitchFamily="18" charset="0"/>
                                      </a:rPr>
                                      <m:t>𝑖</m:t>
                                    </m:r>
                                  </m:sub>
                                </m:sSub>
                                <m:r>
                                  <a:rPr lang="en-US" sz="1000">
                                    <a:effectLst/>
                                    <a:latin typeface="Cambria Math" panose="02040503050406030204" pitchFamily="18" charset="0"/>
                                  </a:rPr>
                                  <m:t>+</m:t>
                                </m:r>
                                <m:sSub>
                                  <m:sSubPr>
                                    <m:ctrlPr>
                                      <a:rPr lang="en-US" sz="1000" i="1">
                                        <a:effectLst/>
                                        <a:latin typeface="Cambria Math" panose="02040503050406030204" pitchFamily="18" charset="0"/>
                                      </a:rPr>
                                    </m:ctrlPr>
                                  </m:sSubPr>
                                  <m:e>
                                    <m:r>
                                      <a:rPr lang="en-US" sz="1000">
                                        <a:effectLst/>
                                        <a:latin typeface="Cambria Math" panose="02040503050406030204" pitchFamily="18" charset="0"/>
                                      </a:rPr>
                                      <m:t>𝛽</m:t>
                                    </m:r>
                                  </m:e>
                                  <m:sub>
                                    <m:r>
                                      <m:rPr>
                                        <m:nor/>
                                      </m:rPr>
                                      <a:rPr lang="en-US" sz="1000">
                                        <a:effectLst/>
                                      </a:rPr>
                                      <m:t>wr</m:t>
                                    </m:r>
                                  </m:sub>
                                </m:sSub>
                                <m:sSub>
                                  <m:sSubPr>
                                    <m:ctrlPr>
                                      <a:rPr lang="en-US" sz="1000" i="1">
                                        <a:effectLst/>
                                        <a:latin typeface="Cambria Math" panose="02040503050406030204" pitchFamily="18" charset="0"/>
                                      </a:rPr>
                                    </m:ctrlPr>
                                  </m:sSubPr>
                                  <m:e>
                                    <m:r>
                                      <m:rPr>
                                        <m:nor/>
                                      </m:rPr>
                                      <a:rPr lang="en-US" sz="1000">
                                        <a:effectLst/>
                                      </a:rPr>
                                      <m:t>wrpa</m:t>
                                    </m:r>
                                  </m:e>
                                  <m:sub>
                                    <m:r>
                                      <a:rPr lang="en-US" sz="1000">
                                        <a:effectLst/>
                                        <a:latin typeface="Cambria Math" panose="02040503050406030204" pitchFamily="18" charset="0"/>
                                      </a:rPr>
                                      <m:t>𝑖</m:t>
                                    </m:r>
                                  </m:sub>
                                </m:sSub>
                                <m:r>
                                  <a:rPr lang="en-US" sz="1000">
                                    <a:effectLst/>
                                    <a:latin typeface="Cambria Math" panose="02040503050406030204" pitchFamily="18" charset="0"/>
                                  </a:rPr>
                                  <m:t>+</m:t>
                                </m:r>
                                <m:sSub>
                                  <m:sSubPr>
                                    <m:ctrlPr>
                                      <a:rPr lang="en-US" sz="1000" i="1">
                                        <a:effectLst/>
                                        <a:latin typeface="Cambria Math" panose="02040503050406030204" pitchFamily="18" charset="0"/>
                                      </a:rPr>
                                    </m:ctrlPr>
                                  </m:sSubPr>
                                  <m:e>
                                    <m:r>
                                      <a:rPr lang="en-US" sz="1000">
                                        <a:effectLst/>
                                        <a:latin typeface="Cambria Math" panose="02040503050406030204" pitchFamily="18" charset="0"/>
                                      </a:rPr>
                                      <m:t>𝛽</m:t>
                                    </m:r>
                                  </m:e>
                                  <m:sub>
                                    <m:r>
                                      <m:rPr>
                                        <m:nor/>
                                      </m:rPr>
                                      <a:rPr lang="en-US" sz="1000">
                                        <a:effectLst/>
                                      </a:rPr>
                                      <m:t>as</m:t>
                                    </m:r>
                                  </m:sub>
                                </m:sSub>
                                <m:sSub>
                                  <m:sSubPr>
                                    <m:ctrlPr>
                                      <a:rPr lang="en-US" sz="1000" i="1">
                                        <a:effectLst/>
                                        <a:latin typeface="Cambria Math" panose="02040503050406030204" pitchFamily="18" charset="0"/>
                                      </a:rPr>
                                    </m:ctrlPr>
                                  </m:sSubPr>
                                  <m:e>
                                    <m:r>
                                      <m:rPr>
                                        <m:nor/>
                                      </m:rPr>
                                      <a:rPr lang="en-US" sz="1000">
                                        <a:effectLst/>
                                      </a:rPr>
                                      <m:t>airspeed</m:t>
                                    </m:r>
                                  </m:e>
                                  <m:sub>
                                    <m:r>
                                      <a:rPr lang="en-US" sz="1000">
                                        <a:effectLst/>
                                        <a:latin typeface="Cambria Math" panose="02040503050406030204" pitchFamily="18" charset="0"/>
                                      </a:rPr>
                                      <m:t>𝑖</m:t>
                                    </m:r>
                                  </m:sub>
                                </m:sSub>
                                <m:r>
                                  <a:rPr lang="en-US" sz="1000">
                                    <a:effectLst/>
                                    <a:latin typeface="Cambria Math" panose="02040503050406030204" pitchFamily="18" charset="0"/>
                                  </a:rPr>
                                  <m:t>+</m:t>
                                </m:r>
                                <m:sSub>
                                  <m:sSubPr>
                                    <m:ctrlPr>
                                      <a:rPr lang="en-US" sz="1000" i="1">
                                        <a:effectLst/>
                                        <a:latin typeface="Cambria Math" panose="02040503050406030204" pitchFamily="18" charset="0"/>
                                      </a:rPr>
                                    </m:ctrlPr>
                                  </m:sSubPr>
                                  <m:e>
                                    <m:r>
                                      <a:rPr lang="en-US" sz="1000">
                                        <a:effectLst/>
                                        <a:latin typeface="Cambria Math" panose="02040503050406030204" pitchFamily="18" charset="0"/>
                                      </a:rPr>
                                      <m:t>𝛽</m:t>
                                    </m:r>
                                  </m:e>
                                  <m:sub>
                                    <m:r>
                                      <m:rPr>
                                        <m:nor/>
                                      </m:rPr>
                                      <a:rPr lang="en-US" sz="1000">
                                        <a:effectLst/>
                                      </a:rPr>
                                      <m:t>an</m:t>
                                    </m:r>
                                  </m:sub>
                                </m:sSub>
                                <m:sSub>
                                  <m:sSubPr>
                                    <m:ctrlPr>
                                      <a:rPr lang="en-US" sz="1000" i="1">
                                        <a:effectLst/>
                                        <a:latin typeface="Cambria Math" panose="02040503050406030204" pitchFamily="18" charset="0"/>
                                      </a:rPr>
                                    </m:ctrlPr>
                                  </m:sSubPr>
                                  <m:e>
                                    <m:r>
                                      <m:rPr>
                                        <m:nor/>
                                      </m:rPr>
                                      <a:rPr lang="en-US" sz="1000">
                                        <a:effectLst/>
                                      </a:rPr>
                                      <m:t>angle</m:t>
                                    </m:r>
                                  </m:e>
                                  <m:sub>
                                    <m:r>
                                      <a:rPr lang="en-US" sz="1000">
                                        <a:effectLst/>
                                        <a:latin typeface="Cambria Math" panose="02040503050406030204" pitchFamily="18" charset="0"/>
                                      </a:rPr>
                                      <m:t>𝑖</m:t>
                                    </m:r>
                                  </m:sub>
                                </m:sSub>
                                <m:r>
                                  <a:rPr lang="en-US" sz="1000">
                                    <a:effectLst/>
                                    <a:latin typeface="Cambria Math" panose="02040503050406030204" pitchFamily="18" charset="0"/>
                                  </a:rPr>
                                  <m:t> </m:t>
                                </m:r>
                              </m:oMath>
                            </m:oMathPara>
                          </a14:m>
                          <a:endParaRPr lang="en-US" sz="1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468045000"/>
                      </a:ext>
                    </a:extLst>
                  </a:tr>
                </a:tbl>
              </a:graphicData>
            </a:graphic>
          </p:graphicFrame>
        </mc:Choice>
        <mc:Fallback xmlns="">
          <p:graphicFrame>
            <p:nvGraphicFramePr>
              <p:cNvPr id="6" name="Table 5">
                <a:extLst>
                  <a:ext uri="{FF2B5EF4-FFF2-40B4-BE49-F238E27FC236}">
                    <a16:creationId xmlns:a16="http://schemas.microsoft.com/office/drawing/2014/main" id="{CF861C3A-C636-457E-968D-85208D511F10}"/>
                  </a:ext>
                </a:extLst>
              </p:cNvPr>
              <p:cNvGraphicFramePr>
                <a:graphicFrameLocks noGrp="1"/>
              </p:cNvGraphicFramePr>
              <p:nvPr>
                <p:extLst>
                  <p:ext uri="{D42A27DB-BD31-4B8C-83A1-F6EECF244321}">
                    <p14:modId xmlns:p14="http://schemas.microsoft.com/office/powerpoint/2010/main" val="3939065198"/>
                  </p:ext>
                </p:extLst>
              </p:nvPr>
            </p:nvGraphicFramePr>
            <p:xfrm>
              <a:off x="457200" y="1785668"/>
              <a:ext cx="8229600" cy="3286664"/>
            </p:xfrm>
            <a:graphic>
              <a:graphicData uri="http://schemas.openxmlformats.org/drawingml/2006/table">
                <a:tbl>
                  <a:tblPr firstRow="1" bandRow="1" bandCol="1">
                    <a:tableStyleId>{5C22544A-7EE6-4342-B048-85BDC9FD1C3A}</a:tableStyleId>
                  </a:tblPr>
                  <a:tblGrid>
                    <a:gridCol w="1456639">
                      <a:extLst>
                        <a:ext uri="{9D8B030D-6E8A-4147-A177-3AD203B41FA5}">
                          <a16:colId xmlns:a16="http://schemas.microsoft.com/office/drawing/2014/main" val="3409563488"/>
                        </a:ext>
                      </a:extLst>
                    </a:gridCol>
                    <a:gridCol w="6772961">
                      <a:extLst>
                        <a:ext uri="{9D8B030D-6E8A-4147-A177-3AD203B41FA5}">
                          <a16:colId xmlns:a16="http://schemas.microsoft.com/office/drawing/2014/main" val="585773424"/>
                        </a:ext>
                      </a:extLst>
                    </a:gridCol>
                  </a:tblGrid>
                  <a:tr h="282116">
                    <a:tc>
                      <a:txBody>
                        <a:bodyPr/>
                        <a:lstStyle/>
                        <a:p>
                          <a:pPr marL="0" marR="0" algn="ctr">
                            <a:lnSpc>
                              <a:spcPts val="1200"/>
                            </a:lnSpc>
                            <a:spcBef>
                              <a:spcPts val="300"/>
                            </a:spcBef>
                            <a:spcAft>
                              <a:spcPts val="300"/>
                            </a:spcAft>
                          </a:pPr>
                          <a:r>
                            <a:rPr lang="en-US" sz="1200" dirty="0">
                              <a:effectLst/>
                            </a:rPr>
                            <a:t>Description</a:t>
                          </a:r>
                          <a:endParaRPr lang="en-US" sz="1200" b="1" dirty="0">
                            <a:effectLst/>
                            <a:latin typeface="Arial Bold" panose="020B07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ts val="1200"/>
                            </a:lnSpc>
                            <a:spcBef>
                              <a:spcPts val="300"/>
                            </a:spcBef>
                            <a:spcAft>
                              <a:spcPts val="300"/>
                            </a:spcAft>
                          </a:pPr>
                          <a:r>
                            <a:rPr lang="en-US" sz="1200" dirty="0">
                              <a:effectLst/>
                            </a:rPr>
                            <a:t>Functional Form</a:t>
                          </a:r>
                          <a:endParaRPr lang="en-US" sz="1200" b="1" dirty="0">
                            <a:effectLst/>
                            <a:latin typeface="Arial Bold" panose="020B07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487013316"/>
                      </a:ext>
                    </a:extLst>
                  </a:tr>
                  <a:tr h="374393">
                    <a:tc>
                      <a:txBody>
                        <a:bodyPr/>
                        <a:lstStyle/>
                        <a:p>
                          <a:pPr marL="0" marR="0" algn="ctr">
                            <a:lnSpc>
                              <a:spcPts val="1200"/>
                            </a:lnSpc>
                            <a:spcBef>
                              <a:spcPts val="200"/>
                            </a:spcBef>
                            <a:spcAft>
                              <a:spcPts val="200"/>
                            </a:spcAft>
                          </a:pPr>
                          <a:r>
                            <a:rPr lang="en-US" sz="1000" dirty="0">
                              <a:effectLst/>
                            </a:rPr>
                            <a:t>Smooth Main Effects</a:t>
                          </a:r>
                          <a:endParaRPr lang="en-US" sz="1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endParaRPr lang="en-US"/>
                        </a:p>
                      </a:txBody>
                      <a:tcPr marL="68580" marR="68580" marT="0" marB="0" anchor="ctr">
                        <a:blipFill>
                          <a:blip r:embed="rId3"/>
                          <a:stretch>
                            <a:fillRect l="-21692" t="-77419" r="-450" b="-701613"/>
                          </a:stretch>
                        </a:blipFill>
                      </a:tcPr>
                    </a:tc>
                    <a:extLst>
                      <a:ext uri="{0D108BD9-81ED-4DB2-BD59-A6C34878D82A}">
                        <a16:rowId xmlns:a16="http://schemas.microsoft.com/office/drawing/2014/main" val="123641758"/>
                      </a:ext>
                    </a:extLst>
                  </a:tr>
                  <a:tr h="374393">
                    <a:tc>
                      <a:txBody>
                        <a:bodyPr/>
                        <a:lstStyle/>
                        <a:p>
                          <a:pPr marL="0" marR="0" algn="ctr">
                            <a:lnSpc>
                              <a:spcPts val="1200"/>
                            </a:lnSpc>
                            <a:spcBef>
                              <a:spcPts val="200"/>
                            </a:spcBef>
                            <a:spcAft>
                              <a:spcPts val="200"/>
                            </a:spcAft>
                          </a:pPr>
                          <a:r>
                            <a:rPr lang="en-US" sz="1000">
                              <a:effectLst/>
                            </a:rPr>
                            <a:t>Smooth Interaction</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endParaRPr lang="en-US"/>
                        </a:p>
                      </a:txBody>
                      <a:tcPr marL="68580" marR="68580" marT="0" marB="0" anchor="ctr">
                        <a:blipFill>
                          <a:blip r:embed="rId3"/>
                          <a:stretch>
                            <a:fillRect l="-21692" t="-177419" r="-450" b="-601613"/>
                          </a:stretch>
                        </a:blipFill>
                      </a:tcPr>
                    </a:tc>
                    <a:extLst>
                      <a:ext uri="{0D108BD9-81ED-4DB2-BD59-A6C34878D82A}">
                        <a16:rowId xmlns:a16="http://schemas.microsoft.com/office/drawing/2014/main" val="3454965509"/>
                      </a:ext>
                    </a:extLst>
                  </a:tr>
                  <a:tr h="1286572">
                    <a:tc>
                      <a:txBody>
                        <a:bodyPr/>
                        <a:lstStyle/>
                        <a:p>
                          <a:pPr marL="0" marR="0" algn="ctr">
                            <a:lnSpc>
                              <a:spcPts val="1200"/>
                            </a:lnSpc>
                            <a:spcBef>
                              <a:spcPts val="200"/>
                            </a:spcBef>
                            <a:spcAft>
                              <a:spcPts val="200"/>
                            </a:spcAft>
                          </a:pPr>
                          <a:r>
                            <a:rPr lang="en-US" sz="1000" dirty="0">
                              <a:effectLst/>
                            </a:rPr>
                            <a:t>Plane</a:t>
                          </a:r>
                          <a:r>
                            <a:rPr lang="en-US" sz="1000" dirty="0">
                              <a:solidFill>
                                <a:schemeClr val="tx1"/>
                              </a:solidFill>
                              <a:effectLst/>
                            </a:rPr>
                            <a:t>-</a:t>
                          </a:r>
                          <a:r>
                            <a:rPr lang="en-US" sz="1000" dirty="0">
                              <a:effectLst/>
                            </a:rPr>
                            <a:t>Design-Specific Smooth Terms</a:t>
                          </a:r>
                          <a:endParaRPr lang="en-US" sz="1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endParaRPr lang="en-US"/>
                        </a:p>
                      </a:txBody>
                      <a:tcPr marL="68580" marR="68580" marT="0" marB="0" anchor="ctr">
                        <a:blipFill>
                          <a:blip r:embed="rId3"/>
                          <a:stretch>
                            <a:fillRect l="-21692" t="-81517" r="-450" b="-76777"/>
                          </a:stretch>
                        </a:blipFill>
                      </a:tcPr>
                    </a:tc>
                    <a:extLst>
                      <a:ext uri="{0D108BD9-81ED-4DB2-BD59-A6C34878D82A}">
                        <a16:rowId xmlns:a16="http://schemas.microsoft.com/office/drawing/2014/main" val="2905658439"/>
                      </a:ext>
                    </a:extLst>
                  </a:tr>
                  <a:tr h="404956">
                    <a:tc>
                      <a:txBody>
                        <a:bodyPr/>
                        <a:lstStyle/>
                        <a:p>
                          <a:pPr marL="0" marR="0" algn="ctr">
                            <a:lnSpc>
                              <a:spcPts val="1200"/>
                            </a:lnSpc>
                            <a:spcBef>
                              <a:spcPts val="200"/>
                            </a:spcBef>
                            <a:spcAft>
                              <a:spcPts val="200"/>
                            </a:spcAft>
                          </a:pPr>
                          <a:r>
                            <a:rPr lang="en-US" sz="1000">
                              <a:effectLst/>
                            </a:rPr>
                            <a:t>Smooth Saturated</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endParaRPr lang="en-US"/>
                        </a:p>
                      </a:txBody>
                      <a:tcPr marL="68580" marR="68580" marT="0" marB="0" anchor="ctr">
                        <a:blipFill>
                          <a:blip r:embed="rId3"/>
                          <a:stretch>
                            <a:fillRect l="-21692" t="-571642" r="-450" b="-141791"/>
                          </a:stretch>
                        </a:blipFill>
                      </a:tcPr>
                    </a:tc>
                    <a:extLst>
                      <a:ext uri="{0D108BD9-81ED-4DB2-BD59-A6C34878D82A}">
                        <a16:rowId xmlns:a16="http://schemas.microsoft.com/office/drawing/2014/main" val="2826471729"/>
                      </a:ext>
                    </a:extLst>
                  </a:tr>
                  <a:tr h="564234">
                    <a:tc>
                      <a:txBody>
                        <a:bodyPr/>
                        <a:lstStyle/>
                        <a:p>
                          <a:pPr marL="0" marR="0" algn="ctr">
                            <a:lnSpc>
                              <a:spcPts val="1200"/>
                            </a:lnSpc>
                            <a:spcBef>
                              <a:spcPts val="200"/>
                            </a:spcBef>
                            <a:spcAft>
                              <a:spcPts val="200"/>
                            </a:spcAft>
                          </a:pPr>
                          <a:r>
                            <a:rPr lang="en-US" sz="1000">
                              <a:effectLst/>
                            </a:rPr>
                            <a:t>Fully Linear Main Effects</a:t>
                          </a:r>
                          <a:endParaRPr lang="en-U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endParaRPr lang="en-US"/>
                        </a:p>
                      </a:txBody>
                      <a:tcPr marL="68580" marR="68580" marT="0" marB="0" anchor="ctr">
                        <a:blipFill>
                          <a:blip r:embed="rId3"/>
                          <a:stretch>
                            <a:fillRect l="-21692" t="-483871" r="-450" b="-2151"/>
                          </a:stretch>
                        </a:blipFill>
                      </a:tcPr>
                    </a:tc>
                    <a:extLst>
                      <a:ext uri="{0D108BD9-81ED-4DB2-BD59-A6C34878D82A}">
                        <a16:rowId xmlns:a16="http://schemas.microsoft.com/office/drawing/2014/main" val="1468045000"/>
                      </a:ext>
                    </a:extLst>
                  </a:tr>
                </a:tbl>
              </a:graphicData>
            </a:graphic>
          </p:graphicFrame>
        </mc:Fallback>
      </mc:AlternateContent>
      <p:sp>
        <p:nvSpPr>
          <p:cNvPr id="7" name="Text Placeholder 3">
            <a:extLst>
              <a:ext uri="{FF2B5EF4-FFF2-40B4-BE49-F238E27FC236}">
                <a16:creationId xmlns:a16="http://schemas.microsoft.com/office/drawing/2014/main" id="{CA7125EF-399F-426D-AB56-214D78F63F82}"/>
              </a:ext>
            </a:extLst>
          </p:cNvPr>
          <p:cNvSpPr txBox="1">
            <a:spLocks/>
          </p:cNvSpPr>
          <p:nvPr/>
        </p:nvSpPr>
        <p:spPr>
          <a:xfrm>
            <a:off x="234684" y="6596616"/>
            <a:ext cx="7459270" cy="295798"/>
          </a:xfrm>
          <a:prstGeom prst="rect">
            <a:avLst/>
          </a:prstGeom>
        </p:spPr>
        <p:txBody>
          <a:bodyPr/>
          <a:lstStyle>
            <a:lvl1pPr marL="171446" indent="-171446" algn="l" defTabSz="685783" rtl="0" eaLnBrk="1" latinLnBrk="0" hangingPunct="1">
              <a:lnSpc>
                <a:spcPct val="90000"/>
              </a:lnSpc>
              <a:spcBef>
                <a:spcPts val="751"/>
              </a:spcBef>
              <a:buFont typeface="Arial" panose="020B0604020202020204" pitchFamily="34" charset="0"/>
              <a:buChar char="•"/>
              <a:defRPr sz="2400" kern="1200" baseline="0">
                <a:solidFill>
                  <a:schemeClr val="tx1"/>
                </a:solidFill>
                <a:latin typeface="Calibri Light" panose="020F0302020204030204" pitchFamily="34" charset="0"/>
                <a:ea typeface="+mn-ea"/>
                <a:cs typeface="Calibri Light" panose="020F0302020204030204" pitchFamily="34" charset="0"/>
              </a:defRPr>
            </a:lvl1pPr>
            <a:lvl2pPr marL="342891" indent="-171446" algn="l" defTabSz="685783" rtl="0" eaLnBrk="1" latinLnBrk="0" hangingPunct="1">
              <a:lnSpc>
                <a:spcPct val="90000"/>
              </a:lnSpc>
              <a:spcBef>
                <a:spcPts val="375"/>
              </a:spcBef>
              <a:buFont typeface="Franklin Gothic Book" panose="020B0503020102020204" pitchFamily="34" charset="0"/>
              <a:buChar char="–"/>
              <a:defRPr sz="2000" kern="1200">
                <a:solidFill>
                  <a:schemeClr val="tx1"/>
                </a:solidFill>
                <a:latin typeface="Calibri Light" panose="020F0302020204030204" pitchFamily="34" charset="0"/>
                <a:ea typeface="+mn-ea"/>
                <a:cs typeface="Calibri Light" panose="020F0302020204030204" pitchFamily="34" charset="0"/>
              </a:defRPr>
            </a:lvl2pPr>
            <a:lvl3pPr marL="514338" indent="-171446" algn="l" defTabSz="685783" rtl="0" eaLnBrk="1" latinLnBrk="0" hangingPunct="1">
              <a:lnSpc>
                <a:spcPct val="90000"/>
              </a:lnSpc>
              <a:spcBef>
                <a:spcPts val="375"/>
              </a:spcBef>
              <a:buFont typeface="Courier New" panose="02070309020205020404" pitchFamily="49" charset="0"/>
              <a:buChar char="o"/>
              <a:defRPr sz="1800" kern="1200">
                <a:solidFill>
                  <a:schemeClr val="tx1"/>
                </a:solidFill>
                <a:latin typeface="Calibri Light" panose="020F0302020204030204" pitchFamily="34" charset="0"/>
                <a:ea typeface="+mn-ea"/>
                <a:cs typeface="Calibri Light" panose="020F0302020204030204" pitchFamily="34" charset="0"/>
              </a:defRPr>
            </a:lvl3pPr>
            <a:lvl4pPr marL="685783" indent="-171446" algn="l" defTabSz="685783" rtl="0" eaLnBrk="1" latinLnBrk="0" hangingPunct="1">
              <a:lnSpc>
                <a:spcPct val="90000"/>
              </a:lnSpc>
              <a:spcBef>
                <a:spcPts val="375"/>
              </a:spcBef>
              <a:buFont typeface="Wingdings" panose="05000000000000000000" pitchFamily="2" charset="2"/>
              <a:buChar char="§"/>
              <a:defRPr sz="1600" kern="1200">
                <a:solidFill>
                  <a:schemeClr val="tx1"/>
                </a:solidFill>
                <a:latin typeface="Calibri Light" panose="020F0302020204030204" pitchFamily="34" charset="0"/>
                <a:ea typeface="+mn-ea"/>
                <a:cs typeface="Calibri Light" panose="020F0302020204030204" pitchFamily="34" charset="0"/>
              </a:defRPr>
            </a:lvl4pPr>
            <a:lvl5pPr marL="900091" indent="-214308" algn="l" defTabSz="685783" rtl="0" eaLnBrk="1" latinLnBrk="0" hangingPunct="1">
              <a:lnSpc>
                <a:spcPct val="90000"/>
              </a:lnSpc>
              <a:spcBef>
                <a:spcPts val="375"/>
              </a:spcBef>
              <a:buFont typeface="Wingdings" panose="05000000000000000000" pitchFamily="2" charset="2"/>
              <a:buChar char="Ø"/>
              <a:defRPr sz="1200"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marL="0" indent="0">
              <a:buNone/>
            </a:pPr>
            <a:r>
              <a:rPr lang="en-US" sz="1000" dirty="0"/>
              <a:t>GAM: Generalized Additive Model</a:t>
            </a:r>
          </a:p>
        </p:txBody>
      </p:sp>
    </p:spTree>
    <p:extLst>
      <p:ext uri="{BB962C8B-B14F-4D97-AF65-F5344CB8AC3E}">
        <p14:creationId xmlns:p14="http://schemas.microsoft.com/office/powerpoint/2010/main" val="54215713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4129D96-166F-43E1-A653-7415CCB7C30A}"/>
              </a:ext>
            </a:extLst>
          </p:cNvPr>
          <p:cNvSpPr>
            <a:spLocks noGrp="1"/>
          </p:cNvSpPr>
          <p:nvPr>
            <p:ph type="title"/>
          </p:nvPr>
        </p:nvSpPr>
        <p:spPr/>
        <p:txBody>
          <a:bodyPr/>
          <a:lstStyle/>
          <a:p>
            <a:r>
              <a:rPr lang="en-US" dirty="0"/>
              <a:t>We need to pick the response distribution and link function</a:t>
            </a:r>
          </a:p>
        </p:txBody>
      </p:sp>
      <p:sp>
        <p:nvSpPr>
          <p:cNvPr id="5" name="Text Placeholder 4">
            <a:extLst>
              <a:ext uri="{FF2B5EF4-FFF2-40B4-BE49-F238E27FC236}">
                <a16:creationId xmlns:a16="http://schemas.microsoft.com/office/drawing/2014/main" id="{E8CAA88D-91B5-4180-B472-41D46BF1BD03}"/>
              </a:ext>
            </a:extLst>
          </p:cNvPr>
          <p:cNvSpPr>
            <a:spLocks noGrp="1"/>
          </p:cNvSpPr>
          <p:nvPr>
            <p:ph type="body" sz="quarter" idx="11"/>
          </p:nvPr>
        </p:nvSpPr>
        <p:spPr/>
        <p:txBody>
          <a:bodyPr/>
          <a:lstStyle/>
          <a:p>
            <a:r>
              <a:rPr lang="en-US" dirty="0"/>
              <a:t>* The canonical link function</a:t>
            </a:r>
          </a:p>
        </p:txBody>
      </p:sp>
      <p:graphicFrame>
        <p:nvGraphicFramePr>
          <p:cNvPr id="2" name="Table 1">
            <a:extLst>
              <a:ext uri="{FF2B5EF4-FFF2-40B4-BE49-F238E27FC236}">
                <a16:creationId xmlns:a16="http://schemas.microsoft.com/office/drawing/2014/main" id="{04C36B39-E6A8-49D1-BEC1-908FDAD0E0B9}"/>
              </a:ext>
            </a:extLst>
          </p:cNvPr>
          <p:cNvGraphicFramePr>
            <a:graphicFrameLocks noGrp="1"/>
          </p:cNvGraphicFramePr>
          <p:nvPr>
            <p:extLst/>
          </p:nvPr>
        </p:nvGraphicFramePr>
        <p:xfrm>
          <a:off x="1524000" y="1872010"/>
          <a:ext cx="6096000" cy="1244854"/>
        </p:xfrm>
        <a:graphic>
          <a:graphicData uri="http://schemas.openxmlformats.org/drawingml/2006/table">
            <a:tbl>
              <a:tblPr firstRow="1" bandRow="1">
                <a:tableStyleId>{5C22544A-7EE6-4342-B048-85BDC9FD1C3A}</a:tableStyleId>
              </a:tblPr>
              <a:tblGrid>
                <a:gridCol w="1400355">
                  <a:extLst>
                    <a:ext uri="{9D8B030D-6E8A-4147-A177-3AD203B41FA5}">
                      <a16:colId xmlns:a16="http://schemas.microsoft.com/office/drawing/2014/main" val="1719090752"/>
                    </a:ext>
                  </a:extLst>
                </a:gridCol>
                <a:gridCol w="4695645">
                  <a:extLst>
                    <a:ext uri="{9D8B030D-6E8A-4147-A177-3AD203B41FA5}">
                      <a16:colId xmlns:a16="http://schemas.microsoft.com/office/drawing/2014/main" val="2833640699"/>
                    </a:ext>
                  </a:extLst>
                </a:gridCol>
              </a:tblGrid>
              <a:tr h="370840">
                <a:tc>
                  <a:txBody>
                    <a:bodyPr/>
                    <a:lstStyle/>
                    <a:p>
                      <a:pPr algn="ctr"/>
                      <a:r>
                        <a:rPr lang="en-US" dirty="0"/>
                        <a:t>Name</a:t>
                      </a:r>
                    </a:p>
                  </a:txBody>
                  <a:tcPr anchor="ctr"/>
                </a:tc>
                <a:tc>
                  <a:txBody>
                    <a:bodyPr/>
                    <a:lstStyle/>
                    <a:p>
                      <a:pPr algn="ctr"/>
                      <a:r>
                        <a:rPr lang="en-US" dirty="0"/>
                        <a:t>Description</a:t>
                      </a:r>
                    </a:p>
                  </a:txBody>
                  <a:tcPr anchor="ctr"/>
                </a:tc>
                <a:extLst>
                  <a:ext uri="{0D108BD9-81ED-4DB2-BD59-A6C34878D82A}">
                    <a16:rowId xmlns:a16="http://schemas.microsoft.com/office/drawing/2014/main" val="2881401708"/>
                  </a:ext>
                </a:extLst>
              </a:tr>
              <a:tr h="370840">
                <a:tc>
                  <a:txBody>
                    <a:bodyPr/>
                    <a:lstStyle/>
                    <a:p>
                      <a:pPr algn="ctr"/>
                      <a:r>
                        <a:rPr lang="en-US" dirty="0"/>
                        <a:t>Binomial</a:t>
                      </a:r>
                    </a:p>
                  </a:txBody>
                  <a:tcPr anchor="ctr"/>
                </a:tc>
                <a:tc>
                  <a:txBody>
                    <a:bodyPr/>
                    <a:lstStyle/>
                    <a:p>
                      <a:pPr algn="l"/>
                      <a:r>
                        <a:rPr lang="en-US" dirty="0"/>
                        <a:t>The usual binomial distribution</a:t>
                      </a:r>
                    </a:p>
                  </a:txBody>
                  <a:tcPr anchor="ctr"/>
                </a:tc>
                <a:extLst>
                  <a:ext uri="{0D108BD9-81ED-4DB2-BD59-A6C34878D82A}">
                    <a16:rowId xmlns:a16="http://schemas.microsoft.com/office/drawing/2014/main" val="1782325263"/>
                  </a:ext>
                </a:extLst>
              </a:tr>
              <a:tr h="370840">
                <a:tc>
                  <a:txBody>
                    <a:bodyPr/>
                    <a:lstStyle/>
                    <a:p>
                      <a:pPr algn="ctr"/>
                      <a:r>
                        <a:rPr lang="en-US" dirty="0"/>
                        <a:t>Quasibinomial</a:t>
                      </a:r>
                    </a:p>
                  </a:txBody>
                  <a:tcPr anchor="ctr"/>
                </a:tc>
                <a:tc>
                  <a:txBody>
                    <a:bodyPr/>
                    <a:lstStyle/>
                    <a:p>
                      <a:pPr algn="l"/>
                      <a:r>
                        <a:rPr lang="en-US" dirty="0"/>
                        <a:t>Allows for overdispersion (more variance than innate to the binomial distribution)</a:t>
                      </a:r>
                    </a:p>
                  </a:txBody>
                  <a:tcPr anchor="ctr"/>
                </a:tc>
                <a:extLst>
                  <a:ext uri="{0D108BD9-81ED-4DB2-BD59-A6C34878D82A}">
                    <a16:rowId xmlns:a16="http://schemas.microsoft.com/office/drawing/2014/main" val="4079883203"/>
                  </a:ext>
                </a:extLst>
              </a:tr>
            </a:tbl>
          </a:graphicData>
        </a:graphic>
      </p:graphicFrame>
      <mc:AlternateContent xmlns:mc="http://schemas.openxmlformats.org/markup-compatibility/2006" xmlns:a14="http://schemas.microsoft.com/office/drawing/2010/main">
        <mc:Choice Requires="a14">
          <p:graphicFrame>
            <p:nvGraphicFramePr>
              <p:cNvPr id="4" name="Table 3">
                <a:extLst>
                  <a:ext uri="{FF2B5EF4-FFF2-40B4-BE49-F238E27FC236}">
                    <a16:creationId xmlns:a16="http://schemas.microsoft.com/office/drawing/2014/main" id="{F32464C9-9A8A-4472-A0D9-6A6E1B1B7695}"/>
                  </a:ext>
                </a:extLst>
              </p:cNvPr>
              <p:cNvGraphicFramePr>
                <a:graphicFrameLocks noGrp="1"/>
              </p:cNvGraphicFramePr>
              <p:nvPr>
                <p:extLst/>
              </p:nvPr>
            </p:nvGraphicFramePr>
            <p:xfrm>
              <a:off x="1524000" y="3741136"/>
              <a:ext cx="6096000" cy="1600200"/>
            </p:xfrm>
            <a:graphic>
              <a:graphicData uri="http://schemas.openxmlformats.org/drawingml/2006/table">
                <a:tbl>
                  <a:tblPr firstRow="1" bandRow="1">
                    <a:tableStyleId>{5C22544A-7EE6-4342-B048-85BDC9FD1C3A}</a:tableStyleId>
                  </a:tblPr>
                  <a:tblGrid>
                    <a:gridCol w="1633268">
                      <a:extLst>
                        <a:ext uri="{9D8B030D-6E8A-4147-A177-3AD203B41FA5}">
                          <a16:colId xmlns:a16="http://schemas.microsoft.com/office/drawing/2014/main" val="4101593612"/>
                        </a:ext>
                      </a:extLst>
                    </a:gridCol>
                    <a:gridCol w="4462732">
                      <a:extLst>
                        <a:ext uri="{9D8B030D-6E8A-4147-A177-3AD203B41FA5}">
                          <a16:colId xmlns:a16="http://schemas.microsoft.com/office/drawing/2014/main" val="1443721240"/>
                        </a:ext>
                      </a:extLst>
                    </a:gridCol>
                  </a:tblGrid>
                  <a:tr h="370840">
                    <a:tc>
                      <a:txBody>
                        <a:bodyPr/>
                        <a:lstStyle/>
                        <a:p>
                          <a:pPr marL="0" marR="0" algn="ctr">
                            <a:lnSpc>
                              <a:spcPts val="1200"/>
                            </a:lnSpc>
                            <a:spcBef>
                              <a:spcPts val="300"/>
                            </a:spcBef>
                            <a:spcAft>
                              <a:spcPts val="300"/>
                            </a:spcAft>
                          </a:pPr>
                          <a:r>
                            <a:rPr lang="en-US" sz="1350" b="1" dirty="0">
                              <a:effectLst/>
                              <a:latin typeface="Arial Bold" panose="020B0704020202020204" pitchFamily="34" charset="0"/>
                              <a:ea typeface="Calibri" panose="020F0502020204030204" pitchFamily="34" charset="0"/>
                              <a:cs typeface="Arial" panose="020B0604020202020204" pitchFamily="34" charset="0"/>
                            </a:rPr>
                            <a:t>Name</a:t>
                          </a:r>
                        </a:p>
                      </a:txBody>
                      <a:tcPr marL="68580" marR="68580" marT="0" marB="0" anchor="ctr"/>
                    </a:tc>
                    <a:tc>
                      <a:txBody>
                        <a:bodyPr/>
                        <a:lstStyle/>
                        <a:p>
                          <a:pPr marL="0" marR="0" algn="ctr">
                            <a:lnSpc>
                              <a:spcPts val="1200"/>
                            </a:lnSpc>
                            <a:spcBef>
                              <a:spcPts val="300"/>
                            </a:spcBef>
                            <a:spcAft>
                              <a:spcPts val="300"/>
                            </a:spcAft>
                          </a:pPr>
                          <a:r>
                            <a:rPr lang="en-US" sz="1350" b="1" dirty="0">
                              <a:effectLst/>
                              <a:latin typeface="Arial Bold" panose="020B0704020202020204" pitchFamily="34" charset="0"/>
                              <a:ea typeface="Calibri" panose="020F0502020204030204" pitchFamily="34" charset="0"/>
                              <a:cs typeface="Arial" panose="020B0604020202020204" pitchFamily="34" charset="0"/>
                            </a:rPr>
                            <a:t>Formula</a:t>
                          </a:r>
                        </a:p>
                      </a:txBody>
                      <a:tcPr marL="68580" marR="68580" marT="0" marB="0" anchor="ctr"/>
                    </a:tc>
                    <a:extLst>
                      <a:ext uri="{0D108BD9-81ED-4DB2-BD59-A6C34878D82A}">
                        <a16:rowId xmlns:a16="http://schemas.microsoft.com/office/drawing/2014/main" val="1273810747"/>
                      </a:ext>
                    </a:extLst>
                  </a:tr>
                  <a:tr h="370840">
                    <a:tc>
                      <a:txBody>
                        <a:bodyPr/>
                        <a:lstStyle/>
                        <a:p>
                          <a:pPr marL="0" marR="0" algn="ctr">
                            <a:lnSpc>
                              <a:spcPts val="1200"/>
                            </a:lnSpc>
                            <a:spcBef>
                              <a:spcPts val="200"/>
                            </a:spcBef>
                            <a:spcAft>
                              <a:spcPts val="200"/>
                            </a:spcAft>
                          </a:pPr>
                          <a:r>
                            <a:rPr lang="en-US" sz="1350" dirty="0">
                              <a:effectLst/>
                              <a:latin typeface="Arial" panose="020B0604020202020204" pitchFamily="34" charset="0"/>
                              <a:ea typeface="Calibri" panose="020F0502020204030204" pitchFamily="34" charset="0"/>
                              <a:cs typeface="Times New Roman" panose="02020603050405020304" pitchFamily="18" charset="0"/>
                            </a:rPr>
                            <a:t>Logistic*</a:t>
                          </a:r>
                          <a:endParaRPr lang="en-US" sz="135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600"/>
                            </a:spcBef>
                            <a:spcAft>
                              <a:spcPts val="180"/>
                            </a:spcAft>
                          </a:pPr>
                          <a14:m>
                            <m:oMathPara xmlns:m="http://schemas.openxmlformats.org/officeDocument/2006/math">
                              <m:oMathParaPr>
                                <m:jc m:val="centerGroup"/>
                              </m:oMathParaPr>
                              <m:oMath xmlns:m="http://schemas.openxmlformats.org/officeDocument/2006/math">
                                <m:r>
                                  <a:rPr lang="en-US" sz="1350" i="1">
                                    <a:effectLst/>
                                    <a:latin typeface="Cambria Math" panose="02040503050406030204" pitchFamily="18" charset="0"/>
                                    <a:ea typeface="Calibri" panose="020F0502020204030204" pitchFamily="34" charset="0"/>
                                    <a:cs typeface="Times New Roman" panose="02020603050405020304" pitchFamily="18" charset="0"/>
                                  </a:rPr>
                                  <m:t>𝜂</m:t>
                                </m:r>
                                <m:d>
                                  <m:dPr>
                                    <m:ctrlPr>
                                      <a:rPr lang="en-US" sz="135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1350" i="1">
                                        <a:effectLst/>
                                        <a:latin typeface="Cambria Math" panose="02040503050406030204" pitchFamily="18" charset="0"/>
                                        <a:ea typeface="Calibri" panose="020F0502020204030204" pitchFamily="34" charset="0"/>
                                        <a:cs typeface="Times New Roman" panose="02020603050405020304" pitchFamily="18" charset="0"/>
                                      </a:rPr>
                                      <m:t>𝑝</m:t>
                                    </m:r>
                                  </m:e>
                                </m:d>
                                <m:r>
                                  <a:rPr lang="en-US" sz="1350" i="1">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135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1350">
                                        <a:effectLst/>
                                        <a:latin typeface="Cambria Math" panose="02040503050406030204" pitchFamily="18" charset="0"/>
                                        <a:ea typeface="Calibri" panose="020F0502020204030204" pitchFamily="34" charset="0"/>
                                        <a:cs typeface="Times New Roman" panose="02020603050405020304" pitchFamily="18" charset="0"/>
                                      </a:rPr>
                                      <m:t>log</m:t>
                                    </m:r>
                                  </m:fName>
                                  <m:e>
                                    <m:d>
                                      <m:dPr>
                                        <m:ctrlPr>
                                          <a:rPr lang="en-US" sz="135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135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350" i="1">
                                                <a:effectLst/>
                                                <a:latin typeface="Cambria Math" panose="02040503050406030204" pitchFamily="18" charset="0"/>
                                                <a:ea typeface="Calibri" panose="020F0502020204030204" pitchFamily="34" charset="0"/>
                                                <a:cs typeface="Times New Roman" panose="02020603050405020304" pitchFamily="18" charset="0"/>
                                              </a:rPr>
                                              <m:t>𝑝</m:t>
                                            </m:r>
                                          </m:num>
                                          <m:den>
                                            <m:r>
                                              <a:rPr lang="en-US" sz="1350" i="1">
                                                <a:effectLst/>
                                                <a:latin typeface="Cambria Math" panose="02040503050406030204" pitchFamily="18" charset="0"/>
                                                <a:ea typeface="Calibri" panose="020F0502020204030204" pitchFamily="34" charset="0"/>
                                                <a:cs typeface="Times New Roman" panose="02020603050405020304" pitchFamily="18" charset="0"/>
                                              </a:rPr>
                                              <m:t>1−</m:t>
                                            </m:r>
                                            <m:r>
                                              <a:rPr lang="en-US" sz="1350" i="1">
                                                <a:effectLst/>
                                                <a:latin typeface="Cambria Math" panose="02040503050406030204" pitchFamily="18" charset="0"/>
                                                <a:ea typeface="Calibri" panose="020F0502020204030204" pitchFamily="34" charset="0"/>
                                                <a:cs typeface="Times New Roman" panose="02020603050405020304" pitchFamily="18" charset="0"/>
                                              </a:rPr>
                                              <m:t>𝑝</m:t>
                                            </m:r>
                                          </m:den>
                                        </m:f>
                                      </m:e>
                                    </m:d>
                                  </m:e>
                                </m:func>
                              </m:oMath>
                            </m:oMathPara>
                          </a14:m>
                          <a:endParaRPr lang="en-US" sz="135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127835149"/>
                      </a:ext>
                    </a:extLst>
                  </a:tr>
                  <a:tr h="370840">
                    <a:tc>
                      <a:txBody>
                        <a:bodyPr/>
                        <a:lstStyle/>
                        <a:p>
                          <a:pPr marL="0" marR="0" algn="ctr">
                            <a:lnSpc>
                              <a:spcPts val="1200"/>
                            </a:lnSpc>
                            <a:spcBef>
                              <a:spcPts val="200"/>
                            </a:spcBef>
                            <a:spcAft>
                              <a:spcPts val="200"/>
                            </a:spcAft>
                          </a:pPr>
                          <a:r>
                            <a:rPr lang="en-US" sz="1350" dirty="0">
                              <a:effectLst/>
                              <a:latin typeface="Arial" panose="020B0604020202020204" pitchFamily="34" charset="0"/>
                              <a:ea typeface="Calibri" panose="020F0502020204030204" pitchFamily="34" charset="0"/>
                              <a:cs typeface="Times New Roman" panose="02020603050405020304" pitchFamily="18" charset="0"/>
                            </a:rPr>
                            <a:t>Complementary Log-Log (CLL)</a:t>
                          </a:r>
                          <a:endParaRPr lang="en-US" sz="135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600"/>
                            </a:spcBef>
                            <a:spcAft>
                              <a:spcPts val="180"/>
                            </a:spcAft>
                          </a:pPr>
                          <a14:m>
                            <m:oMathPara xmlns:m="http://schemas.openxmlformats.org/officeDocument/2006/math">
                              <m:oMathParaPr>
                                <m:jc m:val="centerGroup"/>
                              </m:oMathParaPr>
                              <m:oMath xmlns:m="http://schemas.openxmlformats.org/officeDocument/2006/math">
                                <m:r>
                                  <a:rPr lang="en-US" sz="1350" i="1">
                                    <a:effectLst/>
                                    <a:latin typeface="Cambria Math" panose="02040503050406030204" pitchFamily="18" charset="0"/>
                                    <a:ea typeface="Calibri" panose="020F0502020204030204" pitchFamily="34" charset="0"/>
                                    <a:cs typeface="Times New Roman" panose="02020603050405020304" pitchFamily="18" charset="0"/>
                                  </a:rPr>
                                  <m:t>𝜂</m:t>
                                </m:r>
                                <m:d>
                                  <m:dPr>
                                    <m:ctrlPr>
                                      <a:rPr lang="en-US" sz="135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1350" i="1">
                                        <a:effectLst/>
                                        <a:latin typeface="Cambria Math" panose="02040503050406030204" pitchFamily="18" charset="0"/>
                                        <a:ea typeface="Calibri" panose="020F0502020204030204" pitchFamily="34" charset="0"/>
                                        <a:cs typeface="Times New Roman" panose="02020603050405020304" pitchFamily="18" charset="0"/>
                                      </a:rPr>
                                      <m:t>𝑝</m:t>
                                    </m:r>
                                  </m:e>
                                </m:d>
                                <m:r>
                                  <a:rPr lang="en-US" sz="1350" i="1">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1350" i="1">
                                        <a:effectLst/>
                                        <a:latin typeface="Cambria Math" panose="02040503050406030204" pitchFamily="18" charset="0"/>
                                        <a:ea typeface="Calibri" panose="020F0502020204030204" pitchFamily="34" charset="0"/>
                                        <a:cs typeface="Times New Roman" panose="02020603050405020304" pitchFamily="18" charset="0"/>
                                      </a:rPr>
                                    </m:ctrlPr>
                                  </m:funcPr>
                                  <m:fName>
                                    <m:r>
                                      <m:rPr>
                                        <m:nor/>
                                      </m:rPr>
                                      <a:rPr lang="en-US" sz="1350" i="0">
                                        <a:effectLst/>
                                        <a:latin typeface="Cambria Math" panose="02040503050406030204" pitchFamily="18" charset="0"/>
                                        <a:ea typeface="Calibri" panose="020F0502020204030204" pitchFamily="34" charset="0"/>
                                        <a:cs typeface="Times New Roman" panose="02020603050405020304" pitchFamily="18" charset="0"/>
                                      </a:rPr>
                                      <m:t>log</m:t>
                                    </m:r>
                                  </m:fName>
                                  <m:e>
                                    <m:d>
                                      <m:dPr>
                                        <m:ctrlPr>
                                          <a:rPr lang="en-US" sz="135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1350" i="1">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1350" i="1">
                                                <a:effectLst/>
                                                <a:latin typeface="Cambria Math" panose="02040503050406030204" pitchFamily="18" charset="0"/>
                                                <a:ea typeface="Calibri" panose="020F0502020204030204" pitchFamily="34" charset="0"/>
                                                <a:cs typeface="Times New Roman" panose="02020603050405020304" pitchFamily="18" charset="0"/>
                                              </a:rPr>
                                            </m:ctrlPr>
                                          </m:funcPr>
                                          <m:fName>
                                            <m:r>
                                              <m:rPr>
                                                <m:nor/>
                                              </m:rPr>
                                              <a:rPr lang="en-US" sz="1350" i="0">
                                                <a:effectLst/>
                                                <a:latin typeface="Cambria Math" panose="02040503050406030204" pitchFamily="18" charset="0"/>
                                                <a:ea typeface="Calibri" panose="020F0502020204030204" pitchFamily="34" charset="0"/>
                                                <a:cs typeface="Times New Roman" panose="02020603050405020304" pitchFamily="18" charset="0"/>
                                              </a:rPr>
                                              <m:t>log</m:t>
                                            </m:r>
                                          </m:fName>
                                          <m:e>
                                            <m:d>
                                              <m:dPr>
                                                <m:ctrlPr>
                                                  <a:rPr lang="en-US" sz="135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1350" i="1">
                                                    <a:effectLst/>
                                                    <a:latin typeface="Cambria Math" panose="02040503050406030204" pitchFamily="18" charset="0"/>
                                                    <a:ea typeface="Calibri" panose="020F0502020204030204" pitchFamily="34" charset="0"/>
                                                    <a:cs typeface="Times New Roman" panose="02020603050405020304" pitchFamily="18" charset="0"/>
                                                  </a:rPr>
                                                  <m:t>1−</m:t>
                                                </m:r>
                                                <m:r>
                                                  <a:rPr lang="en-US" sz="1350" i="1">
                                                    <a:effectLst/>
                                                    <a:latin typeface="Cambria Math" panose="02040503050406030204" pitchFamily="18" charset="0"/>
                                                    <a:ea typeface="Calibri" panose="020F0502020204030204" pitchFamily="34" charset="0"/>
                                                    <a:cs typeface="Times New Roman" panose="02020603050405020304" pitchFamily="18" charset="0"/>
                                                  </a:rPr>
                                                  <m:t>𝑝</m:t>
                                                </m:r>
                                              </m:e>
                                            </m:d>
                                          </m:e>
                                        </m:func>
                                      </m:e>
                                    </m:d>
                                  </m:e>
                                </m:func>
                              </m:oMath>
                            </m:oMathPara>
                          </a14:m>
                          <a:endParaRPr lang="en-US" sz="135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293698156"/>
                      </a:ext>
                    </a:extLst>
                  </a:tr>
                  <a:tr h="370840">
                    <a:tc>
                      <a:txBody>
                        <a:bodyPr/>
                        <a:lstStyle/>
                        <a:p>
                          <a:pPr marL="0" marR="0" algn="ctr">
                            <a:lnSpc>
                              <a:spcPts val="1200"/>
                            </a:lnSpc>
                            <a:spcBef>
                              <a:spcPts val="200"/>
                            </a:spcBef>
                            <a:spcAft>
                              <a:spcPts val="200"/>
                            </a:spcAft>
                          </a:pPr>
                          <a:r>
                            <a:rPr lang="en-US" sz="1350" dirty="0" err="1">
                              <a:effectLst/>
                              <a:latin typeface="Arial" panose="020B0604020202020204" pitchFamily="34" charset="0"/>
                              <a:ea typeface="Calibri" panose="020F0502020204030204" pitchFamily="34" charset="0"/>
                              <a:cs typeface="Times New Roman" panose="02020603050405020304" pitchFamily="18" charset="0"/>
                            </a:rPr>
                            <a:t>Probit</a:t>
                          </a:r>
                          <a:endParaRPr lang="en-US" sz="135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600"/>
                            </a:spcBef>
                            <a:spcAft>
                              <a:spcPts val="180"/>
                            </a:spcAft>
                          </a:pPr>
                          <a14:m>
                            <m:oMathPara xmlns:m="http://schemas.openxmlformats.org/officeDocument/2006/math">
                              <m:oMathParaPr>
                                <m:jc m:val="centerGroup"/>
                              </m:oMathParaPr>
                              <m:oMath xmlns:m="http://schemas.openxmlformats.org/officeDocument/2006/math">
                                <m:r>
                                  <a:rPr lang="en-US" sz="1350" i="1">
                                    <a:effectLst/>
                                    <a:latin typeface="Cambria Math" panose="02040503050406030204" pitchFamily="18" charset="0"/>
                                    <a:ea typeface="Calibri" panose="020F0502020204030204" pitchFamily="34" charset="0"/>
                                    <a:cs typeface="Times New Roman" panose="02020603050405020304" pitchFamily="18" charset="0"/>
                                  </a:rPr>
                                  <m:t>𝜂</m:t>
                                </m:r>
                                <m:d>
                                  <m:dPr>
                                    <m:ctrlPr>
                                      <a:rPr lang="en-US" sz="135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1350" i="1">
                                        <a:effectLst/>
                                        <a:latin typeface="Cambria Math" panose="02040503050406030204" pitchFamily="18" charset="0"/>
                                        <a:ea typeface="Calibri" panose="020F0502020204030204" pitchFamily="34" charset="0"/>
                                        <a:cs typeface="Times New Roman" panose="02020603050405020304" pitchFamily="18" charset="0"/>
                                      </a:rPr>
                                      <m:t>𝑝</m:t>
                                    </m:r>
                                  </m:e>
                                </m:d>
                                <m:r>
                                  <a:rPr lang="en-US" sz="135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35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1350">
                                        <a:effectLst/>
                                        <a:latin typeface="Cambria Math" panose="02040503050406030204" pitchFamily="18" charset="0"/>
                                        <a:ea typeface="Calibri" panose="020F0502020204030204" pitchFamily="34" charset="0"/>
                                        <a:cs typeface="Times New Roman" panose="02020603050405020304" pitchFamily="18" charset="0"/>
                                      </a:rPr>
                                      <m:t>Φ</m:t>
                                    </m:r>
                                  </m:e>
                                  <m:sup>
                                    <m:r>
                                      <a:rPr lang="en-US" sz="1350" i="1">
                                        <a:effectLst/>
                                        <a:latin typeface="Cambria Math" panose="02040503050406030204" pitchFamily="18" charset="0"/>
                                        <a:ea typeface="Calibri" panose="020F0502020204030204" pitchFamily="34" charset="0"/>
                                        <a:cs typeface="Times New Roman" panose="02020603050405020304" pitchFamily="18" charset="0"/>
                                      </a:rPr>
                                      <m:t>−1</m:t>
                                    </m:r>
                                  </m:sup>
                                </m:sSup>
                                <m:d>
                                  <m:dPr>
                                    <m:ctrlPr>
                                      <a:rPr lang="en-US" sz="135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1350" i="1">
                                        <a:effectLst/>
                                        <a:latin typeface="Cambria Math" panose="02040503050406030204" pitchFamily="18" charset="0"/>
                                        <a:ea typeface="Calibri" panose="020F0502020204030204" pitchFamily="34" charset="0"/>
                                        <a:cs typeface="Times New Roman" panose="02020603050405020304" pitchFamily="18" charset="0"/>
                                      </a:rPr>
                                      <m:t>𝑝</m:t>
                                    </m:r>
                                  </m:e>
                                </m:d>
                              </m:oMath>
                            </m:oMathPara>
                          </a14:m>
                          <a:endParaRPr lang="en-US" sz="135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781216043"/>
                      </a:ext>
                    </a:extLst>
                  </a:tr>
                </a:tbl>
              </a:graphicData>
            </a:graphic>
          </p:graphicFrame>
        </mc:Choice>
        <mc:Fallback xmlns="">
          <p:graphicFrame>
            <p:nvGraphicFramePr>
              <p:cNvPr id="4" name="Table 3">
                <a:extLst>
                  <a:ext uri="{FF2B5EF4-FFF2-40B4-BE49-F238E27FC236}">
                    <a16:creationId xmlns:a16="http://schemas.microsoft.com/office/drawing/2014/main" id="{F32464C9-9A8A-4472-A0D9-6A6E1B1B7695}"/>
                  </a:ext>
                </a:extLst>
              </p:cNvPr>
              <p:cNvGraphicFramePr>
                <a:graphicFrameLocks noGrp="1"/>
              </p:cNvGraphicFramePr>
              <p:nvPr>
                <p:extLst>
                  <p:ext uri="{D42A27DB-BD31-4B8C-83A1-F6EECF244321}">
                    <p14:modId xmlns:p14="http://schemas.microsoft.com/office/powerpoint/2010/main" val="2617027685"/>
                  </p:ext>
                </p:extLst>
              </p:nvPr>
            </p:nvGraphicFramePr>
            <p:xfrm>
              <a:off x="1524000" y="3741136"/>
              <a:ext cx="6096000" cy="1600200"/>
            </p:xfrm>
            <a:graphic>
              <a:graphicData uri="http://schemas.openxmlformats.org/drawingml/2006/table">
                <a:tbl>
                  <a:tblPr firstRow="1" bandRow="1">
                    <a:tableStyleId>{5C22544A-7EE6-4342-B048-85BDC9FD1C3A}</a:tableStyleId>
                  </a:tblPr>
                  <a:tblGrid>
                    <a:gridCol w="1633268">
                      <a:extLst>
                        <a:ext uri="{9D8B030D-6E8A-4147-A177-3AD203B41FA5}">
                          <a16:colId xmlns:a16="http://schemas.microsoft.com/office/drawing/2014/main" val="4101593612"/>
                        </a:ext>
                      </a:extLst>
                    </a:gridCol>
                    <a:gridCol w="4462732">
                      <a:extLst>
                        <a:ext uri="{9D8B030D-6E8A-4147-A177-3AD203B41FA5}">
                          <a16:colId xmlns:a16="http://schemas.microsoft.com/office/drawing/2014/main" val="1443721240"/>
                        </a:ext>
                      </a:extLst>
                    </a:gridCol>
                  </a:tblGrid>
                  <a:tr h="370840">
                    <a:tc>
                      <a:txBody>
                        <a:bodyPr/>
                        <a:lstStyle/>
                        <a:p>
                          <a:pPr marL="0" marR="0" algn="ctr">
                            <a:lnSpc>
                              <a:spcPts val="1200"/>
                            </a:lnSpc>
                            <a:spcBef>
                              <a:spcPts val="300"/>
                            </a:spcBef>
                            <a:spcAft>
                              <a:spcPts val="300"/>
                            </a:spcAft>
                          </a:pPr>
                          <a:r>
                            <a:rPr lang="en-US" sz="1350" b="1" dirty="0">
                              <a:effectLst/>
                              <a:latin typeface="Arial Bold" panose="020B0704020202020204" pitchFamily="34" charset="0"/>
                              <a:ea typeface="Calibri" panose="020F0502020204030204" pitchFamily="34" charset="0"/>
                              <a:cs typeface="Arial" panose="020B0604020202020204" pitchFamily="34" charset="0"/>
                            </a:rPr>
                            <a:t>Name</a:t>
                          </a:r>
                        </a:p>
                      </a:txBody>
                      <a:tcPr marL="68580" marR="68580" marT="0" marB="0" anchor="ctr"/>
                    </a:tc>
                    <a:tc>
                      <a:txBody>
                        <a:bodyPr/>
                        <a:lstStyle/>
                        <a:p>
                          <a:pPr marL="0" marR="0" algn="ctr">
                            <a:lnSpc>
                              <a:spcPts val="1200"/>
                            </a:lnSpc>
                            <a:spcBef>
                              <a:spcPts val="300"/>
                            </a:spcBef>
                            <a:spcAft>
                              <a:spcPts val="300"/>
                            </a:spcAft>
                          </a:pPr>
                          <a:r>
                            <a:rPr lang="en-US" sz="1350" b="1" dirty="0">
                              <a:effectLst/>
                              <a:latin typeface="Arial Bold" panose="020B0704020202020204" pitchFamily="34" charset="0"/>
                              <a:ea typeface="Calibri" panose="020F0502020204030204" pitchFamily="34" charset="0"/>
                              <a:cs typeface="Arial" panose="020B0604020202020204" pitchFamily="34" charset="0"/>
                            </a:rPr>
                            <a:t>Formula</a:t>
                          </a:r>
                        </a:p>
                      </a:txBody>
                      <a:tcPr marL="68580" marR="68580" marT="0" marB="0" anchor="ctr"/>
                    </a:tc>
                    <a:extLst>
                      <a:ext uri="{0D108BD9-81ED-4DB2-BD59-A6C34878D82A}">
                        <a16:rowId xmlns:a16="http://schemas.microsoft.com/office/drawing/2014/main" val="1273810747"/>
                      </a:ext>
                    </a:extLst>
                  </a:tr>
                  <a:tr h="487680">
                    <a:tc>
                      <a:txBody>
                        <a:bodyPr/>
                        <a:lstStyle/>
                        <a:p>
                          <a:pPr marL="0" marR="0" algn="ctr">
                            <a:lnSpc>
                              <a:spcPts val="1200"/>
                            </a:lnSpc>
                            <a:spcBef>
                              <a:spcPts val="200"/>
                            </a:spcBef>
                            <a:spcAft>
                              <a:spcPts val="200"/>
                            </a:spcAft>
                          </a:pPr>
                          <a:r>
                            <a:rPr lang="en-US" sz="1350" dirty="0">
                              <a:effectLst/>
                              <a:latin typeface="Arial" panose="020B0604020202020204" pitchFamily="34" charset="0"/>
                              <a:ea typeface="Calibri" panose="020F0502020204030204" pitchFamily="34" charset="0"/>
                              <a:cs typeface="Times New Roman" panose="02020603050405020304" pitchFamily="18" charset="0"/>
                            </a:rPr>
                            <a:t>Logistic*</a:t>
                          </a:r>
                          <a:endParaRPr lang="en-US" sz="135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endParaRPr lang="en-US"/>
                        </a:p>
                      </a:txBody>
                      <a:tcPr marL="68580" marR="68580" marT="0" marB="0" anchor="ctr">
                        <a:blipFill>
                          <a:blip r:embed="rId3"/>
                          <a:stretch>
                            <a:fillRect l="-36885" t="-76543" r="-683" b="-153086"/>
                          </a:stretch>
                        </a:blipFill>
                      </a:tcPr>
                    </a:tc>
                    <a:extLst>
                      <a:ext uri="{0D108BD9-81ED-4DB2-BD59-A6C34878D82A}">
                        <a16:rowId xmlns:a16="http://schemas.microsoft.com/office/drawing/2014/main" val="2127835149"/>
                      </a:ext>
                    </a:extLst>
                  </a:tr>
                  <a:tr h="370840">
                    <a:tc>
                      <a:txBody>
                        <a:bodyPr/>
                        <a:lstStyle/>
                        <a:p>
                          <a:pPr marL="0" marR="0" algn="ctr">
                            <a:lnSpc>
                              <a:spcPts val="1200"/>
                            </a:lnSpc>
                            <a:spcBef>
                              <a:spcPts val="200"/>
                            </a:spcBef>
                            <a:spcAft>
                              <a:spcPts val="200"/>
                            </a:spcAft>
                          </a:pPr>
                          <a:r>
                            <a:rPr lang="en-US" sz="1350" dirty="0">
                              <a:effectLst/>
                              <a:latin typeface="Arial" panose="020B0604020202020204" pitchFamily="34" charset="0"/>
                              <a:ea typeface="Calibri" panose="020F0502020204030204" pitchFamily="34" charset="0"/>
                              <a:cs typeface="Times New Roman" panose="02020603050405020304" pitchFamily="18" charset="0"/>
                            </a:rPr>
                            <a:t>Complementary Log-Log (CLL)</a:t>
                          </a:r>
                          <a:endParaRPr lang="en-US" sz="135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endParaRPr lang="en-US"/>
                        </a:p>
                      </a:txBody>
                      <a:tcPr marL="68580" marR="68580" marT="0" marB="0" anchor="ctr">
                        <a:blipFill>
                          <a:blip r:embed="rId3"/>
                          <a:stretch>
                            <a:fillRect l="-36885" t="-234426" r="-683" b="-103279"/>
                          </a:stretch>
                        </a:blipFill>
                      </a:tcPr>
                    </a:tc>
                    <a:extLst>
                      <a:ext uri="{0D108BD9-81ED-4DB2-BD59-A6C34878D82A}">
                        <a16:rowId xmlns:a16="http://schemas.microsoft.com/office/drawing/2014/main" val="2293698156"/>
                      </a:ext>
                    </a:extLst>
                  </a:tr>
                  <a:tr h="370840">
                    <a:tc>
                      <a:txBody>
                        <a:bodyPr/>
                        <a:lstStyle/>
                        <a:p>
                          <a:pPr marL="0" marR="0" algn="ctr">
                            <a:lnSpc>
                              <a:spcPts val="1200"/>
                            </a:lnSpc>
                            <a:spcBef>
                              <a:spcPts val="200"/>
                            </a:spcBef>
                            <a:spcAft>
                              <a:spcPts val="200"/>
                            </a:spcAft>
                          </a:pPr>
                          <a:r>
                            <a:rPr lang="en-US" sz="1350" dirty="0" err="1">
                              <a:effectLst/>
                              <a:latin typeface="Arial" panose="020B0604020202020204" pitchFamily="34" charset="0"/>
                              <a:ea typeface="Calibri" panose="020F0502020204030204" pitchFamily="34" charset="0"/>
                              <a:cs typeface="Times New Roman" panose="02020603050405020304" pitchFamily="18" charset="0"/>
                            </a:rPr>
                            <a:t>Probit</a:t>
                          </a:r>
                          <a:endParaRPr lang="en-US" sz="135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endParaRPr lang="en-US"/>
                        </a:p>
                      </a:txBody>
                      <a:tcPr marL="68580" marR="68580" marT="0" marB="0" anchor="ctr">
                        <a:blipFill>
                          <a:blip r:embed="rId3"/>
                          <a:stretch>
                            <a:fillRect l="-36885" t="-334426" r="-683" b="-3279"/>
                          </a:stretch>
                        </a:blipFill>
                      </a:tcPr>
                    </a:tc>
                    <a:extLst>
                      <a:ext uri="{0D108BD9-81ED-4DB2-BD59-A6C34878D82A}">
                        <a16:rowId xmlns:a16="http://schemas.microsoft.com/office/drawing/2014/main" val="2781216043"/>
                      </a:ext>
                    </a:extLst>
                  </a:tr>
                </a:tbl>
              </a:graphicData>
            </a:graphic>
          </p:graphicFrame>
        </mc:Fallback>
      </mc:AlternateContent>
      <p:sp>
        <p:nvSpPr>
          <p:cNvPr id="7" name="TextBox 6">
            <a:extLst>
              <a:ext uri="{FF2B5EF4-FFF2-40B4-BE49-F238E27FC236}">
                <a16:creationId xmlns:a16="http://schemas.microsoft.com/office/drawing/2014/main" id="{6AEEE3A4-8B00-4D72-8A12-996E6C238C3F}"/>
              </a:ext>
            </a:extLst>
          </p:cNvPr>
          <p:cNvSpPr txBox="1"/>
          <p:nvPr/>
        </p:nvSpPr>
        <p:spPr>
          <a:xfrm>
            <a:off x="3450567" y="1347706"/>
            <a:ext cx="2242866" cy="400110"/>
          </a:xfrm>
          <a:prstGeom prst="rect">
            <a:avLst/>
          </a:prstGeom>
          <a:noFill/>
        </p:spPr>
        <p:txBody>
          <a:bodyPr wrap="square" rtlCol="0">
            <a:spAutoFit/>
          </a:bodyPr>
          <a:lstStyle/>
          <a:p>
            <a:pPr algn="ctr"/>
            <a:r>
              <a:rPr lang="en-US" sz="2000" b="1" dirty="0"/>
              <a:t>Distribution</a:t>
            </a:r>
          </a:p>
        </p:txBody>
      </p:sp>
      <p:sp>
        <p:nvSpPr>
          <p:cNvPr id="8" name="TextBox 7">
            <a:extLst>
              <a:ext uri="{FF2B5EF4-FFF2-40B4-BE49-F238E27FC236}">
                <a16:creationId xmlns:a16="http://schemas.microsoft.com/office/drawing/2014/main" id="{146E3545-4BDF-443C-9463-45DDDCB33993}"/>
              </a:ext>
            </a:extLst>
          </p:cNvPr>
          <p:cNvSpPr txBox="1"/>
          <p:nvPr/>
        </p:nvSpPr>
        <p:spPr>
          <a:xfrm>
            <a:off x="3450567" y="3241058"/>
            <a:ext cx="2242866" cy="400110"/>
          </a:xfrm>
          <a:prstGeom prst="rect">
            <a:avLst/>
          </a:prstGeom>
          <a:noFill/>
        </p:spPr>
        <p:txBody>
          <a:bodyPr wrap="square" rtlCol="0">
            <a:spAutoFit/>
          </a:bodyPr>
          <a:lstStyle/>
          <a:p>
            <a:pPr algn="ctr"/>
            <a:r>
              <a:rPr lang="en-US" sz="2000" b="1" dirty="0"/>
              <a:t>Link Function</a:t>
            </a:r>
          </a:p>
        </p:txBody>
      </p:sp>
    </p:spTree>
    <p:extLst>
      <p:ext uri="{BB962C8B-B14F-4D97-AF65-F5344CB8AC3E}">
        <p14:creationId xmlns:p14="http://schemas.microsoft.com/office/powerpoint/2010/main" val="10570680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91AEF2-6530-4EB2-A8CF-C6BAAA235BB4}"/>
              </a:ext>
            </a:extLst>
          </p:cNvPr>
          <p:cNvPicPr>
            <a:picLocks noChangeAspect="1"/>
          </p:cNvPicPr>
          <p:nvPr/>
        </p:nvPicPr>
        <p:blipFill>
          <a:blip r:embed="rId3"/>
          <a:stretch>
            <a:fillRect/>
          </a:stretch>
        </p:blipFill>
        <p:spPr>
          <a:xfrm>
            <a:off x="0" y="2868036"/>
            <a:ext cx="9144000" cy="2575560"/>
          </a:xfrm>
          <a:prstGeom prst="rect">
            <a:avLst/>
          </a:prstGeom>
        </p:spPr>
      </p:pic>
      <p:sp>
        <p:nvSpPr>
          <p:cNvPr id="2" name="Text Placeholder 1">
            <a:extLst>
              <a:ext uri="{FF2B5EF4-FFF2-40B4-BE49-F238E27FC236}">
                <a16:creationId xmlns:a16="http://schemas.microsoft.com/office/drawing/2014/main" id="{3693587F-7EE8-47F3-AA6C-1442BA51C793}"/>
              </a:ext>
            </a:extLst>
          </p:cNvPr>
          <p:cNvSpPr>
            <a:spLocks noGrp="1"/>
          </p:cNvSpPr>
          <p:nvPr>
            <p:ph type="body" sz="quarter" idx="10"/>
          </p:nvPr>
        </p:nvSpPr>
        <p:spPr/>
        <p:txBody>
          <a:bodyPr/>
          <a:lstStyle/>
          <a:p>
            <a:r>
              <a:rPr lang="en-US" dirty="0"/>
              <a:t>Consider a study of the effects of initial </a:t>
            </a:r>
            <a:r>
              <a:rPr lang="en-US" dirty="0">
                <a:solidFill>
                  <a:schemeClr val="accent1"/>
                </a:solidFill>
              </a:rPr>
              <a:t>airspeed</a:t>
            </a:r>
            <a:r>
              <a:rPr lang="en-US" dirty="0"/>
              <a:t> and </a:t>
            </a:r>
            <a:r>
              <a:rPr lang="en-US" dirty="0">
                <a:solidFill>
                  <a:schemeClr val="accent1"/>
                </a:solidFill>
              </a:rPr>
              <a:t>angle</a:t>
            </a:r>
            <a:r>
              <a:rPr lang="en-US" dirty="0"/>
              <a:t> of flight (continuous factors) on flight terminal </a:t>
            </a:r>
            <a:r>
              <a:rPr lang="en-US" dirty="0">
                <a:solidFill>
                  <a:schemeClr val="tx2"/>
                </a:solidFill>
              </a:rPr>
              <a:t>range</a:t>
            </a:r>
            <a:r>
              <a:rPr lang="en-US" dirty="0"/>
              <a:t> (continuous), while also looking for differences in </a:t>
            </a:r>
            <a:r>
              <a:rPr lang="en-US" dirty="0">
                <a:solidFill>
                  <a:schemeClr val="accent1"/>
                </a:solidFill>
              </a:rPr>
              <a:t>models</a:t>
            </a:r>
            <a:r>
              <a:rPr lang="en-US" dirty="0"/>
              <a:t> (a categorical factor).</a:t>
            </a:r>
          </a:p>
          <a:p>
            <a:endParaRPr lang="en-US" dirty="0"/>
          </a:p>
          <a:p>
            <a:endParaRPr lang="en-US" dirty="0"/>
          </a:p>
        </p:txBody>
      </p:sp>
      <p:sp>
        <p:nvSpPr>
          <p:cNvPr id="3" name="Title 2">
            <a:extLst>
              <a:ext uri="{FF2B5EF4-FFF2-40B4-BE49-F238E27FC236}">
                <a16:creationId xmlns:a16="http://schemas.microsoft.com/office/drawing/2014/main" id="{3227D1FD-086E-4F2E-9461-B91A3A2BFA9D}"/>
              </a:ext>
            </a:extLst>
          </p:cNvPr>
          <p:cNvSpPr>
            <a:spLocks noGrp="1"/>
          </p:cNvSpPr>
          <p:nvPr>
            <p:ph type="title"/>
          </p:nvPr>
        </p:nvSpPr>
        <p:spPr/>
        <p:txBody>
          <a:bodyPr/>
          <a:lstStyle/>
          <a:p>
            <a:r>
              <a:rPr lang="en-US" dirty="0"/>
              <a:t>Model, Airspeed, and Angle Study</a:t>
            </a:r>
          </a:p>
        </p:txBody>
      </p:sp>
      <p:sp>
        <p:nvSpPr>
          <p:cNvPr id="6" name="Callout: Bent Line 5">
            <a:extLst>
              <a:ext uri="{FF2B5EF4-FFF2-40B4-BE49-F238E27FC236}">
                <a16:creationId xmlns:a16="http://schemas.microsoft.com/office/drawing/2014/main" id="{9EDA9A28-5C84-457C-9211-D168043B28B9}"/>
              </a:ext>
            </a:extLst>
          </p:cNvPr>
          <p:cNvSpPr/>
          <p:nvPr/>
        </p:nvSpPr>
        <p:spPr>
          <a:xfrm flipH="1">
            <a:off x="6055360" y="5604043"/>
            <a:ext cx="1274558" cy="523291"/>
          </a:xfrm>
          <a:prstGeom prst="borderCallout2">
            <a:avLst>
              <a:gd name="adj1" fmla="val 18750"/>
              <a:gd name="adj2" fmla="val -8333"/>
              <a:gd name="adj3" fmla="val 18750"/>
              <a:gd name="adj4" fmla="val -16667"/>
              <a:gd name="adj5" fmla="val -264951"/>
              <a:gd name="adj6" fmla="val -77117"/>
            </a:avLst>
          </a:prstGeom>
          <a:solidFill>
            <a:srgbClr val="FFFF00"/>
          </a:solidFill>
          <a:ln w="57150">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200" dirty="0">
                <a:solidFill>
                  <a:schemeClr val="tx1"/>
                </a:solidFill>
              </a:rPr>
              <a:t>TWO LOCAL EXTREMA</a:t>
            </a:r>
          </a:p>
        </p:txBody>
      </p:sp>
      <p:sp>
        <p:nvSpPr>
          <p:cNvPr id="7" name="Callout: Bent Line 6">
            <a:extLst>
              <a:ext uri="{FF2B5EF4-FFF2-40B4-BE49-F238E27FC236}">
                <a16:creationId xmlns:a16="http://schemas.microsoft.com/office/drawing/2014/main" id="{651A8A24-31F4-4F56-A68A-EDF557669C06}"/>
              </a:ext>
            </a:extLst>
          </p:cNvPr>
          <p:cNvSpPr/>
          <p:nvPr/>
        </p:nvSpPr>
        <p:spPr>
          <a:xfrm>
            <a:off x="7451861" y="2180020"/>
            <a:ext cx="1574800" cy="523291"/>
          </a:xfrm>
          <a:prstGeom prst="borderCallout2">
            <a:avLst>
              <a:gd name="adj1" fmla="val 18750"/>
              <a:gd name="adj2" fmla="val -8333"/>
              <a:gd name="adj3" fmla="val 18750"/>
              <a:gd name="adj4" fmla="val -16667"/>
              <a:gd name="adj5" fmla="val 309750"/>
              <a:gd name="adj6" fmla="val -13117"/>
            </a:avLst>
          </a:prstGeom>
          <a:solidFill>
            <a:srgbClr val="FFFF00"/>
          </a:solidFill>
          <a:ln w="57150">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200" dirty="0">
                <a:solidFill>
                  <a:schemeClr val="tx1"/>
                </a:solidFill>
              </a:rPr>
              <a:t>GLOBAL MAXIMUM</a:t>
            </a:r>
          </a:p>
        </p:txBody>
      </p:sp>
      <p:sp>
        <p:nvSpPr>
          <p:cNvPr id="8" name="Callout: Bent Line 7">
            <a:extLst>
              <a:ext uri="{FF2B5EF4-FFF2-40B4-BE49-F238E27FC236}">
                <a16:creationId xmlns:a16="http://schemas.microsoft.com/office/drawing/2014/main" id="{7EE672F2-3725-4B7E-9DA5-860FBE6857A1}"/>
              </a:ext>
            </a:extLst>
          </p:cNvPr>
          <p:cNvSpPr/>
          <p:nvPr/>
        </p:nvSpPr>
        <p:spPr>
          <a:xfrm flipH="1">
            <a:off x="1776209" y="5945913"/>
            <a:ext cx="1691141" cy="523291"/>
          </a:xfrm>
          <a:prstGeom prst="borderCallout2">
            <a:avLst>
              <a:gd name="adj1" fmla="val 18750"/>
              <a:gd name="adj2" fmla="val -8333"/>
              <a:gd name="adj3" fmla="val 18750"/>
              <a:gd name="adj4" fmla="val -16667"/>
              <a:gd name="adj5" fmla="val -274659"/>
              <a:gd name="adj6" fmla="val -71994"/>
            </a:avLst>
          </a:prstGeom>
          <a:solidFill>
            <a:srgbClr val="FFFF00"/>
          </a:solidFill>
          <a:ln w="57150">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200" dirty="0">
                <a:solidFill>
                  <a:schemeClr val="tx1"/>
                </a:solidFill>
              </a:rPr>
              <a:t>SURFACE “RIDGES”</a:t>
            </a:r>
          </a:p>
        </p:txBody>
      </p:sp>
      <p:sp>
        <p:nvSpPr>
          <p:cNvPr id="9" name="Callout: Bent Line 8">
            <a:extLst>
              <a:ext uri="{FF2B5EF4-FFF2-40B4-BE49-F238E27FC236}">
                <a16:creationId xmlns:a16="http://schemas.microsoft.com/office/drawing/2014/main" id="{BAB25C49-15D0-4888-8AE8-FAA53B6477D4}"/>
              </a:ext>
            </a:extLst>
          </p:cNvPr>
          <p:cNvSpPr/>
          <p:nvPr/>
        </p:nvSpPr>
        <p:spPr>
          <a:xfrm flipH="1">
            <a:off x="435088" y="2296917"/>
            <a:ext cx="1160031" cy="523291"/>
          </a:xfrm>
          <a:prstGeom prst="borderCallout2">
            <a:avLst>
              <a:gd name="adj1" fmla="val 18750"/>
              <a:gd name="adj2" fmla="val -8333"/>
              <a:gd name="adj3" fmla="val 18750"/>
              <a:gd name="adj4" fmla="val -16667"/>
              <a:gd name="adj5" fmla="val 371880"/>
              <a:gd name="adj6" fmla="val -5474"/>
            </a:avLst>
          </a:prstGeom>
          <a:solidFill>
            <a:srgbClr val="FFFF00"/>
          </a:solidFill>
          <a:ln w="57150">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200" dirty="0">
                <a:solidFill>
                  <a:schemeClr val="tx1"/>
                </a:solidFill>
              </a:rPr>
              <a:t>NONLINEAR INCREASE</a:t>
            </a:r>
          </a:p>
        </p:txBody>
      </p:sp>
      <p:sp>
        <p:nvSpPr>
          <p:cNvPr id="12" name="Callout: Bent Line 11">
            <a:extLst>
              <a:ext uri="{FF2B5EF4-FFF2-40B4-BE49-F238E27FC236}">
                <a16:creationId xmlns:a16="http://schemas.microsoft.com/office/drawing/2014/main" id="{919A76F1-7355-40F2-A040-50CA117E39C5}"/>
              </a:ext>
            </a:extLst>
          </p:cNvPr>
          <p:cNvSpPr/>
          <p:nvPr/>
        </p:nvSpPr>
        <p:spPr>
          <a:xfrm flipH="1">
            <a:off x="1942953" y="2296916"/>
            <a:ext cx="1160031" cy="523291"/>
          </a:xfrm>
          <a:prstGeom prst="borderCallout2">
            <a:avLst>
              <a:gd name="adj1" fmla="val 18750"/>
              <a:gd name="adj2" fmla="val -8333"/>
              <a:gd name="adj3" fmla="val 18750"/>
              <a:gd name="adj4" fmla="val -16667"/>
              <a:gd name="adj5" fmla="val 281692"/>
              <a:gd name="adj6" fmla="val -44463"/>
            </a:avLst>
          </a:prstGeom>
          <a:solidFill>
            <a:srgbClr val="FFFF00"/>
          </a:solidFill>
          <a:ln w="57150">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200" dirty="0">
                <a:solidFill>
                  <a:schemeClr val="tx1"/>
                </a:solidFill>
              </a:rPr>
              <a:t>NUMERICAL ARTIFACTS</a:t>
            </a:r>
          </a:p>
        </p:txBody>
      </p:sp>
      <p:sp>
        <p:nvSpPr>
          <p:cNvPr id="10" name="Text Placeholder 3">
            <a:extLst>
              <a:ext uri="{FF2B5EF4-FFF2-40B4-BE49-F238E27FC236}">
                <a16:creationId xmlns:a16="http://schemas.microsoft.com/office/drawing/2014/main" id="{953DFBFB-D29D-48C7-99A6-40AE37EDEC33}"/>
              </a:ext>
            </a:extLst>
          </p:cNvPr>
          <p:cNvSpPr txBox="1">
            <a:spLocks/>
          </p:cNvSpPr>
          <p:nvPr/>
        </p:nvSpPr>
        <p:spPr>
          <a:xfrm>
            <a:off x="189531" y="6491655"/>
            <a:ext cx="7459270" cy="277005"/>
          </a:xfrm>
          <a:prstGeom prst="rect">
            <a:avLst/>
          </a:prstGeom>
        </p:spPr>
        <p:txBody>
          <a:bodyPr/>
          <a:lstStyle>
            <a:lvl1pPr marL="171446" indent="-171446" algn="l" defTabSz="685783" rtl="0" eaLnBrk="1" latinLnBrk="0" hangingPunct="1">
              <a:lnSpc>
                <a:spcPct val="90000"/>
              </a:lnSpc>
              <a:spcBef>
                <a:spcPts val="751"/>
              </a:spcBef>
              <a:buFont typeface="Arial" panose="020B0604020202020204" pitchFamily="34" charset="0"/>
              <a:buChar char="•"/>
              <a:defRPr sz="2400" kern="1200" baseline="0">
                <a:solidFill>
                  <a:schemeClr val="tx1"/>
                </a:solidFill>
                <a:latin typeface="Calibri Light" panose="020F0302020204030204" pitchFamily="34" charset="0"/>
                <a:ea typeface="+mn-ea"/>
                <a:cs typeface="Calibri Light" panose="020F0302020204030204" pitchFamily="34" charset="0"/>
              </a:defRPr>
            </a:lvl1pPr>
            <a:lvl2pPr marL="342891" indent="-171446" algn="l" defTabSz="685783" rtl="0" eaLnBrk="1" latinLnBrk="0" hangingPunct="1">
              <a:lnSpc>
                <a:spcPct val="90000"/>
              </a:lnSpc>
              <a:spcBef>
                <a:spcPts val="375"/>
              </a:spcBef>
              <a:buFont typeface="Franklin Gothic Book" panose="020B0503020102020204" pitchFamily="34" charset="0"/>
              <a:buChar char="–"/>
              <a:defRPr sz="2000" kern="1200">
                <a:solidFill>
                  <a:schemeClr val="tx1"/>
                </a:solidFill>
                <a:latin typeface="Calibri Light" panose="020F0302020204030204" pitchFamily="34" charset="0"/>
                <a:ea typeface="+mn-ea"/>
                <a:cs typeface="Calibri Light" panose="020F0302020204030204" pitchFamily="34" charset="0"/>
              </a:defRPr>
            </a:lvl2pPr>
            <a:lvl3pPr marL="514338" indent="-171446" algn="l" defTabSz="685783" rtl="0" eaLnBrk="1" latinLnBrk="0" hangingPunct="1">
              <a:lnSpc>
                <a:spcPct val="90000"/>
              </a:lnSpc>
              <a:spcBef>
                <a:spcPts val="375"/>
              </a:spcBef>
              <a:buFont typeface="Courier New" panose="02070309020205020404" pitchFamily="49" charset="0"/>
              <a:buChar char="o"/>
              <a:defRPr sz="1800" kern="1200">
                <a:solidFill>
                  <a:schemeClr val="tx1"/>
                </a:solidFill>
                <a:latin typeface="Calibri Light" panose="020F0302020204030204" pitchFamily="34" charset="0"/>
                <a:ea typeface="+mn-ea"/>
                <a:cs typeface="Calibri Light" panose="020F0302020204030204" pitchFamily="34" charset="0"/>
              </a:defRPr>
            </a:lvl3pPr>
            <a:lvl4pPr marL="685783" indent="-171446" algn="l" defTabSz="685783" rtl="0" eaLnBrk="1" latinLnBrk="0" hangingPunct="1">
              <a:lnSpc>
                <a:spcPct val="90000"/>
              </a:lnSpc>
              <a:spcBef>
                <a:spcPts val="375"/>
              </a:spcBef>
              <a:buFont typeface="Wingdings" panose="05000000000000000000" pitchFamily="2" charset="2"/>
              <a:buChar char="§"/>
              <a:defRPr sz="1600" kern="1200">
                <a:solidFill>
                  <a:schemeClr val="tx1"/>
                </a:solidFill>
                <a:latin typeface="Calibri Light" panose="020F0302020204030204" pitchFamily="34" charset="0"/>
                <a:ea typeface="+mn-ea"/>
                <a:cs typeface="Calibri Light" panose="020F0302020204030204" pitchFamily="34" charset="0"/>
              </a:defRPr>
            </a:lvl4pPr>
            <a:lvl5pPr marL="900091" indent="-214308" algn="l" defTabSz="685783" rtl="0" eaLnBrk="1" latinLnBrk="0" hangingPunct="1">
              <a:lnSpc>
                <a:spcPct val="90000"/>
              </a:lnSpc>
              <a:spcBef>
                <a:spcPts val="375"/>
              </a:spcBef>
              <a:buFont typeface="Wingdings" panose="05000000000000000000" pitchFamily="2" charset="2"/>
              <a:buChar char="Ø"/>
              <a:defRPr sz="1200"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marL="0" indent="0">
              <a:buNone/>
            </a:pPr>
            <a:r>
              <a:rPr lang="en-US" sz="1000" dirty="0"/>
              <a:t>WRPA: World Record Paper Airplane</a:t>
            </a:r>
          </a:p>
        </p:txBody>
      </p:sp>
    </p:spTree>
    <p:extLst>
      <p:ext uri="{BB962C8B-B14F-4D97-AF65-F5344CB8AC3E}">
        <p14:creationId xmlns:p14="http://schemas.microsoft.com/office/powerpoint/2010/main" val="401339396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AD335-FF64-4C7B-8B9C-161C37702D0A}"/>
              </a:ext>
            </a:extLst>
          </p:cNvPr>
          <p:cNvSpPr>
            <a:spLocks noGrp="1"/>
          </p:cNvSpPr>
          <p:nvPr>
            <p:ph type="title"/>
          </p:nvPr>
        </p:nvSpPr>
        <p:spPr>
          <a:xfrm>
            <a:off x="76200" y="162580"/>
            <a:ext cx="8991600" cy="954107"/>
          </a:xfrm>
        </p:spPr>
        <p:txBody>
          <a:bodyPr/>
          <a:lstStyle/>
          <a:p>
            <a:r>
              <a:rPr lang="en-US" dirty="0"/>
              <a:t>We have additional metrics for assessing binary predictions</a:t>
            </a:r>
          </a:p>
        </p:txBody>
      </p:sp>
      <p:sp>
        <p:nvSpPr>
          <p:cNvPr id="10" name="TextBox 9">
            <a:extLst>
              <a:ext uri="{FF2B5EF4-FFF2-40B4-BE49-F238E27FC236}">
                <a16:creationId xmlns:a16="http://schemas.microsoft.com/office/drawing/2014/main" id="{B102452F-D8E8-4E41-8A85-1A55B7C871C9}"/>
              </a:ext>
            </a:extLst>
          </p:cNvPr>
          <p:cNvSpPr txBox="1"/>
          <p:nvPr/>
        </p:nvSpPr>
        <p:spPr>
          <a:xfrm>
            <a:off x="6836581" y="1347384"/>
            <a:ext cx="2242866" cy="400110"/>
          </a:xfrm>
          <a:prstGeom prst="rect">
            <a:avLst/>
          </a:prstGeom>
          <a:noFill/>
        </p:spPr>
        <p:txBody>
          <a:bodyPr wrap="square" rtlCol="0">
            <a:spAutoFit/>
          </a:bodyPr>
          <a:lstStyle/>
          <a:p>
            <a:pPr algn="ctr"/>
            <a:r>
              <a:rPr lang="en-US" sz="2000" b="1" dirty="0"/>
              <a:t>Brier Score</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8AE414F7-5A7E-4895-9309-880507DBDB9C}"/>
                  </a:ext>
                </a:extLst>
              </p:cNvPr>
              <p:cNvSpPr txBox="1"/>
              <p:nvPr/>
            </p:nvSpPr>
            <p:spPr>
              <a:xfrm>
                <a:off x="7059346" y="2059583"/>
                <a:ext cx="1791746" cy="67730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1400" i="1" smtClean="0">
                              <a:latin typeface="Cambria Math" panose="02040503050406030204" pitchFamily="18" charset="0"/>
                            </a:rPr>
                          </m:ctrlPr>
                        </m:fPr>
                        <m:num>
                          <m:r>
                            <a:rPr lang="en-US" sz="1400" i="1">
                              <a:latin typeface="Cambria Math" panose="02040503050406030204" pitchFamily="18" charset="0"/>
                            </a:rPr>
                            <m:t>1</m:t>
                          </m:r>
                        </m:num>
                        <m:den>
                          <m:r>
                            <a:rPr lang="en-US" sz="1400" i="1">
                              <a:latin typeface="Cambria Math" panose="02040503050406030204" pitchFamily="18" charset="0"/>
                            </a:rPr>
                            <m:t>𝑛</m:t>
                          </m:r>
                        </m:den>
                      </m:f>
                      <m:nary>
                        <m:naryPr>
                          <m:chr m:val="∑"/>
                          <m:limLoc m:val="undOvr"/>
                          <m:ctrlPr>
                            <a:rPr lang="en-US" sz="1400" i="1">
                              <a:latin typeface="Cambria Math" panose="02040503050406030204" pitchFamily="18" charset="0"/>
                            </a:rPr>
                          </m:ctrlPr>
                        </m:naryPr>
                        <m:sub>
                          <m:r>
                            <a:rPr lang="en-US" sz="1400" i="1">
                              <a:latin typeface="Cambria Math" panose="02040503050406030204" pitchFamily="18" charset="0"/>
                            </a:rPr>
                            <m:t>𝑖</m:t>
                          </m:r>
                          <m:r>
                            <a:rPr lang="en-US" sz="1400">
                              <a:latin typeface="Cambria Math" panose="02040503050406030204" pitchFamily="18" charset="0"/>
                            </a:rPr>
                            <m:t>=1</m:t>
                          </m:r>
                        </m:sub>
                        <m:sup>
                          <m:r>
                            <a:rPr lang="en-US" sz="1400" i="1">
                              <a:latin typeface="Cambria Math" panose="02040503050406030204" pitchFamily="18" charset="0"/>
                            </a:rPr>
                            <m:t>𝑛</m:t>
                          </m:r>
                        </m:sup>
                        <m:e>
                          <m:r>
                            <a:rPr lang="en-US" sz="1400">
                              <a:latin typeface="Cambria Math" panose="02040503050406030204" pitchFamily="18" charset="0"/>
                            </a:rPr>
                            <m:t>(</m:t>
                          </m:r>
                        </m:e>
                      </m:nary>
                      <m:sSub>
                        <m:sSubPr>
                          <m:ctrlPr>
                            <a:rPr lang="en-US" sz="1400" i="1">
                              <a:latin typeface="Cambria Math" panose="02040503050406030204" pitchFamily="18" charset="0"/>
                            </a:rPr>
                          </m:ctrlPr>
                        </m:sSubPr>
                        <m:e>
                          <m:r>
                            <a:rPr lang="en-US" sz="1400" i="1">
                              <a:latin typeface="Cambria Math" panose="02040503050406030204" pitchFamily="18" charset="0"/>
                            </a:rPr>
                            <m:t>𝑦</m:t>
                          </m:r>
                        </m:e>
                        <m:sub>
                          <m:r>
                            <a:rPr lang="en-US" sz="1400" i="1">
                              <a:latin typeface="Cambria Math" panose="02040503050406030204" pitchFamily="18" charset="0"/>
                            </a:rPr>
                            <m:t>𝑖</m:t>
                          </m:r>
                        </m:sub>
                      </m:sSub>
                      <m:r>
                        <a:rPr lang="en-US" sz="1400" i="1">
                          <a:latin typeface="Cambria Math" panose="02040503050406030204" pitchFamily="18" charset="0"/>
                        </a:rPr>
                        <m:t>−</m:t>
                      </m:r>
                      <m:sSub>
                        <m:sSubPr>
                          <m:ctrlPr>
                            <a:rPr lang="en-US" sz="1400" i="1">
                              <a:latin typeface="Cambria Math" panose="02040503050406030204" pitchFamily="18" charset="0"/>
                            </a:rPr>
                          </m:ctrlPr>
                        </m:sSubPr>
                        <m:e>
                          <m:acc>
                            <m:accPr>
                              <m:chr m:val="̂"/>
                              <m:ctrlPr>
                                <a:rPr lang="en-US" sz="1400" i="1">
                                  <a:latin typeface="Cambria Math" panose="02040503050406030204" pitchFamily="18" charset="0"/>
                                </a:rPr>
                              </m:ctrlPr>
                            </m:accPr>
                            <m:e>
                              <m:r>
                                <a:rPr lang="en-US" sz="1400" b="0" i="1" smtClean="0">
                                  <a:latin typeface="Cambria Math" panose="02040503050406030204" pitchFamily="18" charset="0"/>
                                </a:rPr>
                                <m:t>𝑝</m:t>
                              </m:r>
                            </m:e>
                          </m:acc>
                        </m:e>
                        <m:sub>
                          <m:r>
                            <a:rPr lang="en-US" sz="1400" i="1">
                              <a:latin typeface="Cambria Math" panose="02040503050406030204" pitchFamily="18" charset="0"/>
                            </a:rPr>
                            <m:t>𝑖</m:t>
                          </m:r>
                        </m:sub>
                      </m:sSub>
                      <m:sSup>
                        <m:sSupPr>
                          <m:ctrlPr>
                            <a:rPr lang="en-US" sz="1400" i="1">
                              <a:latin typeface="Cambria Math" panose="02040503050406030204" pitchFamily="18" charset="0"/>
                            </a:rPr>
                          </m:ctrlPr>
                        </m:sSupPr>
                        <m:e>
                          <m:r>
                            <a:rPr lang="en-US" sz="1400">
                              <a:latin typeface="Cambria Math" panose="02040503050406030204" pitchFamily="18" charset="0"/>
                            </a:rPr>
                            <m:t>)</m:t>
                          </m:r>
                        </m:e>
                        <m:sup>
                          <m:r>
                            <a:rPr lang="en-US" sz="1400">
                              <a:latin typeface="Cambria Math" panose="02040503050406030204" pitchFamily="18" charset="0"/>
                            </a:rPr>
                            <m:t>2</m:t>
                          </m:r>
                        </m:sup>
                      </m:sSup>
                    </m:oMath>
                  </m:oMathPara>
                </a14:m>
                <a:endParaRPr lang="en-US" sz="1200" dirty="0"/>
              </a:p>
            </p:txBody>
          </p:sp>
        </mc:Choice>
        <mc:Fallback xmlns="">
          <p:sp>
            <p:nvSpPr>
              <p:cNvPr id="12" name="TextBox 11">
                <a:extLst>
                  <a:ext uri="{FF2B5EF4-FFF2-40B4-BE49-F238E27FC236}">
                    <a16:creationId xmlns:a16="http://schemas.microsoft.com/office/drawing/2014/main" id="{8AE414F7-5A7E-4895-9309-880507DBDB9C}"/>
                  </a:ext>
                </a:extLst>
              </p:cNvPr>
              <p:cNvSpPr txBox="1">
                <a:spLocks noRot="1" noChangeAspect="1" noMove="1" noResize="1" noEditPoints="1" noAdjustHandles="1" noChangeArrowheads="1" noChangeShapeType="1" noTextEdit="1"/>
              </p:cNvSpPr>
              <p:nvPr/>
            </p:nvSpPr>
            <p:spPr>
              <a:xfrm>
                <a:off x="7059346" y="2059583"/>
                <a:ext cx="1791746" cy="677301"/>
              </a:xfrm>
              <a:prstGeom prst="rect">
                <a:avLst/>
              </a:prstGeom>
              <a:blipFill>
                <a:blip r:embed="rId2"/>
                <a:stretch>
                  <a:fillRect/>
                </a:stretch>
              </a:blipFill>
            </p:spPr>
            <p:txBody>
              <a:bodyPr/>
              <a:lstStyle/>
              <a:p>
                <a:r>
                  <a:rPr lang="en-US">
                    <a:noFill/>
                  </a:rPr>
                  <a:t> </a:t>
                </a:r>
              </a:p>
            </p:txBody>
          </p:sp>
        </mc:Fallback>
      </mc:AlternateContent>
      <p:sp>
        <p:nvSpPr>
          <p:cNvPr id="25" name="TextBox 24">
            <a:extLst>
              <a:ext uri="{FF2B5EF4-FFF2-40B4-BE49-F238E27FC236}">
                <a16:creationId xmlns:a16="http://schemas.microsoft.com/office/drawing/2014/main" id="{B191E9F8-3BFD-45B6-AF27-DB672C068919}"/>
              </a:ext>
            </a:extLst>
          </p:cNvPr>
          <p:cNvSpPr txBox="1"/>
          <p:nvPr/>
        </p:nvSpPr>
        <p:spPr>
          <a:xfrm>
            <a:off x="6060" y="1342239"/>
            <a:ext cx="2242866" cy="400110"/>
          </a:xfrm>
          <a:prstGeom prst="rect">
            <a:avLst/>
          </a:prstGeom>
          <a:noFill/>
        </p:spPr>
        <p:txBody>
          <a:bodyPr wrap="square" rtlCol="0">
            <a:spAutoFit/>
          </a:bodyPr>
          <a:lstStyle/>
          <a:p>
            <a:pPr algn="ctr"/>
            <a:r>
              <a:rPr lang="en-US" sz="2000" b="1" dirty="0"/>
              <a:t>Accuracy</a:t>
            </a:r>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3829A6BA-3C11-4F2A-B86B-C6BBE032D6D9}"/>
                  </a:ext>
                </a:extLst>
              </p:cNvPr>
              <p:cNvSpPr txBox="1"/>
              <p:nvPr/>
            </p:nvSpPr>
            <p:spPr>
              <a:xfrm>
                <a:off x="231091" y="2139749"/>
                <a:ext cx="1792804" cy="5066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1400" i="1">
                              <a:latin typeface="Cambria Math" panose="02040503050406030204" pitchFamily="18" charset="0"/>
                            </a:rPr>
                          </m:ctrlPr>
                        </m:fPr>
                        <m:num>
                          <m:r>
                            <m:rPr>
                              <m:nor/>
                            </m:rPr>
                            <a:rPr lang="en-US" sz="1400"/>
                            <m:t>Correct</m:t>
                          </m:r>
                          <m:r>
                            <m:rPr>
                              <m:nor/>
                            </m:rPr>
                            <a:rPr lang="en-US" sz="1400"/>
                            <m:t> </m:t>
                          </m:r>
                          <m:r>
                            <m:rPr>
                              <m:nor/>
                            </m:rPr>
                            <a:rPr lang="en-US" sz="1400"/>
                            <m:t>classification</m:t>
                          </m:r>
                        </m:num>
                        <m:den>
                          <m:r>
                            <a:rPr lang="en-US" sz="1400" i="1">
                              <a:latin typeface="Cambria Math" panose="02040503050406030204" pitchFamily="18" charset="0"/>
                            </a:rPr>
                            <m:t>𝑛</m:t>
                          </m:r>
                        </m:den>
                      </m:f>
                    </m:oMath>
                  </m:oMathPara>
                </a14:m>
                <a:endParaRPr lang="en-US" sz="1200" dirty="0"/>
              </a:p>
            </p:txBody>
          </p:sp>
        </mc:Choice>
        <mc:Fallback xmlns="">
          <p:sp>
            <p:nvSpPr>
              <p:cNvPr id="26" name="TextBox 25">
                <a:extLst>
                  <a:ext uri="{FF2B5EF4-FFF2-40B4-BE49-F238E27FC236}">
                    <a16:creationId xmlns:a16="http://schemas.microsoft.com/office/drawing/2014/main" id="{3829A6BA-3C11-4F2A-B86B-C6BBE032D6D9}"/>
                  </a:ext>
                </a:extLst>
              </p:cNvPr>
              <p:cNvSpPr txBox="1">
                <a:spLocks noRot="1" noChangeAspect="1" noMove="1" noResize="1" noEditPoints="1" noAdjustHandles="1" noChangeArrowheads="1" noChangeShapeType="1" noTextEdit="1"/>
              </p:cNvSpPr>
              <p:nvPr/>
            </p:nvSpPr>
            <p:spPr>
              <a:xfrm>
                <a:off x="231091" y="2139749"/>
                <a:ext cx="1792804" cy="506677"/>
              </a:xfrm>
              <a:prstGeom prst="rect">
                <a:avLst/>
              </a:prstGeom>
              <a:blipFill>
                <a:blip r:embed="rId3"/>
                <a:stretch>
                  <a:fillRect r="-340"/>
                </a:stretch>
              </a:blipFill>
            </p:spPr>
            <p:txBody>
              <a:bodyPr/>
              <a:lstStyle/>
              <a:p>
                <a:r>
                  <a:rPr lang="en-US">
                    <a:noFill/>
                  </a:rPr>
                  <a:t> </a:t>
                </a:r>
              </a:p>
            </p:txBody>
          </p:sp>
        </mc:Fallback>
      </mc:AlternateContent>
      <p:sp>
        <p:nvSpPr>
          <p:cNvPr id="27" name="TextBox 26">
            <a:extLst>
              <a:ext uri="{FF2B5EF4-FFF2-40B4-BE49-F238E27FC236}">
                <a16:creationId xmlns:a16="http://schemas.microsoft.com/office/drawing/2014/main" id="{ACB3B23E-95D0-44AC-8D08-2E40E46F68B6}"/>
              </a:ext>
            </a:extLst>
          </p:cNvPr>
          <p:cNvSpPr txBox="1"/>
          <p:nvPr/>
        </p:nvSpPr>
        <p:spPr>
          <a:xfrm>
            <a:off x="98498" y="3136612"/>
            <a:ext cx="2057989" cy="584775"/>
          </a:xfrm>
          <a:prstGeom prst="rect">
            <a:avLst/>
          </a:prstGeom>
          <a:noFill/>
        </p:spPr>
        <p:txBody>
          <a:bodyPr wrap="square" rtlCol="0">
            <a:spAutoFit/>
          </a:bodyPr>
          <a:lstStyle/>
          <a:p>
            <a:r>
              <a:rPr lang="en-US" sz="1600" dirty="0"/>
              <a:t>Proportion of correct predictions</a:t>
            </a:r>
          </a:p>
        </p:txBody>
      </p:sp>
      <p:sp>
        <p:nvSpPr>
          <p:cNvPr id="15" name="TextBox 14">
            <a:extLst>
              <a:ext uri="{FF2B5EF4-FFF2-40B4-BE49-F238E27FC236}">
                <a16:creationId xmlns:a16="http://schemas.microsoft.com/office/drawing/2014/main" id="{36989D76-A9E9-4746-AC27-D1DA56ED90F8}"/>
              </a:ext>
            </a:extLst>
          </p:cNvPr>
          <p:cNvSpPr txBox="1"/>
          <p:nvPr/>
        </p:nvSpPr>
        <p:spPr>
          <a:xfrm>
            <a:off x="6920203" y="3141757"/>
            <a:ext cx="2057989" cy="584775"/>
          </a:xfrm>
          <a:prstGeom prst="rect">
            <a:avLst/>
          </a:prstGeom>
          <a:noFill/>
        </p:spPr>
        <p:txBody>
          <a:bodyPr wrap="square" rtlCol="0">
            <a:spAutoFit/>
          </a:bodyPr>
          <a:lstStyle/>
          <a:p>
            <a:r>
              <a:rPr lang="en-US" sz="1600" dirty="0"/>
              <a:t>Squared prediction error</a:t>
            </a:r>
            <a:endParaRPr lang="en-US" sz="1400" dirty="0"/>
          </a:p>
        </p:txBody>
      </p:sp>
      <p:sp>
        <p:nvSpPr>
          <p:cNvPr id="16" name="TextBox 15">
            <a:extLst>
              <a:ext uri="{FF2B5EF4-FFF2-40B4-BE49-F238E27FC236}">
                <a16:creationId xmlns:a16="http://schemas.microsoft.com/office/drawing/2014/main" id="{D20B0FB3-3AA3-4BEB-9483-F8CCFD17C6F5}"/>
              </a:ext>
            </a:extLst>
          </p:cNvPr>
          <p:cNvSpPr txBox="1"/>
          <p:nvPr/>
        </p:nvSpPr>
        <p:spPr>
          <a:xfrm>
            <a:off x="2307419" y="1347384"/>
            <a:ext cx="2242866" cy="400110"/>
          </a:xfrm>
          <a:prstGeom prst="rect">
            <a:avLst/>
          </a:prstGeom>
          <a:noFill/>
        </p:spPr>
        <p:txBody>
          <a:bodyPr wrap="square" rtlCol="0">
            <a:spAutoFit/>
          </a:bodyPr>
          <a:lstStyle/>
          <a:p>
            <a:pPr algn="ctr"/>
            <a:r>
              <a:rPr lang="en-US" sz="2000" b="1" dirty="0"/>
              <a:t>Precision</a:t>
            </a: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97448E39-20AB-4172-94D5-C5D66AE8F6B1}"/>
                  </a:ext>
                </a:extLst>
              </p:cNvPr>
              <p:cNvSpPr txBox="1"/>
              <p:nvPr/>
            </p:nvSpPr>
            <p:spPr>
              <a:xfrm>
                <a:off x="2532450" y="2144894"/>
                <a:ext cx="1792804" cy="50751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1400" i="1">
                              <a:latin typeface="Cambria Math" panose="02040503050406030204" pitchFamily="18" charset="0"/>
                            </a:rPr>
                          </m:ctrlPr>
                        </m:fPr>
                        <m:num>
                          <m:r>
                            <m:rPr>
                              <m:nor/>
                            </m:rPr>
                            <a:rPr lang="en-US" sz="1400"/>
                            <m:t>Correctly</m:t>
                          </m:r>
                          <m:r>
                            <m:rPr>
                              <m:nor/>
                            </m:rPr>
                            <a:rPr lang="en-US" sz="1400"/>
                            <m:t> </m:t>
                          </m:r>
                          <m:r>
                            <m:rPr>
                              <m:nor/>
                            </m:rPr>
                            <a:rPr lang="en-US" sz="1400"/>
                            <m:t>predicted</m:t>
                          </m:r>
                          <m:r>
                            <m:rPr>
                              <m:nor/>
                            </m:rPr>
                            <a:rPr lang="en-US" sz="1400"/>
                            <m:t> </m:t>
                          </m:r>
                          <m:r>
                            <a:rPr lang="en-US" sz="1400" i="1">
                              <a:latin typeface="Cambria Math" panose="02040503050406030204" pitchFamily="18" charset="0"/>
                            </a:rPr>
                            <m:t>𝐶</m:t>
                          </m:r>
                        </m:num>
                        <m:den>
                          <m:r>
                            <m:rPr>
                              <m:nor/>
                            </m:rPr>
                            <a:rPr lang="en-US" sz="1400"/>
                            <m:t># </m:t>
                          </m:r>
                          <m:r>
                            <m:rPr>
                              <m:nor/>
                            </m:rPr>
                            <a:rPr lang="en-US" sz="1400"/>
                            <m:t>of</m:t>
                          </m:r>
                          <m:r>
                            <m:rPr>
                              <m:nor/>
                            </m:rPr>
                            <a:rPr lang="en-US" sz="1400"/>
                            <m:t> </m:t>
                          </m:r>
                          <m:r>
                            <m:rPr>
                              <m:nor/>
                            </m:rPr>
                            <a:rPr lang="en-US" sz="1400"/>
                            <m:t>cases</m:t>
                          </m:r>
                          <m:r>
                            <m:rPr>
                              <m:nor/>
                            </m:rPr>
                            <a:rPr lang="en-US" sz="1400"/>
                            <m:t> </m:t>
                          </m:r>
                          <m:r>
                            <m:rPr>
                              <m:nor/>
                            </m:rPr>
                            <a:rPr lang="en-US" sz="1400"/>
                            <m:t>of</m:t>
                          </m:r>
                          <m:r>
                            <m:rPr>
                              <m:nor/>
                            </m:rPr>
                            <a:rPr lang="en-US" sz="1400"/>
                            <m:t> </m:t>
                          </m:r>
                          <m:r>
                            <a:rPr lang="en-US" sz="1400" i="1">
                              <a:latin typeface="Cambria Math" panose="02040503050406030204" pitchFamily="18" charset="0"/>
                            </a:rPr>
                            <m:t>𝐶</m:t>
                          </m:r>
                        </m:den>
                      </m:f>
                    </m:oMath>
                  </m:oMathPara>
                </a14:m>
                <a:endParaRPr lang="en-US" sz="1050" dirty="0"/>
              </a:p>
            </p:txBody>
          </p:sp>
        </mc:Choice>
        <mc:Fallback xmlns="">
          <p:sp>
            <p:nvSpPr>
              <p:cNvPr id="17" name="TextBox 16">
                <a:extLst>
                  <a:ext uri="{FF2B5EF4-FFF2-40B4-BE49-F238E27FC236}">
                    <a16:creationId xmlns:a16="http://schemas.microsoft.com/office/drawing/2014/main" id="{97448E39-20AB-4172-94D5-C5D66AE8F6B1}"/>
                  </a:ext>
                </a:extLst>
              </p:cNvPr>
              <p:cNvSpPr txBox="1">
                <a:spLocks noRot="1" noChangeAspect="1" noMove="1" noResize="1" noEditPoints="1" noAdjustHandles="1" noChangeArrowheads="1" noChangeShapeType="1" noTextEdit="1"/>
              </p:cNvSpPr>
              <p:nvPr/>
            </p:nvSpPr>
            <p:spPr>
              <a:xfrm>
                <a:off x="2532450" y="2144894"/>
                <a:ext cx="1792804" cy="507511"/>
              </a:xfrm>
              <a:prstGeom prst="rect">
                <a:avLst/>
              </a:prstGeom>
              <a:blipFill>
                <a:blip r:embed="rId4"/>
                <a:stretch>
                  <a:fillRect b="-2410"/>
                </a:stretch>
              </a:blipFill>
            </p:spPr>
            <p:txBody>
              <a:bodyPr/>
              <a:lstStyle/>
              <a:p>
                <a:r>
                  <a:rPr lang="en-US">
                    <a:noFill/>
                  </a:rPr>
                  <a:t> </a:t>
                </a:r>
              </a:p>
            </p:txBody>
          </p:sp>
        </mc:Fallback>
      </mc:AlternateContent>
      <p:sp>
        <p:nvSpPr>
          <p:cNvPr id="24" name="TextBox 23">
            <a:extLst>
              <a:ext uri="{FF2B5EF4-FFF2-40B4-BE49-F238E27FC236}">
                <a16:creationId xmlns:a16="http://schemas.microsoft.com/office/drawing/2014/main" id="{B9E1E228-5755-4E02-8537-719E363CEF7A}"/>
              </a:ext>
            </a:extLst>
          </p:cNvPr>
          <p:cNvSpPr txBox="1"/>
          <p:nvPr/>
        </p:nvSpPr>
        <p:spPr>
          <a:xfrm>
            <a:off x="2399857" y="3141757"/>
            <a:ext cx="2057989" cy="830997"/>
          </a:xfrm>
          <a:prstGeom prst="rect">
            <a:avLst/>
          </a:prstGeom>
          <a:noFill/>
        </p:spPr>
        <p:txBody>
          <a:bodyPr wrap="square" rtlCol="0">
            <a:spAutoFit/>
          </a:bodyPr>
          <a:lstStyle/>
          <a:p>
            <a:r>
              <a:rPr lang="en-US" sz="1600" dirty="0"/>
              <a:t>How frequently a class was correctly predicted</a:t>
            </a:r>
            <a:endParaRPr lang="en-US" sz="1400" dirty="0"/>
          </a:p>
        </p:txBody>
      </p:sp>
      <p:cxnSp>
        <p:nvCxnSpPr>
          <p:cNvPr id="9" name="Straight Connector 8">
            <a:extLst>
              <a:ext uri="{FF2B5EF4-FFF2-40B4-BE49-F238E27FC236}">
                <a16:creationId xmlns:a16="http://schemas.microsoft.com/office/drawing/2014/main" id="{47FEE554-AD62-411D-A28A-20A1969E04C2}"/>
              </a:ext>
            </a:extLst>
          </p:cNvPr>
          <p:cNvCxnSpPr>
            <a:cxnSpLocks/>
          </p:cNvCxnSpPr>
          <p:nvPr/>
        </p:nvCxnSpPr>
        <p:spPr>
          <a:xfrm>
            <a:off x="2307419" y="1390433"/>
            <a:ext cx="0" cy="295728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F84B8F0-2295-416D-AC46-F0226B296214}"/>
              </a:ext>
            </a:extLst>
          </p:cNvPr>
          <p:cNvCxnSpPr>
            <a:cxnSpLocks/>
          </p:cNvCxnSpPr>
          <p:nvPr/>
        </p:nvCxnSpPr>
        <p:spPr>
          <a:xfrm>
            <a:off x="4572000" y="1390433"/>
            <a:ext cx="0" cy="295728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E8CEEF7-8499-46E9-A134-A43FE828D0FD}"/>
              </a:ext>
            </a:extLst>
          </p:cNvPr>
          <p:cNvCxnSpPr>
            <a:cxnSpLocks/>
          </p:cNvCxnSpPr>
          <p:nvPr/>
        </p:nvCxnSpPr>
        <p:spPr>
          <a:xfrm>
            <a:off x="6809797" y="1390433"/>
            <a:ext cx="0" cy="295728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0F670836-A622-45B4-95E8-0789E8EBBD14}"/>
              </a:ext>
            </a:extLst>
          </p:cNvPr>
          <p:cNvSpPr txBox="1"/>
          <p:nvPr/>
        </p:nvSpPr>
        <p:spPr>
          <a:xfrm>
            <a:off x="4593715" y="1347384"/>
            <a:ext cx="2242866" cy="400110"/>
          </a:xfrm>
          <a:prstGeom prst="rect">
            <a:avLst/>
          </a:prstGeom>
          <a:noFill/>
        </p:spPr>
        <p:txBody>
          <a:bodyPr wrap="square" rtlCol="0">
            <a:spAutoFit/>
          </a:bodyPr>
          <a:lstStyle/>
          <a:p>
            <a:pPr algn="ctr"/>
            <a:r>
              <a:rPr lang="en-US" sz="2000" b="1" dirty="0"/>
              <a:t>Recall</a:t>
            </a:r>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3B712C48-8E05-4B8B-A8C3-08E6DB9FD3F8}"/>
                  </a:ext>
                </a:extLst>
              </p:cNvPr>
              <p:cNvSpPr txBox="1"/>
              <p:nvPr/>
            </p:nvSpPr>
            <p:spPr>
              <a:xfrm>
                <a:off x="4818746" y="2144894"/>
                <a:ext cx="1792804" cy="54091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1400" i="1">
                              <a:latin typeface="Cambria Math" panose="02040503050406030204" pitchFamily="18" charset="0"/>
                            </a:rPr>
                          </m:ctrlPr>
                        </m:fPr>
                        <m:num>
                          <m:r>
                            <m:rPr>
                              <m:nor/>
                            </m:rPr>
                            <a:rPr lang="en-US" sz="1400"/>
                            <m:t>Correctly</m:t>
                          </m:r>
                          <m:r>
                            <m:rPr>
                              <m:nor/>
                            </m:rPr>
                            <a:rPr lang="en-US" sz="1400"/>
                            <m:t> </m:t>
                          </m:r>
                          <m:r>
                            <m:rPr>
                              <m:nor/>
                            </m:rPr>
                            <a:rPr lang="en-US" sz="1400"/>
                            <m:t>predicted</m:t>
                          </m:r>
                          <m:r>
                            <m:rPr>
                              <m:nor/>
                            </m:rPr>
                            <a:rPr lang="en-US" sz="1400"/>
                            <m:t> </m:t>
                          </m:r>
                          <m:r>
                            <a:rPr lang="en-US" sz="1400" i="1">
                              <a:latin typeface="Cambria Math" panose="02040503050406030204" pitchFamily="18" charset="0"/>
                            </a:rPr>
                            <m:t>𝐶</m:t>
                          </m:r>
                        </m:num>
                        <m:den>
                          <m:r>
                            <m:rPr>
                              <m:nor/>
                            </m:rPr>
                            <a:rPr lang="en-US" sz="1400"/>
                            <m:t># </m:t>
                          </m:r>
                          <m:r>
                            <m:rPr>
                              <m:nor/>
                            </m:rPr>
                            <a:rPr lang="en-US" sz="1400"/>
                            <m:t>of</m:t>
                          </m:r>
                          <m:r>
                            <m:rPr>
                              <m:nor/>
                            </m:rPr>
                            <a:rPr lang="en-US" sz="1400"/>
                            <m:t> </m:t>
                          </m:r>
                          <m:r>
                            <m:rPr>
                              <m:nor/>
                            </m:rPr>
                            <a:rPr lang="en-US" sz="1400" b="0" i="0" smtClean="0"/>
                            <m:t>predictions</m:t>
                          </m:r>
                          <m:r>
                            <m:rPr>
                              <m:nor/>
                            </m:rPr>
                            <a:rPr lang="en-US" sz="1400"/>
                            <m:t> </m:t>
                          </m:r>
                          <m:r>
                            <m:rPr>
                              <m:nor/>
                            </m:rPr>
                            <a:rPr lang="en-US" sz="1400"/>
                            <m:t>of</m:t>
                          </m:r>
                          <m:r>
                            <m:rPr>
                              <m:nor/>
                            </m:rPr>
                            <a:rPr lang="en-US" sz="1400"/>
                            <m:t> </m:t>
                          </m:r>
                          <m:r>
                            <a:rPr lang="en-US" sz="1400" i="1">
                              <a:latin typeface="Cambria Math" panose="02040503050406030204" pitchFamily="18" charset="0"/>
                            </a:rPr>
                            <m:t>𝐶</m:t>
                          </m:r>
                        </m:den>
                      </m:f>
                    </m:oMath>
                  </m:oMathPara>
                </a14:m>
                <a:endParaRPr lang="en-US" sz="1050" dirty="0"/>
              </a:p>
            </p:txBody>
          </p:sp>
        </mc:Choice>
        <mc:Fallback xmlns="">
          <p:sp>
            <p:nvSpPr>
              <p:cNvPr id="30" name="TextBox 29">
                <a:extLst>
                  <a:ext uri="{FF2B5EF4-FFF2-40B4-BE49-F238E27FC236}">
                    <a16:creationId xmlns:a16="http://schemas.microsoft.com/office/drawing/2014/main" id="{3B712C48-8E05-4B8B-A8C3-08E6DB9FD3F8}"/>
                  </a:ext>
                </a:extLst>
              </p:cNvPr>
              <p:cNvSpPr txBox="1">
                <a:spLocks noRot="1" noChangeAspect="1" noMove="1" noResize="1" noEditPoints="1" noAdjustHandles="1" noChangeArrowheads="1" noChangeShapeType="1" noTextEdit="1"/>
              </p:cNvSpPr>
              <p:nvPr/>
            </p:nvSpPr>
            <p:spPr>
              <a:xfrm>
                <a:off x="4818746" y="2144894"/>
                <a:ext cx="1792804" cy="540917"/>
              </a:xfrm>
              <a:prstGeom prst="rect">
                <a:avLst/>
              </a:prstGeom>
              <a:blipFill>
                <a:blip r:embed="rId5"/>
                <a:stretch>
                  <a:fillRect b="-5618"/>
                </a:stretch>
              </a:blipFill>
            </p:spPr>
            <p:txBody>
              <a:bodyPr/>
              <a:lstStyle/>
              <a:p>
                <a:r>
                  <a:rPr lang="en-US">
                    <a:noFill/>
                  </a:rPr>
                  <a:t> </a:t>
                </a:r>
              </a:p>
            </p:txBody>
          </p:sp>
        </mc:Fallback>
      </mc:AlternateContent>
      <p:sp>
        <p:nvSpPr>
          <p:cNvPr id="31" name="TextBox 30">
            <a:extLst>
              <a:ext uri="{FF2B5EF4-FFF2-40B4-BE49-F238E27FC236}">
                <a16:creationId xmlns:a16="http://schemas.microsoft.com/office/drawing/2014/main" id="{B8734F16-393A-4FA5-A5CD-2146C8969CFF}"/>
              </a:ext>
            </a:extLst>
          </p:cNvPr>
          <p:cNvSpPr txBox="1"/>
          <p:nvPr/>
        </p:nvSpPr>
        <p:spPr>
          <a:xfrm>
            <a:off x="4686153" y="3141757"/>
            <a:ext cx="2057989" cy="830997"/>
          </a:xfrm>
          <a:prstGeom prst="rect">
            <a:avLst/>
          </a:prstGeom>
          <a:noFill/>
        </p:spPr>
        <p:txBody>
          <a:bodyPr wrap="square" rtlCol="0">
            <a:spAutoFit/>
          </a:bodyPr>
          <a:lstStyle/>
          <a:p>
            <a:r>
              <a:rPr lang="en-US" sz="1600" dirty="0"/>
              <a:t>How frequently predictions were correct</a:t>
            </a:r>
            <a:endParaRPr lang="en-US" sz="1200" dirty="0"/>
          </a:p>
        </p:txBody>
      </p:sp>
    </p:spTree>
    <p:extLst>
      <p:ext uri="{BB962C8B-B14F-4D97-AF65-F5344CB8AC3E}">
        <p14:creationId xmlns:p14="http://schemas.microsoft.com/office/powerpoint/2010/main" val="342807025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AD335-FF64-4C7B-8B9C-161C37702D0A}"/>
              </a:ext>
            </a:extLst>
          </p:cNvPr>
          <p:cNvSpPr>
            <a:spLocks noGrp="1"/>
          </p:cNvSpPr>
          <p:nvPr>
            <p:ph type="title"/>
          </p:nvPr>
        </p:nvSpPr>
        <p:spPr>
          <a:xfrm>
            <a:off x="76200" y="162580"/>
            <a:ext cx="8991600" cy="523220"/>
          </a:xfrm>
        </p:spPr>
        <p:txBody>
          <a:bodyPr/>
          <a:lstStyle/>
          <a:p>
            <a:r>
              <a:rPr lang="en-US" dirty="0"/>
              <a:t>These metrics may encourage overfitting</a:t>
            </a:r>
          </a:p>
        </p:txBody>
      </p:sp>
      <p:sp>
        <p:nvSpPr>
          <p:cNvPr id="10" name="TextBox 9">
            <a:extLst>
              <a:ext uri="{FF2B5EF4-FFF2-40B4-BE49-F238E27FC236}">
                <a16:creationId xmlns:a16="http://schemas.microsoft.com/office/drawing/2014/main" id="{B102452F-D8E8-4E41-8A85-1A55B7C871C9}"/>
              </a:ext>
            </a:extLst>
          </p:cNvPr>
          <p:cNvSpPr txBox="1"/>
          <p:nvPr/>
        </p:nvSpPr>
        <p:spPr>
          <a:xfrm>
            <a:off x="6836581" y="1347384"/>
            <a:ext cx="2242866" cy="400110"/>
          </a:xfrm>
          <a:prstGeom prst="rect">
            <a:avLst/>
          </a:prstGeom>
          <a:noFill/>
        </p:spPr>
        <p:txBody>
          <a:bodyPr wrap="square" rtlCol="0">
            <a:spAutoFit/>
          </a:bodyPr>
          <a:lstStyle/>
          <a:p>
            <a:pPr algn="ctr"/>
            <a:r>
              <a:rPr lang="en-US" sz="2000" b="1" dirty="0"/>
              <a:t>Brier Score</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8AE414F7-5A7E-4895-9309-880507DBDB9C}"/>
                  </a:ext>
                </a:extLst>
              </p:cNvPr>
              <p:cNvSpPr txBox="1"/>
              <p:nvPr/>
            </p:nvSpPr>
            <p:spPr>
              <a:xfrm>
                <a:off x="7059346" y="2059583"/>
                <a:ext cx="1791746" cy="67730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1400" i="1" smtClean="0">
                              <a:latin typeface="Cambria Math" panose="02040503050406030204" pitchFamily="18" charset="0"/>
                            </a:rPr>
                          </m:ctrlPr>
                        </m:fPr>
                        <m:num>
                          <m:r>
                            <a:rPr lang="en-US" sz="1400" i="1">
                              <a:latin typeface="Cambria Math" panose="02040503050406030204" pitchFamily="18" charset="0"/>
                            </a:rPr>
                            <m:t>1</m:t>
                          </m:r>
                        </m:num>
                        <m:den>
                          <m:r>
                            <a:rPr lang="en-US" sz="1400" i="1">
                              <a:latin typeface="Cambria Math" panose="02040503050406030204" pitchFamily="18" charset="0"/>
                            </a:rPr>
                            <m:t>𝑛</m:t>
                          </m:r>
                        </m:den>
                      </m:f>
                      <m:nary>
                        <m:naryPr>
                          <m:chr m:val="∑"/>
                          <m:limLoc m:val="undOvr"/>
                          <m:ctrlPr>
                            <a:rPr lang="en-US" sz="1400" i="1">
                              <a:latin typeface="Cambria Math" panose="02040503050406030204" pitchFamily="18" charset="0"/>
                            </a:rPr>
                          </m:ctrlPr>
                        </m:naryPr>
                        <m:sub>
                          <m:r>
                            <a:rPr lang="en-US" sz="1400" i="1">
                              <a:latin typeface="Cambria Math" panose="02040503050406030204" pitchFamily="18" charset="0"/>
                            </a:rPr>
                            <m:t>𝑖</m:t>
                          </m:r>
                          <m:r>
                            <a:rPr lang="en-US" sz="1400">
                              <a:latin typeface="Cambria Math" panose="02040503050406030204" pitchFamily="18" charset="0"/>
                            </a:rPr>
                            <m:t>=1</m:t>
                          </m:r>
                        </m:sub>
                        <m:sup>
                          <m:r>
                            <a:rPr lang="en-US" sz="1400" i="1">
                              <a:latin typeface="Cambria Math" panose="02040503050406030204" pitchFamily="18" charset="0"/>
                            </a:rPr>
                            <m:t>𝑛</m:t>
                          </m:r>
                        </m:sup>
                        <m:e>
                          <m:r>
                            <a:rPr lang="en-US" sz="1400">
                              <a:latin typeface="Cambria Math" panose="02040503050406030204" pitchFamily="18" charset="0"/>
                            </a:rPr>
                            <m:t>(</m:t>
                          </m:r>
                        </m:e>
                      </m:nary>
                      <m:sSub>
                        <m:sSubPr>
                          <m:ctrlPr>
                            <a:rPr lang="en-US" sz="1400" i="1">
                              <a:latin typeface="Cambria Math" panose="02040503050406030204" pitchFamily="18" charset="0"/>
                            </a:rPr>
                          </m:ctrlPr>
                        </m:sSubPr>
                        <m:e>
                          <m:r>
                            <a:rPr lang="en-US" sz="1400" i="1">
                              <a:latin typeface="Cambria Math" panose="02040503050406030204" pitchFamily="18" charset="0"/>
                            </a:rPr>
                            <m:t>𝑦</m:t>
                          </m:r>
                        </m:e>
                        <m:sub>
                          <m:r>
                            <a:rPr lang="en-US" sz="1400" i="1">
                              <a:latin typeface="Cambria Math" panose="02040503050406030204" pitchFamily="18" charset="0"/>
                            </a:rPr>
                            <m:t>𝑖</m:t>
                          </m:r>
                        </m:sub>
                      </m:sSub>
                      <m:r>
                        <a:rPr lang="en-US" sz="1400" i="1">
                          <a:latin typeface="Cambria Math" panose="02040503050406030204" pitchFamily="18" charset="0"/>
                        </a:rPr>
                        <m:t>−</m:t>
                      </m:r>
                      <m:sSub>
                        <m:sSubPr>
                          <m:ctrlPr>
                            <a:rPr lang="en-US" sz="1400" i="1">
                              <a:latin typeface="Cambria Math" panose="02040503050406030204" pitchFamily="18" charset="0"/>
                            </a:rPr>
                          </m:ctrlPr>
                        </m:sSubPr>
                        <m:e>
                          <m:acc>
                            <m:accPr>
                              <m:chr m:val="̂"/>
                              <m:ctrlPr>
                                <a:rPr lang="en-US" sz="1400" i="1">
                                  <a:latin typeface="Cambria Math" panose="02040503050406030204" pitchFamily="18" charset="0"/>
                                </a:rPr>
                              </m:ctrlPr>
                            </m:accPr>
                            <m:e>
                              <m:r>
                                <a:rPr lang="en-US" sz="1400" b="0" i="1" smtClean="0">
                                  <a:latin typeface="Cambria Math" panose="02040503050406030204" pitchFamily="18" charset="0"/>
                                </a:rPr>
                                <m:t>𝑝</m:t>
                              </m:r>
                            </m:e>
                          </m:acc>
                        </m:e>
                        <m:sub>
                          <m:r>
                            <a:rPr lang="en-US" sz="1400" i="1">
                              <a:latin typeface="Cambria Math" panose="02040503050406030204" pitchFamily="18" charset="0"/>
                            </a:rPr>
                            <m:t>𝑖</m:t>
                          </m:r>
                        </m:sub>
                      </m:sSub>
                      <m:sSup>
                        <m:sSupPr>
                          <m:ctrlPr>
                            <a:rPr lang="en-US" sz="1400" i="1">
                              <a:latin typeface="Cambria Math" panose="02040503050406030204" pitchFamily="18" charset="0"/>
                            </a:rPr>
                          </m:ctrlPr>
                        </m:sSupPr>
                        <m:e>
                          <m:r>
                            <a:rPr lang="en-US" sz="1400">
                              <a:latin typeface="Cambria Math" panose="02040503050406030204" pitchFamily="18" charset="0"/>
                            </a:rPr>
                            <m:t>)</m:t>
                          </m:r>
                        </m:e>
                        <m:sup>
                          <m:r>
                            <a:rPr lang="en-US" sz="1400">
                              <a:latin typeface="Cambria Math" panose="02040503050406030204" pitchFamily="18" charset="0"/>
                            </a:rPr>
                            <m:t>2</m:t>
                          </m:r>
                        </m:sup>
                      </m:sSup>
                    </m:oMath>
                  </m:oMathPara>
                </a14:m>
                <a:endParaRPr lang="en-US" sz="1200" dirty="0"/>
              </a:p>
            </p:txBody>
          </p:sp>
        </mc:Choice>
        <mc:Fallback xmlns="">
          <p:sp>
            <p:nvSpPr>
              <p:cNvPr id="12" name="TextBox 11">
                <a:extLst>
                  <a:ext uri="{FF2B5EF4-FFF2-40B4-BE49-F238E27FC236}">
                    <a16:creationId xmlns:a16="http://schemas.microsoft.com/office/drawing/2014/main" id="{8AE414F7-5A7E-4895-9309-880507DBDB9C}"/>
                  </a:ext>
                </a:extLst>
              </p:cNvPr>
              <p:cNvSpPr txBox="1">
                <a:spLocks noRot="1" noChangeAspect="1" noMove="1" noResize="1" noEditPoints="1" noAdjustHandles="1" noChangeArrowheads="1" noChangeShapeType="1" noTextEdit="1"/>
              </p:cNvSpPr>
              <p:nvPr/>
            </p:nvSpPr>
            <p:spPr>
              <a:xfrm>
                <a:off x="7059346" y="2059583"/>
                <a:ext cx="1791746" cy="677301"/>
              </a:xfrm>
              <a:prstGeom prst="rect">
                <a:avLst/>
              </a:prstGeom>
              <a:blipFill>
                <a:blip r:embed="rId2"/>
                <a:stretch>
                  <a:fillRect/>
                </a:stretch>
              </a:blipFill>
            </p:spPr>
            <p:txBody>
              <a:bodyPr/>
              <a:lstStyle/>
              <a:p>
                <a:r>
                  <a:rPr lang="en-US">
                    <a:noFill/>
                  </a:rPr>
                  <a:t> </a:t>
                </a:r>
              </a:p>
            </p:txBody>
          </p:sp>
        </mc:Fallback>
      </mc:AlternateContent>
      <p:sp>
        <p:nvSpPr>
          <p:cNvPr id="25" name="TextBox 24">
            <a:extLst>
              <a:ext uri="{FF2B5EF4-FFF2-40B4-BE49-F238E27FC236}">
                <a16:creationId xmlns:a16="http://schemas.microsoft.com/office/drawing/2014/main" id="{B191E9F8-3BFD-45B6-AF27-DB672C068919}"/>
              </a:ext>
            </a:extLst>
          </p:cNvPr>
          <p:cNvSpPr txBox="1"/>
          <p:nvPr/>
        </p:nvSpPr>
        <p:spPr>
          <a:xfrm>
            <a:off x="6060" y="1342239"/>
            <a:ext cx="2242866" cy="400110"/>
          </a:xfrm>
          <a:prstGeom prst="rect">
            <a:avLst/>
          </a:prstGeom>
          <a:noFill/>
        </p:spPr>
        <p:txBody>
          <a:bodyPr wrap="square" rtlCol="0">
            <a:spAutoFit/>
          </a:bodyPr>
          <a:lstStyle/>
          <a:p>
            <a:pPr algn="ctr"/>
            <a:r>
              <a:rPr lang="en-US" sz="2000" b="1" dirty="0"/>
              <a:t>Accuracy</a:t>
            </a:r>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3829A6BA-3C11-4F2A-B86B-C6BBE032D6D9}"/>
                  </a:ext>
                </a:extLst>
              </p:cNvPr>
              <p:cNvSpPr txBox="1"/>
              <p:nvPr/>
            </p:nvSpPr>
            <p:spPr>
              <a:xfrm>
                <a:off x="231091" y="2139749"/>
                <a:ext cx="1792804" cy="5066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1400" i="1">
                              <a:latin typeface="Cambria Math" panose="02040503050406030204" pitchFamily="18" charset="0"/>
                            </a:rPr>
                          </m:ctrlPr>
                        </m:fPr>
                        <m:num>
                          <m:r>
                            <m:rPr>
                              <m:nor/>
                            </m:rPr>
                            <a:rPr lang="en-US" sz="1400"/>
                            <m:t>Correct</m:t>
                          </m:r>
                          <m:r>
                            <m:rPr>
                              <m:nor/>
                            </m:rPr>
                            <a:rPr lang="en-US" sz="1400"/>
                            <m:t> </m:t>
                          </m:r>
                          <m:r>
                            <m:rPr>
                              <m:nor/>
                            </m:rPr>
                            <a:rPr lang="en-US" sz="1400"/>
                            <m:t>classification</m:t>
                          </m:r>
                        </m:num>
                        <m:den>
                          <m:r>
                            <a:rPr lang="en-US" sz="1400" i="1">
                              <a:latin typeface="Cambria Math" panose="02040503050406030204" pitchFamily="18" charset="0"/>
                            </a:rPr>
                            <m:t>𝑛</m:t>
                          </m:r>
                        </m:den>
                      </m:f>
                    </m:oMath>
                  </m:oMathPara>
                </a14:m>
                <a:endParaRPr lang="en-US" sz="1200" dirty="0"/>
              </a:p>
            </p:txBody>
          </p:sp>
        </mc:Choice>
        <mc:Fallback xmlns="">
          <p:sp>
            <p:nvSpPr>
              <p:cNvPr id="26" name="TextBox 25">
                <a:extLst>
                  <a:ext uri="{FF2B5EF4-FFF2-40B4-BE49-F238E27FC236}">
                    <a16:creationId xmlns:a16="http://schemas.microsoft.com/office/drawing/2014/main" id="{3829A6BA-3C11-4F2A-B86B-C6BBE032D6D9}"/>
                  </a:ext>
                </a:extLst>
              </p:cNvPr>
              <p:cNvSpPr txBox="1">
                <a:spLocks noRot="1" noChangeAspect="1" noMove="1" noResize="1" noEditPoints="1" noAdjustHandles="1" noChangeArrowheads="1" noChangeShapeType="1" noTextEdit="1"/>
              </p:cNvSpPr>
              <p:nvPr/>
            </p:nvSpPr>
            <p:spPr>
              <a:xfrm>
                <a:off x="231091" y="2139749"/>
                <a:ext cx="1792804" cy="506677"/>
              </a:xfrm>
              <a:prstGeom prst="rect">
                <a:avLst/>
              </a:prstGeom>
              <a:blipFill>
                <a:blip r:embed="rId3"/>
                <a:stretch>
                  <a:fillRect r="-340"/>
                </a:stretch>
              </a:blipFill>
            </p:spPr>
            <p:txBody>
              <a:bodyPr/>
              <a:lstStyle/>
              <a:p>
                <a:r>
                  <a:rPr lang="en-US">
                    <a:noFill/>
                  </a:rPr>
                  <a:t> </a:t>
                </a:r>
              </a:p>
            </p:txBody>
          </p:sp>
        </mc:Fallback>
      </mc:AlternateContent>
      <p:sp>
        <p:nvSpPr>
          <p:cNvPr id="27" name="TextBox 26">
            <a:extLst>
              <a:ext uri="{FF2B5EF4-FFF2-40B4-BE49-F238E27FC236}">
                <a16:creationId xmlns:a16="http://schemas.microsoft.com/office/drawing/2014/main" id="{ACB3B23E-95D0-44AC-8D08-2E40E46F68B6}"/>
              </a:ext>
            </a:extLst>
          </p:cNvPr>
          <p:cNvSpPr txBox="1"/>
          <p:nvPr/>
        </p:nvSpPr>
        <p:spPr>
          <a:xfrm>
            <a:off x="98498" y="3136612"/>
            <a:ext cx="2057989" cy="584775"/>
          </a:xfrm>
          <a:prstGeom prst="rect">
            <a:avLst/>
          </a:prstGeom>
          <a:noFill/>
        </p:spPr>
        <p:txBody>
          <a:bodyPr wrap="square" rtlCol="0">
            <a:spAutoFit/>
          </a:bodyPr>
          <a:lstStyle/>
          <a:p>
            <a:r>
              <a:rPr lang="en-US" sz="1600" dirty="0"/>
              <a:t>Proportion of correct predictions</a:t>
            </a:r>
          </a:p>
        </p:txBody>
      </p:sp>
      <p:sp>
        <p:nvSpPr>
          <p:cNvPr id="15" name="TextBox 14">
            <a:extLst>
              <a:ext uri="{FF2B5EF4-FFF2-40B4-BE49-F238E27FC236}">
                <a16:creationId xmlns:a16="http://schemas.microsoft.com/office/drawing/2014/main" id="{36989D76-A9E9-4746-AC27-D1DA56ED90F8}"/>
              </a:ext>
            </a:extLst>
          </p:cNvPr>
          <p:cNvSpPr txBox="1"/>
          <p:nvPr/>
        </p:nvSpPr>
        <p:spPr>
          <a:xfrm>
            <a:off x="6920203" y="3141757"/>
            <a:ext cx="2057989" cy="584775"/>
          </a:xfrm>
          <a:prstGeom prst="rect">
            <a:avLst/>
          </a:prstGeom>
          <a:noFill/>
        </p:spPr>
        <p:txBody>
          <a:bodyPr wrap="square" rtlCol="0">
            <a:spAutoFit/>
          </a:bodyPr>
          <a:lstStyle/>
          <a:p>
            <a:r>
              <a:rPr lang="en-US" sz="1600" dirty="0"/>
              <a:t>Squared prediction error</a:t>
            </a:r>
            <a:endParaRPr lang="en-US" sz="1400" dirty="0"/>
          </a:p>
        </p:txBody>
      </p:sp>
      <p:sp>
        <p:nvSpPr>
          <p:cNvPr id="16" name="TextBox 15">
            <a:extLst>
              <a:ext uri="{FF2B5EF4-FFF2-40B4-BE49-F238E27FC236}">
                <a16:creationId xmlns:a16="http://schemas.microsoft.com/office/drawing/2014/main" id="{D20B0FB3-3AA3-4BEB-9483-F8CCFD17C6F5}"/>
              </a:ext>
            </a:extLst>
          </p:cNvPr>
          <p:cNvSpPr txBox="1"/>
          <p:nvPr/>
        </p:nvSpPr>
        <p:spPr>
          <a:xfrm>
            <a:off x="2307419" y="1347384"/>
            <a:ext cx="2242866" cy="400110"/>
          </a:xfrm>
          <a:prstGeom prst="rect">
            <a:avLst/>
          </a:prstGeom>
          <a:noFill/>
        </p:spPr>
        <p:txBody>
          <a:bodyPr wrap="square" rtlCol="0">
            <a:spAutoFit/>
          </a:bodyPr>
          <a:lstStyle/>
          <a:p>
            <a:pPr algn="ctr"/>
            <a:r>
              <a:rPr lang="en-US" sz="2000" b="1" dirty="0"/>
              <a:t>Precision</a:t>
            </a: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97448E39-20AB-4172-94D5-C5D66AE8F6B1}"/>
                  </a:ext>
                </a:extLst>
              </p:cNvPr>
              <p:cNvSpPr txBox="1"/>
              <p:nvPr/>
            </p:nvSpPr>
            <p:spPr>
              <a:xfrm>
                <a:off x="2532450" y="2144894"/>
                <a:ext cx="1792804" cy="50751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1400" i="1">
                              <a:latin typeface="Cambria Math" panose="02040503050406030204" pitchFamily="18" charset="0"/>
                            </a:rPr>
                          </m:ctrlPr>
                        </m:fPr>
                        <m:num>
                          <m:r>
                            <m:rPr>
                              <m:nor/>
                            </m:rPr>
                            <a:rPr lang="en-US" sz="1400"/>
                            <m:t>Correctly</m:t>
                          </m:r>
                          <m:r>
                            <m:rPr>
                              <m:nor/>
                            </m:rPr>
                            <a:rPr lang="en-US" sz="1400"/>
                            <m:t> </m:t>
                          </m:r>
                          <m:r>
                            <m:rPr>
                              <m:nor/>
                            </m:rPr>
                            <a:rPr lang="en-US" sz="1400"/>
                            <m:t>predicted</m:t>
                          </m:r>
                          <m:r>
                            <m:rPr>
                              <m:nor/>
                            </m:rPr>
                            <a:rPr lang="en-US" sz="1400"/>
                            <m:t> </m:t>
                          </m:r>
                          <m:r>
                            <a:rPr lang="en-US" sz="1400" i="1">
                              <a:latin typeface="Cambria Math" panose="02040503050406030204" pitchFamily="18" charset="0"/>
                            </a:rPr>
                            <m:t>𝐶</m:t>
                          </m:r>
                        </m:num>
                        <m:den>
                          <m:r>
                            <m:rPr>
                              <m:nor/>
                            </m:rPr>
                            <a:rPr lang="en-US" sz="1400"/>
                            <m:t># </m:t>
                          </m:r>
                          <m:r>
                            <m:rPr>
                              <m:nor/>
                            </m:rPr>
                            <a:rPr lang="en-US" sz="1400"/>
                            <m:t>of</m:t>
                          </m:r>
                          <m:r>
                            <m:rPr>
                              <m:nor/>
                            </m:rPr>
                            <a:rPr lang="en-US" sz="1400"/>
                            <m:t> </m:t>
                          </m:r>
                          <m:r>
                            <m:rPr>
                              <m:nor/>
                            </m:rPr>
                            <a:rPr lang="en-US" sz="1400"/>
                            <m:t>cases</m:t>
                          </m:r>
                          <m:r>
                            <m:rPr>
                              <m:nor/>
                            </m:rPr>
                            <a:rPr lang="en-US" sz="1400"/>
                            <m:t> </m:t>
                          </m:r>
                          <m:r>
                            <m:rPr>
                              <m:nor/>
                            </m:rPr>
                            <a:rPr lang="en-US" sz="1400"/>
                            <m:t>of</m:t>
                          </m:r>
                          <m:r>
                            <m:rPr>
                              <m:nor/>
                            </m:rPr>
                            <a:rPr lang="en-US" sz="1400"/>
                            <m:t> </m:t>
                          </m:r>
                          <m:r>
                            <a:rPr lang="en-US" sz="1400" i="1">
                              <a:latin typeface="Cambria Math" panose="02040503050406030204" pitchFamily="18" charset="0"/>
                            </a:rPr>
                            <m:t>𝐶</m:t>
                          </m:r>
                        </m:den>
                      </m:f>
                    </m:oMath>
                  </m:oMathPara>
                </a14:m>
                <a:endParaRPr lang="en-US" sz="1050" dirty="0"/>
              </a:p>
            </p:txBody>
          </p:sp>
        </mc:Choice>
        <mc:Fallback xmlns="">
          <p:sp>
            <p:nvSpPr>
              <p:cNvPr id="17" name="TextBox 16">
                <a:extLst>
                  <a:ext uri="{FF2B5EF4-FFF2-40B4-BE49-F238E27FC236}">
                    <a16:creationId xmlns:a16="http://schemas.microsoft.com/office/drawing/2014/main" id="{97448E39-20AB-4172-94D5-C5D66AE8F6B1}"/>
                  </a:ext>
                </a:extLst>
              </p:cNvPr>
              <p:cNvSpPr txBox="1">
                <a:spLocks noRot="1" noChangeAspect="1" noMove="1" noResize="1" noEditPoints="1" noAdjustHandles="1" noChangeArrowheads="1" noChangeShapeType="1" noTextEdit="1"/>
              </p:cNvSpPr>
              <p:nvPr/>
            </p:nvSpPr>
            <p:spPr>
              <a:xfrm>
                <a:off x="2532450" y="2144894"/>
                <a:ext cx="1792804" cy="507511"/>
              </a:xfrm>
              <a:prstGeom prst="rect">
                <a:avLst/>
              </a:prstGeom>
              <a:blipFill>
                <a:blip r:embed="rId4"/>
                <a:stretch>
                  <a:fillRect b="-2410"/>
                </a:stretch>
              </a:blipFill>
            </p:spPr>
            <p:txBody>
              <a:bodyPr/>
              <a:lstStyle/>
              <a:p>
                <a:r>
                  <a:rPr lang="en-US">
                    <a:noFill/>
                  </a:rPr>
                  <a:t> </a:t>
                </a:r>
              </a:p>
            </p:txBody>
          </p:sp>
        </mc:Fallback>
      </mc:AlternateContent>
      <p:sp>
        <p:nvSpPr>
          <p:cNvPr id="24" name="TextBox 23">
            <a:extLst>
              <a:ext uri="{FF2B5EF4-FFF2-40B4-BE49-F238E27FC236}">
                <a16:creationId xmlns:a16="http://schemas.microsoft.com/office/drawing/2014/main" id="{B9E1E228-5755-4E02-8537-719E363CEF7A}"/>
              </a:ext>
            </a:extLst>
          </p:cNvPr>
          <p:cNvSpPr txBox="1"/>
          <p:nvPr/>
        </p:nvSpPr>
        <p:spPr>
          <a:xfrm>
            <a:off x="2399857" y="3141757"/>
            <a:ext cx="2057989" cy="830997"/>
          </a:xfrm>
          <a:prstGeom prst="rect">
            <a:avLst/>
          </a:prstGeom>
          <a:noFill/>
        </p:spPr>
        <p:txBody>
          <a:bodyPr wrap="square" rtlCol="0">
            <a:spAutoFit/>
          </a:bodyPr>
          <a:lstStyle/>
          <a:p>
            <a:r>
              <a:rPr lang="en-US" sz="1600" dirty="0"/>
              <a:t>How frequently a class was correctly predicted</a:t>
            </a:r>
            <a:endParaRPr lang="en-US" sz="1400" dirty="0"/>
          </a:p>
        </p:txBody>
      </p:sp>
      <p:cxnSp>
        <p:nvCxnSpPr>
          <p:cNvPr id="9" name="Straight Connector 8">
            <a:extLst>
              <a:ext uri="{FF2B5EF4-FFF2-40B4-BE49-F238E27FC236}">
                <a16:creationId xmlns:a16="http://schemas.microsoft.com/office/drawing/2014/main" id="{47FEE554-AD62-411D-A28A-20A1969E04C2}"/>
              </a:ext>
            </a:extLst>
          </p:cNvPr>
          <p:cNvCxnSpPr>
            <a:cxnSpLocks/>
          </p:cNvCxnSpPr>
          <p:nvPr/>
        </p:nvCxnSpPr>
        <p:spPr>
          <a:xfrm>
            <a:off x="2307419" y="1390433"/>
            <a:ext cx="0" cy="295728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F84B8F0-2295-416D-AC46-F0226B296214}"/>
              </a:ext>
            </a:extLst>
          </p:cNvPr>
          <p:cNvCxnSpPr>
            <a:cxnSpLocks/>
          </p:cNvCxnSpPr>
          <p:nvPr/>
        </p:nvCxnSpPr>
        <p:spPr>
          <a:xfrm>
            <a:off x="4572000" y="1390433"/>
            <a:ext cx="0" cy="295728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E8CEEF7-8499-46E9-A134-A43FE828D0FD}"/>
              </a:ext>
            </a:extLst>
          </p:cNvPr>
          <p:cNvCxnSpPr>
            <a:cxnSpLocks/>
          </p:cNvCxnSpPr>
          <p:nvPr/>
        </p:nvCxnSpPr>
        <p:spPr>
          <a:xfrm>
            <a:off x="6809797" y="1390433"/>
            <a:ext cx="0" cy="295728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0F670836-A622-45B4-95E8-0789E8EBBD14}"/>
              </a:ext>
            </a:extLst>
          </p:cNvPr>
          <p:cNvSpPr txBox="1"/>
          <p:nvPr/>
        </p:nvSpPr>
        <p:spPr>
          <a:xfrm>
            <a:off x="4593715" y="1347384"/>
            <a:ext cx="2242866" cy="400110"/>
          </a:xfrm>
          <a:prstGeom prst="rect">
            <a:avLst/>
          </a:prstGeom>
          <a:noFill/>
        </p:spPr>
        <p:txBody>
          <a:bodyPr wrap="square" rtlCol="0">
            <a:spAutoFit/>
          </a:bodyPr>
          <a:lstStyle/>
          <a:p>
            <a:pPr algn="ctr"/>
            <a:r>
              <a:rPr lang="en-US" sz="2000" b="1" dirty="0"/>
              <a:t>Recall</a:t>
            </a:r>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3B712C48-8E05-4B8B-A8C3-08E6DB9FD3F8}"/>
                  </a:ext>
                </a:extLst>
              </p:cNvPr>
              <p:cNvSpPr txBox="1"/>
              <p:nvPr/>
            </p:nvSpPr>
            <p:spPr>
              <a:xfrm>
                <a:off x="4818746" y="2144894"/>
                <a:ext cx="1792804" cy="54091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1400" i="1">
                              <a:latin typeface="Cambria Math" panose="02040503050406030204" pitchFamily="18" charset="0"/>
                            </a:rPr>
                          </m:ctrlPr>
                        </m:fPr>
                        <m:num>
                          <m:r>
                            <m:rPr>
                              <m:nor/>
                            </m:rPr>
                            <a:rPr lang="en-US" sz="1400"/>
                            <m:t>Correctly</m:t>
                          </m:r>
                          <m:r>
                            <m:rPr>
                              <m:nor/>
                            </m:rPr>
                            <a:rPr lang="en-US" sz="1400"/>
                            <m:t> </m:t>
                          </m:r>
                          <m:r>
                            <m:rPr>
                              <m:nor/>
                            </m:rPr>
                            <a:rPr lang="en-US" sz="1400"/>
                            <m:t>predicted</m:t>
                          </m:r>
                          <m:r>
                            <m:rPr>
                              <m:nor/>
                            </m:rPr>
                            <a:rPr lang="en-US" sz="1400"/>
                            <m:t> </m:t>
                          </m:r>
                          <m:r>
                            <a:rPr lang="en-US" sz="1400" i="1">
                              <a:latin typeface="Cambria Math" panose="02040503050406030204" pitchFamily="18" charset="0"/>
                            </a:rPr>
                            <m:t>𝐶</m:t>
                          </m:r>
                        </m:num>
                        <m:den>
                          <m:r>
                            <m:rPr>
                              <m:nor/>
                            </m:rPr>
                            <a:rPr lang="en-US" sz="1400"/>
                            <m:t># </m:t>
                          </m:r>
                          <m:r>
                            <m:rPr>
                              <m:nor/>
                            </m:rPr>
                            <a:rPr lang="en-US" sz="1400"/>
                            <m:t>of</m:t>
                          </m:r>
                          <m:r>
                            <m:rPr>
                              <m:nor/>
                            </m:rPr>
                            <a:rPr lang="en-US" sz="1400"/>
                            <m:t> </m:t>
                          </m:r>
                          <m:r>
                            <m:rPr>
                              <m:nor/>
                            </m:rPr>
                            <a:rPr lang="en-US" sz="1400" b="0" i="0" smtClean="0"/>
                            <m:t>predictions</m:t>
                          </m:r>
                          <m:r>
                            <m:rPr>
                              <m:nor/>
                            </m:rPr>
                            <a:rPr lang="en-US" sz="1400"/>
                            <m:t> </m:t>
                          </m:r>
                          <m:r>
                            <m:rPr>
                              <m:nor/>
                            </m:rPr>
                            <a:rPr lang="en-US" sz="1400"/>
                            <m:t>of</m:t>
                          </m:r>
                          <m:r>
                            <m:rPr>
                              <m:nor/>
                            </m:rPr>
                            <a:rPr lang="en-US" sz="1400"/>
                            <m:t> </m:t>
                          </m:r>
                          <m:r>
                            <a:rPr lang="en-US" sz="1400" i="1">
                              <a:latin typeface="Cambria Math" panose="02040503050406030204" pitchFamily="18" charset="0"/>
                            </a:rPr>
                            <m:t>𝐶</m:t>
                          </m:r>
                        </m:den>
                      </m:f>
                    </m:oMath>
                  </m:oMathPara>
                </a14:m>
                <a:endParaRPr lang="en-US" sz="1050" dirty="0"/>
              </a:p>
            </p:txBody>
          </p:sp>
        </mc:Choice>
        <mc:Fallback xmlns="">
          <p:sp>
            <p:nvSpPr>
              <p:cNvPr id="30" name="TextBox 29">
                <a:extLst>
                  <a:ext uri="{FF2B5EF4-FFF2-40B4-BE49-F238E27FC236}">
                    <a16:creationId xmlns:a16="http://schemas.microsoft.com/office/drawing/2014/main" id="{3B712C48-8E05-4B8B-A8C3-08E6DB9FD3F8}"/>
                  </a:ext>
                </a:extLst>
              </p:cNvPr>
              <p:cNvSpPr txBox="1">
                <a:spLocks noRot="1" noChangeAspect="1" noMove="1" noResize="1" noEditPoints="1" noAdjustHandles="1" noChangeArrowheads="1" noChangeShapeType="1" noTextEdit="1"/>
              </p:cNvSpPr>
              <p:nvPr/>
            </p:nvSpPr>
            <p:spPr>
              <a:xfrm>
                <a:off x="4818746" y="2144894"/>
                <a:ext cx="1792804" cy="540917"/>
              </a:xfrm>
              <a:prstGeom prst="rect">
                <a:avLst/>
              </a:prstGeom>
              <a:blipFill>
                <a:blip r:embed="rId5"/>
                <a:stretch>
                  <a:fillRect b="-5618"/>
                </a:stretch>
              </a:blipFill>
            </p:spPr>
            <p:txBody>
              <a:bodyPr/>
              <a:lstStyle/>
              <a:p>
                <a:r>
                  <a:rPr lang="en-US">
                    <a:noFill/>
                  </a:rPr>
                  <a:t> </a:t>
                </a:r>
              </a:p>
            </p:txBody>
          </p:sp>
        </mc:Fallback>
      </mc:AlternateContent>
      <p:sp>
        <p:nvSpPr>
          <p:cNvPr id="31" name="TextBox 30">
            <a:extLst>
              <a:ext uri="{FF2B5EF4-FFF2-40B4-BE49-F238E27FC236}">
                <a16:creationId xmlns:a16="http://schemas.microsoft.com/office/drawing/2014/main" id="{B8734F16-393A-4FA5-A5CD-2146C8969CFF}"/>
              </a:ext>
            </a:extLst>
          </p:cNvPr>
          <p:cNvSpPr txBox="1"/>
          <p:nvPr/>
        </p:nvSpPr>
        <p:spPr>
          <a:xfrm>
            <a:off x="4686153" y="3141757"/>
            <a:ext cx="2057989" cy="830997"/>
          </a:xfrm>
          <a:prstGeom prst="rect">
            <a:avLst/>
          </a:prstGeom>
          <a:noFill/>
        </p:spPr>
        <p:txBody>
          <a:bodyPr wrap="square" rtlCol="0">
            <a:spAutoFit/>
          </a:bodyPr>
          <a:lstStyle/>
          <a:p>
            <a:r>
              <a:rPr lang="en-US" sz="1600" dirty="0"/>
              <a:t>How frequently predictions were correct</a:t>
            </a:r>
            <a:endParaRPr lang="en-US" sz="1200" dirty="0"/>
          </a:p>
        </p:txBody>
      </p:sp>
      <p:grpSp>
        <p:nvGrpSpPr>
          <p:cNvPr id="14" name="Group 13">
            <a:extLst>
              <a:ext uri="{FF2B5EF4-FFF2-40B4-BE49-F238E27FC236}">
                <a16:creationId xmlns:a16="http://schemas.microsoft.com/office/drawing/2014/main" id="{9B15575E-1434-4ED2-9E79-58FCBE34BEB0}"/>
              </a:ext>
            </a:extLst>
          </p:cNvPr>
          <p:cNvGrpSpPr/>
          <p:nvPr/>
        </p:nvGrpSpPr>
        <p:grpSpPr>
          <a:xfrm>
            <a:off x="1451887" y="2685811"/>
            <a:ext cx="6009566" cy="3760568"/>
            <a:chOff x="1451887" y="2685811"/>
            <a:chExt cx="6009566" cy="3760568"/>
          </a:xfrm>
        </p:grpSpPr>
        <p:sp>
          <p:nvSpPr>
            <p:cNvPr id="20" name="Rectangle 19">
              <a:extLst>
                <a:ext uri="{FF2B5EF4-FFF2-40B4-BE49-F238E27FC236}">
                  <a16:creationId xmlns:a16="http://schemas.microsoft.com/office/drawing/2014/main" id="{B62149E3-FEF4-445E-8CD7-5E582CC7EDFD}"/>
                </a:ext>
              </a:extLst>
            </p:cNvPr>
            <p:cNvSpPr/>
            <p:nvPr/>
          </p:nvSpPr>
          <p:spPr>
            <a:xfrm flipH="1">
              <a:off x="2929244" y="5398680"/>
              <a:ext cx="3024848" cy="1047699"/>
            </a:xfrm>
            <a:prstGeom prst="rect">
              <a:avLst/>
            </a:prstGeom>
            <a:solidFill>
              <a:srgbClr val="FFFF00"/>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None of these metrics degrade in the training sample if we add irrelevant factors (that is bad)</a:t>
              </a:r>
            </a:p>
          </p:txBody>
        </p:sp>
        <p:cxnSp>
          <p:nvCxnSpPr>
            <p:cNvPr id="21" name="Straight Arrow Connector 20">
              <a:extLst>
                <a:ext uri="{FF2B5EF4-FFF2-40B4-BE49-F238E27FC236}">
                  <a16:creationId xmlns:a16="http://schemas.microsoft.com/office/drawing/2014/main" id="{50EFE6ED-5D43-4C5B-92EA-01CBBFBFDD66}"/>
                </a:ext>
              </a:extLst>
            </p:cNvPr>
            <p:cNvCxnSpPr>
              <a:cxnSpLocks/>
              <a:stCxn id="20" idx="3"/>
            </p:cNvCxnSpPr>
            <p:nvPr/>
          </p:nvCxnSpPr>
          <p:spPr>
            <a:xfrm flipH="1" flipV="1">
              <a:off x="1451887" y="2685811"/>
              <a:ext cx="1477357" cy="3236719"/>
            </a:xfrm>
            <a:prstGeom prst="straightConnector1">
              <a:avLst/>
            </a:prstGeom>
            <a:ln w="571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8EF1B36C-3F4D-4646-B375-42C5DBDE3BC2}"/>
                </a:ext>
              </a:extLst>
            </p:cNvPr>
            <p:cNvCxnSpPr>
              <a:cxnSpLocks/>
              <a:stCxn id="20" idx="1"/>
            </p:cNvCxnSpPr>
            <p:nvPr/>
          </p:nvCxnSpPr>
          <p:spPr>
            <a:xfrm flipV="1">
              <a:off x="5954092" y="2735610"/>
              <a:ext cx="1507361" cy="3186920"/>
            </a:xfrm>
            <a:prstGeom prst="straightConnector1">
              <a:avLst/>
            </a:prstGeom>
            <a:ln w="571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7E516678-964B-4C09-A0D6-4F7033157D1F}"/>
                </a:ext>
              </a:extLst>
            </p:cNvPr>
            <p:cNvCxnSpPr>
              <a:cxnSpLocks/>
            </p:cNvCxnSpPr>
            <p:nvPr/>
          </p:nvCxnSpPr>
          <p:spPr>
            <a:xfrm flipV="1">
              <a:off x="4436605" y="2735610"/>
              <a:ext cx="1006663" cy="2671823"/>
            </a:xfrm>
            <a:prstGeom prst="straightConnector1">
              <a:avLst/>
            </a:prstGeom>
            <a:ln w="571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8AEF16BD-8020-4BF5-A237-43D60A20DCDE}"/>
                </a:ext>
              </a:extLst>
            </p:cNvPr>
            <p:cNvCxnSpPr>
              <a:cxnSpLocks/>
              <a:stCxn id="20" idx="0"/>
            </p:cNvCxnSpPr>
            <p:nvPr/>
          </p:nvCxnSpPr>
          <p:spPr>
            <a:xfrm flipH="1" flipV="1">
              <a:off x="3604193" y="2735610"/>
              <a:ext cx="837475" cy="2663070"/>
            </a:xfrm>
            <a:prstGeom prst="straightConnector1">
              <a:avLst/>
            </a:prstGeom>
            <a:ln w="571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4791396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AD335-FF64-4C7B-8B9C-161C37702D0A}"/>
              </a:ext>
            </a:extLst>
          </p:cNvPr>
          <p:cNvSpPr>
            <a:spLocks noGrp="1"/>
          </p:cNvSpPr>
          <p:nvPr>
            <p:ph type="title"/>
          </p:nvPr>
        </p:nvSpPr>
        <p:spPr>
          <a:xfrm>
            <a:off x="76200" y="162580"/>
            <a:ext cx="8991600" cy="954107"/>
          </a:xfrm>
        </p:spPr>
        <p:txBody>
          <a:bodyPr/>
          <a:lstStyle/>
          <a:p>
            <a:r>
              <a:rPr lang="en-US" dirty="0"/>
              <a:t>The Bayesian information criterion (BIC) can appropriately penalize complex metamodels</a:t>
            </a:r>
          </a:p>
        </p:txBody>
      </p:sp>
      <p:sp>
        <p:nvSpPr>
          <p:cNvPr id="10" name="TextBox 9">
            <a:extLst>
              <a:ext uri="{FF2B5EF4-FFF2-40B4-BE49-F238E27FC236}">
                <a16:creationId xmlns:a16="http://schemas.microsoft.com/office/drawing/2014/main" id="{B102452F-D8E8-4E41-8A85-1A55B7C871C9}"/>
              </a:ext>
            </a:extLst>
          </p:cNvPr>
          <p:cNvSpPr txBox="1"/>
          <p:nvPr/>
        </p:nvSpPr>
        <p:spPr>
          <a:xfrm>
            <a:off x="6836581" y="1347384"/>
            <a:ext cx="2242866" cy="400110"/>
          </a:xfrm>
          <a:prstGeom prst="rect">
            <a:avLst/>
          </a:prstGeom>
          <a:noFill/>
        </p:spPr>
        <p:txBody>
          <a:bodyPr wrap="square" rtlCol="0">
            <a:spAutoFit/>
          </a:bodyPr>
          <a:lstStyle/>
          <a:p>
            <a:pPr algn="ctr"/>
            <a:r>
              <a:rPr lang="en-US" sz="2000" b="1" dirty="0"/>
              <a:t>Brier Score</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8AE414F7-5A7E-4895-9309-880507DBDB9C}"/>
                  </a:ext>
                </a:extLst>
              </p:cNvPr>
              <p:cNvSpPr txBox="1"/>
              <p:nvPr/>
            </p:nvSpPr>
            <p:spPr>
              <a:xfrm>
                <a:off x="7059346" y="2059583"/>
                <a:ext cx="1791746" cy="67730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1400" i="1" smtClean="0">
                              <a:latin typeface="Cambria Math" panose="02040503050406030204" pitchFamily="18" charset="0"/>
                            </a:rPr>
                          </m:ctrlPr>
                        </m:fPr>
                        <m:num>
                          <m:r>
                            <a:rPr lang="en-US" sz="1400" i="1">
                              <a:latin typeface="Cambria Math" panose="02040503050406030204" pitchFamily="18" charset="0"/>
                            </a:rPr>
                            <m:t>1</m:t>
                          </m:r>
                        </m:num>
                        <m:den>
                          <m:r>
                            <a:rPr lang="en-US" sz="1400" i="1">
                              <a:latin typeface="Cambria Math" panose="02040503050406030204" pitchFamily="18" charset="0"/>
                            </a:rPr>
                            <m:t>𝑛</m:t>
                          </m:r>
                        </m:den>
                      </m:f>
                      <m:nary>
                        <m:naryPr>
                          <m:chr m:val="∑"/>
                          <m:limLoc m:val="undOvr"/>
                          <m:ctrlPr>
                            <a:rPr lang="en-US" sz="1400" i="1">
                              <a:latin typeface="Cambria Math" panose="02040503050406030204" pitchFamily="18" charset="0"/>
                            </a:rPr>
                          </m:ctrlPr>
                        </m:naryPr>
                        <m:sub>
                          <m:r>
                            <a:rPr lang="en-US" sz="1400" i="1">
                              <a:latin typeface="Cambria Math" panose="02040503050406030204" pitchFamily="18" charset="0"/>
                            </a:rPr>
                            <m:t>𝑖</m:t>
                          </m:r>
                          <m:r>
                            <a:rPr lang="en-US" sz="1400">
                              <a:latin typeface="Cambria Math" panose="02040503050406030204" pitchFamily="18" charset="0"/>
                            </a:rPr>
                            <m:t>=1</m:t>
                          </m:r>
                        </m:sub>
                        <m:sup>
                          <m:r>
                            <a:rPr lang="en-US" sz="1400" i="1">
                              <a:latin typeface="Cambria Math" panose="02040503050406030204" pitchFamily="18" charset="0"/>
                            </a:rPr>
                            <m:t>𝑛</m:t>
                          </m:r>
                        </m:sup>
                        <m:e>
                          <m:r>
                            <a:rPr lang="en-US" sz="1400">
                              <a:latin typeface="Cambria Math" panose="02040503050406030204" pitchFamily="18" charset="0"/>
                            </a:rPr>
                            <m:t>(</m:t>
                          </m:r>
                        </m:e>
                      </m:nary>
                      <m:sSub>
                        <m:sSubPr>
                          <m:ctrlPr>
                            <a:rPr lang="en-US" sz="1400" i="1">
                              <a:latin typeface="Cambria Math" panose="02040503050406030204" pitchFamily="18" charset="0"/>
                            </a:rPr>
                          </m:ctrlPr>
                        </m:sSubPr>
                        <m:e>
                          <m:r>
                            <a:rPr lang="en-US" sz="1400" i="1">
                              <a:latin typeface="Cambria Math" panose="02040503050406030204" pitchFamily="18" charset="0"/>
                            </a:rPr>
                            <m:t>𝑦</m:t>
                          </m:r>
                        </m:e>
                        <m:sub>
                          <m:r>
                            <a:rPr lang="en-US" sz="1400" i="1">
                              <a:latin typeface="Cambria Math" panose="02040503050406030204" pitchFamily="18" charset="0"/>
                            </a:rPr>
                            <m:t>𝑖</m:t>
                          </m:r>
                        </m:sub>
                      </m:sSub>
                      <m:r>
                        <a:rPr lang="en-US" sz="1400" i="1">
                          <a:latin typeface="Cambria Math" panose="02040503050406030204" pitchFamily="18" charset="0"/>
                        </a:rPr>
                        <m:t>−</m:t>
                      </m:r>
                      <m:sSub>
                        <m:sSubPr>
                          <m:ctrlPr>
                            <a:rPr lang="en-US" sz="1400" i="1">
                              <a:latin typeface="Cambria Math" panose="02040503050406030204" pitchFamily="18" charset="0"/>
                            </a:rPr>
                          </m:ctrlPr>
                        </m:sSubPr>
                        <m:e>
                          <m:acc>
                            <m:accPr>
                              <m:chr m:val="̂"/>
                              <m:ctrlPr>
                                <a:rPr lang="en-US" sz="1400" i="1">
                                  <a:latin typeface="Cambria Math" panose="02040503050406030204" pitchFamily="18" charset="0"/>
                                </a:rPr>
                              </m:ctrlPr>
                            </m:accPr>
                            <m:e>
                              <m:r>
                                <a:rPr lang="en-US" sz="1400" b="0" i="1" smtClean="0">
                                  <a:latin typeface="Cambria Math" panose="02040503050406030204" pitchFamily="18" charset="0"/>
                                </a:rPr>
                                <m:t>𝑝</m:t>
                              </m:r>
                            </m:e>
                          </m:acc>
                        </m:e>
                        <m:sub>
                          <m:r>
                            <a:rPr lang="en-US" sz="1400" i="1">
                              <a:latin typeface="Cambria Math" panose="02040503050406030204" pitchFamily="18" charset="0"/>
                            </a:rPr>
                            <m:t>𝑖</m:t>
                          </m:r>
                        </m:sub>
                      </m:sSub>
                      <m:sSup>
                        <m:sSupPr>
                          <m:ctrlPr>
                            <a:rPr lang="en-US" sz="1400" i="1">
                              <a:latin typeface="Cambria Math" panose="02040503050406030204" pitchFamily="18" charset="0"/>
                            </a:rPr>
                          </m:ctrlPr>
                        </m:sSupPr>
                        <m:e>
                          <m:r>
                            <a:rPr lang="en-US" sz="1400">
                              <a:latin typeface="Cambria Math" panose="02040503050406030204" pitchFamily="18" charset="0"/>
                            </a:rPr>
                            <m:t>)</m:t>
                          </m:r>
                        </m:e>
                        <m:sup>
                          <m:r>
                            <a:rPr lang="en-US" sz="1400">
                              <a:latin typeface="Cambria Math" panose="02040503050406030204" pitchFamily="18" charset="0"/>
                            </a:rPr>
                            <m:t>2</m:t>
                          </m:r>
                        </m:sup>
                      </m:sSup>
                    </m:oMath>
                  </m:oMathPara>
                </a14:m>
                <a:endParaRPr lang="en-US" sz="1200" dirty="0"/>
              </a:p>
            </p:txBody>
          </p:sp>
        </mc:Choice>
        <mc:Fallback xmlns="">
          <p:sp>
            <p:nvSpPr>
              <p:cNvPr id="12" name="TextBox 11">
                <a:extLst>
                  <a:ext uri="{FF2B5EF4-FFF2-40B4-BE49-F238E27FC236}">
                    <a16:creationId xmlns:a16="http://schemas.microsoft.com/office/drawing/2014/main" id="{8AE414F7-5A7E-4895-9309-880507DBDB9C}"/>
                  </a:ext>
                </a:extLst>
              </p:cNvPr>
              <p:cNvSpPr txBox="1">
                <a:spLocks noRot="1" noChangeAspect="1" noMove="1" noResize="1" noEditPoints="1" noAdjustHandles="1" noChangeArrowheads="1" noChangeShapeType="1" noTextEdit="1"/>
              </p:cNvSpPr>
              <p:nvPr/>
            </p:nvSpPr>
            <p:spPr>
              <a:xfrm>
                <a:off x="7059346" y="2059583"/>
                <a:ext cx="1791746" cy="677301"/>
              </a:xfrm>
              <a:prstGeom prst="rect">
                <a:avLst/>
              </a:prstGeom>
              <a:blipFill>
                <a:blip r:embed="rId2"/>
                <a:stretch>
                  <a:fillRect/>
                </a:stretch>
              </a:blipFill>
            </p:spPr>
            <p:txBody>
              <a:bodyPr/>
              <a:lstStyle/>
              <a:p>
                <a:r>
                  <a:rPr lang="en-US">
                    <a:noFill/>
                  </a:rPr>
                  <a:t> </a:t>
                </a:r>
              </a:p>
            </p:txBody>
          </p:sp>
        </mc:Fallback>
      </mc:AlternateContent>
      <p:sp>
        <p:nvSpPr>
          <p:cNvPr id="25" name="TextBox 24">
            <a:extLst>
              <a:ext uri="{FF2B5EF4-FFF2-40B4-BE49-F238E27FC236}">
                <a16:creationId xmlns:a16="http://schemas.microsoft.com/office/drawing/2014/main" id="{B191E9F8-3BFD-45B6-AF27-DB672C068919}"/>
              </a:ext>
            </a:extLst>
          </p:cNvPr>
          <p:cNvSpPr txBox="1"/>
          <p:nvPr/>
        </p:nvSpPr>
        <p:spPr>
          <a:xfrm>
            <a:off x="6060" y="1342239"/>
            <a:ext cx="2242866" cy="400110"/>
          </a:xfrm>
          <a:prstGeom prst="rect">
            <a:avLst/>
          </a:prstGeom>
          <a:noFill/>
        </p:spPr>
        <p:txBody>
          <a:bodyPr wrap="square" rtlCol="0">
            <a:spAutoFit/>
          </a:bodyPr>
          <a:lstStyle/>
          <a:p>
            <a:pPr algn="ctr"/>
            <a:r>
              <a:rPr lang="en-US" sz="2000" b="1" dirty="0"/>
              <a:t>Accuracy</a:t>
            </a:r>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3829A6BA-3C11-4F2A-B86B-C6BBE032D6D9}"/>
                  </a:ext>
                </a:extLst>
              </p:cNvPr>
              <p:cNvSpPr txBox="1"/>
              <p:nvPr/>
            </p:nvSpPr>
            <p:spPr>
              <a:xfrm>
                <a:off x="231091" y="2139749"/>
                <a:ext cx="1792804" cy="5066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1400" i="1">
                              <a:latin typeface="Cambria Math" panose="02040503050406030204" pitchFamily="18" charset="0"/>
                            </a:rPr>
                          </m:ctrlPr>
                        </m:fPr>
                        <m:num>
                          <m:r>
                            <m:rPr>
                              <m:nor/>
                            </m:rPr>
                            <a:rPr lang="en-US" sz="1400"/>
                            <m:t>Correct</m:t>
                          </m:r>
                          <m:r>
                            <m:rPr>
                              <m:nor/>
                            </m:rPr>
                            <a:rPr lang="en-US" sz="1400"/>
                            <m:t> </m:t>
                          </m:r>
                          <m:r>
                            <m:rPr>
                              <m:nor/>
                            </m:rPr>
                            <a:rPr lang="en-US" sz="1400"/>
                            <m:t>classification</m:t>
                          </m:r>
                        </m:num>
                        <m:den>
                          <m:r>
                            <a:rPr lang="en-US" sz="1400" i="1">
                              <a:latin typeface="Cambria Math" panose="02040503050406030204" pitchFamily="18" charset="0"/>
                            </a:rPr>
                            <m:t>𝑛</m:t>
                          </m:r>
                        </m:den>
                      </m:f>
                    </m:oMath>
                  </m:oMathPara>
                </a14:m>
                <a:endParaRPr lang="en-US" sz="1200" dirty="0"/>
              </a:p>
            </p:txBody>
          </p:sp>
        </mc:Choice>
        <mc:Fallback xmlns="">
          <p:sp>
            <p:nvSpPr>
              <p:cNvPr id="26" name="TextBox 25">
                <a:extLst>
                  <a:ext uri="{FF2B5EF4-FFF2-40B4-BE49-F238E27FC236}">
                    <a16:creationId xmlns:a16="http://schemas.microsoft.com/office/drawing/2014/main" id="{3829A6BA-3C11-4F2A-B86B-C6BBE032D6D9}"/>
                  </a:ext>
                </a:extLst>
              </p:cNvPr>
              <p:cNvSpPr txBox="1">
                <a:spLocks noRot="1" noChangeAspect="1" noMove="1" noResize="1" noEditPoints="1" noAdjustHandles="1" noChangeArrowheads="1" noChangeShapeType="1" noTextEdit="1"/>
              </p:cNvSpPr>
              <p:nvPr/>
            </p:nvSpPr>
            <p:spPr>
              <a:xfrm>
                <a:off x="231091" y="2139749"/>
                <a:ext cx="1792804" cy="506677"/>
              </a:xfrm>
              <a:prstGeom prst="rect">
                <a:avLst/>
              </a:prstGeom>
              <a:blipFill>
                <a:blip r:embed="rId3"/>
                <a:stretch>
                  <a:fillRect r="-340"/>
                </a:stretch>
              </a:blipFill>
            </p:spPr>
            <p:txBody>
              <a:bodyPr/>
              <a:lstStyle/>
              <a:p>
                <a:r>
                  <a:rPr lang="en-US">
                    <a:noFill/>
                  </a:rPr>
                  <a:t> </a:t>
                </a:r>
              </a:p>
            </p:txBody>
          </p:sp>
        </mc:Fallback>
      </mc:AlternateContent>
      <p:sp>
        <p:nvSpPr>
          <p:cNvPr id="27" name="TextBox 26">
            <a:extLst>
              <a:ext uri="{FF2B5EF4-FFF2-40B4-BE49-F238E27FC236}">
                <a16:creationId xmlns:a16="http://schemas.microsoft.com/office/drawing/2014/main" id="{ACB3B23E-95D0-44AC-8D08-2E40E46F68B6}"/>
              </a:ext>
            </a:extLst>
          </p:cNvPr>
          <p:cNvSpPr txBox="1"/>
          <p:nvPr/>
        </p:nvSpPr>
        <p:spPr>
          <a:xfrm>
            <a:off x="98498" y="3136612"/>
            <a:ext cx="2057989" cy="584775"/>
          </a:xfrm>
          <a:prstGeom prst="rect">
            <a:avLst/>
          </a:prstGeom>
          <a:noFill/>
        </p:spPr>
        <p:txBody>
          <a:bodyPr wrap="square" rtlCol="0">
            <a:spAutoFit/>
          </a:bodyPr>
          <a:lstStyle/>
          <a:p>
            <a:r>
              <a:rPr lang="en-US" sz="1600" dirty="0"/>
              <a:t>Proportion of correct predictions</a:t>
            </a:r>
          </a:p>
        </p:txBody>
      </p:sp>
      <p:sp>
        <p:nvSpPr>
          <p:cNvPr id="15" name="TextBox 14">
            <a:extLst>
              <a:ext uri="{FF2B5EF4-FFF2-40B4-BE49-F238E27FC236}">
                <a16:creationId xmlns:a16="http://schemas.microsoft.com/office/drawing/2014/main" id="{36989D76-A9E9-4746-AC27-D1DA56ED90F8}"/>
              </a:ext>
            </a:extLst>
          </p:cNvPr>
          <p:cNvSpPr txBox="1"/>
          <p:nvPr/>
        </p:nvSpPr>
        <p:spPr>
          <a:xfrm>
            <a:off x="6920203" y="3141757"/>
            <a:ext cx="2057989" cy="584775"/>
          </a:xfrm>
          <a:prstGeom prst="rect">
            <a:avLst/>
          </a:prstGeom>
          <a:noFill/>
        </p:spPr>
        <p:txBody>
          <a:bodyPr wrap="square" rtlCol="0">
            <a:spAutoFit/>
          </a:bodyPr>
          <a:lstStyle/>
          <a:p>
            <a:r>
              <a:rPr lang="en-US" sz="1600" dirty="0"/>
              <a:t>Squared prediction error</a:t>
            </a:r>
            <a:endParaRPr lang="en-US" sz="1400" dirty="0"/>
          </a:p>
        </p:txBody>
      </p:sp>
      <p:sp>
        <p:nvSpPr>
          <p:cNvPr id="16" name="TextBox 15">
            <a:extLst>
              <a:ext uri="{FF2B5EF4-FFF2-40B4-BE49-F238E27FC236}">
                <a16:creationId xmlns:a16="http://schemas.microsoft.com/office/drawing/2014/main" id="{D20B0FB3-3AA3-4BEB-9483-F8CCFD17C6F5}"/>
              </a:ext>
            </a:extLst>
          </p:cNvPr>
          <p:cNvSpPr txBox="1"/>
          <p:nvPr/>
        </p:nvSpPr>
        <p:spPr>
          <a:xfrm>
            <a:off x="2307419" y="1347384"/>
            <a:ext cx="2242866" cy="400110"/>
          </a:xfrm>
          <a:prstGeom prst="rect">
            <a:avLst/>
          </a:prstGeom>
          <a:noFill/>
        </p:spPr>
        <p:txBody>
          <a:bodyPr wrap="square" rtlCol="0">
            <a:spAutoFit/>
          </a:bodyPr>
          <a:lstStyle/>
          <a:p>
            <a:pPr algn="ctr"/>
            <a:r>
              <a:rPr lang="en-US" sz="2000" b="1" dirty="0"/>
              <a:t>Precision</a:t>
            </a: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97448E39-20AB-4172-94D5-C5D66AE8F6B1}"/>
                  </a:ext>
                </a:extLst>
              </p:cNvPr>
              <p:cNvSpPr txBox="1"/>
              <p:nvPr/>
            </p:nvSpPr>
            <p:spPr>
              <a:xfrm>
                <a:off x="2532450" y="2144894"/>
                <a:ext cx="1792804" cy="50751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1400" i="1">
                              <a:latin typeface="Cambria Math" panose="02040503050406030204" pitchFamily="18" charset="0"/>
                            </a:rPr>
                          </m:ctrlPr>
                        </m:fPr>
                        <m:num>
                          <m:r>
                            <m:rPr>
                              <m:nor/>
                            </m:rPr>
                            <a:rPr lang="en-US" sz="1400"/>
                            <m:t>Correctly</m:t>
                          </m:r>
                          <m:r>
                            <m:rPr>
                              <m:nor/>
                            </m:rPr>
                            <a:rPr lang="en-US" sz="1400"/>
                            <m:t> </m:t>
                          </m:r>
                          <m:r>
                            <m:rPr>
                              <m:nor/>
                            </m:rPr>
                            <a:rPr lang="en-US" sz="1400"/>
                            <m:t>predicted</m:t>
                          </m:r>
                          <m:r>
                            <m:rPr>
                              <m:nor/>
                            </m:rPr>
                            <a:rPr lang="en-US" sz="1400"/>
                            <m:t> </m:t>
                          </m:r>
                          <m:r>
                            <a:rPr lang="en-US" sz="1400" i="1">
                              <a:latin typeface="Cambria Math" panose="02040503050406030204" pitchFamily="18" charset="0"/>
                            </a:rPr>
                            <m:t>𝐶</m:t>
                          </m:r>
                        </m:num>
                        <m:den>
                          <m:r>
                            <m:rPr>
                              <m:nor/>
                            </m:rPr>
                            <a:rPr lang="en-US" sz="1400"/>
                            <m:t># </m:t>
                          </m:r>
                          <m:r>
                            <m:rPr>
                              <m:nor/>
                            </m:rPr>
                            <a:rPr lang="en-US" sz="1400"/>
                            <m:t>of</m:t>
                          </m:r>
                          <m:r>
                            <m:rPr>
                              <m:nor/>
                            </m:rPr>
                            <a:rPr lang="en-US" sz="1400"/>
                            <m:t> </m:t>
                          </m:r>
                          <m:r>
                            <m:rPr>
                              <m:nor/>
                            </m:rPr>
                            <a:rPr lang="en-US" sz="1400"/>
                            <m:t>cases</m:t>
                          </m:r>
                          <m:r>
                            <m:rPr>
                              <m:nor/>
                            </m:rPr>
                            <a:rPr lang="en-US" sz="1400"/>
                            <m:t> </m:t>
                          </m:r>
                          <m:r>
                            <m:rPr>
                              <m:nor/>
                            </m:rPr>
                            <a:rPr lang="en-US" sz="1400"/>
                            <m:t>of</m:t>
                          </m:r>
                          <m:r>
                            <m:rPr>
                              <m:nor/>
                            </m:rPr>
                            <a:rPr lang="en-US" sz="1400"/>
                            <m:t> </m:t>
                          </m:r>
                          <m:r>
                            <a:rPr lang="en-US" sz="1400" i="1">
                              <a:latin typeface="Cambria Math" panose="02040503050406030204" pitchFamily="18" charset="0"/>
                            </a:rPr>
                            <m:t>𝐶</m:t>
                          </m:r>
                        </m:den>
                      </m:f>
                    </m:oMath>
                  </m:oMathPara>
                </a14:m>
                <a:endParaRPr lang="en-US" sz="1050" dirty="0"/>
              </a:p>
            </p:txBody>
          </p:sp>
        </mc:Choice>
        <mc:Fallback xmlns="">
          <p:sp>
            <p:nvSpPr>
              <p:cNvPr id="17" name="TextBox 16">
                <a:extLst>
                  <a:ext uri="{FF2B5EF4-FFF2-40B4-BE49-F238E27FC236}">
                    <a16:creationId xmlns:a16="http://schemas.microsoft.com/office/drawing/2014/main" id="{97448E39-20AB-4172-94D5-C5D66AE8F6B1}"/>
                  </a:ext>
                </a:extLst>
              </p:cNvPr>
              <p:cNvSpPr txBox="1">
                <a:spLocks noRot="1" noChangeAspect="1" noMove="1" noResize="1" noEditPoints="1" noAdjustHandles="1" noChangeArrowheads="1" noChangeShapeType="1" noTextEdit="1"/>
              </p:cNvSpPr>
              <p:nvPr/>
            </p:nvSpPr>
            <p:spPr>
              <a:xfrm>
                <a:off x="2532450" y="2144894"/>
                <a:ext cx="1792804" cy="507511"/>
              </a:xfrm>
              <a:prstGeom prst="rect">
                <a:avLst/>
              </a:prstGeom>
              <a:blipFill>
                <a:blip r:embed="rId4"/>
                <a:stretch>
                  <a:fillRect b="-2410"/>
                </a:stretch>
              </a:blipFill>
            </p:spPr>
            <p:txBody>
              <a:bodyPr/>
              <a:lstStyle/>
              <a:p>
                <a:r>
                  <a:rPr lang="en-US">
                    <a:noFill/>
                  </a:rPr>
                  <a:t> </a:t>
                </a:r>
              </a:p>
            </p:txBody>
          </p:sp>
        </mc:Fallback>
      </mc:AlternateContent>
      <p:sp>
        <p:nvSpPr>
          <p:cNvPr id="24" name="TextBox 23">
            <a:extLst>
              <a:ext uri="{FF2B5EF4-FFF2-40B4-BE49-F238E27FC236}">
                <a16:creationId xmlns:a16="http://schemas.microsoft.com/office/drawing/2014/main" id="{B9E1E228-5755-4E02-8537-719E363CEF7A}"/>
              </a:ext>
            </a:extLst>
          </p:cNvPr>
          <p:cNvSpPr txBox="1"/>
          <p:nvPr/>
        </p:nvSpPr>
        <p:spPr>
          <a:xfrm>
            <a:off x="2399857" y="3141757"/>
            <a:ext cx="2057989" cy="830997"/>
          </a:xfrm>
          <a:prstGeom prst="rect">
            <a:avLst/>
          </a:prstGeom>
          <a:noFill/>
        </p:spPr>
        <p:txBody>
          <a:bodyPr wrap="square" rtlCol="0">
            <a:spAutoFit/>
          </a:bodyPr>
          <a:lstStyle/>
          <a:p>
            <a:r>
              <a:rPr lang="en-US" sz="1600" dirty="0"/>
              <a:t>How frequently a class was correctly predicted</a:t>
            </a:r>
            <a:endParaRPr lang="en-US" sz="1400" dirty="0"/>
          </a:p>
        </p:txBody>
      </p:sp>
      <p:cxnSp>
        <p:nvCxnSpPr>
          <p:cNvPr id="9" name="Straight Connector 8">
            <a:extLst>
              <a:ext uri="{FF2B5EF4-FFF2-40B4-BE49-F238E27FC236}">
                <a16:creationId xmlns:a16="http://schemas.microsoft.com/office/drawing/2014/main" id="{47FEE554-AD62-411D-A28A-20A1969E04C2}"/>
              </a:ext>
            </a:extLst>
          </p:cNvPr>
          <p:cNvCxnSpPr>
            <a:cxnSpLocks/>
          </p:cNvCxnSpPr>
          <p:nvPr/>
        </p:nvCxnSpPr>
        <p:spPr>
          <a:xfrm>
            <a:off x="2307419" y="1390433"/>
            <a:ext cx="0" cy="295728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F84B8F0-2295-416D-AC46-F0226B296214}"/>
              </a:ext>
            </a:extLst>
          </p:cNvPr>
          <p:cNvCxnSpPr>
            <a:cxnSpLocks/>
          </p:cNvCxnSpPr>
          <p:nvPr/>
        </p:nvCxnSpPr>
        <p:spPr>
          <a:xfrm>
            <a:off x="4572000" y="1390433"/>
            <a:ext cx="0" cy="295728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E8CEEF7-8499-46E9-A134-A43FE828D0FD}"/>
              </a:ext>
            </a:extLst>
          </p:cNvPr>
          <p:cNvCxnSpPr>
            <a:cxnSpLocks/>
          </p:cNvCxnSpPr>
          <p:nvPr/>
        </p:nvCxnSpPr>
        <p:spPr>
          <a:xfrm>
            <a:off x="6809797" y="1390433"/>
            <a:ext cx="0" cy="295728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0F670836-A622-45B4-95E8-0789E8EBBD14}"/>
              </a:ext>
            </a:extLst>
          </p:cNvPr>
          <p:cNvSpPr txBox="1"/>
          <p:nvPr/>
        </p:nvSpPr>
        <p:spPr>
          <a:xfrm>
            <a:off x="4593715" y="1347384"/>
            <a:ext cx="2242866" cy="400110"/>
          </a:xfrm>
          <a:prstGeom prst="rect">
            <a:avLst/>
          </a:prstGeom>
          <a:noFill/>
        </p:spPr>
        <p:txBody>
          <a:bodyPr wrap="square" rtlCol="0">
            <a:spAutoFit/>
          </a:bodyPr>
          <a:lstStyle/>
          <a:p>
            <a:pPr algn="ctr"/>
            <a:r>
              <a:rPr lang="en-US" sz="2000" b="1" dirty="0"/>
              <a:t>Recall</a:t>
            </a:r>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3B712C48-8E05-4B8B-A8C3-08E6DB9FD3F8}"/>
                  </a:ext>
                </a:extLst>
              </p:cNvPr>
              <p:cNvSpPr txBox="1"/>
              <p:nvPr/>
            </p:nvSpPr>
            <p:spPr>
              <a:xfrm>
                <a:off x="4818746" y="2144894"/>
                <a:ext cx="1792804" cy="54091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1400" i="1">
                              <a:latin typeface="Cambria Math" panose="02040503050406030204" pitchFamily="18" charset="0"/>
                            </a:rPr>
                          </m:ctrlPr>
                        </m:fPr>
                        <m:num>
                          <m:r>
                            <m:rPr>
                              <m:nor/>
                            </m:rPr>
                            <a:rPr lang="en-US" sz="1400"/>
                            <m:t>Correctly</m:t>
                          </m:r>
                          <m:r>
                            <m:rPr>
                              <m:nor/>
                            </m:rPr>
                            <a:rPr lang="en-US" sz="1400"/>
                            <m:t> </m:t>
                          </m:r>
                          <m:r>
                            <m:rPr>
                              <m:nor/>
                            </m:rPr>
                            <a:rPr lang="en-US" sz="1400"/>
                            <m:t>predicted</m:t>
                          </m:r>
                          <m:r>
                            <m:rPr>
                              <m:nor/>
                            </m:rPr>
                            <a:rPr lang="en-US" sz="1400"/>
                            <m:t> </m:t>
                          </m:r>
                          <m:r>
                            <a:rPr lang="en-US" sz="1400" i="1">
                              <a:latin typeface="Cambria Math" panose="02040503050406030204" pitchFamily="18" charset="0"/>
                            </a:rPr>
                            <m:t>𝐶</m:t>
                          </m:r>
                        </m:num>
                        <m:den>
                          <m:r>
                            <m:rPr>
                              <m:nor/>
                            </m:rPr>
                            <a:rPr lang="en-US" sz="1400"/>
                            <m:t># </m:t>
                          </m:r>
                          <m:r>
                            <m:rPr>
                              <m:nor/>
                            </m:rPr>
                            <a:rPr lang="en-US" sz="1400"/>
                            <m:t>of</m:t>
                          </m:r>
                          <m:r>
                            <m:rPr>
                              <m:nor/>
                            </m:rPr>
                            <a:rPr lang="en-US" sz="1400"/>
                            <m:t> </m:t>
                          </m:r>
                          <m:r>
                            <m:rPr>
                              <m:nor/>
                            </m:rPr>
                            <a:rPr lang="en-US" sz="1400" b="0" i="0" smtClean="0"/>
                            <m:t>predictions</m:t>
                          </m:r>
                          <m:r>
                            <m:rPr>
                              <m:nor/>
                            </m:rPr>
                            <a:rPr lang="en-US" sz="1400"/>
                            <m:t> </m:t>
                          </m:r>
                          <m:r>
                            <m:rPr>
                              <m:nor/>
                            </m:rPr>
                            <a:rPr lang="en-US" sz="1400"/>
                            <m:t>of</m:t>
                          </m:r>
                          <m:r>
                            <m:rPr>
                              <m:nor/>
                            </m:rPr>
                            <a:rPr lang="en-US" sz="1400"/>
                            <m:t> </m:t>
                          </m:r>
                          <m:r>
                            <a:rPr lang="en-US" sz="1400" i="1">
                              <a:latin typeface="Cambria Math" panose="02040503050406030204" pitchFamily="18" charset="0"/>
                            </a:rPr>
                            <m:t>𝐶</m:t>
                          </m:r>
                        </m:den>
                      </m:f>
                    </m:oMath>
                  </m:oMathPara>
                </a14:m>
                <a:endParaRPr lang="en-US" sz="1050" dirty="0"/>
              </a:p>
            </p:txBody>
          </p:sp>
        </mc:Choice>
        <mc:Fallback xmlns="">
          <p:sp>
            <p:nvSpPr>
              <p:cNvPr id="30" name="TextBox 29">
                <a:extLst>
                  <a:ext uri="{FF2B5EF4-FFF2-40B4-BE49-F238E27FC236}">
                    <a16:creationId xmlns:a16="http://schemas.microsoft.com/office/drawing/2014/main" id="{3B712C48-8E05-4B8B-A8C3-08E6DB9FD3F8}"/>
                  </a:ext>
                </a:extLst>
              </p:cNvPr>
              <p:cNvSpPr txBox="1">
                <a:spLocks noRot="1" noChangeAspect="1" noMove="1" noResize="1" noEditPoints="1" noAdjustHandles="1" noChangeArrowheads="1" noChangeShapeType="1" noTextEdit="1"/>
              </p:cNvSpPr>
              <p:nvPr/>
            </p:nvSpPr>
            <p:spPr>
              <a:xfrm>
                <a:off x="4818746" y="2144894"/>
                <a:ext cx="1792804" cy="540917"/>
              </a:xfrm>
              <a:prstGeom prst="rect">
                <a:avLst/>
              </a:prstGeom>
              <a:blipFill>
                <a:blip r:embed="rId5"/>
                <a:stretch>
                  <a:fillRect b="-5618"/>
                </a:stretch>
              </a:blipFill>
            </p:spPr>
            <p:txBody>
              <a:bodyPr/>
              <a:lstStyle/>
              <a:p>
                <a:r>
                  <a:rPr lang="en-US">
                    <a:noFill/>
                  </a:rPr>
                  <a:t> </a:t>
                </a:r>
              </a:p>
            </p:txBody>
          </p:sp>
        </mc:Fallback>
      </mc:AlternateContent>
      <p:sp>
        <p:nvSpPr>
          <p:cNvPr id="31" name="TextBox 30">
            <a:extLst>
              <a:ext uri="{FF2B5EF4-FFF2-40B4-BE49-F238E27FC236}">
                <a16:creationId xmlns:a16="http://schemas.microsoft.com/office/drawing/2014/main" id="{B8734F16-393A-4FA5-A5CD-2146C8969CFF}"/>
              </a:ext>
            </a:extLst>
          </p:cNvPr>
          <p:cNvSpPr txBox="1"/>
          <p:nvPr/>
        </p:nvSpPr>
        <p:spPr>
          <a:xfrm>
            <a:off x="4686153" y="3141757"/>
            <a:ext cx="2057989" cy="830997"/>
          </a:xfrm>
          <a:prstGeom prst="rect">
            <a:avLst/>
          </a:prstGeom>
          <a:noFill/>
        </p:spPr>
        <p:txBody>
          <a:bodyPr wrap="square" rtlCol="0">
            <a:spAutoFit/>
          </a:bodyPr>
          <a:lstStyle/>
          <a:p>
            <a:r>
              <a:rPr lang="en-US" sz="1600" dirty="0"/>
              <a:t>How frequently predictions were correct</a:t>
            </a:r>
            <a:endParaRPr lang="en-US" sz="1200" dirty="0"/>
          </a:p>
        </p:txBody>
      </p:sp>
      <p:cxnSp>
        <p:nvCxnSpPr>
          <p:cNvPr id="34" name="Straight Connector 33">
            <a:extLst>
              <a:ext uri="{FF2B5EF4-FFF2-40B4-BE49-F238E27FC236}">
                <a16:creationId xmlns:a16="http://schemas.microsoft.com/office/drawing/2014/main" id="{9BF67568-3AA8-4BFC-B0C9-8EF6A55CEB42}"/>
              </a:ext>
            </a:extLst>
          </p:cNvPr>
          <p:cNvCxnSpPr>
            <a:cxnSpLocks/>
          </p:cNvCxnSpPr>
          <p:nvPr/>
        </p:nvCxnSpPr>
        <p:spPr>
          <a:xfrm flipH="1">
            <a:off x="1147313" y="4615131"/>
            <a:ext cx="6676846"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2575B21B-3019-4D82-A23E-3DDBF59C4536}"/>
              </a:ext>
            </a:extLst>
          </p:cNvPr>
          <p:cNvSpPr txBox="1"/>
          <p:nvPr/>
        </p:nvSpPr>
        <p:spPr>
          <a:xfrm>
            <a:off x="3450567" y="4745113"/>
            <a:ext cx="2242866" cy="400110"/>
          </a:xfrm>
          <a:prstGeom prst="rect">
            <a:avLst/>
          </a:prstGeom>
          <a:noFill/>
        </p:spPr>
        <p:txBody>
          <a:bodyPr wrap="square" rtlCol="0">
            <a:spAutoFit/>
          </a:bodyPr>
          <a:lstStyle/>
          <a:p>
            <a:pPr algn="ctr"/>
            <a:r>
              <a:rPr lang="en-US" sz="2000" b="1" dirty="0"/>
              <a:t>BIC</a:t>
            </a:r>
          </a:p>
        </p:txBody>
      </p: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48A15BDA-3396-4EAD-9832-7C305B090FB1}"/>
                  </a:ext>
                </a:extLst>
              </p:cNvPr>
              <p:cNvSpPr txBox="1"/>
              <p:nvPr/>
            </p:nvSpPr>
            <p:spPr>
              <a:xfrm>
                <a:off x="3338423" y="5275204"/>
                <a:ext cx="2467154"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m:t>
                      </m:r>
                      <m:r>
                        <a:rPr lang="en-US">
                          <a:latin typeface="Cambria Math" panose="02040503050406030204" pitchFamily="18" charset="0"/>
                        </a:rPr>
                        <m:t>2</m:t>
                      </m:r>
                      <m:r>
                        <m:rPr>
                          <m:nor/>
                        </m:rPr>
                        <a:rPr lang="en-US"/>
                        <m:t>log</m:t>
                      </m:r>
                      <m:r>
                        <a:rPr lang="en-US">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𝐿</m:t>
                          </m:r>
                        </m:e>
                        <m:sub>
                          <m:r>
                            <a:rPr lang="en-US" i="1">
                              <a:latin typeface="Cambria Math" panose="02040503050406030204" pitchFamily="18" charset="0"/>
                            </a:rPr>
                            <m:t>𝑛</m:t>
                          </m:r>
                        </m:sub>
                      </m:sSub>
                      <m:r>
                        <a:rPr lang="en-US">
                          <a:latin typeface="Cambria Math" panose="02040503050406030204" pitchFamily="18" charset="0"/>
                        </a:rPr>
                        <m:t>)+</m:t>
                      </m:r>
                      <m:r>
                        <a:rPr lang="en-US" i="1">
                          <a:latin typeface="Cambria Math" panose="02040503050406030204" pitchFamily="18" charset="0"/>
                        </a:rPr>
                        <m:t>𝑑</m:t>
                      </m:r>
                      <m:r>
                        <m:rPr>
                          <m:nor/>
                        </m:rPr>
                        <a:rPr lang="en-US"/>
                        <m:t>log</m:t>
                      </m:r>
                      <m:r>
                        <a:rPr lang="en-US">
                          <a:latin typeface="Cambria Math" panose="02040503050406030204" pitchFamily="18" charset="0"/>
                        </a:rPr>
                        <m:t>(</m:t>
                      </m:r>
                      <m:r>
                        <a:rPr lang="en-US" i="1">
                          <a:latin typeface="Cambria Math" panose="02040503050406030204" pitchFamily="18" charset="0"/>
                        </a:rPr>
                        <m:t>𝑛</m:t>
                      </m:r>
                      <m:r>
                        <a:rPr lang="en-US">
                          <a:latin typeface="Cambria Math" panose="02040503050406030204" pitchFamily="18" charset="0"/>
                        </a:rPr>
                        <m:t>)</m:t>
                      </m:r>
                    </m:oMath>
                  </m:oMathPara>
                </a14:m>
                <a:endParaRPr lang="en-US" sz="1050" dirty="0"/>
              </a:p>
            </p:txBody>
          </p:sp>
        </mc:Choice>
        <mc:Fallback xmlns="">
          <p:sp>
            <p:nvSpPr>
              <p:cNvPr id="36" name="TextBox 35">
                <a:extLst>
                  <a:ext uri="{FF2B5EF4-FFF2-40B4-BE49-F238E27FC236}">
                    <a16:creationId xmlns:a16="http://schemas.microsoft.com/office/drawing/2014/main" id="{48A15BDA-3396-4EAD-9832-7C305B090FB1}"/>
                  </a:ext>
                </a:extLst>
              </p:cNvPr>
              <p:cNvSpPr txBox="1">
                <a:spLocks noRot="1" noChangeAspect="1" noMove="1" noResize="1" noEditPoints="1" noAdjustHandles="1" noChangeArrowheads="1" noChangeShapeType="1" noTextEdit="1"/>
              </p:cNvSpPr>
              <p:nvPr/>
            </p:nvSpPr>
            <p:spPr>
              <a:xfrm>
                <a:off x="3338423" y="5275204"/>
                <a:ext cx="2467154" cy="369332"/>
              </a:xfrm>
              <a:prstGeom prst="rect">
                <a:avLst/>
              </a:prstGeom>
              <a:blipFill>
                <a:blip r:embed="rId6"/>
                <a:stretch>
                  <a:fillRect b="-14754"/>
                </a:stretch>
              </a:blipFill>
            </p:spPr>
            <p:txBody>
              <a:bodyPr/>
              <a:lstStyle/>
              <a:p>
                <a:r>
                  <a:rPr lang="en-US">
                    <a:noFill/>
                  </a:rPr>
                  <a:t> </a:t>
                </a:r>
              </a:p>
            </p:txBody>
          </p:sp>
        </mc:Fallback>
      </mc:AlternateContent>
      <p:sp>
        <p:nvSpPr>
          <p:cNvPr id="37" name="TextBox 36">
            <a:extLst>
              <a:ext uri="{FF2B5EF4-FFF2-40B4-BE49-F238E27FC236}">
                <a16:creationId xmlns:a16="http://schemas.microsoft.com/office/drawing/2014/main" id="{444CDF10-60B6-41CF-AF46-D9E52CD710A1}"/>
              </a:ext>
            </a:extLst>
          </p:cNvPr>
          <p:cNvSpPr txBox="1"/>
          <p:nvPr/>
        </p:nvSpPr>
        <p:spPr>
          <a:xfrm>
            <a:off x="3635444" y="5877709"/>
            <a:ext cx="2057989" cy="584775"/>
          </a:xfrm>
          <a:prstGeom prst="rect">
            <a:avLst/>
          </a:prstGeom>
          <a:noFill/>
        </p:spPr>
        <p:txBody>
          <a:bodyPr wrap="square" rtlCol="0">
            <a:spAutoFit/>
          </a:bodyPr>
          <a:lstStyle/>
          <a:p>
            <a:r>
              <a:rPr lang="en-US" sz="1600" dirty="0"/>
              <a:t>Rewards fit but punishes complexity</a:t>
            </a:r>
            <a:endParaRPr lang="en-US" sz="1400" dirty="0"/>
          </a:p>
        </p:txBody>
      </p:sp>
    </p:spTree>
    <p:extLst>
      <p:ext uri="{BB962C8B-B14F-4D97-AF65-F5344CB8AC3E}">
        <p14:creationId xmlns:p14="http://schemas.microsoft.com/office/powerpoint/2010/main" val="226051100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AD335-FF64-4C7B-8B9C-161C37702D0A}"/>
              </a:ext>
            </a:extLst>
          </p:cNvPr>
          <p:cNvSpPr>
            <a:spLocks noGrp="1"/>
          </p:cNvSpPr>
          <p:nvPr>
            <p:ph type="title"/>
          </p:nvPr>
        </p:nvSpPr>
        <p:spPr>
          <a:xfrm>
            <a:off x="76200" y="162580"/>
            <a:ext cx="8991600" cy="954107"/>
          </a:xfrm>
        </p:spPr>
        <p:txBody>
          <a:bodyPr/>
          <a:lstStyle/>
          <a:p>
            <a:r>
              <a:rPr lang="en-US" dirty="0"/>
              <a:t>We will use the screening set to help pick a metamodel based on OOS performance</a:t>
            </a:r>
          </a:p>
        </p:txBody>
      </p:sp>
      <p:grpSp>
        <p:nvGrpSpPr>
          <p:cNvPr id="24" name="Group 23">
            <a:extLst>
              <a:ext uri="{FF2B5EF4-FFF2-40B4-BE49-F238E27FC236}">
                <a16:creationId xmlns:a16="http://schemas.microsoft.com/office/drawing/2014/main" id="{B65691C9-FD6C-4A15-B408-01CC2C53F74C}"/>
              </a:ext>
            </a:extLst>
          </p:cNvPr>
          <p:cNvGrpSpPr/>
          <p:nvPr/>
        </p:nvGrpSpPr>
        <p:grpSpPr>
          <a:xfrm>
            <a:off x="536709" y="2360121"/>
            <a:ext cx="3677482" cy="2137757"/>
            <a:chOff x="-59639" y="1688805"/>
            <a:chExt cx="3677482" cy="2137757"/>
          </a:xfrm>
        </p:grpSpPr>
        <p:pic>
          <p:nvPicPr>
            <p:cNvPr id="10" name="Graphic 9" descr="Database">
              <a:extLst>
                <a:ext uri="{FF2B5EF4-FFF2-40B4-BE49-F238E27FC236}">
                  <a16:creationId xmlns:a16="http://schemas.microsoft.com/office/drawing/2014/main" id="{021E4042-714D-40E3-9ABD-C1AE62B134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4716" y="2612253"/>
              <a:ext cx="914400" cy="914400"/>
            </a:xfrm>
            <a:prstGeom prst="rect">
              <a:avLst/>
            </a:prstGeom>
          </p:spPr>
        </p:pic>
        <p:sp>
          <p:nvSpPr>
            <p:cNvPr id="11" name="Rectangle 10">
              <a:extLst>
                <a:ext uri="{FF2B5EF4-FFF2-40B4-BE49-F238E27FC236}">
                  <a16:creationId xmlns:a16="http://schemas.microsoft.com/office/drawing/2014/main" id="{D2A98386-94C3-47E1-A912-1F4EC05C0ED5}"/>
                </a:ext>
              </a:extLst>
            </p:cNvPr>
            <p:cNvSpPr/>
            <p:nvPr/>
          </p:nvSpPr>
          <p:spPr>
            <a:xfrm>
              <a:off x="-59639" y="1688805"/>
              <a:ext cx="3677482" cy="2137757"/>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9B643CEA-04A1-4F5D-96D6-F901B6F8F6BD}"/>
                </a:ext>
              </a:extLst>
            </p:cNvPr>
            <p:cNvSpPr txBox="1"/>
            <p:nvPr/>
          </p:nvSpPr>
          <p:spPr>
            <a:xfrm>
              <a:off x="461950" y="1777262"/>
              <a:ext cx="2544418" cy="400110"/>
            </a:xfrm>
            <a:prstGeom prst="rect">
              <a:avLst/>
            </a:prstGeom>
            <a:noFill/>
          </p:spPr>
          <p:txBody>
            <a:bodyPr wrap="square" rtlCol="0">
              <a:spAutoFit/>
            </a:bodyPr>
            <a:lstStyle/>
            <a:p>
              <a:pPr algn="ctr"/>
              <a:r>
                <a:rPr lang="en-US" sz="2000" b="1" dirty="0"/>
                <a:t>TRAINING</a:t>
              </a:r>
            </a:p>
          </p:txBody>
        </p:sp>
        <p:pic>
          <p:nvPicPr>
            <p:cNvPr id="13" name="Graphic 12" descr="Database">
              <a:extLst>
                <a:ext uri="{FF2B5EF4-FFF2-40B4-BE49-F238E27FC236}">
                  <a16:creationId xmlns:a16="http://schemas.microsoft.com/office/drawing/2014/main" id="{6276F919-4228-4557-B746-238ED6F25DA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076626" y="2606322"/>
              <a:ext cx="914400" cy="914400"/>
            </a:xfrm>
            <a:prstGeom prst="rect">
              <a:avLst/>
            </a:prstGeom>
          </p:spPr>
        </p:pic>
      </p:grpSp>
      <p:grpSp>
        <p:nvGrpSpPr>
          <p:cNvPr id="22" name="Group 21">
            <a:extLst>
              <a:ext uri="{FF2B5EF4-FFF2-40B4-BE49-F238E27FC236}">
                <a16:creationId xmlns:a16="http://schemas.microsoft.com/office/drawing/2014/main" id="{D2F49DA7-3D3E-4981-AEDA-0142ACD4C512}"/>
              </a:ext>
            </a:extLst>
          </p:cNvPr>
          <p:cNvGrpSpPr/>
          <p:nvPr/>
        </p:nvGrpSpPr>
        <p:grpSpPr>
          <a:xfrm>
            <a:off x="4556658" y="2360120"/>
            <a:ext cx="1859484" cy="2137757"/>
            <a:chOff x="3647226" y="1708683"/>
            <a:chExt cx="1859484" cy="2137757"/>
          </a:xfrm>
        </p:grpSpPr>
        <p:sp>
          <p:nvSpPr>
            <p:cNvPr id="15" name="Rectangle 14">
              <a:extLst>
                <a:ext uri="{FF2B5EF4-FFF2-40B4-BE49-F238E27FC236}">
                  <a16:creationId xmlns:a16="http://schemas.microsoft.com/office/drawing/2014/main" id="{FA8B998E-B415-46F5-A2B1-F2524C2D0569}"/>
                </a:ext>
              </a:extLst>
            </p:cNvPr>
            <p:cNvSpPr/>
            <p:nvPr/>
          </p:nvSpPr>
          <p:spPr>
            <a:xfrm>
              <a:off x="3647226" y="1708683"/>
              <a:ext cx="1859484" cy="2137757"/>
            </a:xfrm>
            <a:prstGeom prst="rect">
              <a:avLst/>
            </a:prstGeom>
            <a:noFill/>
            <a:ln w="762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EFFA23C0-5C79-4B0E-8541-3BFDE2A1CBC7}"/>
                </a:ext>
              </a:extLst>
            </p:cNvPr>
            <p:cNvSpPr txBox="1"/>
            <p:nvPr/>
          </p:nvSpPr>
          <p:spPr>
            <a:xfrm>
              <a:off x="3661701" y="1797140"/>
              <a:ext cx="1820598" cy="400110"/>
            </a:xfrm>
            <a:prstGeom prst="rect">
              <a:avLst/>
            </a:prstGeom>
            <a:noFill/>
          </p:spPr>
          <p:txBody>
            <a:bodyPr wrap="square" rtlCol="0">
              <a:spAutoFit/>
            </a:bodyPr>
            <a:lstStyle/>
            <a:p>
              <a:pPr algn="ctr"/>
              <a:r>
                <a:rPr lang="en-US" sz="2000" b="1" dirty="0"/>
                <a:t>SCREENING</a:t>
              </a:r>
            </a:p>
          </p:txBody>
        </p:sp>
        <p:pic>
          <p:nvPicPr>
            <p:cNvPr id="17" name="Graphic 16" descr="Database">
              <a:extLst>
                <a:ext uri="{FF2B5EF4-FFF2-40B4-BE49-F238E27FC236}">
                  <a16:creationId xmlns:a16="http://schemas.microsoft.com/office/drawing/2014/main" id="{1486DC1D-10B3-4D92-8296-5667D2553AA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114800" y="2606322"/>
              <a:ext cx="914400" cy="914400"/>
            </a:xfrm>
            <a:prstGeom prst="rect">
              <a:avLst/>
            </a:prstGeom>
          </p:spPr>
        </p:pic>
      </p:grpSp>
      <p:grpSp>
        <p:nvGrpSpPr>
          <p:cNvPr id="23" name="Group 22">
            <a:extLst>
              <a:ext uri="{FF2B5EF4-FFF2-40B4-BE49-F238E27FC236}">
                <a16:creationId xmlns:a16="http://schemas.microsoft.com/office/drawing/2014/main" id="{92010943-B337-4F17-9B95-8AEDF9D7F2FC}"/>
              </a:ext>
            </a:extLst>
          </p:cNvPr>
          <p:cNvGrpSpPr/>
          <p:nvPr/>
        </p:nvGrpSpPr>
        <p:grpSpPr>
          <a:xfrm>
            <a:off x="6758609" y="2360121"/>
            <a:ext cx="1888434" cy="2137757"/>
            <a:chOff x="6430617" y="1688805"/>
            <a:chExt cx="1888434" cy="2137757"/>
          </a:xfrm>
        </p:grpSpPr>
        <p:sp>
          <p:nvSpPr>
            <p:cNvPr id="19" name="Rectangle 18">
              <a:extLst>
                <a:ext uri="{FF2B5EF4-FFF2-40B4-BE49-F238E27FC236}">
                  <a16:creationId xmlns:a16="http://schemas.microsoft.com/office/drawing/2014/main" id="{2C67AF19-C1E1-496A-B4A0-F0919098CC1B}"/>
                </a:ext>
              </a:extLst>
            </p:cNvPr>
            <p:cNvSpPr/>
            <p:nvPr/>
          </p:nvSpPr>
          <p:spPr>
            <a:xfrm>
              <a:off x="6430617" y="1688805"/>
              <a:ext cx="1888434" cy="2137757"/>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050B0F47-D7C8-4E70-B211-16704B7C44A3}"/>
                </a:ext>
              </a:extLst>
            </p:cNvPr>
            <p:cNvSpPr txBox="1"/>
            <p:nvPr/>
          </p:nvSpPr>
          <p:spPr>
            <a:xfrm>
              <a:off x="6430617" y="1777262"/>
              <a:ext cx="1888434" cy="400110"/>
            </a:xfrm>
            <a:prstGeom prst="rect">
              <a:avLst/>
            </a:prstGeom>
            <a:noFill/>
          </p:spPr>
          <p:txBody>
            <a:bodyPr wrap="square" rtlCol="0">
              <a:spAutoFit/>
            </a:bodyPr>
            <a:lstStyle/>
            <a:p>
              <a:pPr algn="ctr"/>
              <a:r>
                <a:rPr lang="en-US" sz="2000" b="1" dirty="0"/>
                <a:t>EVALUATION</a:t>
              </a:r>
            </a:p>
          </p:txBody>
        </p:sp>
        <p:pic>
          <p:nvPicPr>
            <p:cNvPr id="21" name="Graphic 20" descr="Database">
              <a:extLst>
                <a:ext uri="{FF2B5EF4-FFF2-40B4-BE49-F238E27FC236}">
                  <a16:creationId xmlns:a16="http://schemas.microsoft.com/office/drawing/2014/main" id="{FA8124D6-6325-4C4F-B655-1D2EBCD0225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891703" y="2606322"/>
              <a:ext cx="914400" cy="914400"/>
            </a:xfrm>
            <a:prstGeom prst="rect">
              <a:avLst/>
            </a:prstGeom>
          </p:spPr>
        </p:pic>
      </p:grpSp>
      <p:sp>
        <p:nvSpPr>
          <p:cNvPr id="25" name="TextBox 24">
            <a:extLst>
              <a:ext uri="{FF2B5EF4-FFF2-40B4-BE49-F238E27FC236}">
                <a16:creationId xmlns:a16="http://schemas.microsoft.com/office/drawing/2014/main" id="{8525B7EB-F0C7-4866-BA39-5D349DBC4B00}"/>
              </a:ext>
            </a:extLst>
          </p:cNvPr>
          <p:cNvSpPr txBox="1"/>
          <p:nvPr/>
        </p:nvSpPr>
        <p:spPr>
          <a:xfrm>
            <a:off x="1366628" y="4676141"/>
            <a:ext cx="2017644" cy="461665"/>
          </a:xfrm>
          <a:prstGeom prst="rect">
            <a:avLst/>
          </a:prstGeom>
          <a:noFill/>
        </p:spPr>
        <p:txBody>
          <a:bodyPr wrap="square" rtlCol="0">
            <a:spAutoFit/>
          </a:bodyPr>
          <a:lstStyle/>
          <a:p>
            <a:pPr algn="ctr"/>
            <a:r>
              <a:rPr lang="en-US" sz="1200" dirty="0"/>
              <a:t>For estimating a metamodel</a:t>
            </a:r>
          </a:p>
        </p:txBody>
      </p:sp>
      <p:sp>
        <p:nvSpPr>
          <p:cNvPr id="26" name="TextBox 25">
            <a:extLst>
              <a:ext uri="{FF2B5EF4-FFF2-40B4-BE49-F238E27FC236}">
                <a16:creationId xmlns:a16="http://schemas.microsoft.com/office/drawing/2014/main" id="{45AB0FF9-6ABF-4187-8B68-73915565CB82}"/>
              </a:ext>
            </a:extLst>
          </p:cNvPr>
          <p:cNvSpPr txBox="1"/>
          <p:nvPr/>
        </p:nvSpPr>
        <p:spPr>
          <a:xfrm>
            <a:off x="4537215" y="4676140"/>
            <a:ext cx="1888434" cy="646331"/>
          </a:xfrm>
          <a:prstGeom prst="rect">
            <a:avLst/>
          </a:prstGeom>
          <a:noFill/>
        </p:spPr>
        <p:txBody>
          <a:bodyPr wrap="square" rtlCol="0">
            <a:spAutoFit/>
          </a:bodyPr>
          <a:lstStyle/>
          <a:p>
            <a:pPr algn="ctr"/>
            <a:r>
              <a:rPr lang="en-US" sz="1200" dirty="0"/>
              <a:t>For seeing OOS performance and guiding metamodel choice</a:t>
            </a:r>
          </a:p>
        </p:txBody>
      </p:sp>
      <p:sp>
        <p:nvSpPr>
          <p:cNvPr id="27" name="TextBox 26">
            <a:extLst>
              <a:ext uri="{FF2B5EF4-FFF2-40B4-BE49-F238E27FC236}">
                <a16:creationId xmlns:a16="http://schemas.microsoft.com/office/drawing/2014/main" id="{F35ADF3B-6DD1-4D1E-876E-912518CFE9F0}"/>
              </a:ext>
            </a:extLst>
          </p:cNvPr>
          <p:cNvSpPr txBox="1"/>
          <p:nvPr/>
        </p:nvSpPr>
        <p:spPr>
          <a:xfrm>
            <a:off x="6758609" y="4640182"/>
            <a:ext cx="1888434" cy="461665"/>
          </a:xfrm>
          <a:prstGeom prst="rect">
            <a:avLst/>
          </a:prstGeom>
          <a:noFill/>
        </p:spPr>
        <p:txBody>
          <a:bodyPr wrap="square" rtlCol="0">
            <a:spAutoFit/>
          </a:bodyPr>
          <a:lstStyle/>
          <a:p>
            <a:pPr algn="ctr"/>
            <a:r>
              <a:rPr lang="en-US" sz="1200" dirty="0"/>
              <a:t>For computing final performance metrics</a:t>
            </a:r>
          </a:p>
        </p:txBody>
      </p:sp>
      <p:sp>
        <p:nvSpPr>
          <p:cNvPr id="28" name="TextBox 27">
            <a:extLst>
              <a:ext uri="{FF2B5EF4-FFF2-40B4-BE49-F238E27FC236}">
                <a16:creationId xmlns:a16="http://schemas.microsoft.com/office/drawing/2014/main" id="{E65107F7-389C-425C-AF9D-93DAD1DD3BFF}"/>
              </a:ext>
            </a:extLst>
          </p:cNvPr>
          <p:cNvSpPr txBox="1"/>
          <p:nvPr/>
        </p:nvSpPr>
        <p:spPr>
          <a:xfrm>
            <a:off x="1362092" y="5459825"/>
            <a:ext cx="2017644" cy="276999"/>
          </a:xfrm>
          <a:prstGeom prst="rect">
            <a:avLst/>
          </a:prstGeom>
          <a:noFill/>
        </p:spPr>
        <p:txBody>
          <a:bodyPr wrap="square" rtlCol="0">
            <a:spAutoFit/>
          </a:bodyPr>
          <a:lstStyle/>
          <a:p>
            <a:pPr algn="ctr"/>
            <a:r>
              <a:rPr lang="en-US" sz="1200" dirty="0"/>
              <a:t>Used constantly</a:t>
            </a:r>
          </a:p>
        </p:txBody>
      </p:sp>
      <p:sp>
        <p:nvSpPr>
          <p:cNvPr id="29" name="TextBox 28">
            <a:extLst>
              <a:ext uri="{FF2B5EF4-FFF2-40B4-BE49-F238E27FC236}">
                <a16:creationId xmlns:a16="http://schemas.microsoft.com/office/drawing/2014/main" id="{A2A48D99-E5CF-4998-8E0B-9C4AD1D23B6E}"/>
              </a:ext>
            </a:extLst>
          </p:cNvPr>
          <p:cNvSpPr txBox="1"/>
          <p:nvPr/>
        </p:nvSpPr>
        <p:spPr>
          <a:xfrm>
            <a:off x="4571133" y="5459824"/>
            <a:ext cx="1811526" cy="830997"/>
          </a:xfrm>
          <a:prstGeom prst="rect">
            <a:avLst/>
          </a:prstGeom>
          <a:noFill/>
        </p:spPr>
        <p:txBody>
          <a:bodyPr wrap="square" rtlCol="0">
            <a:spAutoFit/>
          </a:bodyPr>
          <a:lstStyle/>
          <a:p>
            <a:pPr algn="ctr"/>
            <a:r>
              <a:rPr lang="en-US" sz="1200" dirty="0"/>
              <a:t>Used infrequently for helping choose between metamodel candidates</a:t>
            </a:r>
          </a:p>
        </p:txBody>
      </p:sp>
      <p:sp>
        <p:nvSpPr>
          <p:cNvPr id="30" name="TextBox 29">
            <a:extLst>
              <a:ext uri="{FF2B5EF4-FFF2-40B4-BE49-F238E27FC236}">
                <a16:creationId xmlns:a16="http://schemas.microsoft.com/office/drawing/2014/main" id="{F2400ADC-4961-487F-AE07-8B30ED6EEFE6}"/>
              </a:ext>
            </a:extLst>
          </p:cNvPr>
          <p:cNvSpPr txBox="1"/>
          <p:nvPr/>
        </p:nvSpPr>
        <p:spPr>
          <a:xfrm>
            <a:off x="6758609" y="5423866"/>
            <a:ext cx="1879362" cy="276999"/>
          </a:xfrm>
          <a:prstGeom prst="rect">
            <a:avLst/>
          </a:prstGeom>
          <a:noFill/>
        </p:spPr>
        <p:txBody>
          <a:bodyPr wrap="square" rtlCol="0">
            <a:spAutoFit/>
          </a:bodyPr>
          <a:lstStyle/>
          <a:p>
            <a:pPr algn="ctr"/>
            <a:r>
              <a:rPr lang="en-US" sz="1200" dirty="0"/>
              <a:t>Used once, at the end</a:t>
            </a:r>
          </a:p>
        </p:txBody>
      </p:sp>
      <p:sp>
        <p:nvSpPr>
          <p:cNvPr id="32" name="Text Placeholder 3">
            <a:extLst>
              <a:ext uri="{FF2B5EF4-FFF2-40B4-BE49-F238E27FC236}">
                <a16:creationId xmlns:a16="http://schemas.microsoft.com/office/drawing/2014/main" id="{B6BACF7E-606F-4676-BE09-F7420CFAC717}"/>
              </a:ext>
            </a:extLst>
          </p:cNvPr>
          <p:cNvSpPr txBox="1">
            <a:spLocks/>
          </p:cNvSpPr>
          <p:nvPr/>
        </p:nvSpPr>
        <p:spPr>
          <a:xfrm>
            <a:off x="234684" y="6222990"/>
            <a:ext cx="7459270" cy="550862"/>
          </a:xfrm>
          <a:prstGeom prst="rect">
            <a:avLst/>
          </a:prstGeom>
        </p:spPr>
        <p:txBody>
          <a:bodyPr/>
          <a:lstStyle>
            <a:lvl1pPr marL="171446" indent="-171446" algn="l" defTabSz="685783" rtl="0" eaLnBrk="1" latinLnBrk="0" hangingPunct="1">
              <a:lnSpc>
                <a:spcPct val="90000"/>
              </a:lnSpc>
              <a:spcBef>
                <a:spcPts val="751"/>
              </a:spcBef>
              <a:buFont typeface="Arial" panose="020B0604020202020204" pitchFamily="34" charset="0"/>
              <a:buChar char="•"/>
              <a:defRPr sz="2400" kern="1200" baseline="0">
                <a:solidFill>
                  <a:schemeClr val="tx1"/>
                </a:solidFill>
                <a:latin typeface="Calibri Light" panose="020F0302020204030204" pitchFamily="34" charset="0"/>
                <a:ea typeface="+mn-ea"/>
                <a:cs typeface="Calibri Light" panose="020F0302020204030204" pitchFamily="34" charset="0"/>
              </a:defRPr>
            </a:lvl1pPr>
            <a:lvl2pPr marL="342891" indent="-171446" algn="l" defTabSz="685783" rtl="0" eaLnBrk="1" latinLnBrk="0" hangingPunct="1">
              <a:lnSpc>
                <a:spcPct val="90000"/>
              </a:lnSpc>
              <a:spcBef>
                <a:spcPts val="375"/>
              </a:spcBef>
              <a:buFont typeface="Franklin Gothic Book" panose="020B0503020102020204" pitchFamily="34" charset="0"/>
              <a:buChar char="–"/>
              <a:defRPr sz="2000" kern="1200">
                <a:solidFill>
                  <a:schemeClr val="tx1"/>
                </a:solidFill>
                <a:latin typeface="Calibri Light" panose="020F0302020204030204" pitchFamily="34" charset="0"/>
                <a:ea typeface="+mn-ea"/>
                <a:cs typeface="Calibri Light" panose="020F0302020204030204" pitchFamily="34" charset="0"/>
              </a:defRPr>
            </a:lvl2pPr>
            <a:lvl3pPr marL="514338" indent="-171446" algn="l" defTabSz="685783" rtl="0" eaLnBrk="1" latinLnBrk="0" hangingPunct="1">
              <a:lnSpc>
                <a:spcPct val="90000"/>
              </a:lnSpc>
              <a:spcBef>
                <a:spcPts val="375"/>
              </a:spcBef>
              <a:buFont typeface="Courier New" panose="02070309020205020404" pitchFamily="49" charset="0"/>
              <a:buChar char="o"/>
              <a:defRPr sz="1800" kern="1200">
                <a:solidFill>
                  <a:schemeClr val="tx1"/>
                </a:solidFill>
                <a:latin typeface="Calibri Light" panose="020F0302020204030204" pitchFamily="34" charset="0"/>
                <a:ea typeface="+mn-ea"/>
                <a:cs typeface="Calibri Light" panose="020F0302020204030204" pitchFamily="34" charset="0"/>
              </a:defRPr>
            </a:lvl3pPr>
            <a:lvl4pPr marL="685783" indent="-171446" algn="l" defTabSz="685783" rtl="0" eaLnBrk="1" latinLnBrk="0" hangingPunct="1">
              <a:lnSpc>
                <a:spcPct val="90000"/>
              </a:lnSpc>
              <a:spcBef>
                <a:spcPts val="375"/>
              </a:spcBef>
              <a:buFont typeface="Wingdings" panose="05000000000000000000" pitchFamily="2" charset="2"/>
              <a:buChar char="§"/>
              <a:defRPr sz="1600" kern="1200">
                <a:solidFill>
                  <a:schemeClr val="tx1"/>
                </a:solidFill>
                <a:latin typeface="Calibri Light" panose="020F0302020204030204" pitchFamily="34" charset="0"/>
                <a:ea typeface="+mn-ea"/>
                <a:cs typeface="Calibri Light" panose="020F0302020204030204" pitchFamily="34" charset="0"/>
              </a:defRPr>
            </a:lvl4pPr>
            <a:lvl5pPr marL="900091" indent="-214308" algn="l" defTabSz="685783" rtl="0" eaLnBrk="1" latinLnBrk="0" hangingPunct="1">
              <a:lnSpc>
                <a:spcPct val="90000"/>
              </a:lnSpc>
              <a:spcBef>
                <a:spcPts val="375"/>
              </a:spcBef>
              <a:buFont typeface="Wingdings" panose="05000000000000000000" pitchFamily="2" charset="2"/>
              <a:buChar char="Ø"/>
              <a:defRPr sz="1200"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marL="0" indent="0">
              <a:buNone/>
            </a:pPr>
            <a:r>
              <a:rPr lang="en-US" sz="1000" dirty="0"/>
              <a:t>OOS: Out of Sample</a:t>
            </a:r>
          </a:p>
        </p:txBody>
      </p:sp>
      <p:grpSp>
        <p:nvGrpSpPr>
          <p:cNvPr id="31" name="Group 30">
            <a:extLst>
              <a:ext uri="{FF2B5EF4-FFF2-40B4-BE49-F238E27FC236}">
                <a16:creationId xmlns:a16="http://schemas.microsoft.com/office/drawing/2014/main" id="{E41160E7-4644-483B-91DC-61EA6F8B1428}"/>
              </a:ext>
            </a:extLst>
          </p:cNvPr>
          <p:cNvGrpSpPr/>
          <p:nvPr/>
        </p:nvGrpSpPr>
        <p:grpSpPr>
          <a:xfrm>
            <a:off x="1068135" y="1315939"/>
            <a:ext cx="2534580" cy="1967630"/>
            <a:chOff x="5522077" y="4368286"/>
            <a:chExt cx="2534580" cy="1967630"/>
          </a:xfrm>
        </p:grpSpPr>
        <p:sp>
          <p:nvSpPr>
            <p:cNvPr id="33" name="Rectangle 32">
              <a:extLst>
                <a:ext uri="{FF2B5EF4-FFF2-40B4-BE49-F238E27FC236}">
                  <a16:creationId xmlns:a16="http://schemas.microsoft.com/office/drawing/2014/main" id="{837B66CB-23D3-47E6-976E-EEB2B6E483C0}"/>
                </a:ext>
              </a:extLst>
            </p:cNvPr>
            <p:cNvSpPr/>
            <p:nvPr/>
          </p:nvSpPr>
          <p:spPr>
            <a:xfrm flipH="1">
              <a:off x="5522077" y="4368286"/>
              <a:ext cx="2534580" cy="731884"/>
            </a:xfrm>
            <a:prstGeom prst="rect">
              <a:avLst/>
            </a:prstGeom>
            <a:solidFill>
              <a:srgbClr val="FFFF00"/>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We used training outputs to fit the metamodel</a:t>
              </a:r>
            </a:p>
          </p:txBody>
        </p:sp>
        <p:cxnSp>
          <p:nvCxnSpPr>
            <p:cNvPr id="35" name="Straight Arrow Connector 34">
              <a:extLst>
                <a:ext uri="{FF2B5EF4-FFF2-40B4-BE49-F238E27FC236}">
                  <a16:creationId xmlns:a16="http://schemas.microsoft.com/office/drawing/2014/main" id="{25E5EB3D-7760-4280-9091-16D470752818}"/>
                </a:ext>
              </a:extLst>
            </p:cNvPr>
            <p:cNvCxnSpPr>
              <a:cxnSpLocks/>
              <a:stCxn id="33" idx="2"/>
              <a:endCxn id="10" idx="0"/>
            </p:cNvCxnSpPr>
            <p:nvPr/>
          </p:nvCxnSpPr>
          <p:spPr>
            <a:xfrm flipH="1">
              <a:off x="6192206" y="5100170"/>
              <a:ext cx="597161" cy="1235746"/>
            </a:xfrm>
            <a:prstGeom prst="straightConnector1">
              <a:avLst/>
            </a:prstGeom>
            <a:ln w="571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DBCDF3FB-21AE-4FD1-B9D4-D763E1872D83}"/>
              </a:ext>
            </a:extLst>
          </p:cNvPr>
          <p:cNvGrpSpPr/>
          <p:nvPr/>
        </p:nvGrpSpPr>
        <p:grpSpPr>
          <a:xfrm>
            <a:off x="3909781" y="1243058"/>
            <a:ext cx="3011930" cy="1902612"/>
            <a:chOff x="5511815" y="4372320"/>
            <a:chExt cx="3011930" cy="1902612"/>
          </a:xfrm>
        </p:grpSpPr>
        <p:sp>
          <p:nvSpPr>
            <p:cNvPr id="37" name="Rectangle 36">
              <a:extLst>
                <a:ext uri="{FF2B5EF4-FFF2-40B4-BE49-F238E27FC236}">
                  <a16:creationId xmlns:a16="http://schemas.microsoft.com/office/drawing/2014/main" id="{082DD70F-E6D8-4637-97D7-19F2D4406F17}"/>
                </a:ext>
              </a:extLst>
            </p:cNvPr>
            <p:cNvSpPr/>
            <p:nvPr/>
          </p:nvSpPr>
          <p:spPr>
            <a:xfrm flipH="1">
              <a:off x="5511815" y="4372320"/>
              <a:ext cx="3011930" cy="731884"/>
            </a:xfrm>
            <a:prstGeom prst="rect">
              <a:avLst/>
            </a:prstGeom>
            <a:solidFill>
              <a:srgbClr val="FFFF00"/>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We use the screening set to help pick metamodels</a:t>
              </a:r>
            </a:p>
          </p:txBody>
        </p:sp>
        <p:cxnSp>
          <p:nvCxnSpPr>
            <p:cNvPr id="38" name="Straight Arrow Connector 37">
              <a:extLst>
                <a:ext uri="{FF2B5EF4-FFF2-40B4-BE49-F238E27FC236}">
                  <a16:creationId xmlns:a16="http://schemas.microsoft.com/office/drawing/2014/main" id="{F7358DD2-1F77-4965-A65A-55D5C48991FC}"/>
                </a:ext>
              </a:extLst>
            </p:cNvPr>
            <p:cNvCxnSpPr>
              <a:cxnSpLocks/>
              <a:stCxn id="37" idx="2"/>
              <a:endCxn id="17" idx="0"/>
            </p:cNvCxnSpPr>
            <p:nvPr/>
          </p:nvCxnSpPr>
          <p:spPr>
            <a:xfrm>
              <a:off x="7017780" y="5104204"/>
              <a:ext cx="228788" cy="1170728"/>
            </a:xfrm>
            <a:prstGeom prst="straightConnector1">
              <a:avLst/>
            </a:prstGeom>
            <a:ln w="571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4953498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AD335-FF64-4C7B-8B9C-161C37702D0A}"/>
              </a:ext>
            </a:extLst>
          </p:cNvPr>
          <p:cNvSpPr>
            <a:spLocks noGrp="1"/>
          </p:cNvSpPr>
          <p:nvPr>
            <p:ph type="title"/>
          </p:nvPr>
        </p:nvSpPr>
        <p:spPr>
          <a:xfrm>
            <a:off x="76200" y="162580"/>
            <a:ext cx="8991600" cy="1384995"/>
          </a:xfrm>
        </p:spPr>
        <p:txBody>
          <a:bodyPr/>
          <a:lstStyle/>
          <a:p>
            <a:r>
              <a:rPr lang="en-US" dirty="0"/>
              <a:t>We narrow our selection down to three candidate metamodels (best BIC, best Brier score, and best accuracy)</a:t>
            </a:r>
          </a:p>
        </p:txBody>
      </p:sp>
      <p:sp>
        <p:nvSpPr>
          <p:cNvPr id="32" name="Text Placeholder 3">
            <a:extLst>
              <a:ext uri="{FF2B5EF4-FFF2-40B4-BE49-F238E27FC236}">
                <a16:creationId xmlns:a16="http://schemas.microsoft.com/office/drawing/2014/main" id="{B6BACF7E-606F-4676-BE09-F7420CFAC717}"/>
              </a:ext>
            </a:extLst>
          </p:cNvPr>
          <p:cNvSpPr txBox="1">
            <a:spLocks/>
          </p:cNvSpPr>
          <p:nvPr/>
        </p:nvSpPr>
        <p:spPr>
          <a:xfrm>
            <a:off x="147598" y="6424096"/>
            <a:ext cx="7459270" cy="271324"/>
          </a:xfrm>
          <a:prstGeom prst="rect">
            <a:avLst/>
          </a:prstGeom>
        </p:spPr>
        <p:txBody>
          <a:bodyPr/>
          <a:lstStyle>
            <a:lvl1pPr marL="171446" indent="-171446" algn="l" defTabSz="685783" rtl="0" eaLnBrk="1" latinLnBrk="0" hangingPunct="1">
              <a:lnSpc>
                <a:spcPct val="90000"/>
              </a:lnSpc>
              <a:spcBef>
                <a:spcPts val="751"/>
              </a:spcBef>
              <a:buFont typeface="Arial" panose="020B0604020202020204" pitchFamily="34" charset="0"/>
              <a:buChar char="•"/>
              <a:defRPr sz="2400" kern="1200" baseline="0">
                <a:solidFill>
                  <a:schemeClr val="tx1"/>
                </a:solidFill>
                <a:latin typeface="Calibri Light" panose="020F0302020204030204" pitchFamily="34" charset="0"/>
                <a:ea typeface="+mn-ea"/>
                <a:cs typeface="Calibri Light" panose="020F0302020204030204" pitchFamily="34" charset="0"/>
              </a:defRPr>
            </a:lvl1pPr>
            <a:lvl2pPr marL="342891" indent="-171446" algn="l" defTabSz="685783" rtl="0" eaLnBrk="1" latinLnBrk="0" hangingPunct="1">
              <a:lnSpc>
                <a:spcPct val="90000"/>
              </a:lnSpc>
              <a:spcBef>
                <a:spcPts val="375"/>
              </a:spcBef>
              <a:buFont typeface="Franklin Gothic Book" panose="020B0503020102020204" pitchFamily="34" charset="0"/>
              <a:buChar char="–"/>
              <a:defRPr sz="2000" kern="1200">
                <a:solidFill>
                  <a:schemeClr val="tx1"/>
                </a:solidFill>
                <a:latin typeface="Calibri Light" panose="020F0302020204030204" pitchFamily="34" charset="0"/>
                <a:ea typeface="+mn-ea"/>
                <a:cs typeface="Calibri Light" panose="020F0302020204030204" pitchFamily="34" charset="0"/>
              </a:defRPr>
            </a:lvl2pPr>
            <a:lvl3pPr marL="514338" indent="-171446" algn="l" defTabSz="685783" rtl="0" eaLnBrk="1" latinLnBrk="0" hangingPunct="1">
              <a:lnSpc>
                <a:spcPct val="90000"/>
              </a:lnSpc>
              <a:spcBef>
                <a:spcPts val="375"/>
              </a:spcBef>
              <a:buFont typeface="Courier New" panose="02070309020205020404" pitchFamily="49" charset="0"/>
              <a:buChar char="o"/>
              <a:defRPr sz="1800" kern="1200">
                <a:solidFill>
                  <a:schemeClr val="tx1"/>
                </a:solidFill>
                <a:latin typeface="Calibri Light" panose="020F0302020204030204" pitchFamily="34" charset="0"/>
                <a:ea typeface="+mn-ea"/>
                <a:cs typeface="Calibri Light" panose="020F0302020204030204" pitchFamily="34" charset="0"/>
              </a:defRPr>
            </a:lvl3pPr>
            <a:lvl4pPr marL="685783" indent="-171446" algn="l" defTabSz="685783" rtl="0" eaLnBrk="1" latinLnBrk="0" hangingPunct="1">
              <a:lnSpc>
                <a:spcPct val="90000"/>
              </a:lnSpc>
              <a:spcBef>
                <a:spcPts val="375"/>
              </a:spcBef>
              <a:buFont typeface="Wingdings" panose="05000000000000000000" pitchFamily="2" charset="2"/>
              <a:buChar char="§"/>
              <a:defRPr sz="1600" kern="1200">
                <a:solidFill>
                  <a:schemeClr val="tx1"/>
                </a:solidFill>
                <a:latin typeface="Calibri Light" panose="020F0302020204030204" pitchFamily="34" charset="0"/>
                <a:ea typeface="+mn-ea"/>
                <a:cs typeface="Calibri Light" panose="020F0302020204030204" pitchFamily="34" charset="0"/>
              </a:defRPr>
            </a:lvl4pPr>
            <a:lvl5pPr marL="900091" indent="-214308" algn="l" defTabSz="685783" rtl="0" eaLnBrk="1" latinLnBrk="0" hangingPunct="1">
              <a:lnSpc>
                <a:spcPct val="90000"/>
              </a:lnSpc>
              <a:spcBef>
                <a:spcPts val="375"/>
              </a:spcBef>
              <a:buFont typeface="Wingdings" panose="05000000000000000000" pitchFamily="2" charset="2"/>
              <a:buChar char="Ø"/>
              <a:defRPr sz="1200"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marL="0" indent="0">
              <a:buNone/>
            </a:pPr>
            <a:r>
              <a:rPr lang="en-US" sz="1000" dirty="0"/>
              <a:t>BIC: Bayesian Information Criterion; CLL: Complementary Log-Log; OOS: Out of Sample</a:t>
            </a:r>
          </a:p>
        </p:txBody>
      </p:sp>
      <p:graphicFrame>
        <p:nvGraphicFramePr>
          <p:cNvPr id="3" name="Table 2">
            <a:extLst>
              <a:ext uri="{FF2B5EF4-FFF2-40B4-BE49-F238E27FC236}">
                <a16:creationId xmlns:a16="http://schemas.microsoft.com/office/drawing/2014/main" id="{AA9680DF-D05C-41FA-875D-53A8009C7628}"/>
              </a:ext>
            </a:extLst>
          </p:cNvPr>
          <p:cNvGraphicFramePr>
            <a:graphicFrameLocks noGrp="1"/>
          </p:cNvGraphicFramePr>
          <p:nvPr>
            <p:extLst/>
          </p:nvPr>
        </p:nvGraphicFramePr>
        <p:xfrm>
          <a:off x="310554" y="2612794"/>
          <a:ext cx="8522892" cy="2286000"/>
        </p:xfrm>
        <a:graphic>
          <a:graphicData uri="http://schemas.openxmlformats.org/drawingml/2006/table">
            <a:tbl>
              <a:tblPr firstRow="1" firstCol="1" bandRow="1">
                <a:tableStyleId>{5C22544A-7EE6-4342-B048-85BDC9FD1C3A}</a:tableStyleId>
              </a:tblPr>
              <a:tblGrid>
                <a:gridCol w="981026">
                  <a:extLst>
                    <a:ext uri="{9D8B030D-6E8A-4147-A177-3AD203B41FA5}">
                      <a16:colId xmlns:a16="http://schemas.microsoft.com/office/drawing/2014/main" val="758552912"/>
                    </a:ext>
                  </a:extLst>
                </a:gridCol>
                <a:gridCol w="981026">
                  <a:extLst>
                    <a:ext uri="{9D8B030D-6E8A-4147-A177-3AD203B41FA5}">
                      <a16:colId xmlns:a16="http://schemas.microsoft.com/office/drawing/2014/main" val="693064606"/>
                    </a:ext>
                  </a:extLst>
                </a:gridCol>
                <a:gridCol w="981026">
                  <a:extLst>
                    <a:ext uri="{9D8B030D-6E8A-4147-A177-3AD203B41FA5}">
                      <a16:colId xmlns:a16="http://schemas.microsoft.com/office/drawing/2014/main" val="3490583376"/>
                    </a:ext>
                  </a:extLst>
                </a:gridCol>
                <a:gridCol w="1050318">
                  <a:extLst>
                    <a:ext uri="{9D8B030D-6E8A-4147-A177-3AD203B41FA5}">
                      <a16:colId xmlns:a16="http://schemas.microsoft.com/office/drawing/2014/main" val="3019775725"/>
                    </a:ext>
                  </a:extLst>
                </a:gridCol>
                <a:gridCol w="698753">
                  <a:extLst>
                    <a:ext uri="{9D8B030D-6E8A-4147-A177-3AD203B41FA5}">
                      <a16:colId xmlns:a16="http://schemas.microsoft.com/office/drawing/2014/main" val="1834877357"/>
                    </a:ext>
                  </a:extLst>
                </a:gridCol>
                <a:gridCol w="698753">
                  <a:extLst>
                    <a:ext uri="{9D8B030D-6E8A-4147-A177-3AD203B41FA5}">
                      <a16:colId xmlns:a16="http://schemas.microsoft.com/office/drawing/2014/main" val="3368306063"/>
                    </a:ext>
                  </a:extLst>
                </a:gridCol>
                <a:gridCol w="698753">
                  <a:extLst>
                    <a:ext uri="{9D8B030D-6E8A-4147-A177-3AD203B41FA5}">
                      <a16:colId xmlns:a16="http://schemas.microsoft.com/office/drawing/2014/main" val="983372183"/>
                    </a:ext>
                  </a:extLst>
                </a:gridCol>
                <a:gridCol w="857760">
                  <a:extLst>
                    <a:ext uri="{9D8B030D-6E8A-4147-A177-3AD203B41FA5}">
                      <a16:colId xmlns:a16="http://schemas.microsoft.com/office/drawing/2014/main" val="587658500"/>
                    </a:ext>
                  </a:extLst>
                </a:gridCol>
                <a:gridCol w="718446">
                  <a:extLst>
                    <a:ext uri="{9D8B030D-6E8A-4147-A177-3AD203B41FA5}">
                      <a16:colId xmlns:a16="http://schemas.microsoft.com/office/drawing/2014/main" val="2835025971"/>
                    </a:ext>
                  </a:extLst>
                </a:gridCol>
                <a:gridCol w="857031">
                  <a:extLst>
                    <a:ext uri="{9D8B030D-6E8A-4147-A177-3AD203B41FA5}">
                      <a16:colId xmlns:a16="http://schemas.microsoft.com/office/drawing/2014/main" val="245825821"/>
                    </a:ext>
                  </a:extLst>
                </a:gridCol>
              </a:tblGrid>
              <a:tr h="640080">
                <a:tc>
                  <a:txBody>
                    <a:bodyPr/>
                    <a:lstStyle/>
                    <a:p>
                      <a:pPr marL="0" marR="0" algn="ctr">
                        <a:lnSpc>
                          <a:spcPts val="1200"/>
                        </a:lnSpc>
                        <a:spcBef>
                          <a:spcPts val="300"/>
                        </a:spcBef>
                        <a:spcAft>
                          <a:spcPts val="300"/>
                        </a:spcAft>
                      </a:pPr>
                      <a:r>
                        <a:rPr lang="en-US" sz="1000" b="1" dirty="0">
                          <a:effectLst/>
                          <a:latin typeface="Arial Bold" panose="020B0704020202020204" pitchFamily="34" charset="0"/>
                          <a:ea typeface="Calibri" panose="020F0502020204030204" pitchFamily="34" charset="0"/>
                          <a:cs typeface="Arial" panose="020B0604020202020204" pitchFamily="34" charset="0"/>
                        </a:rPr>
                        <a:t>Formula</a:t>
                      </a:r>
                    </a:p>
                  </a:txBody>
                  <a:tcPr marL="68580" marR="68580" marT="0" marB="0" anchor="ctr"/>
                </a:tc>
                <a:tc>
                  <a:txBody>
                    <a:bodyPr/>
                    <a:lstStyle/>
                    <a:p>
                      <a:pPr marL="0" marR="0" algn="ctr">
                        <a:lnSpc>
                          <a:spcPts val="1200"/>
                        </a:lnSpc>
                        <a:spcBef>
                          <a:spcPts val="300"/>
                        </a:spcBef>
                        <a:spcAft>
                          <a:spcPts val="300"/>
                        </a:spcAft>
                      </a:pPr>
                      <a:r>
                        <a:rPr lang="en-US" sz="1000" b="1">
                          <a:effectLst/>
                          <a:latin typeface="Arial Bold" panose="020B0704020202020204" pitchFamily="34" charset="0"/>
                          <a:ea typeface="Calibri" panose="020F0502020204030204" pitchFamily="34" charset="0"/>
                          <a:cs typeface="Arial" panose="020B0604020202020204" pitchFamily="34" charset="0"/>
                        </a:rPr>
                        <a:t>Distribution</a:t>
                      </a:r>
                    </a:p>
                  </a:txBody>
                  <a:tcPr marL="68580" marR="68580" marT="0" marB="0" anchor="ctr"/>
                </a:tc>
                <a:tc>
                  <a:txBody>
                    <a:bodyPr/>
                    <a:lstStyle/>
                    <a:p>
                      <a:pPr marL="0" marR="0" algn="ctr">
                        <a:lnSpc>
                          <a:spcPts val="1200"/>
                        </a:lnSpc>
                        <a:spcBef>
                          <a:spcPts val="300"/>
                        </a:spcBef>
                        <a:spcAft>
                          <a:spcPts val="300"/>
                        </a:spcAft>
                      </a:pPr>
                      <a:r>
                        <a:rPr lang="en-US" sz="1000" b="1">
                          <a:effectLst/>
                          <a:latin typeface="Arial Bold" panose="020B0704020202020204" pitchFamily="34" charset="0"/>
                          <a:ea typeface="Calibri" panose="020F0502020204030204" pitchFamily="34" charset="0"/>
                          <a:cs typeface="Arial" panose="020B0604020202020204" pitchFamily="34" charset="0"/>
                        </a:rPr>
                        <a:t>Link</a:t>
                      </a:r>
                    </a:p>
                  </a:txBody>
                  <a:tcPr marL="68580" marR="68580" marT="0" marB="0" anchor="ctr"/>
                </a:tc>
                <a:tc>
                  <a:txBody>
                    <a:bodyPr/>
                    <a:lstStyle/>
                    <a:p>
                      <a:pPr marL="0" marR="0" algn="ctr">
                        <a:lnSpc>
                          <a:spcPts val="1200"/>
                        </a:lnSpc>
                        <a:spcBef>
                          <a:spcPts val="300"/>
                        </a:spcBef>
                        <a:spcAft>
                          <a:spcPts val="300"/>
                        </a:spcAft>
                      </a:pPr>
                      <a:r>
                        <a:rPr lang="en-US" sz="1000" b="1">
                          <a:effectLst/>
                          <a:latin typeface="Arial Bold" panose="020B0704020202020204" pitchFamily="34" charset="0"/>
                          <a:ea typeface="Calibri" panose="020F0502020204030204" pitchFamily="34" charset="0"/>
                          <a:cs typeface="Arial" panose="020B0604020202020204" pitchFamily="34" charset="0"/>
                        </a:rPr>
                        <a:t>BIC</a:t>
                      </a:r>
                    </a:p>
                  </a:txBody>
                  <a:tcPr marL="68580" marR="68580" marT="0" marB="0" anchor="ctr"/>
                </a:tc>
                <a:tc>
                  <a:txBody>
                    <a:bodyPr/>
                    <a:lstStyle/>
                    <a:p>
                      <a:pPr marL="0" marR="0" algn="ctr">
                        <a:lnSpc>
                          <a:spcPts val="1200"/>
                        </a:lnSpc>
                        <a:spcBef>
                          <a:spcPts val="300"/>
                        </a:spcBef>
                        <a:spcAft>
                          <a:spcPts val="300"/>
                        </a:spcAft>
                      </a:pPr>
                      <a:r>
                        <a:rPr lang="en-US" sz="1000" b="1" dirty="0">
                          <a:effectLst/>
                          <a:latin typeface="Arial Bold" panose="020B0704020202020204" pitchFamily="34" charset="0"/>
                          <a:ea typeface="Calibri" panose="020F0502020204030204" pitchFamily="34" charset="0"/>
                          <a:cs typeface="Arial" panose="020B0604020202020204" pitchFamily="34" charset="0"/>
                        </a:rPr>
                        <a:t>OOS Brier</a:t>
                      </a:r>
                    </a:p>
                  </a:txBody>
                  <a:tcPr marL="68580" marR="68580" marT="0" marB="0" anchor="ctr"/>
                </a:tc>
                <a:tc>
                  <a:txBody>
                    <a:bodyPr/>
                    <a:lstStyle/>
                    <a:p>
                      <a:pPr marL="0" marR="0" algn="ctr">
                        <a:lnSpc>
                          <a:spcPts val="1200"/>
                        </a:lnSpc>
                        <a:spcBef>
                          <a:spcPts val="300"/>
                        </a:spcBef>
                        <a:spcAft>
                          <a:spcPts val="300"/>
                        </a:spcAft>
                      </a:pPr>
                      <a:r>
                        <a:rPr lang="en-US" sz="900" b="1" dirty="0">
                          <a:effectLst/>
                          <a:latin typeface="Arial Bold" panose="020B0704020202020204" pitchFamily="34" charset="0"/>
                          <a:ea typeface="Calibri" panose="020F0502020204030204" pitchFamily="34" charset="0"/>
                          <a:cs typeface="Arial" panose="020B0604020202020204" pitchFamily="34" charset="0"/>
                        </a:rPr>
                        <a:t>OOS Accuracy</a:t>
                      </a:r>
                    </a:p>
                  </a:txBody>
                  <a:tcPr marL="68580" marR="68580" marT="0" marB="0" anchor="ctr"/>
                </a:tc>
                <a:tc>
                  <a:txBody>
                    <a:bodyPr/>
                    <a:lstStyle/>
                    <a:p>
                      <a:pPr marL="0" marR="0" algn="ctr">
                        <a:lnSpc>
                          <a:spcPts val="1200"/>
                        </a:lnSpc>
                        <a:spcBef>
                          <a:spcPts val="300"/>
                        </a:spcBef>
                        <a:spcAft>
                          <a:spcPts val="300"/>
                        </a:spcAft>
                      </a:pPr>
                      <a:r>
                        <a:rPr lang="en-US" sz="700" b="1" dirty="0">
                          <a:effectLst/>
                          <a:latin typeface="Arial Bold" panose="020B0704020202020204" pitchFamily="34" charset="0"/>
                          <a:ea typeface="Calibri" panose="020F0502020204030204" pitchFamily="34" charset="0"/>
                          <a:cs typeface="Arial" panose="020B0604020202020204" pitchFamily="34" charset="0"/>
                        </a:rPr>
                        <a:t>OOS Recall (No Loop)</a:t>
                      </a:r>
                      <a:endParaRPr lang="en-US" sz="1000" b="1" dirty="0">
                        <a:effectLst/>
                        <a:latin typeface="Arial Bold" panose="020B07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ts val="1200"/>
                        </a:lnSpc>
                        <a:spcBef>
                          <a:spcPts val="300"/>
                        </a:spcBef>
                        <a:spcAft>
                          <a:spcPts val="300"/>
                        </a:spcAft>
                      </a:pPr>
                      <a:r>
                        <a:rPr lang="en-US" sz="1000" b="1" dirty="0">
                          <a:effectLst/>
                          <a:latin typeface="Arial Bold" panose="020B0704020202020204" pitchFamily="34" charset="0"/>
                          <a:ea typeface="Calibri" panose="020F0502020204030204" pitchFamily="34" charset="0"/>
                          <a:cs typeface="Arial" panose="020B0604020202020204" pitchFamily="34" charset="0"/>
                        </a:rPr>
                        <a:t>OOS Recall (Loop)</a:t>
                      </a:r>
                    </a:p>
                  </a:txBody>
                  <a:tcPr marL="68580" marR="68580" marT="0" marB="0" anchor="ctr"/>
                </a:tc>
                <a:tc>
                  <a:txBody>
                    <a:bodyPr/>
                    <a:lstStyle/>
                    <a:p>
                      <a:pPr marL="0" marR="0" algn="ctr">
                        <a:lnSpc>
                          <a:spcPts val="1200"/>
                        </a:lnSpc>
                        <a:spcBef>
                          <a:spcPts val="300"/>
                        </a:spcBef>
                        <a:spcAft>
                          <a:spcPts val="300"/>
                        </a:spcAft>
                      </a:pPr>
                      <a:r>
                        <a:rPr lang="en-US" sz="700" b="1" dirty="0">
                          <a:effectLst/>
                          <a:latin typeface="Arial Bold" panose="020B0704020202020204" pitchFamily="34" charset="0"/>
                          <a:ea typeface="Calibri" panose="020F0502020204030204" pitchFamily="34" charset="0"/>
                          <a:cs typeface="Arial" panose="020B0604020202020204" pitchFamily="34" charset="0"/>
                        </a:rPr>
                        <a:t>OOS Precision (No Loop)</a:t>
                      </a:r>
                      <a:endParaRPr lang="en-US" sz="1000" b="1" dirty="0">
                        <a:effectLst/>
                        <a:latin typeface="Arial Bold" panose="020B07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ts val="1200"/>
                        </a:lnSpc>
                        <a:spcBef>
                          <a:spcPts val="300"/>
                        </a:spcBef>
                        <a:spcAft>
                          <a:spcPts val="300"/>
                        </a:spcAft>
                      </a:pPr>
                      <a:r>
                        <a:rPr lang="en-US" sz="1000" b="1" dirty="0">
                          <a:effectLst/>
                          <a:latin typeface="Arial Bold" panose="020B0704020202020204" pitchFamily="34" charset="0"/>
                          <a:ea typeface="Calibri" panose="020F0502020204030204" pitchFamily="34" charset="0"/>
                          <a:cs typeface="Arial" panose="020B0604020202020204" pitchFamily="34" charset="0"/>
                        </a:rPr>
                        <a:t>OOS Precision (Loop)</a:t>
                      </a:r>
                    </a:p>
                  </a:txBody>
                  <a:tcPr marL="68580" marR="68580" marT="0" marB="0" anchor="ctr"/>
                </a:tc>
                <a:extLst>
                  <a:ext uri="{0D108BD9-81ED-4DB2-BD59-A6C34878D82A}">
                    <a16:rowId xmlns:a16="http://schemas.microsoft.com/office/drawing/2014/main" val="3166906930"/>
                  </a:ext>
                </a:extLst>
              </a:tr>
              <a:tr h="548640">
                <a:tc>
                  <a:txBody>
                    <a:bodyPr/>
                    <a:lstStyle/>
                    <a:p>
                      <a:pPr marL="0" marR="0">
                        <a:lnSpc>
                          <a:spcPts val="1200"/>
                        </a:lnSpc>
                        <a:spcBef>
                          <a:spcPts val="200"/>
                        </a:spcBef>
                        <a:spcAft>
                          <a:spcPts val="200"/>
                        </a:spcAft>
                      </a:pPr>
                      <a:r>
                        <a:rPr lang="en-US" sz="1000" dirty="0">
                          <a:effectLst/>
                          <a:latin typeface="Arial" panose="020B0604020202020204" pitchFamily="34" charset="0"/>
                          <a:ea typeface="Times New Roman" panose="02020603050405020304" pitchFamily="18" charset="0"/>
                        </a:rPr>
                        <a:t>Smooth Main Effects</a:t>
                      </a:r>
                    </a:p>
                  </a:txBody>
                  <a:tcPr marL="68580" marR="68580" marT="0" marB="0" anchor="ctr"/>
                </a:tc>
                <a:tc>
                  <a:txBody>
                    <a:bodyPr/>
                    <a:lstStyle/>
                    <a:p>
                      <a:pPr marL="0" marR="0" algn="ctr">
                        <a:lnSpc>
                          <a:spcPts val="1200"/>
                        </a:lnSpc>
                        <a:spcBef>
                          <a:spcPts val="200"/>
                        </a:spcBef>
                        <a:spcAft>
                          <a:spcPts val="200"/>
                        </a:spcAft>
                      </a:pPr>
                      <a:r>
                        <a:rPr lang="en-US" sz="1000">
                          <a:effectLst/>
                          <a:latin typeface="Arial" panose="020B0604020202020204" pitchFamily="34" charset="0"/>
                          <a:ea typeface="Times New Roman" panose="02020603050405020304" pitchFamily="18" charset="0"/>
                        </a:rPr>
                        <a:t>Binomial</a:t>
                      </a:r>
                    </a:p>
                  </a:txBody>
                  <a:tcPr marL="68580" marR="68580" marT="0" marB="0" anchor="ctr"/>
                </a:tc>
                <a:tc>
                  <a:txBody>
                    <a:bodyPr/>
                    <a:lstStyle/>
                    <a:p>
                      <a:pPr marL="0" marR="0" algn="ctr">
                        <a:lnSpc>
                          <a:spcPts val="1200"/>
                        </a:lnSpc>
                        <a:spcBef>
                          <a:spcPts val="200"/>
                        </a:spcBef>
                        <a:spcAft>
                          <a:spcPts val="200"/>
                        </a:spcAft>
                      </a:pPr>
                      <a:r>
                        <a:rPr lang="en-US" sz="1000">
                          <a:effectLst/>
                          <a:latin typeface="Arial" panose="020B0604020202020204" pitchFamily="34" charset="0"/>
                          <a:ea typeface="Times New Roman" panose="02020603050405020304" pitchFamily="18" charset="0"/>
                        </a:rPr>
                        <a:t>Logit</a:t>
                      </a:r>
                    </a:p>
                  </a:txBody>
                  <a:tcPr marL="68580" marR="68580" marT="0" marB="0" anchor="ctr"/>
                </a:tc>
                <a:tc>
                  <a:txBody>
                    <a:bodyPr/>
                    <a:lstStyle/>
                    <a:p>
                      <a:pPr marL="0" marR="0" algn="ctr">
                        <a:lnSpc>
                          <a:spcPts val="1200"/>
                        </a:lnSpc>
                        <a:spcBef>
                          <a:spcPts val="200"/>
                        </a:spcBef>
                        <a:spcAft>
                          <a:spcPts val="200"/>
                        </a:spcAft>
                      </a:pPr>
                      <a:r>
                        <a:rPr lang="en-US" sz="1000">
                          <a:effectLst/>
                          <a:latin typeface="Arial" panose="020B0604020202020204" pitchFamily="34" charset="0"/>
                          <a:ea typeface="Times New Roman" panose="02020603050405020304" pitchFamily="18" charset="0"/>
                        </a:rPr>
                        <a:t>163.516</a:t>
                      </a:r>
                    </a:p>
                  </a:txBody>
                  <a:tcPr marL="68580" marR="68580" marT="0" marB="0" anchor="ctr"/>
                </a:tc>
                <a:tc>
                  <a:txBody>
                    <a:bodyPr/>
                    <a:lstStyle/>
                    <a:p>
                      <a:pPr marL="0" marR="0" algn="ctr">
                        <a:lnSpc>
                          <a:spcPts val="1200"/>
                        </a:lnSpc>
                        <a:spcBef>
                          <a:spcPts val="200"/>
                        </a:spcBef>
                        <a:spcAft>
                          <a:spcPts val="200"/>
                        </a:spcAft>
                      </a:pPr>
                      <a:r>
                        <a:rPr lang="en-US" sz="1000">
                          <a:effectLst/>
                          <a:latin typeface="Arial" panose="020B0604020202020204" pitchFamily="34" charset="0"/>
                          <a:ea typeface="Times New Roman" panose="02020603050405020304" pitchFamily="18" charset="0"/>
                        </a:rPr>
                        <a:t>0.063</a:t>
                      </a:r>
                    </a:p>
                  </a:txBody>
                  <a:tcPr marL="68580" marR="68580" marT="0" marB="0" anchor="ctr"/>
                </a:tc>
                <a:tc>
                  <a:txBody>
                    <a:bodyPr/>
                    <a:lstStyle/>
                    <a:p>
                      <a:pPr marL="0" marR="0" algn="ctr">
                        <a:lnSpc>
                          <a:spcPts val="1200"/>
                        </a:lnSpc>
                        <a:spcBef>
                          <a:spcPts val="200"/>
                        </a:spcBef>
                        <a:spcAft>
                          <a:spcPts val="200"/>
                        </a:spcAft>
                      </a:pPr>
                      <a:r>
                        <a:rPr lang="en-US" sz="1000">
                          <a:effectLst/>
                          <a:latin typeface="Arial" panose="020B0604020202020204" pitchFamily="34" charset="0"/>
                          <a:ea typeface="Times New Roman" panose="02020603050405020304" pitchFamily="18" charset="0"/>
                        </a:rPr>
                        <a:t>0.92</a:t>
                      </a:r>
                    </a:p>
                  </a:txBody>
                  <a:tcPr marL="68580" marR="68580" marT="0" marB="0" anchor="ctr"/>
                </a:tc>
                <a:tc>
                  <a:txBody>
                    <a:bodyPr/>
                    <a:lstStyle/>
                    <a:p>
                      <a:pPr marL="0" marR="0" algn="ctr">
                        <a:lnSpc>
                          <a:spcPts val="1200"/>
                        </a:lnSpc>
                        <a:spcBef>
                          <a:spcPts val="200"/>
                        </a:spcBef>
                        <a:spcAft>
                          <a:spcPts val="200"/>
                        </a:spcAft>
                      </a:pPr>
                      <a:r>
                        <a:rPr lang="en-US" sz="1000">
                          <a:effectLst/>
                          <a:latin typeface="Arial" panose="020B0604020202020204" pitchFamily="34" charset="0"/>
                          <a:ea typeface="Times New Roman" panose="02020603050405020304" pitchFamily="18" charset="0"/>
                        </a:rPr>
                        <a:t>0.97</a:t>
                      </a:r>
                    </a:p>
                  </a:txBody>
                  <a:tcPr marL="68580" marR="68580" marT="0" marB="0" anchor="ctr"/>
                </a:tc>
                <a:tc>
                  <a:txBody>
                    <a:bodyPr/>
                    <a:lstStyle/>
                    <a:p>
                      <a:pPr marL="0" marR="0" algn="ctr">
                        <a:lnSpc>
                          <a:spcPts val="1200"/>
                        </a:lnSpc>
                        <a:spcBef>
                          <a:spcPts val="200"/>
                        </a:spcBef>
                        <a:spcAft>
                          <a:spcPts val="200"/>
                        </a:spcAft>
                      </a:pPr>
                      <a:r>
                        <a:rPr lang="en-US" sz="1000">
                          <a:effectLst/>
                          <a:latin typeface="Arial" panose="020B0604020202020204" pitchFamily="34" charset="0"/>
                          <a:ea typeface="Times New Roman" panose="02020603050405020304" pitchFamily="18" charset="0"/>
                        </a:rPr>
                        <a:t>0.86</a:t>
                      </a:r>
                    </a:p>
                  </a:txBody>
                  <a:tcPr marL="68580" marR="68580" marT="0" marB="0" anchor="ctr"/>
                </a:tc>
                <a:tc>
                  <a:txBody>
                    <a:bodyPr/>
                    <a:lstStyle/>
                    <a:p>
                      <a:pPr marL="0" marR="0" algn="ctr">
                        <a:lnSpc>
                          <a:spcPts val="1200"/>
                        </a:lnSpc>
                        <a:spcBef>
                          <a:spcPts val="200"/>
                        </a:spcBef>
                        <a:spcAft>
                          <a:spcPts val="200"/>
                        </a:spcAft>
                      </a:pPr>
                      <a:r>
                        <a:rPr lang="en-US" sz="1000" dirty="0">
                          <a:effectLst/>
                          <a:latin typeface="Arial" panose="020B0604020202020204" pitchFamily="34" charset="0"/>
                          <a:ea typeface="Times New Roman" panose="02020603050405020304" pitchFamily="18" charset="0"/>
                        </a:rPr>
                        <a:t>0.90</a:t>
                      </a:r>
                    </a:p>
                  </a:txBody>
                  <a:tcPr marL="68580" marR="68580" marT="0" marB="0" anchor="ctr"/>
                </a:tc>
                <a:tc>
                  <a:txBody>
                    <a:bodyPr/>
                    <a:lstStyle/>
                    <a:p>
                      <a:pPr marL="0" marR="0" algn="ctr">
                        <a:lnSpc>
                          <a:spcPts val="1200"/>
                        </a:lnSpc>
                        <a:spcBef>
                          <a:spcPts val="200"/>
                        </a:spcBef>
                        <a:spcAft>
                          <a:spcPts val="200"/>
                        </a:spcAft>
                      </a:pPr>
                      <a:r>
                        <a:rPr lang="en-US" sz="1000">
                          <a:effectLst/>
                          <a:latin typeface="Arial" panose="020B0604020202020204" pitchFamily="34" charset="0"/>
                          <a:ea typeface="Times New Roman" panose="02020603050405020304" pitchFamily="18" charset="0"/>
                        </a:rPr>
                        <a:t>0.95</a:t>
                      </a:r>
                    </a:p>
                  </a:txBody>
                  <a:tcPr marL="68580" marR="68580" marT="0" marB="0" anchor="ctr"/>
                </a:tc>
                <a:extLst>
                  <a:ext uri="{0D108BD9-81ED-4DB2-BD59-A6C34878D82A}">
                    <a16:rowId xmlns:a16="http://schemas.microsoft.com/office/drawing/2014/main" val="1365013774"/>
                  </a:ext>
                </a:extLst>
              </a:tr>
              <a:tr h="548640">
                <a:tc>
                  <a:txBody>
                    <a:bodyPr/>
                    <a:lstStyle/>
                    <a:p>
                      <a:pPr marL="0" marR="0">
                        <a:lnSpc>
                          <a:spcPts val="1200"/>
                        </a:lnSpc>
                        <a:spcBef>
                          <a:spcPts val="200"/>
                        </a:spcBef>
                        <a:spcAft>
                          <a:spcPts val="200"/>
                        </a:spcAft>
                      </a:pPr>
                      <a:r>
                        <a:rPr lang="en-US" sz="1000" dirty="0">
                          <a:effectLst/>
                          <a:latin typeface="Arial" panose="020B0604020202020204" pitchFamily="34" charset="0"/>
                          <a:ea typeface="Times New Roman" panose="02020603050405020304" pitchFamily="18" charset="0"/>
                        </a:rPr>
                        <a:t>Smooth Main Effects</a:t>
                      </a:r>
                    </a:p>
                  </a:txBody>
                  <a:tcPr marL="68580" marR="68580" marT="0" marB="0" anchor="ctr"/>
                </a:tc>
                <a:tc>
                  <a:txBody>
                    <a:bodyPr/>
                    <a:lstStyle/>
                    <a:p>
                      <a:pPr marL="0" marR="0" algn="ctr">
                        <a:lnSpc>
                          <a:spcPts val="1200"/>
                        </a:lnSpc>
                        <a:spcBef>
                          <a:spcPts val="200"/>
                        </a:spcBef>
                        <a:spcAft>
                          <a:spcPts val="200"/>
                        </a:spcAft>
                      </a:pPr>
                      <a:r>
                        <a:rPr lang="en-US" sz="1000">
                          <a:effectLst/>
                          <a:latin typeface="Arial" panose="020B0604020202020204" pitchFamily="34" charset="0"/>
                          <a:ea typeface="Times New Roman" panose="02020603050405020304" pitchFamily="18" charset="0"/>
                        </a:rPr>
                        <a:t>Binomial</a:t>
                      </a:r>
                    </a:p>
                  </a:txBody>
                  <a:tcPr marL="68580" marR="68580" marT="0" marB="0" anchor="ctr"/>
                </a:tc>
                <a:tc>
                  <a:txBody>
                    <a:bodyPr/>
                    <a:lstStyle/>
                    <a:p>
                      <a:pPr marL="0" marR="0" algn="ctr">
                        <a:lnSpc>
                          <a:spcPts val="1200"/>
                        </a:lnSpc>
                        <a:spcBef>
                          <a:spcPts val="200"/>
                        </a:spcBef>
                        <a:spcAft>
                          <a:spcPts val="200"/>
                        </a:spcAft>
                      </a:pPr>
                      <a:r>
                        <a:rPr lang="en-US" sz="1000">
                          <a:effectLst/>
                          <a:latin typeface="Arial" panose="020B0604020202020204" pitchFamily="34" charset="0"/>
                          <a:ea typeface="Times New Roman" panose="02020603050405020304" pitchFamily="18" charset="0"/>
                        </a:rPr>
                        <a:t>Probit</a:t>
                      </a:r>
                    </a:p>
                  </a:txBody>
                  <a:tcPr marL="68580" marR="68580" marT="0" marB="0" anchor="ctr"/>
                </a:tc>
                <a:tc>
                  <a:txBody>
                    <a:bodyPr/>
                    <a:lstStyle/>
                    <a:p>
                      <a:pPr marL="0" marR="0" algn="ctr">
                        <a:lnSpc>
                          <a:spcPts val="1200"/>
                        </a:lnSpc>
                        <a:spcBef>
                          <a:spcPts val="200"/>
                        </a:spcBef>
                        <a:spcAft>
                          <a:spcPts val="200"/>
                        </a:spcAft>
                      </a:pPr>
                      <a:r>
                        <a:rPr lang="en-US" sz="1000">
                          <a:effectLst/>
                          <a:latin typeface="Arial" panose="020B0604020202020204" pitchFamily="34" charset="0"/>
                          <a:ea typeface="Times New Roman" panose="02020603050405020304" pitchFamily="18" charset="0"/>
                        </a:rPr>
                        <a:t>171.206</a:t>
                      </a:r>
                    </a:p>
                  </a:txBody>
                  <a:tcPr marL="68580" marR="68580" marT="0" marB="0" anchor="ctr"/>
                </a:tc>
                <a:tc>
                  <a:txBody>
                    <a:bodyPr/>
                    <a:lstStyle/>
                    <a:p>
                      <a:pPr marL="0" marR="0" algn="ctr">
                        <a:lnSpc>
                          <a:spcPts val="1200"/>
                        </a:lnSpc>
                        <a:spcBef>
                          <a:spcPts val="200"/>
                        </a:spcBef>
                        <a:spcAft>
                          <a:spcPts val="200"/>
                        </a:spcAft>
                      </a:pPr>
                      <a:r>
                        <a:rPr lang="en-US" sz="1000" dirty="0">
                          <a:effectLst/>
                          <a:latin typeface="Arial" panose="020B0604020202020204" pitchFamily="34" charset="0"/>
                          <a:ea typeface="Times New Roman" panose="02020603050405020304" pitchFamily="18" charset="0"/>
                        </a:rPr>
                        <a:t>0.061</a:t>
                      </a:r>
                    </a:p>
                  </a:txBody>
                  <a:tcPr marL="68580" marR="68580" marT="0" marB="0" anchor="ctr"/>
                </a:tc>
                <a:tc>
                  <a:txBody>
                    <a:bodyPr/>
                    <a:lstStyle/>
                    <a:p>
                      <a:pPr marL="0" marR="0" algn="ctr">
                        <a:lnSpc>
                          <a:spcPts val="1200"/>
                        </a:lnSpc>
                        <a:spcBef>
                          <a:spcPts val="200"/>
                        </a:spcBef>
                        <a:spcAft>
                          <a:spcPts val="200"/>
                        </a:spcAft>
                      </a:pPr>
                      <a:r>
                        <a:rPr lang="en-US" sz="1000">
                          <a:effectLst/>
                          <a:latin typeface="Arial" panose="020B0604020202020204" pitchFamily="34" charset="0"/>
                          <a:ea typeface="Times New Roman" panose="02020603050405020304" pitchFamily="18" charset="0"/>
                        </a:rPr>
                        <a:t>0.90</a:t>
                      </a:r>
                    </a:p>
                  </a:txBody>
                  <a:tcPr marL="68580" marR="68580" marT="0" marB="0" anchor="ctr"/>
                </a:tc>
                <a:tc>
                  <a:txBody>
                    <a:bodyPr/>
                    <a:lstStyle/>
                    <a:p>
                      <a:pPr marL="0" marR="0" algn="ctr">
                        <a:lnSpc>
                          <a:spcPts val="1200"/>
                        </a:lnSpc>
                        <a:spcBef>
                          <a:spcPts val="200"/>
                        </a:spcBef>
                        <a:spcAft>
                          <a:spcPts val="200"/>
                        </a:spcAft>
                      </a:pPr>
                      <a:r>
                        <a:rPr lang="en-US" sz="1000">
                          <a:effectLst/>
                          <a:latin typeface="Arial" panose="020B0604020202020204" pitchFamily="34" charset="0"/>
                          <a:ea typeface="Times New Roman" panose="02020603050405020304" pitchFamily="18" charset="0"/>
                        </a:rPr>
                        <a:t>0.95</a:t>
                      </a:r>
                    </a:p>
                  </a:txBody>
                  <a:tcPr marL="68580" marR="68580" marT="0" marB="0" anchor="ctr"/>
                </a:tc>
                <a:tc>
                  <a:txBody>
                    <a:bodyPr/>
                    <a:lstStyle/>
                    <a:p>
                      <a:pPr marL="0" marR="0" algn="ctr">
                        <a:lnSpc>
                          <a:spcPts val="1200"/>
                        </a:lnSpc>
                        <a:spcBef>
                          <a:spcPts val="200"/>
                        </a:spcBef>
                        <a:spcAft>
                          <a:spcPts val="200"/>
                        </a:spcAft>
                      </a:pPr>
                      <a:r>
                        <a:rPr lang="en-US" sz="1000">
                          <a:effectLst/>
                          <a:latin typeface="Arial" panose="020B0604020202020204" pitchFamily="34" charset="0"/>
                          <a:ea typeface="Times New Roman" panose="02020603050405020304" pitchFamily="18" charset="0"/>
                        </a:rPr>
                        <a:t>0.83</a:t>
                      </a:r>
                    </a:p>
                  </a:txBody>
                  <a:tcPr marL="68580" marR="68580" marT="0" marB="0" anchor="ctr"/>
                </a:tc>
                <a:tc>
                  <a:txBody>
                    <a:bodyPr/>
                    <a:lstStyle/>
                    <a:p>
                      <a:pPr marL="0" marR="0" algn="ctr">
                        <a:lnSpc>
                          <a:spcPts val="1200"/>
                        </a:lnSpc>
                        <a:spcBef>
                          <a:spcPts val="200"/>
                        </a:spcBef>
                        <a:spcAft>
                          <a:spcPts val="200"/>
                        </a:spcAft>
                      </a:pPr>
                      <a:r>
                        <a:rPr lang="en-US" sz="1000">
                          <a:effectLst/>
                          <a:latin typeface="Arial" panose="020B0604020202020204" pitchFamily="34" charset="0"/>
                          <a:ea typeface="Times New Roman" panose="02020603050405020304" pitchFamily="18" charset="0"/>
                        </a:rPr>
                        <a:t>0.88</a:t>
                      </a:r>
                    </a:p>
                  </a:txBody>
                  <a:tcPr marL="68580" marR="68580" marT="0" marB="0" anchor="ctr"/>
                </a:tc>
                <a:tc>
                  <a:txBody>
                    <a:bodyPr/>
                    <a:lstStyle/>
                    <a:p>
                      <a:pPr marL="0" marR="0" algn="ctr">
                        <a:lnSpc>
                          <a:spcPts val="1200"/>
                        </a:lnSpc>
                        <a:spcBef>
                          <a:spcPts val="200"/>
                        </a:spcBef>
                        <a:spcAft>
                          <a:spcPts val="200"/>
                        </a:spcAft>
                      </a:pPr>
                      <a:r>
                        <a:rPr lang="en-US" sz="1000">
                          <a:effectLst/>
                          <a:latin typeface="Arial" panose="020B0604020202020204" pitchFamily="34" charset="0"/>
                          <a:ea typeface="Times New Roman" panose="02020603050405020304" pitchFamily="18" charset="0"/>
                        </a:rPr>
                        <a:t>0.93</a:t>
                      </a:r>
                    </a:p>
                  </a:txBody>
                  <a:tcPr marL="68580" marR="68580" marT="0" marB="0" anchor="ctr"/>
                </a:tc>
                <a:extLst>
                  <a:ext uri="{0D108BD9-81ED-4DB2-BD59-A6C34878D82A}">
                    <a16:rowId xmlns:a16="http://schemas.microsoft.com/office/drawing/2014/main" val="616622580"/>
                  </a:ext>
                </a:extLst>
              </a:tr>
              <a:tr h="548640">
                <a:tc>
                  <a:txBody>
                    <a:bodyPr/>
                    <a:lstStyle/>
                    <a:p>
                      <a:pPr marL="0" marR="0">
                        <a:lnSpc>
                          <a:spcPts val="1200"/>
                        </a:lnSpc>
                        <a:spcBef>
                          <a:spcPts val="200"/>
                        </a:spcBef>
                        <a:spcAft>
                          <a:spcPts val="200"/>
                        </a:spcAft>
                      </a:pPr>
                      <a:r>
                        <a:rPr lang="en-US" sz="1000" dirty="0">
                          <a:effectLst/>
                          <a:latin typeface="Arial" panose="020B0604020202020204" pitchFamily="34" charset="0"/>
                          <a:ea typeface="Times New Roman" panose="02020603050405020304" pitchFamily="18" charset="0"/>
                        </a:rPr>
                        <a:t>Smooth Main Effects</a:t>
                      </a:r>
                    </a:p>
                  </a:txBody>
                  <a:tcPr marL="68580" marR="68580" marT="0" marB="0" anchor="ctr"/>
                </a:tc>
                <a:tc>
                  <a:txBody>
                    <a:bodyPr/>
                    <a:lstStyle/>
                    <a:p>
                      <a:pPr marL="0" marR="0" algn="ctr">
                        <a:lnSpc>
                          <a:spcPts val="1200"/>
                        </a:lnSpc>
                        <a:spcBef>
                          <a:spcPts val="200"/>
                        </a:spcBef>
                        <a:spcAft>
                          <a:spcPts val="200"/>
                        </a:spcAft>
                      </a:pPr>
                      <a:r>
                        <a:rPr lang="en-US" sz="1000">
                          <a:effectLst/>
                          <a:latin typeface="Arial" panose="020B0604020202020204" pitchFamily="34" charset="0"/>
                          <a:ea typeface="Times New Roman" panose="02020603050405020304" pitchFamily="18" charset="0"/>
                        </a:rPr>
                        <a:t>Binomial</a:t>
                      </a:r>
                    </a:p>
                  </a:txBody>
                  <a:tcPr marL="68580" marR="68580" marT="0" marB="0" anchor="ctr"/>
                </a:tc>
                <a:tc>
                  <a:txBody>
                    <a:bodyPr/>
                    <a:lstStyle/>
                    <a:p>
                      <a:pPr marL="0" marR="0" algn="ctr">
                        <a:lnSpc>
                          <a:spcPts val="1200"/>
                        </a:lnSpc>
                        <a:spcBef>
                          <a:spcPts val="200"/>
                        </a:spcBef>
                        <a:spcAft>
                          <a:spcPts val="200"/>
                        </a:spcAft>
                      </a:pPr>
                      <a:r>
                        <a:rPr lang="en-US" sz="1000">
                          <a:effectLst/>
                          <a:latin typeface="Arial" panose="020B0604020202020204" pitchFamily="34" charset="0"/>
                          <a:ea typeface="Times New Roman" panose="02020603050405020304" pitchFamily="18" charset="0"/>
                        </a:rPr>
                        <a:t>CLL</a:t>
                      </a:r>
                    </a:p>
                  </a:txBody>
                  <a:tcPr marL="68580" marR="68580" marT="0" marB="0" anchor="ctr"/>
                </a:tc>
                <a:tc>
                  <a:txBody>
                    <a:bodyPr/>
                    <a:lstStyle/>
                    <a:p>
                      <a:pPr marL="0" marR="0" algn="ctr">
                        <a:lnSpc>
                          <a:spcPts val="1200"/>
                        </a:lnSpc>
                        <a:spcBef>
                          <a:spcPts val="200"/>
                        </a:spcBef>
                        <a:spcAft>
                          <a:spcPts val="200"/>
                        </a:spcAft>
                      </a:pPr>
                      <a:r>
                        <a:rPr lang="en-US" sz="1000">
                          <a:effectLst/>
                          <a:latin typeface="Arial" panose="020B0604020202020204" pitchFamily="34" charset="0"/>
                          <a:ea typeface="Times New Roman" panose="02020603050405020304" pitchFamily="18" charset="0"/>
                        </a:rPr>
                        <a:t>148.437</a:t>
                      </a:r>
                    </a:p>
                  </a:txBody>
                  <a:tcPr marL="68580" marR="68580" marT="0" marB="0" anchor="ctr"/>
                </a:tc>
                <a:tc>
                  <a:txBody>
                    <a:bodyPr/>
                    <a:lstStyle/>
                    <a:p>
                      <a:pPr marL="0" marR="0" algn="ctr">
                        <a:lnSpc>
                          <a:spcPts val="1200"/>
                        </a:lnSpc>
                        <a:spcBef>
                          <a:spcPts val="200"/>
                        </a:spcBef>
                        <a:spcAft>
                          <a:spcPts val="200"/>
                        </a:spcAft>
                      </a:pPr>
                      <a:r>
                        <a:rPr lang="en-US" sz="1000">
                          <a:effectLst/>
                          <a:latin typeface="Arial" panose="020B0604020202020204" pitchFamily="34" charset="0"/>
                          <a:ea typeface="Times New Roman" panose="02020603050405020304" pitchFamily="18" charset="0"/>
                        </a:rPr>
                        <a:t>0.067</a:t>
                      </a:r>
                    </a:p>
                  </a:txBody>
                  <a:tcPr marL="68580" marR="68580" marT="0" marB="0" anchor="ctr"/>
                </a:tc>
                <a:tc>
                  <a:txBody>
                    <a:bodyPr/>
                    <a:lstStyle/>
                    <a:p>
                      <a:pPr marL="0" marR="0" algn="ctr">
                        <a:lnSpc>
                          <a:spcPts val="1200"/>
                        </a:lnSpc>
                        <a:spcBef>
                          <a:spcPts val="200"/>
                        </a:spcBef>
                        <a:spcAft>
                          <a:spcPts val="200"/>
                        </a:spcAft>
                      </a:pPr>
                      <a:r>
                        <a:rPr lang="en-US" sz="1000">
                          <a:effectLst/>
                          <a:latin typeface="Arial" panose="020B0604020202020204" pitchFamily="34" charset="0"/>
                          <a:ea typeface="Times New Roman" panose="02020603050405020304" pitchFamily="18" charset="0"/>
                        </a:rPr>
                        <a:t>0.90</a:t>
                      </a:r>
                    </a:p>
                  </a:txBody>
                  <a:tcPr marL="68580" marR="68580" marT="0" marB="0" anchor="ctr"/>
                </a:tc>
                <a:tc>
                  <a:txBody>
                    <a:bodyPr/>
                    <a:lstStyle/>
                    <a:p>
                      <a:pPr marL="0" marR="0" algn="ctr">
                        <a:lnSpc>
                          <a:spcPts val="1200"/>
                        </a:lnSpc>
                        <a:spcBef>
                          <a:spcPts val="200"/>
                        </a:spcBef>
                        <a:spcAft>
                          <a:spcPts val="200"/>
                        </a:spcAft>
                      </a:pPr>
                      <a:r>
                        <a:rPr lang="en-US" sz="1000">
                          <a:effectLst/>
                          <a:latin typeface="Arial" panose="020B0604020202020204" pitchFamily="34" charset="0"/>
                          <a:ea typeface="Times New Roman" panose="02020603050405020304" pitchFamily="18" charset="0"/>
                        </a:rPr>
                        <a:t>0.97</a:t>
                      </a:r>
                    </a:p>
                  </a:txBody>
                  <a:tcPr marL="68580" marR="68580" marT="0" marB="0" anchor="ctr"/>
                </a:tc>
                <a:tc>
                  <a:txBody>
                    <a:bodyPr/>
                    <a:lstStyle/>
                    <a:p>
                      <a:pPr marL="0" marR="0" algn="ctr">
                        <a:lnSpc>
                          <a:spcPts val="1200"/>
                        </a:lnSpc>
                        <a:spcBef>
                          <a:spcPts val="200"/>
                        </a:spcBef>
                        <a:spcAft>
                          <a:spcPts val="200"/>
                        </a:spcAft>
                      </a:pPr>
                      <a:r>
                        <a:rPr lang="en-US" sz="1000">
                          <a:effectLst/>
                          <a:latin typeface="Arial" panose="020B0604020202020204" pitchFamily="34" charset="0"/>
                          <a:ea typeface="Times New Roman" panose="02020603050405020304" pitchFamily="18" charset="0"/>
                        </a:rPr>
                        <a:t>0.81</a:t>
                      </a:r>
                    </a:p>
                  </a:txBody>
                  <a:tcPr marL="68580" marR="68580" marT="0" marB="0" anchor="ctr"/>
                </a:tc>
                <a:tc>
                  <a:txBody>
                    <a:bodyPr/>
                    <a:lstStyle/>
                    <a:p>
                      <a:pPr marL="0" marR="0" algn="ctr">
                        <a:lnSpc>
                          <a:spcPts val="1200"/>
                        </a:lnSpc>
                        <a:spcBef>
                          <a:spcPts val="200"/>
                        </a:spcBef>
                        <a:spcAft>
                          <a:spcPts val="200"/>
                        </a:spcAft>
                      </a:pPr>
                      <a:r>
                        <a:rPr lang="en-US" sz="1000">
                          <a:effectLst/>
                          <a:latin typeface="Arial" panose="020B0604020202020204" pitchFamily="34" charset="0"/>
                          <a:ea typeface="Times New Roman" panose="02020603050405020304" pitchFamily="18" charset="0"/>
                        </a:rPr>
                        <a:t>0.87</a:t>
                      </a:r>
                    </a:p>
                  </a:txBody>
                  <a:tcPr marL="68580" marR="68580" marT="0" marB="0" anchor="ctr"/>
                </a:tc>
                <a:tc>
                  <a:txBody>
                    <a:bodyPr/>
                    <a:lstStyle/>
                    <a:p>
                      <a:pPr marL="0" marR="0" algn="ctr">
                        <a:lnSpc>
                          <a:spcPts val="1200"/>
                        </a:lnSpc>
                        <a:spcBef>
                          <a:spcPts val="200"/>
                        </a:spcBef>
                        <a:spcAft>
                          <a:spcPts val="200"/>
                        </a:spcAft>
                      </a:pPr>
                      <a:r>
                        <a:rPr lang="en-US" sz="1000" dirty="0">
                          <a:effectLst/>
                          <a:latin typeface="Arial" panose="020B0604020202020204" pitchFamily="34" charset="0"/>
                          <a:ea typeface="Times New Roman" panose="02020603050405020304" pitchFamily="18" charset="0"/>
                        </a:rPr>
                        <a:t>0.95</a:t>
                      </a:r>
                    </a:p>
                  </a:txBody>
                  <a:tcPr marL="68580" marR="68580" marT="0" marB="0" anchor="ctr"/>
                </a:tc>
                <a:extLst>
                  <a:ext uri="{0D108BD9-81ED-4DB2-BD59-A6C34878D82A}">
                    <a16:rowId xmlns:a16="http://schemas.microsoft.com/office/drawing/2014/main" val="2073959224"/>
                  </a:ext>
                </a:extLst>
              </a:tr>
            </a:tbl>
          </a:graphicData>
        </a:graphic>
      </p:graphicFrame>
      <p:sp>
        <p:nvSpPr>
          <p:cNvPr id="4" name="Rectangle 1">
            <a:extLst>
              <a:ext uri="{FF2B5EF4-FFF2-40B4-BE49-F238E27FC236}">
                <a16:creationId xmlns:a16="http://schemas.microsoft.com/office/drawing/2014/main" id="{7CFD4F10-BCA2-49A4-904C-A2DB8EFAB1E0}"/>
              </a:ext>
            </a:extLst>
          </p:cNvPr>
          <p:cNvSpPr>
            <a:spLocks noChangeArrowheads="1"/>
          </p:cNvSpPr>
          <p:nvPr/>
        </p:nvSpPr>
        <p:spPr bwMode="auto">
          <a:xfrm>
            <a:off x="2662238" y="26987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71392357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AD335-FF64-4C7B-8B9C-161C37702D0A}"/>
              </a:ext>
            </a:extLst>
          </p:cNvPr>
          <p:cNvSpPr>
            <a:spLocks noGrp="1"/>
          </p:cNvSpPr>
          <p:nvPr>
            <p:ph type="title"/>
          </p:nvPr>
        </p:nvSpPr>
        <p:spPr>
          <a:xfrm>
            <a:off x="76200" y="162580"/>
            <a:ext cx="8991600" cy="523220"/>
          </a:xfrm>
        </p:spPr>
        <p:txBody>
          <a:bodyPr/>
          <a:lstStyle/>
          <a:p>
            <a:r>
              <a:rPr lang="en-US" dirty="0"/>
              <a:t>Only the link function is in dispute</a:t>
            </a:r>
          </a:p>
        </p:txBody>
      </p:sp>
      <p:sp>
        <p:nvSpPr>
          <p:cNvPr id="4" name="Rectangle 1">
            <a:extLst>
              <a:ext uri="{FF2B5EF4-FFF2-40B4-BE49-F238E27FC236}">
                <a16:creationId xmlns:a16="http://schemas.microsoft.com/office/drawing/2014/main" id="{7CFD4F10-BCA2-49A4-904C-A2DB8EFAB1E0}"/>
              </a:ext>
            </a:extLst>
          </p:cNvPr>
          <p:cNvSpPr>
            <a:spLocks noChangeArrowheads="1"/>
          </p:cNvSpPr>
          <p:nvPr/>
        </p:nvSpPr>
        <p:spPr bwMode="auto">
          <a:xfrm>
            <a:off x="2662238" y="26987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7" name="Table 6">
            <a:extLst>
              <a:ext uri="{FF2B5EF4-FFF2-40B4-BE49-F238E27FC236}">
                <a16:creationId xmlns:a16="http://schemas.microsoft.com/office/drawing/2014/main" id="{56C97777-2F8C-4D33-AABF-683804026977}"/>
              </a:ext>
            </a:extLst>
          </p:cNvPr>
          <p:cNvGraphicFramePr>
            <a:graphicFrameLocks noGrp="1"/>
          </p:cNvGraphicFramePr>
          <p:nvPr>
            <p:extLst/>
          </p:nvPr>
        </p:nvGraphicFramePr>
        <p:xfrm>
          <a:off x="310554" y="2612794"/>
          <a:ext cx="8522892" cy="2286000"/>
        </p:xfrm>
        <a:graphic>
          <a:graphicData uri="http://schemas.openxmlformats.org/drawingml/2006/table">
            <a:tbl>
              <a:tblPr firstRow="1" firstCol="1" bandRow="1">
                <a:tableStyleId>{5C22544A-7EE6-4342-B048-85BDC9FD1C3A}</a:tableStyleId>
              </a:tblPr>
              <a:tblGrid>
                <a:gridCol w="981026">
                  <a:extLst>
                    <a:ext uri="{9D8B030D-6E8A-4147-A177-3AD203B41FA5}">
                      <a16:colId xmlns:a16="http://schemas.microsoft.com/office/drawing/2014/main" val="758552912"/>
                    </a:ext>
                  </a:extLst>
                </a:gridCol>
                <a:gridCol w="981026">
                  <a:extLst>
                    <a:ext uri="{9D8B030D-6E8A-4147-A177-3AD203B41FA5}">
                      <a16:colId xmlns:a16="http://schemas.microsoft.com/office/drawing/2014/main" val="693064606"/>
                    </a:ext>
                  </a:extLst>
                </a:gridCol>
                <a:gridCol w="981026">
                  <a:extLst>
                    <a:ext uri="{9D8B030D-6E8A-4147-A177-3AD203B41FA5}">
                      <a16:colId xmlns:a16="http://schemas.microsoft.com/office/drawing/2014/main" val="3490583376"/>
                    </a:ext>
                  </a:extLst>
                </a:gridCol>
                <a:gridCol w="1050318">
                  <a:extLst>
                    <a:ext uri="{9D8B030D-6E8A-4147-A177-3AD203B41FA5}">
                      <a16:colId xmlns:a16="http://schemas.microsoft.com/office/drawing/2014/main" val="3019775725"/>
                    </a:ext>
                  </a:extLst>
                </a:gridCol>
                <a:gridCol w="698753">
                  <a:extLst>
                    <a:ext uri="{9D8B030D-6E8A-4147-A177-3AD203B41FA5}">
                      <a16:colId xmlns:a16="http://schemas.microsoft.com/office/drawing/2014/main" val="1834877357"/>
                    </a:ext>
                  </a:extLst>
                </a:gridCol>
                <a:gridCol w="698753">
                  <a:extLst>
                    <a:ext uri="{9D8B030D-6E8A-4147-A177-3AD203B41FA5}">
                      <a16:colId xmlns:a16="http://schemas.microsoft.com/office/drawing/2014/main" val="3368306063"/>
                    </a:ext>
                  </a:extLst>
                </a:gridCol>
                <a:gridCol w="698753">
                  <a:extLst>
                    <a:ext uri="{9D8B030D-6E8A-4147-A177-3AD203B41FA5}">
                      <a16:colId xmlns:a16="http://schemas.microsoft.com/office/drawing/2014/main" val="983372183"/>
                    </a:ext>
                  </a:extLst>
                </a:gridCol>
                <a:gridCol w="857760">
                  <a:extLst>
                    <a:ext uri="{9D8B030D-6E8A-4147-A177-3AD203B41FA5}">
                      <a16:colId xmlns:a16="http://schemas.microsoft.com/office/drawing/2014/main" val="587658500"/>
                    </a:ext>
                  </a:extLst>
                </a:gridCol>
                <a:gridCol w="718446">
                  <a:extLst>
                    <a:ext uri="{9D8B030D-6E8A-4147-A177-3AD203B41FA5}">
                      <a16:colId xmlns:a16="http://schemas.microsoft.com/office/drawing/2014/main" val="2835025971"/>
                    </a:ext>
                  </a:extLst>
                </a:gridCol>
                <a:gridCol w="857031">
                  <a:extLst>
                    <a:ext uri="{9D8B030D-6E8A-4147-A177-3AD203B41FA5}">
                      <a16:colId xmlns:a16="http://schemas.microsoft.com/office/drawing/2014/main" val="245825821"/>
                    </a:ext>
                  </a:extLst>
                </a:gridCol>
              </a:tblGrid>
              <a:tr h="640080">
                <a:tc>
                  <a:txBody>
                    <a:bodyPr/>
                    <a:lstStyle/>
                    <a:p>
                      <a:pPr marL="0" marR="0" algn="ctr">
                        <a:lnSpc>
                          <a:spcPts val="1200"/>
                        </a:lnSpc>
                        <a:spcBef>
                          <a:spcPts val="300"/>
                        </a:spcBef>
                        <a:spcAft>
                          <a:spcPts val="300"/>
                        </a:spcAft>
                      </a:pPr>
                      <a:r>
                        <a:rPr lang="en-US" sz="1000" b="1" dirty="0">
                          <a:effectLst/>
                          <a:latin typeface="Arial Bold" panose="020B0704020202020204" pitchFamily="34" charset="0"/>
                          <a:ea typeface="Calibri" panose="020F0502020204030204" pitchFamily="34" charset="0"/>
                          <a:cs typeface="Arial" panose="020B0604020202020204" pitchFamily="34" charset="0"/>
                        </a:rPr>
                        <a:t>Formula</a:t>
                      </a:r>
                    </a:p>
                  </a:txBody>
                  <a:tcPr marL="68580" marR="68580" marT="0" marB="0" anchor="ctr"/>
                </a:tc>
                <a:tc>
                  <a:txBody>
                    <a:bodyPr/>
                    <a:lstStyle/>
                    <a:p>
                      <a:pPr marL="0" marR="0" algn="ctr">
                        <a:lnSpc>
                          <a:spcPts val="1200"/>
                        </a:lnSpc>
                        <a:spcBef>
                          <a:spcPts val="300"/>
                        </a:spcBef>
                        <a:spcAft>
                          <a:spcPts val="300"/>
                        </a:spcAft>
                      </a:pPr>
                      <a:r>
                        <a:rPr lang="en-US" sz="1000" b="1">
                          <a:effectLst/>
                          <a:latin typeface="Arial Bold" panose="020B0704020202020204" pitchFamily="34" charset="0"/>
                          <a:ea typeface="Calibri" panose="020F0502020204030204" pitchFamily="34" charset="0"/>
                          <a:cs typeface="Arial" panose="020B0604020202020204" pitchFamily="34" charset="0"/>
                        </a:rPr>
                        <a:t>Distribution</a:t>
                      </a:r>
                    </a:p>
                  </a:txBody>
                  <a:tcPr marL="68580" marR="68580" marT="0" marB="0" anchor="ctr"/>
                </a:tc>
                <a:tc>
                  <a:txBody>
                    <a:bodyPr/>
                    <a:lstStyle/>
                    <a:p>
                      <a:pPr marL="0" marR="0" algn="ctr">
                        <a:lnSpc>
                          <a:spcPts val="1200"/>
                        </a:lnSpc>
                        <a:spcBef>
                          <a:spcPts val="300"/>
                        </a:spcBef>
                        <a:spcAft>
                          <a:spcPts val="300"/>
                        </a:spcAft>
                      </a:pPr>
                      <a:r>
                        <a:rPr lang="en-US" sz="1000" b="1">
                          <a:effectLst/>
                          <a:latin typeface="Arial Bold" panose="020B0704020202020204" pitchFamily="34" charset="0"/>
                          <a:ea typeface="Calibri" panose="020F0502020204030204" pitchFamily="34" charset="0"/>
                          <a:cs typeface="Arial" panose="020B0604020202020204" pitchFamily="34" charset="0"/>
                        </a:rPr>
                        <a:t>Link</a:t>
                      </a:r>
                    </a:p>
                  </a:txBody>
                  <a:tcPr marL="68580" marR="68580" marT="0" marB="0" anchor="ctr"/>
                </a:tc>
                <a:tc>
                  <a:txBody>
                    <a:bodyPr/>
                    <a:lstStyle/>
                    <a:p>
                      <a:pPr marL="0" marR="0" algn="ctr">
                        <a:lnSpc>
                          <a:spcPts val="1200"/>
                        </a:lnSpc>
                        <a:spcBef>
                          <a:spcPts val="300"/>
                        </a:spcBef>
                        <a:spcAft>
                          <a:spcPts val="300"/>
                        </a:spcAft>
                      </a:pPr>
                      <a:r>
                        <a:rPr lang="en-US" sz="1000" b="1">
                          <a:effectLst/>
                          <a:latin typeface="Arial Bold" panose="020B0704020202020204" pitchFamily="34" charset="0"/>
                          <a:ea typeface="Calibri" panose="020F0502020204030204" pitchFamily="34" charset="0"/>
                          <a:cs typeface="Arial" panose="020B0604020202020204" pitchFamily="34" charset="0"/>
                        </a:rPr>
                        <a:t>BIC</a:t>
                      </a:r>
                    </a:p>
                  </a:txBody>
                  <a:tcPr marL="68580" marR="68580" marT="0" marB="0" anchor="ctr"/>
                </a:tc>
                <a:tc>
                  <a:txBody>
                    <a:bodyPr/>
                    <a:lstStyle/>
                    <a:p>
                      <a:pPr marL="0" marR="0" algn="ctr">
                        <a:lnSpc>
                          <a:spcPts val="1200"/>
                        </a:lnSpc>
                        <a:spcBef>
                          <a:spcPts val="300"/>
                        </a:spcBef>
                        <a:spcAft>
                          <a:spcPts val="300"/>
                        </a:spcAft>
                      </a:pPr>
                      <a:r>
                        <a:rPr lang="en-US" sz="1000" b="1" dirty="0">
                          <a:effectLst/>
                          <a:latin typeface="Arial Bold" panose="020B0704020202020204" pitchFamily="34" charset="0"/>
                          <a:ea typeface="Calibri" panose="020F0502020204030204" pitchFamily="34" charset="0"/>
                          <a:cs typeface="Arial" panose="020B0604020202020204" pitchFamily="34" charset="0"/>
                        </a:rPr>
                        <a:t>OOS Brier</a:t>
                      </a:r>
                    </a:p>
                  </a:txBody>
                  <a:tcPr marL="68580" marR="68580" marT="0" marB="0" anchor="ctr"/>
                </a:tc>
                <a:tc>
                  <a:txBody>
                    <a:bodyPr/>
                    <a:lstStyle/>
                    <a:p>
                      <a:pPr marL="0" marR="0" algn="ctr">
                        <a:lnSpc>
                          <a:spcPts val="1200"/>
                        </a:lnSpc>
                        <a:spcBef>
                          <a:spcPts val="300"/>
                        </a:spcBef>
                        <a:spcAft>
                          <a:spcPts val="300"/>
                        </a:spcAft>
                      </a:pPr>
                      <a:r>
                        <a:rPr lang="en-US" sz="900" b="1" dirty="0">
                          <a:effectLst/>
                          <a:latin typeface="Arial Bold" panose="020B0704020202020204" pitchFamily="34" charset="0"/>
                          <a:ea typeface="Calibri" panose="020F0502020204030204" pitchFamily="34" charset="0"/>
                          <a:cs typeface="Arial" panose="020B0604020202020204" pitchFamily="34" charset="0"/>
                        </a:rPr>
                        <a:t>OOS Accuracy</a:t>
                      </a:r>
                    </a:p>
                  </a:txBody>
                  <a:tcPr marL="68580" marR="68580" marT="0" marB="0" anchor="ctr"/>
                </a:tc>
                <a:tc>
                  <a:txBody>
                    <a:bodyPr/>
                    <a:lstStyle/>
                    <a:p>
                      <a:pPr marL="0" marR="0" algn="ctr">
                        <a:lnSpc>
                          <a:spcPts val="1200"/>
                        </a:lnSpc>
                        <a:spcBef>
                          <a:spcPts val="300"/>
                        </a:spcBef>
                        <a:spcAft>
                          <a:spcPts val="300"/>
                        </a:spcAft>
                      </a:pPr>
                      <a:r>
                        <a:rPr lang="en-US" sz="700" b="1" dirty="0">
                          <a:effectLst/>
                          <a:latin typeface="Arial Bold" panose="020B0704020202020204" pitchFamily="34" charset="0"/>
                          <a:ea typeface="Calibri" panose="020F0502020204030204" pitchFamily="34" charset="0"/>
                          <a:cs typeface="Arial" panose="020B0604020202020204" pitchFamily="34" charset="0"/>
                        </a:rPr>
                        <a:t>OOS Recall (No Loop)</a:t>
                      </a:r>
                      <a:endParaRPr lang="en-US" sz="1000" b="1" dirty="0">
                        <a:effectLst/>
                        <a:latin typeface="Arial Bold" panose="020B07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ts val="1200"/>
                        </a:lnSpc>
                        <a:spcBef>
                          <a:spcPts val="300"/>
                        </a:spcBef>
                        <a:spcAft>
                          <a:spcPts val="300"/>
                        </a:spcAft>
                      </a:pPr>
                      <a:r>
                        <a:rPr lang="en-US" sz="1000" b="1" dirty="0">
                          <a:effectLst/>
                          <a:latin typeface="Arial Bold" panose="020B0704020202020204" pitchFamily="34" charset="0"/>
                          <a:ea typeface="Calibri" panose="020F0502020204030204" pitchFamily="34" charset="0"/>
                          <a:cs typeface="Arial" panose="020B0604020202020204" pitchFamily="34" charset="0"/>
                        </a:rPr>
                        <a:t>OOS Recall (Loop)</a:t>
                      </a:r>
                    </a:p>
                  </a:txBody>
                  <a:tcPr marL="68580" marR="68580" marT="0" marB="0" anchor="ctr"/>
                </a:tc>
                <a:tc>
                  <a:txBody>
                    <a:bodyPr/>
                    <a:lstStyle/>
                    <a:p>
                      <a:pPr marL="0" marR="0" algn="ctr">
                        <a:lnSpc>
                          <a:spcPts val="1200"/>
                        </a:lnSpc>
                        <a:spcBef>
                          <a:spcPts val="300"/>
                        </a:spcBef>
                        <a:spcAft>
                          <a:spcPts val="300"/>
                        </a:spcAft>
                      </a:pPr>
                      <a:r>
                        <a:rPr lang="en-US" sz="700" b="1" dirty="0">
                          <a:effectLst/>
                          <a:latin typeface="Arial Bold" panose="020B0704020202020204" pitchFamily="34" charset="0"/>
                          <a:ea typeface="Calibri" panose="020F0502020204030204" pitchFamily="34" charset="0"/>
                          <a:cs typeface="Arial" panose="020B0604020202020204" pitchFamily="34" charset="0"/>
                        </a:rPr>
                        <a:t>OOS Precision (No Loop)</a:t>
                      </a:r>
                      <a:endParaRPr lang="en-US" sz="1000" b="1" dirty="0">
                        <a:effectLst/>
                        <a:latin typeface="Arial Bold" panose="020B07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ts val="1200"/>
                        </a:lnSpc>
                        <a:spcBef>
                          <a:spcPts val="300"/>
                        </a:spcBef>
                        <a:spcAft>
                          <a:spcPts val="300"/>
                        </a:spcAft>
                      </a:pPr>
                      <a:r>
                        <a:rPr lang="en-US" sz="1000" b="1" dirty="0">
                          <a:effectLst/>
                          <a:latin typeface="Arial Bold" panose="020B0704020202020204" pitchFamily="34" charset="0"/>
                          <a:ea typeface="Calibri" panose="020F0502020204030204" pitchFamily="34" charset="0"/>
                          <a:cs typeface="Arial" panose="020B0604020202020204" pitchFamily="34" charset="0"/>
                        </a:rPr>
                        <a:t>OOS Precision (Loop)</a:t>
                      </a:r>
                    </a:p>
                  </a:txBody>
                  <a:tcPr marL="68580" marR="68580" marT="0" marB="0" anchor="ctr"/>
                </a:tc>
                <a:extLst>
                  <a:ext uri="{0D108BD9-81ED-4DB2-BD59-A6C34878D82A}">
                    <a16:rowId xmlns:a16="http://schemas.microsoft.com/office/drawing/2014/main" val="3166906930"/>
                  </a:ext>
                </a:extLst>
              </a:tr>
              <a:tr h="548640">
                <a:tc>
                  <a:txBody>
                    <a:bodyPr/>
                    <a:lstStyle/>
                    <a:p>
                      <a:pPr marL="0" marR="0">
                        <a:lnSpc>
                          <a:spcPts val="1200"/>
                        </a:lnSpc>
                        <a:spcBef>
                          <a:spcPts val="200"/>
                        </a:spcBef>
                        <a:spcAft>
                          <a:spcPts val="200"/>
                        </a:spcAft>
                      </a:pPr>
                      <a:r>
                        <a:rPr lang="en-US" sz="1000" dirty="0">
                          <a:effectLst/>
                          <a:latin typeface="Arial" panose="020B0604020202020204" pitchFamily="34" charset="0"/>
                          <a:ea typeface="Times New Roman" panose="02020603050405020304" pitchFamily="18" charset="0"/>
                        </a:rPr>
                        <a:t>Smooth Main Effects</a:t>
                      </a:r>
                    </a:p>
                  </a:txBody>
                  <a:tcPr marL="68580" marR="68580" marT="0" marB="0" anchor="ctr"/>
                </a:tc>
                <a:tc>
                  <a:txBody>
                    <a:bodyPr/>
                    <a:lstStyle/>
                    <a:p>
                      <a:pPr marL="0" marR="0" algn="ctr">
                        <a:lnSpc>
                          <a:spcPts val="1200"/>
                        </a:lnSpc>
                        <a:spcBef>
                          <a:spcPts val="200"/>
                        </a:spcBef>
                        <a:spcAft>
                          <a:spcPts val="200"/>
                        </a:spcAft>
                      </a:pPr>
                      <a:r>
                        <a:rPr lang="en-US" sz="1000">
                          <a:effectLst/>
                          <a:latin typeface="Arial" panose="020B0604020202020204" pitchFamily="34" charset="0"/>
                          <a:ea typeface="Times New Roman" panose="02020603050405020304" pitchFamily="18" charset="0"/>
                        </a:rPr>
                        <a:t>Binomial</a:t>
                      </a:r>
                    </a:p>
                  </a:txBody>
                  <a:tcPr marL="68580" marR="68580" marT="0" marB="0" anchor="ctr"/>
                </a:tc>
                <a:tc>
                  <a:txBody>
                    <a:bodyPr/>
                    <a:lstStyle/>
                    <a:p>
                      <a:pPr marL="0" marR="0" algn="ctr">
                        <a:lnSpc>
                          <a:spcPts val="1200"/>
                        </a:lnSpc>
                        <a:spcBef>
                          <a:spcPts val="200"/>
                        </a:spcBef>
                        <a:spcAft>
                          <a:spcPts val="200"/>
                        </a:spcAft>
                      </a:pPr>
                      <a:r>
                        <a:rPr lang="en-US" sz="1000">
                          <a:effectLst/>
                          <a:latin typeface="Arial" panose="020B0604020202020204" pitchFamily="34" charset="0"/>
                          <a:ea typeface="Times New Roman" panose="02020603050405020304" pitchFamily="18" charset="0"/>
                        </a:rPr>
                        <a:t>Logit</a:t>
                      </a:r>
                    </a:p>
                  </a:txBody>
                  <a:tcPr marL="68580" marR="68580" marT="0" marB="0" anchor="ctr"/>
                </a:tc>
                <a:tc>
                  <a:txBody>
                    <a:bodyPr/>
                    <a:lstStyle/>
                    <a:p>
                      <a:pPr marL="0" marR="0" algn="ctr">
                        <a:lnSpc>
                          <a:spcPts val="1200"/>
                        </a:lnSpc>
                        <a:spcBef>
                          <a:spcPts val="200"/>
                        </a:spcBef>
                        <a:spcAft>
                          <a:spcPts val="200"/>
                        </a:spcAft>
                      </a:pPr>
                      <a:r>
                        <a:rPr lang="en-US" sz="1000">
                          <a:effectLst/>
                          <a:latin typeface="Arial" panose="020B0604020202020204" pitchFamily="34" charset="0"/>
                          <a:ea typeface="Times New Roman" panose="02020603050405020304" pitchFamily="18" charset="0"/>
                        </a:rPr>
                        <a:t>163.516</a:t>
                      </a:r>
                    </a:p>
                  </a:txBody>
                  <a:tcPr marL="68580" marR="68580" marT="0" marB="0" anchor="ctr"/>
                </a:tc>
                <a:tc>
                  <a:txBody>
                    <a:bodyPr/>
                    <a:lstStyle/>
                    <a:p>
                      <a:pPr marL="0" marR="0" algn="ctr">
                        <a:lnSpc>
                          <a:spcPts val="1200"/>
                        </a:lnSpc>
                        <a:spcBef>
                          <a:spcPts val="200"/>
                        </a:spcBef>
                        <a:spcAft>
                          <a:spcPts val="200"/>
                        </a:spcAft>
                      </a:pPr>
                      <a:r>
                        <a:rPr lang="en-US" sz="1000">
                          <a:effectLst/>
                          <a:latin typeface="Arial" panose="020B0604020202020204" pitchFamily="34" charset="0"/>
                          <a:ea typeface="Times New Roman" panose="02020603050405020304" pitchFamily="18" charset="0"/>
                        </a:rPr>
                        <a:t>0.063</a:t>
                      </a:r>
                    </a:p>
                  </a:txBody>
                  <a:tcPr marL="68580" marR="68580" marT="0" marB="0" anchor="ctr"/>
                </a:tc>
                <a:tc>
                  <a:txBody>
                    <a:bodyPr/>
                    <a:lstStyle/>
                    <a:p>
                      <a:pPr marL="0" marR="0" algn="ctr">
                        <a:lnSpc>
                          <a:spcPts val="1200"/>
                        </a:lnSpc>
                        <a:spcBef>
                          <a:spcPts val="200"/>
                        </a:spcBef>
                        <a:spcAft>
                          <a:spcPts val="200"/>
                        </a:spcAft>
                      </a:pPr>
                      <a:r>
                        <a:rPr lang="en-US" sz="1000">
                          <a:effectLst/>
                          <a:latin typeface="Arial" panose="020B0604020202020204" pitchFamily="34" charset="0"/>
                          <a:ea typeface="Times New Roman" panose="02020603050405020304" pitchFamily="18" charset="0"/>
                        </a:rPr>
                        <a:t>0.92</a:t>
                      </a:r>
                    </a:p>
                  </a:txBody>
                  <a:tcPr marL="68580" marR="68580" marT="0" marB="0" anchor="ctr"/>
                </a:tc>
                <a:tc>
                  <a:txBody>
                    <a:bodyPr/>
                    <a:lstStyle/>
                    <a:p>
                      <a:pPr marL="0" marR="0" algn="ctr">
                        <a:lnSpc>
                          <a:spcPts val="1200"/>
                        </a:lnSpc>
                        <a:spcBef>
                          <a:spcPts val="200"/>
                        </a:spcBef>
                        <a:spcAft>
                          <a:spcPts val="200"/>
                        </a:spcAft>
                      </a:pPr>
                      <a:r>
                        <a:rPr lang="en-US" sz="1000">
                          <a:effectLst/>
                          <a:latin typeface="Arial" panose="020B0604020202020204" pitchFamily="34" charset="0"/>
                          <a:ea typeface="Times New Roman" panose="02020603050405020304" pitchFamily="18" charset="0"/>
                        </a:rPr>
                        <a:t>0.97</a:t>
                      </a:r>
                    </a:p>
                  </a:txBody>
                  <a:tcPr marL="68580" marR="68580" marT="0" marB="0" anchor="ctr"/>
                </a:tc>
                <a:tc>
                  <a:txBody>
                    <a:bodyPr/>
                    <a:lstStyle/>
                    <a:p>
                      <a:pPr marL="0" marR="0" algn="ctr">
                        <a:lnSpc>
                          <a:spcPts val="1200"/>
                        </a:lnSpc>
                        <a:spcBef>
                          <a:spcPts val="200"/>
                        </a:spcBef>
                        <a:spcAft>
                          <a:spcPts val="200"/>
                        </a:spcAft>
                      </a:pPr>
                      <a:r>
                        <a:rPr lang="en-US" sz="1000">
                          <a:effectLst/>
                          <a:latin typeface="Arial" panose="020B0604020202020204" pitchFamily="34" charset="0"/>
                          <a:ea typeface="Times New Roman" panose="02020603050405020304" pitchFamily="18" charset="0"/>
                        </a:rPr>
                        <a:t>0.86</a:t>
                      </a:r>
                    </a:p>
                  </a:txBody>
                  <a:tcPr marL="68580" marR="68580" marT="0" marB="0" anchor="ctr"/>
                </a:tc>
                <a:tc>
                  <a:txBody>
                    <a:bodyPr/>
                    <a:lstStyle/>
                    <a:p>
                      <a:pPr marL="0" marR="0" algn="ctr">
                        <a:lnSpc>
                          <a:spcPts val="1200"/>
                        </a:lnSpc>
                        <a:spcBef>
                          <a:spcPts val="200"/>
                        </a:spcBef>
                        <a:spcAft>
                          <a:spcPts val="200"/>
                        </a:spcAft>
                      </a:pPr>
                      <a:r>
                        <a:rPr lang="en-US" sz="1000" dirty="0">
                          <a:effectLst/>
                          <a:latin typeface="Arial" panose="020B0604020202020204" pitchFamily="34" charset="0"/>
                          <a:ea typeface="Times New Roman" panose="02020603050405020304" pitchFamily="18" charset="0"/>
                        </a:rPr>
                        <a:t>0.90</a:t>
                      </a:r>
                    </a:p>
                  </a:txBody>
                  <a:tcPr marL="68580" marR="68580" marT="0" marB="0" anchor="ctr"/>
                </a:tc>
                <a:tc>
                  <a:txBody>
                    <a:bodyPr/>
                    <a:lstStyle/>
                    <a:p>
                      <a:pPr marL="0" marR="0" algn="ctr">
                        <a:lnSpc>
                          <a:spcPts val="1200"/>
                        </a:lnSpc>
                        <a:spcBef>
                          <a:spcPts val="200"/>
                        </a:spcBef>
                        <a:spcAft>
                          <a:spcPts val="200"/>
                        </a:spcAft>
                      </a:pPr>
                      <a:r>
                        <a:rPr lang="en-US" sz="1000">
                          <a:effectLst/>
                          <a:latin typeface="Arial" panose="020B0604020202020204" pitchFamily="34" charset="0"/>
                          <a:ea typeface="Times New Roman" panose="02020603050405020304" pitchFamily="18" charset="0"/>
                        </a:rPr>
                        <a:t>0.95</a:t>
                      </a:r>
                    </a:p>
                  </a:txBody>
                  <a:tcPr marL="68580" marR="68580" marT="0" marB="0" anchor="ctr"/>
                </a:tc>
                <a:extLst>
                  <a:ext uri="{0D108BD9-81ED-4DB2-BD59-A6C34878D82A}">
                    <a16:rowId xmlns:a16="http://schemas.microsoft.com/office/drawing/2014/main" val="1365013774"/>
                  </a:ext>
                </a:extLst>
              </a:tr>
              <a:tr h="548640">
                <a:tc>
                  <a:txBody>
                    <a:bodyPr/>
                    <a:lstStyle/>
                    <a:p>
                      <a:pPr marL="0" marR="0">
                        <a:lnSpc>
                          <a:spcPts val="1200"/>
                        </a:lnSpc>
                        <a:spcBef>
                          <a:spcPts val="200"/>
                        </a:spcBef>
                        <a:spcAft>
                          <a:spcPts val="200"/>
                        </a:spcAft>
                      </a:pPr>
                      <a:r>
                        <a:rPr lang="en-US" sz="1000" dirty="0">
                          <a:effectLst/>
                          <a:latin typeface="Arial" panose="020B0604020202020204" pitchFamily="34" charset="0"/>
                          <a:ea typeface="Times New Roman" panose="02020603050405020304" pitchFamily="18" charset="0"/>
                        </a:rPr>
                        <a:t>Smooth Main Effects</a:t>
                      </a:r>
                    </a:p>
                  </a:txBody>
                  <a:tcPr marL="68580" marR="68580" marT="0" marB="0" anchor="ctr"/>
                </a:tc>
                <a:tc>
                  <a:txBody>
                    <a:bodyPr/>
                    <a:lstStyle/>
                    <a:p>
                      <a:pPr marL="0" marR="0" algn="ctr">
                        <a:lnSpc>
                          <a:spcPts val="1200"/>
                        </a:lnSpc>
                        <a:spcBef>
                          <a:spcPts val="200"/>
                        </a:spcBef>
                        <a:spcAft>
                          <a:spcPts val="200"/>
                        </a:spcAft>
                      </a:pPr>
                      <a:r>
                        <a:rPr lang="en-US" sz="1000">
                          <a:effectLst/>
                          <a:latin typeface="Arial" panose="020B0604020202020204" pitchFamily="34" charset="0"/>
                          <a:ea typeface="Times New Roman" panose="02020603050405020304" pitchFamily="18" charset="0"/>
                        </a:rPr>
                        <a:t>Binomial</a:t>
                      </a:r>
                    </a:p>
                  </a:txBody>
                  <a:tcPr marL="68580" marR="68580" marT="0" marB="0" anchor="ctr"/>
                </a:tc>
                <a:tc>
                  <a:txBody>
                    <a:bodyPr/>
                    <a:lstStyle/>
                    <a:p>
                      <a:pPr marL="0" marR="0" algn="ctr">
                        <a:lnSpc>
                          <a:spcPts val="1200"/>
                        </a:lnSpc>
                        <a:spcBef>
                          <a:spcPts val="200"/>
                        </a:spcBef>
                        <a:spcAft>
                          <a:spcPts val="200"/>
                        </a:spcAft>
                      </a:pPr>
                      <a:r>
                        <a:rPr lang="en-US" sz="1000">
                          <a:effectLst/>
                          <a:latin typeface="Arial" panose="020B0604020202020204" pitchFamily="34" charset="0"/>
                          <a:ea typeface="Times New Roman" panose="02020603050405020304" pitchFamily="18" charset="0"/>
                        </a:rPr>
                        <a:t>Probit</a:t>
                      </a:r>
                    </a:p>
                  </a:txBody>
                  <a:tcPr marL="68580" marR="68580" marT="0" marB="0" anchor="ctr"/>
                </a:tc>
                <a:tc>
                  <a:txBody>
                    <a:bodyPr/>
                    <a:lstStyle/>
                    <a:p>
                      <a:pPr marL="0" marR="0" algn="ctr">
                        <a:lnSpc>
                          <a:spcPts val="1200"/>
                        </a:lnSpc>
                        <a:spcBef>
                          <a:spcPts val="200"/>
                        </a:spcBef>
                        <a:spcAft>
                          <a:spcPts val="200"/>
                        </a:spcAft>
                      </a:pPr>
                      <a:r>
                        <a:rPr lang="en-US" sz="1000">
                          <a:effectLst/>
                          <a:latin typeface="Arial" panose="020B0604020202020204" pitchFamily="34" charset="0"/>
                          <a:ea typeface="Times New Roman" panose="02020603050405020304" pitchFamily="18" charset="0"/>
                        </a:rPr>
                        <a:t>171.206</a:t>
                      </a:r>
                    </a:p>
                  </a:txBody>
                  <a:tcPr marL="68580" marR="68580" marT="0" marB="0" anchor="ctr"/>
                </a:tc>
                <a:tc>
                  <a:txBody>
                    <a:bodyPr/>
                    <a:lstStyle/>
                    <a:p>
                      <a:pPr marL="0" marR="0" algn="ctr">
                        <a:lnSpc>
                          <a:spcPts val="1200"/>
                        </a:lnSpc>
                        <a:spcBef>
                          <a:spcPts val="200"/>
                        </a:spcBef>
                        <a:spcAft>
                          <a:spcPts val="200"/>
                        </a:spcAft>
                      </a:pPr>
                      <a:r>
                        <a:rPr lang="en-US" sz="1000" dirty="0">
                          <a:effectLst/>
                          <a:latin typeface="Arial" panose="020B0604020202020204" pitchFamily="34" charset="0"/>
                          <a:ea typeface="Times New Roman" panose="02020603050405020304" pitchFamily="18" charset="0"/>
                        </a:rPr>
                        <a:t>0.061</a:t>
                      </a:r>
                    </a:p>
                  </a:txBody>
                  <a:tcPr marL="68580" marR="68580" marT="0" marB="0" anchor="ctr"/>
                </a:tc>
                <a:tc>
                  <a:txBody>
                    <a:bodyPr/>
                    <a:lstStyle/>
                    <a:p>
                      <a:pPr marL="0" marR="0" algn="ctr">
                        <a:lnSpc>
                          <a:spcPts val="1200"/>
                        </a:lnSpc>
                        <a:spcBef>
                          <a:spcPts val="200"/>
                        </a:spcBef>
                        <a:spcAft>
                          <a:spcPts val="200"/>
                        </a:spcAft>
                      </a:pPr>
                      <a:r>
                        <a:rPr lang="en-US" sz="1000">
                          <a:effectLst/>
                          <a:latin typeface="Arial" panose="020B0604020202020204" pitchFamily="34" charset="0"/>
                          <a:ea typeface="Times New Roman" panose="02020603050405020304" pitchFamily="18" charset="0"/>
                        </a:rPr>
                        <a:t>0.90</a:t>
                      </a:r>
                    </a:p>
                  </a:txBody>
                  <a:tcPr marL="68580" marR="68580" marT="0" marB="0" anchor="ctr"/>
                </a:tc>
                <a:tc>
                  <a:txBody>
                    <a:bodyPr/>
                    <a:lstStyle/>
                    <a:p>
                      <a:pPr marL="0" marR="0" algn="ctr">
                        <a:lnSpc>
                          <a:spcPts val="1200"/>
                        </a:lnSpc>
                        <a:spcBef>
                          <a:spcPts val="200"/>
                        </a:spcBef>
                        <a:spcAft>
                          <a:spcPts val="200"/>
                        </a:spcAft>
                      </a:pPr>
                      <a:r>
                        <a:rPr lang="en-US" sz="1000">
                          <a:effectLst/>
                          <a:latin typeface="Arial" panose="020B0604020202020204" pitchFamily="34" charset="0"/>
                          <a:ea typeface="Times New Roman" panose="02020603050405020304" pitchFamily="18" charset="0"/>
                        </a:rPr>
                        <a:t>0.95</a:t>
                      </a:r>
                    </a:p>
                  </a:txBody>
                  <a:tcPr marL="68580" marR="68580" marT="0" marB="0" anchor="ctr"/>
                </a:tc>
                <a:tc>
                  <a:txBody>
                    <a:bodyPr/>
                    <a:lstStyle/>
                    <a:p>
                      <a:pPr marL="0" marR="0" algn="ctr">
                        <a:lnSpc>
                          <a:spcPts val="1200"/>
                        </a:lnSpc>
                        <a:spcBef>
                          <a:spcPts val="200"/>
                        </a:spcBef>
                        <a:spcAft>
                          <a:spcPts val="200"/>
                        </a:spcAft>
                      </a:pPr>
                      <a:r>
                        <a:rPr lang="en-US" sz="1000">
                          <a:effectLst/>
                          <a:latin typeface="Arial" panose="020B0604020202020204" pitchFamily="34" charset="0"/>
                          <a:ea typeface="Times New Roman" panose="02020603050405020304" pitchFamily="18" charset="0"/>
                        </a:rPr>
                        <a:t>0.83</a:t>
                      </a:r>
                    </a:p>
                  </a:txBody>
                  <a:tcPr marL="68580" marR="68580" marT="0" marB="0" anchor="ctr"/>
                </a:tc>
                <a:tc>
                  <a:txBody>
                    <a:bodyPr/>
                    <a:lstStyle/>
                    <a:p>
                      <a:pPr marL="0" marR="0" algn="ctr">
                        <a:lnSpc>
                          <a:spcPts val="1200"/>
                        </a:lnSpc>
                        <a:spcBef>
                          <a:spcPts val="200"/>
                        </a:spcBef>
                        <a:spcAft>
                          <a:spcPts val="200"/>
                        </a:spcAft>
                      </a:pPr>
                      <a:r>
                        <a:rPr lang="en-US" sz="1000">
                          <a:effectLst/>
                          <a:latin typeface="Arial" panose="020B0604020202020204" pitchFamily="34" charset="0"/>
                          <a:ea typeface="Times New Roman" panose="02020603050405020304" pitchFamily="18" charset="0"/>
                        </a:rPr>
                        <a:t>0.88</a:t>
                      </a:r>
                    </a:p>
                  </a:txBody>
                  <a:tcPr marL="68580" marR="68580" marT="0" marB="0" anchor="ctr"/>
                </a:tc>
                <a:tc>
                  <a:txBody>
                    <a:bodyPr/>
                    <a:lstStyle/>
                    <a:p>
                      <a:pPr marL="0" marR="0" algn="ctr">
                        <a:lnSpc>
                          <a:spcPts val="1200"/>
                        </a:lnSpc>
                        <a:spcBef>
                          <a:spcPts val="200"/>
                        </a:spcBef>
                        <a:spcAft>
                          <a:spcPts val="200"/>
                        </a:spcAft>
                      </a:pPr>
                      <a:r>
                        <a:rPr lang="en-US" sz="1000">
                          <a:effectLst/>
                          <a:latin typeface="Arial" panose="020B0604020202020204" pitchFamily="34" charset="0"/>
                          <a:ea typeface="Times New Roman" panose="02020603050405020304" pitchFamily="18" charset="0"/>
                        </a:rPr>
                        <a:t>0.93</a:t>
                      </a:r>
                    </a:p>
                  </a:txBody>
                  <a:tcPr marL="68580" marR="68580" marT="0" marB="0" anchor="ctr"/>
                </a:tc>
                <a:extLst>
                  <a:ext uri="{0D108BD9-81ED-4DB2-BD59-A6C34878D82A}">
                    <a16:rowId xmlns:a16="http://schemas.microsoft.com/office/drawing/2014/main" val="616622580"/>
                  </a:ext>
                </a:extLst>
              </a:tr>
              <a:tr h="548640">
                <a:tc>
                  <a:txBody>
                    <a:bodyPr/>
                    <a:lstStyle/>
                    <a:p>
                      <a:pPr marL="0" marR="0">
                        <a:lnSpc>
                          <a:spcPts val="1200"/>
                        </a:lnSpc>
                        <a:spcBef>
                          <a:spcPts val="200"/>
                        </a:spcBef>
                        <a:spcAft>
                          <a:spcPts val="200"/>
                        </a:spcAft>
                      </a:pPr>
                      <a:r>
                        <a:rPr lang="en-US" sz="1000" dirty="0">
                          <a:effectLst/>
                          <a:latin typeface="Arial" panose="020B0604020202020204" pitchFamily="34" charset="0"/>
                          <a:ea typeface="Times New Roman" panose="02020603050405020304" pitchFamily="18" charset="0"/>
                        </a:rPr>
                        <a:t>Smooth Main Effects</a:t>
                      </a:r>
                    </a:p>
                  </a:txBody>
                  <a:tcPr marL="68580" marR="68580" marT="0" marB="0" anchor="ctr"/>
                </a:tc>
                <a:tc>
                  <a:txBody>
                    <a:bodyPr/>
                    <a:lstStyle/>
                    <a:p>
                      <a:pPr marL="0" marR="0" algn="ctr">
                        <a:lnSpc>
                          <a:spcPts val="1200"/>
                        </a:lnSpc>
                        <a:spcBef>
                          <a:spcPts val="200"/>
                        </a:spcBef>
                        <a:spcAft>
                          <a:spcPts val="200"/>
                        </a:spcAft>
                      </a:pPr>
                      <a:r>
                        <a:rPr lang="en-US" sz="1000" dirty="0">
                          <a:effectLst/>
                          <a:latin typeface="Arial" panose="020B0604020202020204" pitchFamily="34" charset="0"/>
                          <a:ea typeface="Times New Roman" panose="02020603050405020304" pitchFamily="18" charset="0"/>
                        </a:rPr>
                        <a:t>Binomial</a:t>
                      </a:r>
                    </a:p>
                  </a:txBody>
                  <a:tcPr marL="68580" marR="68580" marT="0" marB="0" anchor="ctr"/>
                </a:tc>
                <a:tc>
                  <a:txBody>
                    <a:bodyPr/>
                    <a:lstStyle/>
                    <a:p>
                      <a:pPr marL="0" marR="0" algn="ctr">
                        <a:lnSpc>
                          <a:spcPts val="1200"/>
                        </a:lnSpc>
                        <a:spcBef>
                          <a:spcPts val="200"/>
                        </a:spcBef>
                        <a:spcAft>
                          <a:spcPts val="200"/>
                        </a:spcAft>
                      </a:pPr>
                      <a:r>
                        <a:rPr lang="en-US" sz="1000">
                          <a:effectLst/>
                          <a:latin typeface="Arial" panose="020B0604020202020204" pitchFamily="34" charset="0"/>
                          <a:ea typeface="Times New Roman" panose="02020603050405020304" pitchFamily="18" charset="0"/>
                        </a:rPr>
                        <a:t>CLL</a:t>
                      </a:r>
                    </a:p>
                  </a:txBody>
                  <a:tcPr marL="68580" marR="68580" marT="0" marB="0" anchor="ctr"/>
                </a:tc>
                <a:tc>
                  <a:txBody>
                    <a:bodyPr/>
                    <a:lstStyle/>
                    <a:p>
                      <a:pPr marL="0" marR="0" algn="ctr">
                        <a:lnSpc>
                          <a:spcPts val="1200"/>
                        </a:lnSpc>
                        <a:spcBef>
                          <a:spcPts val="200"/>
                        </a:spcBef>
                        <a:spcAft>
                          <a:spcPts val="200"/>
                        </a:spcAft>
                      </a:pPr>
                      <a:r>
                        <a:rPr lang="en-US" sz="1000">
                          <a:effectLst/>
                          <a:latin typeface="Arial" panose="020B0604020202020204" pitchFamily="34" charset="0"/>
                          <a:ea typeface="Times New Roman" panose="02020603050405020304" pitchFamily="18" charset="0"/>
                        </a:rPr>
                        <a:t>148.437</a:t>
                      </a:r>
                    </a:p>
                  </a:txBody>
                  <a:tcPr marL="68580" marR="68580" marT="0" marB="0" anchor="ctr"/>
                </a:tc>
                <a:tc>
                  <a:txBody>
                    <a:bodyPr/>
                    <a:lstStyle/>
                    <a:p>
                      <a:pPr marL="0" marR="0" algn="ctr">
                        <a:lnSpc>
                          <a:spcPts val="1200"/>
                        </a:lnSpc>
                        <a:spcBef>
                          <a:spcPts val="200"/>
                        </a:spcBef>
                        <a:spcAft>
                          <a:spcPts val="200"/>
                        </a:spcAft>
                      </a:pPr>
                      <a:r>
                        <a:rPr lang="en-US" sz="1000">
                          <a:effectLst/>
                          <a:latin typeface="Arial" panose="020B0604020202020204" pitchFamily="34" charset="0"/>
                          <a:ea typeface="Times New Roman" panose="02020603050405020304" pitchFamily="18" charset="0"/>
                        </a:rPr>
                        <a:t>0.067</a:t>
                      </a:r>
                    </a:p>
                  </a:txBody>
                  <a:tcPr marL="68580" marR="68580" marT="0" marB="0" anchor="ctr"/>
                </a:tc>
                <a:tc>
                  <a:txBody>
                    <a:bodyPr/>
                    <a:lstStyle/>
                    <a:p>
                      <a:pPr marL="0" marR="0" algn="ctr">
                        <a:lnSpc>
                          <a:spcPts val="1200"/>
                        </a:lnSpc>
                        <a:spcBef>
                          <a:spcPts val="200"/>
                        </a:spcBef>
                        <a:spcAft>
                          <a:spcPts val="200"/>
                        </a:spcAft>
                      </a:pPr>
                      <a:r>
                        <a:rPr lang="en-US" sz="1000">
                          <a:effectLst/>
                          <a:latin typeface="Arial" panose="020B0604020202020204" pitchFamily="34" charset="0"/>
                          <a:ea typeface="Times New Roman" panose="02020603050405020304" pitchFamily="18" charset="0"/>
                        </a:rPr>
                        <a:t>0.90</a:t>
                      </a:r>
                    </a:p>
                  </a:txBody>
                  <a:tcPr marL="68580" marR="68580" marT="0" marB="0" anchor="ctr"/>
                </a:tc>
                <a:tc>
                  <a:txBody>
                    <a:bodyPr/>
                    <a:lstStyle/>
                    <a:p>
                      <a:pPr marL="0" marR="0" algn="ctr">
                        <a:lnSpc>
                          <a:spcPts val="1200"/>
                        </a:lnSpc>
                        <a:spcBef>
                          <a:spcPts val="200"/>
                        </a:spcBef>
                        <a:spcAft>
                          <a:spcPts val="200"/>
                        </a:spcAft>
                      </a:pPr>
                      <a:r>
                        <a:rPr lang="en-US" sz="1000">
                          <a:effectLst/>
                          <a:latin typeface="Arial" panose="020B0604020202020204" pitchFamily="34" charset="0"/>
                          <a:ea typeface="Times New Roman" panose="02020603050405020304" pitchFamily="18" charset="0"/>
                        </a:rPr>
                        <a:t>0.97</a:t>
                      </a:r>
                    </a:p>
                  </a:txBody>
                  <a:tcPr marL="68580" marR="68580" marT="0" marB="0" anchor="ctr"/>
                </a:tc>
                <a:tc>
                  <a:txBody>
                    <a:bodyPr/>
                    <a:lstStyle/>
                    <a:p>
                      <a:pPr marL="0" marR="0" algn="ctr">
                        <a:lnSpc>
                          <a:spcPts val="1200"/>
                        </a:lnSpc>
                        <a:spcBef>
                          <a:spcPts val="200"/>
                        </a:spcBef>
                        <a:spcAft>
                          <a:spcPts val="200"/>
                        </a:spcAft>
                      </a:pPr>
                      <a:r>
                        <a:rPr lang="en-US" sz="1000">
                          <a:effectLst/>
                          <a:latin typeface="Arial" panose="020B0604020202020204" pitchFamily="34" charset="0"/>
                          <a:ea typeface="Times New Roman" panose="02020603050405020304" pitchFamily="18" charset="0"/>
                        </a:rPr>
                        <a:t>0.81</a:t>
                      </a:r>
                    </a:p>
                  </a:txBody>
                  <a:tcPr marL="68580" marR="68580" marT="0" marB="0" anchor="ctr"/>
                </a:tc>
                <a:tc>
                  <a:txBody>
                    <a:bodyPr/>
                    <a:lstStyle/>
                    <a:p>
                      <a:pPr marL="0" marR="0" algn="ctr">
                        <a:lnSpc>
                          <a:spcPts val="1200"/>
                        </a:lnSpc>
                        <a:spcBef>
                          <a:spcPts val="200"/>
                        </a:spcBef>
                        <a:spcAft>
                          <a:spcPts val="200"/>
                        </a:spcAft>
                      </a:pPr>
                      <a:r>
                        <a:rPr lang="en-US" sz="1000">
                          <a:effectLst/>
                          <a:latin typeface="Arial" panose="020B0604020202020204" pitchFamily="34" charset="0"/>
                          <a:ea typeface="Times New Roman" panose="02020603050405020304" pitchFamily="18" charset="0"/>
                        </a:rPr>
                        <a:t>0.87</a:t>
                      </a:r>
                    </a:p>
                  </a:txBody>
                  <a:tcPr marL="68580" marR="68580" marT="0" marB="0" anchor="ctr"/>
                </a:tc>
                <a:tc>
                  <a:txBody>
                    <a:bodyPr/>
                    <a:lstStyle/>
                    <a:p>
                      <a:pPr marL="0" marR="0" algn="ctr">
                        <a:lnSpc>
                          <a:spcPts val="1200"/>
                        </a:lnSpc>
                        <a:spcBef>
                          <a:spcPts val="200"/>
                        </a:spcBef>
                        <a:spcAft>
                          <a:spcPts val="200"/>
                        </a:spcAft>
                      </a:pPr>
                      <a:r>
                        <a:rPr lang="en-US" sz="1000" dirty="0">
                          <a:effectLst/>
                          <a:latin typeface="Arial" panose="020B0604020202020204" pitchFamily="34" charset="0"/>
                          <a:ea typeface="Times New Roman" panose="02020603050405020304" pitchFamily="18" charset="0"/>
                        </a:rPr>
                        <a:t>0.95</a:t>
                      </a:r>
                    </a:p>
                  </a:txBody>
                  <a:tcPr marL="68580" marR="68580" marT="0" marB="0" anchor="ctr"/>
                </a:tc>
                <a:extLst>
                  <a:ext uri="{0D108BD9-81ED-4DB2-BD59-A6C34878D82A}">
                    <a16:rowId xmlns:a16="http://schemas.microsoft.com/office/drawing/2014/main" val="2073959224"/>
                  </a:ext>
                </a:extLst>
              </a:tr>
            </a:tbl>
          </a:graphicData>
        </a:graphic>
      </p:graphicFrame>
      <p:sp>
        <p:nvSpPr>
          <p:cNvPr id="6" name="Rectangle 5">
            <a:extLst>
              <a:ext uri="{FF2B5EF4-FFF2-40B4-BE49-F238E27FC236}">
                <a16:creationId xmlns:a16="http://schemas.microsoft.com/office/drawing/2014/main" id="{37D73C3F-4678-4A6F-A166-FC08671C7881}"/>
              </a:ext>
            </a:extLst>
          </p:cNvPr>
          <p:cNvSpPr/>
          <p:nvPr/>
        </p:nvSpPr>
        <p:spPr>
          <a:xfrm>
            <a:off x="2173857" y="2439563"/>
            <a:ext cx="1225458" cy="2632461"/>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3">
            <a:extLst>
              <a:ext uri="{FF2B5EF4-FFF2-40B4-BE49-F238E27FC236}">
                <a16:creationId xmlns:a16="http://schemas.microsoft.com/office/drawing/2014/main" id="{C452DE6B-C54B-49FE-9AE1-3FD600DEF5DA}"/>
              </a:ext>
            </a:extLst>
          </p:cNvPr>
          <p:cNvSpPr txBox="1">
            <a:spLocks/>
          </p:cNvSpPr>
          <p:nvPr/>
        </p:nvSpPr>
        <p:spPr>
          <a:xfrm>
            <a:off x="147598" y="6424096"/>
            <a:ext cx="7459270" cy="271324"/>
          </a:xfrm>
          <a:prstGeom prst="rect">
            <a:avLst/>
          </a:prstGeom>
        </p:spPr>
        <p:txBody>
          <a:bodyPr/>
          <a:lstStyle>
            <a:lvl1pPr marL="171446" indent="-171446" algn="l" defTabSz="685783" rtl="0" eaLnBrk="1" latinLnBrk="0" hangingPunct="1">
              <a:lnSpc>
                <a:spcPct val="90000"/>
              </a:lnSpc>
              <a:spcBef>
                <a:spcPts val="751"/>
              </a:spcBef>
              <a:buFont typeface="Arial" panose="020B0604020202020204" pitchFamily="34" charset="0"/>
              <a:buChar char="•"/>
              <a:defRPr sz="2400" kern="1200" baseline="0">
                <a:solidFill>
                  <a:schemeClr val="tx1"/>
                </a:solidFill>
                <a:latin typeface="Calibri Light" panose="020F0302020204030204" pitchFamily="34" charset="0"/>
                <a:ea typeface="+mn-ea"/>
                <a:cs typeface="Calibri Light" panose="020F0302020204030204" pitchFamily="34" charset="0"/>
              </a:defRPr>
            </a:lvl1pPr>
            <a:lvl2pPr marL="342891" indent="-171446" algn="l" defTabSz="685783" rtl="0" eaLnBrk="1" latinLnBrk="0" hangingPunct="1">
              <a:lnSpc>
                <a:spcPct val="90000"/>
              </a:lnSpc>
              <a:spcBef>
                <a:spcPts val="375"/>
              </a:spcBef>
              <a:buFont typeface="Franklin Gothic Book" panose="020B0503020102020204" pitchFamily="34" charset="0"/>
              <a:buChar char="–"/>
              <a:defRPr sz="2000" kern="1200">
                <a:solidFill>
                  <a:schemeClr val="tx1"/>
                </a:solidFill>
                <a:latin typeface="Calibri Light" panose="020F0302020204030204" pitchFamily="34" charset="0"/>
                <a:ea typeface="+mn-ea"/>
                <a:cs typeface="Calibri Light" panose="020F0302020204030204" pitchFamily="34" charset="0"/>
              </a:defRPr>
            </a:lvl2pPr>
            <a:lvl3pPr marL="514338" indent="-171446" algn="l" defTabSz="685783" rtl="0" eaLnBrk="1" latinLnBrk="0" hangingPunct="1">
              <a:lnSpc>
                <a:spcPct val="90000"/>
              </a:lnSpc>
              <a:spcBef>
                <a:spcPts val="375"/>
              </a:spcBef>
              <a:buFont typeface="Courier New" panose="02070309020205020404" pitchFamily="49" charset="0"/>
              <a:buChar char="o"/>
              <a:defRPr sz="1800" kern="1200">
                <a:solidFill>
                  <a:schemeClr val="tx1"/>
                </a:solidFill>
                <a:latin typeface="Calibri Light" panose="020F0302020204030204" pitchFamily="34" charset="0"/>
                <a:ea typeface="+mn-ea"/>
                <a:cs typeface="Calibri Light" panose="020F0302020204030204" pitchFamily="34" charset="0"/>
              </a:defRPr>
            </a:lvl3pPr>
            <a:lvl4pPr marL="685783" indent="-171446" algn="l" defTabSz="685783" rtl="0" eaLnBrk="1" latinLnBrk="0" hangingPunct="1">
              <a:lnSpc>
                <a:spcPct val="90000"/>
              </a:lnSpc>
              <a:spcBef>
                <a:spcPts val="375"/>
              </a:spcBef>
              <a:buFont typeface="Wingdings" panose="05000000000000000000" pitchFamily="2" charset="2"/>
              <a:buChar char="§"/>
              <a:defRPr sz="1600" kern="1200">
                <a:solidFill>
                  <a:schemeClr val="tx1"/>
                </a:solidFill>
                <a:latin typeface="Calibri Light" panose="020F0302020204030204" pitchFamily="34" charset="0"/>
                <a:ea typeface="+mn-ea"/>
                <a:cs typeface="Calibri Light" panose="020F0302020204030204" pitchFamily="34" charset="0"/>
              </a:defRPr>
            </a:lvl4pPr>
            <a:lvl5pPr marL="900091" indent="-214308" algn="l" defTabSz="685783" rtl="0" eaLnBrk="1" latinLnBrk="0" hangingPunct="1">
              <a:lnSpc>
                <a:spcPct val="90000"/>
              </a:lnSpc>
              <a:spcBef>
                <a:spcPts val="375"/>
              </a:spcBef>
              <a:buFont typeface="Wingdings" panose="05000000000000000000" pitchFamily="2" charset="2"/>
              <a:buChar char="Ø"/>
              <a:defRPr sz="1200"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marL="0" indent="0">
              <a:buNone/>
            </a:pPr>
            <a:r>
              <a:rPr lang="en-US" sz="1000" dirty="0"/>
              <a:t>BIC: Bayesian Information Criterion; CLL: Complementary Log-Log; OOS: Out of Sample</a:t>
            </a:r>
          </a:p>
        </p:txBody>
      </p:sp>
    </p:spTree>
    <p:extLst>
      <p:ext uri="{BB962C8B-B14F-4D97-AF65-F5344CB8AC3E}">
        <p14:creationId xmlns:p14="http://schemas.microsoft.com/office/powerpoint/2010/main" val="268629133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AD335-FF64-4C7B-8B9C-161C37702D0A}"/>
              </a:ext>
            </a:extLst>
          </p:cNvPr>
          <p:cNvSpPr>
            <a:spLocks noGrp="1"/>
          </p:cNvSpPr>
          <p:nvPr>
            <p:ph type="title"/>
          </p:nvPr>
        </p:nvSpPr>
        <p:spPr>
          <a:xfrm>
            <a:off x="76200" y="162580"/>
            <a:ext cx="8991600" cy="954107"/>
          </a:xfrm>
        </p:spPr>
        <p:txBody>
          <a:bodyPr/>
          <a:lstStyle/>
          <a:p>
            <a:r>
              <a:rPr lang="en-US" dirty="0"/>
              <a:t>Cross-validation (CV) can also reveal OOS performance and imply its distribution</a:t>
            </a:r>
          </a:p>
        </p:txBody>
      </p:sp>
      <p:sp>
        <p:nvSpPr>
          <p:cNvPr id="32" name="Text Placeholder 3">
            <a:extLst>
              <a:ext uri="{FF2B5EF4-FFF2-40B4-BE49-F238E27FC236}">
                <a16:creationId xmlns:a16="http://schemas.microsoft.com/office/drawing/2014/main" id="{B6BACF7E-606F-4676-BE09-F7420CFAC717}"/>
              </a:ext>
            </a:extLst>
          </p:cNvPr>
          <p:cNvSpPr txBox="1">
            <a:spLocks/>
          </p:cNvSpPr>
          <p:nvPr/>
        </p:nvSpPr>
        <p:spPr>
          <a:xfrm>
            <a:off x="225975" y="6465359"/>
            <a:ext cx="7459270" cy="230061"/>
          </a:xfrm>
          <a:prstGeom prst="rect">
            <a:avLst/>
          </a:prstGeom>
        </p:spPr>
        <p:txBody>
          <a:bodyPr/>
          <a:lstStyle>
            <a:lvl1pPr marL="171446" indent="-171446" algn="l" defTabSz="685783" rtl="0" eaLnBrk="1" latinLnBrk="0" hangingPunct="1">
              <a:lnSpc>
                <a:spcPct val="90000"/>
              </a:lnSpc>
              <a:spcBef>
                <a:spcPts val="751"/>
              </a:spcBef>
              <a:buFont typeface="Arial" panose="020B0604020202020204" pitchFamily="34" charset="0"/>
              <a:buChar char="•"/>
              <a:defRPr sz="2400" kern="1200" baseline="0">
                <a:solidFill>
                  <a:schemeClr val="tx1"/>
                </a:solidFill>
                <a:latin typeface="Calibri Light" panose="020F0302020204030204" pitchFamily="34" charset="0"/>
                <a:ea typeface="+mn-ea"/>
                <a:cs typeface="Calibri Light" panose="020F0302020204030204" pitchFamily="34" charset="0"/>
              </a:defRPr>
            </a:lvl1pPr>
            <a:lvl2pPr marL="342891" indent="-171446" algn="l" defTabSz="685783" rtl="0" eaLnBrk="1" latinLnBrk="0" hangingPunct="1">
              <a:lnSpc>
                <a:spcPct val="90000"/>
              </a:lnSpc>
              <a:spcBef>
                <a:spcPts val="375"/>
              </a:spcBef>
              <a:buFont typeface="Franklin Gothic Book" panose="020B0503020102020204" pitchFamily="34" charset="0"/>
              <a:buChar char="–"/>
              <a:defRPr sz="2000" kern="1200">
                <a:solidFill>
                  <a:schemeClr val="tx1"/>
                </a:solidFill>
                <a:latin typeface="Calibri Light" panose="020F0302020204030204" pitchFamily="34" charset="0"/>
                <a:ea typeface="+mn-ea"/>
                <a:cs typeface="Calibri Light" panose="020F0302020204030204" pitchFamily="34" charset="0"/>
              </a:defRPr>
            </a:lvl2pPr>
            <a:lvl3pPr marL="514338" indent="-171446" algn="l" defTabSz="685783" rtl="0" eaLnBrk="1" latinLnBrk="0" hangingPunct="1">
              <a:lnSpc>
                <a:spcPct val="90000"/>
              </a:lnSpc>
              <a:spcBef>
                <a:spcPts val="375"/>
              </a:spcBef>
              <a:buFont typeface="Courier New" panose="02070309020205020404" pitchFamily="49" charset="0"/>
              <a:buChar char="o"/>
              <a:defRPr sz="1800" kern="1200">
                <a:solidFill>
                  <a:schemeClr val="tx1"/>
                </a:solidFill>
                <a:latin typeface="Calibri Light" panose="020F0302020204030204" pitchFamily="34" charset="0"/>
                <a:ea typeface="+mn-ea"/>
                <a:cs typeface="Calibri Light" panose="020F0302020204030204" pitchFamily="34" charset="0"/>
              </a:defRPr>
            </a:lvl3pPr>
            <a:lvl4pPr marL="685783" indent="-171446" algn="l" defTabSz="685783" rtl="0" eaLnBrk="1" latinLnBrk="0" hangingPunct="1">
              <a:lnSpc>
                <a:spcPct val="90000"/>
              </a:lnSpc>
              <a:spcBef>
                <a:spcPts val="375"/>
              </a:spcBef>
              <a:buFont typeface="Wingdings" panose="05000000000000000000" pitchFamily="2" charset="2"/>
              <a:buChar char="§"/>
              <a:defRPr sz="1600" kern="1200">
                <a:solidFill>
                  <a:schemeClr val="tx1"/>
                </a:solidFill>
                <a:latin typeface="Calibri Light" panose="020F0302020204030204" pitchFamily="34" charset="0"/>
                <a:ea typeface="+mn-ea"/>
                <a:cs typeface="Calibri Light" panose="020F0302020204030204" pitchFamily="34" charset="0"/>
              </a:defRPr>
            </a:lvl4pPr>
            <a:lvl5pPr marL="900091" indent="-214308" algn="l" defTabSz="685783" rtl="0" eaLnBrk="1" latinLnBrk="0" hangingPunct="1">
              <a:lnSpc>
                <a:spcPct val="90000"/>
              </a:lnSpc>
              <a:spcBef>
                <a:spcPts val="375"/>
              </a:spcBef>
              <a:buFont typeface="Wingdings" panose="05000000000000000000" pitchFamily="2" charset="2"/>
              <a:buChar char="Ø"/>
              <a:defRPr sz="1200"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marL="0" indent="0">
              <a:buNone/>
            </a:pPr>
            <a:r>
              <a:rPr lang="en-US" sz="1000" dirty="0"/>
              <a:t>OOS: Out of Sample</a:t>
            </a:r>
          </a:p>
        </p:txBody>
      </p:sp>
      <p:sp>
        <p:nvSpPr>
          <p:cNvPr id="4" name="Rectangle 1">
            <a:extLst>
              <a:ext uri="{FF2B5EF4-FFF2-40B4-BE49-F238E27FC236}">
                <a16:creationId xmlns:a16="http://schemas.microsoft.com/office/drawing/2014/main" id="{7CFD4F10-BCA2-49A4-904C-A2DB8EFAB1E0}"/>
              </a:ext>
            </a:extLst>
          </p:cNvPr>
          <p:cNvSpPr>
            <a:spLocks noChangeArrowheads="1"/>
          </p:cNvSpPr>
          <p:nvPr/>
        </p:nvSpPr>
        <p:spPr bwMode="auto">
          <a:xfrm>
            <a:off x="2662238" y="26987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 name="TextBox 8">
            <a:extLst>
              <a:ext uri="{FF2B5EF4-FFF2-40B4-BE49-F238E27FC236}">
                <a16:creationId xmlns:a16="http://schemas.microsoft.com/office/drawing/2014/main" id="{D9F86DB2-995B-4A2F-B8AA-7698A4A2C408}"/>
              </a:ext>
            </a:extLst>
          </p:cNvPr>
          <p:cNvSpPr txBox="1"/>
          <p:nvPr/>
        </p:nvSpPr>
        <p:spPr>
          <a:xfrm>
            <a:off x="2339841" y="1347384"/>
            <a:ext cx="4464317" cy="400110"/>
          </a:xfrm>
          <a:prstGeom prst="rect">
            <a:avLst/>
          </a:prstGeom>
          <a:noFill/>
        </p:spPr>
        <p:txBody>
          <a:bodyPr wrap="square" rtlCol="0">
            <a:spAutoFit/>
          </a:bodyPr>
          <a:lstStyle/>
          <a:p>
            <a:pPr algn="ctr"/>
            <a:r>
              <a:rPr lang="en-US" sz="2000" b="1" dirty="0"/>
              <a:t>Demonstration: 5-fold CV (5-CV)</a:t>
            </a:r>
          </a:p>
        </p:txBody>
      </p:sp>
      <p:pic>
        <p:nvPicPr>
          <p:cNvPr id="7" name="Graphic 6" descr="Database">
            <a:extLst>
              <a:ext uri="{FF2B5EF4-FFF2-40B4-BE49-F238E27FC236}">
                <a16:creationId xmlns:a16="http://schemas.microsoft.com/office/drawing/2014/main" id="{321AF221-70D2-4EC8-BF11-42F433B841F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84441" y="2967489"/>
            <a:ext cx="1365036" cy="1365036"/>
          </a:xfrm>
          <a:prstGeom prst="rect">
            <a:avLst/>
          </a:prstGeom>
        </p:spPr>
      </p:pic>
      <p:pic>
        <p:nvPicPr>
          <p:cNvPr id="8" name="Graphic 7" descr="Database">
            <a:extLst>
              <a:ext uri="{FF2B5EF4-FFF2-40B4-BE49-F238E27FC236}">
                <a16:creationId xmlns:a16="http://schemas.microsoft.com/office/drawing/2014/main" id="{04D05887-D482-4DB8-A240-B8135E0B9E4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04283" y="2967489"/>
            <a:ext cx="1365036" cy="1365036"/>
          </a:xfrm>
          <a:prstGeom prst="rect">
            <a:avLst/>
          </a:prstGeom>
        </p:spPr>
      </p:pic>
      <p:pic>
        <p:nvPicPr>
          <p:cNvPr id="10" name="Graphic 9" descr="Database">
            <a:extLst>
              <a:ext uri="{FF2B5EF4-FFF2-40B4-BE49-F238E27FC236}">
                <a16:creationId xmlns:a16="http://schemas.microsoft.com/office/drawing/2014/main" id="{E8C11AEB-97FE-42E0-9204-9D106A87EB5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867696" y="2967489"/>
            <a:ext cx="1365036" cy="1365036"/>
          </a:xfrm>
          <a:prstGeom prst="rect">
            <a:avLst/>
          </a:prstGeom>
        </p:spPr>
      </p:pic>
      <p:pic>
        <p:nvPicPr>
          <p:cNvPr id="11" name="Graphic 10" descr="Database">
            <a:extLst>
              <a:ext uri="{FF2B5EF4-FFF2-40B4-BE49-F238E27FC236}">
                <a16:creationId xmlns:a16="http://schemas.microsoft.com/office/drawing/2014/main" id="{9448A70F-7D40-4AAE-8F1D-4BB35A99B15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31109" y="2967489"/>
            <a:ext cx="1365036" cy="1365036"/>
          </a:xfrm>
          <a:prstGeom prst="rect">
            <a:avLst/>
          </a:prstGeom>
        </p:spPr>
      </p:pic>
      <p:pic>
        <p:nvPicPr>
          <p:cNvPr id="12" name="Graphic 11" descr="Database">
            <a:extLst>
              <a:ext uri="{FF2B5EF4-FFF2-40B4-BE49-F238E27FC236}">
                <a16:creationId xmlns:a16="http://schemas.microsoft.com/office/drawing/2014/main" id="{9FCB9BE8-AA63-4423-9C4B-DF68F5070ED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594522" y="2967489"/>
            <a:ext cx="1365036" cy="1365036"/>
          </a:xfrm>
          <a:prstGeom prst="rect">
            <a:avLst/>
          </a:prstGeom>
        </p:spPr>
      </p:pic>
    </p:spTree>
    <p:extLst>
      <p:ext uri="{BB962C8B-B14F-4D97-AF65-F5344CB8AC3E}">
        <p14:creationId xmlns:p14="http://schemas.microsoft.com/office/powerpoint/2010/main" val="204196987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AD335-FF64-4C7B-8B9C-161C37702D0A}"/>
              </a:ext>
            </a:extLst>
          </p:cNvPr>
          <p:cNvSpPr>
            <a:spLocks noGrp="1"/>
          </p:cNvSpPr>
          <p:nvPr>
            <p:ph type="title"/>
          </p:nvPr>
        </p:nvSpPr>
        <p:spPr>
          <a:xfrm>
            <a:off x="76200" y="162580"/>
            <a:ext cx="8991600" cy="954107"/>
          </a:xfrm>
        </p:spPr>
        <p:txBody>
          <a:bodyPr/>
          <a:lstStyle/>
          <a:p>
            <a:r>
              <a:rPr lang="en-US" dirty="0"/>
              <a:t>Cross-validation (CV) can also reveal OOS performance and imply its distribution</a:t>
            </a:r>
          </a:p>
        </p:txBody>
      </p:sp>
      <p:sp>
        <p:nvSpPr>
          <p:cNvPr id="32" name="Text Placeholder 3">
            <a:extLst>
              <a:ext uri="{FF2B5EF4-FFF2-40B4-BE49-F238E27FC236}">
                <a16:creationId xmlns:a16="http://schemas.microsoft.com/office/drawing/2014/main" id="{B6BACF7E-606F-4676-BE09-F7420CFAC717}"/>
              </a:ext>
            </a:extLst>
          </p:cNvPr>
          <p:cNvSpPr txBox="1">
            <a:spLocks/>
          </p:cNvSpPr>
          <p:nvPr/>
        </p:nvSpPr>
        <p:spPr>
          <a:xfrm>
            <a:off x="234684" y="6447941"/>
            <a:ext cx="7459270" cy="247479"/>
          </a:xfrm>
          <a:prstGeom prst="rect">
            <a:avLst/>
          </a:prstGeom>
        </p:spPr>
        <p:txBody>
          <a:bodyPr/>
          <a:lstStyle>
            <a:lvl1pPr marL="171446" indent="-171446" algn="l" defTabSz="685783" rtl="0" eaLnBrk="1" latinLnBrk="0" hangingPunct="1">
              <a:lnSpc>
                <a:spcPct val="90000"/>
              </a:lnSpc>
              <a:spcBef>
                <a:spcPts val="751"/>
              </a:spcBef>
              <a:buFont typeface="Arial" panose="020B0604020202020204" pitchFamily="34" charset="0"/>
              <a:buChar char="•"/>
              <a:defRPr sz="2400" kern="1200" baseline="0">
                <a:solidFill>
                  <a:schemeClr val="tx1"/>
                </a:solidFill>
                <a:latin typeface="Calibri Light" panose="020F0302020204030204" pitchFamily="34" charset="0"/>
                <a:ea typeface="+mn-ea"/>
                <a:cs typeface="Calibri Light" panose="020F0302020204030204" pitchFamily="34" charset="0"/>
              </a:defRPr>
            </a:lvl1pPr>
            <a:lvl2pPr marL="342891" indent="-171446" algn="l" defTabSz="685783" rtl="0" eaLnBrk="1" latinLnBrk="0" hangingPunct="1">
              <a:lnSpc>
                <a:spcPct val="90000"/>
              </a:lnSpc>
              <a:spcBef>
                <a:spcPts val="375"/>
              </a:spcBef>
              <a:buFont typeface="Franklin Gothic Book" panose="020B0503020102020204" pitchFamily="34" charset="0"/>
              <a:buChar char="–"/>
              <a:defRPr sz="2000" kern="1200">
                <a:solidFill>
                  <a:schemeClr val="tx1"/>
                </a:solidFill>
                <a:latin typeface="Calibri Light" panose="020F0302020204030204" pitchFamily="34" charset="0"/>
                <a:ea typeface="+mn-ea"/>
                <a:cs typeface="Calibri Light" panose="020F0302020204030204" pitchFamily="34" charset="0"/>
              </a:defRPr>
            </a:lvl2pPr>
            <a:lvl3pPr marL="514338" indent="-171446" algn="l" defTabSz="685783" rtl="0" eaLnBrk="1" latinLnBrk="0" hangingPunct="1">
              <a:lnSpc>
                <a:spcPct val="90000"/>
              </a:lnSpc>
              <a:spcBef>
                <a:spcPts val="375"/>
              </a:spcBef>
              <a:buFont typeface="Courier New" panose="02070309020205020404" pitchFamily="49" charset="0"/>
              <a:buChar char="o"/>
              <a:defRPr sz="1800" kern="1200">
                <a:solidFill>
                  <a:schemeClr val="tx1"/>
                </a:solidFill>
                <a:latin typeface="Calibri Light" panose="020F0302020204030204" pitchFamily="34" charset="0"/>
                <a:ea typeface="+mn-ea"/>
                <a:cs typeface="Calibri Light" panose="020F0302020204030204" pitchFamily="34" charset="0"/>
              </a:defRPr>
            </a:lvl3pPr>
            <a:lvl4pPr marL="685783" indent="-171446" algn="l" defTabSz="685783" rtl="0" eaLnBrk="1" latinLnBrk="0" hangingPunct="1">
              <a:lnSpc>
                <a:spcPct val="90000"/>
              </a:lnSpc>
              <a:spcBef>
                <a:spcPts val="375"/>
              </a:spcBef>
              <a:buFont typeface="Wingdings" panose="05000000000000000000" pitchFamily="2" charset="2"/>
              <a:buChar char="§"/>
              <a:defRPr sz="1600" kern="1200">
                <a:solidFill>
                  <a:schemeClr val="tx1"/>
                </a:solidFill>
                <a:latin typeface="Calibri Light" panose="020F0302020204030204" pitchFamily="34" charset="0"/>
                <a:ea typeface="+mn-ea"/>
                <a:cs typeface="Calibri Light" panose="020F0302020204030204" pitchFamily="34" charset="0"/>
              </a:defRPr>
            </a:lvl4pPr>
            <a:lvl5pPr marL="900091" indent="-214308" algn="l" defTabSz="685783" rtl="0" eaLnBrk="1" latinLnBrk="0" hangingPunct="1">
              <a:lnSpc>
                <a:spcPct val="90000"/>
              </a:lnSpc>
              <a:spcBef>
                <a:spcPts val="375"/>
              </a:spcBef>
              <a:buFont typeface="Wingdings" panose="05000000000000000000" pitchFamily="2" charset="2"/>
              <a:buChar char="Ø"/>
              <a:defRPr sz="1200"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marL="0" indent="0">
              <a:buNone/>
            </a:pPr>
            <a:r>
              <a:rPr lang="en-US" sz="1000" dirty="0"/>
              <a:t>OOS: Out of Sample</a:t>
            </a:r>
          </a:p>
        </p:txBody>
      </p:sp>
      <p:sp>
        <p:nvSpPr>
          <p:cNvPr id="4" name="Rectangle 1">
            <a:extLst>
              <a:ext uri="{FF2B5EF4-FFF2-40B4-BE49-F238E27FC236}">
                <a16:creationId xmlns:a16="http://schemas.microsoft.com/office/drawing/2014/main" id="{7CFD4F10-BCA2-49A4-904C-A2DB8EFAB1E0}"/>
              </a:ext>
            </a:extLst>
          </p:cNvPr>
          <p:cNvSpPr>
            <a:spLocks noChangeArrowheads="1"/>
          </p:cNvSpPr>
          <p:nvPr/>
        </p:nvSpPr>
        <p:spPr bwMode="auto">
          <a:xfrm>
            <a:off x="2662238" y="26987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 name="TextBox 8">
            <a:extLst>
              <a:ext uri="{FF2B5EF4-FFF2-40B4-BE49-F238E27FC236}">
                <a16:creationId xmlns:a16="http://schemas.microsoft.com/office/drawing/2014/main" id="{D9F86DB2-995B-4A2F-B8AA-7698A4A2C408}"/>
              </a:ext>
            </a:extLst>
          </p:cNvPr>
          <p:cNvSpPr txBox="1"/>
          <p:nvPr/>
        </p:nvSpPr>
        <p:spPr>
          <a:xfrm>
            <a:off x="2339841" y="1347384"/>
            <a:ext cx="4464317" cy="400110"/>
          </a:xfrm>
          <a:prstGeom prst="rect">
            <a:avLst/>
          </a:prstGeom>
          <a:noFill/>
        </p:spPr>
        <p:txBody>
          <a:bodyPr wrap="square" rtlCol="0">
            <a:spAutoFit/>
          </a:bodyPr>
          <a:lstStyle/>
          <a:p>
            <a:pPr algn="ctr"/>
            <a:r>
              <a:rPr lang="en-US" sz="2000" b="1" dirty="0"/>
              <a:t>Demonstration: 5-fold CV (5-CV)</a:t>
            </a:r>
          </a:p>
        </p:txBody>
      </p:sp>
      <p:pic>
        <p:nvPicPr>
          <p:cNvPr id="7" name="Graphic 6" descr="Database">
            <a:extLst>
              <a:ext uri="{FF2B5EF4-FFF2-40B4-BE49-F238E27FC236}">
                <a16:creationId xmlns:a16="http://schemas.microsoft.com/office/drawing/2014/main" id="{321AF221-70D2-4EC8-BF11-42F433B841F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84441" y="4332525"/>
            <a:ext cx="1365036" cy="1365036"/>
          </a:xfrm>
          <a:prstGeom prst="rect">
            <a:avLst/>
          </a:prstGeom>
        </p:spPr>
      </p:pic>
      <p:pic>
        <p:nvPicPr>
          <p:cNvPr id="8" name="Graphic 7" descr="Database">
            <a:extLst>
              <a:ext uri="{FF2B5EF4-FFF2-40B4-BE49-F238E27FC236}">
                <a16:creationId xmlns:a16="http://schemas.microsoft.com/office/drawing/2014/main" id="{04D05887-D482-4DB8-A240-B8135E0B9E4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04283" y="2967489"/>
            <a:ext cx="1365036" cy="1365036"/>
          </a:xfrm>
          <a:prstGeom prst="rect">
            <a:avLst/>
          </a:prstGeom>
        </p:spPr>
      </p:pic>
      <p:pic>
        <p:nvPicPr>
          <p:cNvPr id="10" name="Graphic 9" descr="Database">
            <a:extLst>
              <a:ext uri="{FF2B5EF4-FFF2-40B4-BE49-F238E27FC236}">
                <a16:creationId xmlns:a16="http://schemas.microsoft.com/office/drawing/2014/main" id="{E8C11AEB-97FE-42E0-9204-9D106A87EB5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867696" y="2967489"/>
            <a:ext cx="1365036" cy="1365036"/>
          </a:xfrm>
          <a:prstGeom prst="rect">
            <a:avLst/>
          </a:prstGeom>
        </p:spPr>
      </p:pic>
      <p:pic>
        <p:nvPicPr>
          <p:cNvPr id="11" name="Graphic 10" descr="Database">
            <a:extLst>
              <a:ext uri="{FF2B5EF4-FFF2-40B4-BE49-F238E27FC236}">
                <a16:creationId xmlns:a16="http://schemas.microsoft.com/office/drawing/2014/main" id="{9448A70F-7D40-4AAE-8F1D-4BB35A99B15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231109" y="2967489"/>
            <a:ext cx="1365036" cy="1365036"/>
          </a:xfrm>
          <a:prstGeom prst="rect">
            <a:avLst/>
          </a:prstGeom>
        </p:spPr>
      </p:pic>
      <p:pic>
        <p:nvPicPr>
          <p:cNvPr id="12" name="Graphic 11" descr="Database">
            <a:extLst>
              <a:ext uri="{FF2B5EF4-FFF2-40B4-BE49-F238E27FC236}">
                <a16:creationId xmlns:a16="http://schemas.microsoft.com/office/drawing/2014/main" id="{9FCB9BE8-AA63-4423-9C4B-DF68F5070ED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594522" y="2967489"/>
            <a:ext cx="1365036" cy="1365036"/>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218F3FAE-8E75-461D-97D6-C0EB960092E2}"/>
                  </a:ext>
                </a:extLst>
              </p:cNvPr>
              <p:cNvSpPr txBox="1"/>
              <p:nvPr/>
            </p:nvSpPr>
            <p:spPr>
              <a:xfrm>
                <a:off x="1264772" y="5684432"/>
                <a:ext cx="1204374"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m:rPr>
                              <m:nor/>
                            </m:rPr>
                            <a:rPr lang="en-US" sz="2800" b="0" i="0" smtClean="0">
                              <a:latin typeface="Cambria Math" panose="02040503050406030204" pitchFamily="18" charset="0"/>
                            </a:rPr>
                            <m:t>score</m:t>
                          </m:r>
                        </m:e>
                        <m:sub>
                          <m:r>
                            <a:rPr lang="en-US" sz="2800" b="0" i="1" smtClean="0">
                              <a:latin typeface="Cambria Math" panose="02040503050406030204" pitchFamily="18" charset="0"/>
                            </a:rPr>
                            <m:t>1</m:t>
                          </m:r>
                        </m:sub>
                      </m:sSub>
                    </m:oMath>
                  </m:oMathPara>
                </a14:m>
                <a:endParaRPr lang="en-US" sz="2800" dirty="0"/>
              </a:p>
            </p:txBody>
          </p:sp>
        </mc:Choice>
        <mc:Fallback xmlns="">
          <p:sp>
            <p:nvSpPr>
              <p:cNvPr id="3" name="TextBox 2">
                <a:extLst>
                  <a:ext uri="{FF2B5EF4-FFF2-40B4-BE49-F238E27FC236}">
                    <a16:creationId xmlns:a16="http://schemas.microsoft.com/office/drawing/2014/main" id="{218F3FAE-8E75-461D-97D6-C0EB960092E2}"/>
                  </a:ext>
                </a:extLst>
              </p:cNvPr>
              <p:cNvSpPr txBox="1">
                <a:spLocks noRot="1" noChangeAspect="1" noMove="1" noResize="1" noEditPoints="1" noAdjustHandles="1" noChangeArrowheads="1" noChangeShapeType="1" noTextEdit="1"/>
              </p:cNvSpPr>
              <p:nvPr/>
            </p:nvSpPr>
            <p:spPr>
              <a:xfrm>
                <a:off x="1264772" y="5684432"/>
                <a:ext cx="1204374" cy="523220"/>
              </a:xfrm>
              <a:prstGeom prst="rect">
                <a:avLst/>
              </a:prstGeom>
              <a:blipFill>
                <a:blip r:embed="rId6"/>
                <a:stretch>
                  <a:fillRect/>
                </a:stretch>
              </a:blipFill>
            </p:spPr>
            <p:txBody>
              <a:bodyPr/>
              <a:lstStyle/>
              <a:p>
                <a:r>
                  <a:rPr lang="en-US">
                    <a:noFill/>
                  </a:rPr>
                  <a:t> </a:t>
                </a:r>
              </a:p>
            </p:txBody>
          </p:sp>
        </mc:Fallback>
      </mc:AlternateContent>
      <p:sp>
        <p:nvSpPr>
          <p:cNvPr id="13" name="Rectangle 12">
            <a:extLst>
              <a:ext uri="{FF2B5EF4-FFF2-40B4-BE49-F238E27FC236}">
                <a16:creationId xmlns:a16="http://schemas.microsoft.com/office/drawing/2014/main" id="{6EBA3D63-9D2E-44A0-89C0-3580B2F725F5}"/>
              </a:ext>
            </a:extLst>
          </p:cNvPr>
          <p:cNvSpPr/>
          <p:nvPr/>
        </p:nvSpPr>
        <p:spPr>
          <a:xfrm>
            <a:off x="2504284" y="3007152"/>
            <a:ext cx="5455274" cy="1285710"/>
          </a:xfrm>
          <a:prstGeom prst="rect">
            <a:avLst/>
          </a:prstGeom>
          <a:noFill/>
          <a:ln w="76200">
            <a:solidFill>
              <a:srgbClr val="9801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B018858-B3B0-4F5A-A4F1-7F55F7486BC3}"/>
              </a:ext>
            </a:extLst>
          </p:cNvPr>
          <p:cNvSpPr txBox="1"/>
          <p:nvPr/>
        </p:nvSpPr>
        <p:spPr>
          <a:xfrm>
            <a:off x="4125923" y="2433010"/>
            <a:ext cx="2210372" cy="400110"/>
          </a:xfrm>
          <a:prstGeom prst="rect">
            <a:avLst/>
          </a:prstGeom>
          <a:noFill/>
        </p:spPr>
        <p:txBody>
          <a:bodyPr wrap="square" rtlCol="0">
            <a:spAutoFit/>
          </a:bodyPr>
          <a:lstStyle/>
          <a:p>
            <a:pPr algn="ctr"/>
            <a:r>
              <a:rPr lang="en-US" sz="2000" dirty="0"/>
              <a:t>Train metamodel</a:t>
            </a:r>
          </a:p>
        </p:txBody>
      </p:sp>
      <p:sp>
        <p:nvSpPr>
          <p:cNvPr id="15" name="Rectangle 14">
            <a:extLst>
              <a:ext uri="{FF2B5EF4-FFF2-40B4-BE49-F238E27FC236}">
                <a16:creationId xmlns:a16="http://schemas.microsoft.com/office/drawing/2014/main" id="{50ECA4CC-065C-42CD-9AAA-9772B2459E11}"/>
              </a:ext>
            </a:extLst>
          </p:cNvPr>
          <p:cNvSpPr/>
          <p:nvPr/>
        </p:nvSpPr>
        <p:spPr>
          <a:xfrm>
            <a:off x="1186065" y="4372188"/>
            <a:ext cx="1363412" cy="1285710"/>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48C56E26-0137-4209-A063-D007178AC3D8}"/>
              </a:ext>
            </a:extLst>
          </p:cNvPr>
          <p:cNvSpPr txBox="1"/>
          <p:nvPr/>
        </p:nvSpPr>
        <p:spPr>
          <a:xfrm>
            <a:off x="1440611" y="3728652"/>
            <a:ext cx="852696" cy="400110"/>
          </a:xfrm>
          <a:prstGeom prst="rect">
            <a:avLst/>
          </a:prstGeom>
          <a:noFill/>
        </p:spPr>
        <p:txBody>
          <a:bodyPr wrap="square" rtlCol="0">
            <a:spAutoFit/>
          </a:bodyPr>
          <a:lstStyle/>
          <a:p>
            <a:pPr algn="ctr"/>
            <a:r>
              <a:rPr lang="en-US" sz="2000" dirty="0"/>
              <a:t>OOS</a:t>
            </a:r>
          </a:p>
        </p:txBody>
      </p:sp>
    </p:spTree>
    <p:extLst>
      <p:ext uri="{BB962C8B-B14F-4D97-AF65-F5344CB8AC3E}">
        <p14:creationId xmlns:p14="http://schemas.microsoft.com/office/powerpoint/2010/main" val="397525998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AD335-FF64-4C7B-8B9C-161C37702D0A}"/>
              </a:ext>
            </a:extLst>
          </p:cNvPr>
          <p:cNvSpPr>
            <a:spLocks noGrp="1"/>
          </p:cNvSpPr>
          <p:nvPr>
            <p:ph type="title"/>
          </p:nvPr>
        </p:nvSpPr>
        <p:spPr>
          <a:xfrm>
            <a:off x="76200" y="162580"/>
            <a:ext cx="8991600" cy="954107"/>
          </a:xfrm>
        </p:spPr>
        <p:txBody>
          <a:bodyPr/>
          <a:lstStyle/>
          <a:p>
            <a:r>
              <a:rPr lang="en-US" dirty="0"/>
              <a:t>Cross-validation (CV) can also reveal OOS performance and imply its distribution</a:t>
            </a:r>
          </a:p>
        </p:txBody>
      </p:sp>
      <p:sp>
        <p:nvSpPr>
          <p:cNvPr id="4" name="Rectangle 1">
            <a:extLst>
              <a:ext uri="{FF2B5EF4-FFF2-40B4-BE49-F238E27FC236}">
                <a16:creationId xmlns:a16="http://schemas.microsoft.com/office/drawing/2014/main" id="{7CFD4F10-BCA2-49A4-904C-A2DB8EFAB1E0}"/>
              </a:ext>
            </a:extLst>
          </p:cNvPr>
          <p:cNvSpPr>
            <a:spLocks noChangeArrowheads="1"/>
          </p:cNvSpPr>
          <p:nvPr/>
        </p:nvSpPr>
        <p:spPr bwMode="auto">
          <a:xfrm>
            <a:off x="2662238" y="26987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 name="TextBox 8">
            <a:extLst>
              <a:ext uri="{FF2B5EF4-FFF2-40B4-BE49-F238E27FC236}">
                <a16:creationId xmlns:a16="http://schemas.microsoft.com/office/drawing/2014/main" id="{D9F86DB2-995B-4A2F-B8AA-7698A4A2C408}"/>
              </a:ext>
            </a:extLst>
          </p:cNvPr>
          <p:cNvSpPr txBox="1"/>
          <p:nvPr/>
        </p:nvSpPr>
        <p:spPr>
          <a:xfrm>
            <a:off x="2339841" y="1347384"/>
            <a:ext cx="4464317" cy="400110"/>
          </a:xfrm>
          <a:prstGeom prst="rect">
            <a:avLst/>
          </a:prstGeom>
          <a:noFill/>
        </p:spPr>
        <p:txBody>
          <a:bodyPr wrap="square" rtlCol="0">
            <a:spAutoFit/>
          </a:bodyPr>
          <a:lstStyle/>
          <a:p>
            <a:pPr algn="ctr"/>
            <a:r>
              <a:rPr lang="en-US" sz="2000" b="1" dirty="0"/>
              <a:t>Demonstration: 5-fold CV (5-CV)</a:t>
            </a:r>
          </a:p>
        </p:txBody>
      </p:sp>
      <p:pic>
        <p:nvPicPr>
          <p:cNvPr id="7" name="Graphic 6" descr="Database">
            <a:extLst>
              <a:ext uri="{FF2B5EF4-FFF2-40B4-BE49-F238E27FC236}">
                <a16:creationId xmlns:a16="http://schemas.microsoft.com/office/drawing/2014/main" id="{321AF221-70D2-4EC8-BF11-42F433B841F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84441" y="2964911"/>
            <a:ext cx="1365036" cy="1365036"/>
          </a:xfrm>
          <a:prstGeom prst="rect">
            <a:avLst/>
          </a:prstGeom>
        </p:spPr>
      </p:pic>
      <p:pic>
        <p:nvPicPr>
          <p:cNvPr id="8" name="Graphic 7" descr="Database">
            <a:extLst>
              <a:ext uri="{FF2B5EF4-FFF2-40B4-BE49-F238E27FC236}">
                <a16:creationId xmlns:a16="http://schemas.microsoft.com/office/drawing/2014/main" id="{04D05887-D482-4DB8-A240-B8135E0B9E4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04283" y="4332525"/>
            <a:ext cx="1365036" cy="1365036"/>
          </a:xfrm>
          <a:prstGeom prst="rect">
            <a:avLst/>
          </a:prstGeom>
        </p:spPr>
      </p:pic>
      <p:pic>
        <p:nvPicPr>
          <p:cNvPr id="10" name="Graphic 9" descr="Database">
            <a:extLst>
              <a:ext uri="{FF2B5EF4-FFF2-40B4-BE49-F238E27FC236}">
                <a16:creationId xmlns:a16="http://schemas.microsoft.com/office/drawing/2014/main" id="{E8C11AEB-97FE-42E0-9204-9D106A87EB5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867696" y="2967489"/>
            <a:ext cx="1365036" cy="1365036"/>
          </a:xfrm>
          <a:prstGeom prst="rect">
            <a:avLst/>
          </a:prstGeom>
        </p:spPr>
      </p:pic>
      <p:pic>
        <p:nvPicPr>
          <p:cNvPr id="11" name="Graphic 10" descr="Database">
            <a:extLst>
              <a:ext uri="{FF2B5EF4-FFF2-40B4-BE49-F238E27FC236}">
                <a16:creationId xmlns:a16="http://schemas.microsoft.com/office/drawing/2014/main" id="{9448A70F-7D40-4AAE-8F1D-4BB35A99B15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31109" y="2967489"/>
            <a:ext cx="1365036" cy="1365036"/>
          </a:xfrm>
          <a:prstGeom prst="rect">
            <a:avLst/>
          </a:prstGeom>
        </p:spPr>
      </p:pic>
      <p:pic>
        <p:nvPicPr>
          <p:cNvPr id="12" name="Graphic 11" descr="Database">
            <a:extLst>
              <a:ext uri="{FF2B5EF4-FFF2-40B4-BE49-F238E27FC236}">
                <a16:creationId xmlns:a16="http://schemas.microsoft.com/office/drawing/2014/main" id="{9FCB9BE8-AA63-4423-9C4B-DF68F5070ED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594522" y="2967489"/>
            <a:ext cx="1365036" cy="1365036"/>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218F3FAE-8E75-461D-97D6-C0EB960092E2}"/>
                  </a:ext>
                </a:extLst>
              </p:cNvPr>
              <p:cNvSpPr txBox="1"/>
              <p:nvPr/>
            </p:nvSpPr>
            <p:spPr>
              <a:xfrm>
                <a:off x="1264772" y="5684432"/>
                <a:ext cx="1204374"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m:rPr>
                              <m:nor/>
                            </m:rPr>
                            <a:rPr lang="en-US" sz="2800" b="0" i="0" smtClean="0">
                              <a:latin typeface="Cambria Math" panose="02040503050406030204" pitchFamily="18" charset="0"/>
                            </a:rPr>
                            <m:t>score</m:t>
                          </m:r>
                        </m:e>
                        <m:sub>
                          <m:r>
                            <a:rPr lang="en-US" sz="2800" b="0" i="1" smtClean="0">
                              <a:latin typeface="Cambria Math" panose="02040503050406030204" pitchFamily="18" charset="0"/>
                            </a:rPr>
                            <m:t>1</m:t>
                          </m:r>
                        </m:sub>
                      </m:sSub>
                    </m:oMath>
                  </m:oMathPara>
                </a14:m>
                <a:endParaRPr lang="en-US" sz="2800" dirty="0"/>
              </a:p>
            </p:txBody>
          </p:sp>
        </mc:Choice>
        <mc:Fallback xmlns="">
          <p:sp>
            <p:nvSpPr>
              <p:cNvPr id="3" name="TextBox 2">
                <a:extLst>
                  <a:ext uri="{FF2B5EF4-FFF2-40B4-BE49-F238E27FC236}">
                    <a16:creationId xmlns:a16="http://schemas.microsoft.com/office/drawing/2014/main" id="{218F3FAE-8E75-461D-97D6-C0EB960092E2}"/>
                  </a:ext>
                </a:extLst>
              </p:cNvPr>
              <p:cNvSpPr txBox="1">
                <a:spLocks noRot="1" noChangeAspect="1" noMove="1" noResize="1" noEditPoints="1" noAdjustHandles="1" noChangeArrowheads="1" noChangeShapeType="1" noTextEdit="1"/>
              </p:cNvSpPr>
              <p:nvPr/>
            </p:nvSpPr>
            <p:spPr>
              <a:xfrm>
                <a:off x="1264772" y="5684432"/>
                <a:ext cx="1204374" cy="523220"/>
              </a:xfrm>
              <a:prstGeom prst="rect">
                <a:avLst/>
              </a:prstGeom>
              <a:blipFill>
                <a:blip r:embed="rId6"/>
                <a:stretch>
                  <a:fillRect/>
                </a:stretch>
              </a:blipFill>
            </p:spPr>
            <p:txBody>
              <a:bodyPr/>
              <a:lstStyle/>
              <a:p>
                <a:r>
                  <a:rPr lang="en-US">
                    <a:noFill/>
                  </a:rPr>
                  <a:t> </a:t>
                </a:r>
              </a:p>
            </p:txBody>
          </p:sp>
        </mc:Fallback>
      </mc:AlternateContent>
      <p:sp>
        <p:nvSpPr>
          <p:cNvPr id="13" name="Rectangle 12">
            <a:extLst>
              <a:ext uri="{FF2B5EF4-FFF2-40B4-BE49-F238E27FC236}">
                <a16:creationId xmlns:a16="http://schemas.microsoft.com/office/drawing/2014/main" id="{6EBA3D63-9D2E-44A0-89C0-3580B2F725F5}"/>
              </a:ext>
            </a:extLst>
          </p:cNvPr>
          <p:cNvSpPr/>
          <p:nvPr/>
        </p:nvSpPr>
        <p:spPr>
          <a:xfrm>
            <a:off x="1184441" y="3007152"/>
            <a:ext cx="6775117" cy="1285710"/>
          </a:xfrm>
          <a:prstGeom prst="rect">
            <a:avLst/>
          </a:prstGeom>
          <a:noFill/>
          <a:ln w="76200">
            <a:solidFill>
              <a:srgbClr val="9801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B018858-B3B0-4F5A-A4F1-7F55F7486BC3}"/>
              </a:ext>
            </a:extLst>
          </p:cNvPr>
          <p:cNvSpPr txBox="1"/>
          <p:nvPr/>
        </p:nvSpPr>
        <p:spPr>
          <a:xfrm>
            <a:off x="3466813" y="2433010"/>
            <a:ext cx="2210372" cy="400110"/>
          </a:xfrm>
          <a:prstGeom prst="rect">
            <a:avLst/>
          </a:prstGeom>
          <a:noFill/>
        </p:spPr>
        <p:txBody>
          <a:bodyPr wrap="square" rtlCol="0">
            <a:spAutoFit/>
          </a:bodyPr>
          <a:lstStyle/>
          <a:p>
            <a:pPr algn="ctr"/>
            <a:r>
              <a:rPr lang="en-US" sz="2000" dirty="0"/>
              <a:t>Train metamodel</a:t>
            </a:r>
          </a:p>
        </p:txBody>
      </p:sp>
      <p:sp>
        <p:nvSpPr>
          <p:cNvPr id="15" name="Rectangle 14">
            <a:extLst>
              <a:ext uri="{FF2B5EF4-FFF2-40B4-BE49-F238E27FC236}">
                <a16:creationId xmlns:a16="http://schemas.microsoft.com/office/drawing/2014/main" id="{50ECA4CC-065C-42CD-9AAA-9772B2459E11}"/>
              </a:ext>
            </a:extLst>
          </p:cNvPr>
          <p:cNvSpPr/>
          <p:nvPr/>
        </p:nvSpPr>
        <p:spPr>
          <a:xfrm>
            <a:off x="2504283" y="4372188"/>
            <a:ext cx="1363412" cy="1285710"/>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48C56E26-0137-4209-A063-D007178AC3D8}"/>
              </a:ext>
            </a:extLst>
          </p:cNvPr>
          <p:cNvSpPr txBox="1"/>
          <p:nvPr/>
        </p:nvSpPr>
        <p:spPr>
          <a:xfrm>
            <a:off x="2759641" y="3728652"/>
            <a:ext cx="852696" cy="400110"/>
          </a:xfrm>
          <a:prstGeom prst="rect">
            <a:avLst/>
          </a:prstGeom>
          <a:noFill/>
        </p:spPr>
        <p:txBody>
          <a:bodyPr wrap="square" rtlCol="0">
            <a:spAutoFit/>
          </a:bodyPr>
          <a:lstStyle/>
          <a:p>
            <a:pPr algn="ctr"/>
            <a:r>
              <a:rPr lang="en-US" sz="2000" dirty="0"/>
              <a:t>OOS</a:t>
            </a: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A561CDC2-730A-439E-B575-97968A114634}"/>
                  </a:ext>
                </a:extLst>
              </p:cNvPr>
              <p:cNvSpPr txBox="1"/>
              <p:nvPr/>
            </p:nvSpPr>
            <p:spPr>
              <a:xfrm>
                <a:off x="2584614" y="5684432"/>
                <a:ext cx="1204374"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m:rPr>
                              <m:nor/>
                            </m:rPr>
                            <a:rPr lang="en-US" sz="2800" b="0" i="0" smtClean="0">
                              <a:latin typeface="Cambria Math" panose="02040503050406030204" pitchFamily="18" charset="0"/>
                            </a:rPr>
                            <m:t>score</m:t>
                          </m:r>
                        </m:e>
                        <m:sub>
                          <m:r>
                            <a:rPr lang="en-US" sz="2800" b="0" i="1" smtClean="0">
                              <a:latin typeface="Cambria Math" panose="02040503050406030204" pitchFamily="18" charset="0"/>
                            </a:rPr>
                            <m:t>2</m:t>
                          </m:r>
                        </m:sub>
                      </m:sSub>
                    </m:oMath>
                  </m:oMathPara>
                </a14:m>
                <a:endParaRPr lang="en-US" sz="2800" dirty="0"/>
              </a:p>
            </p:txBody>
          </p:sp>
        </mc:Choice>
        <mc:Fallback xmlns="">
          <p:sp>
            <p:nvSpPr>
              <p:cNvPr id="17" name="TextBox 16">
                <a:extLst>
                  <a:ext uri="{FF2B5EF4-FFF2-40B4-BE49-F238E27FC236}">
                    <a16:creationId xmlns:a16="http://schemas.microsoft.com/office/drawing/2014/main" id="{A561CDC2-730A-439E-B575-97968A114634}"/>
                  </a:ext>
                </a:extLst>
              </p:cNvPr>
              <p:cNvSpPr txBox="1">
                <a:spLocks noRot="1" noChangeAspect="1" noMove="1" noResize="1" noEditPoints="1" noAdjustHandles="1" noChangeArrowheads="1" noChangeShapeType="1" noTextEdit="1"/>
              </p:cNvSpPr>
              <p:nvPr/>
            </p:nvSpPr>
            <p:spPr>
              <a:xfrm>
                <a:off x="2584614" y="5684432"/>
                <a:ext cx="1204374" cy="523220"/>
              </a:xfrm>
              <a:prstGeom prst="rect">
                <a:avLst/>
              </a:prstGeom>
              <a:blipFill>
                <a:blip r:embed="rId7"/>
                <a:stretch>
                  <a:fillRect/>
                </a:stretch>
              </a:blipFill>
            </p:spPr>
            <p:txBody>
              <a:bodyPr/>
              <a:lstStyle/>
              <a:p>
                <a:r>
                  <a:rPr lang="en-US">
                    <a:noFill/>
                  </a:rPr>
                  <a:t> </a:t>
                </a:r>
              </a:p>
            </p:txBody>
          </p:sp>
        </mc:Fallback>
      </mc:AlternateContent>
      <p:sp>
        <p:nvSpPr>
          <p:cNvPr id="18" name="Text Placeholder 3">
            <a:extLst>
              <a:ext uri="{FF2B5EF4-FFF2-40B4-BE49-F238E27FC236}">
                <a16:creationId xmlns:a16="http://schemas.microsoft.com/office/drawing/2014/main" id="{F71F7D8D-E9A5-422C-B9DA-DD033C831D80}"/>
              </a:ext>
            </a:extLst>
          </p:cNvPr>
          <p:cNvSpPr txBox="1">
            <a:spLocks/>
          </p:cNvSpPr>
          <p:nvPr/>
        </p:nvSpPr>
        <p:spPr>
          <a:xfrm>
            <a:off x="234684" y="6447941"/>
            <a:ext cx="7459270" cy="247479"/>
          </a:xfrm>
          <a:prstGeom prst="rect">
            <a:avLst/>
          </a:prstGeom>
        </p:spPr>
        <p:txBody>
          <a:bodyPr/>
          <a:lstStyle>
            <a:lvl1pPr marL="171446" indent="-171446" algn="l" defTabSz="685783" rtl="0" eaLnBrk="1" latinLnBrk="0" hangingPunct="1">
              <a:lnSpc>
                <a:spcPct val="90000"/>
              </a:lnSpc>
              <a:spcBef>
                <a:spcPts val="751"/>
              </a:spcBef>
              <a:buFont typeface="Arial" panose="020B0604020202020204" pitchFamily="34" charset="0"/>
              <a:buChar char="•"/>
              <a:defRPr sz="2400" kern="1200" baseline="0">
                <a:solidFill>
                  <a:schemeClr val="tx1"/>
                </a:solidFill>
                <a:latin typeface="Calibri Light" panose="020F0302020204030204" pitchFamily="34" charset="0"/>
                <a:ea typeface="+mn-ea"/>
                <a:cs typeface="Calibri Light" panose="020F0302020204030204" pitchFamily="34" charset="0"/>
              </a:defRPr>
            </a:lvl1pPr>
            <a:lvl2pPr marL="342891" indent="-171446" algn="l" defTabSz="685783" rtl="0" eaLnBrk="1" latinLnBrk="0" hangingPunct="1">
              <a:lnSpc>
                <a:spcPct val="90000"/>
              </a:lnSpc>
              <a:spcBef>
                <a:spcPts val="375"/>
              </a:spcBef>
              <a:buFont typeface="Franklin Gothic Book" panose="020B0503020102020204" pitchFamily="34" charset="0"/>
              <a:buChar char="–"/>
              <a:defRPr sz="2000" kern="1200">
                <a:solidFill>
                  <a:schemeClr val="tx1"/>
                </a:solidFill>
                <a:latin typeface="Calibri Light" panose="020F0302020204030204" pitchFamily="34" charset="0"/>
                <a:ea typeface="+mn-ea"/>
                <a:cs typeface="Calibri Light" panose="020F0302020204030204" pitchFamily="34" charset="0"/>
              </a:defRPr>
            </a:lvl2pPr>
            <a:lvl3pPr marL="514338" indent="-171446" algn="l" defTabSz="685783" rtl="0" eaLnBrk="1" latinLnBrk="0" hangingPunct="1">
              <a:lnSpc>
                <a:spcPct val="90000"/>
              </a:lnSpc>
              <a:spcBef>
                <a:spcPts val="375"/>
              </a:spcBef>
              <a:buFont typeface="Courier New" panose="02070309020205020404" pitchFamily="49" charset="0"/>
              <a:buChar char="o"/>
              <a:defRPr sz="1800" kern="1200">
                <a:solidFill>
                  <a:schemeClr val="tx1"/>
                </a:solidFill>
                <a:latin typeface="Calibri Light" panose="020F0302020204030204" pitchFamily="34" charset="0"/>
                <a:ea typeface="+mn-ea"/>
                <a:cs typeface="Calibri Light" panose="020F0302020204030204" pitchFamily="34" charset="0"/>
              </a:defRPr>
            </a:lvl3pPr>
            <a:lvl4pPr marL="685783" indent="-171446" algn="l" defTabSz="685783" rtl="0" eaLnBrk="1" latinLnBrk="0" hangingPunct="1">
              <a:lnSpc>
                <a:spcPct val="90000"/>
              </a:lnSpc>
              <a:spcBef>
                <a:spcPts val="375"/>
              </a:spcBef>
              <a:buFont typeface="Wingdings" panose="05000000000000000000" pitchFamily="2" charset="2"/>
              <a:buChar char="§"/>
              <a:defRPr sz="1600" kern="1200">
                <a:solidFill>
                  <a:schemeClr val="tx1"/>
                </a:solidFill>
                <a:latin typeface="Calibri Light" panose="020F0302020204030204" pitchFamily="34" charset="0"/>
                <a:ea typeface="+mn-ea"/>
                <a:cs typeface="Calibri Light" panose="020F0302020204030204" pitchFamily="34" charset="0"/>
              </a:defRPr>
            </a:lvl4pPr>
            <a:lvl5pPr marL="900091" indent="-214308" algn="l" defTabSz="685783" rtl="0" eaLnBrk="1" latinLnBrk="0" hangingPunct="1">
              <a:lnSpc>
                <a:spcPct val="90000"/>
              </a:lnSpc>
              <a:spcBef>
                <a:spcPts val="375"/>
              </a:spcBef>
              <a:buFont typeface="Wingdings" panose="05000000000000000000" pitchFamily="2" charset="2"/>
              <a:buChar char="Ø"/>
              <a:defRPr sz="1200"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marL="0" indent="0">
              <a:buNone/>
            </a:pPr>
            <a:r>
              <a:rPr lang="en-US" sz="1000" dirty="0"/>
              <a:t>OOS: Out of Sample</a:t>
            </a:r>
          </a:p>
        </p:txBody>
      </p:sp>
    </p:spTree>
    <p:extLst>
      <p:ext uri="{BB962C8B-B14F-4D97-AF65-F5344CB8AC3E}">
        <p14:creationId xmlns:p14="http://schemas.microsoft.com/office/powerpoint/2010/main" val="305009936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AD335-FF64-4C7B-8B9C-161C37702D0A}"/>
              </a:ext>
            </a:extLst>
          </p:cNvPr>
          <p:cNvSpPr>
            <a:spLocks noGrp="1"/>
          </p:cNvSpPr>
          <p:nvPr>
            <p:ph type="title"/>
          </p:nvPr>
        </p:nvSpPr>
        <p:spPr>
          <a:xfrm>
            <a:off x="76200" y="162580"/>
            <a:ext cx="8991600" cy="954107"/>
          </a:xfrm>
        </p:spPr>
        <p:txBody>
          <a:bodyPr/>
          <a:lstStyle/>
          <a:p>
            <a:r>
              <a:rPr lang="en-US" dirty="0"/>
              <a:t>Cross-validation (CV) can also reveal OOS performance and imply its distribution</a:t>
            </a:r>
          </a:p>
        </p:txBody>
      </p:sp>
      <p:sp>
        <p:nvSpPr>
          <p:cNvPr id="4" name="Rectangle 1">
            <a:extLst>
              <a:ext uri="{FF2B5EF4-FFF2-40B4-BE49-F238E27FC236}">
                <a16:creationId xmlns:a16="http://schemas.microsoft.com/office/drawing/2014/main" id="{7CFD4F10-BCA2-49A4-904C-A2DB8EFAB1E0}"/>
              </a:ext>
            </a:extLst>
          </p:cNvPr>
          <p:cNvSpPr>
            <a:spLocks noChangeArrowheads="1"/>
          </p:cNvSpPr>
          <p:nvPr/>
        </p:nvSpPr>
        <p:spPr bwMode="auto">
          <a:xfrm>
            <a:off x="2662238" y="26987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 name="TextBox 8">
            <a:extLst>
              <a:ext uri="{FF2B5EF4-FFF2-40B4-BE49-F238E27FC236}">
                <a16:creationId xmlns:a16="http://schemas.microsoft.com/office/drawing/2014/main" id="{D9F86DB2-995B-4A2F-B8AA-7698A4A2C408}"/>
              </a:ext>
            </a:extLst>
          </p:cNvPr>
          <p:cNvSpPr txBox="1"/>
          <p:nvPr/>
        </p:nvSpPr>
        <p:spPr>
          <a:xfrm>
            <a:off x="2339841" y="1347384"/>
            <a:ext cx="4464317" cy="400110"/>
          </a:xfrm>
          <a:prstGeom prst="rect">
            <a:avLst/>
          </a:prstGeom>
          <a:noFill/>
        </p:spPr>
        <p:txBody>
          <a:bodyPr wrap="square" rtlCol="0">
            <a:spAutoFit/>
          </a:bodyPr>
          <a:lstStyle/>
          <a:p>
            <a:pPr algn="ctr"/>
            <a:r>
              <a:rPr lang="en-US" sz="2000" b="1" dirty="0"/>
              <a:t>Demonstration: 5-fold CV (5-CV)</a:t>
            </a:r>
          </a:p>
        </p:txBody>
      </p:sp>
      <p:pic>
        <p:nvPicPr>
          <p:cNvPr id="7" name="Graphic 6" descr="Database">
            <a:extLst>
              <a:ext uri="{FF2B5EF4-FFF2-40B4-BE49-F238E27FC236}">
                <a16:creationId xmlns:a16="http://schemas.microsoft.com/office/drawing/2014/main" id="{321AF221-70D2-4EC8-BF11-42F433B841F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84441" y="2964911"/>
            <a:ext cx="1365036" cy="1365036"/>
          </a:xfrm>
          <a:prstGeom prst="rect">
            <a:avLst/>
          </a:prstGeom>
        </p:spPr>
      </p:pic>
      <p:pic>
        <p:nvPicPr>
          <p:cNvPr id="8" name="Graphic 7" descr="Database">
            <a:extLst>
              <a:ext uri="{FF2B5EF4-FFF2-40B4-BE49-F238E27FC236}">
                <a16:creationId xmlns:a16="http://schemas.microsoft.com/office/drawing/2014/main" id="{04D05887-D482-4DB8-A240-B8135E0B9E4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04283" y="2971351"/>
            <a:ext cx="1365036" cy="1365036"/>
          </a:xfrm>
          <a:prstGeom prst="rect">
            <a:avLst/>
          </a:prstGeom>
        </p:spPr>
      </p:pic>
      <p:pic>
        <p:nvPicPr>
          <p:cNvPr id="10" name="Graphic 9" descr="Database">
            <a:extLst>
              <a:ext uri="{FF2B5EF4-FFF2-40B4-BE49-F238E27FC236}">
                <a16:creationId xmlns:a16="http://schemas.microsoft.com/office/drawing/2014/main" id="{E8C11AEB-97FE-42E0-9204-9D106A87EB5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867696" y="4337978"/>
            <a:ext cx="1365036" cy="1365036"/>
          </a:xfrm>
          <a:prstGeom prst="rect">
            <a:avLst/>
          </a:prstGeom>
        </p:spPr>
      </p:pic>
      <p:pic>
        <p:nvPicPr>
          <p:cNvPr id="11" name="Graphic 10" descr="Database">
            <a:extLst>
              <a:ext uri="{FF2B5EF4-FFF2-40B4-BE49-F238E27FC236}">
                <a16:creationId xmlns:a16="http://schemas.microsoft.com/office/drawing/2014/main" id="{9448A70F-7D40-4AAE-8F1D-4BB35A99B15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31109" y="2967489"/>
            <a:ext cx="1365036" cy="1365036"/>
          </a:xfrm>
          <a:prstGeom prst="rect">
            <a:avLst/>
          </a:prstGeom>
        </p:spPr>
      </p:pic>
      <p:pic>
        <p:nvPicPr>
          <p:cNvPr id="12" name="Graphic 11" descr="Database">
            <a:extLst>
              <a:ext uri="{FF2B5EF4-FFF2-40B4-BE49-F238E27FC236}">
                <a16:creationId xmlns:a16="http://schemas.microsoft.com/office/drawing/2014/main" id="{9FCB9BE8-AA63-4423-9C4B-DF68F5070ED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594522" y="2967489"/>
            <a:ext cx="1365036" cy="1365036"/>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218F3FAE-8E75-461D-97D6-C0EB960092E2}"/>
                  </a:ext>
                </a:extLst>
              </p:cNvPr>
              <p:cNvSpPr txBox="1"/>
              <p:nvPr/>
            </p:nvSpPr>
            <p:spPr>
              <a:xfrm>
                <a:off x="1264772" y="5684432"/>
                <a:ext cx="1204374"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m:rPr>
                              <m:nor/>
                            </m:rPr>
                            <a:rPr lang="en-US" sz="2800" b="0" i="0" smtClean="0">
                              <a:latin typeface="Cambria Math" panose="02040503050406030204" pitchFamily="18" charset="0"/>
                            </a:rPr>
                            <m:t>score</m:t>
                          </m:r>
                        </m:e>
                        <m:sub>
                          <m:r>
                            <a:rPr lang="en-US" sz="2800" b="0" i="1" smtClean="0">
                              <a:latin typeface="Cambria Math" panose="02040503050406030204" pitchFamily="18" charset="0"/>
                            </a:rPr>
                            <m:t>1</m:t>
                          </m:r>
                        </m:sub>
                      </m:sSub>
                    </m:oMath>
                  </m:oMathPara>
                </a14:m>
                <a:endParaRPr lang="en-US" sz="2800" dirty="0"/>
              </a:p>
            </p:txBody>
          </p:sp>
        </mc:Choice>
        <mc:Fallback xmlns="">
          <p:sp>
            <p:nvSpPr>
              <p:cNvPr id="3" name="TextBox 2">
                <a:extLst>
                  <a:ext uri="{FF2B5EF4-FFF2-40B4-BE49-F238E27FC236}">
                    <a16:creationId xmlns:a16="http://schemas.microsoft.com/office/drawing/2014/main" id="{218F3FAE-8E75-461D-97D6-C0EB960092E2}"/>
                  </a:ext>
                </a:extLst>
              </p:cNvPr>
              <p:cNvSpPr txBox="1">
                <a:spLocks noRot="1" noChangeAspect="1" noMove="1" noResize="1" noEditPoints="1" noAdjustHandles="1" noChangeArrowheads="1" noChangeShapeType="1" noTextEdit="1"/>
              </p:cNvSpPr>
              <p:nvPr/>
            </p:nvSpPr>
            <p:spPr>
              <a:xfrm>
                <a:off x="1264772" y="5684432"/>
                <a:ext cx="1204374" cy="523220"/>
              </a:xfrm>
              <a:prstGeom prst="rect">
                <a:avLst/>
              </a:prstGeom>
              <a:blipFill>
                <a:blip r:embed="rId6"/>
                <a:stretch>
                  <a:fillRect/>
                </a:stretch>
              </a:blipFill>
            </p:spPr>
            <p:txBody>
              <a:bodyPr/>
              <a:lstStyle/>
              <a:p>
                <a:r>
                  <a:rPr lang="en-US">
                    <a:noFill/>
                  </a:rPr>
                  <a:t> </a:t>
                </a:r>
              </a:p>
            </p:txBody>
          </p:sp>
        </mc:Fallback>
      </mc:AlternateContent>
      <p:sp>
        <p:nvSpPr>
          <p:cNvPr id="13" name="Rectangle 12">
            <a:extLst>
              <a:ext uri="{FF2B5EF4-FFF2-40B4-BE49-F238E27FC236}">
                <a16:creationId xmlns:a16="http://schemas.microsoft.com/office/drawing/2014/main" id="{6EBA3D63-9D2E-44A0-89C0-3580B2F725F5}"/>
              </a:ext>
            </a:extLst>
          </p:cNvPr>
          <p:cNvSpPr/>
          <p:nvPr/>
        </p:nvSpPr>
        <p:spPr>
          <a:xfrm>
            <a:off x="1184441" y="3007152"/>
            <a:ext cx="6775117" cy="1285710"/>
          </a:xfrm>
          <a:prstGeom prst="rect">
            <a:avLst/>
          </a:prstGeom>
          <a:noFill/>
          <a:ln w="76200">
            <a:solidFill>
              <a:srgbClr val="9801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B018858-B3B0-4F5A-A4F1-7F55F7486BC3}"/>
              </a:ext>
            </a:extLst>
          </p:cNvPr>
          <p:cNvSpPr txBox="1"/>
          <p:nvPr/>
        </p:nvSpPr>
        <p:spPr>
          <a:xfrm>
            <a:off x="3466813" y="2433010"/>
            <a:ext cx="2210372" cy="400110"/>
          </a:xfrm>
          <a:prstGeom prst="rect">
            <a:avLst/>
          </a:prstGeom>
          <a:noFill/>
        </p:spPr>
        <p:txBody>
          <a:bodyPr wrap="square" rtlCol="0">
            <a:spAutoFit/>
          </a:bodyPr>
          <a:lstStyle/>
          <a:p>
            <a:pPr algn="ctr"/>
            <a:r>
              <a:rPr lang="en-US" sz="2000" dirty="0"/>
              <a:t>Train metamodel</a:t>
            </a:r>
          </a:p>
        </p:txBody>
      </p:sp>
      <p:sp>
        <p:nvSpPr>
          <p:cNvPr id="15" name="Rectangle 14">
            <a:extLst>
              <a:ext uri="{FF2B5EF4-FFF2-40B4-BE49-F238E27FC236}">
                <a16:creationId xmlns:a16="http://schemas.microsoft.com/office/drawing/2014/main" id="{50ECA4CC-065C-42CD-9AAA-9772B2459E11}"/>
              </a:ext>
            </a:extLst>
          </p:cNvPr>
          <p:cNvSpPr/>
          <p:nvPr/>
        </p:nvSpPr>
        <p:spPr>
          <a:xfrm>
            <a:off x="3867696" y="4372188"/>
            <a:ext cx="1363412" cy="1285710"/>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48C56E26-0137-4209-A063-D007178AC3D8}"/>
              </a:ext>
            </a:extLst>
          </p:cNvPr>
          <p:cNvSpPr txBox="1"/>
          <p:nvPr/>
        </p:nvSpPr>
        <p:spPr>
          <a:xfrm>
            <a:off x="4123055" y="3728652"/>
            <a:ext cx="852696" cy="400110"/>
          </a:xfrm>
          <a:prstGeom prst="rect">
            <a:avLst/>
          </a:prstGeom>
          <a:noFill/>
        </p:spPr>
        <p:txBody>
          <a:bodyPr wrap="square" rtlCol="0">
            <a:spAutoFit/>
          </a:bodyPr>
          <a:lstStyle/>
          <a:p>
            <a:pPr algn="ctr"/>
            <a:r>
              <a:rPr lang="en-US" sz="2000" dirty="0"/>
              <a:t>OOS</a:t>
            </a: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A561CDC2-730A-439E-B575-97968A114634}"/>
                  </a:ext>
                </a:extLst>
              </p:cNvPr>
              <p:cNvSpPr txBox="1"/>
              <p:nvPr/>
            </p:nvSpPr>
            <p:spPr>
              <a:xfrm>
                <a:off x="2584614" y="5684432"/>
                <a:ext cx="1204374"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m:rPr>
                              <m:nor/>
                            </m:rPr>
                            <a:rPr lang="en-US" sz="2800" b="0" i="0" smtClean="0">
                              <a:latin typeface="Cambria Math" panose="02040503050406030204" pitchFamily="18" charset="0"/>
                            </a:rPr>
                            <m:t>score</m:t>
                          </m:r>
                        </m:e>
                        <m:sub>
                          <m:r>
                            <a:rPr lang="en-US" sz="2800" b="0" i="1" smtClean="0">
                              <a:latin typeface="Cambria Math" panose="02040503050406030204" pitchFamily="18" charset="0"/>
                            </a:rPr>
                            <m:t>2</m:t>
                          </m:r>
                        </m:sub>
                      </m:sSub>
                    </m:oMath>
                  </m:oMathPara>
                </a14:m>
                <a:endParaRPr lang="en-US" sz="2800" dirty="0"/>
              </a:p>
            </p:txBody>
          </p:sp>
        </mc:Choice>
        <mc:Fallback xmlns="">
          <p:sp>
            <p:nvSpPr>
              <p:cNvPr id="17" name="TextBox 16">
                <a:extLst>
                  <a:ext uri="{FF2B5EF4-FFF2-40B4-BE49-F238E27FC236}">
                    <a16:creationId xmlns:a16="http://schemas.microsoft.com/office/drawing/2014/main" id="{A561CDC2-730A-439E-B575-97968A114634}"/>
                  </a:ext>
                </a:extLst>
              </p:cNvPr>
              <p:cNvSpPr txBox="1">
                <a:spLocks noRot="1" noChangeAspect="1" noMove="1" noResize="1" noEditPoints="1" noAdjustHandles="1" noChangeArrowheads="1" noChangeShapeType="1" noTextEdit="1"/>
              </p:cNvSpPr>
              <p:nvPr/>
            </p:nvSpPr>
            <p:spPr>
              <a:xfrm>
                <a:off x="2584614" y="5684432"/>
                <a:ext cx="1204374" cy="523220"/>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C9D1ED43-BECD-4174-AE8A-3055F7131B46}"/>
                  </a:ext>
                </a:extLst>
              </p:cNvPr>
              <p:cNvSpPr txBox="1"/>
              <p:nvPr/>
            </p:nvSpPr>
            <p:spPr>
              <a:xfrm>
                <a:off x="3964319" y="5684432"/>
                <a:ext cx="1204374"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m:rPr>
                              <m:nor/>
                            </m:rPr>
                            <a:rPr lang="en-US" sz="2800" b="0" i="0" smtClean="0">
                              <a:latin typeface="Cambria Math" panose="02040503050406030204" pitchFamily="18" charset="0"/>
                            </a:rPr>
                            <m:t>score</m:t>
                          </m:r>
                        </m:e>
                        <m:sub>
                          <m:r>
                            <a:rPr lang="en-US" sz="2800" b="0" i="1" smtClean="0">
                              <a:latin typeface="Cambria Math" panose="02040503050406030204" pitchFamily="18" charset="0"/>
                            </a:rPr>
                            <m:t>3</m:t>
                          </m:r>
                        </m:sub>
                      </m:sSub>
                    </m:oMath>
                  </m:oMathPara>
                </a14:m>
                <a:endParaRPr lang="en-US" sz="2800" dirty="0"/>
              </a:p>
            </p:txBody>
          </p:sp>
        </mc:Choice>
        <mc:Fallback xmlns="">
          <p:sp>
            <p:nvSpPr>
              <p:cNvPr id="18" name="TextBox 17">
                <a:extLst>
                  <a:ext uri="{FF2B5EF4-FFF2-40B4-BE49-F238E27FC236}">
                    <a16:creationId xmlns:a16="http://schemas.microsoft.com/office/drawing/2014/main" id="{C9D1ED43-BECD-4174-AE8A-3055F7131B46}"/>
                  </a:ext>
                </a:extLst>
              </p:cNvPr>
              <p:cNvSpPr txBox="1">
                <a:spLocks noRot="1" noChangeAspect="1" noMove="1" noResize="1" noEditPoints="1" noAdjustHandles="1" noChangeArrowheads="1" noChangeShapeType="1" noTextEdit="1"/>
              </p:cNvSpPr>
              <p:nvPr/>
            </p:nvSpPr>
            <p:spPr>
              <a:xfrm>
                <a:off x="3964319" y="5684432"/>
                <a:ext cx="1204374" cy="523220"/>
              </a:xfrm>
              <a:prstGeom prst="rect">
                <a:avLst/>
              </a:prstGeom>
              <a:blipFill>
                <a:blip r:embed="rId8"/>
                <a:stretch>
                  <a:fillRect/>
                </a:stretch>
              </a:blipFill>
            </p:spPr>
            <p:txBody>
              <a:bodyPr/>
              <a:lstStyle/>
              <a:p>
                <a:r>
                  <a:rPr lang="en-US">
                    <a:noFill/>
                  </a:rPr>
                  <a:t> </a:t>
                </a:r>
              </a:p>
            </p:txBody>
          </p:sp>
        </mc:Fallback>
      </mc:AlternateContent>
      <p:sp>
        <p:nvSpPr>
          <p:cNvPr id="19" name="Text Placeholder 3">
            <a:extLst>
              <a:ext uri="{FF2B5EF4-FFF2-40B4-BE49-F238E27FC236}">
                <a16:creationId xmlns:a16="http://schemas.microsoft.com/office/drawing/2014/main" id="{17D22DCA-22B8-463E-9480-8513B91270EC}"/>
              </a:ext>
            </a:extLst>
          </p:cNvPr>
          <p:cNvSpPr txBox="1">
            <a:spLocks/>
          </p:cNvSpPr>
          <p:nvPr/>
        </p:nvSpPr>
        <p:spPr>
          <a:xfrm>
            <a:off x="234684" y="6447941"/>
            <a:ext cx="7459270" cy="247479"/>
          </a:xfrm>
          <a:prstGeom prst="rect">
            <a:avLst/>
          </a:prstGeom>
        </p:spPr>
        <p:txBody>
          <a:bodyPr/>
          <a:lstStyle>
            <a:lvl1pPr marL="171446" indent="-171446" algn="l" defTabSz="685783" rtl="0" eaLnBrk="1" latinLnBrk="0" hangingPunct="1">
              <a:lnSpc>
                <a:spcPct val="90000"/>
              </a:lnSpc>
              <a:spcBef>
                <a:spcPts val="751"/>
              </a:spcBef>
              <a:buFont typeface="Arial" panose="020B0604020202020204" pitchFamily="34" charset="0"/>
              <a:buChar char="•"/>
              <a:defRPr sz="2400" kern="1200" baseline="0">
                <a:solidFill>
                  <a:schemeClr val="tx1"/>
                </a:solidFill>
                <a:latin typeface="Calibri Light" panose="020F0302020204030204" pitchFamily="34" charset="0"/>
                <a:ea typeface="+mn-ea"/>
                <a:cs typeface="Calibri Light" panose="020F0302020204030204" pitchFamily="34" charset="0"/>
              </a:defRPr>
            </a:lvl1pPr>
            <a:lvl2pPr marL="342891" indent="-171446" algn="l" defTabSz="685783" rtl="0" eaLnBrk="1" latinLnBrk="0" hangingPunct="1">
              <a:lnSpc>
                <a:spcPct val="90000"/>
              </a:lnSpc>
              <a:spcBef>
                <a:spcPts val="375"/>
              </a:spcBef>
              <a:buFont typeface="Franklin Gothic Book" panose="020B0503020102020204" pitchFamily="34" charset="0"/>
              <a:buChar char="–"/>
              <a:defRPr sz="2000" kern="1200">
                <a:solidFill>
                  <a:schemeClr val="tx1"/>
                </a:solidFill>
                <a:latin typeface="Calibri Light" panose="020F0302020204030204" pitchFamily="34" charset="0"/>
                <a:ea typeface="+mn-ea"/>
                <a:cs typeface="Calibri Light" panose="020F0302020204030204" pitchFamily="34" charset="0"/>
              </a:defRPr>
            </a:lvl2pPr>
            <a:lvl3pPr marL="514338" indent="-171446" algn="l" defTabSz="685783" rtl="0" eaLnBrk="1" latinLnBrk="0" hangingPunct="1">
              <a:lnSpc>
                <a:spcPct val="90000"/>
              </a:lnSpc>
              <a:spcBef>
                <a:spcPts val="375"/>
              </a:spcBef>
              <a:buFont typeface="Courier New" panose="02070309020205020404" pitchFamily="49" charset="0"/>
              <a:buChar char="o"/>
              <a:defRPr sz="1800" kern="1200">
                <a:solidFill>
                  <a:schemeClr val="tx1"/>
                </a:solidFill>
                <a:latin typeface="Calibri Light" panose="020F0302020204030204" pitchFamily="34" charset="0"/>
                <a:ea typeface="+mn-ea"/>
                <a:cs typeface="Calibri Light" panose="020F0302020204030204" pitchFamily="34" charset="0"/>
              </a:defRPr>
            </a:lvl3pPr>
            <a:lvl4pPr marL="685783" indent="-171446" algn="l" defTabSz="685783" rtl="0" eaLnBrk="1" latinLnBrk="0" hangingPunct="1">
              <a:lnSpc>
                <a:spcPct val="90000"/>
              </a:lnSpc>
              <a:spcBef>
                <a:spcPts val="375"/>
              </a:spcBef>
              <a:buFont typeface="Wingdings" panose="05000000000000000000" pitchFamily="2" charset="2"/>
              <a:buChar char="§"/>
              <a:defRPr sz="1600" kern="1200">
                <a:solidFill>
                  <a:schemeClr val="tx1"/>
                </a:solidFill>
                <a:latin typeface="Calibri Light" panose="020F0302020204030204" pitchFamily="34" charset="0"/>
                <a:ea typeface="+mn-ea"/>
                <a:cs typeface="Calibri Light" panose="020F0302020204030204" pitchFamily="34" charset="0"/>
              </a:defRPr>
            </a:lvl4pPr>
            <a:lvl5pPr marL="900091" indent="-214308" algn="l" defTabSz="685783" rtl="0" eaLnBrk="1" latinLnBrk="0" hangingPunct="1">
              <a:lnSpc>
                <a:spcPct val="90000"/>
              </a:lnSpc>
              <a:spcBef>
                <a:spcPts val="375"/>
              </a:spcBef>
              <a:buFont typeface="Wingdings" panose="05000000000000000000" pitchFamily="2" charset="2"/>
              <a:buChar char="Ø"/>
              <a:defRPr sz="1200"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marL="0" indent="0">
              <a:buNone/>
            </a:pPr>
            <a:r>
              <a:rPr lang="en-US" sz="1000" dirty="0"/>
              <a:t>OOS: Out of Sample</a:t>
            </a:r>
          </a:p>
        </p:txBody>
      </p:sp>
    </p:spTree>
    <p:extLst>
      <p:ext uri="{BB962C8B-B14F-4D97-AF65-F5344CB8AC3E}">
        <p14:creationId xmlns:p14="http://schemas.microsoft.com/office/powerpoint/2010/main" val="29593829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227D1FD-086E-4F2E-9461-B91A3A2BFA9D}"/>
              </a:ext>
            </a:extLst>
          </p:cNvPr>
          <p:cNvSpPr>
            <a:spLocks noGrp="1"/>
          </p:cNvSpPr>
          <p:nvPr>
            <p:ph type="title"/>
          </p:nvPr>
        </p:nvSpPr>
        <p:spPr/>
        <p:txBody>
          <a:bodyPr/>
          <a:lstStyle/>
          <a:p>
            <a:r>
              <a:rPr lang="en-US" dirty="0"/>
              <a:t>Model, Airspeed, and Angle Study</a:t>
            </a:r>
          </a:p>
        </p:txBody>
      </p:sp>
      <p:pic>
        <p:nvPicPr>
          <p:cNvPr id="10" name="Picture 9">
            <a:extLst>
              <a:ext uri="{FF2B5EF4-FFF2-40B4-BE49-F238E27FC236}">
                <a16:creationId xmlns:a16="http://schemas.microsoft.com/office/drawing/2014/main" id="{AD5C6831-526A-4261-B6F8-5061370D5D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675" y="876300"/>
            <a:ext cx="8248650" cy="5105400"/>
          </a:xfrm>
          <a:prstGeom prst="rect">
            <a:avLst/>
          </a:prstGeom>
        </p:spPr>
      </p:pic>
    </p:spTree>
    <p:extLst>
      <p:ext uri="{BB962C8B-B14F-4D97-AF65-F5344CB8AC3E}">
        <p14:creationId xmlns:p14="http://schemas.microsoft.com/office/powerpoint/2010/main" val="262511316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AD335-FF64-4C7B-8B9C-161C37702D0A}"/>
              </a:ext>
            </a:extLst>
          </p:cNvPr>
          <p:cNvSpPr>
            <a:spLocks noGrp="1"/>
          </p:cNvSpPr>
          <p:nvPr>
            <p:ph type="title"/>
          </p:nvPr>
        </p:nvSpPr>
        <p:spPr>
          <a:xfrm>
            <a:off x="76200" y="162580"/>
            <a:ext cx="8991600" cy="954107"/>
          </a:xfrm>
        </p:spPr>
        <p:txBody>
          <a:bodyPr/>
          <a:lstStyle/>
          <a:p>
            <a:r>
              <a:rPr lang="en-US" dirty="0"/>
              <a:t>Cross-validation (CV) can also reveal OOS performance and imply its distribution</a:t>
            </a:r>
          </a:p>
        </p:txBody>
      </p:sp>
      <p:sp>
        <p:nvSpPr>
          <p:cNvPr id="4" name="Rectangle 1">
            <a:extLst>
              <a:ext uri="{FF2B5EF4-FFF2-40B4-BE49-F238E27FC236}">
                <a16:creationId xmlns:a16="http://schemas.microsoft.com/office/drawing/2014/main" id="{7CFD4F10-BCA2-49A4-904C-A2DB8EFAB1E0}"/>
              </a:ext>
            </a:extLst>
          </p:cNvPr>
          <p:cNvSpPr>
            <a:spLocks noChangeArrowheads="1"/>
          </p:cNvSpPr>
          <p:nvPr/>
        </p:nvSpPr>
        <p:spPr bwMode="auto">
          <a:xfrm>
            <a:off x="2662238" y="26987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 name="TextBox 8">
            <a:extLst>
              <a:ext uri="{FF2B5EF4-FFF2-40B4-BE49-F238E27FC236}">
                <a16:creationId xmlns:a16="http://schemas.microsoft.com/office/drawing/2014/main" id="{D9F86DB2-995B-4A2F-B8AA-7698A4A2C408}"/>
              </a:ext>
            </a:extLst>
          </p:cNvPr>
          <p:cNvSpPr txBox="1"/>
          <p:nvPr/>
        </p:nvSpPr>
        <p:spPr>
          <a:xfrm>
            <a:off x="2339841" y="1347384"/>
            <a:ext cx="4464317" cy="400110"/>
          </a:xfrm>
          <a:prstGeom prst="rect">
            <a:avLst/>
          </a:prstGeom>
          <a:noFill/>
        </p:spPr>
        <p:txBody>
          <a:bodyPr wrap="square" rtlCol="0">
            <a:spAutoFit/>
          </a:bodyPr>
          <a:lstStyle/>
          <a:p>
            <a:pPr algn="ctr"/>
            <a:r>
              <a:rPr lang="en-US" sz="2000" b="1" dirty="0"/>
              <a:t>Demonstration: 5-fold CV (5-CV)</a:t>
            </a:r>
          </a:p>
        </p:txBody>
      </p:sp>
      <p:pic>
        <p:nvPicPr>
          <p:cNvPr id="7" name="Graphic 6" descr="Database">
            <a:extLst>
              <a:ext uri="{FF2B5EF4-FFF2-40B4-BE49-F238E27FC236}">
                <a16:creationId xmlns:a16="http://schemas.microsoft.com/office/drawing/2014/main" id="{321AF221-70D2-4EC8-BF11-42F433B841F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84441" y="2964911"/>
            <a:ext cx="1365036" cy="1365036"/>
          </a:xfrm>
          <a:prstGeom prst="rect">
            <a:avLst/>
          </a:prstGeom>
        </p:spPr>
      </p:pic>
      <p:pic>
        <p:nvPicPr>
          <p:cNvPr id="8" name="Graphic 7" descr="Database">
            <a:extLst>
              <a:ext uri="{FF2B5EF4-FFF2-40B4-BE49-F238E27FC236}">
                <a16:creationId xmlns:a16="http://schemas.microsoft.com/office/drawing/2014/main" id="{04D05887-D482-4DB8-A240-B8135E0B9E4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04283" y="2971351"/>
            <a:ext cx="1365036" cy="1365036"/>
          </a:xfrm>
          <a:prstGeom prst="rect">
            <a:avLst/>
          </a:prstGeom>
        </p:spPr>
      </p:pic>
      <p:pic>
        <p:nvPicPr>
          <p:cNvPr id="10" name="Graphic 9" descr="Database">
            <a:extLst>
              <a:ext uri="{FF2B5EF4-FFF2-40B4-BE49-F238E27FC236}">
                <a16:creationId xmlns:a16="http://schemas.microsoft.com/office/drawing/2014/main" id="{E8C11AEB-97FE-42E0-9204-9D106A87EB5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67696" y="2974866"/>
            <a:ext cx="1365036" cy="1365036"/>
          </a:xfrm>
          <a:prstGeom prst="rect">
            <a:avLst/>
          </a:prstGeom>
        </p:spPr>
      </p:pic>
      <p:pic>
        <p:nvPicPr>
          <p:cNvPr id="11" name="Graphic 10" descr="Database">
            <a:extLst>
              <a:ext uri="{FF2B5EF4-FFF2-40B4-BE49-F238E27FC236}">
                <a16:creationId xmlns:a16="http://schemas.microsoft.com/office/drawing/2014/main" id="{9448A70F-7D40-4AAE-8F1D-4BB35A99B15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231109" y="4337978"/>
            <a:ext cx="1365036" cy="1365036"/>
          </a:xfrm>
          <a:prstGeom prst="rect">
            <a:avLst/>
          </a:prstGeom>
        </p:spPr>
      </p:pic>
      <p:pic>
        <p:nvPicPr>
          <p:cNvPr id="12" name="Graphic 11" descr="Database">
            <a:extLst>
              <a:ext uri="{FF2B5EF4-FFF2-40B4-BE49-F238E27FC236}">
                <a16:creationId xmlns:a16="http://schemas.microsoft.com/office/drawing/2014/main" id="{9FCB9BE8-AA63-4423-9C4B-DF68F5070ED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594522" y="2967489"/>
            <a:ext cx="1365036" cy="1365036"/>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218F3FAE-8E75-461D-97D6-C0EB960092E2}"/>
                  </a:ext>
                </a:extLst>
              </p:cNvPr>
              <p:cNvSpPr txBox="1"/>
              <p:nvPr/>
            </p:nvSpPr>
            <p:spPr>
              <a:xfrm>
                <a:off x="1264772" y="5684432"/>
                <a:ext cx="1204374"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m:rPr>
                              <m:nor/>
                            </m:rPr>
                            <a:rPr lang="en-US" sz="2800" b="0" i="0" smtClean="0">
                              <a:latin typeface="Cambria Math" panose="02040503050406030204" pitchFamily="18" charset="0"/>
                            </a:rPr>
                            <m:t>score</m:t>
                          </m:r>
                        </m:e>
                        <m:sub>
                          <m:r>
                            <a:rPr lang="en-US" sz="2800" b="0" i="1" smtClean="0">
                              <a:latin typeface="Cambria Math" panose="02040503050406030204" pitchFamily="18" charset="0"/>
                            </a:rPr>
                            <m:t>1</m:t>
                          </m:r>
                        </m:sub>
                      </m:sSub>
                    </m:oMath>
                  </m:oMathPara>
                </a14:m>
                <a:endParaRPr lang="en-US" sz="2800" dirty="0"/>
              </a:p>
            </p:txBody>
          </p:sp>
        </mc:Choice>
        <mc:Fallback xmlns="">
          <p:sp>
            <p:nvSpPr>
              <p:cNvPr id="3" name="TextBox 2">
                <a:extLst>
                  <a:ext uri="{FF2B5EF4-FFF2-40B4-BE49-F238E27FC236}">
                    <a16:creationId xmlns:a16="http://schemas.microsoft.com/office/drawing/2014/main" id="{218F3FAE-8E75-461D-97D6-C0EB960092E2}"/>
                  </a:ext>
                </a:extLst>
              </p:cNvPr>
              <p:cNvSpPr txBox="1">
                <a:spLocks noRot="1" noChangeAspect="1" noMove="1" noResize="1" noEditPoints="1" noAdjustHandles="1" noChangeArrowheads="1" noChangeShapeType="1" noTextEdit="1"/>
              </p:cNvSpPr>
              <p:nvPr/>
            </p:nvSpPr>
            <p:spPr>
              <a:xfrm>
                <a:off x="1264772" y="5684432"/>
                <a:ext cx="1204374" cy="523220"/>
              </a:xfrm>
              <a:prstGeom prst="rect">
                <a:avLst/>
              </a:prstGeom>
              <a:blipFill>
                <a:blip r:embed="rId7"/>
                <a:stretch>
                  <a:fillRect/>
                </a:stretch>
              </a:blipFill>
            </p:spPr>
            <p:txBody>
              <a:bodyPr/>
              <a:lstStyle/>
              <a:p>
                <a:r>
                  <a:rPr lang="en-US">
                    <a:noFill/>
                  </a:rPr>
                  <a:t> </a:t>
                </a:r>
              </a:p>
            </p:txBody>
          </p:sp>
        </mc:Fallback>
      </mc:AlternateContent>
      <p:sp>
        <p:nvSpPr>
          <p:cNvPr id="13" name="Rectangle 12">
            <a:extLst>
              <a:ext uri="{FF2B5EF4-FFF2-40B4-BE49-F238E27FC236}">
                <a16:creationId xmlns:a16="http://schemas.microsoft.com/office/drawing/2014/main" id="{6EBA3D63-9D2E-44A0-89C0-3580B2F725F5}"/>
              </a:ext>
            </a:extLst>
          </p:cNvPr>
          <p:cNvSpPr/>
          <p:nvPr/>
        </p:nvSpPr>
        <p:spPr>
          <a:xfrm>
            <a:off x="1184441" y="3007152"/>
            <a:ext cx="6775117" cy="1285710"/>
          </a:xfrm>
          <a:prstGeom prst="rect">
            <a:avLst/>
          </a:prstGeom>
          <a:noFill/>
          <a:ln w="76200">
            <a:solidFill>
              <a:srgbClr val="9801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B018858-B3B0-4F5A-A4F1-7F55F7486BC3}"/>
              </a:ext>
            </a:extLst>
          </p:cNvPr>
          <p:cNvSpPr txBox="1"/>
          <p:nvPr/>
        </p:nvSpPr>
        <p:spPr>
          <a:xfrm>
            <a:off x="3466813" y="2433010"/>
            <a:ext cx="2210372" cy="400110"/>
          </a:xfrm>
          <a:prstGeom prst="rect">
            <a:avLst/>
          </a:prstGeom>
          <a:noFill/>
        </p:spPr>
        <p:txBody>
          <a:bodyPr wrap="square" rtlCol="0">
            <a:spAutoFit/>
          </a:bodyPr>
          <a:lstStyle/>
          <a:p>
            <a:pPr algn="ctr"/>
            <a:r>
              <a:rPr lang="en-US" sz="2000" dirty="0"/>
              <a:t>Train metamodel</a:t>
            </a:r>
          </a:p>
        </p:txBody>
      </p:sp>
      <p:sp>
        <p:nvSpPr>
          <p:cNvPr id="15" name="Rectangle 14">
            <a:extLst>
              <a:ext uri="{FF2B5EF4-FFF2-40B4-BE49-F238E27FC236}">
                <a16:creationId xmlns:a16="http://schemas.microsoft.com/office/drawing/2014/main" id="{50ECA4CC-065C-42CD-9AAA-9772B2459E11}"/>
              </a:ext>
            </a:extLst>
          </p:cNvPr>
          <p:cNvSpPr/>
          <p:nvPr/>
        </p:nvSpPr>
        <p:spPr>
          <a:xfrm>
            <a:off x="5231110" y="4372188"/>
            <a:ext cx="1363412" cy="1285710"/>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48C56E26-0137-4209-A063-D007178AC3D8}"/>
              </a:ext>
            </a:extLst>
          </p:cNvPr>
          <p:cNvSpPr txBox="1"/>
          <p:nvPr/>
        </p:nvSpPr>
        <p:spPr>
          <a:xfrm>
            <a:off x="5486468" y="3728652"/>
            <a:ext cx="852696" cy="400110"/>
          </a:xfrm>
          <a:prstGeom prst="rect">
            <a:avLst/>
          </a:prstGeom>
          <a:noFill/>
        </p:spPr>
        <p:txBody>
          <a:bodyPr wrap="square" rtlCol="0">
            <a:spAutoFit/>
          </a:bodyPr>
          <a:lstStyle/>
          <a:p>
            <a:pPr algn="ctr"/>
            <a:r>
              <a:rPr lang="en-US" sz="2000" dirty="0"/>
              <a:t>OOS</a:t>
            </a: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A561CDC2-730A-439E-B575-97968A114634}"/>
                  </a:ext>
                </a:extLst>
              </p:cNvPr>
              <p:cNvSpPr txBox="1"/>
              <p:nvPr/>
            </p:nvSpPr>
            <p:spPr>
              <a:xfrm>
                <a:off x="2584614" y="5684432"/>
                <a:ext cx="1204374"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m:rPr>
                              <m:nor/>
                            </m:rPr>
                            <a:rPr lang="en-US" sz="2800" b="0" i="0" smtClean="0">
                              <a:latin typeface="Cambria Math" panose="02040503050406030204" pitchFamily="18" charset="0"/>
                            </a:rPr>
                            <m:t>score</m:t>
                          </m:r>
                        </m:e>
                        <m:sub>
                          <m:r>
                            <a:rPr lang="en-US" sz="2800" b="0" i="1" smtClean="0">
                              <a:latin typeface="Cambria Math" panose="02040503050406030204" pitchFamily="18" charset="0"/>
                            </a:rPr>
                            <m:t>2</m:t>
                          </m:r>
                        </m:sub>
                      </m:sSub>
                    </m:oMath>
                  </m:oMathPara>
                </a14:m>
                <a:endParaRPr lang="en-US" sz="2800" dirty="0"/>
              </a:p>
            </p:txBody>
          </p:sp>
        </mc:Choice>
        <mc:Fallback xmlns="">
          <p:sp>
            <p:nvSpPr>
              <p:cNvPr id="17" name="TextBox 16">
                <a:extLst>
                  <a:ext uri="{FF2B5EF4-FFF2-40B4-BE49-F238E27FC236}">
                    <a16:creationId xmlns:a16="http://schemas.microsoft.com/office/drawing/2014/main" id="{A561CDC2-730A-439E-B575-97968A114634}"/>
                  </a:ext>
                </a:extLst>
              </p:cNvPr>
              <p:cNvSpPr txBox="1">
                <a:spLocks noRot="1" noChangeAspect="1" noMove="1" noResize="1" noEditPoints="1" noAdjustHandles="1" noChangeArrowheads="1" noChangeShapeType="1" noTextEdit="1"/>
              </p:cNvSpPr>
              <p:nvPr/>
            </p:nvSpPr>
            <p:spPr>
              <a:xfrm>
                <a:off x="2584614" y="5684432"/>
                <a:ext cx="1204374" cy="523220"/>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C9D1ED43-BECD-4174-AE8A-3055F7131B46}"/>
                  </a:ext>
                </a:extLst>
              </p:cNvPr>
              <p:cNvSpPr txBox="1"/>
              <p:nvPr/>
            </p:nvSpPr>
            <p:spPr>
              <a:xfrm>
                <a:off x="3964319" y="5684432"/>
                <a:ext cx="1204374"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m:rPr>
                              <m:nor/>
                            </m:rPr>
                            <a:rPr lang="en-US" sz="2800" b="0" i="0" smtClean="0">
                              <a:latin typeface="Cambria Math" panose="02040503050406030204" pitchFamily="18" charset="0"/>
                            </a:rPr>
                            <m:t>score</m:t>
                          </m:r>
                        </m:e>
                        <m:sub>
                          <m:r>
                            <a:rPr lang="en-US" sz="2800" b="0" i="1" smtClean="0">
                              <a:latin typeface="Cambria Math" panose="02040503050406030204" pitchFamily="18" charset="0"/>
                            </a:rPr>
                            <m:t>3</m:t>
                          </m:r>
                        </m:sub>
                      </m:sSub>
                    </m:oMath>
                  </m:oMathPara>
                </a14:m>
                <a:endParaRPr lang="en-US" sz="2800" dirty="0"/>
              </a:p>
            </p:txBody>
          </p:sp>
        </mc:Choice>
        <mc:Fallback xmlns="">
          <p:sp>
            <p:nvSpPr>
              <p:cNvPr id="18" name="TextBox 17">
                <a:extLst>
                  <a:ext uri="{FF2B5EF4-FFF2-40B4-BE49-F238E27FC236}">
                    <a16:creationId xmlns:a16="http://schemas.microsoft.com/office/drawing/2014/main" id="{C9D1ED43-BECD-4174-AE8A-3055F7131B46}"/>
                  </a:ext>
                </a:extLst>
              </p:cNvPr>
              <p:cNvSpPr txBox="1">
                <a:spLocks noRot="1" noChangeAspect="1" noMove="1" noResize="1" noEditPoints="1" noAdjustHandles="1" noChangeArrowheads="1" noChangeShapeType="1" noTextEdit="1"/>
              </p:cNvSpPr>
              <p:nvPr/>
            </p:nvSpPr>
            <p:spPr>
              <a:xfrm>
                <a:off x="3964319" y="5684432"/>
                <a:ext cx="1204374" cy="523220"/>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08ED3F08-DFAD-4A78-AC15-CB82600EBCB0}"/>
                  </a:ext>
                </a:extLst>
              </p:cNvPr>
              <p:cNvSpPr txBox="1"/>
              <p:nvPr/>
            </p:nvSpPr>
            <p:spPr>
              <a:xfrm>
                <a:off x="5310629" y="5684432"/>
                <a:ext cx="1204374"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m:rPr>
                              <m:nor/>
                            </m:rPr>
                            <a:rPr lang="en-US" sz="2800" b="0" i="0" smtClean="0">
                              <a:latin typeface="Cambria Math" panose="02040503050406030204" pitchFamily="18" charset="0"/>
                            </a:rPr>
                            <m:t>score</m:t>
                          </m:r>
                        </m:e>
                        <m:sub>
                          <m:r>
                            <a:rPr lang="en-US" sz="2800" b="0" i="1" smtClean="0">
                              <a:latin typeface="Cambria Math" panose="02040503050406030204" pitchFamily="18" charset="0"/>
                            </a:rPr>
                            <m:t>4</m:t>
                          </m:r>
                        </m:sub>
                      </m:sSub>
                    </m:oMath>
                  </m:oMathPara>
                </a14:m>
                <a:endParaRPr lang="en-US" sz="2800" dirty="0"/>
              </a:p>
            </p:txBody>
          </p:sp>
        </mc:Choice>
        <mc:Fallback xmlns="">
          <p:sp>
            <p:nvSpPr>
              <p:cNvPr id="19" name="TextBox 18">
                <a:extLst>
                  <a:ext uri="{FF2B5EF4-FFF2-40B4-BE49-F238E27FC236}">
                    <a16:creationId xmlns:a16="http://schemas.microsoft.com/office/drawing/2014/main" id="{08ED3F08-DFAD-4A78-AC15-CB82600EBCB0}"/>
                  </a:ext>
                </a:extLst>
              </p:cNvPr>
              <p:cNvSpPr txBox="1">
                <a:spLocks noRot="1" noChangeAspect="1" noMove="1" noResize="1" noEditPoints="1" noAdjustHandles="1" noChangeArrowheads="1" noChangeShapeType="1" noTextEdit="1"/>
              </p:cNvSpPr>
              <p:nvPr/>
            </p:nvSpPr>
            <p:spPr>
              <a:xfrm>
                <a:off x="5310629" y="5684432"/>
                <a:ext cx="1204374" cy="523220"/>
              </a:xfrm>
              <a:prstGeom prst="rect">
                <a:avLst/>
              </a:prstGeom>
              <a:blipFill>
                <a:blip r:embed="rId10"/>
                <a:stretch>
                  <a:fillRect/>
                </a:stretch>
              </a:blipFill>
            </p:spPr>
            <p:txBody>
              <a:bodyPr/>
              <a:lstStyle/>
              <a:p>
                <a:r>
                  <a:rPr lang="en-US">
                    <a:noFill/>
                  </a:rPr>
                  <a:t> </a:t>
                </a:r>
              </a:p>
            </p:txBody>
          </p:sp>
        </mc:Fallback>
      </mc:AlternateContent>
      <p:sp>
        <p:nvSpPr>
          <p:cNvPr id="21" name="Text Placeholder 3">
            <a:extLst>
              <a:ext uri="{FF2B5EF4-FFF2-40B4-BE49-F238E27FC236}">
                <a16:creationId xmlns:a16="http://schemas.microsoft.com/office/drawing/2014/main" id="{592BE8E3-AB01-4457-91DC-8626E996B4F8}"/>
              </a:ext>
            </a:extLst>
          </p:cNvPr>
          <p:cNvSpPr txBox="1">
            <a:spLocks/>
          </p:cNvSpPr>
          <p:nvPr/>
        </p:nvSpPr>
        <p:spPr>
          <a:xfrm>
            <a:off x="234684" y="6447941"/>
            <a:ext cx="7459270" cy="247479"/>
          </a:xfrm>
          <a:prstGeom prst="rect">
            <a:avLst/>
          </a:prstGeom>
        </p:spPr>
        <p:txBody>
          <a:bodyPr/>
          <a:lstStyle>
            <a:lvl1pPr marL="171446" indent="-171446" algn="l" defTabSz="685783" rtl="0" eaLnBrk="1" latinLnBrk="0" hangingPunct="1">
              <a:lnSpc>
                <a:spcPct val="90000"/>
              </a:lnSpc>
              <a:spcBef>
                <a:spcPts val="751"/>
              </a:spcBef>
              <a:buFont typeface="Arial" panose="020B0604020202020204" pitchFamily="34" charset="0"/>
              <a:buChar char="•"/>
              <a:defRPr sz="2400" kern="1200" baseline="0">
                <a:solidFill>
                  <a:schemeClr val="tx1"/>
                </a:solidFill>
                <a:latin typeface="Calibri Light" panose="020F0302020204030204" pitchFamily="34" charset="0"/>
                <a:ea typeface="+mn-ea"/>
                <a:cs typeface="Calibri Light" panose="020F0302020204030204" pitchFamily="34" charset="0"/>
              </a:defRPr>
            </a:lvl1pPr>
            <a:lvl2pPr marL="342891" indent="-171446" algn="l" defTabSz="685783" rtl="0" eaLnBrk="1" latinLnBrk="0" hangingPunct="1">
              <a:lnSpc>
                <a:spcPct val="90000"/>
              </a:lnSpc>
              <a:spcBef>
                <a:spcPts val="375"/>
              </a:spcBef>
              <a:buFont typeface="Franklin Gothic Book" panose="020B0503020102020204" pitchFamily="34" charset="0"/>
              <a:buChar char="–"/>
              <a:defRPr sz="2000" kern="1200">
                <a:solidFill>
                  <a:schemeClr val="tx1"/>
                </a:solidFill>
                <a:latin typeface="Calibri Light" panose="020F0302020204030204" pitchFamily="34" charset="0"/>
                <a:ea typeface="+mn-ea"/>
                <a:cs typeface="Calibri Light" panose="020F0302020204030204" pitchFamily="34" charset="0"/>
              </a:defRPr>
            </a:lvl2pPr>
            <a:lvl3pPr marL="514338" indent="-171446" algn="l" defTabSz="685783" rtl="0" eaLnBrk="1" latinLnBrk="0" hangingPunct="1">
              <a:lnSpc>
                <a:spcPct val="90000"/>
              </a:lnSpc>
              <a:spcBef>
                <a:spcPts val="375"/>
              </a:spcBef>
              <a:buFont typeface="Courier New" panose="02070309020205020404" pitchFamily="49" charset="0"/>
              <a:buChar char="o"/>
              <a:defRPr sz="1800" kern="1200">
                <a:solidFill>
                  <a:schemeClr val="tx1"/>
                </a:solidFill>
                <a:latin typeface="Calibri Light" panose="020F0302020204030204" pitchFamily="34" charset="0"/>
                <a:ea typeface="+mn-ea"/>
                <a:cs typeface="Calibri Light" panose="020F0302020204030204" pitchFamily="34" charset="0"/>
              </a:defRPr>
            </a:lvl3pPr>
            <a:lvl4pPr marL="685783" indent="-171446" algn="l" defTabSz="685783" rtl="0" eaLnBrk="1" latinLnBrk="0" hangingPunct="1">
              <a:lnSpc>
                <a:spcPct val="90000"/>
              </a:lnSpc>
              <a:spcBef>
                <a:spcPts val="375"/>
              </a:spcBef>
              <a:buFont typeface="Wingdings" panose="05000000000000000000" pitchFamily="2" charset="2"/>
              <a:buChar char="§"/>
              <a:defRPr sz="1600" kern="1200">
                <a:solidFill>
                  <a:schemeClr val="tx1"/>
                </a:solidFill>
                <a:latin typeface="Calibri Light" panose="020F0302020204030204" pitchFamily="34" charset="0"/>
                <a:ea typeface="+mn-ea"/>
                <a:cs typeface="Calibri Light" panose="020F0302020204030204" pitchFamily="34" charset="0"/>
              </a:defRPr>
            </a:lvl4pPr>
            <a:lvl5pPr marL="900091" indent="-214308" algn="l" defTabSz="685783" rtl="0" eaLnBrk="1" latinLnBrk="0" hangingPunct="1">
              <a:lnSpc>
                <a:spcPct val="90000"/>
              </a:lnSpc>
              <a:spcBef>
                <a:spcPts val="375"/>
              </a:spcBef>
              <a:buFont typeface="Wingdings" panose="05000000000000000000" pitchFamily="2" charset="2"/>
              <a:buChar char="Ø"/>
              <a:defRPr sz="1200"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marL="0" indent="0">
              <a:buNone/>
            </a:pPr>
            <a:r>
              <a:rPr lang="en-US" sz="1000" dirty="0"/>
              <a:t>OOS: Out of Sample</a:t>
            </a:r>
          </a:p>
        </p:txBody>
      </p:sp>
    </p:spTree>
    <p:extLst>
      <p:ext uri="{BB962C8B-B14F-4D97-AF65-F5344CB8AC3E}">
        <p14:creationId xmlns:p14="http://schemas.microsoft.com/office/powerpoint/2010/main" val="131769053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AD335-FF64-4C7B-8B9C-161C37702D0A}"/>
              </a:ext>
            </a:extLst>
          </p:cNvPr>
          <p:cNvSpPr>
            <a:spLocks noGrp="1"/>
          </p:cNvSpPr>
          <p:nvPr>
            <p:ph type="title"/>
          </p:nvPr>
        </p:nvSpPr>
        <p:spPr>
          <a:xfrm>
            <a:off x="76200" y="162580"/>
            <a:ext cx="8991600" cy="954107"/>
          </a:xfrm>
        </p:spPr>
        <p:txBody>
          <a:bodyPr/>
          <a:lstStyle/>
          <a:p>
            <a:r>
              <a:rPr lang="en-US" dirty="0"/>
              <a:t>Cross-validation (CV) can also reveal OOS performance and imply its distribution</a:t>
            </a:r>
          </a:p>
        </p:txBody>
      </p:sp>
      <p:sp>
        <p:nvSpPr>
          <p:cNvPr id="4" name="Rectangle 1">
            <a:extLst>
              <a:ext uri="{FF2B5EF4-FFF2-40B4-BE49-F238E27FC236}">
                <a16:creationId xmlns:a16="http://schemas.microsoft.com/office/drawing/2014/main" id="{7CFD4F10-BCA2-49A4-904C-A2DB8EFAB1E0}"/>
              </a:ext>
            </a:extLst>
          </p:cNvPr>
          <p:cNvSpPr>
            <a:spLocks noChangeArrowheads="1"/>
          </p:cNvSpPr>
          <p:nvPr/>
        </p:nvSpPr>
        <p:spPr bwMode="auto">
          <a:xfrm>
            <a:off x="2662238" y="26987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 name="TextBox 8">
            <a:extLst>
              <a:ext uri="{FF2B5EF4-FFF2-40B4-BE49-F238E27FC236}">
                <a16:creationId xmlns:a16="http://schemas.microsoft.com/office/drawing/2014/main" id="{D9F86DB2-995B-4A2F-B8AA-7698A4A2C408}"/>
              </a:ext>
            </a:extLst>
          </p:cNvPr>
          <p:cNvSpPr txBox="1"/>
          <p:nvPr/>
        </p:nvSpPr>
        <p:spPr>
          <a:xfrm>
            <a:off x="2339841" y="1347384"/>
            <a:ext cx="4464317" cy="400110"/>
          </a:xfrm>
          <a:prstGeom prst="rect">
            <a:avLst/>
          </a:prstGeom>
          <a:noFill/>
        </p:spPr>
        <p:txBody>
          <a:bodyPr wrap="square" rtlCol="0">
            <a:spAutoFit/>
          </a:bodyPr>
          <a:lstStyle/>
          <a:p>
            <a:pPr algn="ctr"/>
            <a:r>
              <a:rPr lang="en-US" sz="2000" b="1" dirty="0"/>
              <a:t>Demonstration: 5-fold CV (5-CV)</a:t>
            </a:r>
          </a:p>
        </p:txBody>
      </p:sp>
      <p:pic>
        <p:nvPicPr>
          <p:cNvPr id="7" name="Graphic 6" descr="Database">
            <a:extLst>
              <a:ext uri="{FF2B5EF4-FFF2-40B4-BE49-F238E27FC236}">
                <a16:creationId xmlns:a16="http://schemas.microsoft.com/office/drawing/2014/main" id="{321AF221-70D2-4EC8-BF11-42F433B841F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84441" y="2964911"/>
            <a:ext cx="1365036" cy="1365036"/>
          </a:xfrm>
          <a:prstGeom prst="rect">
            <a:avLst/>
          </a:prstGeom>
        </p:spPr>
      </p:pic>
      <p:pic>
        <p:nvPicPr>
          <p:cNvPr id="8" name="Graphic 7" descr="Database">
            <a:extLst>
              <a:ext uri="{FF2B5EF4-FFF2-40B4-BE49-F238E27FC236}">
                <a16:creationId xmlns:a16="http://schemas.microsoft.com/office/drawing/2014/main" id="{04D05887-D482-4DB8-A240-B8135E0B9E4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04283" y="2971351"/>
            <a:ext cx="1365036" cy="1365036"/>
          </a:xfrm>
          <a:prstGeom prst="rect">
            <a:avLst/>
          </a:prstGeom>
        </p:spPr>
      </p:pic>
      <p:pic>
        <p:nvPicPr>
          <p:cNvPr id="10" name="Graphic 9" descr="Database">
            <a:extLst>
              <a:ext uri="{FF2B5EF4-FFF2-40B4-BE49-F238E27FC236}">
                <a16:creationId xmlns:a16="http://schemas.microsoft.com/office/drawing/2014/main" id="{E8C11AEB-97FE-42E0-9204-9D106A87EB5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67696" y="2974866"/>
            <a:ext cx="1365036" cy="1365036"/>
          </a:xfrm>
          <a:prstGeom prst="rect">
            <a:avLst/>
          </a:prstGeom>
        </p:spPr>
      </p:pic>
      <p:pic>
        <p:nvPicPr>
          <p:cNvPr id="11" name="Graphic 10" descr="Database">
            <a:extLst>
              <a:ext uri="{FF2B5EF4-FFF2-40B4-BE49-F238E27FC236}">
                <a16:creationId xmlns:a16="http://schemas.microsoft.com/office/drawing/2014/main" id="{9448A70F-7D40-4AAE-8F1D-4BB35A99B15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31109" y="2966631"/>
            <a:ext cx="1365036" cy="1365036"/>
          </a:xfrm>
          <a:prstGeom prst="rect">
            <a:avLst/>
          </a:prstGeom>
        </p:spPr>
      </p:pic>
      <p:pic>
        <p:nvPicPr>
          <p:cNvPr id="12" name="Graphic 11" descr="Database">
            <a:extLst>
              <a:ext uri="{FF2B5EF4-FFF2-40B4-BE49-F238E27FC236}">
                <a16:creationId xmlns:a16="http://schemas.microsoft.com/office/drawing/2014/main" id="{9FCB9BE8-AA63-4423-9C4B-DF68F5070ED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594522" y="4337978"/>
            <a:ext cx="1365036" cy="1365036"/>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218F3FAE-8E75-461D-97D6-C0EB960092E2}"/>
                  </a:ext>
                </a:extLst>
              </p:cNvPr>
              <p:cNvSpPr txBox="1"/>
              <p:nvPr/>
            </p:nvSpPr>
            <p:spPr>
              <a:xfrm>
                <a:off x="1264772" y="5684432"/>
                <a:ext cx="1204374"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m:rPr>
                              <m:nor/>
                            </m:rPr>
                            <a:rPr lang="en-US" sz="2800" b="0" i="0" smtClean="0">
                              <a:latin typeface="Cambria Math" panose="02040503050406030204" pitchFamily="18" charset="0"/>
                            </a:rPr>
                            <m:t>score</m:t>
                          </m:r>
                        </m:e>
                        <m:sub>
                          <m:r>
                            <a:rPr lang="en-US" sz="2800" b="0" i="1" smtClean="0">
                              <a:latin typeface="Cambria Math" panose="02040503050406030204" pitchFamily="18" charset="0"/>
                            </a:rPr>
                            <m:t>1</m:t>
                          </m:r>
                        </m:sub>
                      </m:sSub>
                    </m:oMath>
                  </m:oMathPara>
                </a14:m>
                <a:endParaRPr lang="en-US" sz="2800" dirty="0"/>
              </a:p>
            </p:txBody>
          </p:sp>
        </mc:Choice>
        <mc:Fallback xmlns="">
          <p:sp>
            <p:nvSpPr>
              <p:cNvPr id="3" name="TextBox 2">
                <a:extLst>
                  <a:ext uri="{FF2B5EF4-FFF2-40B4-BE49-F238E27FC236}">
                    <a16:creationId xmlns:a16="http://schemas.microsoft.com/office/drawing/2014/main" id="{218F3FAE-8E75-461D-97D6-C0EB960092E2}"/>
                  </a:ext>
                </a:extLst>
              </p:cNvPr>
              <p:cNvSpPr txBox="1">
                <a:spLocks noRot="1" noChangeAspect="1" noMove="1" noResize="1" noEditPoints="1" noAdjustHandles="1" noChangeArrowheads="1" noChangeShapeType="1" noTextEdit="1"/>
              </p:cNvSpPr>
              <p:nvPr/>
            </p:nvSpPr>
            <p:spPr>
              <a:xfrm>
                <a:off x="1264772" y="5684432"/>
                <a:ext cx="1204374" cy="523220"/>
              </a:xfrm>
              <a:prstGeom prst="rect">
                <a:avLst/>
              </a:prstGeom>
              <a:blipFill>
                <a:blip r:embed="rId7"/>
                <a:stretch>
                  <a:fillRect/>
                </a:stretch>
              </a:blipFill>
            </p:spPr>
            <p:txBody>
              <a:bodyPr/>
              <a:lstStyle/>
              <a:p>
                <a:r>
                  <a:rPr lang="en-US">
                    <a:noFill/>
                  </a:rPr>
                  <a:t> </a:t>
                </a:r>
              </a:p>
            </p:txBody>
          </p:sp>
        </mc:Fallback>
      </mc:AlternateContent>
      <p:sp>
        <p:nvSpPr>
          <p:cNvPr id="13" name="Rectangle 12">
            <a:extLst>
              <a:ext uri="{FF2B5EF4-FFF2-40B4-BE49-F238E27FC236}">
                <a16:creationId xmlns:a16="http://schemas.microsoft.com/office/drawing/2014/main" id="{6EBA3D63-9D2E-44A0-89C0-3580B2F725F5}"/>
              </a:ext>
            </a:extLst>
          </p:cNvPr>
          <p:cNvSpPr/>
          <p:nvPr/>
        </p:nvSpPr>
        <p:spPr>
          <a:xfrm>
            <a:off x="1184441" y="3007152"/>
            <a:ext cx="5368091" cy="1285710"/>
          </a:xfrm>
          <a:prstGeom prst="rect">
            <a:avLst/>
          </a:prstGeom>
          <a:noFill/>
          <a:ln w="76200">
            <a:solidFill>
              <a:srgbClr val="9801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B018858-B3B0-4F5A-A4F1-7F55F7486BC3}"/>
              </a:ext>
            </a:extLst>
          </p:cNvPr>
          <p:cNvSpPr txBox="1"/>
          <p:nvPr/>
        </p:nvSpPr>
        <p:spPr>
          <a:xfrm>
            <a:off x="2859133" y="2433010"/>
            <a:ext cx="2210372" cy="400110"/>
          </a:xfrm>
          <a:prstGeom prst="rect">
            <a:avLst/>
          </a:prstGeom>
          <a:noFill/>
        </p:spPr>
        <p:txBody>
          <a:bodyPr wrap="square" rtlCol="0">
            <a:spAutoFit/>
          </a:bodyPr>
          <a:lstStyle/>
          <a:p>
            <a:pPr algn="ctr"/>
            <a:r>
              <a:rPr lang="en-US" sz="2000" dirty="0"/>
              <a:t>Train metamodel</a:t>
            </a:r>
          </a:p>
        </p:txBody>
      </p:sp>
      <p:sp>
        <p:nvSpPr>
          <p:cNvPr id="15" name="Rectangle 14">
            <a:extLst>
              <a:ext uri="{FF2B5EF4-FFF2-40B4-BE49-F238E27FC236}">
                <a16:creationId xmlns:a16="http://schemas.microsoft.com/office/drawing/2014/main" id="{50ECA4CC-065C-42CD-9AAA-9772B2459E11}"/>
              </a:ext>
            </a:extLst>
          </p:cNvPr>
          <p:cNvSpPr/>
          <p:nvPr/>
        </p:nvSpPr>
        <p:spPr>
          <a:xfrm>
            <a:off x="6552532" y="4372188"/>
            <a:ext cx="1363412" cy="1285710"/>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48C56E26-0137-4209-A063-D007178AC3D8}"/>
              </a:ext>
            </a:extLst>
          </p:cNvPr>
          <p:cNvSpPr txBox="1"/>
          <p:nvPr/>
        </p:nvSpPr>
        <p:spPr>
          <a:xfrm>
            <a:off x="6851503" y="3728652"/>
            <a:ext cx="852696" cy="400110"/>
          </a:xfrm>
          <a:prstGeom prst="rect">
            <a:avLst/>
          </a:prstGeom>
          <a:noFill/>
        </p:spPr>
        <p:txBody>
          <a:bodyPr wrap="square" rtlCol="0">
            <a:spAutoFit/>
          </a:bodyPr>
          <a:lstStyle/>
          <a:p>
            <a:pPr algn="ctr"/>
            <a:r>
              <a:rPr lang="en-US" sz="2000" dirty="0"/>
              <a:t>OOS</a:t>
            </a: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A561CDC2-730A-439E-B575-97968A114634}"/>
                  </a:ext>
                </a:extLst>
              </p:cNvPr>
              <p:cNvSpPr txBox="1"/>
              <p:nvPr/>
            </p:nvSpPr>
            <p:spPr>
              <a:xfrm>
                <a:off x="2584614" y="5684432"/>
                <a:ext cx="1204374"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m:rPr>
                              <m:nor/>
                            </m:rPr>
                            <a:rPr lang="en-US" sz="2800" b="0" i="0" smtClean="0">
                              <a:latin typeface="Cambria Math" panose="02040503050406030204" pitchFamily="18" charset="0"/>
                            </a:rPr>
                            <m:t>score</m:t>
                          </m:r>
                        </m:e>
                        <m:sub>
                          <m:r>
                            <a:rPr lang="en-US" sz="2800" b="0" i="1" smtClean="0">
                              <a:latin typeface="Cambria Math" panose="02040503050406030204" pitchFamily="18" charset="0"/>
                            </a:rPr>
                            <m:t>2</m:t>
                          </m:r>
                        </m:sub>
                      </m:sSub>
                    </m:oMath>
                  </m:oMathPara>
                </a14:m>
                <a:endParaRPr lang="en-US" sz="2800" dirty="0"/>
              </a:p>
            </p:txBody>
          </p:sp>
        </mc:Choice>
        <mc:Fallback xmlns="">
          <p:sp>
            <p:nvSpPr>
              <p:cNvPr id="17" name="TextBox 16">
                <a:extLst>
                  <a:ext uri="{FF2B5EF4-FFF2-40B4-BE49-F238E27FC236}">
                    <a16:creationId xmlns:a16="http://schemas.microsoft.com/office/drawing/2014/main" id="{A561CDC2-730A-439E-B575-97968A114634}"/>
                  </a:ext>
                </a:extLst>
              </p:cNvPr>
              <p:cNvSpPr txBox="1">
                <a:spLocks noRot="1" noChangeAspect="1" noMove="1" noResize="1" noEditPoints="1" noAdjustHandles="1" noChangeArrowheads="1" noChangeShapeType="1" noTextEdit="1"/>
              </p:cNvSpPr>
              <p:nvPr/>
            </p:nvSpPr>
            <p:spPr>
              <a:xfrm>
                <a:off x="2584614" y="5684432"/>
                <a:ext cx="1204374" cy="523220"/>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C9D1ED43-BECD-4174-AE8A-3055F7131B46}"/>
                  </a:ext>
                </a:extLst>
              </p:cNvPr>
              <p:cNvSpPr txBox="1"/>
              <p:nvPr/>
            </p:nvSpPr>
            <p:spPr>
              <a:xfrm>
                <a:off x="3964319" y="5684432"/>
                <a:ext cx="1204374"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m:rPr>
                              <m:nor/>
                            </m:rPr>
                            <a:rPr lang="en-US" sz="2800" b="0" i="0" smtClean="0">
                              <a:latin typeface="Cambria Math" panose="02040503050406030204" pitchFamily="18" charset="0"/>
                            </a:rPr>
                            <m:t>score</m:t>
                          </m:r>
                        </m:e>
                        <m:sub>
                          <m:r>
                            <a:rPr lang="en-US" sz="2800" b="0" i="1" smtClean="0">
                              <a:latin typeface="Cambria Math" panose="02040503050406030204" pitchFamily="18" charset="0"/>
                            </a:rPr>
                            <m:t>3</m:t>
                          </m:r>
                        </m:sub>
                      </m:sSub>
                    </m:oMath>
                  </m:oMathPara>
                </a14:m>
                <a:endParaRPr lang="en-US" sz="2800" dirty="0"/>
              </a:p>
            </p:txBody>
          </p:sp>
        </mc:Choice>
        <mc:Fallback xmlns="">
          <p:sp>
            <p:nvSpPr>
              <p:cNvPr id="18" name="TextBox 17">
                <a:extLst>
                  <a:ext uri="{FF2B5EF4-FFF2-40B4-BE49-F238E27FC236}">
                    <a16:creationId xmlns:a16="http://schemas.microsoft.com/office/drawing/2014/main" id="{C9D1ED43-BECD-4174-AE8A-3055F7131B46}"/>
                  </a:ext>
                </a:extLst>
              </p:cNvPr>
              <p:cNvSpPr txBox="1">
                <a:spLocks noRot="1" noChangeAspect="1" noMove="1" noResize="1" noEditPoints="1" noAdjustHandles="1" noChangeArrowheads="1" noChangeShapeType="1" noTextEdit="1"/>
              </p:cNvSpPr>
              <p:nvPr/>
            </p:nvSpPr>
            <p:spPr>
              <a:xfrm>
                <a:off x="3964319" y="5684432"/>
                <a:ext cx="1204374" cy="523220"/>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08ED3F08-DFAD-4A78-AC15-CB82600EBCB0}"/>
                  </a:ext>
                </a:extLst>
              </p:cNvPr>
              <p:cNvSpPr txBox="1"/>
              <p:nvPr/>
            </p:nvSpPr>
            <p:spPr>
              <a:xfrm>
                <a:off x="5310629" y="5684432"/>
                <a:ext cx="1204374"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m:rPr>
                              <m:nor/>
                            </m:rPr>
                            <a:rPr lang="en-US" sz="2800" b="0" i="0" smtClean="0">
                              <a:latin typeface="Cambria Math" panose="02040503050406030204" pitchFamily="18" charset="0"/>
                            </a:rPr>
                            <m:t>score</m:t>
                          </m:r>
                        </m:e>
                        <m:sub>
                          <m:r>
                            <a:rPr lang="en-US" sz="2800" b="0" i="1" smtClean="0">
                              <a:latin typeface="Cambria Math" panose="02040503050406030204" pitchFamily="18" charset="0"/>
                            </a:rPr>
                            <m:t>4</m:t>
                          </m:r>
                        </m:sub>
                      </m:sSub>
                    </m:oMath>
                  </m:oMathPara>
                </a14:m>
                <a:endParaRPr lang="en-US" sz="2800" dirty="0"/>
              </a:p>
            </p:txBody>
          </p:sp>
        </mc:Choice>
        <mc:Fallback xmlns="">
          <p:sp>
            <p:nvSpPr>
              <p:cNvPr id="19" name="TextBox 18">
                <a:extLst>
                  <a:ext uri="{FF2B5EF4-FFF2-40B4-BE49-F238E27FC236}">
                    <a16:creationId xmlns:a16="http://schemas.microsoft.com/office/drawing/2014/main" id="{08ED3F08-DFAD-4A78-AC15-CB82600EBCB0}"/>
                  </a:ext>
                </a:extLst>
              </p:cNvPr>
              <p:cNvSpPr txBox="1">
                <a:spLocks noRot="1" noChangeAspect="1" noMove="1" noResize="1" noEditPoints="1" noAdjustHandles="1" noChangeArrowheads="1" noChangeShapeType="1" noTextEdit="1"/>
              </p:cNvSpPr>
              <p:nvPr/>
            </p:nvSpPr>
            <p:spPr>
              <a:xfrm>
                <a:off x="5310629" y="5684432"/>
                <a:ext cx="1204374" cy="523220"/>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AF33911C-EBD5-4E22-9830-8AC4141334CD}"/>
                  </a:ext>
                </a:extLst>
              </p:cNvPr>
              <p:cNvSpPr txBox="1"/>
              <p:nvPr/>
            </p:nvSpPr>
            <p:spPr>
              <a:xfrm>
                <a:off x="6672419" y="5684432"/>
                <a:ext cx="1204374"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m:rPr>
                              <m:nor/>
                            </m:rPr>
                            <a:rPr lang="en-US" sz="2800" b="0" i="0" smtClean="0">
                              <a:latin typeface="Cambria Math" panose="02040503050406030204" pitchFamily="18" charset="0"/>
                            </a:rPr>
                            <m:t>score</m:t>
                          </m:r>
                        </m:e>
                        <m:sub>
                          <m:r>
                            <a:rPr lang="en-US" sz="2800" b="0" i="1" smtClean="0">
                              <a:latin typeface="Cambria Math" panose="02040503050406030204" pitchFamily="18" charset="0"/>
                            </a:rPr>
                            <m:t>5</m:t>
                          </m:r>
                        </m:sub>
                      </m:sSub>
                    </m:oMath>
                  </m:oMathPara>
                </a14:m>
                <a:endParaRPr lang="en-US" sz="2800" dirty="0"/>
              </a:p>
            </p:txBody>
          </p:sp>
        </mc:Choice>
        <mc:Fallback xmlns="">
          <p:sp>
            <p:nvSpPr>
              <p:cNvPr id="20" name="TextBox 19">
                <a:extLst>
                  <a:ext uri="{FF2B5EF4-FFF2-40B4-BE49-F238E27FC236}">
                    <a16:creationId xmlns:a16="http://schemas.microsoft.com/office/drawing/2014/main" id="{AF33911C-EBD5-4E22-9830-8AC4141334CD}"/>
                  </a:ext>
                </a:extLst>
              </p:cNvPr>
              <p:cNvSpPr txBox="1">
                <a:spLocks noRot="1" noChangeAspect="1" noMove="1" noResize="1" noEditPoints="1" noAdjustHandles="1" noChangeArrowheads="1" noChangeShapeType="1" noTextEdit="1"/>
              </p:cNvSpPr>
              <p:nvPr/>
            </p:nvSpPr>
            <p:spPr>
              <a:xfrm>
                <a:off x="6672419" y="5684432"/>
                <a:ext cx="1204374" cy="523220"/>
              </a:xfrm>
              <a:prstGeom prst="rect">
                <a:avLst/>
              </a:prstGeom>
              <a:blipFill>
                <a:blip r:embed="rId11"/>
                <a:stretch>
                  <a:fillRect/>
                </a:stretch>
              </a:blipFill>
            </p:spPr>
            <p:txBody>
              <a:bodyPr/>
              <a:lstStyle/>
              <a:p>
                <a:r>
                  <a:rPr lang="en-US">
                    <a:noFill/>
                  </a:rPr>
                  <a:t> </a:t>
                </a:r>
              </a:p>
            </p:txBody>
          </p:sp>
        </mc:Fallback>
      </mc:AlternateContent>
      <p:sp>
        <p:nvSpPr>
          <p:cNvPr id="22" name="Text Placeholder 3">
            <a:extLst>
              <a:ext uri="{FF2B5EF4-FFF2-40B4-BE49-F238E27FC236}">
                <a16:creationId xmlns:a16="http://schemas.microsoft.com/office/drawing/2014/main" id="{52FB793D-1BCB-4228-9B42-F19F2599B18B}"/>
              </a:ext>
            </a:extLst>
          </p:cNvPr>
          <p:cNvSpPr txBox="1">
            <a:spLocks/>
          </p:cNvSpPr>
          <p:nvPr/>
        </p:nvSpPr>
        <p:spPr>
          <a:xfrm>
            <a:off x="234684" y="6447941"/>
            <a:ext cx="7459270" cy="247479"/>
          </a:xfrm>
          <a:prstGeom prst="rect">
            <a:avLst/>
          </a:prstGeom>
        </p:spPr>
        <p:txBody>
          <a:bodyPr/>
          <a:lstStyle>
            <a:lvl1pPr marL="171446" indent="-171446" algn="l" defTabSz="685783" rtl="0" eaLnBrk="1" latinLnBrk="0" hangingPunct="1">
              <a:lnSpc>
                <a:spcPct val="90000"/>
              </a:lnSpc>
              <a:spcBef>
                <a:spcPts val="751"/>
              </a:spcBef>
              <a:buFont typeface="Arial" panose="020B0604020202020204" pitchFamily="34" charset="0"/>
              <a:buChar char="•"/>
              <a:defRPr sz="2400" kern="1200" baseline="0">
                <a:solidFill>
                  <a:schemeClr val="tx1"/>
                </a:solidFill>
                <a:latin typeface="Calibri Light" panose="020F0302020204030204" pitchFamily="34" charset="0"/>
                <a:ea typeface="+mn-ea"/>
                <a:cs typeface="Calibri Light" panose="020F0302020204030204" pitchFamily="34" charset="0"/>
              </a:defRPr>
            </a:lvl1pPr>
            <a:lvl2pPr marL="342891" indent="-171446" algn="l" defTabSz="685783" rtl="0" eaLnBrk="1" latinLnBrk="0" hangingPunct="1">
              <a:lnSpc>
                <a:spcPct val="90000"/>
              </a:lnSpc>
              <a:spcBef>
                <a:spcPts val="375"/>
              </a:spcBef>
              <a:buFont typeface="Franklin Gothic Book" panose="020B0503020102020204" pitchFamily="34" charset="0"/>
              <a:buChar char="–"/>
              <a:defRPr sz="2000" kern="1200">
                <a:solidFill>
                  <a:schemeClr val="tx1"/>
                </a:solidFill>
                <a:latin typeface="Calibri Light" panose="020F0302020204030204" pitchFamily="34" charset="0"/>
                <a:ea typeface="+mn-ea"/>
                <a:cs typeface="Calibri Light" panose="020F0302020204030204" pitchFamily="34" charset="0"/>
              </a:defRPr>
            </a:lvl2pPr>
            <a:lvl3pPr marL="514338" indent="-171446" algn="l" defTabSz="685783" rtl="0" eaLnBrk="1" latinLnBrk="0" hangingPunct="1">
              <a:lnSpc>
                <a:spcPct val="90000"/>
              </a:lnSpc>
              <a:spcBef>
                <a:spcPts val="375"/>
              </a:spcBef>
              <a:buFont typeface="Courier New" panose="02070309020205020404" pitchFamily="49" charset="0"/>
              <a:buChar char="o"/>
              <a:defRPr sz="1800" kern="1200">
                <a:solidFill>
                  <a:schemeClr val="tx1"/>
                </a:solidFill>
                <a:latin typeface="Calibri Light" panose="020F0302020204030204" pitchFamily="34" charset="0"/>
                <a:ea typeface="+mn-ea"/>
                <a:cs typeface="Calibri Light" panose="020F0302020204030204" pitchFamily="34" charset="0"/>
              </a:defRPr>
            </a:lvl3pPr>
            <a:lvl4pPr marL="685783" indent="-171446" algn="l" defTabSz="685783" rtl="0" eaLnBrk="1" latinLnBrk="0" hangingPunct="1">
              <a:lnSpc>
                <a:spcPct val="90000"/>
              </a:lnSpc>
              <a:spcBef>
                <a:spcPts val="375"/>
              </a:spcBef>
              <a:buFont typeface="Wingdings" panose="05000000000000000000" pitchFamily="2" charset="2"/>
              <a:buChar char="§"/>
              <a:defRPr sz="1600" kern="1200">
                <a:solidFill>
                  <a:schemeClr val="tx1"/>
                </a:solidFill>
                <a:latin typeface="Calibri Light" panose="020F0302020204030204" pitchFamily="34" charset="0"/>
                <a:ea typeface="+mn-ea"/>
                <a:cs typeface="Calibri Light" panose="020F0302020204030204" pitchFamily="34" charset="0"/>
              </a:defRPr>
            </a:lvl4pPr>
            <a:lvl5pPr marL="900091" indent="-214308" algn="l" defTabSz="685783" rtl="0" eaLnBrk="1" latinLnBrk="0" hangingPunct="1">
              <a:lnSpc>
                <a:spcPct val="90000"/>
              </a:lnSpc>
              <a:spcBef>
                <a:spcPts val="375"/>
              </a:spcBef>
              <a:buFont typeface="Wingdings" panose="05000000000000000000" pitchFamily="2" charset="2"/>
              <a:buChar char="Ø"/>
              <a:defRPr sz="1200"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marL="0" indent="0">
              <a:buNone/>
            </a:pPr>
            <a:r>
              <a:rPr lang="en-US" sz="1000" dirty="0"/>
              <a:t>OOS: Out of Sample</a:t>
            </a:r>
          </a:p>
        </p:txBody>
      </p:sp>
    </p:spTree>
    <p:extLst>
      <p:ext uri="{BB962C8B-B14F-4D97-AF65-F5344CB8AC3E}">
        <p14:creationId xmlns:p14="http://schemas.microsoft.com/office/powerpoint/2010/main" val="273563480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AD335-FF64-4C7B-8B9C-161C37702D0A}"/>
              </a:ext>
            </a:extLst>
          </p:cNvPr>
          <p:cNvSpPr>
            <a:spLocks noGrp="1"/>
          </p:cNvSpPr>
          <p:nvPr>
            <p:ph type="title"/>
          </p:nvPr>
        </p:nvSpPr>
        <p:spPr>
          <a:xfrm>
            <a:off x="76200" y="162580"/>
            <a:ext cx="8991600" cy="954107"/>
          </a:xfrm>
        </p:spPr>
        <p:txBody>
          <a:bodyPr/>
          <a:lstStyle/>
          <a:p>
            <a:r>
              <a:rPr lang="en-US" dirty="0"/>
              <a:t>Cross-validation (CV) can also reveal OOS performance and imply its distribution</a:t>
            </a:r>
          </a:p>
        </p:txBody>
      </p:sp>
      <p:sp>
        <p:nvSpPr>
          <p:cNvPr id="4" name="Rectangle 1">
            <a:extLst>
              <a:ext uri="{FF2B5EF4-FFF2-40B4-BE49-F238E27FC236}">
                <a16:creationId xmlns:a16="http://schemas.microsoft.com/office/drawing/2014/main" id="{7CFD4F10-BCA2-49A4-904C-A2DB8EFAB1E0}"/>
              </a:ext>
            </a:extLst>
          </p:cNvPr>
          <p:cNvSpPr>
            <a:spLocks noChangeArrowheads="1"/>
          </p:cNvSpPr>
          <p:nvPr/>
        </p:nvSpPr>
        <p:spPr bwMode="auto">
          <a:xfrm>
            <a:off x="2662238" y="26987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 name="TextBox 8">
            <a:extLst>
              <a:ext uri="{FF2B5EF4-FFF2-40B4-BE49-F238E27FC236}">
                <a16:creationId xmlns:a16="http://schemas.microsoft.com/office/drawing/2014/main" id="{D9F86DB2-995B-4A2F-B8AA-7698A4A2C408}"/>
              </a:ext>
            </a:extLst>
          </p:cNvPr>
          <p:cNvSpPr txBox="1"/>
          <p:nvPr/>
        </p:nvSpPr>
        <p:spPr>
          <a:xfrm>
            <a:off x="2339841" y="1347384"/>
            <a:ext cx="4464317" cy="400110"/>
          </a:xfrm>
          <a:prstGeom prst="rect">
            <a:avLst/>
          </a:prstGeom>
          <a:noFill/>
        </p:spPr>
        <p:txBody>
          <a:bodyPr wrap="square" rtlCol="0">
            <a:spAutoFit/>
          </a:bodyPr>
          <a:lstStyle/>
          <a:p>
            <a:pPr algn="ctr"/>
            <a:r>
              <a:rPr lang="en-US" sz="2000" b="1" dirty="0"/>
              <a:t>Demonstration: 5-fold CV (5-CV)</a:t>
            </a:r>
          </a:p>
        </p:txBody>
      </p:sp>
      <p:pic>
        <p:nvPicPr>
          <p:cNvPr id="7" name="Graphic 6" descr="Database">
            <a:extLst>
              <a:ext uri="{FF2B5EF4-FFF2-40B4-BE49-F238E27FC236}">
                <a16:creationId xmlns:a16="http://schemas.microsoft.com/office/drawing/2014/main" id="{321AF221-70D2-4EC8-BF11-42F433B841F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84441" y="2967489"/>
            <a:ext cx="1365036" cy="1365036"/>
          </a:xfrm>
          <a:prstGeom prst="rect">
            <a:avLst/>
          </a:prstGeom>
        </p:spPr>
      </p:pic>
      <p:pic>
        <p:nvPicPr>
          <p:cNvPr id="8" name="Graphic 7" descr="Database">
            <a:extLst>
              <a:ext uri="{FF2B5EF4-FFF2-40B4-BE49-F238E27FC236}">
                <a16:creationId xmlns:a16="http://schemas.microsoft.com/office/drawing/2014/main" id="{04D05887-D482-4DB8-A240-B8135E0B9E4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04283" y="2967489"/>
            <a:ext cx="1365036" cy="1365036"/>
          </a:xfrm>
          <a:prstGeom prst="rect">
            <a:avLst/>
          </a:prstGeom>
        </p:spPr>
      </p:pic>
      <p:pic>
        <p:nvPicPr>
          <p:cNvPr id="10" name="Graphic 9" descr="Database">
            <a:extLst>
              <a:ext uri="{FF2B5EF4-FFF2-40B4-BE49-F238E27FC236}">
                <a16:creationId xmlns:a16="http://schemas.microsoft.com/office/drawing/2014/main" id="{E8C11AEB-97FE-42E0-9204-9D106A87EB5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867696" y="2967489"/>
            <a:ext cx="1365036" cy="1365036"/>
          </a:xfrm>
          <a:prstGeom prst="rect">
            <a:avLst/>
          </a:prstGeom>
        </p:spPr>
      </p:pic>
      <p:pic>
        <p:nvPicPr>
          <p:cNvPr id="11" name="Graphic 10" descr="Database">
            <a:extLst>
              <a:ext uri="{FF2B5EF4-FFF2-40B4-BE49-F238E27FC236}">
                <a16:creationId xmlns:a16="http://schemas.microsoft.com/office/drawing/2014/main" id="{9448A70F-7D40-4AAE-8F1D-4BB35A99B15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31109" y="2967489"/>
            <a:ext cx="1365036" cy="1365036"/>
          </a:xfrm>
          <a:prstGeom prst="rect">
            <a:avLst/>
          </a:prstGeom>
        </p:spPr>
      </p:pic>
      <p:pic>
        <p:nvPicPr>
          <p:cNvPr id="12" name="Graphic 11" descr="Database">
            <a:extLst>
              <a:ext uri="{FF2B5EF4-FFF2-40B4-BE49-F238E27FC236}">
                <a16:creationId xmlns:a16="http://schemas.microsoft.com/office/drawing/2014/main" id="{9FCB9BE8-AA63-4423-9C4B-DF68F5070ED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594522" y="2967489"/>
            <a:ext cx="1365036" cy="1365036"/>
          </a:xfrm>
          <a:prstGeom prst="rect">
            <a:avLst/>
          </a:prstGeom>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E1798DB0-AEE6-435C-87D4-1EF75F152B60}"/>
                  </a:ext>
                </a:extLst>
              </p:cNvPr>
              <p:cNvSpPr txBox="1"/>
              <p:nvPr/>
            </p:nvSpPr>
            <p:spPr>
              <a:xfrm>
                <a:off x="1264772" y="5684432"/>
                <a:ext cx="1204374"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m:rPr>
                              <m:nor/>
                            </m:rPr>
                            <a:rPr lang="en-US" sz="2800" b="0" i="0" smtClean="0">
                              <a:latin typeface="Cambria Math" panose="02040503050406030204" pitchFamily="18" charset="0"/>
                            </a:rPr>
                            <m:t>score</m:t>
                          </m:r>
                        </m:e>
                        <m:sub>
                          <m:r>
                            <a:rPr lang="en-US" sz="2800" b="0" i="1" smtClean="0">
                              <a:latin typeface="Cambria Math" panose="02040503050406030204" pitchFamily="18" charset="0"/>
                            </a:rPr>
                            <m:t>1</m:t>
                          </m:r>
                        </m:sub>
                      </m:sSub>
                    </m:oMath>
                  </m:oMathPara>
                </a14:m>
                <a:endParaRPr lang="en-US" sz="2800" dirty="0"/>
              </a:p>
            </p:txBody>
          </p:sp>
        </mc:Choice>
        <mc:Fallback xmlns="">
          <p:sp>
            <p:nvSpPr>
              <p:cNvPr id="13" name="TextBox 12">
                <a:extLst>
                  <a:ext uri="{FF2B5EF4-FFF2-40B4-BE49-F238E27FC236}">
                    <a16:creationId xmlns:a16="http://schemas.microsoft.com/office/drawing/2014/main" id="{E1798DB0-AEE6-435C-87D4-1EF75F152B60}"/>
                  </a:ext>
                </a:extLst>
              </p:cNvPr>
              <p:cNvSpPr txBox="1">
                <a:spLocks noRot="1" noChangeAspect="1" noMove="1" noResize="1" noEditPoints="1" noAdjustHandles="1" noChangeArrowheads="1" noChangeShapeType="1" noTextEdit="1"/>
              </p:cNvSpPr>
              <p:nvPr/>
            </p:nvSpPr>
            <p:spPr>
              <a:xfrm>
                <a:off x="1264772" y="5684432"/>
                <a:ext cx="1204374" cy="523220"/>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46C96651-9343-4994-A596-A376400B8553}"/>
                  </a:ext>
                </a:extLst>
              </p:cNvPr>
              <p:cNvSpPr txBox="1"/>
              <p:nvPr/>
            </p:nvSpPr>
            <p:spPr>
              <a:xfrm>
                <a:off x="2584614" y="5684432"/>
                <a:ext cx="1204374"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m:rPr>
                              <m:nor/>
                            </m:rPr>
                            <a:rPr lang="en-US" sz="2800" b="0" i="0" smtClean="0">
                              <a:latin typeface="Cambria Math" panose="02040503050406030204" pitchFamily="18" charset="0"/>
                            </a:rPr>
                            <m:t>score</m:t>
                          </m:r>
                        </m:e>
                        <m:sub>
                          <m:r>
                            <a:rPr lang="en-US" sz="2800" b="0" i="1" smtClean="0">
                              <a:latin typeface="Cambria Math" panose="02040503050406030204" pitchFamily="18" charset="0"/>
                            </a:rPr>
                            <m:t>2</m:t>
                          </m:r>
                        </m:sub>
                      </m:sSub>
                    </m:oMath>
                  </m:oMathPara>
                </a14:m>
                <a:endParaRPr lang="en-US" sz="2800" dirty="0"/>
              </a:p>
            </p:txBody>
          </p:sp>
        </mc:Choice>
        <mc:Fallback xmlns="">
          <p:sp>
            <p:nvSpPr>
              <p:cNvPr id="14" name="TextBox 13">
                <a:extLst>
                  <a:ext uri="{FF2B5EF4-FFF2-40B4-BE49-F238E27FC236}">
                    <a16:creationId xmlns:a16="http://schemas.microsoft.com/office/drawing/2014/main" id="{46C96651-9343-4994-A596-A376400B8553}"/>
                  </a:ext>
                </a:extLst>
              </p:cNvPr>
              <p:cNvSpPr txBox="1">
                <a:spLocks noRot="1" noChangeAspect="1" noMove="1" noResize="1" noEditPoints="1" noAdjustHandles="1" noChangeArrowheads="1" noChangeShapeType="1" noTextEdit="1"/>
              </p:cNvSpPr>
              <p:nvPr/>
            </p:nvSpPr>
            <p:spPr>
              <a:xfrm>
                <a:off x="2584614" y="5684432"/>
                <a:ext cx="1204374" cy="523220"/>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D739D3C4-CA91-462B-86ED-6889F8BFBC88}"/>
                  </a:ext>
                </a:extLst>
              </p:cNvPr>
              <p:cNvSpPr txBox="1"/>
              <p:nvPr/>
            </p:nvSpPr>
            <p:spPr>
              <a:xfrm>
                <a:off x="3964319" y="5684432"/>
                <a:ext cx="1204374"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m:rPr>
                              <m:nor/>
                            </m:rPr>
                            <a:rPr lang="en-US" sz="2800" b="0" i="0" smtClean="0">
                              <a:latin typeface="Cambria Math" panose="02040503050406030204" pitchFamily="18" charset="0"/>
                            </a:rPr>
                            <m:t>score</m:t>
                          </m:r>
                        </m:e>
                        <m:sub>
                          <m:r>
                            <a:rPr lang="en-US" sz="2800" b="0" i="1" smtClean="0">
                              <a:latin typeface="Cambria Math" panose="02040503050406030204" pitchFamily="18" charset="0"/>
                            </a:rPr>
                            <m:t>3</m:t>
                          </m:r>
                        </m:sub>
                      </m:sSub>
                    </m:oMath>
                  </m:oMathPara>
                </a14:m>
                <a:endParaRPr lang="en-US" sz="2800" dirty="0"/>
              </a:p>
            </p:txBody>
          </p:sp>
        </mc:Choice>
        <mc:Fallback xmlns="">
          <p:sp>
            <p:nvSpPr>
              <p:cNvPr id="15" name="TextBox 14">
                <a:extLst>
                  <a:ext uri="{FF2B5EF4-FFF2-40B4-BE49-F238E27FC236}">
                    <a16:creationId xmlns:a16="http://schemas.microsoft.com/office/drawing/2014/main" id="{D739D3C4-CA91-462B-86ED-6889F8BFBC88}"/>
                  </a:ext>
                </a:extLst>
              </p:cNvPr>
              <p:cNvSpPr txBox="1">
                <a:spLocks noRot="1" noChangeAspect="1" noMove="1" noResize="1" noEditPoints="1" noAdjustHandles="1" noChangeArrowheads="1" noChangeShapeType="1" noTextEdit="1"/>
              </p:cNvSpPr>
              <p:nvPr/>
            </p:nvSpPr>
            <p:spPr>
              <a:xfrm>
                <a:off x="3964319" y="5684432"/>
                <a:ext cx="1204374" cy="523220"/>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E509F14E-6FDD-45EE-B6E8-E150A99B0E6B}"/>
                  </a:ext>
                </a:extLst>
              </p:cNvPr>
              <p:cNvSpPr txBox="1"/>
              <p:nvPr/>
            </p:nvSpPr>
            <p:spPr>
              <a:xfrm>
                <a:off x="5310629" y="5684432"/>
                <a:ext cx="1204374"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m:rPr>
                              <m:nor/>
                            </m:rPr>
                            <a:rPr lang="en-US" sz="2800" b="0" i="0" smtClean="0">
                              <a:latin typeface="Cambria Math" panose="02040503050406030204" pitchFamily="18" charset="0"/>
                            </a:rPr>
                            <m:t>score</m:t>
                          </m:r>
                        </m:e>
                        <m:sub>
                          <m:r>
                            <a:rPr lang="en-US" sz="2800" b="0" i="1" smtClean="0">
                              <a:latin typeface="Cambria Math" panose="02040503050406030204" pitchFamily="18" charset="0"/>
                            </a:rPr>
                            <m:t>4</m:t>
                          </m:r>
                        </m:sub>
                      </m:sSub>
                    </m:oMath>
                  </m:oMathPara>
                </a14:m>
                <a:endParaRPr lang="en-US" sz="2800" dirty="0"/>
              </a:p>
            </p:txBody>
          </p:sp>
        </mc:Choice>
        <mc:Fallback xmlns="">
          <p:sp>
            <p:nvSpPr>
              <p:cNvPr id="16" name="TextBox 15">
                <a:extLst>
                  <a:ext uri="{FF2B5EF4-FFF2-40B4-BE49-F238E27FC236}">
                    <a16:creationId xmlns:a16="http://schemas.microsoft.com/office/drawing/2014/main" id="{E509F14E-6FDD-45EE-B6E8-E150A99B0E6B}"/>
                  </a:ext>
                </a:extLst>
              </p:cNvPr>
              <p:cNvSpPr txBox="1">
                <a:spLocks noRot="1" noChangeAspect="1" noMove="1" noResize="1" noEditPoints="1" noAdjustHandles="1" noChangeArrowheads="1" noChangeShapeType="1" noTextEdit="1"/>
              </p:cNvSpPr>
              <p:nvPr/>
            </p:nvSpPr>
            <p:spPr>
              <a:xfrm>
                <a:off x="5310629" y="5684432"/>
                <a:ext cx="1204374" cy="523220"/>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29055D5E-DB8B-43F1-9E76-BB01F1D90C0C}"/>
                  </a:ext>
                </a:extLst>
              </p:cNvPr>
              <p:cNvSpPr txBox="1"/>
              <p:nvPr/>
            </p:nvSpPr>
            <p:spPr>
              <a:xfrm>
                <a:off x="6672419" y="5684432"/>
                <a:ext cx="1204374"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m:rPr>
                              <m:nor/>
                            </m:rPr>
                            <a:rPr lang="en-US" sz="2800" b="0" i="0" smtClean="0">
                              <a:latin typeface="Cambria Math" panose="02040503050406030204" pitchFamily="18" charset="0"/>
                            </a:rPr>
                            <m:t>score</m:t>
                          </m:r>
                        </m:e>
                        <m:sub>
                          <m:r>
                            <a:rPr lang="en-US" sz="2800" b="0" i="1" smtClean="0">
                              <a:latin typeface="Cambria Math" panose="02040503050406030204" pitchFamily="18" charset="0"/>
                            </a:rPr>
                            <m:t>5</m:t>
                          </m:r>
                        </m:sub>
                      </m:sSub>
                    </m:oMath>
                  </m:oMathPara>
                </a14:m>
                <a:endParaRPr lang="en-US" sz="2800" dirty="0"/>
              </a:p>
            </p:txBody>
          </p:sp>
        </mc:Choice>
        <mc:Fallback xmlns="">
          <p:sp>
            <p:nvSpPr>
              <p:cNvPr id="17" name="TextBox 16">
                <a:extLst>
                  <a:ext uri="{FF2B5EF4-FFF2-40B4-BE49-F238E27FC236}">
                    <a16:creationId xmlns:a16="http://schemas.microsoft.com/office/drawing/2014/main" id="{29055D5E-DB8B-43F1-9E76-BB01F1D90C0C}"/>
                  </a:ext>
                </a:extLst>
              </p:cNvPr>
              <p:cNvSpPr txBox="1">
                <a:spLocks noRot="1" noChangeAspect="1" noMove="1" noResize="1" noEditPoints="1" noAdjustHandles="1" noChangeArrowheads="1" noChangeShapeType="1" noTextEdit="1"/>
              </p:cNvSpPr>
              <p:nvPr/>
            </p:nvSpPr>
            <p:spPr>
              <a:xfrm>
                <a:off x="6672419" y="5684432"/>
                <a:ext cx="1204374" cy="523220"/>
              </a:xfrm>
              <a:prstGeom prst="rect">
                <a:avLst/>
              </a:prstGeom>
              <a:blipFill>
                <a:blip r:embed="rId8"/>
                <a:stretch>
                  <a:fillRect/>
                </a:stretch>
              </a:blipFill>
            </p:spPr>
            <p:txBody>
              <a:bodyPr/>
              <a:lstStyle/>
              <a:p>
                <a:r>
                  <a:rPr lang="en-US">
                    <a:noFill/>
                  </a:rPr>
                  <a:t> </a:t>
                </a:r>
              </a:p>
            </p:txBody>
          </p:sp>
        </mc:Fallback>
      </mc:AlternateContent>
      <p:sp>
        <p:nvSpPr>
          <p:cNvPr id="18" name="Rectangle 17">
            <a:extLst>
              <a:ext uri="{FF2B5EF4-FFF2-40B4-BE49-F238E27FC236}">
                <a16:creationId xmlns:a16="http://schemas.microsoft.com/office/drawing/2014/main" id="{4D290A00-0841-4B1C-9312-0CB5A5D1A5C0}"/>
              </a:ext>
            </a:extLst>
          </p:cNvPr>
          <p:cNvSpPr/>
          <p:nvPr/>
        </p:nvSpPr>
        <p:spPr>
          <a:xfrm>
            <a:off x="1184441" y="5699768"/>
            <a:ext cx="6775117" cy="523221"/>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00018FE2-B32D-4D95-BDBD-A224CF94D23D}"/>
              </a:ext>
            </a:extLst>
          </p:cNvPr>
          <p:cNvGrpSpPr/>
          <p:nvPr/>
        </p:nvGrpSpPr>
        <p:grpSpPr>
          <a:xfrm>
            <a:off x="2504283" y="4549553"/>
            <a:ext cx="3011930" cy="1365036"/>
            <a:chOff x="5301335" y="4510747"/>
            <a:chExt cx="3011930" cy="1365036"/>
          </a:xfrm>
        </p:grpSpPr>
        <p:sp>
          <p:nvSpPr>
            <p:cNvPr id="20" name="Rectangle 19">
              <a:extLst>
                <a:ext uri="{FF2B5EF4-FFF2-40B4-BE49-F238E27FC236}">
                  <a16:creationId xmlns:a16="http://schemas.microsoft.com/office/drawing/2014/main" id="{70379B56-839F-4F64-8E19-232AD6246ACD}"/>
                </a:ext>
              </a:extLst>
            </p:cNvPr>
            <p:cNvSpPr/>
            <p:nvPr/>
          </p:nvSpPr>
          <p:spPr>
            <a:xfrm flipH="1">
              <a:off x="5301335" y="4510747"/>
              <a:ext cx="3011930" cy="731884"/>
            </a:xfrm>
            <a:prstGeom prst="rect">
              <a:avLst/>
            </a:prstGeom>
            <a:solidFill>
              <a:srgbClr val="FFFF00"/>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We now have a distribution of OOS performance scores</a:t>
              </a:r>
            </a:p>
          </p:txBody>
        </p:sp>
        <p:cxnSp>
          <p:nvCxnSpPr>
            <p:cNvPr id="21" name="Straight Arrow Connector 20">
              <a:extLst>
                <a:ext uri="{FF2B5EF4-FFF2-40B4-BE49-F238E27FC236}">
                  <a16:creationId xmlns:a16="http://schemas.microsoft.com/office/drawing/2014/main" id="{C867632B-5459-4DD2-BDA2-3B7FC84D3206}"/>
                </a:ext>
              </a:extLst>
            </p:cNvPr>
            <p:cNvCxnSpPr>
              <a:cxnSpLocks/>
              <a:stCxn id="20" idx="2"/>
            </p:cNvCxnSpPr>
            <p:nvPr/>
          </p:nvCxnSpPr>
          <p:spPr>
            <a:xfrm>
              <a:off x="6807300" y="5242631"/>
              <a:ext cx="220449" cy="633152"/>
            </a:xfrm>
            <a:prstGeom prst="straightConnector1">
              <a:avLst/>
            </a:prstGeom>
            <a:ln w="571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23" name="Text Placeholder 3">
            <a:extLst>
              <a:ext uri="{FF2B5EF4-FFF2-40B4-BE49-F238E27FC236}">
                <a16:creationId xmlns:a16="http://schemas.microsoft.com/office/drawing/2014/main" id="{26C5B777-1DE5-4FA6-B275-C6D52C0FA554}"/>
              </a:ext>
            </a:extLst>
          </p:cNvPr>
          <p:cNvSpPr txBox="1">
            <a:spLocks/>
          </p:cNvSpPr>
          <p:nvPr/>
        </p:nvSpPr>
        <p:spPr>
          <a:xfrm>
            <a:off x="234684" y="6447941"/>
            <a:ext cx="7459270" cy="247479"/>
          </a:xfrm>
          <a:prstGeom prst="rect">
            <a:avLst/>
          </a:prstGeom>
        </p:spPr>
        <p:txBody>
          <a:bodyPr/>
          <a:lstStyle>
            <a:lvl1pPr marL="171446" indent="-171446" algn="l" defTabSz="685783" rtl="0" eaLnBrk="1" latinLnBrk="0" hangingPunct="1">
              <a:lnSpc>
                <a:spcPct val="90000"/>
              </a:lnSpc>
              <a:spcBef>
                <a:spcPts val="751"/>
              </a:spcBef>
              <a:buFont typeface="Arial" panose="020B0604020202020204" pitchFamily="34" charset="0"/>
              <a:buChar char="•"/>
              <a:defRPr sz="2400" kern="1200" baseline="0">
                <a:solidFill>
                  <a:schemeClr val="tx1"/>
                </a:solidFill>
                <a:latin typeface="Calibri Light" panose="020F0302020204030204" pitchFamily="34" charset="0"/>
                <a:ea typeface="+mn-ea"/>
                <a:cs typeface="Calibri Light" panose="020F0302020204030204" pitchFamily="34" charset="0"/>
              </a:defRPr>
            </a:lvl1pPr>
            <a:lvl2pPr marL="342891" indent="-171446" algn="l" defTabSz="685783" rtl="0" eaLnBrk="1" latinLnBrk="0" hangingPunct="1">
              <a:lnSpc>
                <a:spcPct val="90000"/>
              </a:lnSpc>
              <a:spcBef>
                <a:spcPts val="375"/>
              </a:spcBef>
              <a:buFont typeface="Franklin Gothic Book" panose="020B0503020102020204" pitchFamily="34" charset="0"/>
              <a:buChar char="–"/>
              <a:defRPr sz="2000" kern="1200">
                <a:solidFill>
                  <a:schemeClr val="tx1"/>
                </a:solidFill>
                <a:latin typeface="Calibri Light" panose="020F0302020204030204" pitchFamily="34" charset="0"/>
                <a:ea typeface="+mn-ea"/>
                <a:cs typeface="Calibri Light" panose="020F0302020204030204" pitchFamily="34" charset="0"/>
              </a:defRPr>
            </a:lvl2pPr>
            <a:lvl3pPr marL="514338" indent="-171446" algn="l" defTabSz="685783" rtl="0" eaLnBrk="1" latinLnBrk="0" hangingPunct="1">
              <a:lnSpc>
                <a:spcPct val="90000"/>
              </a:lnSpc>
              <a:spcBef>
                <a:spcPts val="375"/>
              </a:spcBef>
              <a:buFont typeface="Courier New" panose="02070309020205020404" pitchFamily="49" charset="0"/>
              <a:buChar char="o"/>
              <a:defRPr sz="1800" kern="1200">
                <a:solidFill>
                  <a:schemeClr val="tx1"/>
                </a:solidFill>
                <a:latin typeface="Calibri Light" panose="020F0302020204030204" pitchFamily="34" charset="0"/>
                <a:ea typeface="+mn-ea"/>
                <a:cs typeface="Calibri Light" panose="020F0302020204030204" pitchFamily="34" charset="0"/>
              </a:defRPr>
            </a:lvl3pPr>
            <a:lvl4pPr marL="685783" indent="-171446" algn="l" defTabSz="685783" rtl="0" eaLnBrk="1" latinLnBrk="0" hangingPunct="1">
              <a:lnSpc>
                <a:spcPct val="90000"/>
              </a:lnSpc>
              <a:spcBef>
                <a:spcPts val="375"/>
              </a:spcBef>
              <a:buFont typeface="Wingdings" panose="05000000000000000000" pitchFamily="2" charset="2"/>
              <a:buChar char="§"/>
              <a:defRPr sz="1600" kern="1200">
                <a:solidFill>
                  <a:schemeClr val="tx1"/>
                </a:solidFill>
                <a:latin typeface="Calibri Light" panose="020F0302020204030204" pitchFamily="34" charset="0"/>
                <a:ea typeface="+mn-ea"/>
                <a:cs typeface="Calibri Light" panose="020F0302020204030204" pitchFamily="34" charset="0"/>
              </a:defRPr>
            </a:lvl4pPr>
            <a:lvl5pPr marL="900091" indent="-214308" algn="l" defTabSz="685783" rtl="0" eaLnBrk="1" latinLnBrk="0" hangingPunct="1">
              <a:lnSpc>
                <a:spcPct val="90000"/>
              </a:lnSpc>
              <a:spcBef>
                <a:spcPts val="375"/>
              </a:spcBef>
              <a:buFont typeface="Wingdings" panose="05000000000000000000" pitchFamily="2" charset="2"/>
              <a:buChar char="Ø"/>
              <a:defRPr sz="1200"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marL="0" indent="0">
              <a:buNone/>
            </a:pPr>
            <a:r>
              <a:rPr lang="en-US" sz="1000" dirty="0"/>
              <a:t>OOS: Out of Sample</a:t>
            </a:r>
          </a:p>
        </p:txBody>
      </p:sp>
    </p:spTree>
    <p:extLst>
      <p:ext uri="{BB962C8B-B14F-4D97-AF65-F5344CB8AC3E}">
        <p14:creationId xmlns:p14="http://schemas.microsoft.com/office/powerpoint/2010/main" val="106503478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306BBF1-BF75-4C6D-B44D-82B20550E94B}"/>
              </a:ext>
            </a:extLst>
          </p:cNvPr>
          <p:cNvPicPr>
            <a:picLocks noChangeAspect="1"/>
          </p:cNvPicPr>
          <p:nvPr/>
        </p:nvPicPr>
        <p:blipFill>
          <a:blip r:embed="rId2"/>
          <a:stretch>
            <a:fillRect/>
          </a:stretch>
        </p:blipFill>
        <p:spPr>
          <a:xfrm>
            <a:off x="681522" y="1085849"/>
            <a:ext cx="7530661" cy="5233171"/>
          </a:xfrm>
          <a:prstGeom prst="rect">
            <a:avLst/>
          </a:prstGeom>
        </p:spPr>
      </p:pic>
      <p:sp>
        <p:nvSpPr>
          <p:cNvPr id="2" name="Title 1">
            <a:extLst>
              <a:ext uri="{FF2B5EF4-FFF2-40B4-BE49-F238E27FC236}">
                <a16:creationId xmlns:a16="http://schemas.microsoft.com/office/drawing/2014/main" id="{314AD335-FF64-4C7B-8B9C-161C37702D0A}"/>
              </a:ext>
            </a:extLst>
          </p:cNvPr>
          <p:cNvSpPr>
            <a:spLocks noGrp="1"/>
          </p:cNvSpPr>
          <p:nvPr>
            <p:ph type="title"/>
          </p:nvPr>
        </p:nvSpPr>
        <p:spPr>
          <a:xfrm>
            <a:off x="76200" y="162580"/>
            <a:ext cx="8991600" cy="954107"/>
          </a:xfrm>
        </p:spPr>
        <p:txBody>
          <a:bodyPr/>
          <a:lstStyle/>
          <a:p>
            <a:r>
              <a:rPr lang="en-US" dirty="0"/>
              <a:t>We can use CV to visualize OOS performance and make a metamodeling strategy decision</a:t>
            </a:r>
          </a:p>
        </p:txBody>
      </p:sp>
      <p:sp>
        <p:nvSpPr>
          <p:cNvPr id="4" name="Rectangle 1">
            <a:extLst>
              <a:ext uri="{FF2B5EF4-FFF2-40B4-BE49-F238E27FC236}">
                <a16:creationId xmlns:a16="http://schemas.microsoft.com/office/drawing/2014/main" id="{7CFD4F10-BCA2-49A4-904C-A2DB8EFAB1E0}"/>
              </a:ext>
            </a:extLst>
          </p:cNvPr>
          <p:cNvSpPr>
            <a:spLocks noChangeArrowheads="1"/>
          </p:cNvSpPr>
          <p:nvPr/>
        </p:nvSpPr>
        <p:spPr bwMode="auto">
          <a:xfrm>
            <a:off x="2662238" y="26987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 name="Rectangle 8">
            <a:extLst>
              <a:ext uri="{FF2B5EF4-FFF2-40B4-BE49-F238E27FC236}">
                <a16:creationId xmlns:a16="http://schemas.microsoft.com/office/drawing/2014/main" id="{214B66F3-B0FD-4C99-9317-C0E81DC9A382}"/>
              </a:ext>
            </a:extLst>
          </p:cNvPr>
          <p:cNvSpPr/>
          <p:nvPr/>
        </p:nvSpPr>
        <p:spPr>
          <a:xfrm flipH="1">
            <a:off x="5489930" y="4702767"/>
            <a:ext cx="2216804" cy="1790186"/>
          </a:xfrm>
          <a:prstGeom prst="rect">
            <a:avLst/>
          </a:prstGeom>
          <a:solidFill>
            <a:srgbClr val="FFFF00"/>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The metrics vary widely among the link functions considered; our choice likely makes little difference to resulting fit quality</a:t>
            </a:r>
          </a:p>
        </p:txBody>
      </p:sp>
      <p:sp>
        <p:nvSpPr>
          <p:cNvPr id="7" name="Text Placeholder 3">
            <a:extLst>
              <a:ext uri="{FF2B5EF4-FFF2-40B4-BE49-F238E27FC236}">
                <a16:creationId xmlns:a16="http://schemas.microsoft.com/office/drawing/2014/main" id="{CE6D6C5C-32E0-4B5C-B144-72BE7047801B}"/>
              </a:ext>
            </a:extLst>
          </p:cNvPr>
          <p:cNvSpPr txBox="1">
            <a:spLocks/>
          </p:cNvSpPr>
          <p:nvPr/>
        </p:nvSpPr>
        <p:spPr>
          <a:xfrm>
            <a:off x="141975" y="6508956"/>
            <a:ext cx="7459270" cy="264896"/>
          </a:xfrm>
          <a:prstGeom prst="rect">
            <a:avLst/>
          </a:prstGeom>
        </p:spPr>
        <p:txBody>
          <a:bodyPr/>
          <a:lstStyle>
            <a:lvl1pPr marL="171446" indent="-171446" algn="l" defTabSz="685783" rtl="0" eaLnBrk="1" latinLnBrk="0" hangingPunct="1">
              <a:lnSpc>
                <a:spcPct val="90000"/>
              </a:lnSpc>
              <a:spcBef>
                <a:spcPts val="751"/>
              </a:spcBef>
              <a:buFont typeface="Arial" panose="020B0604020202020204" pitchFamily="34" charset="0"/>
              <a:buChar char="•"/>
              <a:defRPr sz="2400" kern="1200" baseline="0">
                <a:solidFill>
                  <a:schemeClr val="tx1"/>
                </a:solidFill>
                <a:latin typeface="Calibri Light" panose="020F0302020204030204" pitchFamily="34" charset="0"/>
                <a:ea typeface="+mn-ea"/>
                <a:cs typeface="Calibri Light" panose="020F0302020204030204" pitchFamily="34" charset="0"/>
              </a:defRPr>
            </a:lvl1pPr>
            <a:lvl2pPr marL="342891" indent="-171446" algn="l" defTabSz="685783" rtl="0" eaLnBrk="1" latinLnBrk="0" hangingPunct="1">
              <a:lnSpc>
                <a:spcPct val="90000"/>
              </a:lnSpc>
              <a:spcBef>
                <a:spcPts val="375"/>
              </a:spcBef>
              <a:buFont typeface="Franklin Gothic Book" panose="020B0503020102020204" pitchFamily="34" charset="0"/>
              <a:buChar char="–"/>
              <a:defRPr sz="2000" kern="1200">
                <a:solidFill>
                  <a:schemeClr val="tx1"/>
                </a:solidFill>
                <a:latin typeface="Calibri Light" panose="020F0302020204030204" pitchFamily="34" charset="0"/>
                <a:ea typeface="+mn-ea"/>
                <a:cs typeface="Calibri Light" panose="020F0302020204030204" pitchFamily="34" charset="0"/>
              </a:defRPr>
            </a:lvl2pPr>
            <a:lvl3pPr marL="514338" indent="-171446" algn="l" defTabSz="685783" rtl="0" eaLnBrk="1" latinLnBrk="0" hangingPunct="1">
              <a:lnSpc>
                <a:spcPct val="90000"/>
              </a:lnSpc>
              <a:spcBef>
                <a:spcPts val="375"/>
              </a:spcBef>
              <a:buFont typeface="Courier New" panose="02070309020205020404" pitchFamily="49" charset="0"/>
              <a:buChar char="o"/>
              <a:defRPr sz="1800" kern="1200">
                <a:solidFill>
                  <a:schemeClr val="tx1"/>
                </a:solidFill>
                <a:latin typeface="Calibri Light" panose="020F0302020204030204" pitchFamily="34" charset="0"/>
                <a:ea typeface="+mn-ea"/>
                <a:cs typeface="Calibri Light" panose="020F0302020204030204" pitchFamily="34" charset="0"/>
              </a:defRPr>
            </a:lvl3pPr>
            <a:lvl4pPr marL="685783" indent="-171446" algn="l" defTabSz="685783" rtl="0" eaLnBrk="1" latinLnBrk="0" hangingPunct="1">
              <a:lnSpc>
                <a:spcPct val="90000"/>
              </a:lnSpc>
              <a:spcBef>
                <a:spcPts val="375"/>
              </a:spcBef>
              <a:buFont typeface="Wingdings" panose="05000000000000000000" pitchFamily="2" charset="2"/>
              <a:buChar char="§"/>
              <a:defRPr sz="1600" kern="1200">
                <a:solidFill>
                  <a:schemeClr val="tx1"/>
                </a:solidFill>
                <a:latin typeface="Calibri Light" panose="020F0302020204030204" pitchFamily="34" charset="0"/>
                <a:ea typeface="+mn-ea"/>
                <a:cs typeface="Calibri Light" panose="020F0302020204030204" pitchFamily="34" charset="0"/>
              </a:defRPr>
            </a:lvl4pPr>
            <a:lvl5pPr marL="900091" indent="-214308" algn="l" defTabSz="685783" rtl="0" eaLnBrk="1" latinLnBrk="0" hangingPunct="1">
              <a:lnSpc>
                <a:spcPct val="90000"/>
              </a:lnSpc>
              <a:spcBef>
                <a:spcPts val="375"/>
              </a:spcBef>
              <a:buFont typeface="Wingdings" panose="05000000000000000000" pitchFamily="2" charset="2"/>
              <a:buChar char="Ø"/>
              <a:defRPr sz="1200"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marL="0" indent="0">
              <a:buNone/>
            </a:pPr>
            <a:r>
              <a:rPr lang="en-US" sz="1000" dirty="0"/>
              <a:t>BIC: Bayesian Information Criterion; CV: Cross-Validation; OOS: Out of sample</a:t>
            </a:r>
          </a:p>
        </p:txBody>
      </p:sp>
    </p:spTree>
    <p:extLst>
      <p:ext uri="{BB962C8B-B14F-4D97-AF65-F5344CB8AC3E}">
        <p14:creationId xmlns:p14="http://schemas.microsoft.com/office/powerpoint/2010/main" val="188833274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AD335-FF64-4C7B-8B9C-161C37702D0A}"/>
              </a:ext>
            </a:extLst>
          </p:cNvPr>
          <p:cNvSpPr>
            <a:spLocks noGrp="1"/>
          </p:cNvSpPr>
          <p:nvPr>
            <p:ph type="title"/>
          </p:nvPr>
        </p:nvSpPr>
        <p:spPr>
          <a:xfrm>
            <a:off x="76200" y="162580"/>
            <a:ext cx="8991600" cy="523220"/>
          </a:xfrm>
        </p:spPr>
        <p:txBody>
          <a:bodyPr/>
          <a:lstStyle/>
          <a:p>
            <a:r>
              <a:rPr lang="en-US" dirty="0"/>
              <a:t>We will choose CLL link since it minimizes the BIC</a:t>
            </a:r>
          </a:p>
        </p:txBody>
      </p:sp>
      <p:sp>
        <p:nvSpPr>
          <p:cNvPr id="32" name="Text Placeholder 3">
            <a:extLst>
              <a:ext uri="{FF2B5EF4-FFF2-40B4-BE49-F238E27FC236}">
                <a16:creationId xmlns:a16="http://schemas.microsoft.com/office/drawing/2014/main" id="{B6BACF7E-606F-4676-BE09-F7420CFAC717}"/>
              </a:ext>
            </a:extLst>
          </p:cNvPr>
          <p:cNvSpPr txBox="1">
            <a:spLocks/>
          </p:cNvSpPr>
          <p:nvPr/>
        </p:nvSpPr>
        <p:spPr>
          <a:xfrm>
            <a:off x="234684" y="5993296"/>
            <a:ext cx="7459270" cy="780556"/>
          </a:xfrm>
          <a:prstGeom prst="rect">
            <a:avLst/>
          </a:prstGeom>
        </p:spPr>
        <p:txBody>
          <a:bodyPr/>
          <a:lstStyle>
            <a:lvl1pPr marL="171446" indent="-171446" algn="l" defTabSz="685783" rtl="0" eaLnBrk="1" latinLnBrk="0" hangingPunct="1">
              <a:lnSpc>
                <a:spcPct val="90000"/>
              </a:lnSpc>
              <a:spcBef>
                <a:spcPts val="751"/>
              </a:spcBef>
              <a:buFont typeface="Arial" panose="020B0604020202020204" pitchFamily="34" charset="0"/>
              <a:buChar char="•"/>
              <a:defRPr sz="2400" kern="1200" baseline="0">
                <a:solidFill>
                  <a:schemeClr val="tx1"/>
                </a:solidFill>
                <a:latin typeface="Calibri Light" panose="020F0302020204030204" pitchFamily="34" charset="0"/>
                <a:ea typeface="+mn-ea"/>
                <a:cs typeface="Calibri Light" panose="020F0302020204030204" pitchFamily="34" charset="0"/>
              </a:defRPr>
            </a:lvl1pPr>
            <a:lvl2pPr marL="342891" indent="-171446" algn="l" defTabSz="685783" rtl="0" eaLnBrk="1" latinLnBrk="0" hangingPunct="1">
              <a:lnSpc>
                <a:spcPct val="90000"/>
              </a:lnSpc>
              <a:spcBef>
                <a:spcPts val="375"/>
              </a:spcBef>
              <a:buFont typeface="Franklin Gothic Book" panose="020B0503020102020204" pitchFamily="34" charset="0"/>
              <a:buChar char="–"/>
              <a:defRPr sz="2000" kern="1200">
                <a:solidFill>
                  <a:schemeClr val="tx1"/>
                </a:solidFill>
                <a:latin typeface="Calibri Light" panose="020F0302020204030204" pitchFamily="34" charset="0"/>
                <a:ea typeface="+mn-ea"/>
                <a:cs typeface="Calibri Light" panose="020F0302020204030204" pitchFamily="34" charset="0"/>
              </a:defRPr>
            </a:lvl2pPr>
            <a:lvl3pPr marL="514338" indent="-171446" algn="l" defTabSz="685783" rtl="0" eaLnBrk="1" latinLnBrk="0" hangingPunct="1">
              <a:lnSpc>
                <a:spcPct val="90000"/>
              </a:lnSpc>
              <a:spcBef>
                <a:spcPts val="375"/>
              </a:spcBef>
              <a:buFont typeface="Courier New" panose="02070309020205020404" pitchFamily="49" charset="0"/>
              <a:buChar char="o"/>
              <a:defRPr sz="1800" kern="1200">
                <a:solidFill>
                  <a:schemeClr val="tx1"/>
                </a:solidFill>
                <a:latin typeface="Calibri Light" panose="020F0302020204030204" pitchFamily="34" charset="0"/>
                <a:ea typeface="+mn-ea"/>
                <a:cs typeface="Calibri Light" panose="020F0302020204030204" pitchFamily="34" charset="0"/>
              </a:defRPr>
            </a:lvl3pPr>
            <a:lvl4pPr marL="685783" indent="-171446" algn="l" defTabSz="685783" rtl="0" eaLnBrk="1" latinLnBrk="0" hangingPunct="1">
              <a:lnSpc>
                <a:spcPct val="90000"/>
              </a:lnSpc>
              <a:spcBef>
                <a:spcPts val="375"/>
              </a:spcBef>
              <a:buFont typeface="Wingdings" panose="05000000000000000000" pitchFamily="2" charset="2"/>
              <a:buChar char="§"/>
              <a:defRPr sz="1600" kern="1200">
                <a:solidFill>
                  <a:schemeClr val="tx1"/>
                </a:solidFill>
                <a:latin typeface="Calibri Light" panose="020F0302020204030204" pitchFamily="34" charset="0"/>
                <a:ea typeface="+mn-ea"/>
                <a:cs typeface="Calibri Light" panose="020F0302020204030204" pitchFamily="34" charset="0"/>
              </a:defRPr>
            </a:lvl4pPr>
            <a:lvl5pPr marL="900091" indent="-214308" algn="l" defTabSz="685783" rtl="0" eaLnBrk="1" latinLnBrk="0" hangingPunct="1">
              <a:lnSpc>
                <a:spcPct val="90000"/>
              </a:lnSpc>
              <a:spcBef>
                <a:spcPts val="375"/>
              </a:spcBef>
              <a:buFont typeface="Wingdings" panose="05000000000000000000" pitchFamily="2" charset="2"/>
              <a:buChar char="Ø"/>
              <a:defRPr sz="1200"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marL="0" indent="0">
              <a:buNone/>
            </a:pPr>
            <a:r>
              <a:rPr lang="en-US" sz="1000" dirty="0"/>
              <a:t>BIC: Bayesian Information Criterion</a:t>
            </a:r>
          </a:p>
          <a:p>
            <a:pPr marL="0" indent="0">
              <a:buNone/>
            </a:pPr>
            <a:r>
              <a:rPr lang="en-US" sz="1000" dirty="0"/>
              <a:t>CLL: Complementary Log-Log</a:t>
            </a:r>
          </a:p>
          <a:p>
            <a:pPr marL="0" indent="0">
              <a:buNone/>
            </a:pPr>
            <a:r>
              <a:rPr lang="en-US" sz="1000" dirty="0"/>
              <a:t>OOS: Out of Sample</a:t>
            </a:r>
          </a:p>
          <a:p>
            <a:pPr marL="0" indent="0">
              <a:buNone/>
            </a:pPr>
            <a:endParaRPr lang="en-US" sz="1000" dirty="0"/>
          </a:p>
        </p:txBody>
      </p:sp>
      <p:sp>
        <p:nvSpPr>
          <p:cNvPr id="4" name="Rectangle 1">
            <a:extLst>
              <a:ext uri="{FF2B5EF4-FFF2-40B4-BE49-F238E27FC236}">
                <a16:creationId xmlns:a16="http://schemas.microsoft.com/office/drawing/2014/main" id="{7CFD4F10-BCA2-49A4-904C-A2DB8EFAB1E0}"/>
              </a:ext>
            </a:extLst>
          </p:cNvPr>
          <p:cNvSpPr>
            <a:spLocks noChangeArrowheads="1"/>
          </p:cNvSpPr>
          <p:nvPr/>
        </p:nvSpPr>
        <p:spPr bwMode="auto">
          <a:xfrm>
            <a:off x="2662238" y="26987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7" name="Table 6">
            <a:extLst>
              <a:ext uri="{FF2B5EF4-FFF2-40B4-BE49-F238E27FC236}">
                <a16:creationId xmlns:a16="http://schemas.microsoft.com/office/drawing/2014/main" id="{D9E07639-6414-401B-9415-C2091C90EE5D}"/>
              </a:ext>
            </a:extLst>
          </p:cNvPr>
          <p:cNvGraphicFramePr>
            <a:graphicFrameLocks noGrp="1"/>
          </p:cNvGraphicFramePr>
          <p:nvPr>
            <p:extLst/>
          </p:nvPr>
        </p:nvGraphicFramePr>
        <p:xfrm>
          <a:off x="310554" y="2612794"/>
          <a:ext cx="8522892" cy="2286000"/>
        </p:xfrm>
        <a:graphic>
          <a:graphicData uri="http://schemas.openxmlformats.org/drawingml/2006/table">
            <a:tbl>
              <a:tblPr firstRow="1" firstCol="1" bandRow="1">
                <a:tableStyleId>{5C22544A-7EE6-4342-B048-85BDC9FD1C3A}</a:tableStyleId>
              </a:tblPr>
              <a:tblGrid>
                <a:gridCol w="981026">
                  <a:extLst>
                    <a:ext uri="{9D8B030D-6E8A-4147-A177-3AD203B41FA5}">
                      <a16:colId xmlns:a16="http://schemas.microsoft.com/office/drawing/2014/main" val="758552912"/>
                    </a:ext>
                  </a:extLst>
                </a:gridCol>
                <a:gridCol w="981026">
                  <a:extLst>
                    <a:ext uri="{9D8B030D-6E8A-4147-A177-3AD203B41FA5}">
                      <a16:colId xmlns:a16="http://schemas.microsoft.com/office/drawing/2014/main" val="693064606"/>
                    </a:ext>
                  </a:extLst>
                </a:gridCol>
                <a:gridCol w="981026">
                  <a:extLst>
                    <a:ext uri="{9D8B030D-6E8A-4147-A177-3AD203B41FA5}">
                      <a16:colId xmlns:a16="http://schemas.microsoft.com/office/drawing/2014/main" val="3490583376"/>
                    </a:ext>
                  </a:extLst>
                </a:gridCol>
                <a:gridCol w="1050318">
                  <a:extLst>
                    <a:ext uri="{9D8B030D-6E8A-4147-A177-3AD203B41FA5}">
                      <a16:colId xmlns:a16="http://schemas.microsoft.com/office/drawing/2014/main" val="3019775725"/>
                    </a:ext>
                  </a:extLst>
                </a:gridCol>
                <a:gridCol w="698753">
                  <a:extLst>
                    <a:ext uri="{9D8B030D-6E8A-4147-A177-3AD203B41FA5}">
                      <a16:colId xmlns:a16="http://schemas.microsoft.com/office/drawing/2014/main" val="1834877357"/>
                    </a:ext>
                  </a:extLst>
                </a:gridCol>
                <a:gridCol w="698753">
                  <a:extLst>
                    <a:ext uri="{9D8B030D-6E8A-4147-A177-3AD203B41FA5}">
                      <a16:colId xmlns:a16="http://schemas.microsoft.com/office/drawing/2014/main" val="3368306063"/>
                    </a:ext>
                  </a:extLst>
                </a:gridCol>
                <a:gridCol w="698753">
                  <a:extLst>
                    <a:ext uri="{9D8B030D-6E8A-4147-A177-3AD203B41FA5}">
                      <a16:colId xmlns:a16="http://schemas.microsoft.com/office/drawing/2014/main" val="983372183"/>
                    </a:ext>
                  </a:extLst>
                </a:gridCol>
                <a:gridCol w="857760">
                  <a:extLst>
                    <a:ext uri="{9D8B030D-6E8A-4147-A177-3AD203B41FA5}">
                      <a16:colId xmlns:a16="http://schemas.microsoft.com/office/drawing/2014/main" val="587658500"/>
                    </a:ext>
                  </a:extLst>
                </a:gridCol>
                <a:gridCol w="718446">
                  <a:extLst>
                    <a:ext uri="{9D8B030D-6E8A-4147-A177-3AD203B41FA5}">
                      <a16:colId xmlns:a16="http://schemas.microsoft.com/office/drawing/2014/main" val="2835025971"/>
                    </a:ext>
                  </a:extLst>
                </a:gridCol>
                <a:gridCol w="857031">
                  <a:extLst>
                    <a:ext uri="{9D8B030D-6E8A-4147-A177-3AD203B41FA5}">
                      <a16:colId xmlns:a16="http://schemas.microsoft.com/office/drawing/2014/main" val="245825821"/>
                    </a:ext>
                  </a:extLst>
                </a:gridCol>
              </a:tblGrid>
              <a:tr h="640080">
                <a:tc>
                  <a:txBody>
                    <a:bodyPr/>
                    <a:lstStyle/>
                    <a:p>
                      <a:pPr marL="0" marR="0" algn="ctr">
                        <a:lnSpc>
                          <a:spcPts val="1200"/>
                        </a:lnSpc>
                        <a:spcBef>
                          <a:spcPts val="300"/>
                        </a:spcBef>
                        <a:spcAft>
                          <a:spcPts val="300"/>
                        </a:spcAft>
                      </a:pPr>
                      <a:r>
                        <a:rPr lang="en-US" sz="1000" b="1" dirty="0">
                          <a:effectLst/>
                          <a:latin typeface="Arial Bold" panose="020B0704020202020204" pitchFamily="34" charset="0"/>
                          <a:ea typeface="Calibri" panose="020F0502020204030204" pitchFamily="34" charset="0"/>
                          <a:cs typeface="Arial" panose="020B0604020202020204" pitchFamily="34" charset="0"/>
                        </a:rPr>
                        <a:t>Formula</a:t>
                      </a:r>
                    </a:p>
                  </a:txBody>
                  <a:tcPr marL="68580" marR="68580" marT="0" marB="0" anchor="ctr"/>
                </a:tc>
                <a:tc>
                  <a:txBody>
                    <a:bodyPr/>
                    <a:lstStyle/>
                    <a:p>
                      <a:pPr marL="0" marR="0" algn="ctr">
                        <a:lnSpc>
                          <a:spcPts val="1200"/>
                        </a:lnSpc>
                        <a:spcBef>
                          <a:spcPts val="300"/>
                        </a:spcBef>
                        <a:spcAft>
                          <a:spcPts val="300"/>
                        </a:spcAft>
                      </a:pPr>
                      <a:r>
                        <a:rPr lang="en-US" sz="1000" b="1">
                          <a:effectLst/>
                          <a:latin typeface="Arial Bold" panose="020B0704020202020204" pitchFamily="34" charset="0"/>
                          <a:ea typeface="Calibri" panose="020F0502020204030204" pitchFamily="34" charset="0"/>
                          <a:cs typeface="Arial" panose="020B0604020202020204" pitchFamily="34" charset="0"/>
                        </a:rPr>
                        <a:t>Distribution</a:t>
                      </a:r>
                    </a:p>
                  </a:txBody>
                  <a:tcPr marL="68580" marR="68580" marT="0" marB="0" anchor="ctr"/>
                </a:tc>
                <a:tc>
                  <a:txBody>
                    <a:bodyPr/>
                    <a:lstStyle/>
                    <a:p>
                      <a:pPr marL="0" marR="0" algn="ctr">
                        <a:lnSpc>
                          <a:spcPts val="1200"/>
                        </a:lnSpc>
                        <a:spcBef>
                          <a:spcPts val="300"/>
                        </a:spcBef>
                        <a:spcAft>
                          <a:spcPts val="300"/>
                        </a:spcAft>
                      </a:pPr>
                      <a:r>
                        <a:rPr lang="en-US" sz="1000" b="1">
                          <a:effectLst/>
                          <a:latin typeface="Arial Bold" panose="020B0704020202020204" pitchFamily="34" charset="0"/>
                          <a:ea typeface="Calibri" panose="020F0502020204030204" pitchFamily="34" charset="0"/>
                          <a:cs typeface="Arial" panose="020B0604020202020204" pitchFamily="34" charset="0"/>
                        </a:rPr>
                        <a:t>Link</a:t>
                      </a:r>
                    </a:p>
                  </a:txBody>
                  <a:tcPr marL="68580" marR="68580" marT="0" marB="0" anchor="ctr"/>
                </a:tc>
                <a:tc>
                  <a:txBody>
                    <a:bodyPr/>
                    <a:lstStyle/>
                    <a:p>
                      <a:pPr marL="0" marR="0" algn="ctr">
                        <a:lnSpc>
                          <a:spcPts val="1200"/>
                        </a:lnSpc>
                        <a:spcBef>
                          <a:spcPts val="300"/>
                        </a:spcBef>
                        <a:spcAft>
                          <a:spcPts val="300"/>
                        </a:spcAft>
                      </a:pPr>
                      <a:r>
                        <a:rPr lang="en-US" sz="1000" b="1">
                          <a:effectLst/>
                          <a:latin typeface="Arial Bold" panose="020B0704020202020204" pitchFamily="34" charset="0"/>
                          <a:ea typeface="Calibri" panose="020F0502020204030204" pitchFamily="34" charset="0"/>
                          <a:cs typeface="Arial" panose="020B0604020202020204" pitchFamily="34" charset="0"/>
                        </a:rPr>
                        <a:t>BIC</a:t>
                      </a:r>
                    </a:p>
                  </a:txBody>
                  <a:tcPr marL="68580" marR="68580" marT="0" marB="0" anchor="ctr"/>
                </a:tc>
                <a:tc>
                  <a:txBody>
                    <a:bodyPr/>
                    <a:lstStyle/>
                    <a:p>
                      <a:pPr marL="0" marR="0" algn="ctr">
                        <a:lnSpc>
                          <a:spcPts val="1200"/>
                        </a:lnSpc>
                        <a:spcBef>
                          <a:spcPts val="300"/>
                        </a:spcBef>
                        <a:spcAft>
                          <a:spcPts val="300"/>
                        </a:spcAft>
                      </a:pPr>
                      <a:r>
                        <a:rPr lang="en-US" sz="1000" b="1" dirty="0">
                          <a:effectLst/>
                          <a:latin typeface="Arial Bold" panose="020B0704020202020204" pitchFamily="34" charset="0"/>
                          <a:ea typeface="Calibri" panose="020F0502020204030204" pitchFamily="34" charset="0"/>
                          <a:cs typeface="Arial" panose="020B0604020202020204" pitchFamily="34" charset="0"/>
                        </a:rPr>
                        <a:t>OOS Brier</a:t>
                      </a:r>
                    </a:p>
                  </a:txBody>
                  <a:tcPr marL="68580" marR="68580" marT="0" marB="0" anchor="ctr"/>
                </a:tc>
                <a:tc>
                  <a:txBody>
                    <a:bodyPr/>
                    <a:lstStyle/>
                    <a:p>
                      <a:pPr marL="0" marR="0" algn="ctr">
                        <a:lnSpc>
                          <a:spcPts val="1200"/>
                        </a:lnSpc>
                        <a:spcBef>
                          <a:spcPts val="300"/>
                        </a:spcBef>
                        <a:spcAft>
                          <a:spcPts val="300"/>
                        </a:spcAft>
                      </a:pPr>
                      <a:r>
                        <a:rPr lang="en-US" sz="900" b="1" dirty="0">
                          <a:effectLst/>
                          <a:latin typeface="Arial Bold" panose="020B0704020202020204" pitchFamily="34" charset="0"/>
                          <a:ea typeface="Calibri" panose="020F0502020204030204" pitchFamily="34" charset="0"/>
                          <a:cs typeface="Arial" panose="020B0604020202020204" pitchFamily="34" charset="0"/>
                        </a:rPr>
                        <a:t>OOS Accuracy</a:t>
                      </a:r>
                    </a:p>
                  </a:txBody>
                  <a:tcPr marL="68580" marR="68580" marT="0" marB="0" anchor="ctr"/>
                </a:tc>
                <a:tc>
                  <a:txBody>
                    <a:bodyPr/>
                    <a:lstStyle/>
                    <a:p>
                      <a:pPr marL="0" marR="0" algn="ctr">
                        <a:lnSpc>
                          <a:spcPts val="1200"/>
                        </a:lnSpc>
                        <a:spcBef>
                          <a:spcPts val="300"/>
                        </a:spcBef>
                        <a:spcAft>
                          <a:spcPts val="300"/>
                        </a:spcAft>
                      </a:pPr>
                      <a:r>
                        <a:rPr lang="en-US" sz="700" b="1">
                          <a:effectLst/>
                          <a:latin typeface="Arial Bold" panose="020B0704020202020204" pitchFamily="34" charset="0"/>
                          <a:ea typeface="Calibri" panose="020F0502020204030204" pitchFamily="34" charset="0"/>
                          <a:cs typeface="Arial" panose="020B0604020202020204" pitchFamily="34" charset="0"/>
                        </a:rPr>
                        <a:t>OOS Recall (No Loop)</a:t>
                      </a:r>
                      <a:endParaRPr lang="en-US" sz="1000" b="1">
                        <a:effectLst/>
                        <a:latin typeface="Arial Bold" panose="020B07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ts val="1200"/>
                        </a:lnSpc>
                        <a:spcBef>
                          <a:spcPts val="300"/>
                        </a:spcBef>
                        <a:spcAft>
                          <a:spcPts val="300"/>
                        </a:spcAft>
                      </a:pPr>
                      <a:r>
                        <a:rPr lang="en-US" sz="1000" b="1" dirty="0">
                          <a:effectLst/>
                          <a:latin typeface="Arial Bold" panose="020B0704020202020204" pitchFamily="34" charset="0"/>
                          <a:ea typeface="Calibri" panose="020F0502020204030204" pitchFamily="34" charset="0"/>
                          <a:cs typeface="Arial" panose="020B0604020202020204" pitchFamily="34" charset="0"/>
                        </a:rPr>
                        <a:t>OOS Recall (Loop)</a:t>
                      </a:r>
                    </a:p>
                  </a:txBody>
                  <a:tcPr marL="68580" marR="68580" marT="0" marB="0" anchor="ctr"/>
                </a:tc>
                <a:tc>
                  <a:txBody>
                    <a:bodyPr/>
                    <a:lstStyle/>
                    <a:p>
                      <a:pPr marL="0" marR="0" algn="ctr">
                        <a:lnSpc>
                          <a:spcPts val="1200"/>
                        </a:lnSpc>
                        <a:spcBef>
                          <a:spcPts val="300"/>
                        </a:spcBef>
                        <a:spcAft>
                          <a:spcPts val="300"/>
                        </a:spcAft>
                      </a:pPr>
                      <a:r>
                        <a:rPr lang="en-US" sz="700" b="1">
                          <a:effectLst/>
                          <a:latin typeface="Arial Bold" panose="020B0704020202020204" pitchFamily="34" charset="0"/>
                          <a:ea typeface="Calibri" panose="020F0502020204030204" pitchFamily="34" charset="0"/>
                          <a:cs typeface="Arial" panose="020B0604020202020204" pitchFamily="34" charset="0"/>
                        </a:rPr>
                        <a:t>OOS Precision (No Loop)</a:t>
                      </a:r>
                      <a:endParaRPr lang="en-US" sz="1000" b="1">
                        <a:effectLst/>
                        <a:latin typeface="Arial Bold" panose="020B07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ts val="1200"/>
                        </a:lnSpc>
                        <a:spcBef>
                          <a:spcPts val="300"/>
                        </a:spcBef>
                        <a:spcAft>
                          <a:spcPts val="300"/>
                        </a:spcAft>
                      </a:pPr>
                      <a:r>
                        <a:rPr lang="en-US" sz="1000" b="1" dirty="0">
                          <a:effectLst/>
                          <a:latin typeface="Arial Bold" panose="020B0704020202020204" pitchFamily="34" charset="0"/>
                          <a:ea typeface="Calibri" panose="020F0502020204030204" pitchFamily="34" charset="0"/>
                          <a:cs typeface="Arial" panose="020B0604020202020204" pitchFamily="34" charset="0"/>
                        </a:rPr>
                        <a:t>OOS Precision (Loop)</a:t>
                      </a:r>
                    </a:p>
                  </a:txBody>
                  <a:tcPr marL="68580" marR="68580" marT="0" marB="0" anchor="ctr"/>
                </a:tc>
                <a:extLst>
                  <a:ext uri="{0D108BD9-81ED-4DB2-BD59-A6C34878D82A}">
                    <a16:rowId xmlns:a16="http://schemas.microsoft.com/office/drawing/2014/main" val="3166906930"/>
                  </a:ext>
                </a:extLst>
              </a:tr>
              <a:tr h="548640">
                <a:tc>
                  <a:txBody>
                    <a:bodyPr/>
                    <a:lstStyle/>
                    <a:p>
                      <a:pPr marL="0" marR="0">
                        <a:lnSpc>
                          <a:spcPts val="1200"/>
                        </a:lnSpc>
                        <a:spcBef>
                          <a:spcPts val="200"/>
                        </a:spcBef>
                        <a:spcAft>
                          <a:spcPts val="200"/>
                        </a:spcAft>
                      </a:pPr>
                      <a:r>
                        <a:rPr lang="en-US" sz="1000" dirty="0">
                          <a:effectLst/>
                          <a:latin typeface="Arial" panose="020B0604020202020204" pitchFamily="34" charset="0"/>
                          <a:ea typeface="Times New Roman" panose="02020603050405020304" pitchFamily="18" charset="0"/>
                        </a:rPr>
                        <a:t>Smooth Main Effects</a:t>
                      </a:r>
                    </a:p>
                  </a:txBody>
                  <a:tcPr marL="68580" marR="68580" marT="0" marB="0" anchor="ctr"/>
                </a:tc>
                <a:tc>
                  <a:txBody>
                    <a:bodyPr/>
                    <a:lstStyle/>
                    <a:p>
                      <a:pPr marL="0" marR="0" algn="ctr">
                        <a:lnSpc>
                          <a:spcPts val="1200"/>
                        </a:lnSpc>
                        <a:spcBef>
                          <a:spcPts val="200"/>
                        </a:spcBef>
                        <a:spcAft>
                          <a:spcPts val="200"/>
                        </a:spcAft>
                      </a:pPr>
                      <a:r>
                        <a:rPr lang="en-US" sz="1000">
                          <a:effectLst/>
                          <a:latin typeface="Arial" panose="020B0604020202020204" pitchFamily="34" charset="0"/>
                          <a:ea typeface="Times New Roman" panose="02020603050405020304" pitchFamily="18" charset="0"/>
                        </a:rPr>
                        <a:t>Binomial</a:t>
                      </a:r>
                    </a:p>
                  </a:txBody>
                  <a:tcPr marL="68580" marR="68580" marT="0" marB="0" anchor="ctr"/>
                </a:tc>
                <a:tc>
                  <a:txBody>
                    <a:bodyPr/>
                    <a:lstStyle/>
                    <a:p>
                      <a:pPr marL="0" marR="0" algn="ctr">
                        <a:lnSpc>
                          <a:spcPts val="1200"/>
                        </a:lnSpc>
                        <a:spcBef>
                          <a:spcPts val="200"/>
                        </a:spcBef>
                        <a:spcAft>
                          <a:spcPts val="200"/>
                        </a:spcAft>
                      </a:pPr>
                      <a:r>
                        <a:rPr lang="en-US" sz="1000">
                          <a:effectLst/>
                          <a:latin typeface="Arial" panose="020B0604020202020204" pitchFamily="34" charset="0"/>
                          <a:ea typeface="Times New Roman" panose="02020603050405020304" pitchFamily="18" charset="0"/>
                        </a:rPr>
                        <a:t>Logit</a:t>
                      </a:r>
                    </a:p>
                  </a:txBody>
                  <a:tcPr marL="68580" marR="68580" marT="0" marB="0" anchor="ctr"/>
                </a:tc>
                <a:tc>
                  <a:txBody>
                    <a:bodyPr/>
                    <a:lstStyle/>
                    <a:p>
                      <a:pPr marL="0" marR="0" algn="ctr">
                        <a:lnSpc>
                          <a:spcPts val="1200"/>
                        </a:lnSpc>
                        <a:spcBef>
                          <a:spcPts val="200"/>
                        </a:spcBef>
                        <a:spcAft>
                          <a:spcPts val="200"/>
                        </a:spcAft>
                      </a:pPr>
                      <a:r>
                        <a:rPr lang="en-US" sz="1000">
                          <a:effectLst/>
                          <a:latin typeface="Arial" panose="020B0604020202020204" pitchFamily="34" charset="0"/>
                          <a:ea typeface="Times New Roman" panose="02020603050405020304" pitchFamily="18" charset="0"/>
                        </a:rPr>
                        <a:t>163.516</a:t>
                      </a:r>
                    </a:p>
                  </a:txBody>
                  <a:tcPr marL="68580" marR="68580" marT="0" marB="0" anchor="ctr"/>
                </a:tc>
                <a:tc>
                  <a:txBody>
                    <a:bodyPr/>
                    <a:lstStyle/>
                    <a:p>
                      <a:pPr marL="0" marR="0" algn="ctr">
                        <a:lnSpc>
                          <a:spcPts val="1200"/>
                        </a:lnSpc>
                        <a:spcBef>
                          <a:spcPts val="200"/>
                        </a:spcBef>
                        <a:spcAft>
                          <a:spcPts val="200"/>
                        </a:spcAft>
                      </a:pPr>
                      <a:r>
                        <a:rPr lang="en-US" sz="1000">
                          <a:effectLst/>
                          <a:latin typeface="Arial" panose="020B0604020202020204" pitchFamily="34" charset="0"/>
                          <a:ea typeface="Times New Roman" panose="02020603050405020304" pitchFamily="18" charset="0"/>
                        </a:rPr>
                        <a:t>0.063</a:t>
                      </a:r>
                    </a:p>
                  </a:txBody>
                  <a:tcPr marL="68580" marR="68580" marT="0" marB="0" anchor="ctr"/>
                </a:tc>
                <a:tc>
                  <a:txBody>
                    <a:bodyPr/>
                    <a:lstStyle/>
                    <a:p>
                      <a:pPr marL="0" marR="0" algn="ctr">
                        <a:lnSpc>
                          <a:spcPts val="1200"/>
                        </a:lnSpc>
                        <a:spcBef>
                          <a:spcPts val="200"/>
                        </a:spcBef>
                        <a:spcAft>
                          <a:spcPts val="200"/>
                        </a:spcAft>
                      </a:pPr>
                      <a:r>
                        <a:rPr lang="en-US" sz="1000">
                          <a:effectLst/>
                          <a:latin typeface="Arial" panose="020B0604020202020204" pitchFamily="34" charset="0"/>
                          <a:ea typeface="Times New Roman" panose="02020603050405020304" pitchFamily="18" charset="0"/>
                        </a:rPr>
                        <a:t>0.92</a:t>
                      </a:r>
                    </a:p>
                  </a:txBody>
                  <a:tcPr marL="68580" marR="68580" marT="0" marB="0" anchor="ctr"/>
                </a:tc>
                <a:tc>
                  <a:txBody>
                    <a:bodyPr/>
                    <a:lstStyle/>
                    <a:p>
                      <a:pPr marL="0" marR="0" algn="ctr">
                        <a:lnSpc>
                          <a:spcPts val="1200"/>
                        </a:lnSpc>
                        <a:spcBef>
                          <a:spcPts val="200"/>
                        </a:spcBef>
                        <a:spcAft>
                          <a:spcPts val="200"/>
                        </a:spcAft>
                      </a:pPr>
                      <a:r>
                        <a:rPr lang="en-US" sz="1000">
                          <a:effectLst/>
                          <a:latin typeface="Arial" panose="020B0604020202020204" pitchFamily="34" charset="0"/>
                          <a:ea typeface="Times New Roman" panose="02020603050405020304" pitchFamily="18" charset="0"/>
                        </a:rPr>
                        <a:t>0.97</a:t>
                      </a:r>
                    </a:p>
                  </a:txBody>
                  <a:tcPr marL="68580" marR="68580" marT="0" marB="0" anchor="ctr"/>
                </a:tc>
                <a:tc>
                  <a:txBody>
                    <a:bodyPr/>
                    <a:lstStyle/>
                    <a:p>
                      <a:pPr marL="0" marR="0" algn="ctr">
                        <a:lnSpc>
                          <a:spcPts val="1200"/>
                        </a:lnSpc>
                        <a:spcBef>
                          <a:spcPts val="200"/>
                        </a:spcBef>
                        <a:spcAft>
                          <a:spcPts val="200"/>
                        </a:spcAft>
                      </a:pPr>
                      <a:r>
                        <a:rPr lang="en-US" sz="1000">
                          <a:effectLst/>
                          <a:latin typeface="Arial" panose="020B0604020202020204" pitchFamily="34" charset="0"/>
                          <a:ea typeface="Times New Roman" panose="02020603050405020304" pitchFamily="18" charset="0"/>
                        </a:rPr>
                        <a:t>0.86</a:t>
                      </a:r>
                    </a:p>
                  </a:txBody>
                  <a:tcPr marL="68580" marR="68580" marT="0" marB="0" anchor="ctr"/>
                </a:tc>
                <a:tc>
                  <a:txBody>
                    <a:bodyPr/>
                    <a:lstStyle/>
                    <a:p>
                      <a:pPr marL="0" marR="0" algn="ctr">
                        <a:lnSpc>
                          <a:spcPts val="1200"/>
                        </a:lnSpc>
                        <a:spcBef>
                          <a:spcPts val="200"/>
                        </a:spcBef>
                        <a:spcAft>
                          <a:spcPts val="200"/>
                        </a:spcAft>
                      </a:pPr>
                      <a:r>
                        <a:rPr lang="en-US" sz="1000" dirty="0">
                          <a:effectLst/>
                          <a:latin typeface="Arial" panose="020B0604020202020204" pitchFamily="34" charset="0"/>
                          <a:ea typeface="Times New Roman" panose="02020603050405020304" pitchFamily="18" charset="0"/>
                        </a:rPr>
                        <a:t>0.90</a:t>
                      </a:r>
                    </a:p>
                  </a:txBody>
                  <a:tcPr marL="68580" marR="68580" marT="0" marB="0" anchor="ctr"/>
                </a:tc>
                <a:tc>
                  <a:txBody>
                    <a:bodyPr/>
                    <a:lstStyle/>
                    <a:p>
                      <a:pPr marL="0" marR="0" algn="ctr">
                        <a:lnSpc>
                          <a:spcPts val="1200"/>
                        </a:lnSpc>
                        <a:spcBef>
                          <a:spcPts val="200"/>
                        </a:spcBef>
                        <a:spcAft>
                          <a:spcPts val="200"/>
                        </a:spcAft>
                      </a:pPr>
                      <a:r>
                        <a:rPr lang="en-US" sz="1000">
                          <a:effectLst/>
                          <a:latin typeface="Arial" panose="020B0604020202020204" pitchFamily="34" charset="0"/>
                          <a:ea typeface="Times New Roman" panose="02020603050405020304" pitchFamily="18" charset="0"/>
                        </a:rPr>
                        <a:t>0.95</a:t>
                      </a:r>
                    </a:p>
                  </a:txBody>
                  <a:tcPr marL="68580" marR="68580" marT="0" marB="0" anchor="ctr"/>
                </a:tc>
                <a:extLst>
                  <a:ext uri="{0D108BD9-81ED-4DB2-BD59-A6C34878D82A}">
                    <a16:rowId xmlns:a16="http://schemas.microsoft.com/office/drawing/2014/main" val="1365013774"/>
                  </a:ext>
                </a:extLst>
              </a:tr>
              <a:tr h="548640">
                <a:tc>
                  <a:txBody>
                    <a:bodyPr/>
                    <a:lstStyle/>
                    <a:p>
                      <a:pPr marL="0" marR="0">
                        <a:lnSpc>
                          <a:spcPts val="1200"/>
                        </a:lnSpc>
                        <a:spcBef>
                          <a:spcPts val="200"/>
                        </a:spcBef>
                        <a:spcAft>
                          <a:spcPts val="200"/>
                        </a:spcAft>
                      </a:pPr>
                      <a:r>
                        <a:rPr lang="en-US" sz="1000" dirty="0">
                          <a:effectLst/>
                          <a:latin typeface="Arial" panose="020B0604020202020204" pitchFamily="34" charset="0"/>
                          <a:ea typeface="Times New Roman" panose="02020603050405020304" pitchFamily="18" charset="0"/>
                        </a:rPr>
                        <a:t>Smooth Main Effects</a:t>
                      </a:r>
                    </a:p>
                  </a:txBody>
                  <a:tcPr marL="68580" marR="68580" marT="0" marB="0" anchor="ctr"/>
                </a:tc>
                <a:tc>
                  <a:txBody>
                    <a:bodyPr/>
                    <a:lstStyle/>
                    <a:p>
                      <a:pPr marL="0" marR="0" algn="ctr">
                        <a:lnSpc>
                          <a:spcPts val="1200"/>
                        </a:lnSpc>
                        <a:spcBef>
                          <a:spcPts val="200"/>
                        </a:spcBef>
                        <a:spcAft>
                          <a:spcPts val="200"/>
                        </a:spcAft>
                      </a:pPr>
                      <a:r>
                        <a:rPr lang="en-US" sz="1000">
                          <a:effectLst/>
                          <a:latin typeface="Arial" panose="020B0604020202020204" pitchFamily="34" charset="0"/>
                          <a:ea typeface="Times New Roman" panose="02020603050405020304" pitchFamily="18" charset="0"/>
                        </a:rPr>
                        <a:t>Binomial</a:t>
                      </a:r>
                    </a:p>
                  </a:txBody>
                  <a:tcPr marL="68580" marR="68580" marT="0" marB="0" anchor="ctr"/>
                </a:tc>
                <a:tc>
                  <a:txBody>
                    <a:bodyPr/>
                    <a:lstStyle/>
                    <a:p>
                      <a:pPr marL="0" marR="0" algn="ctr">
                        <a:lnSpc>
                          <a:spcPts val="1200"/>
                        </a:lnSpc>
                        <a:spcBef>
                          <a:spcPts val="200"/>
                        </a:spcBef>
                        <a:spcAft>
                          <a:spcPts val="200"/>
                        </a:spcAft>
                      </a:pPr>
                      <a:r>
                        <a:rPr lang="en-US" sz="1000">
                          <a:effectLst/>
                          <a:latin typeface="Arial" panose="020B0604020202020204" pitchFamily="34" charset="0"/>
                          <a:ea typeface="Times New Roman" panose="02020603050405020304" pitchFamily="18" charset="0"/>
                        </a:rPr>
                        <a:t>Probit</a:t>
                      </a:r>
                    </a:p>
                  </a:txBody>
                  <a:tcPr marL="68580" marR="68580" marT="0" marB="0" anchor="ctr"/>
                </a:tc>
                <a:tc>
                  <a:txBody>
                    <a:bodyPr/>
                    <a:lstStyle/>
                    <a:p>
                      <a:pPr marL="0" marR="0" algn="ctr">
                        <a:lnSpc>
                          <a:spcPts val="1200"/>
                        </a:lnSpc>
                        <a:spcBef>
                          <a:spcPts val="200"/>
                        </a:spcBef>
                        <a:spcAft>
                          <a:spcPts val="200"/>
                        </a:spcAft>
                      </a:pPr>
                      <a:r>
                        <a:rPr lang="en-US" sz="1000">
                          <a:effectLst/>
                          <a:latin typeface="Arial" panose="020B0604020202020204" pitchFamily="34" charset="0"/>
                          <a:ea typeface="Times New Roman" panose="02020603050405020304" pitchFamily="18" charset="0"/>
                        </a:rPr>
                        <a:t>171.206</a:t>
                      </a:r>
                    </a:p>
                  </a:txBody>
                  <a:tcPr marL="68580" marR="68580" marT="0" marB="0" anchor="ctr"/>
                </a:tc>
                <a:tc>
                  <a:txBody>
                    <a:bodyPr/>
                    <a:lstStyle/>
                    <a:p>
                      <a:pPr marL="0" marR="0" algn="ctr">
                        <a:lnSpc>
                          <a:spcPts val="1200"/>
                        </a:lnSpc>
                        <a:spcBef>
                          <a:spcPts val="200"/>
                        </a:spcBef>
                        <a:spcAft>
                          <a:spcPts val="200"/>
                        </a:spcAft>
                      </a:pPr>
                      <a:r>
                        <a:rPr lang="en-US" sz="1000" dirty="0">
                          <a:effectLst/>
                          <a:latin typeface="Arial" panose="020B0604020202020204" pitchFamily="34" charset="0"/>
                          <a:ea typeface="Times New Roman" panose="02020603050405020304" pitchFamily="18" charset="0"/>
                        </a:rPr>
                        <a:t>0.061</a:t>
                      </a:r>
                    </a:p>
                  </a:txBody>
                  <a:tcPr marL="68580" marR="68580" marT="0" marB="0" anchor="ctr"/>
                </a:tc>
                <a:tc>
                  <a:txBody>
                    <a:bodyPr/>
                    <a:lstStyle/>
                    <a:p>
                      <a:pPr marL="0" marR="0" algn="ctr">
                        <a:lnSpc>
                          <a:spcPts val="1200"/>
                        </a:lnSpc>
                        <a:spcBef>
                          <a:spcPts val="200"/>
                        </a:spcBef>
                        <a:spcAft>
                          <a:spcPts val="200"/>
                        </a:spcAft>
                      </a:pPr>
                      <a:r>
                        <a:rPr lang="en-US" sz="1000">
                          <a:effectLst/>
                          <a:latin typeface="Arial" panose="020B0604020202020204" pitchFamily="34" charset="0"/>
                          <a:ea typeface="Times New Roman" panose="02020603050405020304" pitchFamily="18" charset="0"/>
                        </a:rPr>
                        <a:t>0.90</a:t>
                      </a:r>
                    </a:p>
                  </a:txBody>
                  <a:tcPr marL="68580" marR="68580" marT="0" marB="0" anchor="ctr"/>
                </a:tc>
                <a:tc>
                  <a:txBody>
                    <a:bodyPr/>
                    <a:lstStyle/>
                    <a:p>
                      <a:pPr marL="0" marR="0" algn="ctr">
                        <a:lnSpc>
                          <a:spcPts val="1200"/>
                        </a:lnSpc>
                        <a:spcBef>
                          <a:spcPts val="200"/>
                        </a:spcBef>
                        <a:spcAft>
                          <a:spcPts val="200"/>
                        </a:spcAft>
                      </a:pPr>
                      <a:r>
                        <a:rPr lang="en-US" sz="1000">
                          <a:effectLst/>
                          <a:latin typeface="Arial" panose="020B0604020202020204" pitchFamily="34" charset="0"/>
                          <a:ea typeface="Times New Roman" panose="02020603050405020304" pitchFamily="18" charset="0"/>
                        </a:rPr>
                        <a:t>0.95</a:t>
                      </a:r>
                    </a:p>
                  </a:txBody>
                  <a:tcPr marL="68580" marR="68580" marT="0" marB="0" anchor="ctr"/>
                </a:tc>
                <a:tc>
                  <a:txBody>
                    <a:bodyPr/>
                    <a:lstStyle/>
                    <a:p>
                      <a:pPr marL="0" marR="0" algn="ctr">
                        <a:lnSpc>
                          <a:spcPts val="1200"/>
                        </a:lnSpc>
                        <a:spcBef>
                          <a:spcPts val="200"/>
                        </a:spcBef>
                        <a:spcAft>
                          <a:spcPts val="200"/>
                        </a:spcAft>
                      </a:pPr>
                      <a:r>
                        <a:rPr lang="en-US" sz="1000">
                          <a:effectLst/>
                          <a:latin typeface="Arial" panose="020B0604020202020204" pitchFamily="34" charset="0"/>
                          <a:ea typeface="Times New Roman" panose="02020603050405020304" pitchFamily="18" charset="0"/>
                        </a:rPr>
                        <a:t>0.83</a:t>
                      </a:r>
                    </a:p>
                  </a:txBody>
                  <a:tcPr marL="68580" marR="68580" marT="0" marB="0" anchor="ctr"/>
                </a:tc>
                <a:tc>
                  <a:txBody>
                    <a:bodyPr/>
                    <a:lstStyle/>
                    <a:p>
                      <a:pPr marL="0" marR="0" algn="ctr">
                        <a:lnSpc>
                          <a:spcPts val="1200"/>
                        </a:lnSpc>
                        <a:spcBef>
                          <a:spcPts val="200"/>
                        </a:spcBef>
                        <a:spcAft>
                          <a:spcPts val="200"/>
                        </a:spcAft>
                      </a:pPr>
                      <a:r>
                        <a:rPr lang="en-US" sz="1000">
                          <a:effectLst/>
                          <a:latin typeface="Arial" panose="020B0604020202020204" pitchFamily="34" charset="0"/>
                          <a:ea typeface="Times New Roman" panose="02020603050405020304" pitchFamily="18" charset="0"/>
                        </a:rPr>
                        <a:t>0.88</a:t>
                      </a:r>
                    </a:p>
                  </a:txBody>
                  <a:tcPr marL="68580" marR="68580" marT="0" marB="0" anchor="ctr"/>
                </a:tc>
                <a:tc>
                  <a:txBody>
                    <a:bodyPr/>
                    <a:lstStyle/>
                    <a:p>
                      <a:pPr marL="0" marR="0" algn="ctr">
                        <a:lnSpc>
                          <a:spcPts val="1200"/>
                        </a:lnSpc>
                        <a:spcBef>
                          <a:spcPts val="200"/>
                        </a:spcBef>
                        <a:spcAft>
                          <a:spcPts val="200"/>
                        </a:spcAft>
                      </a:pPr>
                      <a:r>
                        <a:rPr lang="en-US" sz="1000" dirty="0">
                          <a:effectLst/>
                          <a:latin typeface="Arial" panose="020B0604020202020204" pitchFamily="34" charset="0"/>
                          <a:ea typeface="Times New Roman" panose="02020603050405020304" pitchFamily="18" charset="0"/>
                        </a:rPr>
                        <a:t>0.93</a:t>
                      </a:r>
                    </a:p>
                  </a:txBody>
                  <a:tcPr marL="68580" marR="68580" marT="0" marB="0" anchor="ctr"/>
                </a:tc>
                <a:extLst>
                  <a:ext uri="{0D108BD9-81ED-4DB2-BD59-A6C34878D82A}">
                    <a16:rowId xmlns:a16="http://schemas.microsoft.com/office/drawing/2014/main" val="616622580"/>
                  </a:ext>
                </a:extLst>
              </a:tr>
              <a:tr h="548640">
                <a:tc>
                  <a:txBody>
                    <a:bodyPr/>
                    <a:lstStyle/>
                    <a:p>
                      <a:pPr marL="0" marR="0">
                        <a:lnSpc>
                          <a:spcPts val="1200"/>
                        </a:lnSpc>
                        <a:spcBef>
                          <a:spcPts val="200"/>
                        </a:spcBef>
                        <a:spcAft>
                          <a:spcPts val="200"/>
                        </a:spcAft>
                      </a:pPr>
                      <a:r>
                        <a:rPr lang="en-US" sz="1000" dirty="0">
                          <a:effectLst/>
                          <a:latin typeface="Arial" panose="020B0604020202020204" pitchFamily="34" charset="0"/>
                          <a:ea typeface="Times New Roman" panose="02020603050405020304" pitchFamily="18" charset="0"/>
                        </a:rPr>
                        <a:t>Smooth Main Effects</a:t>
                      </a:r>
                    </a:p>
                  </a:txBody>
                  <a:tcPr marL="68580" marR="68580" marT="0" marB="0" anchor="ctr"/>
                </a:tc>
                <a:tc>
                  <a:txBody>
                    <a:bodyPr/>
                    <a:lstStyle/>
                    <a:p>
                      <a:pPr marL="0" marR="0" algn="ctr">
                        <a:lnSpc>
                          <a:spcPts val="1200"/>
                        </a:lnSpc>
                        <a:spcBef>
                          <a:spcPts val="200"/>
                        </a:spcBef>
                        <a:spcAft>
                          <a:spcPts val="200"/>
                        </a:spcAft>
                      </a:pPr>
                      <a:r>
                        <a:rPr lang="en-US" sz="1000">
                          <a:effectLst/>
                          <a:latin typeface="Arial" panose="020B0604020202020204" pitchFamily="34" charset="0"/>
                          <a:ea typeface="Times New Roman" panose="02020603050405020304" pitchFamily="18" charset="0"/>
                        </a:rPr>
                        <a:t>Binomial</a:t>
                      </a:r>
                    </a:p>
                  </a:txBody>
                  <a:tcPr marL="68580" marR="68580" marT="0" marB="0" anchor="ctr"/>
                </a:tc>
                <a:tc>
                  <a:txBody>
                    <a:bodyPr/>
                    <a:lstStyle/>
                    <a:p>
                      <a:pPr marL="0" marR="0" algn="ctr">
                        <a:lnSpc>
                          <a:spcPts val="1200"/>
                        </a:lnSpc>
                        <a:spcBef>
                          <a:spcPts val="200"/>
                        </a:spcBef>
                        <a:spcAft>
                          <a:spcPts val="200"/>
                        </a:spcAft>
                      </a:pPr>
                      <a:r>
                        <a:rPr lang="en-US" sz="1000">
                          <a:effectLst/>
                          <a:latin typeface="Arial" panose="020B0604020202020204" pitchFamily="34" charset="0"/>
                          <a:ea typeface="Times New Roman" panose="02020603050405020304" pitchFamily="18" charset="0"/>
                        </a:rPr>
                        <a:t>CLL</a:t>
                      </a:r>
                    </a:p>
                  </a:txBody>
                  <a:tcPr marL="68580" marR="68580" marT="0" marB="0" anchor="ctr"/>
                </a:tc>
                <a:tc>
                  <a:txBody>
                    <a:bodyPr/>
                    <a:lstStyle/>
                    <a:p>
                      <a:pPr marL="0" marR="0" algn="ctr">
                        <a:lnSpc>
                          <a:spcPts val="1200"/>
                        </a:lnSpc>
                        <a:spcBef>
                          <a:spcPts val="200"/>
                        </a:spcBef>
                        <a:spcAft>
                          <a:spcPts val="200"/>
                        </a:spcAft>
                      </a:pPr>
                      <a:r>
                        <a:rPr lang="en-US" sz="1000">
                          <a:effectLst/>
                          <a:latin typeface="Arial" panose="020B0604020202020204" pitchFamily="34" charset="0"/>
                          <a:ea typeface="Times New Roman" panose="02020603050405020304" pitchFamily="18" charset="0"/>
                        </a:rPr>
                        <a:t>148.437</a:t>
                      </a:r>
                    </a:p>
                  </a:txBody>
                  <a:tcPr marL="68580" marR="68580" marT="0" marB="0" anchor="ctr"/>
                </a:tc>
                <a:tc>
                  <a:txBody>
                    <a:bodyPr/>
                    <a:lstStyle/>
                    <a:p>
                      <a:pPr marL="0" marR="0" algn="ctr">
                        <a:lnSpc>
                          <a:spcPts val="1200"/>
                        </a:lnSpc>
                        <a:spcBef>
                          <a:spcPts val="200"/>
                        </a:spcBef>
                        <a:spcAft>
                          <a:spcPts val="200"/>
                        </a:spcAft>
                      </a:pPr>
                      <a:r>
                        <a:rPr lang="en-US" sz="1000">
                          <a:effectLst/>
                          <a:latin typeface="Arial" panose="020B0604020202020204" pitchFamily="34" charset="0"/>
                          <a:ea typeface="Times New Roman" panose="02020603050405020304" pitchFamily="18" charset="0"/>
                        </a:rPr>
                        <a:t>0.067</a:t>
                      </a:r>
                    </a:p>
                  </a:txBody>
                  <a:tcPr marL="68580" marR="68580" marT="0" marB="0" anchor="ctr"/>
                </a:tc>
                <a:tc>
                  <a:txBody>
                    <a:bodyPr/>
                    <a:lstStyle/>
                    <a:p>
                      <a:pPr marL="0" marR="0" algn="ctr">
                        <a:lnSpc>
                          <a:spcPts val="1200"/>
                        </a:lnSpc>
                        <a:spcBef>
                          <a:spcPts val="200"/>
                        </a:spcBef>
                        <a:spcAft>
                          <a:spcPts val="200"/>
                        </a:spcAft>
                      </a:pPr>
                      <a:r>
                        <a:rPr lang="en-US" sz="1000">
                          <a:effectLst/>
                          <a:latin typeface="Arial" panose="020B0604020202020204" pitchFamily="34" charset="0"/>
                          <a:ea typeface="Times New Roman" panose="02020603050405020304" pitchFamily="18" charset="0"/>
                        </a:rPr>
                        <a:t>0.90</a:t>
                      </a:r>
                    </a:p>
                  </a:txBody>
                  <a:tcPr marL="68580" marR="68580" marT="0" marB="0" anchor="ctr"/>
                </a:tc>
                <a:tc>
                  <a:txBody>
                    <a:bodyPr/>
                    <a:lstStyle/>
                    <a:p>
                      <a:pPr marL="0" marR="0" algn="ctr">
                        <a:lnSpc>
                          <a:spcPts val="1200"/>
                        </a:lnSpc>
                        <a:spcBef>
                          <a:spcPts val="200"/>
                        </a:spcBef>
                        <a:spcAft>
                          <a:spcPts val="200"/>
                        </a:spcAft>
                      </a:pPr>
                      <a:r>
                        <a:rPr lang="en-US" sz="1000">
                          <a:effectLst/>
                          <a:latin typeface="Arial" panose="020B0604020202020204" pitchFamily="34" charset="0"/>
                          <a:ea typeface="Times New Roman" panose="02020603050405020304" pitchFamily="18" charset="0"/>
                        </a:rPr>
                        <a:t>0.97</a:t>
                      </a:r>
                    </a:p>
                  </a:txBody>
                  <a:tcPr marL="68580" marR="68580" marT="0" marB="0" anchor="ctr"/>
                </a:tc>
                <a:tc>
                  <a:txBody>
                    <a:bodyPr/>
                    <a:lstStyle/>
                    <a:p>
                      <a:pPr marL="0" marR="0" algn="ctr">
                        <a:lnSpc>
                          <a:spcPts val="1200"/>
                        </a:lnSpc>
                        <a:spcBef>
                          <a:spcPts val="200"/>
                        </a:spcBef>
                        <a:spcAft>
                          <a:spcPts val="200"/>
                        </a:spcAft>
                      </a:pPr>
                      <a:r>
                        <a:rPr lang="en-US" sz="1000">
                          <a:effectLst/>
                          <a:latin typeface="Arial" panose="020B0604020202020204" pitchFamily="34" charset="0"/>
                          <a:ea typeface="Times New Roman" panose="02020603050405020304" pitchFamily="18" charset="0"/>
                        </a:rPr>
                        <a:t>0.81</a:t>
                      </a:r>
                    </a:p>
                  </a:txBody>
                  <a:tcPr marL="68580" marR="68580" marT="0" marB="0" anchor="ctr"/>
                </a:tc>
                <a:tc>
                  <a:txBody>
                    <a:bodyPr/>
                    <a:lstStyle/>
                    <a:p>
                      <a:pPr marL="0" marR="0" algn="ctr">
                        <a:lnSpc>
                          <a:spcPts val="1200"/>
                        </a:lnSpc>
                        <a:spcBef>
                          <a:spcPts val="200"/>
                        </a:spcBef>
                        <a:spcAft>
                          <a:spcPts val="200"/>
                        </a:spcAft>
                      </a:pPr>
                      <a:r>
                        <a:rPr lang="en-US" sz="1000">
                          <a:effectLst/>
                          <a:latin typeface="Arial" panose="020B0604020202020204" pitchFamily="34" charset="0"/>
                          <a:ea typeface="Times New Roman" panose="02020603050405020304" pitchFamily="18" charset="0"/>
                        </a:rPr>
                        <a:t>0.87</a:t>
                      </a:r>
                    </a:p>
                  </a:txBody>
                  <a:tcPr marL="68580" marR="68580" marT="0" marB="0" anchor="ctr"/>
                </a:tc>
                <a:tc>
                  <a:txBody>
                    <a:bodyPr/>
                    <a:lstStyle/>
                    <a:p>
                      <a:pPr marL="0" marR="0" algn="ctr">
                        <a:lnSpc>
                          <a:spcPts val="1200"/>
                        </a:lnSpc>
                        <a:spcBef>
                          <a:spcPts val="200"/>
                        </a:spcBef>
                        <a:spcAft>
                          <a:spcPts val="200"/>
                        </a:spcAft>
                      </a:pPr>
                      <a:r>
                        <a:rPr lang="en-US" sz="1000" dirty="0">
                          <a:effectLst/>
                          <a:latin typeface="Arial" panose="020B0604020202020204" pitchFamily="34" charset="0"/>
                          <a:ea typeface="Times New Roman" panose="02020603050405020304" pitchFamily="18" charset="0"/>
                        </a:rPr>
                        <a:t>0.95</a:t>
                      </a:r>
                    </a:p>
                  </a:txBody>
                  <a:tcPr marL="68580" marR="68580" marT="0" marB="0" anchor="ctr"/>
                </a:tc>
                <a:extLst>
                  <a:ext uri="{0D108BD9-81ED-4DB2-BD59-A6C34878D82A}">
                    <a16:rowId xmlns:a16="http://schemas.microsoft.com/office/drawing/2014/main" val="2073959224"/>
                  </a:ext>
                </a:extLst>
              </a:tr>
            </a:tbl>
          </a:graphicData>
        </a:graphic>
      </p:graphicFrame>
      <p:sp>
        <p:nvSpPr>
          <p:cNvPr id="6" name="Rectangle 5">
            <a:extLst>
              <a:ext uri="{FF2B5EF4-FFF2-40B4-BE49-F238E27FC236}">
                <a16:creationId xmlns:a16="http://schemas.microsoft.com/office/drawing/2014/main" id="{37D73C3F-4678-4A6F-A166-FC08671C7881}"/>
              </a:ext>
            </a:extLst>
          </p:cNvPr>
          <p:cNvSpPr/>
          <p:nvPr/>
        </p:nvSpPr>
        <p:spPr>
          <a:xfrm>
            <a:off x="234684" y="4300094"/>
            <a:ext cx="8730412" cy="5987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802582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AD335-FF64-4C7B-8B9C-161C37702D0A}"/>
              </a:ext>
            </a:extLst>
          </p:cNvPr>
          <p:cNvSpPr>
            <a:spLocks noGrp="1"/>
          </p:cNvSpPr>
          <p:nvPr>
            <p:ph type="title"/>
          </p:nvPr>
        </p:nvSpPr>
        <p:spPr>
          <a:xfrm>
            <a:off x="76200" y="162580"/>
            <a:ext cx="8991600" cy="523220"/>
          </a:xfrm>
        </p:spPr>
        <p:txBody>
          <a:bodyPr/>
          <a:lstStyle/>
          <a:p>
            <a:r>
              <a:rPr lang="en-US" dirty="0"/>
              <a:t>Plotting the effect functions suggests improvements</a:t>
            </a:r>
          </a:p>
        </p:txBody>
      </p:sp>
      <p:sp>
        <p:nvSpPr>
          <p:cNvPr id="4" name="Rectangle 1">
            <a:extLst>
              <a:ext uri="{FF2B5EF4-FFF2-40B4-BE49-F238E27FC236}">
                <a16:creationId xmlns:a16="http://schemas.microsoft.com/office/drawing/2014/main" id="{7CFD4F10-BCA2-49A4-904C-A2DB8EFAB1E0}"/>
              </a:ext>
            </a:extLst>
          </p:cNvPr>
          <p:cNvSpPr>
            <a:spLocks noChangeArrowheads="1"/>
          </p:cNvSpPr>
          <p:nvPr/>
        </p:nvSpPr>
        <p:spPr bwMode="auto">
          <a:xfrm>
            <a:off x="2662238" y="26987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7" name="Picture" descr="Figure 10.14: Estimated response functions for the GAM predicting paper plane probability of looping.">
            <a:extLst>
              <a:ext uri="{FF2B5EF4-FFF2-40B4-BE49-F238E27FC236}">
                <a16:creationId xmlns:a16="http://schemas.microsoft.com/office/drawing/2014/main" id="{665593BC-F03E-478B-A1D3-30D87106B677}"/>
              </a:ext>
            </a:extLst>
          </p:cNvPr>
          <p:cNvPicPr/>
          <p:nvPr/>
        </p:nvPicPr>
        <p:blipFill>
          <a:blip r:embed="rId2"/>
          <a:stretch>
            <a:fillRect/>
          </a:stretch>
        </p:blipFill>
        <p:spPr bwMode="auto">
          <a:xfrm>
            <a:off x="270703" y="1818861"/>
            <a:ext cx="8602594" cy="3220278"/>
          </a:xfrm>
          <a:prstGeom prst="rect">
            <a:avLst/>
          </a:prstGeom>
          <a:noFill/>
          <a:ln w="9525">
            <a:noFill/>
            <a:headEnd/>
            <a:tailEnd/>
          </a:ln>
        </p:spPr>
      </p:pic>
    </p:spTree>
    <p:extLst>
      <p:ext uri="{BB962C8B-B14F-4D97-AF65-F5344CB8AC3E}">
        <p14:creationId xmlns:p14="http://schemas.microsoft.com/office/powerpoint/2010/main" val="38584879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AD335-FF64-4C7B-8B9C-161C37702D0A}"/>
              </a:ext>
            </a:extLst>
          </p:cNvPr>
          <p:cNvSpPr>
            <a:spLocks noGrp="1"/>
          </p:cNvSpPr>
          <p:nvPr>
            <p:ph type="title"/>
          </p:nvPr>
        </p:nvSpPr>
        <p:spPr>
          <a:xfrm>
            <a:off x="76200" y="162580"/>
            <a:ext cx="8991600" cy="523220"/>
          </a:xfrm>
        </p:spPr>
        <p:txBody>
          <a:bodyPr/>
          <a:lstStyle/>
          <a:p>
            <a:r>
              <a:rPr lang="en-US" dirty="0"/>
              <a:t>Plotting the effect functions suggests improvements</a:t>
            </a:r>
          </a:p>
        </p:txBody>
      </p:sp>
      <p:sp>
        <p:nvSpPr>
          <p:cNvPr id="4" name="Rectangle 1">
            <a:extLst>
              <a:ext uri="{FF2B5EF4-FFF2-40B4-BE49-F238E27FC236}">
                <a16:creationId xmlns:a16="http://schemas.microsoft.com/office/drawing/2014/main" id="{7CFD4F10-BCA2-49A4-904C-A2DB8EFAB1E0}"/>
              </a:ext>
            </a:extLst>
          </p:cNvPr>
          <p:cNvSpPr>
            <a:spLocks noChangeArrowheads="1"/>
          </p:cNvSpPr>
          <p:nvPr/>
        </p:nvSpPr>
        <p:spPr bwMode="auto">
          <a:xfrm>
            <a:off x="2662238" y="26987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7" name="Picture" descr="Figure 10.14: Estimated response functions for the GAM predicting paper plane probability of looping.">
            <a:extLst>
              <a:ext uri="{FF2B5EF4-FFF2-40B4-BE49-F238E27FC236}">
                <a16:creationId xmlns:a16="http://schemas.microsoft.com/office/drawing/2014/main" id="{665593BC-F03E-478B-A1D3-30D87106B677}"/>
              </a:ext>
            </a:extLst>
          </p:cNvPr>
          <p:cNvPicPr/>
          <p:nvPr/>
        </p:nvPicPr>
        <p:blipFill>
          <a:blip r:embed="rId2"/>
          <a:stretch>
            <a:fillRect/>
          </a:stretch>
        </p:blipFill>
        <p:spPr bwMode="auto">
          <a:xfrm>
            <a:off x="270703" y="1818861"/>
            <a:ext cx="8602594" cy="3220278"/>
          </a:xfrm>
          <a:prstGeom prst="rect">
            <a:avLst/>
          </a:prstGeom>
          <a:noFill/>
          <a:ln w="9525">
            <a:noFill/>
            <a:headEnd/>
            <a:tailEnd/>
          </a:ln>
        </p:spPr>
      </p:pic>
      <p:grpSp>
        <p:nvGrpSpPr>
          <p:cNvPr id="8" name="Group 7">
            <a:extLst>
              <a:ext uri="{FF2B5EF4-FFF2-40B4-BE49-F238E27FC236}">
                <a16:creationId xmlns:a16="http://schemas.microsoft.com/office/drawing/2014/main" id="{56190427-29C9-4D1D-9620-B52F699B1F23}"/>
              </a:ext>
            </a:extLst>
          </p:cNvPr>
          <p:cNvGrpSpPr/>
          <p:nvPr/>
        </p:nvGrpSpPr>
        <p:grpSpPr>
          <a:xfrm>
            <a:off x="2961862" y="3200401"/>
            <a:ext cx="3438937" cy="3091068"/>
            <a:chOff x="5197162" y="2481267"/>
            <a:chExt cx="3438937" cy="3228516"/>
          </a:xfrm>
        </p:grpSpPr>
        <p:sp>
          <p:nvSpPr>
            <p:cNvPr id="9" name="Rectangle 8">
              <a:extLst>
                <a:ext uri="{FF2B5EF4-FFF2-40B4-BE49-F238E27FC236}">
                  <a16:creationId xmlns:a16="http://schemas.microsoft.com/office/drawing/2014/main" id="{9DCFCF89-40A7-47D4-9DB2-575597FC46D3}"/>
                </a:ext>
              </a:extLst>
            </p:cNvPr>
            <p:cNvSpPr/>
            <p:nvPr/>
          </p:nvSpPr>
          <p:spPr>
            <a:xfrm flipH="1">
              <a:off x="5301334" y="4666464"/>
              <a:ext cx="3334765" cy="1043319"/>
            </a:xfrm>
            <a:prstGeom prst="rect">
              <a:avLst/>
            </a:prstGeom>
            <a:solidFill>
              <a:srgbClr val="FFFF00"/>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Huge smoothness penalty; this is basically a line, so replace smooth function with a linear effect</a:t>
              </a:r>
            </a:p>
          </p:txBody>
        </p:sp>
        <p:cxnSp>
          <p:nvCxnSpPr>
            <p:cNvPr id="10" name="Straight Arrow Connector 9">
              <a:extLst>
                <a:ext uri="{FF2B5EF4-FFF2-40B4-BE49-F238E27FC236}">
                  <a16:creationId xmlns:a16="http://schemas.microsoft.com/office/drawing/2014/main" id="{25F837EE-3D0C-4F40-BB2F-7F4D1BEE1175}"/>
                </a:ext>
              </a:extLst>
            </p:cNvPr>
            <p:cNvCxnSpPr>
              <a:cxnSpLocks/>
              <a:stCxn id="9" idx="0"/>
            </p:cNvCxnSpPr>
            <p:nvPr/>
          </p:nvCxnSpPr>
          <p:spPr>
            <a:xfrm flipH="1" flipV="1">
              <a:off x="5197162" y="2481267"/>
              <a:ext cx="1771554" cy="2185197"/>
            </a:xfrm>
            <a:prstGeom prst="straightConnector1">
              <a:avLst/>
            </a:prstGeom>
            <a:ln w="571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4187230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AD335-FF64-4C7B-8B9C-161C37702D0A}"/>
              </a:ext>
            </a:extLst>
          </p:cNvPr>
          <p:cNvSpPr>
            <a:spLocks noGrp="1"/>
          </p:cNvSpPr>
          <p:nvPr>
            <p:ph type="title"/>
          </p:nvPr>
        </p:nvSpPr>
        <p:spPr>
          <a:xfrm>
            <a:off x="76200" y="162580"/>
            <a:ext cx="8991600" cy="523220"/>
          </a:xfrm>
        </p:spPr>
        <p:txBody>
          <a:bodyPr/>
          <a:lstStyle/>
          <a:p>
            <a:r>
              <a:rPr lang="en-US" dirty="0"/>
              <a:t>Plotting the effect functions suggests improvements</a:t>
            </a:r>
          </a:p>
        </p:txBody>
      </p:sp>
      <p:sp>
        <p:nvSpPr>
          <p:cNvPr id="4" name="Rectangle 1">
            <a:extLst>
              <a:ext uri="{FF2B5EF4-FFF2-40B4-BE49-F238E27FC236}">
                <a16:creationId xmlns:a16="http://schemas.microsoft.com/office/drawing/2014/main" id="{7CFD4F10-BCA2-49A4-904C-A2DB8EFAB1E0}"/>
              </a:ext>
            </a:extLst>
          </p:cNvPr>
          <p:cNvSpPr>
            <a:spLocks noChangeArrowheads="1"/>
          </p:cNvSpPr>
          <p:nvPr/>
        </p:nvSpPr>
        <p:spPr bwMode="auto">
          <a:xfrm>
            <a:off x="2662238" y="26987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7" name="Picture" descr="Figure 10.14: Estimated response functions for the GAM predicting paper plane probability of looping.">
            <a:extLst>
              <a:ext uri="{FF2B5EF4-FFF2-40B4-BE49-F238E27FC236}">
                <a16:creationId xmlns:a16="http://schemas.microsoft.com/office/drawing/2014/main" id="{665593BC-F03E-478B-A1D3-30D87106B677}"/>
              </a:ext>
            </a:extLst>
          </p:cNvPr>
          <p:cNvPicPr/>
          <p:nvPr/>
        </p:nvPicPr>
        <p:blipFill>
          <a:blip r:embed="rId2"/>
          <a:stretch>
            <a:fillRect/>
          </a:stretch>
        </p:blipFill>
        <p:spPr bwMode="auto">
          <a:xfrm>
            <a:off x="270703" y="1818861"/>
            <a:ext cx="8602594" cy="3220278"/>
          </a:xfrm>
          <a:prstGeom prst="rect">
            <a:avLst/>
          </a:prstGeom>
          <a:noFill/>
          <a:ln w="9525">
            <a:noFill/>
            <a:headEnd/>
            <a:tailEnd/>
          </a:ln>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A533712E-4069-4D94-BA2A-0BD32EAC5FF8}"/>
                  </a:ext>
                </a:extLst>
              </p:cNvPr>
              <p:cNvSpPr txBox="1"/>
              <p:nvPr/>
            </p:nvSpPr>
            <p:spPr>
              <a:xfrm>
                <a:off x="270703" y="5919028"/>
                <a:ext cx="8602594" cy="41370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𝜂</m:t>
                      </m:r>
                      <m:d>
                        <m:dPr>
                          <m:ctrlPr>
                            <a:rPr lang="en-US" i="1">
                              <a:latin typeface="Cambria Math" panose="02040503050406030204" pitchFamily="18" charset="0"/>
                            </a:rPr>
                          </m:ctrlPr>
                        </m:dPr>
                        <m:e>
                          <m:r>
                            <a:rPr lang="en-US" i="1">
                              <a:latin typeface="Cambria Math" panose="02040503050406030204" pitchFamily="18" charset="0"/>
                            </a:rPr>
                            <m:t>𝑃</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m:rPr>
                                      <m:nor/>
                                    </m:rPr>
                                    <a:rPr lang="en-US"/>
                                    <m:t>loop</m:t>
                                  </m:r>
                                </m:e>
                                <m:sub>
                                  <m:r>
                                    <a:rPr lang="en-US" i="1">
                                      <a:latin typeface="Cambria Math" panose="02040503050406030204" pitchFamily="18" charset="0"/>
                                    </a:rPr>
                                    <m:t>𝑖</m:t>
                                  </m:r>
                                </m:sub>
                              </m:sSub>
                            </m:e>
                          </m:d>
                        </m:e>
                      </m:d>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𝛽</m:t>
                          </m:r>
                        </m:e>
                        <m:sub>
                          <m:r>
                            <a:rPr lang="en-US" i="1">
                              <a:latin typeface="Cambria Math" panose="02040503050406030204" pitchFamily="18" charset="0"/>
                            </a:rPr>
                            <m:t>0</m:t>
                          </m:r>
                        </m:sub>
                      </m:sSub>
                      <m:r>
                        <a:rPr lang="en-US" i="1">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𝛽</m:t>
                          </m:r>
                        </m:e>
                        <m:sub>
                          <m:r>
                            <m:rPr>
                              <m:nor/>
                            </m:rPr>
                            <a:rPr lang="en-US"/>
                            <m:t>cl</m:t>
                          </m:r>
                        </m:sub>
                      </m:sSub>
                      <m:sSub>
                        <m:sSubPr>
                          <m:ctrlPr>
                            <a:rPr lang="en-US" i="1">
                              <a:latin typeface="Cambria Math" panose="02040503050406030204" pitchFamily="18" charset="0"/>
                            </a:rPr>
                          </m:ctrlPr>
                        </m:sSubPr>
                        <m:e>
                          <m:r>
                            <m:rPr>
                              <m:nor/>
                            </m:rPr>
                            <a:rPr lang="en-US"/>
                            <m:t>classic</m:t>
                          </m:r>
                        </m:e>
                        <m:sub>
                          <m:r>
                            <a:rPr lang="en-US" i="1">
                              <a:latin typeface="Cambria Math" panose="02040503050406030204" pitchFamily="18" charset="0"/>
                            </a:rPr>
                            <m:t>𝑖</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𝛽</m:t>
                          </m:r>
                        </m:e>
                        <m:sub>
                          <m:r>
                            <m:rPr>
                              <m:nor/>
                            </m:rPr>
                            <a:rPr lang="en-US"/>
                            <m:t>wr</m:t>
                          </m:r>
                        </m:sub>
                      </m:sSub>
                      <m:sSub>
                        <m:sSubPr>
                          <m:ctrlPr>
                            <a:rPr lang="en-US" i="1">
                              <a:latin typeface="Cambria Math" panose="02040503050406030204" pitchFamily="18" charset="0"/>
                            </a:rPr>
                          </m:ctrlPr>
                        </m:sSubPr>
                        <m:e>
                          <m:r>
                            <m:rPr>
                              <m:nor/>
                            </m:rPr>
                            <a:rPr lang="en-US"/>
                            <m:t>wrpa</m:t>
                          </m:r>
                        </m:e>
                        <m:sub>
                          <m:r>
                            <a:rPr lang="en-US" i="1">
                              <a:latin typeface="Cambria Math" panose="02040503050406030204" pitchFamily="18" charset="0"/>
                            </a:rPr>
                            <m:t>𝑖</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𝛽</m:t>
                          </m:r>
                        </m:e>
                        <m:sub>
                          <m:r>
                            <m:rPr>
                              <m:nor/>
                            </m:rPr>
                            <a:rPr lang="en-US"/>
                            <m:t>an</m:t>
                          </m:r>
                        </m:sub>
                      </m:sSub>
                      <m:sSub>
                        <m:sSubPr>
                          <m:ctrlPr>
                            <a:rPr lang="en-US" i="1">
                              <a:latin typeface="Cambria Math" panose="02040503050406030204" pitchFamily="18" charset="0"/>
                            </a:rPr>
                          </m:ctrlPr>
                        </m:sSubPr>
                        <m:e>
                          <m:r>
                            <m:rPr>
                              <m:nor/>
                            </m:rPr>
                            <a:rPr lang="en-US"/>
                            <m:t>angle</m:t>
                          </m:r>
                        </m:e>
                        <m:sub>
                          <m:r>
                            <a:rPr lang="en-US" i="1">
                              <a:latin typeface="Cambria Math" panose="02040503050406030204" pitchFamily="18" charset="0"/>
                            </a:rPr>
                            <m:t>𝑖</m:t>
                          </m:r>
                        </m:sub>
                      </m:sSub>
                      <m:r>
                        <a:rPr lang="en-US" i="1">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𝑓</m:t>
                          </m:r>
                        </m:e>
                        <m:sub>
                          <m:r>
                            <m:rPr>
                              <m:nor/>
                            </m:rPr>
                            <a:rPr lang="en-US"/>
                            <m:t>as</m:t>
                          </m:r>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r>
                                <m:rPr>
                                  <m:nor/>
                                </m:rPr>
                                <a:rPr lang="en-US"/>
                                <m:t>airspeed</m:t>
                              </m:r>
                            </m:e>
                            <m:sub>
                              <m:r>
                                <a:rPr lang="en-US" i="1">
                                  <a:latin typeface="Cambria Math" panose="02040503050406030204" pitchFamily="18" charset="0"/>
                                </a:rPr>
                                <m:t>𝑖</m:t>
                              </m:r>
                            </m:sub>
                          </m:sSub>
                        </m:e>
                      </m:d>
                    </m:oMath>
                  </m:oMathPara>
                </a14:m>
                <a:endParaRPr lang="en-US" dirty="0"/>
              </a:p>
            </p:txBody>
          </p:sp>
        </mc:Choice>
        <mc:Fallback xmlns="">
          <p:sp>
            <p:nvSpPr>
              <p:cNvPr id="3" name="TextBox 2">
                <a:extLst>
                  <a:ext uri="{FF2B5EF4-FFF2-40B4-BE49-F238E27FC236}">
                    <a16:creationId xmlns:a16="http://schemas.microsoft.com/office/drawing/2014/main" id="{A533712E-4069-4D94-BA2A-0BD32EAC5FF8}"/>
                  </a:ext>
                </a:extLst>
              </p:cNvPr>
              <p:cNvSpPr txBox="1">
                <a:spLocks noRot="1" noChangeAspect="1" noMove="1" noResize="1" noEditPoints="1" noAdjustHandles="1" noChangeArrowheads="1" noChangeShapeType="1" noTextEdit="1"/>
              </p:cNvSpPr>
              <p:nvPr/>
            </p:nvSpPr>
            <p:spPr>
              <a:xfrm>
                <a:off x="270703" y="5919028"/>
                <a:ext cx="8602594" cy="413703"/>
              </a:xfrm>
              <a:prstGeom prst="rect">
                <a:avLst/>
              </a:prstGeom>
              <a:blipFill>
                <a:blip r:embed="rId3"/>
                <a:stretch>
                  <a:fillRect b="-735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7D97BC5C-8670-4159-9612-3290C6456B19}"/>
                  </a:ext>
                </a:extLst>
              </p:cNvPr>
              <p:cNvSpPr txBox="1"/>
              <p:nvPr/>
            </p:nvSpPr>
            <p:spPr>
              <a:xfrm>
                <a:off x="270703" y="5163654"/>
                <a:ext cx="8602594" cy="41370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𝜂</m:t>
                      </m:r>
                      <m:d>
                        <m:dPr>
                          <m:ctrlPr>
                            <a:rPr lang="en-US" i="1">
                              <a:latin typeface="Cambria Math" panose="02040503050406030204" pitchFamily="18" charset="0"/>
                            </a:rPr>
                          </m:ctrlPr>
                        </m:dPr>
                        <m:e>
                          <m:r>
                            <a:rPr lang="en-US" i="1">
                              <a:latin typeface="Cambria Math" panose="02040503050406030204" pitchFamily="18" charset="0"/>
                            </a:rPr>
                            <m:t>𝑃</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m:rPr>
                                      <m:nor/>
                                    </m:rPr>
                                    <a:rPr lang="en-US"/>
                                    <m:t>loop</m:t>
                                  </m:r>
                                </m:e>
                                <m:sub>
                                  <m:r>
                                    <a:rPr lang="en-US" i="1">
                                      <a:latin typeface="Cambria Math" panose="02040503050406030204" pitchFamily="18" charset="0"/>
                                    </a:rPr>
                                    <m:t>𝑖</m:t>
                                  </m:r>
                                </m:sub>
                              </m:sSub>
                            </m:e>
                          </m:d>
                        </m:e>
                      </m:d>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𝛽</m:t>
                          </m:r>
                        </m:e>
                        <m:sub>
                          <m:r>
                            <a:rPr lang="en-US" i="1">
                              <a:latin typeface="Cambria Math" panose="02040503050406030204" pitchFamily="18" charset="0"/>
                            </a:rPr>
                            <m:t>0</m:t>
                          </m:r>
                        </m:sub>
                      </m:sSub>
                      <m:r>
                        <a:rPr lang="en-US" i="1">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𝛽</m:t>
                          </m:r>
                        </m:e>
                        <m:sub>
                          <m:r>
                            <m:rPr>
                              <m:nor/>
                            </m:rPr>
                            <a:rPr lang="en-US"/>
                            <m:t>cl</m:t>
                          </m:r>
                        </m:sub>
                      </m:sSub>
                      <m:sSub>
                        <m:sSubPr>
                          <m:ctrlPr>
                            <a:rPr lang="en-US" i="1">
                              <a:latin typeface="Cambria Math" panose="02040503050406030204" pitchFamily="18" charset="0"/>
                            </a:rPr>
                          </m:ctrlPr>
                        </m:sSubPr>
                        <m:e>
                          <m:r>
                            <m:rPr>
                              <m:nor/>
                            </m:rPr>
                            <a:rPr lang="en-US"/>
                            <m:t>classic</m:t>
                          </m:r>
                        </m:e>
                        <m:sub>
                          <m:r>
                            <a:rPr lang="en-US" i="1">
                              <a:latin typeface="Cambria Math" panose="02040503050406030204" pitchFamily="18" charset="0"/>
                            </a:rPr>
                            <m:t>𝑖</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𝛽</m:t>
                          </m:r>
                        </m:e>
                        <m:sub>
                          <m:r>
                            <m:rPr>
                              <m:nor/>
                            </m:rPr>
                            <a:rPr lang="en-US"/>
                            <m:t>wr</m:t>
                          </m:r>
                        </m:sub>
                      </m:sSub>
                      <m:sSub>
                        <m:sSubPr>
                          <m:ctrlPr>
                            <a:rPr lang="en-US" i="1">
                              <a:latin typeface="Cambria Math" panose="02040503050406030204" pitchFamily="18" charset="0"/>
                            </a:rPr>
                          </m:ctrlPr>
                        </m:sSubPr>
                        <m:e>
                          <m:r>
                            <m:rPr>
                              <m:nor/>
                            </m:rPr>
                            <a:rPr lang="en-US"/>
                            <m:t>wrpa</m:t>
                          </m:r>
                        </m:e>
                        <m:sub>
                          <m:r>
                            <a:rPr lang="en-US" i="1">
                              <a:latin typeface="Cambria Math" panose="02040503050406030204" pitchFamily="18" charset="0"/>
                            </a:rPr>
                            <m:t>𝑖</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𝑓</m:t>
                          </m:r>
                        </m:e>
                        <m:sub>
                          <m:r>
                            <m:rPr>
                              <m:nor/>
                            </m:rPr>
                            <a:rPr lang="en-US"/>
                            <m:t>as</m:t>
                          </m:r>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r>
                                <m:rPr>
                                  <m:nor/>
                                </m:rPr>
                                <a:rPr lang="en-US"/>
                                <m:t>airspeed</m:t>
                              </m:r>
                            </m:e>
                            <m:sub>
                              <m:r>
                                <a:rPr lang="en-US" i="1">
                                  <a:latin typeface="Cambria Math" panose="02040503050406030204" pitchFamily="18" charset="0"/>
                                </a:rPr>
                                <m:t>𝑖</m:t>
                              </m:r>
                            </m:sub>
                          </m:sSub>
                        </m:e>
                      </m:d>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𝑓</m:t>
                          </m:r>
                        </m:e>
                        <m:sub>
                          <m:r>
                            <m:rPr>
                              <m:nor/>
                            </m:rPr>
                            <a:rPr lang="en-US"/>
                            <m:t>an</m:t>
                          </m:r>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r>
                                <m:rPr>
                                  <m:nor/>
                                </m:rPr>
                                <a:rPr lang="en-US"/>
                                <m:t>angle</m:t>
                              </m:r>
                            </m:e>
                            <m:sub>
                              <m:r>
                                <a:rPr lang="en-US" i="1">
                                  <a:latin typeface="Cambria Math" panose="02040503050406030204" pitchFamily="18" charset="0"/>
                                </a:rPr>
                                <m:t>𝑖</m:t>
                              </m:r>
                            </m:sub>
                          </m:sSub>
                        </m:e>
                      </m:d>
                      <m:r>
                        <a:rPr lang="en-US" i="1">
                          <a:latin typeface="Cambria Math" panose="02040503050406030204" pitchFamily="18" charset="0"/>
                        </a:rPr>
                        <m:t> </m:t>
                      </m:r>
                    </m:oMath>
                  </m:oMathPara>
                </a14:m>
                <a:endParaRPr lang="en-US" dirty="0"/>
              </a:p>
            </p:txBody>
          </p:sp>
        </mc:Choice>
        <mc:Fallback xmlns="">
          <p:sp>
            <p:nvSpPr>
              <p:cNvPr id="12" name="TextBox 11">
                <a:extLst>
                  <a:ext uri="{FF2B5EF4-FFF2-40B4-BE49-F238E27FC236}">
                    <a16:creationId xmlns:a16="http://schemas.microsoft.com/office/drawing/2014/main" id="{7D97BC5C-8670-4159-9612-3290C6456B19}"/>
                  </a:ext>
                </a:extLst>
              </p:cNvPr>
              <p:cNvSpPr txBox="1">
                <a:spLocks noRot="1" noChangeAspect="1" noMove="1" noResize="1" noEditPoints="1" noAdjustHandles="1" noChangeArrowheads="1" noChangeShapeType="1" noTextEdit="1"/>
              </p:cNvSpPr>
              <p:nvPr/>
            </p:nvSpPr>
            <p:spPr>
              <a:xfrm>
                <a:off x="270703" y="5163654"/>
                <a:ext cx="8602594" cy="413703"/>
              </a:xfrm>
              <a:prstGeom prst="rect">
                <a:avLst/>
              </a:prstGeom>
              <a:blipFill>
                <a:blip r:embed="rId4"/>
                <a:stretch>
                  <a:fillRect b="-8824"/>
                </a:stretch>
              </a:blipFill>
            </p:spPr>
            <p:txBody>
              <a:bodyPr/>
              <a:lstStyle/>
              <a:p>
                <a:r>
                  <a:rPr lang="en-US">
                    <a:noFill/>
                  </a:rPr>
                  <a:t> </a:t>
                </a:r>
              </a:p>
            </p:txBody>
          </p:sp>
        </mc:Fallback>
      </mc:AlternateContent>
      <p:grpSp>
        <p:nvGrpSpPr>
          <p:cNvPr id="16" name="Group 15">
            <a:extLst>
              <a:ext uri="{FF2B5EF4-FFF2-40B4-BE49-F238E27FC236}">
                <a16:creationId xmlns:a16="http://schemas.microsoft.com/office/drawing/2014/main" id="{08532BCF-9AE7-43D5-8DC8-C51179E5704E}"/>
              </a:ext>
            </a:extLst>
          </p:cNvPr>
          <p:cNvGrpSpPr/>
          <p:nvPr/>
        </p:nvGrpSpPr>
        <p:grpSpPr>
          <a:xfrm>
            <a:off x="5406887" y="5179792"/>
            <a:ext cx="1205946" cy="496957"/>
            <a:chOff x="3389243" y="1222513"/>
            <a:chExt cx="510208" cy="496957"/>
          </a:xfrm>
        </p:grpSpPr>
        <p:cxnSp>
          <p:nvCxnSpPr>
            <p:cNvPr id="6" name="Straight Connector 5">
              <a:extLst>
                <a:ext uri="{FF2B5EF4-FFF2-40B4-BE49-F238E27FC236}">
                  <a16:creationId xmlns:a16="http://schemas.microsoft.com/office/drawing/2014/main" id="{0BD0E576-DB81-4604-A7B7-9B3E05B3636F}"/>
                </a:ext>
              </a:extLst>
            </p:cNvPr>
            <p:cNvCxnSpPr/>
            <p:nvPr/>
          </p:nvCxnSpPr>
          <p:spPr>
            <a:xfrm flipV="1">
              <a:off x="3389243" y="1222513"/>
              <a:ext cx="496957" cy="49695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069AC51-E580-446A-A91B-6D6871C47D8F}"/>
                </a:ext>
              </a:extLst>
            </p:cNvPr>
            <p:cNvCxnSpPr>
              <a:cxnSpLocks/>
            </p:cNvCxnSpPr>
            <p:nvPr/>
          </p:nvCxnSpPr>
          <p:spPr>
            <a:xfrm rot="5400000" flipV="1">
              <a:off x="3402494" y="1222513"/>
              <a:ext cx="496957" cy="49695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1284133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AD335-FF64-4C7B-8B9C-161C37702D0A}"/>
              </a:ext>
            </a:extLst>
          </p:cNvPr>
          <p:cNvSpPr>
            <a:spLocks noGrp="1"/>
          </p:cNvSpPr>
          <p:nvPr>
            <p:ph type="title"/>
          </p:nvPr>
        </p:nvSpPr>
        <p:spPr>
          <a:xfrm>
            <a:off x="76200" y="162580"/>
            <a:ext cx="8991600" cy="523220"/>
          </a:xfrm>
        </p:spPr>
        <p:txBody>
          <a:bodyPr/>
          <a:lstStyle/>
          <a:p>
            <a:r>
              <a:rPr lang="en-US" dirty="0"/>
              <a:t>We can plot prediction regions of the metamodel</a:t>
            </a:r>
          </a:p>
        </p:txBody>
      </p:sp>
      <p:sp>
        <p:nvSpPr>
          <p:cNvPr id="4" name="Rectangle 1">
            <a:extLst>
              <a:ext uri="{FF2B5EF4-FFF2-40B4-BE49-F238E27FC236}">
                <a16:creationId xmlns:a16="http://schemas.microsoft.com/office/drawing/2014/main" id="{7CFD4F10-BCA2-49A4-904C-A2DB8EFAB1E0}"/>
              </a:ext>
            </a:extLst>
          </p:cNvPr>
          <p:cNvSpPr>
            <a:spLocks noChangeArrowheads="1"/>
          </p:cNvSpPr>
          <p:nvPr/>
        </p:nvSpPr>
        <p:spPr bwMode="auto">
          <a:xfrm>
            <a:off x="2662238" y="26987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7" name="Picture" descr="Figure 10.15: Prediction regions for the GAM modeling probability of looping.">
            <a:extLst>
              <a:ext uri="{FF2B5EF4-FFF2-40B4-BE49-F238E27FC236}">
                <a16:creationId xmlns:a16="http://schemas.microsoft.com/office/drawing/2014/main" id="{1121EF05-4C02-4D10-815F-8DAD5ADF3995}"/>
              </a:ext>
            </a:extLst>
          </p:cNvPr>
          <p:cNvPicPr/>
          <p:nvPr/>
        </p:nvPicPr>
        <p:blipFill>
          <a:blip r:embed="rId2"/>
          <a:stretch>
            <a:fillRect/>
          </a:stretch>
        </p:blipFill>
        <p:spPr bwMode="auto">
          <a:xfrm>
            <a:off x="376914" y="1858620"/>
            <a:ext cx="8390172" cy="3140760"/>
          </a:xfrm>
          <a:prstGeom prst="rect">
            <a:avLst/>
          </a:prstGeom>
          <a:noFill/>
          <a:ln w="9525">
            <a:noFill/>
            <a:headEnd/>
            <a:tailEnd/>
          </a:ln>
        </p:spPr>
      </p:pic>
      <p:sp>
        <p:nvSpPr>
          <p:cNvPr id="6" name="Text Placeholder 3">
            <a:extLst>
              <a:ext uri="{FF2B5EF4-FFF2-40B4-BE49-F238E27FC236}">
                <a16:creationId xmlns:a16="http://schemas.microsoft.com/office/drawing/2014/main" id="{AC510B07-B696-481B-8EB2-3E137A663286}"/>
              </a:ext>
            </a:extLst>
          </p:cNvPr>
          <p:cNvSpPr txBox="1">
            <a:spLocks/>
          </p:cNvSpPr>
          <p:nvPr/>
        </p:nvSpPr>
        <p:spPr>
          <a:xfrm>
            <a:off x="141975" y="6508956"/>
            <a:ext cx="7459270" cy="264896"/>
          </a:xfrm>
          <a:prstGeom prst="rect">
            <a:avLst/>
          </a:prstGeom>
        </p:spPr>
        <p:txBody>
          <a:bodyPr/>
          <a:lstStyle>
            <a:lvl1pPr marL="171446" indent="-171446" algn="l" defTabSz="685783" rtl="0" eaLnBrk="1" latinLnBrk="0" hangingPunct="1">
              <a:lnSpc>
                <a:spcPct val="90000"/>
              </a:lnSpc>
              <a:spcBef>
                <a:spcPts val="751"/>
              </a:spcBef>
              <a:buFont typeface="Arial" panose="020B0604020202020204" pitchFamily="34" charset="0"/>
              <a:buChar char="•"/>
              <a:defRPr sz="2400" kern="1200" baseline="0">
                <a:solidFill>
                  <a:schemeClr val="tx1"/>
                </a:solidFill>
                <a:latin typeface="Calibri Light" panose="020F0302020204030204" pitchFamily="34" charset="0"/>
                <a:ea typeface="+mn-ea"/>
                <a:cs typeface="Calibri Light" panose="020F0302020204030204" pitchFamily="34" charset="0"/>
              </a:defRPr>
            </a:lvl1pPr>
            <a:lvl2pPr marL="342891" indent="-171446" algn="l" defTabSz="685783" rtl="0" eaLnBrk="1" latinLnBrk="0" hangingPunct="1">
              <a:lnSpc>
                <a:spcPct val="90000"/>
              </a:lnSpc>
              <a:spcBef>
                <a:spcPts val="375"/>
              </a:spcBef>
              <a:buFont typeface="Franklin Gothic Book" panose="020B0503020102020204" pitchFamily="34" charset="0"/>
              <a:buChar char="–"/>
              <a:defRPr sz="2000" kern="1200">
                <a:solidFill>
                  <a:schemeClr val="tx1"/>
                </a:solidFill>
                <a:latin typeface="Calibri Light" panose="020F0302020204030204" pitchFamily="34" charset="0"/>
                <a:ea typeface="+mn-ea"/>
                <a:cs typeface="Calibri Light" panose="020F0302020204030204" pitchFamily="34" charset="0"/>
              </a:defRPr>
            </a:lvl2pPr>
            <a:lvl3pPr marL="514338" indent="-171446" algn="l" defTabSz="685783" rtl="0" eaLnBrk="1" latinLnBrk="0" hangingPunct="1">
              <a:lnSpc>
                <a:spcPct val="90000"/>
              </a:lnSpc>
              <a:spcBef>
                <a:spcPts val="375"/>
              </a:spcBef>
              <a:buFont typeface="Courier New" panose="02070309020205020404" pitchFamily="49" charset="0"/>
              <a:buChar char="o"/>
              <a:defRPr sz="1800" kern="1200">
                <a:solidFill>
                  <a:schemeClr val="tx1"/>
                </a:solidFill>
                <a:latin typeface="Calibri Light" panose="020F0302020204030204" pitchFamily="34" charset="0"/>
                <a:ea typeface="+mn-ea"/>
                <a:cs typeface="Calibri Light" panose="020F0302020204030204" pitchFamily="34" charset="0"/>
              </a:defRPr>
            </a:lvl3pPr>
            <a:lvl4pPr marL="685783" indent="-171446" algn="l" defTabSz="685783" rtl="0" eaLnBrk="1" latinLnBrk="0" hangingPunct="1">
              <a:lnSpc>
                <a:spcPct val="90000"/>
              </a:lnSpc>
              <a:spcBef>
                <a:spcPts val="375"/>
              </a:spcBef>
              <a:buFont typeface="Wingdings" panose="05000000000000000000" pitchFamily="2" charset="2"/>
              <a:buChar char="§"/>
              <a:defRPr sz="1600" kern="1200">
                <a:solidFill>
                  <a:schemeClr val="tx1"/>
                </a:solidFill>
                <a:latin typeface="Calibri Light" panose="020F0302020204030204" pitchFamily="34" charset="0"/>
                <a:ea typeface="+mn-ea"/>
                <a:cs typeface="Calibri Light" panose="020F0302020204030204" pitchFamily="34" charset="0"/>
              </a:defRPr>
            </a:lvl4pPr>
            <a:lvl5pPr marL="900091" indent="-214308" algn="l" defTabSz="685783" rtl="0" eaLnBrk="1" latinLnBrk="0" hangingPunct="1">
              <a:lnSpc>
                <a:spcPct val="90000"/>
              </a:lnSpc>
              <a:spcBef>
                <a:spcPts val="375"/>
              </a:spcBef>
              <a:buFont typeface="Wingdings" panose="05000000000000000000" pitchFamily="2" charset="2"/>
              <a:buChar char="Ø"/>
              <a:defRPr sz="1200"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marL="0" indent="0">
              <a:buNone/>
            </a:pPr>
            <a:r>
              <a:rPr lang="en-US" sz="1000" dirty="0"/>
              <a:t>WRPA: World Record Paper Airplane</a:t>
            </a:r>
          </a:p>
        </p:txBody>
      </p:sp>
    </p:spTree>
    <p:extLst>
      <p:ext uri="{BB962C8B-B14F-4D97-AF65-F5344CB8AC3E}">
        <p14:creationId xmlns:p14="http://schemas.microsoft.com/office/powerpoint/2010/main" val="219625352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descr="Figure 10.16: Calibration plots of the selected loop model in both the training and validation data sets. The smoothed calibration curve obtained for the validation set seems implausible.">
            <a:extLst>
              <a:ext uri="{FF2B5EF4-FFF2-40B4-BE49-F238E27FC236}">
                <a16:creationId xmlns:a16="http://schemas.microsoft.com/office/drawing/2014/main" id="{0D4EF516-2D02-47C8-AFAB-7C28A70334D4}"/>
              </a:ext>
            </a:extLst>
          </p:cNvPr>
          <p:cNvPicPr/>
          <p:nvPr/>
        </p:nvPicPr>
        <p:blipFill rotWithShape="1">
          <a:blip r:embed="rId2"/>
          <a:srcRect r="49804"/>
          <a:stretch/>
        </p:blipFill>
        <p:spPr bwMode="auto">
          <a:xfrm>
            <a:off x="2348580" y="1958633"/>
            <a:ext cx="4813291" cy="4802607"/>
          </a:xfrm>
          <a:prstGeom prst="rect">
            <a:avLst/>
          </a:prstGeom>
          <a:noFill/>
          <a:ln w="9525">
            <a:noFill/>
            <a:headEnd/>
            <a:tailEnd/>
          </a:ln>
        </p:spPr>
      </p:pic>
      <p:sp>
        <p:nvSpPr>
          <p:cNvPr id="2" name="Title 1">
            <a:extLst>
              <a:ext uri="{FF2B5EF4-FFF2-40B4-BE49-F238E27FC236}">
                <a16:creationId xmlns:a16="http://schemas.microsoft.com/office/drawing/2014/main" id="{314AD335-FF64-4C7B-8B9C-161C37702D0A}"/>
              </a:ext>
            </a:extLst>
          </p:cNvPr>
          <p:cNvSpPr>
            <a:spLocks noGrp="1"/>
          </p:cNvSpPr>
          <p:nvPr>
            <p:ph type="title"/>
          </p:nvPr>
        </p:nvSpPr>
        <p:spPr>
          <a:xfrm>
            <a:off x="76200" y="162580"/>
            <a:ext cx="8991600" cy="954107"/>
          </a:xfrm>
        </p:spPr>
        <p:txBody>
          <a:bodyPr/>
          <a:lstStyle/>
          <a:p>
            <a:r>
              <a:rPr lang="en-US" dirty="0"/>
              <a:t>We can construct a calibration plot to compare predicted probabilities versus observed outcomes</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A2875E89-C838-46B9-BABE-74040798CCDE}"/>
                  </a:ext>
                </a:extLst>
              </p:cNvPr>
              <p:cNvSpPr txBox="1"/>
              <p:nvPr/>
            </p:nvSpPr>
            <p:spPr>
              <a:xfrm>
                <a:off x="521898" y="2393140"/>
                <a:ext cx="2251494" cy="42210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𝑝</m:t>
                          </m:r>
                        </m:e>
                        <m:sub>
                          <m:r>
                            <m:rPr>
                              <m:nor/>
                            </m:rPr>
                            <a:rPr lang="en-US" sz="2000" b="0" i="0" smtClean="0">
                              <a:latin typeface="Cambria Math" panose="02040503050406030204" pitchFamily="18" charset="0"/>
                            </a:rPr>
                            <m:t>val</m:t>
                          </m:r>
                        </m:sub>
                      </m:sSub>
                      <m:r>
                        <a:rPr lang="en-US" sz="2000">
                          <a:latin typeface="Cambria Math" panose="02040503050406030204" pitchFamily="18" charset="0"/>
                        </a:rPr>
                        <m:t>≈0.</m:t>
                      </m:r>
                      <m:r>
                        <a:rPr lang="en-US" sz="2000" b="0" i="0" smtClean="0">
                          <a:latin typeface="Cambria Math" panose="02040503050406030204" pitchFamily="18" charset="0"/>
                        </a:rPr>
                        <m:t>777</m:t>
                      </m:r>
                    </m:oMath>
                  </m:oMathPara>
                </a14:m>
                <a:endParaRPr lang="en-US" sz="2000" dirty="0"/>
              </a:p>
            </p:txBody>
          </p:sp>
        </mc:Choice>
        <mc:Fallback xmlns="">
          <p:sp>
            <p:nvSpPr>
              <p:cNvPr id="7" name="TextBox 6">
                <a:extLst>
                  <a:ext uri="{FF2B5EF4-FFF2-40B4-BE49-F238E27FC236}">
                    <a16:creationId xmlns:a16="http://schemas.microsoft.com/office/drawing/2014/main" id="{A2875E89-C838-46B9-BABE-74040798CCDE}"/>
                  </a:ext>
                </a:extLst>
              </p:cNvPr>
              <p:cNvSpPr txBox="1">
                <a:spLocks noRot="1" noChangeAspect="1" noMove="1" noResize="1" noEditPoints="1" noAdjustHandles="1" noChangeArrowheads="1" noChangeShapeType="1" noTextEdit="1"/>
              </p:cNvSpPr>
              <p:nvPr/>
            </p:nvSpPr>
            <p:spPr>
              <a:xfrm>
                <a:off x="521898" y="2393140"/>
                <a:ext cx="2251494" cy="422103"/>
              </a:xfrm>
              <a:prstGeom prst="rect">
                <a:avLst/>
              </a:prstGeom>
              <a:blipFill>
                <a:blip r:embed="rId3"/>
                <a:stretch>
                  <a:fillRect b="-8696"/>
                </a:stretch>
              </a:blipFill>
            </p:spPr>
            <p:txBody>
              <a:bodyPr/>
              <a:lstStyle/>
              <a:p>
                <a:r>
                  <a:rPr lang="en-US">
                    <a:noFill/>
                  </a:rPr>
                  <a:t> </a:t>
                </a:r>
              </a:p>
            </p:txBody>
          </p:sp>
        </mc:Fallback>
      </mc:AlternateContent>
      <p:grpSp>
        <p:nvGrpSpPr>
          <p:cNvPr id="13" name="Group 12">
            <a:extLst>
              <a:ext uri="{FF2B5EF4-FFF2-40B4-BE49-F238E27FC236}">
                <a16:creationId xmlns:a16="http://schemas.microsoft.com/office/drawing/2014/main" id="{537EC50C-75AD-4616-A584-44765FA63D87}"/>
              </a:ext>
            </a:extLst>
          </p:cNvPr>
          <p:cNvGrpSpPr/>
          <p:nvPr/>
        </p:nvGrpSpPr>
        <p:grpSpPr>
          <a:xfrm>
            <a:off x="145210" y="1547575"/>
            <a:ext cx="4055853" cy="1056753"/>
            <a:chOff x="145211" y="5642986"/>
            <a:chExt cx="3201838" cy="1056753"/>
          </a:xfrm>
        </p:grpSpPr>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73566571-7608-4837-A60B-27B80E28B574}"/>
                    </a:ext>
                  </a:extLst>
                </p:cNvPr>
                <p:cNvSpPr txBox="1"/>
                <p:nvPr/>
              </p:nvSpPr>
              <p:spPr>
                <a:xfrm>
                  <a:off x="145211" y="5642986"/>
                  <a:ext cx="3201838" cy="70076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i="1" smtClean="0">
                                <a:latin typeface="Cambria Math" panose="02040503050406030204" pitchFamily="18" charset="0"/>
                              </a:rPr>
                              <m:t>𝐻</m:t>
                            </m:r>
                          </m:e>
                          <m:sub>
                            <m:r>
                              <a:rPr lang="en-US" sz="2000" b="0" i="1" smtClean="0">
                                <a:latin typeface="Cambria Math" panose="02040503050406030204" pitchFamily="18" charset="0"/>
                              </a:rPr>
                              <m:t>0</m:t>
                            </m:r>
                          </m:sub>
                        </m:sSub>
                        <m:r>
                          <a:rPr lang="en-US" sz="2000" b="0" i="1" smtClean="0">
                            <a:latin typeface="Cambria Math" panose="02040503050406030204" pitchFamily="18" charset="0"/>
                          </a:rPr>
                          <m:t>: </m:t>
                        </m:r>
                        <m:r>
                          <m:rPr>
                            <m:nor/>
                          </m:rPr>
                          <a:rPr lang="en-US" sz="2000" b="0" i="0" smtClean="0">
                            <a:latin typeface="Cambria Math" panose="02040503050406030204" pitchFamily="18" charset="0"/>
                          </a:rPr>
                          <m:t>Points</m:t>
                        </m:r>
                        <m:r>
                          <m:rPr>
                            <m:nor/>
                          </m:rPr>
                          <a:rPr lang="en-US" sz="2000" b="0" i="0" smtClean="0">
                            <a:latin typeface="Cambria Math" panose="02040503050406030204" pitchFamily="18" charset="0"/>
                          </a:rPr>
                          <m:t> </m:t>
                        </m:r>
                        <m:r>
                          <m:rPr>
                            <m:nor/>
                          </m:rPr>
                          <a:rPr lang="en-US" sz="2000" b="0" i="0" smtClean="0">
                            <a:latin typeface="Cambria Math" panose="02040503050406030204" pitchFamily="18" charset="0"/>
                          </a:rPr>
                          <m:t>generated</m:t>
                        </m:r>
                        <m:r>
                          <m:rPr>
                            <m:nor/>
                          </m:rPr>
                          <a:rPr lang="en-US" sz="2000" b="0" i="0" smtClean="0">
                            <a:latin typeface="Cambria Math" panose="02040503050406030204" pitchFamily="18" charset="0"/>
                          </a:rPr>
                          <m:t> </m:t>
                        </m:r>
                        <m:r>
                          <m:rPr>
                            <m:nor/>
                          </m:rPr>
                          <a:rPr lang="en-US" sz="2000" b="0" i="0" smtClean="0">
                            <a:latin typeface="Cambria Math" panose="02040503050406030204" pitchFamily="18" charset="0"/>
                          </a:rPr>
                          <m:t>by</m:t>
                        </m:r>
                        <m:r>
                          <m:rPr>
                            <m:nor/>
                          </m:rPr>
                          <a:rPr lang="en-US" sz="2000" b="0" i="0" smtClean="0">
                            <a:latin typeface="Cambria Math" panose="02040503050406030204" pitchFamily="18" charset="0"/>
                          </a:rPr>
                          <m:t> </m:t>
                        </m:r>
                        <m:r>
                          <m:rPr>
                            <m:nor/>
                          </m:rPr>
                          <a:rPr lang="en-US" sz="2000" b="0" i="0" smtClean="0">
                            <a:latin typeface="Cambria Math" panose="02040503050406030204" pitchFamily="18" charset="0"/>
                          </a:rPr>
                          <m:t>blue</m:t>
                        </m:r>
                        <m:r>
                          <m:rPr>
                            <m:nor/>
                          </m:rPr>
                          <a:rPr lang="en-US" sz="2000" b="0" i="0" smtClean="0">
                            <a:latin typeface="Cambria Math" panose="02040503050406030204" pitchFamily="18" charset="0"/>
                          </a:rPr>
                          <m:t> </m:t>
                        </m:r>
                        <m:r>
                          <m:rPr>
                            <m:nor/>
                          </m:rPr>
                          <a:rPr lang="en-US" sz="2000" b="0" i="0" smtClean="0">
                            <a:latin typeface="Cambria Math" panose="02040503050406030204" pitchFamily="18" charset="0"/>
                          </a:rPr>
                          <m:t>line</m:t>
                        </m:r>
                      </m:oMath>
                    </m:oMathPara>
                  </a14:m>
                  <a:endParaRPr lang="en-US" sz="3200" dirty="0"/>
                </a:p>
              </p:txBody>
            </p:sp>
          </mc:Choice>
          <mc:Fallback xmlns="">
            <p:sp>
              <p:nvSpPr>
                <p:cNvPr id="15" name="TextBox 14">
                  <a:extLst>
                    <a:ext uri="{FF2B5EF4-FFF2-40B4-BE49-F238E27FC236}">
                      <a16:creationId xmlns:a16="http://schemas.microsoft.com/office/drawing/2014/main" id="{73566571-7608-4837-A60B-27B80E28B574}"/>
                    </a:ext>
                  </a:extLst>
                </p:cNvPr>
                <p:cNvSpPr txBox="1">
                  <a:spLocks noRot="1" noChangeAspect="1" noMove="1" noResize="1" noEditPoints="1" noAdjustHandles="1" noChangeArrowheads="1" noChangeShapeType="1" noTextEdit="1"/>
                </p:cNvSpPr>
                <p:nvPr/>
              </p:nvSpPr>
              <p:spPr>
                <a:xfrm>
                  <a:off x="145211" y="5642986"/>
                  <a:ext cx="3201838" cy="700769"/>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D24E6EBD-2DE6-423C-A77C-D8116209761F}"/>
                    </a:ext>
                  </a:extLst>
                </p:cNvPr>
                <p:cNvSpPr txBox="1"/>
                <p:nvPr/>
              </p:nvSpPr>
              <p:spPr>
                <a:xfrm>
                  <a:off x="205596" y="5998970"/>
                  <a:ext cx="1442049" cy="70076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i="1" smtClean="0">
                                <a:latin typeface="Cambria Math" panose="02040503050406030204" pitchFamily="18" charset="0"/>
                              </a:rPr>
                              <m:t>𝐻</m:t>
                            </m:r>
                          </m:e>
                          <m:sub>
                            <m:r>
                              <a:rPr lang="en-US" sz="2000" b="0" i="1" smtClean="0">
                                <a:latin typeface="Cambria Math" panose="02040503050406030204" pitchFamily="18" charset="0"/>
                              </a:rPr>
                              <m:t>𝐴</m:t>
                            </m:r>
                          </m:sub>
                        </m:sSub>
                        <m:r>
                          <a:rPr lang="en-US" sz="2000" b="0" i="1" smtClean="0">
                            <a:latin typeface="Cambria Math" panose="02040503050406030204" pitchFamily="18" charset="0"/>
                          </a:rPr>
                          <m:t>: </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𝐻</m:t>
                            </m:r>
                          </m:e>
                          <m:sub>
                            <m:r>
                              <a:rPr lang="en-US" sz="2000" b="0" i="1" smtClean="0">
                                <a:latin typeface="Cambria Math" panose="02040503050406030204" pitchFamily="18" charset="0"/>
                              </a:rPr>
                              <m:t>0</m:t>
                            </m:r>
                          </m:sub>
                        </m:sSub>
                        <m:r>
                          <a:rPr lang="en-US" sz="2000" b="0" i="1" smtClean="0">
                            <a:latin typeface="Cambria Math" panose="02040503050406030204" pitchFamily="18" charset="0"/>
                          </a:rPr>
                          <m:t> </m:t>
                        </m:r>
                        <m:r>
                          <m:rPr>
                            <m:nor/>
                          </m:rPr>
                          <a:rPr lang="en-US" sz="2000" b="0" i="0" smtClean="0">
                            <a:latin typeface="Cambria Math" panose="02040503050406030204" pitchFamily="18" charset="0"/>
                          </a:rPr>
                          <m:t>is</m:t>
                        </m:r>
                        <m:r>
                          <m:rPr>
                            <m:nor/>
                          </m:rPr>
                          <a:rPr lang="en-US" sz="2000" b="0" i="0" smtClean="0">
                            <a:latin typeface="Cambria Math" panose="02040503050406030204" pitchFamily="18" charset="0"/>
                          </a:rPr>
                          <m:t> </m:t>
                        </m:r>
                        <m:r>
                          <m:rPr>
                            <m:nor/>
                          </m:rPr>
                          <a:rPr lang="en-US" sz="2000" b="0" i="0" smtClean="0">
                            <a:latin typeface="Cambria Math" panose="02040503050406030204" pitchFamily="18" charset="0"/>
                          </a:rPr>
                          <m:t>false</m:t>
                        </m:r>
                      </m:oMath>
                    </m:oMathPara>
                  </a14:m>
                  <a:endParaRPr lang="en-US" sz="3200" dirty="0"/>
                </a:p>
              </p:txBody>
            </p:sp>
          </mc:Choice>
          <mc:Fallback xmlns="">
            <p:sp>
              <p:nvSpPr>
                <p:cNvPr id="16" name="TextBox 15">
                  <a:extLst>
                    <a:ext uri="{FF2B5EF4-FFF2-40B4-BE49-F238E27FC236}">
                      <a16:creationId xmlns:a16="http://schemas.microsoft.com/office/drawing/2014/main" id="{D24E6EBD-2DE6-423C-A77C-D8116209761F}"/>
                    </a:ext>
                  </a:extLst>
                </p:cNvPr>
                <p:cNvSpPr txBox="1">
                  <a:spLocks noRot="1" noChangeAspect="1" noMove="1" noResize="1" noEditPoints="1" noAdjustHandles="1" noChangeArrowheads="1" noChangeShapeType="1" noTextEdit="1"/>
                </p:cNvSpPr>
                <p:nvPr/>
              </p:nvSpPr>
              <p:spPr>
                <a:xfrm>
                  <a:off x="205596" y="5998970"/>
                  <a:ext cx="1442049" cy="700769"/>
                </a:xfrm>
                <a:prstGeom prst="rect">
                  <a:avLst/>
                </a:prstGeom>
                <a:blipFill>
                  <a:blip r:embed="rId5"/>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BF1539B-E140-485D-8A00-5EA80D630DE7}"/>
                  </a:ext>
                </a:extLst>
              </p:cNvPr>
              <p:cNvSpPr txBox="1"/>
              <p:nvPr/>
            </p:nvSpPr>
            <p:spPr>
              <a:xfrm>
                <a:off x="145211" y="3036498"/>
                <a:ext cx="2369780" cy="1323439"/>
              </a:xfrm>
              <a:prstGeom prst="rect">
                <a:avLst/>
              </a:prstGeom>
              <a:noFill/>
            </p:spPr>
            <p:txBody>
              <a:bodyPr wrap="square" rtlCol="0">
                <a:spAutoFit/>
              </a:bodyPr>
              <a:lstStyle/>
              <a:p>
                <a:r>
                  <a:rPr lang="en-US" sz="1600" dirty="0"/>
                  <a:t>Conclusion: Do not reject </a:t>
                </a:r>
                <a14:m>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𝐻</m:t>
                        </m:r>
                      </m:e>
                      <m:sub>
                        <m:r>
                          <a:rPr lang="en-US" sz="1600" b="0" i="1" smtClean="0">
                            <a:latin typeface="Cambria Math" panose="02040503050406030204" pitchFamily="18" charset="0"/>
                          </a:rPr>
                          <m:t>0</m:t>
                        </m:r>
                      </m:sub>
                    </m:sSub>
                  </m:oMath>
                </a14:m>
                <a:r>
                  <a:rPr lang="en-US" sz="1600" dirty="0"/>
                  <a:t>; insufficient evidence of metamodel miscalibration in training set</a:t>
                </a:r>
              </a:p>
            </p:txBody>
          </p:sp>
        </mc:Choice>
        <mc:Fallback xmlns="">
          <p:sp>
            <p:nvSpPr>
              <p:cNvPr id="24" name="TextBox 23">
                <a:extLst>
                  <a:ext uri="{FF2B5EF4-FFF2-40B4-BE49-F238E27FC236}">
                    <a16:creationId xmlns:a16="http://schemas.microsoft.com/office/drawing/2014/main" id="{4BF1539B-E140-485D-8A00-5EA80D630DE7}"/>
                  </a:ext>
                </a:extLst>
              </p:cNvPr>
              <p:cNvSpPr txBox="1">
                <a:spLocks noRot="1" noChangeAspect="1" noMove="1" noResize="1" noEditPoints="1" noAdjustHandles="1" noChangeArrowheads="1" noChangeShapeType="1" noTextEdit="1"/>
              </p:cNvSpPr>
              <p:nvPr/>
            </p:nvSpPr>
            <p:spPr>
              <a:xfrm>
                <a:off x="145211" y="3036498"/>
                <a:ext cx="2369780" cy="1323439"/>
              </a:xfrm>
              <a:prstGeom prst="rect">
                <a:avLst/>
              </a:prstGeom>
              <a:blipFill>
                <a:blip r:embed="rId6"/>
                <a:stretch>
                  <a:fillRect l="-1542" t="-1382" r="-3085" b="-5069"/>
                </a:stretch>
              </a:blipFill>
            </p:spPr>
            <p:txBody>
              <a:bodyPr/>
              <a:lstStyle/>
              <a:p>
                <a:r>
                  <a:rPr lang="en-US">
                    <a:noFill/>
                  </a:rPr>
                  <a:t> </a:t>
                </a:r>
              </a:p>
            </p:txBody>
          </p:sp>
        </mc:Fallback>
      </mc:AlternateContent>
    </p:spTree>
    <p:extLst>
      <p:ext uri="{BB962C8B-B14F-4D97-AF65-F5344CB8AC3E}">
        <p14:creationId xmlns:p14="http://schemas.microsoft.com/office/powerpoint/2010/main" val="11697977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9EF7B42-3B85-43C6-B576-BEB5678C5F78}"/>
              </a:ext>
            </a:extLst>
          </p:cNvPr>
          <p:cNvSpPr>
            <a:spLocks noGrp="1"/>
          </p:cNvSpPr>
          <p:nvPr>
            <p:ph type="title"/>
          </p:nvPr>
        </p:nvSpPr>
        <p:spPr/>
        <p:txBody>
          <a:bodyPr/>
          <a:lstStyle/>
          <a:p>
            <a:r>
              <a:rPr lang="en-US" dirty="0"/>
              <a:t>Our simulation becomes random when we randomize the inputs</a:t>
            </a:r>
          </a:p>
        </p:txBody>
      </p:sp>
      <p:pic>
        <p:nvPicPr>
          <p:cNvPr id="5" name="Picture 4">
            <a:extLst>
              <a:ext uri="{FF2B5EF4-FFF2-40B4-BE49-F238E27FC236}">
                <a16:creationId xmlns:a16="http://schemas.microsoft.com/office/drawing/2014/main" id="{51BCFA31-689A-4601-83B2-A04EA8C8DE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1089" y="1326269"/>
            <a:ext cx="3981821" cy="1460001"/>
          </a:xfrm>
          <a:prstGeom prst="rect">
            <a:avLst/>
          </a:prstGeom>
        </p:spPr>
      </p:pic>
      <p:pic>
        <p:nvPicPr>
          <p:cNvPr id="6" name="Picture 5">
            <a:extLst>
              <a:ext uri="{FF2B5EF4-FFF2-40B4-BE49-F238E27FC236}">
                <a16:creationId xmlns:a16="http://schemas.microsoft.com/office/drawing/2014/main" id="{894E5F6B-59E6-4E43-BA7C-042D2ACB4C4C}"/>
              </a:ext>
            </a:extLst>
          </p:cNvPr>
          <p:cNvPicPr>
            <a:picLocks noChangeAspect="1"/>
          </p:cNvPicPr>
          <p:nvPr/>
        </p:nvPicPr>
        <p:blipFill rotWithShape="1">
          <a:blip r:embed="rId3"/>
          <a:srcRect l="38635" t="68838" r="31182"/>
          <a:stretch/>
        </p:blipFill>
        <p:spPr>
          <a:xfrm>
            <a:off x="1378453" y="3137133"/>
            <a:ext cx="2405272" cy="2795364"/>
          </a:xfrm>
          <a:prstGeom prst="rect">
            <a:avLst/>
          </a:prstGeom>
        </p:spPr>
      </p:pic>
      <p:pic>
        <p:nvPicPr>
          <p:cNvPr id="7" name="Picture" descr="Figure 10.7: Observed response values from a stochastic paper plane simulation; compare this to Figure 10.4.">
            <a:extLst>
              <a:ext uri="{FF2B5EF4-FFF2-40B4-BE49-F238E27FC236}">
                <a16:creationId xmlns:a16="http://schemas.microsoft.com/office/drawing/2014/main" id="{AC12D6A8-1EBB-48CF-8874-859A5D67FD0B}"/>
              </a:ext>
            </a:extLst>
          </p:cNvPr>
          <p:cNvPicPr/>
          <p:nvPr/>
        </p:nvPicPr>
        <p:blipFill rotWithShape="1">
          <a:blip r:embed="rId4"/>
          <a:srcRect l="38820" t="68774" r="31553" b="72"/>
          <a:stretch/>
        </p:blipFill>
        <p:spPr bwMode="auto">
          <a:xfrm>
            <a:off x="5360274" y="3137133"/>
            <a:ext cx="2405271" cy="2846261"/>
          </a:xfrm>
          <a:prstGeom prst="rect">
            <a:avLst/>
          </a:prstGeom>
          <a:noFill/>
          <a:ln w="9525">
            <a:noFill/>
            <a:headEnd/>
            <a:tailEnd/>
          </a:ln>
        </p:spPr>
      </p:pic>
      <p:sp>
        <p:nvSpPr>
          <p:cNvPr id="8" name="TextBox 7">
            <a:extLst>
              <a:ext uri="{FF2B5EF4-FFF2-40B4-BE49-F238E27FC236}">
                <a16:creationId xmlns:a16="http://schemas.microsoft.com/office/drawing/2014/main" id="{356D1FFC-86FC-4868-8B4B-FA5BE227B95D}"/>
              </a:ext>
            </a:extLst>
          </p:cNvPr>
          <p:cNvSpPr txBox="1"/>
          <p:nvPr/>
        </p:nvSpPr>
        <p:spPr>
          <a:xfrm>
            <a:off x="1552389" y="5828718"/>
            <a:ext cx="2057400" cy="369332"/>
          </a:xfrm>
          <a:prstGeom prst="rect">
            <a:avLst/>
          </a:prstGeom>
          <a:noFill/>
        </p:spPr>
        <p:txBody>
          <a:bodyPr wrap="square" rtlCol="0">
            <a:spAutoFit/>
          </a:bodyPr>
          <a:lstStyle/>
          <a:p>
            <a:pPr algn="ctr"/>
            <a:r>
              <a:rPr lang="en-US" b="1" dirty="0"/>
              <a:t>DETERMINISTIC</a:t>
            </a:r>
          </a:p>
        </p:txBody>
      </p:sp>
      <p:sp>
        <p:nvSpPr>
          <p:cNvPr id="9" name="TextBox 8">
            <a:extLst>
              <a:ext uri="{FF2B5EF4-FFF2-40B4-BE49-F238E27FC236}">
                <a16:creationId xmlns:a16="http://schemas.microsoft.com/office/drawing/2014/main" id="{551EF442-F028-4593-8E13-B1F4F26D012E}"/>
              </a:ext>
            </a:extLst>
          </p:cNvPr>
          <p:cNvSpPr txBox="1"/>
          <p:nvPr/>
        </p:nvSpPr>
        <p:spPr>
          <a:xfrm>
            <a:off x="5534211" y="5828718"/>
            <a:ext cx="2057400" cy="646331"/>
          </a:xfrm>
          <a:prstGeom prst="rect">
            <a:avLst/>
          </a:prstGeom>
          <a:noFill/>
        </p:spPr>
        <p:txBody>
          <a:bodyPr wrap="square" rtlCol="0">
            <a:spAutoFit/>
          </a:bodyPr>
          <a:lstStyle/>
          <a:p>
            <a:pPr algn="ctr"/>
            <a:r>
              <a:rPr lang="en-US" b="1" dirty="0"/>
              <a:t>STOCHASTIC (RANDOM)</a:t>
            </a:r>
          </a:p>
        </p:txBody>
      </p:sp>
      <p:grpSp>
        <p:nvGrpSpPr>
          <p:cNvPr id="10" name="Group 9">
            <a:extLst>
              <a:ext uri="{FF2B5EF4-FFF2-40B4-BE49-F238E27FC236}">
                <a16:creationId xmlns:a16="http://schemas.microsoft.com/office/drawing/2014/main" id="{0B79C4D0-CC49-4EA2-9B4D-0AC1A0936442}"/>
              </a:ext>
            </a:extLst>
          </p:cNvPr>
          <p:cNvGrpSpPr/>
          <p:nvPr/>
        </p:nvGrpSpPr>
        <p:grpSpPr>
          <a:xfrm>
            <a:off x="3981347" y="2207728"/>
            <a:ext cx="4546423" cy="853524"/>
            <a:chOff x="2761177" y="1396695"/>
            <a:chExt cx="4546423" cy="853524"/>
          </a:xfrm>
        </p:grpSpPr>
        <p:sp>
          <p:nvSpPr>
            <p:cNvPr id="11" name="Rectangle 10">
              <a:extLst>
                <a:ext uri="{FF2B5EF4-FFF2-40B4-BE49-F238E27FC236}">
                  <a16:creationId xmlns:a16="http://schemas.microsoft.com/office/drawing/2014/main" id="{29C9D490-6933-46B0-B862-D277515E4F54}"/>
                </a:ext>
              </a:extLst>
            </p:cNvPr>
            <p:cNvSpPr/>
            <p:nvPr/>
          </p:nvSpPr>
          <p:spPr>
            <a:xfrm flipH="1">
              <a:off x="4390993" y="1396695"/>
              <a:ext cx="2916607" cy="853524"/>
            </a:xfrm>
            <a:prstGeom prst="rect">
              <a:avLst/>
            </a:prstGeom>
            <a:solidFill>
              <a:srgbClr val="FFFF00"/>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Randomize initial conditions for random output (i.e. variance in toss) </a:t>
              </a:r>
            </a:p>
          </p:txBody>
        </p:sp>
        <p:cxnSp>
          <p:nvCxnSpPr>
            <p:cNvPr id="12" name="Straight Arrow Connector 11">
              <a:extLst>
                <a:ext uri="{FF2B5EF4-FFF2-40B4-BE49-F238E27FC236}">
                  <a16:creationId xmlns:a16="http://schemas.microsoft.com/office/drawing/2014/main" id="{B7F1AAC6-EAC2-49BE-A6D3-F352D8825112}"/>
                </a:ext>
              </a:extLst>
            </p:cNvPr>
            <p:cNvCxnSpPr>
              <a:cxnSpLocks/>
              <a:stCxn id="11" idx="3"/>
            </p:cNvCxnSpPr>
            <p:nvPr/>
          </p:nvCxnSpPr>
          <p:spPr>
            <a:xfrm flipH="1">
              <a:off x="2761177" y="1823457"/>
              <a:ext cx="1629816" cy="0"/>
            </a:xfrm>
            <a:prstGeom prst="straightConnector1">
              <a:avLst/>
            </a:prstGeom>
            <a:ln w="571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0445266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descr="Figure 10.16: Calibration plots of the selected loop model in both the training and validation data sets. The smoothed calibration curve obtained for the validation set seems implausible.">
            <a:extLst>
              <a:ext uri="{FF2B5EF4-FFF2-40B4-BE49-F238E27FC236}">
                <a16:creationId xmlns:a16="http://schemas.microsoft.com/office/drawing/2014/main" id="{0D4EF516-2D02-47C8-AFAB-7C28A70334D4}"/>
              </a:ext>
            </a:extLst>
          </p:cNvPr>
          <p:cNvPicPr/>
          <p:nvPr/>
        </p:nvPicPr>
        <p:blipFill rotWithShape="1">
          <a:blip r:embed="rId2"/>
          <a:srcRect l="50584" r="-780"/>
          <a:stretch/>
        </p:blipFill>
        <p:spPr bwMode="auto">
          <a:xfrm>
            <a:off x="2514991" y="1958633"/>
            <a:ext cx="4813291" cy="4802607"/>
          </a:xfrm>
          <a:prstGeom prst="rect">
            <a:avLst/>
          </a:prstGeom>
          <a:noFill/>
          <a:ln w="9525">
            <a:noFill/>
            <a:headEnd/>
            <a:tailEnd/>
          </a:ln>
        </p:spPr>
      </p:pic>
      <p:sp>
        <p:nvSpPr>
          <p:cNvPr id="2" name="Title 1">
            <a:extLst>
              <a:ext uri="{FF2B5EF4-FFF2-40B4-BE49-F238E27FC236}">
                <a16:creationId xmlns:a16="http://schemas.microsoft.com/office/drawing/2014/main" id="{314AD335-FF64-4C7B-8B9C-161C37702D0A}"/>
              </a:ext>
            </a:extLst>
          </p:cNvPr>
          <p:cNvSpPr>
            <a:spLocks noGrp="1"/>
          </p:cNvSpPr>
          <p:nvPr>
            <p:ph type="title"/>
          </p:nvPr>
        </p:nvSpPr>
        <p:spPr>
          <a:xfrm>
            <a:off x="76200" y="162580"/>
            <a:ext cx="8991600" cy="954107"/>
          </a:xfrm>
        </p:spPr>
        <p:txBody>
          <a:bodyPr/>
          <a:lstStyle/>
          <a:p>
            <a:r>
              <a:rPr lang="en-US" dirty="0"/>
              <a:t>A GAM struggled to construct a smooth relationship in the screening set</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A2875E89-C838-46B9-BABE-74040798CCDE}"/>
                  </a:ext>
                </a:extLst>
              </p:cNvPr>
              <p:cNvSpPr txBox="1"/>
              <p:nvPr/>
            </p:nvSpPr>
            <p:spPr>
              <a:xfrm>
                <a:off x="521898" y="2393140"/>
                <a:ext cx="2251494" cy="42210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𝑝</m:t>
                          </m:r>
                        </m:e>
                        <m:sub>
                          <m:r>
                            <m:rPr>
                              <m:nor/>
                            </m:rPr>
                            <a:rPr lang="en-US" sz="2000" b="0" i="0" smtClean="0">
                              <a:latin typeface="Cambria Math" panose="02040503050406030204" pitchFamily="18" charset="0"/>
                            </a:rPr>
                            <m:t>val</m:t>
                          </m:r>
                        </m:sub>
                      </m:sSub>
                      <m:r>
                        <a:rPr lang="en-US" sz="2000">
                          <a:latin typeface="Cambria Math" panose="02040503050406030204" pitchFamily="18" charset="0"/>
                        </a:rPr>
                        <m:t>≈0</m:t>
                      </m:r>
                      <m:r>
                        <a:rPr lang="en-US" sz="2000" b="0" i="0" smtClean="0">
                          <a:latin typeface="Cambria Math" panose="02040503050406030204" pitchFamily="18" charset="0"/>
                        </a:rPr>
                        <m:t>.0345</m:t>
                      </m:r>
                    </m:oMath>
                  </m:oMathPara>
                </a14:m>
                <a:endParaRPr lang="en-US" sz="2000" dirty="0"/>
              </a:p>
            </p:txBody>
          </p:sp>
        </mc:Choice>
        <mc:Fallback xmlns="">
          <p:sp>
            <p:nvSpPr>
              <p:cNvPr id="7" name="TextBox 6">
                <a:extLst>
                  <a:ext uri="{FF2B5EF4-FFF2-40B4-BE49-F238E27FC236}">
                    <a16:creationId xmlns:a16="http://schemas.microsoft.com/office/drawing/2014/main" id="{A2875E89-C838-46B9-BABE-74040798CCDE}"/>
                  </a:ext>
                </a:extLst>
              </p:cNvPr>
              <p:cNvSpPr txBox="1">
                <a:spLocks noRot="1" noChangeAspect="1" noMove="1" noResize="1" noEditPoints="1" noAdjustHandles="1" noChangeArrowheads="1" noChangeShapeType="1" noTextEdit="1"/>
              </p:cNvSpPr>
              <p:nvPr/>
            </p:nvSpPr>
            <p:spPr>
              <a:xfrm>
                <a:off x="521898" y="2393140"/>
                <a:ext cx="2251494" cy="422103"/>
              </a:xfrm>
              <a:prstGeom prst="rect">
                <a:avLst/>
              </a:prstGeom>
              <a:blipFill>
                <a:blip r:embed="rId3"/>
                <a:stretch>
                  <a:fillRect b="-8696"/>
                </a:stretch>
              </a:blipFill>
            </p:spPr>
            <p:txBody>
              <a:bodyPr/>
              <a:lstStyle/>
              <a:p>
                <a:r>
                  <a:rPr lang="en-US">
                    <a:noFill/>
                  </a:rPr>
                  <a:t> </a:t>
                </a:r>
              </a:p>
            </p:txBody>
          </p:sp>
        </mc:Fallback>
      </mc:AlternateContent>
      <p:grpSp>
        <p:nvGrpSpPr>
          <p:cNvPr id="13" name="Group 12">
            <a:extLst>
              <a:ext uri="{FF2B5EF4-FFF2-40B4-BE49-F238E27FC236}">
                <a16:creationId xmlns:a16="http://schemas.microsoft.com/office/drawing/2014/main" id="{537EC50C-75AD-4616-A584-44765FA63D87}"/>
              </a:ext>
            </a:extLst>
          </p:cNvPr>
          <p:cNvGrpSpPr/>
          <p:nvPr/>
        </p:nvGrpSpPr>
        <p:grpSpPr>
          <a:xfrm>
            <a:off x="145210" y="1547575"/>
            <a:ext cx="4055853" cy="1056753"/>
            <a:chOff x="145211" y="5642986"/>
            <a:chExt cx="3201838" cy="1056753"/>
          </a:xfrm>
        </p:grpSpPr>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73566571-7608-4837-A60B-27B80E28B574}"/>
                    </a:ext>
                  </a:extLst>
                </p:cNvPr>
                <p:cNvSpPr txBox="1"/>
                <p:nvPr/>
              </p:nvSpPr>
              <p:spPr>
                <a:xfrm>
                  <a:off x="145211" y="5642986"/>
                  <a:ext cx="3201838" cy="70076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i="1" smtClean="0">
                                <a:latin typeface="Cambria Math" panose="02040503050406030204" pitchFamily="18" charset="0"/>
                              </a:rPr>
                              <m:t>𝐻</m:t>
                            </m:r>
                          </m:e>
                          <m:sub>
                            <m:r>
                              <a:rPr lang="en-US" sz="2000" b="0" i="1" smtClean="0">
                                <a:latin typeface="Cambria Math" panose="02040503050406030204" pitchFamily="18" charset="0"/>
                              </a:rPr>
                              <m:t>0</m:t>
                            </m:r>
                          </m:sub>
                        </m:sSub>
                        <m:r>
                          <a:rPr lang="en-US" sz="2000" b="0" i="1" smtClean="0">
                            <a:latin typeface="Cambria Math" panose="02040503050406030204" pitchFamily="18" charset="0"/>
                          </a:rPr>
                          <m:t>: </m:t>
                        </m:r>
                        <m:r>
                          <m:rPr>
                            <m:nor/>
                          </m:rPr>
                          <a:rPr lang="en-US" sz="2000" b="0" i="0" smtClean="0">
                            <a:latin typeface="Cambria Math" panose="02040503050406030204" pitchFamily="18" charset="0"/>
                          </a:rPr>
                          <m:t>Points</m:t>
                        </m:r>
                        <m:r>
                          <m:rPr>
                            <m:nor/>
                          </m:rPr>
                          <a:rPr lang="en-US" sz="2000" b="0" i="0" smtClean="0">
                            <a:latin typeface="Cambria Math" panose="02040503050406030204" pitchFamily="18" charset="0"/>
                          </a:rPr>
                          <m:t> </m:t>
                        </m:r>
                        <m:r>
                          <m:rPr>
                            <m:nor/>
                          </m:rPr>
                          <a:rPr lang="en-US" sz="2000" b="0" i="0" smtClean="0">
                            <a:latin typeface="Cambria Math" panose="02040503050406030204" pitchFamily="18" charset="0"/>
                          </a:rPr>
                          <m:t>generated</m:t>
                        </m:r>
                        <m:r>
                          <m:rPr>
                            <m:nor/>
                          </m:rPr>
                          <a:rPr lang="en-US" sz="2000" b="0" i="0" smtClean="0">
                            <a:latin typeface="Cambria Math" panose="02040503050406030204" pitchFamily="18" charset="0"/>
                          </a:rPr>
                          <m:t> </m:t>
                        </m:r>
                        <m:r>
                          <m:rPr>
                            <m:nor/>
                          </m:rPr>
                          <a:rPr lang="en-US" sz="2000" b="0" i="0" smtClean="0">
                            <a:latin typeface="Cambria Math" panose="02040503050406030204" pitchFamily="18" charset="0"/>
                          </a:rPr>
                          <m:t>by</m:t>
                        </m:r>
                        <m:r>
                          <m:rPr>
                            <m:nor/>
                          </m:rPr>
                          <a:rPr lang="en-US" sz="2000" b="0" i="0" smtClean="0">
                            <a:latin typeface="Cambria Math" panose="02040503050406030204" pitchFamily="18" charset="0"/>
                          </a:rPr>
                          <m:t> </m:t>
                        </m:r>
                        <m:r>
                          <m:rPr>
                            <m:nor/>
                          </m:rPr>
                          <a:rPr lang="en-US" sz="2000" b="0" i="0" smtClean="0">
                            <a:latin typeface="Cambria Math" panose="02040503050406030204" pitchFamily="18" charset="0"/>
                          </a:rPr>
                          <m:t>blue</m:t>
                        </m:r>
                        <m:r>
                          <m:rPr>
                            <m:nor/>
                          </m:rPr>
                          <a:rPr lang="en-US" sz="2000" b="0" i="0" smtClean="0">
                            <a:latin typeface="Cambria Math" panose="02040503050406030204" pitchFamily="18" charset="0"/>
                          </a:rPr>
                          <m:t> </m:t>
                        </m:r>
                        <m:r>
                          <m:rPr>
                            <m:nor/>
                          </m:rPr>
                          <a:rPr lang="en-US" sz="2000" b="0" i="0" smtClean="0">
                            <a:latin typeface="Cambria Math" panose="02040503050406030204" pitchFamily="18" charset="0"/>
                          </a:rPr>
                          <m:t>line</m:t>
                        </m:r>
                      </m:oMath>
                    </m:oMathPara>
                  </a14:m>
                  <a:endParaRPr lang="en-US" sz="3200" dirty="0"/>
                </a:p>
              </p:txBody>
            </p:sp>
          </mc:Choice>
          <mc:Fallback xmlns="">
            <p:sp>
              <p:nvSpPr>
                <p:cNvPr id="15" name="TextBox 14">
                  <a:extLst>
                    <a:ext uri="{FF2B5EF4-FFF2-40B4-BE49-F238E27FC236}">
                      <a16:creationId xmlns:a16="http://schemas.microsoft.com/office/drawing/2014/main" id="{73566571-7608-4837-A60B-27B80E28B574}"/>
                    </a:ext>
                  </a:extLst>
                </p:cNvPr>
                <p:cNvSpPr txBox="1">
                  <a:spLocks noRot="1" noChangeAspect="1" noMove="1" noResize="1" noEditPoints="1" noAdjustHandles="1" noChangeArrowheads="1" noChangeShapeType="1" noTextEdit="1"/>
                </p:cNvSpPr>
                <p:nvPr/>
              </p:nvSpPr>
              <p:spPr>
                <a:xfrm>
                  <a:off x="145211" y="5642986"/>
                  <a:ext cx="3201838" cy="700769"/>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D24E6EBD-2DE6-423C-A77C-D8116209761F}"/>
                    </a:ext>
                  </a:extLst>
                </p:cNvPr>
                <p:cNvSpPr txBox="1"/>
                <p:nvPr/>
              </p:nvSpPr>
              <p:spPr>
                <a:xfrm>
                  <a:off x="205596" y="5998970"/>
                  <a:ext cx="1442049" cy="70076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i="1" smtClean="0">
                                <a:latin typeface="Cambria Math" panose="02040503050406030204" pitchFamily="18" charset="0"/>
                              </a:rPr>
                              <m:t>𝐻</m:t>
                            </m:r>
                          </m:e>
                          <m:sub>
                            <m:r>
                              <a:rPr lang="en-US" sz="2000" b="0" i="1" smtClean="0">
                                <a:latin typeface="Cambria Math" panose="02040503050406030204" pitchFamily="18" charset="0"/>
                              </a:rPr>
                              <m:t>𝐴</m:t>
                            </m:r>
                          </m:sub>
                        </m:sSub>
                        <m:r>
                          <a:rPr lang="en-US" sz="2000" b="0" i="1" smtClean="0">
                            <a:latin typeface="Cambria Math" panose="02040503050406030204" pitchFamily="18" charset="0"/>
                          </a:rPr>
                          <m:t>: </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𝐻</m:t>
                            </m:r>
                          </m:e>
                          <m:sub>
                            <m:r>
                              <a:rPr lang="en-US" sz="2000" b="0" i="1" smtClean="0">
                                <a:latin typeface="Cambria Math" panose="02040503050406030204" pitchFamily="18" charset="0"/>
                              </a:rPr>
                              <m:t>0</m:t>
                            </m:r>
                          </m:sub>
                        </m:sSub>
                        <m:r>
                          <a:rPr lang="en-US" sz="2000" b="0" i="1" smtClean="0">
                            <a:latin typeface="Cambria Math" panose="02040503050406030204" pitchFamily="18" charset="0"/>
                          </a:rPr>
                          <m:t> </m:t>
                        </m:r>
                        <m:r>
                          <m:rPr>
                            <m:nor/>
                          </m:rPr>
                          <a:rPr lang="en-US" sz="2000" b="0" i="0" smtClean="0">
                            <a:latin typeface="Cambria Math" panose="02040503050406030204" pitchFamily="18" charset="0"/>
                          </a:rPr>
                          <m:t>is</m:t>
                        </m:r>
                        <m:r>
                          <m:rPr>
                            <m:nor/>
                          </m:rPr>
                          <a:rPr lang="en-US" sz="2000" b="0" i="0" smtClean="0">
                            <a:latin typeface="Cambria Math" panose="02040503050406030204" pitchFamily="18" charset="0"/>
                          </a:rPr>
                          <m:t> </m:t>
                        </m:r>
                        <m:r>
                          <m:rPr>
                            <m:nor/>
                          </m:rPr>
                          <a:rPr lang="en-US" sz="2000" b="0" i="0" smtClean="0">
                            <a:latin typeface="Cambria Math" panose="02040503050406030204" pitchFamily="18" charset="0"/>
                          </a:rPr>
                          <m:t>false</m:t>
                        </m:r>
                      </m:oMath>
                    </m:oMathPara>
                  </a14:m>
                  <a:endParaRPr lang="en-US" sz="3200" dirty="0"/>
                </a:p>
              </p:txBody>
            </p:sp>
          </mc:Choice>
          <mc:Fallback xmlns="">
            <p:sp>
              <p:nvSpPr>
                <p:cNvPr id="16" name="TextBox 15">
                  <a:extLst>
                    <a:ext uri="{FF2B5EF4-FFF2-40B4-BE49-F238E27FC236}">
                      <a16:creationId xmlns:a16="http://schemas.microsoft.com/office/drawing/2014/main" id="{D24E6EBD-2DE6-423C-A77C-D8116209761F}"/>
                    </a:ext>
                  </a:extLst>
                </p:cNvPr>
                <p:cNvSpPr txBox="1">
                  <a:spLocks noRot="1" noChangeAspect="1" noMove="1" noResize="1" noEditPoints="1" noAdjustHandles="1" noChangeArrowheads="1" noChangeShapeType="1" noTextEdit="1"/>
                </p:cNvSpPr>
                <p:nvPr/>
              </p:nvSpPr>
              <p:spPr>
                <a:xfrm>
                  <a:off x="205596" y="5998970"/>
                  <a:ext cx="1442049" cy="700769"/>
                </a:xfrm>
                <a:prstGeom prst="rect">
                  <a:avLst/>
                </a:prstGeom>
                <a:blipFill>
                  <a:blip r:embed="rId5"/>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BF1539B-E140-485D-8A00-5EA80D630DE7}"/>
                  </a:ext>
                </a:extLst>
              </p:cNvPr>
              <p:cNvSpPr txBox="1"/>
              <p:nvPr/>
            </p:nvSpPr>
            <p:spPr>
              <a:xfrm>
                <a:off x="145211" y="3036498"/>
                <a:ext cx="2369780" cy="1077218"/>
              </a:xfrm>
              <a:prstGeom prst="rect">
                <a:avLst/>
              </a:prstGeom>
              <a:noFill/>
            </p:spPr>
            <p:txBody>
              <a:bodyPr wrap="square" rtlCol="0">
                <a:spAutoFit/>
              </a:bodyPr>
              <a:lstStyle/>
              <a:p>
                <a:r>
                  <a:rPr lang="en-US" sz="1600" dirty="0"/>
                  <a:t>Conclusion: Reject </a:t>
                </a:r>
                <a14:m>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𝐻</m:t>
                        </m:r>
                      </m:e>
                      <m:sub>
                        <m:r>
                          <a:rPr lang="en-US" sz="1600" b="0" i="1" smtClean="0">
                            <a:latin typeface="Cambria Math" panose="02040503050406030204" pitchFamily="18" charset="0"/>
                          </a:rPr>
                          <m:t>0</m:t>
                        </m:r>
                      </m:sub>
                    </m:sSub>
                  </m:oMath>
                </a14:m>
                <a:r>
                  <a:rPr lang="en-US" sz="1600" dirty="0"/>
                  <a:t>; evidence of metamodel miscalibration in screening set</a:t>
                </a:r>
              </a:p>
            </p:txBody>
          </p:sp>
        </mc:Choice>
        <mc:Fallback xmlns="">
          <p:sp>
            <p:nvSpPr>
              <p:cNvPr id="24" name="TextBox 23">
                <a:extLst>
                  <a:ext uri="{FF2B5EF4-FFF2-40B4-BE49-F238E27FC236}">
                    <a16:creationId xmlns:a16="http://schemas.microsoft.com/office/drawing/2014/main" id="{4BF1539B-E140-485D-8A00-5EA80D630DE7}"/>
                  </a:ext>
                </a:extLst>
              </p:cNvPr>
              <p:cNvSpPr txBox="1">
                <a:spLocks noRot="1" noChangeAspect="1" noMove="1" noResize="1" noEditPoints="1" noAdjustHandles="1" noChangeArrowheads="1" noChangeShapeType="1" noTextEdit="1"/>
              </p:cNvSpPr>
              <p:nvPr/>
            </p:nvSpPr>
            <p:spPr>
              <a:xfrm>
                <a:off x="145211" y="3036498"/>
                <a:ext cx="2369780" cy="1077218"/>
              </a:xfrm>
              <a:prstGeom prst="rect">
                <a:avLst/>
              </a:prstGeom>
              <a:blipFill>
                <a:blip r:embed="rId6"/>
                <a:stretch>
                  <a:fillRect l="-1542" t="-1695" b="-6215"/>
                </a:stretch>
              </a:blipFill>
            </p:spPr>
            <p:txBody>
              <a:bodyPr/>
              <a:lstStyle/>
              <a:p>
                <a:r>
                  <a:rPr lang="en-US">
                    <a:noFill/>
                  </a:rPr>
                  <a:t> </a:t>
                </a:r>
              </a:p>
            </p:txBody>
          </p:sp>
        </mc:Fallback>
      </mc:AlternateContent>
      <p:grpSp>
        <p:nvGrpSpPr>
          <p:cNvPr id="9" name="Group 8">
            <a:extLst>
              <a:ext uri="{FF2B5EF4-FFF2-40B4-BE49-F238E27FC236}">
                <a16:creationId xmlns:a16="http://schemas.microsoft.com/office/drawing/2014/main" id="{E0077AFA-F193-4C15-AEFD-1D3B5120AEC9}"/>
              </a:ext>
            </a:extLst>
          </p:cNvPr>
          <p:cNvGrpSpPr/>
          <p:nvPr/>
        </p:nvGrpSpPr>
        <p:grpSpPr>
          <a:xfrm>
            <a:off x="5208104" y="3717235"/>
            <a:ext cx="2216425" cy="1878495"/>
            <a:chOff x="4958621" y="3270228"/>
            <a:chExt cx="2216425" cy="1962024"/>
          </a:xfrm>
        </p:grpSpPr>
        <p:sp>
          <p:nvSpPr>
            <p:cNvPr id="10" name="Rectangle 9">
              <a:extLst>
                <a:ext uri="{FF2B5EF4-FFF2-40B4-BE49-F238E27FC236}">
                  <a16:creationId xmlns:a16="http://schemas.microsoft.com/office/drawing/2014/main" id="{23C7A918-A32A-45B0-8D20-B656A978D135}"/>
                </a:ext>
              </a:extLst>
            </p:cNvPr>
            <p:cNvSpPr/>
            <p:nvPr/>
          </p:nvSpPr>
          <p:spPr>
            <a:xfrm flipH="1">
              <a:off x="5301333" y="4666464"/>
              <a:ext cx="1873713" cy="565788"/>
            </a:xfrm>
            <a:prstGeom prst="rect">
              <a:avLst/>
            </a:prstGeom>
            <a:solidFill>
              <a:srgbClr val="FFFF00"/>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a:t>
              </a:r>
            </a:p>
          </p:txBody>
        </p:sp>
        <p:cxnSp>
          <p:nvCxnSpPr>
            <p:cNvPr id="11" name="Straight Arrow Connector 10">
              <a:extLst>
                <a:ext uri="{FF2B5EF4-FFF2-40B4-BE49-F238E27FC236}">
                  <a16:creationId xmlns:a16="http://schemas.microsoft.com/office/drawing/2014/main" id="{F0FD93A4-3C8D-4734-88D6-0ED93675EFDE}"/>
                </a:ext>
              </a:extLst>
            </p:cNvPr>
            <p:cNvCxnSpPr>
              <a:cxnSpLocks/>
              <a:stCxn id="10" idx="0"/>
            </p:cNvCxnSpPr>
            <p:nvPr/>
          </p:nvCxnSpPr>
          <p:spPr>
            <a:xfrm flipH="1" flipV="1">
              <a:off x="4958621" y="3270228"/>
              <a:ext cx="1279568" cy="1396236"/>
            </a:xfrm>
            <a:prstGeom prst="straightConnector1">
              <a:avLst/>
            </a:prstGeom>
            <a:ln w="571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14" name="Text Placeholder 3">
            <a:extLst>
              <a:ext uri="{FF2B5EF4-FFF2-40B4-BE49-F238E27FC236}">
                <a16:creationId xmlns:a16="http://schemas.microsoft.com/office/drawing/2014/main" id="{51934D1B-8833-4A29-B466-1A5A6C93A56C}"/>
              </a:ext>
            </a:extLst>
          </p:cNvPr>
          <p:cNvSpPr txBox="1">
            <a:spLocks/>
          </p:cNvSpPr>
          <p:nvPr/>
        </p:nvSpPr>
        <p:spPr>
          <a:xfrm>
            <a:off x="141975" y="6508956"/>
            <a:ext cx="7459270" cy="264896"/>
          </a:xfrm>
          <a:prstGeom prst="rect">
            <a:avLst/>
          </a:prstGeom>
        </p:spPr>
        <p:txBody>
          <a:bodyPr/>
          <a:lstStyle>
            <a:lvl1pPr marL="171446" indent="-171446" algn="l" defTabSz="685783" rtl="0" eaLnBrk="1" latinLnBrk="0" hangingPunct="1">
              <a:lnSpc>
                <a:spcPct val="90000"/>
              </a:lnSpc>
              <a:spcBef>
                <a:spcPts val="751"/>
              </a:spcBef>
              <a:buFont typeface="Arial" panose="020B0604020202020204" pitchFamily="34" charset="0"/>
              <a:buChar char="•"/>
              <a:defRPr sz="2400" kern="1200" baseline="0">
                <a:solidFill>
                  <a:schemeClr val="tx1"/>
                </a:solidFill>
                <a:latin typeface="Calibri Light" panose="020F0302020204030204" pitchFamily="34" charset="0"/>
                <a:ea typeface="+mn-ea"/>
                <a:cs typeface="Calibri Light" panose="020F0302020204030204" pitchFamily="34" charset="0"/>
              </a:defRPr>
            </a:lvl1pPr>
            <a:lvl2pPr marL="342891" indent="-171446" algn="l" defTabSz="685783" rtl="0" eaLnBrk="1" latinLnBrk="0" hangingPunct="1">
              <a:lnSpc>
                <a:spcPct val="90000"/>
              </a:lnSpc>
              <a:spcBef>
                <a:spcPts val="375"/>
              </a:spcBef>
              <a:buFont typeface="Franklin Gothic Book" panose="020B0503020102020204" pitchFamily="34" charset="0"/>
              <a:buChar char="–"/>
              <a:defRPr sz="2000" kern="1200">
                <a:solidFill>
                  <a:schemeClr val="tx1"/>
                </a:solidFill>
                <a:latin typeface="Calibri Light" panose="020F0302020204030204" pitchFamily="34" charset="0"/>
                <a:ea typeface="+mn-ea"/>
                <a:cs typeface="Calibri Light" panose="020F0302020204030204" pitchFamily="34" charset="0"/>
              </a:defRPr>
            </a:lvl2pPr>
            <a:lvl3pPr marL="514338" indent="-171446" algn="l" defTabSz="685783" rtl="0" eaLnBrk="1" latinLnBrk="0" hangingPunct="1">
              <a:lnSpc>
                <a:spcPct val="90000"/>
              </a:lnSpc>
              <a:spcBef>
                <a:spcPts val="375"/>
              </a:spcBef>
              <a:buFont typeface="Courier New" panose="02070309020205020404" pitchFamily="49" charset="0"/>
              <a:buChar char="o"/>
              <a:defRPr sz="1800" kern="1200">
                <a:solidFill>
                  <a:schemeClr val="tx1"/>
                </a:solidFill>
                <a:latin typeface="Calibri Light" panose="020F0302020204030204" pitchFamily="34" charset="0"/>
                <a:ea typeface="+mn-ea"/>
                <a:cs typeface="Calibri Light" panose="020F0302020204030204" pitchFamily="34" charset="0"/>
              </a:defRPr>
            </a:lvl3pPr>
            <a:lvl4pPr marL="685783" indent="-171446" algn="l" defTabSz="685783" rtl="0" eaLnBrk="1" latinLnBrk="0" hangingPunct="1">
              <a:lnSpc>
                <a:spcPct val="90000"/>
              </a:lnSpc>
              <a:spcBef>
                <a:spcPts val="375"/>
              </a:spcBef>
              <a:buFont typeface="Wingdings" panose="05000000000000000000" pitchFamily="2" charset="2"/>
              <a:buChar char="§"/>
              <a:defRPr sz="1600" kern="1200">
                <a:solidFill>
                  <a:schemeClr val="tx1"/>
                </a:solidFill>
                <a:latin typeface="Calibri Light" panose="020F0302020204030204" pitchFamily="34" charset="0"/>
                <a:ea typeface="+mn-ea"/>
                <a:cs typeface="Calibri Light" panose="020F0302020204030204" pitchFamily="34" charset="0"/>
              </a:defRPr>
            </a:lvl4pPr>
            <a:lvl5pPr marL="900091" indent="-214308" algn="l" defTabSz="685783" rtl="0" eaLnBrk="1" latinLnBrk="0" hangingPunct="1">
              <a:lnSpc>
                <a:spcPct val="90000"/>
              </a:lnSpc>
              <a:spcBef>
                <a:spcPts val="375"/>
              </a:spcBef>
              <a:buFont typeface="Wingdings" panose="05000000000000000000" pitchFamily="2" charset="2"/>
              <a:buChar char="Ø"/>
              <a:defRPr sz="1200"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marL="0" indent="0">
              <a:buNone/>
            </a:pPr>
            <a:r>
              <a:rPr lang="en-US" sz="1000" dirty="0"/>
              <a:t>GAM: Generalized Additive Model</a:t>
            </a:r>
          </a:p>
        </p:txBody>
      </p:sp>
    </p:spTree>
    <p:extLst>
      <p:ext uri="{BB962C8B-B14F-4D97-AF65-F5344CB8AC3E}">
        <p14:creationId xmlns:p14="http://schemas.microsoft.com/office/powerpoint/2010/main" val="204768128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AD335-FF64-4C7B-8B9C-161C37702D0A}"/>
              </a:ext>
            </a:extLst>
          </p:cNvPr>
          <p:cNvSpPr>
            <a:spLocks noGrp="1"/>
          </p:cNvSpPr>
          <p:nvPr>
            <p:ph type="title"/>
          </p:nvPr>
        </p:nvSpPr>
        <p:spPr>
          <a:xfrm>
            <a:off x="76200" y="162580"/>
            <a:ext cx="8991600" cy="954107"/>
          </a:xfrm>
        </p:spPr>
        <p:txBody>
          <a:bodyPr/>
          <a:lstStyle/>
          <a:p>
            <a:r>
              <a:rPr lang="en-US" dirty="0"/>
              <a:t>Metrics computed in evaluation set imply added predictive value and low evidence of overfitting</a:t>
            </a:r>
          </a:p>
        </p:txBody>
      </p:sp>
      <p:sp>
        <p:nvSpPr>
          <p:cNvPr id="10" name="TextBox 9">
            <a:extLst>
              <a:ext uri="{FF2B5EF4-FFF2-40B4-BE49-F238E27FC236}">
                <a16:creationId xmlns:a16="http://schemas.microsoft.com/office/drawing/2014/main" id="{B102452F-D8E8-4E41-8A85-1A55B7C871C9}"/>
              </a:ext>
            </a:extLst>
          </p:cNvPr>
          <p:cNvSpPr txBox="1"/>
          <p:nvPr/>
        </p:nvSpPr>
        <p:spPr>
          <a:xfrm>
            <a:off x="6836581" y="1347384"/>
            <a:ext cx="2242866" cy="400110"/>
          </a:xfrm>
          <a:prstGeom prst="rect">
            <a:avLst/>
          </a:prstGeom>
          <a:noFill/>
        </p:spPr>
        <p:txBody>
          <a:bodyPr wrap="square" rtlCol="0">
            <a:spAutoFit/>
          </a:bodyPr>
          <a:lstStyle/>
          <a:p>
            <a:pPr algn="ctr"/>
            <a:r>
              <a:rPr lang="en-US" sz="2000" b="1" dirty="0"/>
              <a:t>Brier Score</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8AE414F7-5A7E-4895-9309-880507DBDB9C}"/>
                  </a:ext>
                </a:extLst>
              </p:cNvPr>
              <p:cNvSpPr txBox="1"/>
              <p:nvPr/>
            </p:nvSpPr>
            <p:spPr>
              <a:xfrm>
                <a:off x="7059346" y="2059583"/>
                <a:ext cx="1791746" cy="67730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1400" i="1" smtClean="0">
                              <a:latin typeface="Cambria Math" panose="02040503050406030204" pitchFamily="18" charset="0"/>
                            </a:rPr>
                          </m:ctrlPr>
                        </m:fPr>
                        <m:num>
                          <m:r>
                            <a:rPr lang="en-US" sz="1400" i="1">
                              <a:latin typeface="Cambria Math" panose="02040503050406030204" pitchFamily="18" charset="0"/>
                            </a:rPr>
                            <m:t>1</m:t>
                          </m:r>
                        </m:num>
                        <m:den>
                          <m:r>
                            <a:rPr lang="en-US" sz="1400" i="1">
                              <a:latin typeface="Cambria Math" panose="02040503050406030204" pitchFamily="18" charset="0"/>
                            </a:rPr>
                            <m:t>𝑛</m:t>
                          </m:r>
                        </m:den>
                      </m:f>
                      <m:nary>
                        <m:naryPr>
                          <m:chr m:val="∑"/>
                          <m:limLoc m:val="undOvr"/>
                          <m:ctrlPr>
                            <a:rPr lang="en-US" sz="1400" i="1">
                              <a:latin typeface="Cambria Math" panose="02040503050406030204" pitchFamily="18" charset="0"/>
                            </a:rPr>
                          </m:ctrlPr>
                        </m:naryPr>
                        <m:sub>
                          <m:r>
                            <a:rPr lang="en-US" sz="1400" i="1">
                              <a:latin typeface="Cambria Math" panose="02040503050406030204" pitchFamily="18" charset="0"/>
                            </a:rPr>
                            <m:t>𝑖</m:t>
                          </m:r>
                          <m:r>
                            <a:rPr lang="en-US" sz="1400">
                              <a:latin typeface="Cambria Math" panose="02040503050406030204" pitchFamily="18" charset="0"/>
                            </a:rPr>
                            <m:t>=1</m:t>
                          </m:r>
                        </m:sub>
                        <m:sup>
                          <m:r>
                            <a:rPr lang="en-US" sz="1400" i="1">
                              <a:latin typeface="Cambria Math" panose="02040503050406030204" pitchFamily="18" charset="0"/>
                            </a:rPr>
                            <m:t>𝑛</m:t>
                          </m:r>
                        </m:sup>
                        <m:e>
                          <m:r>
                            <a:rPr lang="en-US" sz="1400">
                              <a:latin typeface="Cambria Math" panose="02040503050406030204" pitchFamily="18" charset="0"/>
                            </a:rPr>
                            <m:t>(</m:t>
                          </m:r>
                        </m:e>
                      </m:nary>
                      <m:sSub>
                        <m:sSubPr>
                          <m:ctrlPr>
                            <a:rPr lang="en-US" sz="1400" i="1">
                              <a:latin typeface="Cambria Math" panose="02040503050406030204" pitchFamily="18" charset="0"/>
                            </a:rPr>
                          </m:ctrlPr>
                        </m:sSubPr>
                        <m:e>
                          <m:r>
                            <a:rPr lang="en-US" sz="1400" i="1">
                              <a:latin typeface="Cambria Math" panose="02040503050406030204" pitchFamily="18" charset="0"/>
                            </a:rPr>
                            <m:t>𝑦</m:t>
                          </m:r>
                        </m:e>
                        <m:sub>
                          <m:r>
                            <a:rPr lang="en-US" sz="1400" i="1">
                              <a:latin typeface="Cambria Math" panose="02040503050406030204" pitchFamily="18" charset="0"/>
                            </a:rPr>
                            <m:t>𝑖</m:t>
                          </m:r>
                        </m:sub>
                      </m:sSub>
                      <m:r>
                        <a:rPr lang="en-US" sz="1400" i="1">
                          <a:latin typeface="Cambria Math" panose="02040503050406030204" pitchFamily="18" charset="0"/>
                        </a:rPr>
                        <m:t>−</m:t>
                      </m:r>
                      <m:sSub>
                        <m:sSubPr>
                          <m:ctrlPr>
                            <a:rPr lang="en-US" sz="1400" i="1">
                              <a:latin typeface="Cambria Math" panose="02040503050406030204" pitchFamily="18" charset="0"/>
                            </a:rPr>
                          </m:ctrlPr>
                        </m:sSubPr>
                        <m:e>
                          <m:acc>
                            <m:accPr>
                              <m:chr m:val="̂"/>
                              <m:ctrlPr>
                                <a:rPr lang="en-US" sz="1400" i="1">
                                  <a:latin typeface="Cambria Math" panose="02040503050406030204" pitchFamily="18" charset="0"/>
                                </a:rPr>
                              </m:ctrlPr>
                            </m:accPr>
                            <m:e>
                              <m:r>
                                <a:rPr lang="en-US" sz="1400" b="0" i="1" smtClean="0">
                                  <a:latin typeface="Cambria Math" panose="02040503050406030204" pitchFamily="18" charset="0"/>
                                </a:rPr>
                                <m:t>𝑝</m:t>
                              </m:r>
                            </m:e>
                          </m:acc>
                        </m:e>
                        <m:sub>
                          <m:r>
                            <a:rPr lang="en-US" sz="1400" i="1">
                              <a:latin typeface="Cambria Math" panose="02040503050406030204" pitchFamily="18" charset="0"/>
                            </a:rPr>
                            <m:t>𝑖</m:t>
                          </m:r>
                        </m:sub>
                      </m:sSub>
                      <m:sSup>
                        <m:sSupPr>
                          <m:ctrlPr>
                            <a:rPr lang="en-US" sz="1400" i="1">
                              <a:latin typeface="Cambria Math" panose="02040503050406030204" pitchFamily="18" charset="0"/>
                            </a:rPr>
                          </m:ctrlPr>
                        </m:sSupPr>
                        <m:e>
                          <m:r>
                            <a:rPr lang="en-US" sz="1400">
                              <a:latin typeface="Cambria Math" panose="02040503050406030204" pitchFamily="18" charset="0"/>
                            </a:rPr>
                            <m:t>)</m:t>
                          </m:r>
                        </m:e>
                        <m:sup>
                          <m:r>
                            <a:rPr lang="en-US" sz="1400">
                              <a:latin typeface="Cambria Math" panose="02040503050406030204" pitchFamily="18" charset="0"/>
                            </a:rPr>
                            <m:t>2</m:t>
                          </m:r>
                        </m:sup>
                      </m:sSup>
                    </m:oMath>
                  </m:oMathPara>
                </a14:m>
                <a:endParaRPr lang="en-US" sz="1200" dirty="0"/>
              </a:p>
            </p:txBody>
          </p:sp>
        </mc:Choice>
        <mc:Fallback xmlns="">
          <p:sp>
            <p:nvSpPr>
              <p:cNvPr id="12" name="TextBox 11">
                <a:extLst>
                  <a:ext uri="{FF2B5EF4-FFF2-40B4-BE49-F238E27FC236}">
                    <a16:creationId xmlns:a16="http://schemas.microsoft.com/office/drawing/2014/main" id="{8AE414F7-5A7E-4895-9309-880507DBDB9C}"/>
                  </a:ext>
                </a:extLst>
              </p:cNvPr>
              <p:cNvSpPr txBox="1">
                <a:spLocks noRot="1" noChangeAspect="1" noMove="1" noResize="1" noEditPoints="1" noAdjustHandles="1" noChangeArrowheads="1" noChangeShapeType="1" noTextEdit="1"/>
              </p:cNvSpPr>
              <p:nvPr/>
            </p:nvSpPr>
            <p:spPr>
              <a:xfrm>
                <a:off x="7059346" y="2059583"/>
                <a:ext cx="1791746" cy="677301"/>
              </a:xfrm>
              <a:prstGeom prst="rect">
                <a:avLst/>
              </a:prstGeom>
              <a:blipFill>
                <a:blip r:embed="rId2"/>
                <a:stretch>
                  <a:fillRect/>
                </a:stretch>
              </a:blipFill>
            </p:spPr>
            <p:txBody>
              <a:bodyPr/>
              <a:lstStyle/>
              <a:p>
                <a:r>
                  <a:rPr lang="en-US">
                    <a:noFill/>
                  </a:rPr>
                  <a:t> </a:t>
                </a:r>
              </a:p>
            </p:txBody>
          </p:sp>
        </mc:Fallback>
      </mc:AlternateContent>
      <p:sp>
        <p:nvSpPr>
          <p:cNvPr id="25" name="TextBox 24">
            <a:extLst>
              <a:ext uri="{FF2B5EF4-FFF2-40B4-BE49-F238E27FC236}">
                <a16:creationId xmlns:a16="http://schemas.microsoft.com/office/drawing/2014/main" id="{B191E9F8-3BFD-45B6-AF27-DB672C068919}"/>
              </a:ext>
            </a:extLst>
          </p:cNvPr>
          <p:cNvSpPr txBox="1"/>
          <p:nvPr/>
        </p:nvSpPr>
        <p:spPr>
          <a:xfrm>
            <a:off x="6060" y="1342239"/>
            <a:ext cx="2242866" cy="400110"/>
          </a:xfrm>
          <a:prstGeom prst="rect">
            <a:avLst/>
          </a:prstGeom>
          <a:noFill/>
        </p:spPr>
        <p:txBody>
          <a:bodyPr wrap="square" rtlCol="0">
            <a:spAutoFit/>
          </a:bodyPr>
          <a:lstStyle/>
          <a:p>
            <a:pPr algn="ctr"/>
            <a:r>
              <a:rPr lang="en-US" sz="2000" b="1" dirty="0"/>
              <a:t>Accuracy</a:t>
            </a:r>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3829A6BA-3C11-4F2A-B86B-C6BBE032D6D9}"/>
                  </a:ext>
                </a:extLst>
              </p:cNvPr>
              <p:cNvSpPr txBox="1"/>
              <p:nvPr/>
            </p:nvSpPr>
            <p:spPr>
              <a:xfrm>
                <a:off x="231091" y="2139749"/>
                <a:ext cx="1792804" cy="5066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1400" i="1">
                              <a:latin typeface="Cambria Math" panose="02040503050406030204" pitchFamily="18" charset="0"/>
                            </a:rPr>
                          </m:ctrlPr>
                        </m:fPr>
                        <m:num>
                          <m:r>
                            <m:rPr>
                              <m:nor/>
                            </m:rPr>
                            <a:rPr lang="en-US" sz="1400"/>
                            <m:t>Correct</m:t>
                          </m:r>
                          <m:r>
                            <m:rPr>
                              <m:nor/>
                            </m:rPr>
                            <a:rPr lang="en-US" sz="1400"/>
                            <m:t> </m:t>
                          </m:r>
                          <m:r>
                            <m:rPr>
                              <m:nor/>
                            </m:rPr>
                            <a:rPr lang="en-US" sz="1400"/>
                            <m:t>classification</m:t>
                          </m:r>
                        </m:num>
                        <m:den>
                          <m:r>
                            <a:rPr lang="en-US" sz="1400" i="1">
                              <a:latin typeface="Cambria Math" panose="02040503050406030204" pitchFamily="18" charset="0"/>
                            </a:rPr>
                            <m:t>𝑛</m:t>
                          </m:r>
                        </m:den>
                      </m:f>
                    </m:oMath>
                  </m:oMathPara>
                </a14:m>
                <a:endParaRPr lang="en-US" sz="1200" dirty="0"/>
              </a:p>
            </p:txBody>
          </p:sp>
        </mc:Choice>
        <mc:Fallback xmlns="">
          <p:sp>
            <p:nvSpPr>
              <p:cNvPr id="26" name="TextBox 25">
                <a:extLst>
                  <a:ext uri="{FF2B5EF4-FFF2-40B4-BE49-F238E27FC236}">
                    <a16:creationId xmlns:a16="http://schemas.microsoft.com/office/drawing/2014/main" id="{3829A6BA-3C11-4F2A-B86B-C6BBE032D6D9}"/>
                  </a:ext>
                </a:extLst>
              </p:cNvPr>
              <p:cNvSpPr txBox="1">
                <a:spLocks noRot="1" noChangeAspect="1" noMove="1" noResize="1" noEditPoints="1" noAdjustHandles="1" noChangeArrowheads="1" noChangeShapeType="1" noTextEdit="1"/>
              </p:cNvSpPr>
              <p:nvPr/>
            </p:nvSpPr>
            <p:spPr>
              <a:xfrm>
                <a:off x="231091" y="2139749"/>
                <a:ext cx="1792804" cy="506677"/>
              </a:xfrm>
              <a:prstGeom prst="rect">
                <a:avLst/>
              </a:prstGeom>
              <a:blipFill>
                <a:blip r:embed="rId3"/>
                <a:stretch>
                  <a:fillRect r="-340"/>
                </a:stretch>
              </a:blipFill>
            </p:spPr>
            <p:txBody>
              <a:bodyPr/>
              <a:lstStyle/>
              <a:p>
                <a:r>
                  <a:rPr lang="en-US">
                    <a:noFill/>
                  </a:rPr>
                  <a:t> </a:t>
                </a:r>
              </a:p>
            </p:txBody>
          </p:sp>
        </mc:Fallback>
      </mc:AlternateContent>
      <p:sp>
        <p:nvSpPr>
          <p:cNvPr id="27" name="TextBox 26">
            <a:extLst>
              <a:ext uri="{FF2B5EF4-FFF2-40B4-BE49-F238E27FC236}">
                <a16:creationId xmlns:a16="http://schemas.microsoft.com/office/drawing/2014/main" id="{ACB3B23E-95D0-44AC-8D08-2E40E46F68B6}"/>
              </a:ext>
            </a:extLst>
          </p:cNvPr>
          <p:cNvSpPr txBox="1"/>
          <p:nvPr/>
        </p:nvSpPr>
        <p:spPr>
          <a:xfrm>
            <a:off x="98498" y="3136612"/>
            <a:ext cx="2057989" cy="1384995"/>
          </a:xfrm>
          <a:prstGeom prst="rect">
            <a:avLst/>
          </a:prstGeom>
          <a:noFill/>
        </p:spPr>
        <p:txBody>
          <a:bodyPr wrap="square" rtlCol="0">
            <a:spAutoFit/>
          </a:bodyPr>
          <a:lstStyle/>
          <a:p>
            <a:r>
              <a:rPr lang="en-US" sz="1600" dirty="0"/>
              <a:t>Proportion of correct predictions</a:t>
            </a:r>
          </a:p>
          <a:p>
            <a:endParaRPr lang="en-US" sz="1600" dirty="0"/>
          </a:p>
          <a:p>
            <a:endParaRPr lang="en-US" sz="1600" dirty="0"/>
          </a:p>
          <a:p>
            <a:r>
              <a:rPr lang="en-US" sz="1000" dirty="0"/>
              <a:t>Screen. set value:                  0.9</a:t>
            </a:r>
          </a:p>
          <a:p>
            <a:r>
              <a:rPr lang="en-US" sz="1000" dirty="0"/>
              <a:t>Eval. set value:                      0.89</a:t>
            </a:r>
          </a:p>
        </p:txBody>
      </p:sp>
      <p:sp>
        <p:nvSpPr>
          <p:cNvPr id="15" name="TextBox 14">
            <a:extLst>
              <a:ext uri="{FF2B5EF4-FFF2-40B4-BE49-F238E27FC236}">
                <a16:creationId xmlns:a16="http://schemas.microsoft.com/office/drawing/2014/main" id="{36989D76-A9E9-4746-AC27-D1DA56ED90F8}"/>
              </a:ext>
            </a:extLst>
          </p:cNvPr>
          <p:cNvSpPr txBox="1"/>
          <p:nvPr/>
        </p:nvSpPr>
        <p:spPr>
          <a:xfrm>
            <a:off x="6920203" y="3141757"/>
            <a:ext cx="2105677" cy="1384995"/>
          </a:xfrm>
          <a:prstGeom prst="rect">
            <a:avLst/>
          </a:prstGeom>
          <a:noFill/>
        </p:spPr>
        <p:txBody>
          <a:bodyPr wrap="square" rtlCol="0">
            <a:spAutoFit/>
          </a:bodyPr>
          <a:lstStyle/>
          <a:p>
            <a:r>
              <a:rPr lang="en-US" sz="1600" dirty="0"/>
              <a:t>Squared prediction error</a:t>
            </a:r>
          </a:p>
          <a:p>
            <a:endParaRPr lang="en-US" sz="1600" dirty="0"/>
          </a:p>
          <a:p>
            <a:endParaRPr lang="en-US" sz="1600" dirty="0"/>
          </a:p>
          <a:p>
            <a:r>
              <a:rPr lang="en-US" sz="1000" dirty="0"/>
              <a:t>Screen. set value:                 0.067</a:t>
            </a:r>
          </a:p>
          <a:p>
            <a:r>
              <a:rPr lang="en-US" sz="1000" dirty="0"/>
              <a:t>Eval. set value:                     0.11</a:t>
            </a:r>
          </a:p>
        </p:txBody>
      </p:sp>
      <p:sp>
        <p:nvSpPr>
          <p:cNvPr id="16" name="TextBox 15">
            <a:extLst>
              <a:ext uri="{FF2B5EF4-FFF2-40B4-BE49-F238E27FC236}">
                <a16:creationId xmlns:a16="http://schemas.microsoft.com/office/drawing/2014/main" id="{D20B0FB3-3AA3-4BEB-9483-F8CCFD17C6F5}"/>
              </a:ext>
            </a:extLst>
          </p:cNvPr>
          <p:cNvSpPr txBox="1"/>
          <p:nvPr/>
        </p:nvSpPr>
        <p:spPr>
          <a:xfrm>
            <a:off x="2307419" y="1347384"/>
            <a:ext cx="2242866" cy="400110"/>
          </a:xfrm>
          <a:prstGeom prst="rect">
            <a:avLst/>
          </a:prstGeom>
          <a:noFill/>
        </p:spPr>
        <p:txBody>
          <a:bodyPr wrap="square" rtlCol="0">
            <a:spAutoFit/>
          </a:bodyPr>
          <a:lstStyle/>
          <a:p>
            <a:pPr algn="ctr"/>
            <a:r>
              <a:rPr lang="en-US" sz="2000" b="1" dirty="0"/>
              <a:t>Precision</a:t>
            </a: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97448E39-20AB-4172-94D5-C5D66AE8F6B1}"/>
                  </a:ext>
                </a:extLst>
              </p:cNvPr>
              <p:cNvSpPr txBox="1"/>
              <p:nvPr/>
            </p:nvSpPr>
            <p:spPr>
              <a:xfrm>
                <a:off x="2532450" y="2144894"/>
                <a:ext cx="1792804" cy="50751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1400" i="1">
                              <a:latin typeface="Cambria Math" panose="02040503050406030204" pitchFamily="18" charset="0"/>
                            </a:rPr>
                          </m:ctrlPr>
                        </m:fPr>
                        <m:num>
                          <m:r>
                            <m:rPr>
                              <m:nor/>
                            </m:rPr>
                            <a:rPr lang="en-US" sz="1400"/>
                            <m:t>Correctly</m:t>
                          </m:r>
                          <m:r>
                            <m:rPr>
                              <m:nor/>
                            </m:rPr>
                            <a:rPr lang="en-US" sz="1400"/>
                            <m:t> </m:t>
                          </m:r>
                          <m:r>
                            <m:rPr>
                              <m:nor/>
                            </m:rPr>
                            <a:rPr lang="en-US" sz="1400"/>
                            <m:t>predicted</m:t>
                          </m:r>
                          <m:r>
                            <m:rPr>
                              <m:nor/>
                            </m:rPr>
                            <a:rPr lang="en-US" sz="1400"/>
                            <m:t> </m:t>
                          </m:r>
                          <m:r>
                            <a:rPr lang="en-US" sz="1400" i="1">
                              <a:latin typeface="Cambria Math" panose="02040503050406030204" pitchFamily="18" charset="0"/>
                            </a:rPr>
                            <m:t>𝐶</m:t>
                          </m:r>
                        </m:num>
                        <m:den>
                          <m:r>
                            <m:rPr>
                              <m:nor/>
                            </m:rPr>
                            <a:rPr lang="en-US" sz="1400"/>
                            <m:t># </m:t>
                          </m:r>
                          <m:r>
                            <m:rPr>
                              <m:nor/>
                            </m:rPr>
                            <a:rPr lang="en-US" sz="1400"/>
                            <m:t>of</m:t>
                          </m:r>
                          <m:r>
                            <m:rPr>
                              <m:nor/>
                            </m:rPr>
                            <a:rPr lang="en-US" sz="1400"/>
                            <m:t> </m:t>
                          </m:r>
                          <m:r>
                            <m:rPr>
                              <m:nor/>
                            </m:rPr>
                            <a:rPr lang="en-US" sz="1400"/>
                            <m:t>cases</m:t>
                          </m:r>
                          <m:r>
                            <m:rPr>
                              <m:nor/>
                            </m:rPr>
                            <a:rPr lang="en-US" sz="1400"/>
                            <m:t> </m:t>
                          </m:r>
                          <m:r>
                            <m:rPr>
                              <m:nor/>
                            </m:rPr>
                            <a:rPr lang="en-US" sz="1400"/>
                            <m:t>of</m:t>
                          </m:r>
                          <m:r>
                            <m:rPr>
                              <m:nor/>
                            </m:rPr>
                            <a:rPr lang="en-US" sz="1400"/>
                            <m:t> </m:t>
                          </m:r>
                          <m:r>
                            <a:rPr lang="en-US" sz="1400" i="1">
                              <a:latin typeface="Cambria Math" panose="02040503050406030204" pitchFamily="18" charset="0"/>
                            </a:rPr>
                            <m:t>𝐶</m:t>
                          </m:r>
                        </m:den>
                      </m:f>
                    </m:oMath>
                  </m:oMathPara>
                </a14:m>
                <a:endParaRPr lang="en-US" sz="1050" dirty="0"/>
              </a:p>
            </p:txBody>
          </p:sp>
        </mc:Choice>
        <mc:Fallback xmlns="">
          <p:sp>
            <p:nvSpPr>
              <p:cNvPr id="17" name="TextBox 16">
                <a:extLst>
                  <a:ext uri="{FF2B5EF4-FFF2-40B4-BE49-F238E27FC236}">
                    <a16:creationId xmlns:a16="http://schemas.microsoft.com/office/drawing/2014/main" id="{97448E39-20AB-4172-94D5-C5D66AE8F6B1}"/>
                  </a:ext>
                </a:extLst>
              </p:cNvPr>
              <p:cNvSpPr txBox="1">
                <a:spLocks noRot="1" noChangeAspect="1" noMove="1" noResize="1" noEditPoints="1" noAdjustHandles="1" noChangeArrowheads="1" noChangeShapeType="1" noTextEdit="1"/>
              </p:cNvSpPr>
              <p:nvPr/>
            </p:nvSpPr>
            <p:spPr>
              <a:xfrm>
                <a:off x="2532450" y="2144894"/>
                <a:ext cx="1792804" cy="507511"/>
              </a:xfrm>
              <a:prstGeom prst="rect">
                <a:avLst/>
              </a:prstGeom>
              <a:blipFill>
                <a:blip r:embed="rId4"/>
                <a:stretch>
                  <a:fillRect b="-2410"/>
                </a:stretch>
              </a:blipFill>
            </p:spPr>
            <p:txBody>
              <a:bodyPr/>
              <a:lstStyle/>
              <a:p>
                <a:r>
                  <a:rPr lang="en-US">
                    <a:noFill/>
                  </a:rPr>
                  <a:t> </a:t>
                </a:r>
              </a:p>
            </p:txBody>
          </p:sp>
        </mc:Fallback>
      </mc:AlternateContent>
      <p:sp>
        <p:nvSpPr>
          <p:cNvPr id="24" name="TextBox 23">
            <a:extLst>
              <a:ext uri="{FF2B5EF4-FFF2-40B4-BE49-F238E27FC236}">
                <a16:creationId xmlns:a16="http://schemas.microsoft.com/office/drawing/2014/main" id="{B9E1E228-5755-4E02-8537-719E363CEF7A}"/>
              </a:ext>
            </a:extLst>
          </p:cNvPr>
          <p:cNvSpPr txBox="1"/>
          <p:nvPr/>
        </p:nvSpPr>
        <p:spPr>
          <a:xfrm>
            <a:off x="2399857" y="3141757"/>
            <a:ext cx="2057989" cy="1908215"/>
          </a:xfrm>
          <a:prstGeom prst="rect">
            <a:avLst/>
          </a:prstGeom>
          <a:noFill/>
        </p:spPr>
        <p:txBody>
          <a:bodyPr wrap="square" rtlCol="0">
            <a:spAutoFit/>
          </a:bodyPr>
          <a:lstStyle/>
          <a:p>
            <a:r>
              <a:rPr lang="en-US" sz="1600" dirty="0"/>
              <a:t>How frequently a class was correctly predicted</a:t>
            </a:r>
          </a:p>
          <a:p>
            <a:endParaRPr lang="en-US" sz="1600" dirty="0"/>
          </a:p>
          <a:p>
            <a:r>
              <a:rPr lang="en-US" sz="1000" dirty="0"/>
              <a:t>Screen. set value (no loop): 0.87</a:t>
            </a:r>
          </a:p>
          <a:p>
            <a:r>
              <a:rPr lang="en-US" sz="1000" dirty="0"/>
              <a:t>Eval. set value (no loop):     0.89</a:t>
            </a:r>
            <a:endParaRPr lang="en-US" sz="1400" dirty="0"/>
          </a:p>
          <a:p>
            <a:endParaRPr lang="en-US" sz="1400" dirty="0"/>
          </a:p>
          <a:p>
            <a:r>
              <a:rPr lang="en-US" sz="1000" dirty="0"/>
              <a:t>Screen. set value (loop):      0.95</a:t>
            </a:r>
          </a:p>
          <a:p>
            <a:r>
              <a:rPr lang="en-US" sz="1000" dirty="0"/>
              <a:t>Eval. set value (loop):          0.88</a:t>
            </a:r>
            <a:endParaRPr lang="en-US" sz="1400" dirty="0"/>
          </a:p>
        </p:txBody>
      </p:sp>
      <p:cxnSp>
        <p:nvCxnSpPr>
          <p:cNvPr id="9" name="Straight Connector 8">
            <a:extLst>
              <a:ext uri="{FF2B5EF4-FFF2-40B4-BE49-F238E27FC236}">
                <a16:creationId xmlns:a16="http://schemas.microsoft.com/office/drawing/2014/main" id="{47FEE554-AD62-411D-A28A-20A1969E04C2}"/>
              </a:ext>
            </a:extLst>
          </p:cNvPr>
          <p:cNvCxnSpPr>
            <a:cxnSpLocks/>
          </p:cNvCxnSpPr>
          <p:nvPr/>
        </p:nvCxnSpPr>
        <p:spPr>
          <a:xfrm>
            <a:off x="2307419" y="1390433"/>
            <a:ext cx="0" cy="3807732"/>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F84B8F0-2295-416D-AC46-F0226B296214}"/>
              </a:ext>
            </a:extLst>
          </p:cNvPr>
          <p:cNvCxnSpPr>
            <a:cxnSpLocks/>
          </p:cNvCxnSpPr>
          <p:nvPr/>
        </p:nvCxnSpPr>
        <p:spPr>
          <a:xfrm>
            <a:off x="4572000" y="1390433"/>
            <a:ext cx="0" cy="3807732"/>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E8CEEF7-8499-46E9-A134-A43FE828D0FD}"/>
              </a:ext>
            </a:extLst>
          </p:cNvPr>
          <p:cNvCxnSpPr>
            <a:cxnSpLocks/>
          </p:cNvCxnSpPr>
          <p:nvPr/>
        </p:nvCxnSpPr>
        <p:spPr>
          <a:xfrm>
            <a:off x="6809797" y="1390433"/>
            <a:ext cx="0" cy="3807732"/>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0F670836-A622-45B4-95E8-0789E8EBBD14}"/>
              </a:ext>
            </a:extLst>
          </p:cNvPr>
          <p:cNvSpPr txBox="1"/>
          <p:nvPr/>
        </p:nvSpPr>
        <p:spPr>
          <a:xfrm>
            <a:off x="4593715" y="1347384"/>
            <a:ext cx="2242866" cy="400110"/>
          </a:xfrm>
          <a:prstGeom prst="rect">
            <a:avLst/>
          </a:prstGeom>
          <a:noFill/>
        </p:spPr>
        <p:txBody>
          <a:bodyPr wrap="square" rtlCol="0">
            <a:spAutoFit/>
          </a:bodyPr>
          <a:lstStyle/>
          <a:p>
            <a:pPr algn="ctr"/>
            <a:r>
              <a:rPr lang="en-US" sz="2000" b="1" dirty="0"/>
              <a:t>Recall</a:t>
            </a:r>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3B712C48-8E05-4B8B-A8C3-08E6DB9FD3F8}"/>
                  </a:ext>
                </a:extLst>
              </p:cNvPr>
              <p:cNvSpPr txBox="1"/>
              <p:nvPr/>
            </p:nvSpPr>
            <p:spPr>
              <a:xfrm>
                <a:off x="4818746" y="2144894"/>
                <a:ext cx="1792804" cy="54091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1400" i="1">
                              <a:latin typeface="Cambria Math" panose="02040503050406030204" pitchFamily="18" charset="0"/>
                            </a:rPr>
                          </m:ctrlPr>
                        </m:fPr>
                        <m:num>
                          <m:r>
                            <m:rPr>
                              <m:nor/>
                            </m:rPr>
                            <a:rPr lang="en-US" sz="1400"/>
                            <m:t>Correctly</m:t>
                          </m:r>
                          <m:r>
                            <m:rPr>
                              <m:nor/>
                            </m:rPr>
                            <a:rPr lang="en-US" sz="1400"/>
                            <m:t> </m:t>
                          </m:r>
                          <m:r>
                            <m:rPr>
                              <m:nor/>
                            </m:rPr>
                            <a:rPr lang="en-US" sz="1400"/>
                            <m:t>predicted</m:t>
                          </m:r>
                          <m:r>
                            <m:rPr>
                              <m:nor/>
                            </m:rPr>
                            <a:rPr lang="en-US" sz="1400"/>
                            <m:t> </m:t>
                          </m:r>
                          <m:r>
                            <a:rPr lang="en-US" sz="1400" i="1">
                              <a:latin typeface="Cambria Math" panose="02040503050406030204" pitchFamily="18" charset="0"/>
                            </a:rPr>
                            <m:t>𝐶</m:t>
                          </m:r>
                        </m:num>
                        <m:den>
                          <m:r>
                            <m:rPr>
                              <m:nor/>
                            </m:rPr>
                            <a:rPr lang="en-US" sz="1400"/>
                            <m:t># </m:t>
                          </m:r>
                          <m:r>
                            <m:rPr>
                              <m:nor/>
                            </m:rPr>
                            <a:rPr lang="en-US" sz="1400"/>
                            <m:t>of</m:t>
                          </m:r>
                          <m:r>
                            <m:rPr>
                              <m:nor/>
                            </m:rPr>
                            <a:rPr lang="en-US" sz="1400"/>
                            <m:t> </m:t>
                          </m:r>
                          <m:r>
                            <m:rPr>
                              <m:nor/>
                            </m:rPr>
                            <a:rPr lang="en-US" sz="1400" b="0" i="0" smtClean="0"/>
                            <m:t>predictions</m:t>
                          </m:r>
                          <m:r>
                            <m:rPr>
                              <m:nor/>
                            </m:rPr>
                            <a:rPr lang="en-US" sz="1400"/>
                            <m:t> </m:t>
                          </m:r>
                          <m:r>
                            <m:rPr>
                              <m:nor/>
                            </m:rPr>
                            <a:rPr lang="en-US" sz="1400"/>
                            <m:t>of</m:t>
                          </m:r>
                          <m:r>
                            <m:rPr>
                              <m:nor/>
                            </m:rPr>
                            <a:rPr lang="en-US" sz="1400"/>
                            <m:t> </m:t>
                          </m:r>
                          <m:r>
                            <a:rPr lang="en-US" sz="1400" i="1">
                              <a:latin typeface="Cambria Math" panose="02040503050406030204" pitchFamily="18" charset="0"/>
                            </a:rPr>
                            <m:t>𝐶</m:t>
                          </m:r>
                        </m:den>
                      </m:f>
                    </m:oMath>
                  </m:oMathPara>
                </a14:m>
                <a:endParaRPr lang="en-US" sz="1050" dirty="0"/>
              </a:p>
            </p:txBody>
          </p:sp>
        </mc:Choice>
        <mc:Fallback xmlns="">
          <p:sp>
            <p:nvSpPr>
              <p:cNvPr id="30" name="TextBox 29">
                <a:extLst>
                  <a:ext uri="{FF2B5EF4-FFF2-40B4-BE49-F238E27FC236}">
                    <a16:creationId xmlns:a16="http://schemas.microsoft.com/office/drawing/2014/main" id="{3B712C48-8E05-4B8B-A8C3-08E6DB9FD3F8}"/>
                  </a:ext>
                </a:extLst>
              </p:cNvPr>
              <p:cNvSpPr txBox="1">
                <a:spLocks noRot="1" noChangeAspect="1" noMove="1" noResize="1" noEditPoints="1" noAdjustHandles="1" noChangeArrowheads="1" noChangeShapeType="1" noTextEdit="1"/>
              </p:cNvSpPr>
              <p:nvPr/>
            </p:nvSpPr>
            <p:spPr>
              <a:xfrm>
                <a:off x="4818746" y="2144894"/>
                <a:ext cx="1792804" cy="540917"/>
              </a:xfrm>
              <a:prstGeom prst="rect">
                <a:avLst/>
              </a:prstGeom>
              <a:blipFill>
                <a:blip r:embed="rId5"/>
                <a:stretch>
                  <a:fillRect b="-5618"/>
                </a:stretch>
              </a:blipFill>
            </p:spPr>
            <p:txBody>
              <a:bodyPr/>
              <a:lstStyle/>
              <a:p>
                <a:r>
                  <a:rPr lang="en-US">
                    <a:noFill/>
                  </a:rPr>
                  <a:t> </a:t>
                </a:r>
              </a:p>
            </p:txBody>
          </p:sp>
        </mc:Fallback>
      </mc:AlternateContent>
      <p:sp>
        <p:nvSpPr>
          <p:cNvPr id="31" name="TextBox 30">
            <a:extLst>
              <a:ext uri="{FF2B5EF4-FFF2-40B4-BE49-F238E27FC236}">
                <a16:creationId xmlns:a16="http://schemas.microsoft.com/office/drawing/2014/main" id="{B8734F16-393A-4FA5-A5CD-2146C8969CFF}"/>
              </a:ext>
            </a:extLst>
          </p:cNvPr>
          <p:cNvSpPr txBox="1"/>
          <p:nvPr/>
        </p:nvSpPr>
        <p:spPr>
          <a:xfrm>
            <a:off x="4686153" y="3141757"/>
            <a:ext cx="2057989" cy="1846659"/>
          </a:xfrm>
          <a:prstGeom prst="rect">
            <a:avLst/>
          </a:prstGeom>
          <a:noFill/>
        </p:spPr>
        <p:txBody>
          <a:bodyPr wrap="square" rtlCol="0">
            <a:spAutoFit/>
          </a:bodyPr>
          <a:lstStyle/>
          <a:p>
            <a:r>
              <a:rPr lang="en-US" sz="1600" dirty="0"/>
              <a:t>How frequently predictions were correct</a:t>
            </a:r>
          </a:p>
          <a:p>
            <a:endParaRPr lang="en-US" sz="1600" dirty="0"/>
          </a:p>
          <a:p>
            <a:r>
              <a:rPr lang="en-US" sz="1000" dirty="0"/>
              <a:t>Screen. set value (no loop): 0.97</a:t>
            </a:r>
          </a:p>
          <a:p>
            <a:r>
              <a:rPr lang="en-US" sz="1000" dirty="0"/>
              <a:t>Eval. set value (no loop):     0.92</a:t>
            </a:r>
          </a:p>
          <a:p>
            <a:endParaRPr lang="en-US" sz="1000" dirty="0"/>
          </a:p>
          <a:p>
            <a:r>
              <a:rPr lang="en-US" sz="1000" dirty="0"/>
              <a:t>Screen. set value (loop):      0.81</a:t>
            </a:r>
          </a:p>
          <a:p>
            <a:r>
              <a:rPr lang="en-US" sz="1000" dirty="0"/>
              <a:t>Eval. set value (loop):          0.83</a:t>
            </a:r>
          </a:p>
        </p:txBody>
      </p:sp>
      <p:graphicFrame>
        <p:nvGraphicFramePr>
          <p:cNvPr id="20" name="Table 19">
            <a:extLst>
              <a:ext uri="{FF2B5EF4-FFF2-40B4-BE49-F238E27FC236}">
                <a16:creationId xmlns:a16="http://schemas.microsoft.com/office/drawing/2014/main" id="{95D27B06-30BC-4900-A33C-0439717E8AF2}"/>
              </a:ext>
            </a:extLst>
          </p:cNvPr>
          <p:cNvGraphicFramePr>
            <a:graphicFrameLocks noGrp="1"/>
          </p:cNvGraphicFramePr>
          <p:nvPr>
            <p:extLst/>
          </p:nvPr>
        </p:nvGraphicFramePr>
        <p:xfrm>
          <a:off x="2990688" y="5299480"/>
          <a:ext cx="3206054" cy="1489289"/>
        </p:xfrm>
        <a:graphic>
          <a:graphicData uri="http://schemas.openxmlformats.org/drawingml/2006/table">
            <a:tbl>
              <a:tblPr firstRow="1" bandRow="1">
                <a:tableStyleId>{5C22544A-7EE6-4342-B048-85BDC9FD1C3A}</a:tableStyleId>
              </a:tblPr>
              <a:tblGrid>
                <a:gridCol w="870548">
                  <a:extLst>
                    <a:ext uri="{9D8B030D-6E8A-4147-A177-3AD203B41FA5}">
                      <a16:colId xmlns:a16="http://schemas.microsoft.com/office/drawing/2014/main" val="1903723119"/>
                    </a:ext>
                  </a:extLst>
                </a:gridCol>
                <a:gridCol w="1266821">
                  <a:extLst>
                    <a:ext uri="{9D8B030D-6E8A-4147-A177-3AD203B41FA5}">
                      <a16:colId xmlns:a16="http://schemas.microsoft.com/office/drawing/2014/main" val="1035541394"/>
                    </a:ext>
                  </a:extLst>
                </a:gridCol>
                <a:gridCol w="1068685">
                  <a:extLst>
                    <a:ext uri="{9D8B030D-6E8A-4147-A177-3AD203B41FA5}">
                      <a16:colId xmlns:a16="http://schemas.microsoft.com/office/drawing/2014/main" val="1900696751"/>
                    </a:ext>
                  </a:extLst>
                </a:gridCol>
              </a:tblGrid>
              <a:tr h="319079">
                <a:tc>
                  <a:txBody>
                    <a:bodyPr/>
                    <a:lstStyle/>
                    <a:p>
                      <a:pPr marL="0" marR="0" algn="ctr">
                        <a:lnSpc>
                          <a:spcPts val="1200"/>
                        </a:lnSpc>
                        <a:spcBef>
                          <a:spcPts val="300"/>
                        </a:spcBef>
                        <a:spcAft>
                          <a:spcPts val="300"/>
                        </a:spcAft>
                      </a:pPr>
                      <a:r>
                        <a:rPr lang="en-US" sz="1100" b="1" dirty="0">
                          <a:effectLst/>
                          <a:latin typeface="Arial Bold" panose="020B0704020202020204" pitchFamily="34" charset="0"/>
                          <a:ea typeface="Calibri" panose="020F0502020204030204" pitchFamily="34" charset="0"/>
                          <a:cs typeface="Arial" panose="020B0604020202020204" pitchFamily="34" charset="0"/>
                        </a:rPr>
                        <a:t>Design</a:t>
                      </a:r>
                    </a:p>
                  </a:txBody>
                  <a:tcPr marL="0" marR="0" marT="0" marB="0" anchor="ctr"/>
                </a:tc>
                <a:tc>
                  <a:txBody>
                    <a:bodyPr/>
                    <a:lstStyle/>
                    <a:p>
                      <a:pPr marL="0" marR="0" algn="ctr">
                        <a:lnSpc>
                          <a:spcPts val="1200"/>
                        </a:lnSpc>
                        <a:spcBef>
                          <a:spcPts val="300"/>
                        </a:spcBef>
                        <a:spcAft>
                          <a:spcPts val="300"/>
                        </a:spcAft>
                      </a:pPr>
                      <a:r>
                        <a:rPr lang="en-US" sz="1100" b="1" dirty="0">
                          <a:effectLst/>
                          <a:latin typeface="Arial Bold" panose="020B0704020202020204" pitchFamily="34" charset="0"/>
                          <a:ea typeface="Calibri" panose="020F0502020204030204" pitchFamily="34" charset="0"/>
                          <a:cs typeface="Arial" panose="020B0604020202020204" pitchFamily="34" charset="0"/>
                        </a:rPr>
                        <a:t>Loop Probability</a:t>
                      </a:r>
                    </a:p>
                  </a:txBody>
                  <a:tcPr marL="0" marR="0" marT="0" marB="0" anchor="ctr"/>
                </a:tc>
                <a:tc>
                  <a:txBody>
                    <a:bodyPr/>
                    <a:lstStyle/>
                    <a:p>
                      <a:pPr marL="0" marR="0" algn="ctr">
                        <a:lnSpc>
                          <a:spcPts val="1200"/>
                        </a:lnSpc>
                        <a:spcBef>
                          <a:spcPts val="300"/>
                        </a:spcBef>
                        <a:spcAft>
                          <a:spcPts val="300"/>
                        </a:spcAft>
                      </a:pPr>
                      <a:r>
                        <a:rPr lang="en-US" sz="1100" b="1" dirty="0">
                          <a:effectLst/>
                          <a:latin typeface="Arial Bold" panose="020B0704020202020204" pitchFamily="34" charset="0"/>
                          <a:ea typeface="Calibri" panose="020F0502020204030204" pitchFamily="34" charset="0"/>
                          <a:cs typeface="Arial" panose="020B0604020202020204" pitchFamily="34" charset="0"/>
                        </a:rPr>
                        <a:t>Sample Size</a:t>
                      </a:r>
                    </a:p>
                  </a:txBody>
                  <a:tcPr marL="0" marR="0" marT="0" marB="0" anchor="ctr"/>
                </a:tc>
                <a:extLst>
                  <a:ext uri="{0D108BD9-81ED-4DB2-BD59-A6C34878D82A}">
                    <a16:rowId xmlns:a16="http://schemas.microsoft.com/office/drawing/2014/main" val="2435715799"/>
                  </a:ext>
                </a:extLst>
              </a:tr>
              <a:tr h="390070">
                <a:tc>
                  <a:txBody>
                    <a:bodyPr/>
                    <a:lstStyle/>
                    <a:p>
                      <a:pPr marL="0" marR="0" algn="ctr">
                        <a:lnSpc>
                          <a:spcPts val="1200"/>
                        </a:lnSpc>
                        <a:spcBef>
                          <a:spcPts val="200"/>
                        </a:spcBef>
                        <a:spcAft>
                          <a:spcPts val="200"/>
                        </a:spcAft>
                      </a:pPr>
                      <a:r>
                        <a:rPr lang="en-US" sz="1100">
                          <a:effectLst/>
                          <a:latin typeface="Arial" panose="020B0604020202020204" pitchFamily="34" charset="0"/>
                          <a:ea typeface="Times New Roman" panose="02020603050405020304" pitchFamily="18" charset="0"/>
                        </a:rPr>
                        <a:t>Dart</a:t>
                      </a:r>
                    </a:p>
                  </a:txBody>
                  <a:tcPr marL="72137" marR="72137" marT="0" marB="0" anchor="ctr"/>
                </a:tc>
                <a:tc>
                  <a:txBody>
                    <a:bodyPr/>
                    <a:lstStyle/>
                    <a:p>
                      <a:pPr marL="0" marR="0" algn="ctr">
                        <a:spcBef>
                          <a:spcPts val="200"/>
                        </a:spcBef>
                        <a:spcAft>
                          <a:spcPts val="200"/>
                        </a:spcAft>
                        <a:tabLst>
                          <a:tab pos="758825" algn="l"/>
                        </a:tabLst>
                      </a:pPr>
                      <a:r>
                        <a:rPr lang="en-US" sz="1100">
                          <a:effectLst/>
                          <a:latin typeface="Arial" panose="020B0604020202020204" pitchFamily="34" charset="0"/>
                          <a:ea typeface="Times New Roman" panose="02020603050405020304" pitchFamily="18" charset="0"/>
                        </a:rPr>
                        <a:t>0.40</a:t>
                      </a:r>
                    </a:p>
                  </a:txBody>
                  <a:tcPr marL="72137" marR="72137" marT="0" marB="0" anchor="ctr"/>
                </a:tc>
                <a:tc>
                  <a:txBody>
                    <a:bodyPr/>
                    <a:lstStyle/>
                    <a:p>
                      <a:pPr marL="0" marR="0" algn="ctr">
                        <a:spcBef>
                          <a:spcPts val="200"/>
                        </a:spcBef>
                        <a:spcAft>
                          <a:spcPts val="200"/>
                        </a:spcAft>
                        <a:tabLst>
                          <a:tab pos="758825" algn="l"/>
                        </a:tabLst>
                      </a:pPr>
                      <a:r>
                        <a:rPr lang="en-US" sz="1100">
                          <a:effectLst/>
                          <a:latin typeface="Arial" panose="020B0604020202020204" pitchFamily="34" charset="0"/>
                          <a:ea typeface="Times New Roman" panose="02020603050405020304" pitchFamily="18" charset="0"/>
                        </a:rPr>
                        <a:t>100</a:t>
                      </a:r>
                    </a:p>
                  </a:txBody>
                  <a:tcPr marL="72137" marR="72137" marT="0" marB="0" anchor="ctr"/>
                </a:tc>
                <a:extLst>
                  <a:ext uri="{0D108BD9-81ED-4DB2-BD59-A6C34878D82A}">
                    <a16:rowId xmlns:a16="http://schemas.microsoft.com/office/drawing/2014/main" val="3280853411"/>
                  </a:ext>
                </a:extLst>
              </a:tr>
              <a:tr h="390070">
                <a:tc>
                  <a:txBody>
                    <a:bodyPr/>
                    <a:lstStyle/>
                    <a:p>
                      <a:pPr marL="0" marR="0" algn="ctr">
                        <a:lnSpc>
                          <a:spcPts val="1200"/>
                        </a:lnSpc>
                        <a:spcBef>
                          <a:spcPts val="200"/>
                        </a:spcBef>
                        <a:spcAft>
                          <a:spcPts val="200"/>
                        </a:spcAft>
                      </a:pPr>
                      <a:r>
                        <a:rPr lang="en-US" sz="1100">
                          <a:effectLst/>
                          <a:latin typeface="Arial" panose="020B0604020202020204" pitchFamily="34" charset="0"/>
                          <a:ea typeface="Times New Roman" panose="02020603050405020304" pitchFamily="18" charset="0"/>
                        </a:rPr>
                        <a:t>Classic</a:t>
                      </a:r>
                    </a:p>
                  </a:txBody>
                  <a:tcPr marL="72137" marR="72137" marT="0" marB="0" anchor="ctr"/>
                </a:tc>
                <a:tc>
                  <a:txBody>
                    <a:bodyPr/>
                    <a:lstStyle/>
                    <a:p>
                      <a:pPr marL="0" marR="0" algn="ctr">
                        <a:spcBef>
                          <a:spcPts val="200"/>
                        </a:spcBef>
                        <a:spcAft>
                          <a:spcPts val="200"/>
                        </a:spcAft>
                        <a:tabLst>
                          <a:tab pos="758825" algn="l"/>
                        </a:tabLst>
                      </a:pPr>
                      <a:r>
                        <a:rPr lang="en-US" sz="1100">
                          <a:effectLst/>
                          <a:latin typeface="Arial" panose="020B0604020202020204" pitchFamily="34" charset="0"/>
                          <a:ea typeface="Times New Roman" panose="02020603050405020304" pitchFamily="18" charset="0"/>
                        </a:rPr>
                        <a:t>0.25</a:t>
                      </a:r>
                    </a:p>
                  </a:txBody>
                  <a:tcPr marL="72137" marR="72137" marT="0" marB="0" anchor="ctr"/>
                </a:tc>
                <a:tc>
                  <a:txBody>
                    <a:bodyPr/>
                    <a:lstStyle/>
                    <a:p>
                      <a:pPr marL="0" marR="0" algn="ctr">
                        <a:spcBef>
                          <a:spcPts val="200"/>
                        </a:spcBef>
                        <a:spcAft>
                          <a:spcPts val="200"/>
                        </a:spcAft>
                        <a:tabLst>
                          <a:tab pos="758825" algn="l"/>
                        </a:tabLst>
                      </a:pPr>
                      <a:r>
                        <a:rPr lang="en-US" sz="1100">
                          <a:effectLst/>
                          <a:latin typeface="Arial" panose="020B0604020202020204" pitchFamily="34" charset="0"/>
                          <a:ea typeface="Times New Roman" panose="02020603050405020304" pitchFamily="18" charset="0"/>
                        </a:rPr>
                        <a:t>100</a:t>
                      </a:r>
                    </a:p>
                  </a:txBody>
                  <a:tcPr marL="72137" marR="72137" marT="0" marB="0" anchor="ctr"/>
                </a:tc>
                <a:extLst>
                  <a:ext uri="{0D108BD9-81ED-4DB2-BD59-A6C34878D82A}">
                    <a16:rowId xmlns:a16="http://schemas.microsoft.com/office/drawing/2014/main" val="3869853529"/>
                  </a:ext>
                </a:extLst>
              </a:tr>
              <a:tr h="390070">
                <a:tc>
                  <a:txBody>
                    <a:bodyPr/>
                    <a:lstStyle/>
                    <a:p>
                      <a:pPr marL="0" marR="0" algn="ctr">
                        <a:lnSpc>
                          <a:spcPts val="1200"/>
                        </a:lnSpc>
                        <a:spcBef>
                          <a:spcPts val="200"/>
                        </a:spcBef>
                        <a:spcAft>
                          <a:spcPts val="200"/>
                        </a:spcAft>
                      </a:pPr>
                      <a:r>
                        <a:rPr lang="en-US" sz="1100">
                          <a:effectLst/>
                          <a:latin typeface="Arial" panose="020B0604020202020204" pitchFamily="34" charset="0"/>
                          <a:ea typeface="Times New Roman" panose="02020603050405020304" pitchFamily="18" charset="0"/>
                        </a:rPr>
                        <a:t>WRPA</a:t>
                      </a:r>
                    </a:p>
                  </a:txBody>
                  <a:tcPr marL="72137" marR="72137" marT="0" marB="0" anchor="ctr"/>
                </a:tc>
                <a:tc>
                  <a:txBody>
                    <a:bodyPr/>
                    <a:lstStyle/>
                    <a:p>
                      <a:pPr marL="0" marR="0" algn="ctr">
                        <a:spcBef>
                          <a:spcPts val="200"/>
                        </a:spcBef>
                        <a:spcAft>
                          <a:spcPts val="200"/>
                        </a:spcAft>
                        <a:tabLst>
                          <a:tab pos="758825" algn="l"/>
                        </a:tabLst>
                      </a:pPr>
                      <a:r>
                        <a:rPr lang="en-US" sz="1100">
                          <a:effectLst/>
                          <a:latin typeface="Arial" panose="020B0604020202020204" pitchFamily="34" charset="0"/>
                          <a:ea typeface="Times New Roman" panose="02020603050405020304" pitchFamily="18" charset="0"/>
                        </a:rPr>
                        <a:t>0.48</a:t>
                      </a:r>
                    </a:p>
                  </a:txBody>
                  <a:tcPr marL="72137" marR="72137" marT="0" marB="0" anchor="ctr"/>
                </a:tc>
                <a:tc>
                  <a:txBody>
                    <a:bodyPr/>
                    <a:lstStyle/>
                    <a:p>
                      <a:pPr marL="0" marR="0" algn="ctr">
                        <a:spcBef>
                          <a:spcPts val="200"/>
                        </a:spcBef>
                        <a:spcAft>
                          <a:spcPts val="200"/>
                        </a:spcAft>
                        <a:tabLst>
                          <a:tab pos="758825" algn="l"/>
                        </a:tabLst>
                      </a:pPr>
                      <a:r>
                        <a:rPr lang="en-US" sz="1100" dirty="0">
                          <a:effectLst/>
                          <a:latin typeface="Arial" panose="020B0604020202020204" pitchFamily="34" charset="0"/>
                          <a:ea typeface="Times New Roman" panose="02020603050405020304" pitchFamily="18" charset="0"/>
                        </a:rPr>
                        <a:t>100</a:t>
                      </a:r>
                    </a:p>
                  </a:txBody>
                  <a:tcPr marL="72137" marR="72137" marT="0" marB="0" anchor="ctr"/>
                </a:tc>
                <a:extLst>
                  <a:ext uri="{0D108BD9-81ED-4DB2-BD59-A6C34878D82A}">
                    <a16:rowId xmlns:a16="http://schemas.microsoft.com/office/drawing/2014/main" val="3241068135"/>
                  </a:ext>
                </a:extLst>
              </a:tr>
            </a:tbl>
          </a:graphicData>
        </a:graphic>
      </p:graphicFrame>
      <p:sp>
        <p:nvSpPr>
          <p:cNvPr id="22" name="Text Placeholder 3">
            <a:extLst>
              <a:ext uri="{FF2B5EF4-FFF2-40B4-BE49-F238E27FC236}">
                <a16:creationId xmlns:a16="http://schemas.microsoft.com/office/drawing/2014/main" id="{8D84219A-FB9E-4ED4-84A1-2CDF8D21AA5A}"/>
              </a:ext>
            </a:extLst>
          </p:cNvPr>
          <p:cNvSpPr txBox="1">
            <a:spLocks/>
          </p:cNvSpPr>
          <p:nvPr/>
        </p:nvSpPr>
        <p:spPr>
          <a:xfrm>
            <a:off x="141975" y="6626940"/>
            <a:ext cx="7459270" cy="264896"/>
          </a:xfrm>
          <a:prstGeom prst="rect">
            <a:avLst/>
          </a:prstGeom>
        </p:spPr>
        <p:txBody>
          <a:bodyPr/>
          <a:lstStyle>
            <a:lvl1pPr marL="171446" indent="-171446" algn="l" defTabSz="685783" rtl="0" eaLnBrk="1" latinLnBrk="0" hangingPunct="1">
              <a:lnSpc>
                <a:spcPct val="90000"/>
              </a:lnSpc>
              <a:spcBef>
                <a:spcPts val="751"/>
              </a:spcBef>
              <a:buFont typeface="Arial" panose="020B0604020202020204" pitchFamily="34" charset="0"/>
              <a:buChar char="•"/>
              <a:defRPr sz="2400" kern="1200" baseline="0">
                <a:solidFill>
                  <a:schemeClr val="tx1"/>
                </a:solidFill>
                <a:latin typeface="Calibri Light" panose="020F0302020204030204" pitchFamily="34" charset="0"/>
                <a:ea typeface="+mn-ea"/>
                <a:cs typeface="Calibri Light" panose="020F0302020204030204" pitchFamily="34" charset="0"/>
              </a:defRPr>
            </a:lvl1pPr>
            <a:lvl2pPr marL="342891" indent="-171446" algn="l" defTabSz="685783" rtl="0" eaLnBrk="1" latinLnBrk="0" hangingPunct="1">
              <a:lnSpc>
                <a:spcPct val="90000"/>
              </a:lnSpc>
              <a:spcBef>
                <a:spcPts val="375"/>
              </a:spcBef>
              <a:buFont typeface="Franklin Gothic Book" panose="020B0503020102020204" pitchFamily="34" charset="0"/>
              <a:buChar char="–"/>
              <a:defRPr sz="2000" kern="1200">
                <a:solidFill>
                  <a:schemeClr val="tx1"/>
                </a:solidFill>
                <a:latin typeface="Calibri Light" panose="020F0302020204030204" pitchFamily="34" charset="0"/>
                <a:ea typeface="+mn-ea"/>
                <a:cs typeface="Calibri Light" panose="020F0302020204030204" pitchFamily="34" charset="0"/>
              </a:defRPr>
            </a:lvl2pPr>
            <a:lvl3pPr marL="514338" indent="-171446" algn="l" defTabSz="685783" rtl="0" eaLnBrk="1" latinLnBrk="0" hangingPunct="1">
              <a:lnSpc>
                <a:spcPct val="90000"/>
              </a:lnSpc>
              <a:spcBef>
                <a:spcPts val="375"/>
              </a:spcBef>
              <a:buFont typeface="Courier New" panose="02070309020205020404" pitchFamily="49" charset="0"/>
              <a:buChar char="o"/>
              <a:defRPr sz="1800" kern="1200">
                <a:solidFill>
                  <a:schemeClr val="tx1"/>
                </a:solidFill>
                <a:latin typeface="Calibri Light" panose="020F0302020204030204" pitchFamily="34" charset="0"/>
                <a:ea typeface="+mn-ea"/>
                <a:cs typeface="Calibri Light" panose="020F0302020204030204" pitchFamily="34" charset="0"/>
              </a:defRPr>
            </a:lvl3pPr>
            <a:lvl4pPr marL="685783" indent="-171446" algn="l" defTabSz="685783" rtl="0" eaLnBrk="1" latinLnBrk="0" hangingPunct="1">
              <a:lnSpc>
                <a:spcPct val="90000"/>
              </a:lnSpc>
              <a:spcBef>
                <a:spcPts val="375"/>
              </a:spcBef>
              <a:buFont typeface="Wingdings" panose="05000000000000000000" pitchFamily="2" charset="2"/>
              <a:buChar char="§"/>
              <a:defRPr sz="1600" kern="1200">
                <a:solidFill>
                  <a:schemeClr val="tx1"/>
                </a:solidFill>
                <a:latin typeface="Calibri Light" panose="020F0302020204030204" pitchFamily="34" charset="0"/>
                <a:ea typeface="+mn-ea"/>
                <a:cs typeface="Calibri Light" panose="020F0302020204030204" pitchFamily="34" charset="0"/>
              </a:defRPr>
            </a:lvl4pPr>
            <a:lvl5pPr marL="900091" indent="-214308" algn="l" defTabSz="685783" rtl="0" eaLnBrk="1" latinLnBrk="0" hangingPunct="1">
              <a:lnSpc>
                <a:spcPct val="90000"/>
              </a:lnSpc>
              <a:spcBef>
                <a:spcPts val="375"/>
              </a:spcBef>
              <a:buFont typeface="Wingdings" panose="05000000000000000000" pitchFamily="2" charset="2"/>
              <a:buChar char="Ø"/>
              <a:defRPr sz="1200"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marL="0" indent="0">
              <a:buNone/>
            </a:pPr>
            <a:r>
              <a:rPr lang="en-US" sz="1000" dirty="0"/>
              <a:t>WRPA: World Record Paper Airplane</a:t>
            </a:r>
          </a:p>
        </p:txBody>
      </p:sp>
    </p:spTree>
    <p:extLst>
      <p:ext uri="{BB962C8B-B14F-4D97-AF65-F5344CB8AC3E}">
        <p14:creationId xmlns:p14="http://schemas.microsoft.com/office/powerpoint/2010/main" val="399334908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AD335-FF64-4C7B-8B9C-161C37702D0A}"/>
              </a:ext>
            </a:extLst>
          </p:cNvPr>
          <p:cNvSpPr>
            <a:spLocks noGrp="1"/>
          </p:cNvSpPr>
          <p:nvPr>
            <p:ph type="title"/>
          </p:nvPr>
        </p:nvSpPr>
        <p:spPr>
          <a:xfrm>
            <a:off x="76200" y="162580"/>
            <a:ext cx="8991600" cy="954107"/>
          </a:xfrm>
        </p:spPr>
        <p:txBody>
          <a:bodyPr/>
          <a:lstStyle/>
          <a:p>
            <a:r>
              <a:rPr lang="en-US" dirty="0"/>
              <a:t>Metrics computed in evaluation set imply added predictive value and low evidence of overfitting</a:t>
            </a:r>
          </a:p>
        </p:txBody>
      </p:sp>
      <p:sp>
        <p:nvSpPr>
          <p:cNvPr id="10" name="TextBox 9">
            <a:extLst>
              <a:ext uri="{FF2B5EF4-FFF2-40B4-BE49-F238E27FC236}">
                <a16:creationId xmlns:a16="http://schemas.microsoft.com/office/drawing/2014/main" id="{B102452F-D8E8-4E41-8A85-1A55B7C871C9}"/>
              </a:ext>
            </a:extLst>
          </p:cNvPr>
          <p:cNvSpPr txBox="1"/>
          <p:nvPr/>
        </p:nvSpPr>
        <p:spPr>
          <a:xfrm>
            <a:off x="6836581" y="1347384"/>
            <a:ext cx="2242866" cy="400110"/>
          </a:xfrm>
          <a:prstGeom prst="rect">
            <a:avLst/>
          </a:prstGeom>
          <a:noFill/>
        </p:spPr>
        <p:txBody>
          <a:bodyPr wrap="square" rtlCol="0">
            <a:spAutoFit/>
          </a:bodyPr>
          <a:lstStyle/>
          <a:p>
            <a:pPr algn="ctr"/>
            <a:r>
              <a:rPr lang="en-US" sz="2000" b="1" dirty="0"/>
              <a:t>Brier Score</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8AE414F7-5A7E-4895-9309-880507DBDB9C}"/>
                  </a:ext>
                </a:extLst>
              </p:cNvPr>
              <p:cNvSpPr txBox="1"/>
              <p:nvPr/>
            </p:nvSpPr>
            <p:spPr>
              <a:xfrm>
                <a:off x="7059346" y="2059583"/>
                <a:ext cx="1791746" cy="67730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1400" i="1" smtClean="0">
                              <a:latin typeface="Cambria Math" panose="02040503050406030204" pitchFamily="18" charset="0"/>
                            </a:rPr>
                          </m:ctrlPr>
                        </m:fPr>
                        <m:num>
                          <m:r>
                            <a:rPr lang="en-US" sz="1400" i="1">
                              <a:latin typeface="Cambria Math" panose="02040503050406030204" pitchFamily="18" charset="0"/>
                            </a:rPr>
                            <m:t>1</m:t>
                          </m:r>
                        </m:num>
                        <m:den>
                          <m:r>
                            <a:rPr lang="en-US" sz="1400" i="1">
                              <a:latin typeface="Cambria Math" panose="02040503050406030204" pitchFamily="18" charset="0"/>
                            </a:rPr>
                            <m:t>𝑛</m:t>
                          </m:r>
                        </m:den>
                      </m:f>
                      <m:nary>
                        <m:naryPr>
                          <m:chr m:val="∑"/>
                          <m:limLoc m:val="undOvr"/>
                          <m:ctrlPr>
                            <a:rPr lang="en-US" sz="1400" i="1">
                              <a:latin typeface="Cambria Math" panose="02040503050406030204" pitchFamily="18" charset="0"/>
                            </a:rPr>
                          </m:ctrlPr>
                        </m:naryPr>
                        <m:sub>
                          <m:r>
                            <a:rPr lang="en-US" sz="1400" i="1">
                              <a:latin typeface="Cambria Math" panose="02040503050406030204" pitchFamily="18" charset="0"/>
                            </a:rPr>
                            <m:t>𝑖</m:t>
                          </m:r>
                          <m:r>
                            <a:rPr lang="en-US" sz="1400">
                              <a:latin typeface="Cambria Math" panose="02040503050406030204" pitchFamily="18" charset="0"/>
                            </a:rPr>
                            <m:t>=1</m:t>
                          </m:r>
                        </m:sub>
                        <m:sup>
                          <m:r>
                            <a:rPr lang="en-US" sz="1400" i="1">
                              <a:latin typeface="Cambria Math" panose="02040503050406030204" pitchFamily="18" charset="0"/>
                            </a:rPr>
                            <m:t>𝑛</m:t>
                          </m:r>
                        </m:sup>
                        <m:e>
                          <m:r>
                            <a:rPr lang="en-US" sz="1400">
                              <a:latin typeface="Cambria Math" panose="02040503050406030204" pitchFamily="18" charset="0"/>
                            </a:rPr>
                            <m:t>(</m:t>
                          </m:r>
                        </m:e>
                      </m:nary>
                      <m:sSub>
                        <m:sSubPr>
                          <m:ctrlPr>
                            <a:rPr lang="en-US" sz="1400" i="1">
                              <a:latin typeface="Cambria Math" panose="02040503050406030204" pitchFamily="18" charset="0"/>
                            </a:rPr>
                          </m:ctrlPr>
                        </m:sSubPr>
                        <m:e>
                          <m:r>
                            <a:rPr lang="en-US" sz="1400" i="1">
                              <a:latin typeface="Cambria Math" panose="02040503050406030204" pitchFamily="18" charset="0"/>
                            </a:rPr>
                            <m:t>𝑦</m:t>
                          </m:r>
                        </m:e>
                        <m:sub>
                          <m:r>
                            <a:rPr lang="en-US" sz="1400" i="1">
                              <a:latin typeface="Cambria Math" panose="02040503050406030204" pitchFamily="18" charset="0"/>
                            </a:rPr>
                            <m:t>𝑖</m:t>
                          </m:r>
                        </m:sub>
                      </m:sSub>
                      <m:r>
                        <a:rPr lang="en-US" sz="1400" i="1">
                          <a:latin typeface="Cambria Math" panose="02040503050406030204" pitchFamily="18" charset="0"/>
                        </a:rPr>
                        <m:t>−</m:t>
                      </m:r>
                      <m:sSub>
                        <m:sSubPr>
                          <m:ctrlPr>
                            <a:rPr lang="en-US" sz="1400" i="1">
                              <a:latin typeface="Cambria Math" panose="02040503050406030204" pitchFamily="18" charset="0"/>
                            </a:rPr>
                          </m:ctrlPr>
                        </m:sSubPr>
                        <m:e>
                          <m:acc>
                            <m:accPr>
                              <m:chr m:val="̂"/>
                              <m:ctrlPr>
                                <a:rPr lang="en-US" sz="1400" i="1">
                                  <a:latin typeface="Cambria Math" panose="02040503050406030204" pitchFamily="18" charset="0"/>
                                </a:rPr>
                              </m:ctrlPr>
                            </m:accPr>
                            <m:e>
                              <m:r>
                                <a:rPr lang="en-US" sz="1400" b="0" i="1" smtClean="0">
                                  <a:latin typeface="Cambria Math" panose="02040503050406030204" pitchFamily="18" charset="0"/>
                                </a:rPr>
                                <m:t>𝑝</m:t>
                              </m:r>
                            </m:e>
                          </m:acc>
                        </m:e>
                        <m:sub>
                          <m:r>
                            <a:rPr lang="en-US" sz="1400" i="1">
                              <a:latin typeface="Cambria Math" panose="02040503050406030204" pitchFamily="18" charset="0"/>
                            </a:rPr>
                            <m:t>𝑖</m:t>
                          </m:r>
                        </m:sub>
                      </m:sSub>
                      <m:sSup>
                        <m:sSupPr>
                          <m:ctrlPr>
                            <a:rPr lang="en-US" sz="1400" i="1">
                              <a:latin typeface="Cambria Math" panose="02040503050406030204" pitchFamily="18" charset="0"/>
                            </a:rPr>
                          </m:ctrlPr>
                        </m:sSupPr>
                        <m:e>
                          <m:r>
                            <a:rPr lang="en-US" sz="1400">
                              <a:latin typeface="Cambria Math" panose="02040503050406030204" pitchFamily="18" charset="0"/>
                            </a:rPr>
                            <m:t>)</m:t>
                          </m:r>
                        </m:e>
                        <m:sup>
                          <m:r>
                            <a:rPr lang="en-US" sz="1400">
                              <a:latin typeface="Cambria Math" panose="02040503050406030204" pitchFamily="18" charset="0"/>
                            </a:rPr>
                            <m:t>2</m:t>
                          </m:r>
                        </m:sup>
                      </m:sSup>
                    </m:oMath>
                  </m:oMathPara>
                </a14:m>
                <a:endParaRPr lang="en-US" sz="1200" dirty="0"/>
              </a:p>
            </p:txBody>
          </p:sp>
        </mc:Choice>
        <mc:Fallback xmlns="">
          <p:sp>
            <p:nvSpPr>
              <p:cNvPr id="12" name="TextBox 11">
                <a:extLst>
                  <a:ext uri="{FF2B5EF4-FFF2-40B4-BE49-F238E27FC236}">
                    <a16:creationId xmlns:a16="http://schemas.microsoft.com/office/drawing/2014/main" id="{8AE414F7-5A7E-4895-9309-880507DBDB9C}"/>
                  </a:ext>
                </a:extLst>
              </p:cNvPr>
              <p:cNvSpPr txBox="1">
                <a:spLocks noRot="1" noChangeAspect="1" noMove="1" noResize="1" noEditPoints="1" noAdjustHandles="1" noChangeArrowheads="1" noChangeShapeType="1" noTextEdit="1"/>
              </p:cNvSpPr>
              <p:nvPr/>
            </p:nvSpPr>
            <p:spPr>
              <a:xfrm>
                <a:off x="7059346" y="2059583"/>
                <a:ext cx="1791746" cy="677301"/>
              </a:xfrm>
              <a:prstGeom prst="rect">
                <a:avLst/>
              </a:prstGeom>
              <a:blipFill>
                <a:blip r:embed="rId2"/>
                <a:stretch>
                  <a:fillRect/>
                </a:stretch>
              </a:blipFill>
            </p:spPr>
            <p:txBody>
              <a:bodyPr/>
              <a:lstStyle/>
              <a:p>
                <a:r>
                  <a:rPr lang="en-US">
                    <a:noFill/>
                  </a:rPr>
                  <a:t> </a:t>
                </a:r>
              </a:p>
            </p:txBody>
          </p:sp>
        </mc:Fallback>
      </mc:AlternateContent>
      <p:sp>
        <p:nvSpPr>
          <p:cNvPr id="25" name="TextBox 24">
            <a:extLst>
              <a:ext uri="{FF2B5EF4-FFF2-40B4-BE49-F238E27FC236}">
                <a16:creationId xmlns:a16="http://schemas.microsoft.com/office/drawing/2014/main" id="{B191E9F8-3BFD-45B6-AF27-DB672C068919}"/>
              </a:ext>
            </a:extLst>
          </p:cNvPr>
          <p:cNvSpPr txBox="1"/>
          <p:nvPr/>
        </p:nvSpPr>
        <p:spPr>
          <a:xfrm>
            <a:off x="6060" y="1342239"/>
            <a:ext cx="2242866" cy="400110"/>
          </a:xfrm>
          <a:prstGeom prst="rect">
            <a:avLst/>
          </a:prstGeom>
          <a:noFill/>
        </p:spPr>
        <p:txBody>
          <a:bodyPr wrap="square" rtlCol="0">
            <a:spAutoFit/>
          </a:bodyPr>
          <a:lstStyle/>
          <a:p>
            <a:pPr algn="ctr"/>
            <a:r>
              <a:rPr lang="en-US" sz="2000" b="1" dirty="0"/>
              <a:t>Accuracy</a:t>
            </a:r>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3829A6BA-3C11-4F2A-B86B-C6BBE032D6D9}"/>
                  </a:ext>
                </a:extLst>
              </p:cNvPr>
              <p:cNvSpPr txBox="1"/>
              <p:nvPr/>
            </p:nvSpPr>
            <p:spPr>
              <a:xfrm>
                <a:off x="231091" y="2139749"/>
                <a:ext cx="1792804" cy="5066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1400" i="1">
                              <a:latin typeface="Cambria Math" panose="02040503050406030204" pitchFamily="18" charset="0"/>
                            </a:rPr>
                          </m:ctrlPr>
                        </m:fPr>
                        <m:num>
                          <m:r>
                            <m:rPr>
                              <m:nor/>
                            </m:rPr>
                            <a:rPr lang="en-US" sz="1400"/>
                            <m:t>Correct</m:t>
                          </m:r>
                          <m:r>
                            <m:rPr>
                              <m:nor/>
                            </m:rPr>
                            <a:rPr lang="en-US" sz="1400"/>
                            <m:t> </m:t>
                          </m:r>
                          <m:r>
                            <m:rPr>
                              <m:nor/>
                            </m:rPr>
                            <a:rPr lang="en-US" sz="1400"/>
                            <m:t>classification</m:t>
                          </m:r>
                        </m:num>
                        <m:den>
                          <m:r>
                            <a:rPr lang="en-US" sz="1400" i="1">
                              <a:latin typeface="Cambria Math" panose="02040503050406030204" pitchFamily="18" charset="0"/>
                            </a:rPr>
                            <m:t>𝑛</m:t>
                          </m:r>
                        </m:den>
                      </m:f>
                    </m:oMath>
                  </m:oMathPara>
                </a14:m>
                <a:endParaRPr lang="en-US" sz="1200" dirty="0"/>
              </a:p>
            </p:txBody>
          </p:sp>
        </mc:Choice>
        <mc:Fallback xmlns="">
          <p:sp>
            <p:nvSpPr>
              <p:cNvPr id="26" name="TextBox 25">
                <a:extLst>
                  <a:ext uri="{FF2B5EF4-FFF2-40B4-BE49-F238E27FC236}">
                    <a16:creationId xmlns:a16="http://schemas.microsoft.com/office/drawing/2014/main" id="{3829A6BA-3C11-4F2A-B86B-C6BBE032D6D9}"/>
                  </a:ext>
                </a:extLst>
              </p:cNvPr>
              <p:cNvSpPr txBox="1">
                <a:spLocks noRot="1" noChangeAspect="1" noMove="1" noResize="1" noEditPoints="1" noAdjustHandles="1" noChangeArrowheads="1" noChangeShapeType="1" noTextEdit="1"/>
              </p:cNvSpPr>
              <p:nvPr/>
            </p:nvSpPr>
            <p:spPr>
              <a:xfrm>
                <a:off x="231091" y="2139749"/>
                <a:ext cx="1792804" cy="506677"/>
              </a:xfrm>
              <a:prstGeom prst="rect">
                <a:avLst/>
              </a:prstGeom>
              <a:blipFill>
                <a:blip r:embed="rId3"/>
                <a:stretch>
                  <a:fillRect r="-340"/>
                </a:stretch>
              </a:blipFill>
            </p:spPr>
            <p:txBody>
              <a:bodyPr/>
              <a:lstStyle/>
              <a:p>
                <a:r>
                  <a:rPr lang="en-US">
                    <a:noFill/>
                  </a:rPr>
                  <a:t> </a:t>
                </a:r>
              </a:p>
            </p:txBody>
          </p:sp>
        </mc:Fallback>
      </mc:AlternateContent>
      <p:sp>
        <p:nvSpPr>
          <p:cNvPr id="27" name="TextBox 26">
            <a:extLst>
              <a:ext uri="{FF2B5EF4-FFF2-40B4-BE49-F238E27FC236}">
                <a16:creationId xmlns:a16="http://schemas.microsoft.com/office/drawing/2014/main" id="{ACB3B23E-95D0-44AC-8D08-2E40E46F68B6}"/>
              </a:ext>
            </a:extLst>
          </p:cNvPr>
          <p:cNvSpPr txBox="1"/>
          <p:nvPr/>
        </p:nvSpPr>
        <p:spPr>
          <a:xfrm>
            <a:off x="98498" y="3136612"/>
            <a:ext cx="2057989" cy="1384995"/>
          </a:xfrm>
          <a:prstGeom prst="rect">
            <a:avLst/>
          </a:prstGeom>
          <a:noFill/>
        </p:spPr>
        <p:txBody>
          <a:bodyPr wrap="square" rtlCol="0">
            <a:spAutoFit/>
          </a:bodyPr>
          <a:lstStyle/>
          <a:p>
            <a:r>
              <a:rPr lang="en-US" sz="1600" dirty="0"/>
              <a:t>Proportion of correct predictions</a:t>
            </a:r>
          </a:p>
          <a:p>
            <a:endParaRPr lang="en-US" sz="1600" dirty="0"/>
          </a:p>
          <a:p>
            <a:endParaRPr lang="en-US" sz="1600" dirty="0"/>
          </a:p>
          <a:p>
            <a:r>
              <a:rPr lang="en-US" sz="1000" dirty="0"/>
              <a:t>Screen. set value:                  0.9</a:t>
            </a:r>
          </a:p>
          <a:p>
            <a:r>
              <a:rPr lang="en-US" sz="1000" dirty="0"/>
              <a:t>Eval. set value:                      0.89</a:t>
            </a:r>
          </a:p>
        </p:txBody>
      </p:sp>
      <p:sp>
        <p:nvSpPr>
          <p:cNvPr id="15" name="TextBox 14">
            <a:extLst>
              <a:ext uri="{FF2B5EF4-FFF2-40B4-BE49-F238E27FC236}">
                <a16:creationId xmlns:a16="http://schemas.microsoft.com/office/drawing/2014/main" id="{36989D76-A9E9-4746-AC27-D1DA56ED90F8}"/>
              </a:ext>
            </a:extLst>
          </p:cNvPr>
          <p:cNvSpPr txBox="1"/>
          <p:nvPr/>
        </p:nvSpPr>
        <p:spPr>
          <a:xfrm>
            <a:off x="6920203" y="3141757"/>
            <a:ext cx="2105677" cy="1384995"/>
          </a:xfrm>
          <a:prstGeom prst="rect">
            <a:avLst/>
          </a:prstGeom>
          <a:noFill/>
        </p:spPr>
        <p:txBody>
          <a:bodyPr wrap="square" rtlCol="0">
            <a:spAutoFit/>
          </a:bodyPr>
          <a:lstStyle/>
          <a:p>
            <a:r>
              <a:rPr lang="en-US" sz="1600" dirty="0"/>
              <a:t>Squared prediction error</a:t>
            </a:r>
          </a:p>
          <a:p>
            <a:endParaRPr lang="en-US" sz="1600" dirty="0"/>
          </a:p>
          <a:p>
            <a:endParaRPr lang="en-US" sz="1600" dirty="0"/>
          </a:p>
          <a:p>
            <a:r>
              <a:rPr lang="en-US" sz="1000" dirty="0"/>
              <a:t>Screen. set value:                 0.067</a:t>
            </a:r>
          </a:p>
          <a:p>
            <a:r>
              <a:rPr lang="en-US" sz="1000" dirty="0"/>
              <a:t>Eval. set value:                     0.11</a:t>
            </a:r>
          </a:p>
        </p:txBody>
      </p:sp>
      <p:sp>
        <p:nvSpPr>
          <p:cNvPr id="16" name="TextBox 15">
            <a:extLst>
              <a:ext uri="{FF2B5EF4-FFF2-40B4-BE49-F238E27FC236}">
                <a16:creationId xmlns:a16="http://schemas.microsoft.com/office/drawing/2014/main" id="{D20B0FB3-3AA3-4BEB-9483-F8CCFD17C6F5}"/>
              </a:ext>
            </a:extLst>
          </p:cNvPr>
          <p:cNvSpPr txBox="1"/>
          <p:nvPr/>
        </p:nvSpPr>
        <p:spPr>
          <a:xfrm>
            <a:off x="2307419" y="1347384"/>
            <a:ext cx="2242866" cy="400110"/>
          </a:xfrm>
          <a:prstGeom prst="rect">
            <a:avLst/>
          </a:prstGeom>
          <a:noFill/>
        </p:spPr>
        <p:txBody>
          <a:bodyPr wrap="square" rtlCol="0">
            <a:spAutoFit/>
          </a:bodyPr>
          <a:lstStyle/>
          <a:p>
            <a:pPr algn="ctr"/>
            <a:r>
              <a:rPr lang="en-US" sz="2000" b="1" dirty="0"/>
              <a:t>Precision</a:t>
            </a: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97448E39-20AB-4172-94D5-C5D66AE8F6B1}"/>
                  </a:ext>
                </a:extLst>
              </p:cNvPr>
              <p:cNvSpPr txBox="1"/>
              <p:nvPr/>
            </p:nvSpPr>
            <p:spPr>
              <a:xfrm>
                <a:off x="2532450" y="2144894"/>
                <a:ext cx="1792804" cy="50751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1400" i="1">
                              <a:latin typeface="Cambria Math" panose="02040503050406030204" pitchFamily="18" charset="0"/>
                            </a:rPr>
                          </m:ctrlPr>
                        </m:fPr>
                        <m:num>
                          <m:r>
                            <m:rPr>
                              <m:nor/>
                            </m:rPr>
                            <a:rPr lang="en-US" sz="1400"/>
                            <m:t>Correctly</m:t>
                          </m:r>
                          <m:r>
                            <m:rPr>
                              <m:nor/>
                            </m:rPr>
                            <a:rPr lang="en-US" sz="1400"/>
                            <m:t> </m:t>
                          </m:r>
                          <m:r>
                            <m:rPr>
                              <m:nor/>
                            </m:rPr>
                            <a:rPr lang="en-US" sz="1400"/>
                            <m:t>predicted</m:t>
                          </m:r>
                          <m:r>
                            <m:rPr>
                              <m:nor/>
                            </m:rPr>
                            <a:rPr lang="en-US" sz="1400"/>
                            <m:t> </m:t>
                          </m:r>
                          <m:r>
                            <a:rPr lang="en-US" sz="1400" i="1">
                              <a:latin typeface="Cambria Math" panose="02040503050406030204" pitchFamily="18" charset="0"/>
                            </a:rPr>
                            <m:t>𝐶</m:t>
                          </m:r>
                        </m:num>
                        <m:den>
                          <m:r>
                            <m:rPr>
                              <m:nor/>
                            </m:rPr>
                            <a:rPr lang="en-US" sz="1400"/>
                            <m:t># </m:t>
                          </m:r>
                          <m:r>
                            <m:rPr>
                              <m:nor/>
                            </m:rPr>
                            <a:rPr lang="en-US" sz="1400"/>
                            <m:t>of</m:t>
                          </m:r>
                          <m:r>
                            <m:rPr>
                              <m:nor/>
                            </m:rPr>
                            <a:rPr lang="en-US" sz="1400"/>
                            <m:t> </m:t>
                          </m:r>
                          <m:r>
                            <m:rPr>
                              <m:nor/>
                            </m:rPr>
                            <a:rPr lang="en-US" sz="1400"/>
                            <m:t>cases</m:t>
                          </m:r>
                          <m:r>
                            <m:rPr>
                              <m:nor/>
                            </m:rPr>
                            <a:rPr lang="en-US" sz="1400"/>
                            <m:t> </m:t>
                          </m:r>
                          <m:r>
                            <m:rPr>
                              <m:nor/>
                            </m:rPr>
                            <a:rPr lang="en-US" sz="1400"/>
                            <m:t>of</m:t>
                          </m:r>
                          <m:r>
                            <m:rPr>
                              <m:nor/>
                            </m:rPr>
                            <a:rPr lang="en-US" sz="1400"/>
                            <m:t> </m:t>
                          </m:r>
                          <m:r>
                            <a:rPr lang="en-US" sz="1400" i="1">
                              <a:latin typeface="Cambria Math" panose="02040503050406030204" pitchFamily="18" charset="0"/>
                            </a:rPr>
                            <m:t>𝐶</m:t>
                          </m:r>
                        </m:den>
                      </m:f>
                    </m:oMath>
                  </m:oMathPara>
                </a14:m>
                <a:endParaRPr lang="en-US" sz="1050" dirty="0"/>
              </a:p>
            </p:txBody>
          </p:sp>
        </mc:Choice>
        <mc:Fallback xmlns="">
          <p:sp>
            <p:nvSpPr>
              <p:cNvPr id="17" name="TextBox 16">
                <a:extLst>
                  <a:ext uri="{FF2B5EF4-FFF2-40B4-BE49-F238E27FC236}">
                    <a16:creationId xmlns:a16="http://schemas.microsoft.com/office/drawing/2014/main" id="{97448E39-20AB-4172-94D5-C5D66AE8F6B1}"/>
                  </a:ext>
                </a:extLst>
              </p:cNvPr>
              <p:cNvSpPr txBox="1">
                <a:spLocks noRot="1" noChangeAspect="1" noMove="1" noResize="1" noEditPoints="1" noAdjustHandles="1" noChangeArrowheads="1" noChangeShapeType="1" noTextEdit="1"/>
              </p:cNvSpPr>
              <p:nvPr/>
            </p:nvSpPr>
            <p:spPr>
              <a:xfrm>
                <a:off x="2532450" y="2144894"/>
                <a:ext cx="1792804" cy="507511"/>
              </a:xfrm>
              <a:prstGeom prst="rect">
                <a:avLst/>
              </a:prstGeom>
              <a:blipFill>
                <a:blip r:embed="rId4"/>
                <a:stretch>
                  <a:fillRect b="-2410"/>
                </a:stretch>
              </a:blipFill>
            </p:spPr>
            <p:txBody>
              <a:bodyPr/>
              <a:lstStyle/>
              <a:p>
                <a:r>
                  <a:rPr lang="en-US">
                    <a:noFill/>
                  </a:rPr>
                  <a:t> </a:t>
                </a:r>
              </a:p>
            </p:txBody>
          </p:sp>
        </mc:Fallback>
      </mc:AlternateContent>
      <p:sp>
        <p:nvSpPr>
          <p:cNvPr id="24" name="TextBox 23">
            <a:extLst>
              <a:ext uri="{FF2B5EF4-FFF2-40B4-BE49-F238E27FC236}">
                <a16:creationId xmlns:a16="http://schemas.microsoft.com/office/drawing/2014/main" id="{B9E1E228-5755-4E02-8537-719E363CEF7A}"/>
              </a:ext>
            </a:extLst>
          </p:cNvPr>
          <p:cNvSpPr txBox="1"/>
          <p:nvPr/>
        </p:nvSpPr>
        <p:spPr>
          <a:xfrm>
            <a:off x="2399857" y="3141757"/>
            <a:ext cx="2057989" cy="1908215"/>
          </a:xfrm>
          <a:prstGeom prst="rect">
            <a:avLst/>
          </a:prstGeom>
          <a:noFill/>
        </p:spPr>
        <p:txBody>
          <a:bodyPr wrap="square" rtlCol="0">
            <a:spAutoFit/>
          </a:bodyPr>
          <a:lstStyle/>
          <a:p>
            <a:r>
              <a:rPr lang="en-US" sz="1600" dirty="0"/>
              <a:t>How frequently a class was correctly predicted</a:t>
            </a:r>
          </a:p>
          <a:p>
            <a:endParaRPr lang="en-US" sz="1600" dirty="0"/>
          </a:p>
          <a:p>
            <a:r>
              <a:rPr lang="en-US" sz="1000" dirty="0"/>
              <a:t>Screen. set value (no loop): 0.87</a:t>
            </a:r>
          </a:p>
          <a:p>
            <a:r>
              <a:rPr lang="en-US" sz="1000" dirty="0"/>
              <a:t>Eval. set value (no loop):     0.89</a:t>
            </a:r>
            <a:endParaRPr lang="en-US" sz="1400" dirty="0"/>
          </a:p>
          <a:p>
            <a:endParaRPr lang="en-US" sz="1400" dirty="0"/>
          </a:p>
          <a:p>
            <a:r>
              <a:rPr lang="en-US" sz="1000" dirty="0"/>
              <a:t>Screen. set value (loop):      0.95</a:t>
            </a:r>
          </a:p>
          <a:p>
            <a:r>
              <a:rPr lang="en-US" sz="1000" dirty="0"/>
              <a:t>Eval. set value (loop):          0.88</a:t>
            </a:r>
            <a:endParaRPr lang="en-US" sz="1400" dirty="0"/>
          </a:p>
        </p:txBody>
      </p:sp>
      <p:cxnSp>
        <p:nvCxnSpPr>
          <p:cNvPr id="9" name="Straight Connector 8">
            <a:extLst>
              <a:ext uri="{FF2B5EF4-FFF2-40B4-BE49-F238E27FC236}">
                <a16:creationId xmlns:a16="http://schemas.microsoft.com/office/drawing/2014/main" id="{47FEE554-AD62-411D-A28A-20A1969E04C2}"/>
              </a:ext>
            </a:extLst>
          </p:cNvPr>
          <p:cNvCxnSpPr>
            <a:cxnSpLocks/>
          </p:cNvCxnSpPr>
          <p:nvPr/>
        </p:nvCxnSpPr>
        <p:spPr>
          <a:xfrm>
            <a:off x="2307419" y="1390433"/>
            <a:ext cx="0" cy="3807732"/>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F84B8F0-2295-416D-AC46-F0226B296214}"/>
              </a:ext>
            </a:extLst>
          </p:cNvPr>
          <p:cNvCxnSpPr>
            <a:cxnSpLocks/>
          </p:cNvCxnSpPr>
          <p:nvPr/>
        </p:nvCxnSpPr>
        <p:spPr>
          <a:xfrm>
            <a:off x="4572000" y="1390433"/>
            <a:ext cx="0" cy="3807732"/>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E8CEEF7-8499-46E9-A134-A43FE828D0FD}"/>
              </a:ext>
            </a:extLst>
          </p:cNvPr>
          <p:cNvCxnSpPr>
            <a:cxnSpLocks/>
          </p:cNvCxnSpPr>
          <p:nvPr/>
        </p:nvCxnSpPr>
        <p:spPr>
          <a:xfrm>
            <a:off x="6809797" y="1390433"/>
            <a:ext cx="0" cy="3807732"/>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0F670836-A622-45B4-95E8-0789E8EBBD14}"/>
              </a:ext>
            </a:extLst>
          </p:cNvPr>
          <p:cNvSpPr txBox="1"/>
          <p:nvPr/>
        </p:nvSpPr>
        <p:spPr>
          <a:xfrm>
            <a:off x="4593715" y="1347384"/>
            <a:ext cx="2242866" cy="400110"/>
          </a:xfrm>
          <a:prstGeom prst="rect">
            <a:avLst/>
          </a:prstGeom>
          <a:noFill/>
        </p:spPr>
        <p:txBody>
          <a:bodyPr wrap="square" rtlCol="0">
            <a:spAutoFit/>
          </a:bodyPr>
          <a:lstStyle/>
          <a:p>
            <a:pPr algn="ctr"/>
            <a:r>
              <a:rPr lang="en-US" sz="2000" b="1" dirty="0"/>
              <a:t>Recall</a:t>
            </a:r>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3B712C48-8E05-4B8B-A8C3-08E6DB9FD3F8}"/>
                  </a:ext>
                </a:extLst>
              </p:cNvPr>
              <p:cNvSpPr txBox="1"/>
              <p:nvPr/>
            </p:nvSpPr>
            <p:spPr>
              <a:xfrm>
                <a:off x="4818746" y="2144894"/>
                <a:ext cx="1792804" cy="54091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1400" i="1">
                              <a:latin typeface="Cambria Math" panose="02040503050406030204" pitchFamily="18" charset="0"/>
                            </a:rPr>
                          </m:ctrlPr>
                        </m:fPr>
                        <m:num>
                          <m:r>
                            <m:rPr>
                              <m:nor/>
                            </m:rPr>
                            <a:rPr lang="en-US" sz="1400"/>
                            <m:t>Correctly</m:t>
                          </m:r>
                          <m:r>
                            <m:rPr>
                              <m:nor/>
                            </m:rPr>
                            <a:rPr lang="en-US" sz="1400"/>
                            <m:t> </m:t>
                          </m:r>
                          <m:r>
                            <m:rPr>
                              <m:nor/>
                            </m:rPr>
                            <a:rPr lang="en-US" sz="1400"/>
                            <m:t>predicted</m:t>
                          </m:r>
                          <m:r>
                            <m:rPr>
                              <m:nor/>
                            </m:rPr>
                            <a:rPr lang="en-US" sz="1400"/>
                            <m:t> </m:t>
                          </m:r>
                          <m:r>
                            <a:rPr lang="en-US" sz="1400" i="1">
                              <a:latin typeface="Cambria Math" panose="02040503050406030204" pitchFamily="18" charset="0"/>
                            </a:rPr>
                            <m:t>𝐶</m:t>
                          </m:r>
                        </m:num>
                        <m:den>
                          <m:r>
                            <m:rPr>
                              <m:nor/>
                            </m:rPr>
                            <a:rPr lang="en-US" sz="1400"/>
                            <m:t># </m:t>
                          </m:r>
                          <m:r>
                            <m:rPr>
                              <m:nor/>
                            </m:rPr>
                            <a:rPr lang="en-US" sz="1400"/>
                            <m:t>of</m:t>
                          </m:r>
                          <m:r>
                            <m:rPr>
                              <m:nor/>
                            </m:rPr>
                            <a:rPr lang="en-US" sz="1400"/>
                            <m:t> </m:t>
                          </m:r>
                          <m:r>
                            <m:rPr>
                              <m:nor/>
                            </m:rPr>
                            <a:rPr lang="en-US" sz="1400" b="0" i="0" smtClean="0"/>
                            <m:t>predictions</m:t>
                          </m:r>
                          <m:r>
                            <m:rPr>
                              <m:nor/>
                            </m:rPr>
                            <a:rPr lang="en-US" sz="1400"/>
                            <m:t> </m:t>
                          </m:r>
                          <m:r>
                            <m:rPr>
                              <m:nor/>
                            </m:rPr>
                            <a:rPr lang="en-US" sz="1400"/>
                            <m:t>of</m:t>
                          </m:r>
                          <m:r>
                            <m:rPr>
                              <m:nor/>
                            </m:rPr>
                            <a:rPr lang="en-US" sz="1400"/>
                            <m:t> </m:t>
                          </m:r>
                          <m:r>
                            <a:rPr lang="en-US" sz="1400" i="1">
                              <a:latin typeface="Cambria Math" panose="02040503050406030204" pitchFamily="18" charset="0"/>
                            </a:rPr>
                            <m:t>𝐶</m:t>
                          </m:r>
                        </m:den>
                      </m:f>
                    </m:oMath>
                  </m:oMathPara>
                </a14:m>
                <a:endParaRPr lang="en-US" sz="1050" dirty="0"/>
              </a:p>
            </p:txBody>
          </p:sp>
        </mc:Choice>
        <mc:Fallback xmlns="">
          <p:sp>
            <p:nvSpPr>
              <p:cNvPr id="30" name="TextBox 29">
                <a:extLst>
                  <a:ext uri="{FF2B5EF4-FFF2-40B4-BE49-F238E27FC236}">
                    <a16:creationId xmlns:a16="http://schemas.microsoft.com/office/drawing/2014/main" id="{3B712C48-8E05-4B8B-A8C3-08E6DB9FD3F8}"/>
                  </a:ext>
                </a:extLst>
              </p:cNvPr>
              <p:cNvSpPr txBox="1">
                <a:spLocks noRot="1" noChangeAspect="1" noMove="1" noResize="1" noEditPoints="1" noAdjustHandles="1" noChangeArrowheads="1" noChangeShapeType="1" noTextEdit="1"/>
              </p:cNvSpPr>
              <p:nvPr/>
            </p:nvSpPr>
            <p:spPr>
              <a:xfrm>
                <a:off x="4818746" y="2144894"/>
                <a:ext cx="1792804" cy="540917"/>
              </a:xfrm>
              <a:prstGeom prst="rect">
                <a:avLst/>
              </a:prstGeom>
              <a:blipFill>
                <a:blip r:embed="rId5"/>
                <a:stretch>
                  <a:fillRect b="-5618"/>
                </a:stretch>
              </a:blipFill>
            </p:spPr>
            <p:txBody>
              <a:bodyPr/>
              <a:lstStyle/>
              <a:p>
                <a:r>
                  <a:rPr lang="en-US">
                    <a:noFill/>
                  </a:rPr>
                  <a:t> </a:t>
                </a:r>
              </a:p>
            </p:txBody>
          </p:sp>
        </mc:Fallback>
      </mc:AlternateContent>
      <p:sp>
        <p:nvSpPr>
          <p:cNvPr id="31" name="TextBox 30">
            <a:extLst>
              <a:ext uri="{FF2B5EF4-FFF2-40B4-BE49-F238E27FC236}">
                <a16:creationId xmlns:a16="http://schemas.microsoft.com/office/drawing/2014/main" id="{B8734F16-393A-4FA5-A5CD-2146C8969CFF}"/>
              </a:ext>
            </a:extLst>
          </p:cNvPr>
          <p:cNvSpPr txBox="1"/>
          <p:nvPr/>
        </p:nvSpPr>
        <p:spPr>
          <a:xfrm>
            <a:off x="4686153" y="3141757"/>
            <a:ext cx="2057989" cy="1846659"/>
          </a:xfrm>
          <a:prstGeom prst="rect">
            <a:avLst/>
          </a:prstGeom>
          <a:noFill/>
        </p:spPr>
        <p:txBody>
          <a:bodyPr wrap="square" rtlCol="0">
            <a:spAutoFit/>
          </a:bodyPr>
          <a:lstStyle/>
          <a:p>
            <a:r>
              <a:rPr lang="en-US" sz="1600" dirty="0"/>
              <a:t>How frequently predictions were correct</a:t>
            </a:r>
          </a:p>
          <a:p>
            <a:endParaRPr lang="en-US" sz="1600" dirty="0"/>
          </a:p>
          <a:p>
            <a:r>
              <a:rPr lang="en-US" sz="1000" dirty="0"/>
              <a:t>Screen. set value (no loop): 0.97</a:t>
            </a:r>
          </a:p>
          <a:p>
            <a:r>
              <a:rPr lang="en-US" sz="1000" dirty="0"/>
              <a:t>Eval. set value (no loop):     0.92</a:t>
            </a:r>
          </a:p>
          <a:p>
            <a:endParaRPr lang="en-US" sz="1000" dirty="0"/>
          </a:p>
          <a:p>
            <a:r>
              <a:rPr lang="en-US" sz="1000" dirty="0"/>
              <a:t>Screen. set value (loop):      0.81</a:t>
            </a:r>
          </a:p>
          <a:p>
            <a:r>
              <a:rPr lang="en-US" sz="1000" dirty="0"/>
              <a:t>Eval. set value (loop):          0.83</a:t>
            </a:r>
          </a:p>
        </p:txBody>
      </p:sp>
      <p:graphicFrame>
        <p:nvGraphicFramePr>
          <p:cNvPr id="20" name="Table 19">
            <a:extLst>
              <a:ext uri="{FF2B5EF4-FFF2-40B4-BE49-F238E27FC236}">
                <a16:creationId xmlns:a16="http://schemas.microsoft.com/office/drawing/2014/main" id="{95D27B06-30BC-4900-A33C-0439717E8AF2}"/>
              </a:ext>
            </a:extLst>
          </p:cNvPr>
          <p:cNvGraphicFramePr>
            <a:graphicFrameLocks noGrp="1"/>
          </p:cNvGraphicFramePr>
          <p:nvPr/>
        </p:nvGraphicFramePr>
        <p:xfrm>
          <a:off x="2990688" y="5299480"/>
          <a:ext cx="3206054" cy="1489289"/>
        </p:xfrm>
        <a:graphic>
          <a:graphicData uri="http://schemas.openxmlformats.org/drawingml/2006/table">
            <a:tbl>
              <a:tblPr firstRow="1" bandRow="1">
                <a:tableStyleId>{5C22544A-7EE6-4342-B048-85BDC9FD1C3A}</a:tableStyleId>
              </a:tblPr>
              <a:tblGrid>
                <a:gridCol w="870548">
                  <a:extLst>
                    <a:ext uri="{9D8B030D-6E8A-4147-A177-3AD203B41FA5}">
                      <a16:colId xmlns:a16="http://schemas.microsoft.com/office/drawing/2014/main" val="1903723119"/>
                    </a:ext>
                  </a:extLst>
                </a:gridCol>
                <a:gridCol w="1266821">
                  <a:extLst>
                    <a:ext uri="{9D8B030D-6E8A-4147-A177-3AD203B41FA5}">
                      <a16:colId xmlns:a16="http://schemas.microsoft.com/office/drawing/2014/main" val="1035541394"/>
                    </a:ext>
                  </a:extLst>
                </a:gridCol>
                <a:gridCol w="1068685">
                  <a:extLst>
                    <a:ext uri="{9D8B030D-6E8A-4147-A177-3AD203B41FA5}">
                      <a16:colId xmlns:a16="http://schemas.microsoft.com/office/drawing/2014/main" val="1900696751"/>
                    </a:ext>
                  </a:extLst>
                </a:gridCol>
              </a:tblGrid>
              <a:tr h="319079">
                <a:tc>
                  <a:txBody>
                    <a:bodyPr/>
                    <a:lstStyle/>
                    <a:p>
                      <a:pPr marL="0" marR="0" algn="ctr">
                        <a:lnSpc>
                          <a:spcPts val="1200"/>
                        </a:lnSpc>
                        <a:spcBef>
                          <a:spcPts val="300"/>
                        </a:spcBef>
                        <a:spcAft>
                          <a:spcPts val="300"/>
                        </a:spcAft>
                      </a:pPr>
                      <a:r>
                        <a:rPr lang="en-US" sz="1100" b="1" dirty="0">
                          <a:effectLst/>
                          <a:latin typeface="Arial Bold" panose="020B0704020202020204" pitchFamily="34" charset="0"/>
                          <a:ea typeface="Calibri" panose="020F0502020204030204" pitchFamily="34" charset="0"/>
                          <a:cs typeface="Arial" panose="020B0604020202020204" pitchFamily="34" charset="0"/>
                        </a:rPr>
                        <a:t>Design</a:t>
                      </a:r>
                    </a:p>
                  </a:txBody>
                  <a:tcPr marL="0" marR="0" marT="0" marB="0" anchor="ctr"/>
                </a:tc>
                <a:tc>
                  <a:txBody>
                    <a:bodyPr/>
                    <a:lstStyle/>
                    <a:p>
                      <a:pPr marL="0" marR="0" algn="ctr">
                        <a:lnSpc>
                          <a:spcPts val="1200"/>
                        </a:lnSpc>
                        <a:spcBef>
                          <a:spcPts val="300"/>
                        </a:spcBef>
                        <a:spcAft>
                          <a:spcPts val="300"/>
                        </a:spcAft>
                      </a:pPr>
                      <a:r>
                        <a:rPr lang="en-US" sz="1100" b="1" dirty="0">
                          <a:effectLst/>
                          <a:latin typeface="Arial Bold" panose="020B0704020202020204" pitchFamily="34" charset="0"/>
                          <a:ea typeface="Calibri" panose="020F0502020204030204" pitchFamily="34" charset="0"/>
                          <a:cs typeface="Arial" panose="020B0604020202020204" pitchFamily="34" charset="0"/>
                        </a:rPr>
                        <a:t>Loop Probability</a:t>
                      </a:r>
                    </a:p>
                  </a:txBody>
                  <a:tcPr marL="0" marR="0" marT="0" marB="0" anchor="ctr"/>
                </a:tc>
                <a:tc>
                  <a:txBody>
                    <a:bodyPr/>
                    <a:lstStyle/>
                    <a:p>
                      <a:pPr marL="0" marR="0" algn="ctr">
                        <a:lnSpc>
                          <a:spcPts val="1200"/>
                        </a:lnSpc>
                        <a:spcBef>
                          <a:spcPts val="300"/>
                        </a:spcBef>
                        <a:spcAft>
                          <a:spcPts val="300"/>
                        </a:spcAft>
                      </a:pPr>
                      <a:r>
                        <a:rPr lang="en-US" sz="1100" b="1" dirty="0">
                          <a:effectLst/>
                          <a:latin typeface="Arial Bold" panose="020B0704020202020204" pitchFamily="34" charset="0"/>
                          <a:ea typeface="Calibri" panose="020F0502020204030204" pitchFamily="34" charset="0"/>
                          <a:cs typeface="Arial" panose="020B0604020202020204" pitchFamily="34" charset="0"/>
                        </a:rPr>
                        <a:t>Sample Size</a:t>
                      </a:r>
                    </a:p>
                  </a:txBody>
                  <a:tcPr marL="0" marR="0" marT="0" marB="0" anchor="ctr"/>
                </a:tc>
                <a:extLst>
                  <a:ext uri="{0D108BD9-81ED-4DB2-BD59-A6C34878D82A}">
                    <a16:rowId xmlns:a16="http://schemas.microsoft.com/office/drawing/2014/main" val="2435715799"/>
                  </a:ext>
                </a:extLst>
              </a:tr>
              <a:tr h="390070">
                <a:tc>
                  <a:txBody>
                    <a:bodyPr/>
                    <a:lstStyle/>
                    <a:p>
                      <a:pPr marL="0" marR="0" algn="ctr">
                        <a:lnSpc>
                          <a:spcPts val="1200"/>
                        </a:lnSpc>
                        <a:spcBef>
                          <a:spcPts val="200"/>
                        </a:spcBef>
                        <a:spcAft>
                          <a:spcPts val="200"/>
                        </a:spcAft>
                      </a:pPr>
                      <a:r>
                        <a:rPr lang="en-US" sz="1100">
                          <a:effectLst/>
                          <a:latin typeface="Arial" panose="020B0604020202020204" pitchFamily="34" charset="0"/>
                          <a:ea typeface="Times New Roman" panose="02020603050405020304" pitchFamily="18" charset="0"/>
                        </a:rPr>
                        <a:t>Dart</a:t>
                      </a:r>
                    </a:p>
                  </a:txBody>
                  <a:tcPr marL="72137" marR="72137" marT="0" marB="0" anchor="ctr"/>
                </a:tc>
                <a:tc>
                  <a:txBody>
                    <a:bodyPr/>
                    <a:lstStyle/>
                    <a:p>
                      <a:pPr marL="0" marR="0" algn="ctr">
                        <a:spcBef>
                          <a:spcPts val="200"/>
                        </a:spcBef>
                        <a:spcAft>
                          <a:spcPts val="200"/>
                        </a:spcAft>
                        <a:tabLst>
                          <a:tab pos="758825" algn="l"/>
                        </a:tabLst>
                      </a:pPr>
                      <a:r>
                        <a:rPr lang="en-US" sz="1100">
                          <a:effectLst/>
                          <a:latin typeface="Arial" panose="020B0604020202020204" pitchFamily="34" charset="0"/>
                          <a:ea typeface="Times New Roman" panose="02020603050405020304" pitchFamily="18" charset="0"/>
                        </a:rPr>
                        <a:t>0.40</a:t>
                      </a:r>
                    </a:p>
                  </a:txBody>
                  <a:tcPr marL="72137" marR="72137" marT="0" marB="0" anchor="ctr"/>
                </a:tc>
                <a:tc>
                  <a:txBody>
                    <a:bodyPr/>
                    <a:lstStyle/>
                    <a:p>
                      <a:pPr marL="0" marR="0" algn="ctr">
                        <a:spcBef>
                          <a:spcPts val="200"/>
                        </a:spcBef>
                        <a:spcAft>
                          <a:spcPts val="200"/>
                        </a:spcAft>
                        <a:tabLst>
                          <a:tab pos="758825" algn="l"/>
                        </a:tabLst>
                      </a:pPr>
                      <a:r>
                        <a:rPr lang="en-US" sz="1100">
                          <a:effectLst/>
                          <a:latin typeface="Arial" panose="020B0604020202020204" pitchFamily="34" charset="0"/>
                          <a:ea typeface="Times New Roman" panose="02020603050405020304" pitchFamily="18" charset="0"/>
                        </a:rPr>
                        <a:t>100</a:t>
                      </a:r>
                    </a:p>
                  </a:txBody>
                  <a:tcPr marL="72137" marR="72137" marT="0" marB="0" anchor="ctr"/>
                </a:tc>
                <a:extLst>
                  <a:ext uri="{0D108BD9-81ED-4DB2-BD59-A6C34878D82A}">
                    <a16:rowId xmlns:a16="http://schemas.microsoft.com/office/drawing/2014/main" val="3280853411"/>
                  </a:ext>
                </a:extLst>
              </a:tr>
              <a:tr h="390070">
                <a:tc>
                  <a:txBody>
                    <a:bodyPr/>
                    <a:lstStyle/>
                    <a:p>
                      <a:pPr marL="0" marR="0" algn="ctr">
                        <a:lnSpc>
                          <a:spcPts val="1200"/>
                        </a:lnSpc>
                        <a:spcBef>
                          <a:spcPts val="200"/>
                        </a:spcBef>
                        <a:spcAft>
                          <a:spcPts val="200"/>
                        </a:spcAft>
                      </a:pPr>
                      <a:r>
                        <a:rPr lang="en-US" sz="1100">
                          <a:effectLst/>
                          <a:latin typeface="Arial" panose="020B0604020202020204" pitchFamily="34" charset="0"/>
                          <a:ea typeface="Times New Roman" panose="02020603050405020304" pitchFamily="18" charset="0"/>
                        </a:rPr>
                        <a:t>Classic</a:t>
                      </a:r>
                    </a:p>
                  </a:txBody>
                  <a:tcPr marL="72137" marR="72137" marT="0" marB="0" anchor="ctr"/>
                </a:tc>
                <a:tc>
                  <a:txBody>
                    <a:bodyPr/>
                    <a:lstStyle/>
                    <a:p>
                      <a:pPr marL="0" marR="0" algn="ctr">
                        <a:spcBef>
                          <a:spcPts val="200"/>
                        </a:spcBef>
                        <a:spcAft>
                          <a:spcPts val="200"/>
                        </a:spcAft>
                        <a:tabLst>
                          <a:tab pos="758825" algn="l"/>
                        </a:tabLst>
                      </a:pPr>
                      <a:r>
                        <a:rPr lang="en-US" sz="1100">
                          <a:effectLst/>
                          <a:latin typeface="Arial" panose="020B0604020202020204" pitchFamily="34" charset="0"/>
                          <a:ea typeface="Times New Roman" panose="02020603050405020304" pitchFamily="18" charset="0"/>
                        </a:rPr>
                        <a:t>0.25</a:t>
                      </a:r>
                    </a:p>
                  </a:txBody>
                  <a:tcPr marL="72137" marR="72137" marT="0" marB="0" anchor="ctr"/>
                </a:tc>
                <a:tc>
                  <a:txBody>
                    <a:bodyPr/>
                    <a:lstStyle/>
                    <a:p>
                      <a:pPr marL="0" marR="0" algn="ctr">
                        <a:spcBef>
                          <a:spcPts val="200"/>
                        </a:spcBef>
                        <a:spcAft>
                          <a:spcPts val="200"/>
                        </a:spcAft>
                        <a:tabLst>
                          <a:tab pos="758825" algn="l"/>
                        </a:tabLst>
                      </a:pPr>
                      <a:r>
                        <a:rPr lang="en-US" sz="1100">
                          <a:effectLst/>
                          <a:latin typeface="Arial" panose="020B0604020202020204" pitchFamily="34" charset="0"/>
                          <a:ea typeface="Times New Roman" panose="02020603050405020304" pitchFamily="18" charset="0"/>
                        </a:rPr>
                        <a:t>100</a:t>
                      </a:r>
                    </a:p>
                  </a:txBody>
                  <a:tcPr marL="72137" marR="72137" marT="0" marB="0" anchor="ctr"/>
                </a:tc>
                <a:extLst>
                  <a:ext uri="{0D108BD9-81ED-4DB2-BD59-A6C34878D82A}">
                    <a16:rowId xmlns:a16="http://schemas.microsoft.com/office/drawing/2014/main" val="3869853529"/>
                  </a:ext>
                </a:extLst>
              </a:tr>
              <a:tr h="390070">
                <a:tc>
                  <a:txBody>
                    <a:bodyPr/>
                    <a:lstStyle/>
                    <a:p>
                      <a:pPr marL="0" marR="0" algn="ctr">
                        <a:lnSpc>
                          <a:spcPts val="1200"/>
                        </a:lnSpc>
                        <a:spcBef>
                          <a:spcPts val="200"/>
                        </a:spcBef>
                        <a:spcAft>
                          <a:spcPts val="200"/>
                        </a:spcAft>
                      </a:pPr>
                      <a:r>
                        <a:rPr lang="en-US" sz="1100">
                          <a:effectLst/>
                          <a:latin typeface="Arial" panose="020B0604020202020204" pitchFamily="34" charset="0"/>
                          <a:ea typeface="Times New Roman" panose="02020603050405020304" pitchFamily="18" charset="0"/>
                        </a:rPr>
                        <a:t>WRPA</a:t>
                      </a:r>
                    </a:p>
                  </a:txBody>
                  <a:tcPr marL="72137" marR="72137" marT="0" marB="0" anchor="ctr"/>
                </a:tc>
                <a:tc>
                  <a:txBody>
                    <a:bodyPr/>
                    <a:lstStyle/>
                    <a:p>
                      <a:pPr marL="0" marR="0" algn="ctr">
                        <a:spcBef>
                          <a:spcPts val="200"/>
                        </a:spcBef>
                        <a:spcAft>
                          <a:spcPts val="200"/>
                        </a:spcAft>
                        <a:tabLst>
                          <a:tab pos="758825" algn="l"/>
                        </a:tabLst>
                      </a:pPr>
                      <a:r>
                        <a:rPr lang="en-US" sz="1100">
                          <a:effectLst/>
                          <a:latin typeface="Arial" panose="020B0604020202020204" pitchFamily="34" charset="0"/>
                          <a:ea typeface="Times New Roman" panose="02020603050405020304" pitchFamily="18" charset="0"/>
                        </a:rPr>
                        <a:t>0.48</a:t>
                      </a:r>
                    </a:p>
                  </a:txBody>
                  <a:tcPr marL="72137" marR="72137" marT="0" marB="0" anchor="ctr"/>
                </a:tc>
                <a:tc>
                  <a:txBody>
                    <a:bodyPr/>
                    <a:lstStyle/>
                    <a:p>
                      <a:pPr marL="0" marR="0" algn="ctr">
                        <a:spcBef>
                          <a:spcPts val="200"/>
                        </a:spcBef>
                        <a:spcAft>
                          <a:spcPts val="200"/>
                        </a:spcAft>
                        <a:tabLst>
                          <a:tab pos="758825" algn="l"/>
                        </a:tabLst>
                      </a:pPr>
                      <a:r>
                        <a:rPr lang="en-US" sz="1100" dirty="0">
                          <a:effectLst/>
                          <a:latin typeface="Arial" panose="020B0604020202020204" pitchFamily="34" charset="0"/>
                          <a:ea typeface="Times New Roman" panose="02020603050405020304" pitchFamily="18" charset="0"/>
                        </a:rPr>
                        <a:t>100</a:t>
                      </a:r>
                    </a:p>
                  </a:txBody>
                  <a:tcPr marL="72137" marR="72137" marT="0" marB="0" anchor="ctr"/>
                </a:tc>
                <a:extLst>
                  <a:ext uri="{0D108BD9-81ED-4DB2-BD59-A6C34878D82A}">
                    <a16:rowId xmlns:a16="http://schemas.microsoft.com/office/drawing/2014/main" val="3241068135"/>
                  </a:ext>
                </a:extLst>
              </a:tr>
            </a:tbl>
          </a:graphicData>
        </a:graphic>
      </p:graphicFrame>
      <p:grpSp>
        <p:nvGrpSpPr>
          <p:cNvPr id="21" name="Group 20">
            <a:extLst>
              <a:ext uri="{FF2B5EF4-FFF2-40B4-BE49-F238E27FC236}">
                <a16:creationId xmlns:a16="http://schemas.microsoft.com/office/drawing/2014/main" id="{39516148-ED7E-471E-9923-39B2AFF14A63}"/>
              </a:ext>
            </a:extLst>
          </p:cNvPr>
          <p:cNvGrpSpPr/>
          <p:nvPr/>
        </p:nvGrpSpPr>
        <p:grpSpPr>
          <a:xfrm>
            <a:off x="156987" y="4954636"/>
            <a:ext cx="3142804" cy="1625069"/>
            <a:chOff x="5817181" y="4666464"/>
            <a:chExt cx="3142804" cy="1697330"/>
          </a:xfrm>
        </p:grpSpPr>
        <p:sp>
          <p:nvSpPr>
            <p:cNvPr id="22" name="Rectangle 21">
              <a:extLst>
                <a:ext uri="{FF2B5EF4-FFF2-40B4-BE49-F238E27FC236}">
                  <a16:creationId xmlns:a16="http://schemas.microsoft.com/office/drawing/2014/main" id="{C812FB9B-0131-4B28-8B0E-946EF64C5E03}"/>
                </a:ext>
              </a:extLst>
            </p:cNvPr>
            <p:cNvSpPr/>
            <p:nvPr/>
          </p:nvSpPr>
          <p:spPr>
            <a:xfrm flipH="1">
              <a:off x="5817181" y="4666464"/>
              <a:ext cx="2242845" cy="1697330"/>
            </a:xfrm>
            <a:prstGeom prst="rect">
              <a:avLst/>
            </a:prstGeom>
            <a:solidFill>
              <a:srgbClr val="FFFF00"/>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The metrics are better than if we predicted the most common outcome based on plane design</a:t>
              </a:r>
            </a:p>
          </p:txBody>
        </p:sp>
        <p:cxnSp>
          <p:nvCxnSpPr>
            <p:cNvPr id="23" name="Straight Arrow Connector 22">
              <a:extLst>
                <a:ext uri="{FF2B5EF4-FFF2-40B4-BE49-F238E27FC236}">
                  <a16:creationId xmlns:a16="http://schemas.microsoft.com/office/drawing/2014/main" id="{DF73177B-E7F9-4148-A556-C7AB8D66A5B4}"/>
                </a:ext>
              </a:extLst>
            </p:cNvPr>
            <p:cNvCxnSpPr>
              <a:cxnSpLocks/>
              <a:stCxn id="22" idx="1"/>
            </p:cNvCxnSpPr>
            <p:nvPr/>
          </p:nvCxnSpPr>
          <p:spPr>
            <a:xfrm>
              <a:off x="8060026" y="5515130"/>
              <a:ext cx="899959" cy="391896"/>
            </a:xfrm>
            <a:prstGeom prst="straightConnector1">
              <a:avLst/>
            </a:prstGeom>
            <a:ln w="571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33" name="Text Placeholder 3">
            <a:extLst>
              <a:ext uri="{FF2B5EF4-FFF2-40B4-BE49-F238E27FC236}">
                <a16:creationId xmlns:a16="http://schemas.microsoft.com/office/drawing/2014/main" id="{DDBF08A9-4D79-40AB-8BFA-8AE01026E28B}"/>
              </a:ext>
            </a:extLst>
          </p:cNvPr>
          <p:cNvSpPr txBox="1">
            <a:spLocks/>
          </p:cNvSpPr>
          <p:nvPr/>
        </p:nvSpPr>
        <p:spPr>
          <a:xfrm>
            <a:off x="141975" y="6626940"/>
            <a:ext cx="7459270" cy="264896"/>
          </a:xfrm>
          <a:prstGeom prst="rect">
            <a:avLst/>
          </a:prstGeom>
        </p:spPr>
        <p:txBody>
          <a:bodyPr/>
          <a:lstStyle>
            <a:lvl1pPr marL="171446" indent="-171446" algn="l" defTabSz="685783" rtl="0" eaLnBrk="1" latinLnBrk="0" hangingPunct="1">
              <a:lnSpc>
                <a:spcPct val="90000"/>
              </a:lnSpc>
              <a:spcBef>
                <a:spcPts val="751"/>
              </a:spcBef>
              <a:buFont typeface="Arial" panose="020B0604020202020204" pitchFamily="34" charset="0"/>
              <a:buChar char="•"/>
              <a:defRPr sz="2400" kern="1200" baseline="0">
                <a:solidFill>
                  <a:schemeClr val="tx1"/>
                </a:solidFill>
                <a:latin typeface="Calibri Light" panose="020F0302020204030204" pitchFamily="34" charset="0"/>
                <a:ea typeface="+mn-ea"/>
                <a:cs typeface="Calibri Light" panose="020F0302020204030204" pitchFamily="34" charset="0"/>
              </a:defRPr>
            </a:lvl1pPr>
            <a:lvl2pPr marL="342891" indent="-171446" algn="l" defTabSz="685783" rtl="0" eaLnBrk="1" latinLnBrk="0" hangingPunct="1">
              <a:lnSpc>
                <a:spcPct val="90000"/>
              </a:lnSpc>
              <a:spcBef>
                <a:spcPts val="375"/>
              </a:spcBef>
              <a:buFont typeface="Franklin Gothic Book" panose="020B0503020102020204" pitchFamily="34" charset="0"/>
              <a:buChar char="–"/>
              <a:defRPr sz="2000" kern="1200">
                <a:solidFill>
                  <a:schemeClr val="tx1"/>
                </a:solidFill>
                <a:latin typeface="Calibri Light" panose="020F0302020204030204" pitchFamily="34" charset="0"/>
                <a:ea typeface="+mn-ea"/>
                <a:cs typeface="Calibri Light" panose="020F0302020204030204" pitchFamily="34" charset="0"/>
              </a:defRPr>
            </a:lvl2pPr>
            <a:lvl3pPr marL="514338" indent="-171446" algn="l" defTabSz="685783" rtl="0" eaLnBrk="1" latinLnBrk="0" hangingPunct="1">
              <a:lnSpc>
                <a:spcPct val="90000"/>
              </a:lnSpc>
              <a:spcBef>
                <a:spcPts val="375"/>
              </a:spcBef>
              <a:buFont typeface="Courier New" panose="02070309020205020404" pitchFamily="49" charset="0"/>
              <a:buChar char="o"/>
              <a:defRPr sz="1800" kern="1200">
                <a:solidFill>
                  <a:schemeClr val="tx1"/>
                </a:solidFill>
                <a:latin typeface="Calibri Light" panose="020F0302020204030204" pitchFamily="34" charset="0"/>
                <a:ea typeface="+mn-ea"/>
                <a:cs typeface="Calibri Light" panose="020F0302020204030204" pitchFamily="34" charset="0"/>
              </a:defRPr>
            </a:lvl3pPr>
            <a:lvl4pPr marL="685783" indent="-171446" algn="l" defTabSz="685783" rtl="0" eaLnBrk="1" latinLnBrk="0" hangingPunct="1">
              <a:lnSpc>
                <a:spcPct val="90000"/>
              </a:lnSpc>
              <a:spcBef>
                <a:spcPts val="375"/>
              </a:spcBef>
              <a:buFont typeface="Wingdings" panose="05000000000000000000" pitchFamily="2" charset="2"/>
              <a:buChar char="§"/>
              <a:defRPr sz="1600" kern="1200">
                <a:solidFill>
                  <a:schemeClr val="tx1"/>
                </a:solidFill>
                <a:latin typeface="Calibri Light" panose="020F0302020204030204" pitchFamily="34" charset="0"/>
                <a:ea typeface="+mn-ea"/>
                <a:cs typeface="Calibri Light" panose="020F0302020204030204" pitchFamily="34" charset="0"/>
              </a:defRPr>
            </a:lvl4pPr>
            <a:lvl5pPr marL="900091" indent="-214308" algn="l" defTabSz="685783" rtl="0" eaLnBrk="1" latinLnBrk="0" hangingPunct="1">
              <a:lnSpc>
                <a:spcPct val="90000"/>
              </a:lnSpc>
              <a:spcBef>
                <a:spcPts val="375"/>
              </a:spcBef>
              <a:buFont typeface="Wingdings" panose="05000000000000000000" pitchFamily="2" charset="2"/>
              <a:buChar char="Ø"/>
              <a:defRPr sz="1200"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marL="0" indent="0">
              <a:buNone/>
            </a:pPr>
            <a:r>
              <a:rPr lang="en-US" sz="1000" dirty="0"/>
              <a:t>WRPA: World Record Paper Airplane</a:t>
            </a:r>
          </a:p>
        </p:txBody>
      </p:sp>
    </p:spTree>
    <p:extLst>
      <p:ext uri="{BB962C8B-B14F-4D97-AF65-F5344CB8AC3E}">
        <p14:creationId xmlns:p14="http://schemas.microsoft.com/office/powerpoint/2010/main" val="317229631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descr="Figure 10.18: Calibration plot for the loop model in the test data set.">
            <a:extLst>
              <a:ext uri="{FF2B5EF4-FFF2-40B4-BE49-F238E27FC236}">
                <a16:creationId xmlns:a16="http://schemas.microsoft.com/office/drawing/2014/main" id="{06695FD7-1B20-4295-804B-E568E0C338AE}"/>
              </a:ext>
            </a:extLst>
          </p:cNvPr>
          <p:cNvPicPr/>
          <p:nvPr/>
        </p:nvPicPr>
        <p:blipFill>
          <a:blip r:embed="rId2"/>
          <a:stretch>
            <a:fillRect/>
          </a:stretch>
        </p:blipFill>
        <p:spPr bwMode="auto">
          <a:xfrm>
            <a:off x="2514991" y="2248344"/>
            <a:ext cx="4557432" cy="4093193"/>
          </a:xfrm>
          <a:prstGeom prst="rect">
            <a:avLst/>
          </a:prstGeom>
          <a:noFill/>
          <a:ln w="9525">
            <a:noFill/>
            <a:headEnd/>
            <a:tailEnd/>
          </a:ln>
        </p:spPr>
      </p:pic>
      <p:sp>
        <p:nvSpPr>
          <p:cNvPr id="2" name="Title 1">
            <a:extLst>
              <a:ext uri="{FF2B5EF4-FFF2-40B4-BE49-F238E27FC236}">
                <a16:creationId xmlns:a16="http://schemas.microsoft.com/office/drawing/2014/main" id="{314AD335-FF64-4C7B-8B9C-161C37702D0A}"/>
              </a:ext>
            </a:extLst>
          </p:cNvPr>
          <p:cNvSpPr>
            <a:spLocks noGrp="1"/>
          </p:cNvSpPr>
          <p:nvPr>
            <p:ph type="title"/>
          </p:nvPr>
        </p:nvSpPr>
        <p:spPr>
          <a:xfrm>
            <a:off x="76200" y="162580"/>
            <a:ext cx="8991600" cy="523220"/>
          </a:xfrm>
        </p:spPr>
        <p:txBody>
          <a:bodyPr/>
          <a:lstStyle/>
          <a:p>
            <a:r>
              <a:rPr lang="en-US" dirty="0"/>
              <a:t>The calibration plot for the evaluation set looks fine</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A2875E89-C838-46B9-BABE-74040798CCDE}"/>
                  </a:ext>
                </a:extLst>
              </p:cNvPr>
              <p:cNvSpPr txBox="1"/>
              <p:nvPr/>
            </p:nvSpPr>
            <p:spPr>
              <a:xfrm>
                <a:off x="521898" y="2393140"/>
                <a:ext cx="2251494" cy="42210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𝑝</m:t>
                          </m:r>
                        </m:e>
                        <m:sub>
                          <m:r>
                            <m:rPr>
                              <m:nor/>
                            </m:rPr>
                            <a:rPr lang="en-US" sz="2000" b="0" i="0" smtClean="0">
                              <a:latin typeface="Cambria Math" panose="02040503050406030204" pitchFamily="18" charset="0"/>
                            </a:rPr>
                            <m:t>val</m:t>
                          </m:r>
                        </m:sub>
                      </m:sSub>
                      <m:r>
                        <a:rPr lang="en-US" sz="2000">
                          <a:latin typeface="Cambria Math" panose="02040503050406030204" pitchFamily="18" charset="0"/>
                        </a:rPr>
                        <m:t>≈</m:t>
                      </m:r>
                      <m:r>
                        <a:rPr lang="en-US" sz="2000" b="0" i="0" smtClean="0">
                          <a:latin typeface="Cambria Math" panose="02040503050406030204" pitchFamily="18" charset="0"/>
                        </a:rPr>
                        <m:t>0.726</m:t>
                      </m:r>
                    </m:oMath>
                  </m:oMathPara>
                </a14:m>
                <a:endParaRPr lang="en-US" sz="2000" dirty="0"/>
              </a:p>
            </p:txBody>
          </p:sp>
        </mc:Choice>
        <mc:Fallback xmlns="">
          <p:sp>
            <p:nvSpPr>
              <p:cNvPr id="7" name="TextBox 6">
                <a:extLst>
                  <a:ext uri="{FF2B5EF4-FFF2-40B4-BE49-F238E27FC236}">
                    <a16:creationId xmlns:a16="http://schemas.microsoft.com/office/drawing/2014/main" id="{A2875E89-C838-46B9-BABE-74040798CCDE}"/>
                  </a:ext>
                </a:extLst>
              </p:cNvPr>
              <p:cNvSpPr txBox="1">
                <a:spLocks noRot="1" noChangeAspect="1" noMove="1" noResize="1" noEditPoints="1" noAdjustHandles="1" noChangeArrowheads="1" noChangeShapeType="1" noTextEdit="1"/>
              </p:cNvSpPr>
              <p:nvPr/>
            </p:nvSpPr>
            <p:spPr>
              <a:xfrm>
                <a:off x="521898" y="2393140"/>
                <a:ext cx="2251494" cy="422103"/>
              </a:xfrm>
              <a:prstGeom prst="rect">
                <a:avLst/>
              </a:prstGeom>
              <a:blipFill>
                <a:blip r:embed="rId3"/>
                <a:stretch>
                  <a:fillRect b="-8696"/>
                </a:stretch>
              </a:blipFill>
            </p:spPr>
            <p:txBody>
              <a:bodyPr/>
              <a:lstStyle/>
              <a:p>
                <a:r>
                  <a:rPr lang="en-US">
                    <a:noFill/>
                  </a:rPr>
                  <a:t> </a:t>
                </a:r>
              </a:p>
            </p:txBody>
          </p:sp>
        </mc:Fallback>
      </mc:AlternateContent>
      <p:grpSp>
        <p:nvGrpSpPr>
          <p:cNvPr id="13" name="Group 12">
            <a:extLst>
              <a:ext uri="{FF2B5EF4-FFF2-40B4-BE49-F238E27FC236}">
                <a16:creationId xmlns:a16="http://schemas.microsoft.com/office/drawing/2014/main" id="{537EC50C-75AD-4616-A584-44765FA63D87}"/>
              </a:ext>
            </a:extLst>
          </p:cNvPr>
          <p:cNvGrpSpPr/>
          <p:nvPr/>
        </p:nvGrpSpPr>
        <p:grpSpPr>
          <a:xfrm>
            <a:off x="145210" y="1547575"/>
            <a:ext cx="4055853" cy="1056753"/>
            <a:chOff x="145211" y="5642986"/>
            <a:chExt cx="3201838" cy="1056753"/>
          </a:xfrm>
        </p:grpSpPr>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73566571-7608-4837-A60B-27B80E28B574}"/>
                    </a:ext>
                  </a:extLst>
                </p:cNvPr>
                <p:cNvSpPr txBox="1"/>
                <p:nvPr/>
              </p:nvSpPr>
              <p:spPr>
                <a:xfrm>
                  <a:off x="145211" y="5642986"/>
                  <a:ext cx="3201838" cy="70076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i="1" smtClean="0">
                                <a:latin typeface="Cambria Math" panose="02040503050406030204" pitchFamily="18" charset="0"/>
                              </a:rPr>
                              <m:t>𝐻</m:t>
                            </m:r>
                          </m:e>
                          <m:sub>
                            <m:r>
                              <a:rPr lang="en-US" sz="2000" b="0" i="1" smtClean="0">
                                <a:latin typeface="Cambria Math" panose="02040503050406030204" pitchFamily="18" charset="0"/>
                              </a:rPr>
                              <m:t>0</m:t>
                            </m:r>
                          </m:sub>
                        </m:sSub>
                        <m:r>
                          <a:rPr lang="en-US" sz="2000" b="0" i="1" smtClean="0">
                            <a:latin typeface="Cambria Math" panose="02040503050406030204" pitchFamily="18" charset="0"/>
                          </a:rPr>
                          <m:t>: </m:t>
                        </m:r>
                        <m:r>
                          <m:rPr>
                            <m:nor/>
                          </m:rPr>
                          <a:rPr lang="en-US" sz="2000" b="0" i="0" smtClean="0">
                            <a:latin typeface="Cambria Math" panose="02040503050406030204" pitchFamily="18" charset="0"/>
                          </a:rPr>
                          <m:t>Points</m:t>
                        </m:r>
                        <m:r>
                          <m:rPr>
                            <m:nor/>
                          </m:rPr>
                          <a:rPr lang="en-US" sz="2000" b="0" i="0" smtClean="0">
                            <a:latin typeface="Cambria Math" panose="02040503050406030204" pitchFamily="18" charset="0"/>
                          </a:rPr>
                          <m:t> </m:t>
                        </m:r>
                        <m:r>
                          <m:rPr>
                            <m:nor/>
                          </m:rPr>
                          <a:rPr lang="en-US" sz="2000" b="0" i="0" smtClean="0">
                            <a:latin typeface="Cambria Math" panose="02040503050406030204" pitchFamily="18" charset="0"/>
                          </a:rPr>
                          <m:t>generated</m:t>
                        </m:r>
                        <m:r>
                          <m:rPr>
                            <m:nor/>
                          </m:rPr>
                          <a:rPr lang="en-US" sz="2000" b="0" i="0" smtClean="0">
                            <a:latin typeface="Cambria Math" panose="02040503050406030204" pitchFamily="18" charset="0"/>
                          </a:rPr>
                          <m:t> </m:t>
                        </m:r>
                        <m:r>
                          <m:rPr>
                            <m:nor/>
                          </m:rPr>
                          <a:rPr lang="en-US" sz="2000" b="0" i="0" smtClean="0">
                            <a:latin typeface="Cambria Math" panose="02040503050406030204" pitchFamily="18" charset="0"/>
                          </a:rPr>
                          <m:t>by</m:t>
                        </m:r>
                        <m:r>
                          <m:rPr>
                            <m:nor/>
                          </m:rPr>
                          <a:rPr lang="en-US" sz="2000" b="0" i="0" smtClean="0">
                            <a:latin typeface="Cambria Math" panose="02040503050406030204" pitchFamily="18" charset="0"/>
                          </a:rPr>
                          <m:t> </m:t>
                        </m:r>
                        <m:r>
                          <m:rPr>
                            <m:nor/>
                          </m:rPr>
                          <a:rPr lang="en-US" sz="2000" b="0" i="0" smtClean="0">
                            <a:latin typeface="Cambria Math" panose="02040503050406030204" pitchFamily="18" charset="0"/>
                          </a:rPr>
                          <m:t>blue</m:t>
                        </m:r>
                        <m:r>
                          <m:rPr>
                            <m:nor/>
                          </m:rPr>
                          <a:rPr lang="en-US" sz="2000" b="0" i="0" smtClean="0">
                            <a:latin typeface="Cambria Math" panose="02040503050406030204" pitchFamily="18" charset="0"/>
                          </a:rPr>
                          <m:t> </m:t>
                        </m:r>
                        <m:r>
                          <m:rPr>
                            <m:nor/>
                          </m:rPr>
                          <a:rPr lang="en-US" sz="2000" b="0" i="0" smtClean="0">
                            <a:latin typeface="Cambria Math" panose="02040503050406030204" pitchFamily="18" charset="0"/>
                          </a:rPr>
                          <m:t>line</m:t>
                        </m:r>
                      </m:oMath>
                    </m:oMathPara>
                  </a14:m>
                  <a:endParaRPr lang="en-US" sz="3200" dirty="0"/>
                </a:p>
              </p:txBody>
            </p:sp>
          </mc:Choice>
          <mc:Fallback xmlns="">
            <p:sp>
              <p:nvSpPr>
                <p:cNvPr id="15" name="TextBox 14">
                  <a:extLst>
                    <a:ext uri="{FF2B5EF4-FFF2-40B4-BE49-F238E27FC236}">
                      <a16:creationId xmlns:a16="http://schemas.microsoft.com/office/drawing/2014/main" id="{73566571-7608-4837-A60B-27B80E28B574}"/>
                    </a:ext>
                  </a:extLst>
                </p:cNvPr>
                <p:cNvSpPr txBox="1">
                  <a:spLocks noRot="1" noChangeAspect="1" noMove="1" noResize="1" noEditPoints="1" noAdjustHandles="1" noChangeArrowheads="1" noChangeShapeType="1" noTextEdit="1"/>
                </p:cNvSpPr>
                <p:nvPr/>
              </p:nvSpPr>
              <p:spPr>
                <a:xfrm>
                  <a:off x="145211" y="5642986"/>
                  <a:ext cx="3201838" cy="700769"/>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D24E6EBD-2DE6-423C-A77C-D8116209761F}"/>
                    </a:ext>
                  </a:extLst>
                </p:cNvPr>
                <p:cNvSpPr txBox="1"/>
                <p:nvPr/>
              </p:nvSpPr>
              <p:spPr>
                <a:xfrm>
                  <a:off x="205596" y="5998970"/>
                  <a:ext cx="1442049" cy="70076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i="1" smtClean="0">
                                <a:latin typeface="Cambria Math" panose="02040503050406030204" pitchFamily="18" charset="0"/>
                              </a:rPr>
                              <m:t>𝐻</m:t>
                            </m:r>
                          </m:e>
                          <m:sub>
                            <m:r>
                              <a:rPr lang="en-US" sz="2000" b="0" i="1" smtClean="0">
                                <a:latin typeface="Cambria Math" panose="02040503050406030204" pitchFamily="18" charset="0"/>
                              </a:rPr>
                              <m:t>𝐴</m:t>
                            </m:r>
                          </m:sub>
                        </m:sSub>
                        <m:r>
                          <a:rPr lang="en-US" sz="2000" b="0" i="1" smtClean="0">
                            <a:latin typeface="Cambria Math" panose="02040503050406030204" pitchFamily="18" charset="0"/>
                          </a:rPr>
                          <m:t>: </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𝐻</m:t>
                            </m:r>
                          </m:e>
                          <m:sub>
                            <m:r>
                              <a:rPr lang="en-US" sz="2000" b="0" i="1" smtClean="0">
                                <a:latin typeface="Cambria Math" panose="02040503050406030204" pitchFamily="18" charset="0"/>
                              </a:rPr>
                              <m:t>0</m:t>
                            </m:r>
                          </m:sub>
                        </m:sSub>
                        <m:r>
                          <a:rPr lang="en-US" sz="2000" b="0" i="1" smtClean="0">
                            <a:latin typeface="Cambria Math" panose="02040503050406030204" pitchFamily="18" charset="0"/>
                          </a:rPr>
                          <m:t> </m:t>
                        </m:r>
                        <m:r>
                          <m:rPr>
                            <m:nor/>
                          </m:rPr>
                          <a:rPr lang="en-US" sz="2000" b="0" i="0" smtClean="0">
                            <a:latin typeface="Cambria Math" panose="02040503050406030204" pitchFamily="18" charset="0"/>
                          </a:rPr>
                          <m:t>is</m:t>
                        </m:r>
                        <m:r>
                          <m:rPr>
                            <m:nor/>
                          </m:rPr>
                          <a:rPr lang="en-US" sz="2000" b="0" i="0" smtClean="0">
                            <a:latin typeface="Cambria Math" panose="02040503050406030204" pitchFamily="18" charset="0"/>
                          </a:rPr>
                          <m:t> </m:t>
                        </m:r>
                        <m:r>
                          <m:rPr>
                            <m:nor/>
                          </m:rPr>
                          <a:rPr lang="en-US" sz="2000" b="0" i="0" smtClean="0">
                            <a:latin typeface="Cambria Math" panose="02040503050406030204" pitchFamily="18" charset="0"/>
                          </a:rPr>
                          <m:t>false</m:t>
                        </m:r>
                      </m:oMath>
                    </m:oMathPara>
                  </a14:m>
                  <a:endParaRPr lang="en-US" sz="3200" dirty="0"/>
                </a:p>
              </p:txBody>
            </p:sp>
          </mc:Choice>
          <mc:Fallback xmlns="">
            <p:sp>
              <p:nvSpPr>
                <p:cNvPr id="16" name="TextBox 15">
                  <a:extLst>
                    <a:ext uri="{FF2B5EF4-FFF2-40B4-BE49-F238E27FC236}">
                      <a16:creationId xmlns:a16="http://schemas.microsoft.com/office/drawing/2014/main" id="{D24E6EBD-2DE6-423C-A77C-D8116209761F}"/>
                    </a:ext>
                  </a:extLst>
                </p:cNvPr>
                <p:cNvSpPr txBox="1">
                  <a:spLocks noRot="1" noChangeAspect="1" noMove="1" noResize="1" noEditPoints="1" noAdjustHandles="1" noChangeArrowheads="1" noChangeShapeType="1" noTextEdit="1"/>
                </p:cNvSpPr>
                <p:nvPr/>
              </p:nvSpPr>
              <p:spPr>
                <a:xfrm>
                  <a:off x="205596" y="5998970"/>
                  <a:ext cx="1442049" cy="700769"/>
                </a:xfrm>
                <a:prstGeom prst="rect">
                  <a:avLst/>
                </a:prstGeom>
                <a:blipFill>
                  <a:blip r:embed="rId5"/>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BF1539B-E140-485D-8A00-5EA80D630DE7}"/>
                  </a:ext>
                </a:extLst>
              </p:cNvPr>
              <p:cNvSpPr txBox="1"/>
              <p:nvPr/>
            </p:nvSpPr>
            <p:spPr>
              <a:xfrm>
                <a:off x="145211" y="3036498"/>
                <a:ext cx="2369780" cy="1323439"/>
              </a:xfrm>
              <a:prstGeom prst="rect">
                <a:avLst/>
              </a:prstGeom>
              <a:noFill/>
            </p:spPr>
            <p:txBody>
              <a:bodyPr wrap="square" rtlCol="0">
                <a:spAutoFit/>
              </a:bodyPr>
              <a:lstStyle/>
              <a:p>
                <a:r>
                  <a:rPr lang="en-US" sz="1600" dirty="0"/>
                  <a:t>Conclusion: Do not reject </a:t>
                </a:r>
                <a14:m>
                  <m:oMath xmlns:m="http://schemas.openxmlformats.org/officeDocument/2006/math">
                    <m:sSub>
                      <m:sSubPr>
                        <m:ctrlPr>
                          <a:rPr lang="en-US" sz="1600" i="1">
                            <a:latin typeface="Cambria Math" panose="02040503050406030204" pitchFamily="18" charset="0"/>
                          </a:rPr>
                        </m:ctrlPr>
                      </m:sSubPr>
                      <m:e>
                        <m:r>
                          <a:rPr lang="en-US" sz="1600" i="1">
                            <a:latin typeface="Cambria Math" panose="02040503050406030204" pitchFamily="18" charset="0"/>
                          </a:rPr>
                          <m:t>𝐻</m:t>
                        </m:r>
                      </m:e>
                      <m:sub>
                        <m:r>
                          <a:rPr lang="en-US" sz="1600" i="1">
                            <a:latin typeface="Cambria Math" panose="02040503050406030204" pitchFamily="18" charset="0"/>
                          </a:rPr>
                          <m:t>0</m:t>
                        </m:r>
                      </m:sub>
                    </m:sSub>
                  </m:oMath>
                </a14:m>
                <a:r>
                  <a:rPr lang="en-US" sz="1600" dirty="0"/>
                  <a:t>; insufficient evidence of metamodel miscalibration in evaluation set</a:t>
                </a:r>
              </a:p>
            </p:txBody>
          </p:sp>
        </mc:Choice>
        <mc:Fallback xmlns="">
          <p:sp>
            <p:nvSpPr>
              <p:cNvPr id="24" name="TextBox 23">
                <a:extLst>
                  <a:ext uri="{FF2B5EF4-FFF2-40B4-BE49-F238E27FC236}">
                    <a16:creationId xmlns:a16="http://schemas.microsoft.com/office/drawing/2014/main" id="{4BF1539B-E140-485D-8A00-5EA80D630DE7}"/>
                  </a:ext>
                </a:extLst>
              </p:cNvPr>
              <p:cNvSpPr txBox="1">
                <a:spLocks noRot="1" noChangeAspect="1" noMove="1" noResize="1" noEditPoints="1" noAdjustHandles="1" noChangeArrowheads="1" noChangeShapeType="1" noTextEdit="1"/>
              </p:cNvSpPr>
              <p:nvPr/>
            </p:nvSpPr>
            <p:spPr>
              <a:xfrm>
                <a:off x="145211" y="3036498"/>
                <a:ext cx="2369780" cy="1323439"/>
              </a:xfrm>
              <a:prstGeom prst="rect">
                <a:avLst/>
              </a:prstGeom>
              <a:blipFill>
                <a:blip r:embed="rId6"/>
                <a:stretch>
                  <a:fillRect l="-1542" t="-1382" b="-5069"/>
                </a:stretch>
              </a:blipFill>
            </p:spPr>
            <p:txBody>
              <a:bodyPr/>
              <a:lstStyle/>
              <a:p>
                <a:r>
                  <a:rPr lang="en-US">
                    <a:noFill/>
                  </a:rPr>
                  <a:t> </a:t>
                </a:r>
              </a:p>
            </p:txBody>
          </p:sp>
        </mc:Fallback>
      </mc:AlternateContent>
    </p:spTree>
    <p:extLst>
      <p:ext uri="{BB962C8B-B14F-4D97-AF65-F5344CB8AC3E}">
        <p14:creationId xmlns:p14="http://schemas.microsoft.com/office/powerpoint/2010/main" val="219728997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descr="Figure 10.18: Calibration plot for the loop model in the test data set.">
            <a:extLst>
              <a:ext uri="{FF2B5EF4-FFF2-40B4-BE49-F238E27FC236}">
                <a16:creationId xmlns:a16="http://schemas.microsoft.com/office/drawing/2014/main" id="{06695FD7-1B20-4295-804B-E568E0C338AE}"/>
              </a:ext>
            </a:extLst>
          </p:cNvPr>
          <p:cNvPicPr/>
          <p:nvPr/>
        </p:nvPicPr>
        <p:blipFill>
          <a:blip r:embed="rId2"/>
          <a:stretch>
            <a:fillRect/>
          </a:stretch>
        </p:blipFill>
        <p:spPr bwMode="auto">
          <a:xfrm>
            <a:off x="2514991" y="2248344"/>
            <a:ext cx="4557432" cy="4093193"/>
          </a:xfrm>
          <a:prstGeom prst="rect">
            <a:avLst/>
          </a:prstGeom>
          <a:noFill/>
          <a:ln w="9525">
            <a:noFill/>
            <a:headEnd/>
            <a:tailEnd/>
          </a:ln>
        </p:spPr>
      </p:pic>
      <p:sp>
        <p:nvSpPr>
          <p:cNvPr id="2" name="Title 1">
            <a:extLst>
              <a:ext uri="{FF2B5EF4-FFF2-40B4-BE49-F238E27FC236}">
                <a16:creationId xmlns:a16="http://schemas.microsoft.com/office/drawing/2014/main" id="{314AD335-FF64-4C7B-8B9C-161C37702D0A}"/>
              </a:ext>
            </a:extLst>
          </p:cNvPr>
          <p:cNvSpPr>
            <a:spLocks noGrp="1"/>
          </p:cNvSpPr>
          <p:nvPr>
            <p:ph type="title"/>
          </p:nvPr>
        </p:nvSpPr>
        <p:spPr>
          <a:xfrm>
            <a:off x="76200" y="162580"/>
            <a:ext cx="8991600" cy="523220"/>
          </a:xfrm>
        </p:spPr>
        <p:txBody>
          <a:bodyPr/>
          <a:lstStyle/>
          <a:p>
            <a:r>
              <a:rPr lang="en-US" dirty="0"/>
              <a:t>The calibration plot for the evaluation set looks fine</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A2875E89-C838-46B9-BABE-74040798CCDE}"/>
                  </a:ext>
                </a:extLst>
              </p:cNvPr>
              <p:cNvSpPr txBox="1"/>
              <p:nvPr/>
            </p:nvSpPr>
            <p:spPr>
              <a:xfrm>
                <a:off x="521898" y="2393140"/>
                <a:ext cx="2251494" cy="422103"/>
              </a:xfrm>
              <a:prstGeom prst="rect">
                <a:avLst/>
              </a:prstGeom>
              <a:noFill/>
            </p:spPr>
            <p:txBody>
              <a:bodyPr wrap="square" rtlCol="0">
                <a:spAutoFit/>
              </a:bodyPr>
              <a:lstStyle/>
              <a:p>
                <a14:m>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𝑝</m:t>
                        </m:r>
                      </m:e>
                      <m:sub>
                        <m:r>
                          <m:rPr>
                            <m:nor/>
                          </m:rPr>
                          <a:rPr lang="en-US" sz="2000" b="0" i="0" smtClean="0">
                            <a:latin typeface="Cambria Math" panose="02040503050406030204" pitchFamily="18" charset="0"/>
                          </a:rPr>
                          <m:t>val</m:t>
                        </m:r>
                      </m:sub>
                    </m:sSub>
                    <m:r>
                      <a:rPr lang="en-US" sz="2000">
                        <a:latin typeface="Cambria Math" panose="02040503050406030204" pitchFamily="18" charset="0"/>
                      </a:rPr>
                      <m:t>≈0</m:t>
                    </m:r>
                  </m:oMath>
                </a14:m>
                <a:r>
                  <a:rPr lang="en-US" sz="2000" dirty="0"/>
                  <a:t>.x</a:t>
                </a:r>
              </a:p>
            </p:txBody>
          </p:sp>
        </mc:Choice>
        <mc:Fallback xmlns="">
          <p:sp>
            <p:nvSpPr>
              <p:cNvPr id="7" name="TextBox 6">
                <a:extLst>
                  <a:ext uri="{FF2B5EF4-FFF2-40B4-BE49-F238E27FC236}">
                    <a16:creationId xmlns:a16="http://schemas.microsoft.com/office/drawing/2014/main" id="{A2875E89-C838-46B9-BABE-74040798CCDE}"/>
                  </a:ext>
                </a:extLst>
              </p:cNvPr>
              <p:cNvSpPr txBox="1">
                <a:spLocks noRot="1" noChangeAspect="1" noMove="1" noResize="1" noEditPoints="1" noAdjustHandles="1" noChangeArrowheads="1" noChangeShapeType="1" noTextEdit="1"/>
              </p:cNvSpPr>
              <p:nvPr/>
            </p:nvSpPr>
            <p:spPr>
              <a:xfrm>
                <a:off x="521898" y="2393140"/>
                <a:ext cx="2251494" cy="422103"/>
              </a:xfrm>
              <a:prstGeom prst="rect">
                <a:avLst/>
              </a:prstGeom>
              <a:blipFill>
                <a:blip r:embed="rId3"/>
                <a:stretch>
                  <a:fillRect t="-8696" b="-20290"/>
                </a:stretch>
              </a:blipFill>
            </p:spPr>
            <p:txBody>
              <a:bodyPr/>
              <a:lstStyle/>
              <a:p>
                <a:r>
                  <a:rPr lang="en-US">
                    <a:noFill/>
                  </a:rPr>
                  <a:t> </a:t>
                </a:r>
              </a:p>
            </p:txBody>
          </p:sp>
        </mc:Fallback>
      </mc:AlternateContent>
      <p:grpSp>
        <p:nvGrpSpPr>
          <p:cNvPr id="13" name="Group 12">
            <a:extLst>
              <a:ext uri="{FF2B5EF4-FFF2-40B4-BE49-F238E27FC236}">
                <a16:creationId xmlns:a16="http://schemas.microsoft.com/office/drawing/2014/main" id="{537EC50C-75AD-4616-A584-44765FA63D87}"/>
              </a:ext>
            </a:extLst>
          </p:cNvPr>
          <p:cNvGrpSpPr/>
          <p:nvPr/>
        </p:nvGrpSpPr>
        <p:grpSpPr>
          <a:xfrm>
            <a:off x="145210" y="1547575"/>
            <a:ext cx="4055853" cy="1056753"/>
            <a:chOff x="145211" y="5642986"/>
            <a:chExt cx="3201838" cy="1056753"/>
          </a:xfrm>
        </p:grpSpPr>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73566571-7608-4837-A60B-27B80E28B574}"/>
                    </a:ext>
                  </a:extLst>
                </p:cNvPr>
                <p:cNvSpPr txBox="1"/>
                <p:nvPr/>
              </p:nvSpPr>
              <p:spPr>
                <a:xfrm>
                  <a:off x="145211" y="5642986"/>
                  <a:ext cx="3201838" cy="70076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i="1" smtClean="0">
                                <a:latin typeface="Cambria Math" panose="02040503050406030204" pitchFamily="18" charset="0"/>
                              </a:rPr>
                              <m:t>𝐻</m:t>
                            </m:r>
                          </m:e>
                          <m:sub>
                            <m:r>
                              <a:rPr lang="en-US" sz="2000" b="0" i="1" smtClean="0">
                                <a:latin typeface="Cambria Math" panose="02040503050406030204" pitchFamily="18" charset="0"/>
                              </a:rPr>
                              <m:t>0</m:t>
                            </m:r>
                          </m:sub>
                        </m:sSub>
                        <m:r>
                          <a:rPr lang="en-US" sz="2000" b="0" i="1" smtClean="0">
                            <a:latin typeface="Cambria Math" panose="02040503050406030204" pitchFamily="18" charset="0"/>
                          </a:rPr>
                          <m:t>: </m:t>
                        </m:r>
                        <m:r>
                          <m:rPr>
                            <m:nor/>
                          </m:rPr>
                          <a:rPr lang="en-US" sz="2000" b="0" i="0" smtClean="0">
                            <a:latin typeface="Cambria Math" panose="02040503050406030204" pitchFamily="18" charset="0"/>
                          </a:rPr>
                          <m:t>Points</m:t>
                        </m:r>
                        <m:r>
                          <m:rPr>
                            <m:nor/>
                          </m:rPr>
                          <a:rPr lang="en-US" sz="2000" b="0" i="0" smtClean="0">
                            <a:latin typeface="Cambria Math" panose="02040503050406030204" pitchFamily="18" charset="0"/>
                          </a:rPr>
                          <m:t> </m:t>
                        </m:r>
                        <m:r>
                          <m:rPr>
                            <m:nor/>
                          </m:rPr>
                          <a:rPr lang="en-US" sz="2000" b="0" i="0" smtClean="0">
                            <a:latin typeface="Cambria Math" panose="02040503050406030204" pitchFamily="18" charset="0"/>
                          </a:rPr>
                          <m:t>generated</m:t>
                        </m:r>
                        <m:r>
                          <m:rPr>
                            <m:nor/>
                          </m:rPr>
                          <a:rPr lang="en-US" sz="2000" b="0" i="0" smtClean="0">
                            <a:latin typeface="Cambria Math" panose="02040503050406030204" pitchFamily="18" charset="0"/>
                          </a:rPr>
                          <m:t> </m:t>
                        </m:r>
                        <m:r>
                          <m:rPr>
                            <m:nor/>
                          </m:rPr>
                          <a:rPr lang="en-US" sz="2000" b="0" i="0" smtClean="0">
                            <a:latin typeface="Cambria Math" panose="02040503050406030204" pitchFamily="18" charset="0"/>
                          </a:rPr>
                          <m:t>by</m:t>
                        </m:r>
                        <m:r>
                          <m:rPr>
                            <m:nor/>
                          </m:rPr>
                          <a:rPr lang="en-US" sz="2000" b="0" i="0" smtClean="0">
                            <a:latin typeface="Cambria Math" panose="02040503050406030204" pitchFamily="18" charset="0"/>
                          </a:rPr>
                          <m:t> </m:t>
                        </m:r>
                        <m:r>
                          <m:rPr>
                            <m:nor/>
                          </m:rPr>
                          <a:rPr lang="en-US" sz="2000" b="0" i="0" smtClean="0">
                            <a:latin typeface="Cambria Math" panose="02040503050406030204" pitchFamily="18" charset="0"/>
                          </a:rPr>
                          <m:t>blue</m:t>
                        </m:r>
                        <m:r>
                          <m:rPr>
                            <m:nor/>
                          </m:rPr>
                          <a:rPr lang="en-US" sz="2000" b="0" i="0" smtClean="0">
                            <a:latin typeface="Cambria Math" panose="02040503050406030204" pitchFamily="18" charset="0"/>
                          </a:rPr>
                          <m:t> </m:t>
                        </m:r>
                        <m:r>
                          <m:rPr>
                            <m:nor/>
                          </m:rPr>
                          <a:rPr lang="en-US" sz="2000" b="0" i="0" smtClean="0">
                            <a:latin typeface="Cambria Math" panose="02040503050406030204" pitchFamily="18" charset="0"/>
                          </a:rPr>
                          <m:t>line</m:t>
                        </m:r>
                      </m:oMath>
                    </m:oMathPara>
                  </a14:m>
                  <a:endParaRPr lang="en-US" sz="3200" dirty="0"/>
                </a:p>
              </p:txBody>
            </p:sp>
          </mc:Choice>
          <mc:Fallback xmlns="">
            <p:sp>
              <p:nvSpPr>
                <p:cNvPr id="15" name="TextBox 14">
                  <a:extLst>
                    <a:ext uri="{FF2B5EF4-FFF2-40B4-BE49-F238E27FC236}">
                      <a16:creationId xmlns:a16="http://schemas.microsoft.com/office/drawing/2014/main" id="{73566571-7608-4837-A60B-27B80E28B574}"/>
                    </a:ext>
                  </a:extLst>
                </p:cNvPr>
                <p:cNvSpPr txBox="1">
                  <a:spLocks noRot="1" noChangeAspect="1" noMove="1" noResize="1" noEditPoints="1" noAdjustHandles="1" noChangeArrowheads="1" noChangeShapeType="1" noTextEdit="1"/>
                </p:cNvSpPr>
                <p:nvPr/>
              </p:nvSpPr>
              <p:spPr>
                <a:xfrm>
                  <a:off x="145211" y="5642986"/>
                  <a:ext cx="3201838" cy="700769"/>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D24E6EBD-2DE6-423C-A77C-D8116209761F}"/>
                    </a:ext>
                  </a:extLst>
                </p:cNvPr>
                <p:cNvSpPr txBox="1"/>
                <p:nvPr/>
              </p:nvSpPr>
              <p:spPr>
                <a:xfrm>
                  <a:off x="205596" y="5998970"/>
                  <a:ext cx="1442049" cy="70076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i="1" smtClean="0">
                                <a:latin typeface="Cambria Math" panose="02040503050406030204" pitchFamily="18" charset="0"/>
                              </a:rPr>
                              <m:t>𝐻</m:t>
                            </m:r>
                          </m:e>
                          <m:sub>
                            <m:r>
                              <a:rPr lang="en-US" sz="2000" b="0" i="1" smtClean="0">
                                <a:latin typeface="Cambria Math" panose="02040503050406030204" pitchFamily="18" charset="0"/>
                              </a:rPr>
                              <m:t>𝐴</m:t>
                            </m:r>
                          </m:sub>
                        </m:sSub>
                        <m:r>
                          <a:rPr lang="en-US" sz="2000" b="0" i="1" smtClean="0">
                            <a:latin typeface="Cambria Math" panose="02040503050406030204" pitchFamily="18" charset="0"/>
                          </a:rPr>
                          <m:t>: </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𝐻</m:t>
                            </m:r>
                          </m:e>
                          <m:sub>
                            <m:r>
                              <a:rPr lang="en-US" sz="2000" b="0" i="1" smtClean="0">
                                <a:latin typeface="Cambria Math" panose="02040503050406030204" pitchFamily="18" charset="0"/>
                              </a:rPr>
                              <m:t>0</m:t>
                            </m:r>
                          </m:sub>
                        </m:sSub>
                        <m:r>
                          <a:rPr lang="en-US" sz="2000" b="0" i="1" smtClean="0">
                            <a:latin typeface="Cambria Math" panose="02040503050406030204" pitchFamily="18" charset="0"/>
                          </a:rPr>
                          <m:t> </m:t>
                        </m:r>
                        <m:r>
                          <m:rPr>
                            <m:nor/>
                          </m:rPr>
                          <a:rPr lang="en-US" sz="2000" b="0" i="0" smtClean="0">
                            <a:latin typeface="Cambria Math" panose="02040503050406030204" pitchFamily="18" charset="0"/>
                          </a:rPr>
                          <m:t>is</m:t>
                        </m:r>
                        <m:r>
                          <m:rPr>
                            <m:nor/>
                          </m:rPr>
                          <a:rPr lang="en-US" sz="2000" b="0" i="0" smtClean="0">
                            <a:latin typeface="Cambria Math" panose="02040503050406030204" pitchFamily="18" charset="0"/>
                          </a:rPr>
                          <m:t> </m:t>
                        </m:r>
                        <m:r>
                          <m:rPr>
                            <m:nor/>
                          </m:rPr>
                          <a:rPr lang="en-US" sz="2000" b="0" i="0" smtClean="0">
                            <a:latin typeface="Cambria Math" panose="02040503050406030204" pitchFamily="18" charset="0"/>
                          </a:rPr>
                          <m:t>false</m:t>
                        </m:r>
                      </m:oMath>
                    </m:oMathPara>
                  </a14:m>
                  <a:endParaRPr lang="en-US" sz="3200" dirty="0"/>
                </a:p>
              </p:txBody>
            </p:sp>
          </mc:Choice>
          <mc:Fallback xmlns="">
            <p:sp>
              <p:nvSpPr>
                <p:cNvPr id="16" name="TextBox 15">
                  <a:extLst>
                    <a:ext uri="{FF2B5EF4-FFF2-40B4-BE49-F238E27FC236}">
                      <a16:creationId xmlns:a16="http://schemas.microsoft.com/office/drawing/2014/main" id="{D24E6EBD-2DE6-423C-A77C-D8116209761F}"/>
                    </a:ext>
                  </a:extLst>
                </p:cNvPr>
                <p:cNvSpPr txBox="1">
                  <a:spLocks noRot="1" noChangeAspect="1" noMove="1" noResize="1" noEditPoints="1" noAdjustHandles="1" noChangeArrowheads="1" noChangeShapeType="1" noTextEdit="1"/>
                </p:cNvSpPr>
                <p:nvPr/>
              </p:nvSpPr>
              <p:spPr>
                <a:xfrm>
                  <a:off x="205596" y="5998970"/>
                  <a:ext cx="1442049" cy="700769"/>
                </a:xfrm>
                <a:prstGeom prst="rect">
                  <a:avLst/>
                </a:prstGeom>
                <a:blipFill>
                  <a:blip r:embed="rId5"/>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BF1539B-E140-485D-8A00-5EA80D630DE7}"/>
                  </a:ext>
                </a:extLst>
              </p:cNvPr>
              <p:cNvSpPr txBox="1"/>
              <p:nvPr/>
            </p:nvSpPr>
            <p:spPr>
              <a:xfrm>
                <a:off x="145211" y="3036498"/>
                <a:ext cx="2369780" cy="1323439"/>
              </a:xfrm>
              <a:prstGeom prst="rect">
                <a:avLst/>
              </a:prstGeom>
              <a:noFill/>
            </p:spPr>
            <p:txBody>
              <a:bodyPr wrap="square" rtlCol="0">
                <a:spAutoFit/>
              </a:bodyPr>
              <a:lstStyle/>
              <a:p>
                <a:r>
                  <a:rPr lang="en-US" sz="1600" dirty="0"/>
                  <a:t>Conclusion: Do not reject </a:t>
                </a:r>
                <a14:m>
                  <m:oMath xmlns:m="http://schemas.openxmlformats.org/officeDocument/2006/math">
                    <m:sSub>
                      <m:sSubPr>
                        <m:ctrlPr>
                          <a:rPr lang="en-US" sz="1600" i="1">
                            <a:latin typeface="Cambria Math" panose="02040503050406030204" pitchFamily="18" charset="0"/>
                          </a:rPr>
                        </m:ctrlPr>
                      </m:sSubPr>
                      <m:e>
                        <m:r>
                          <a:rPr lang="en-US" sz="1600" i="1">
                            <a:latin typeface="Cambria Math" panose="02040503050406030204" pitchFamily="18" charset="0"/>
                          </a:rPr>
                          <m:t>𝐻</m:t>
                        </m:r>
                      </m:e>
                      <m:sub>
                        <m:r>
                          <a:rPr lang="en-US" sz="1600" i="1">
                            <a:latin typeface="Cambria Math" panose="02040503050406030204" pitchFamily="18" charset="0"/>
                          </a:rPr>
                          <m:t>0</m:t>
                        </m:r>
                      </m:sub>
                    </m:sSub>
                  </m:oMath>
                </a14:m>
                <a:r>
                  <a:rPr lang="en-US" sz="1600" dirty="0"/>
                  <a:t>; insufficient evidence of metamodel miscalibration in evaluation set</a:t>
                </a:r>
              </a:p>
            </p:txBody>
          </p:sp>
        </mc:Choice>
        <mc:Fallback xmlns="">
          <p:sp>
            <p:nvSpPr>
              <p:cNvPr id="24" name="TextBox 23">
                <a:extLst>
                  <a:ext uri="{FF2B5EF4-FFF2-40B4-BE49-F238E27FC236}">
                    <a16:creationId xmlns:a16="http://schemas.microsoft.com/office/drawing/2014/main" id="{4BF1539B-E140-485D-8A00-5EA80D630DE7}"/>
                  </a:ext>
                </a:extLst>
              </p:cNvPr>
              <p:cNvSpPr txBox="1">
                <a:spLocks noRot="1" noChangeAspect="1" noMove="1" noResize="1" noEditPoints="1" noAdjustHandles="1" noChangeArrowheads="1" noChangeShapeType="1" noTextEdit="1"/>
              </p:cNvSpPr>
              <p:nvPr/>
            </p:nvSpPr>
            <p:spPr>
              <a:xfrm>
                <a:off x="145211" y="3036498"/>
                <a:ext cx="2369780" cy="1323439"/>
              </a:xfrm>
              <a:prstGeom prst="rect">
                <a:avLst/>
              </a:prstGeom>
              <a:blipFill>
                <a:blip r:embed="rId6"/>
                <a:stretch>
                  <a:fillRect l="-1542" t="-1382" b="-5069"/>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60646ED2-2C29-4E97-89C8-A750A5EF5A01}"/>
              </a:ext>
            </a:extLst>
          </p:cNvPr>
          <p:cNvPicPr>
            <a:picLocks noChangeAspect="1"/>
          </p:cNvPicPr>
          <p:nvPr/>
        </p:nvPicPr>
        <p:blipFill>
          <a:blip r:embed="rId7"/>
          <a:stretch>
            <a:fillRect/>
          </a:stretch>
        </p:blipFill>
        <p:spPr>
          <a:xfrm>
            <a:off x="2495443" y="742812"/>
            <a:ext cx="4153113" cy="537237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7832299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AD335-FF64-4C7B-8B9C-161C37702D0A}"/>
              </a:ext>
            </a:extLst>
          </p:cNvPr>
          <p:cNvSpPr>
            <a:spLocks noGrp="1"/>
          </p:cNvSpPr>
          <p:nvPr>
            <p:ph type="title"/>
          </p:nvPr>
        </p:nvSpPr>
        <p:spPr>
          <a:xfrm>
            <a:off x="76200" y="162580"/>
            <a:ext cx="8991600" cy="954107"/>
          </a:xfrm>
        </p:spPr>
        <p:txBody>
          <a:bodyPr/>
          <a:lstStyle/>
          <a:p>
            <a:r>
              <a:rPr lang="en-US" dirty="0"/>
              <a:t>The M&amp;S Handbook contains a number of methods for validating M&amp;S models…</a:t>
            </a:r>
          </a:p>
        </p:txBody>
      </p:sp>
      <p:pic>
        <p:nvPicPr>
          <p:cNvPr id="3" name="Picture 2">
            <a:extLst>
              <a:ext uri="{FF2B5EF4-FFF2-40B4-BE49-F238E27FC236}">
                <a16:creationId xmlns:a16="http://schemas.microsoft.com/office/drawing/2014/main" id="{1D71F665-737E-4133-89FD-F26FC00B612A}"/>
              </a:ext>
            </a:extLst>
          </p:cNvPr>
          <p:cNvPicPr>
            <a:picLocks noChangeAspect="1"/>
          </p:cNvPicPr>
          <p:nvPr/>
        </p:nvPicPr>
        <p:blipFill>
          <a:blip r:embed="rId2"/>
          <a:stretch>
            <a:fillRect/>
          </a:stretch>
        </p:blipFill>
        <p:spPr>
          <a:xfrm>
            <a:off x="418887" y="1116686"/>
            <a:ext cx="3318225" cy="4292383"/>
          </a:xfrm>
          <a:prstGeom prst="rect">
            <a:avLst/>
          </a:prstGeom>
          <a:ln>
            <a:noFill/>
          </a:ln>
          <a:effectLst>
            <a:outerShdw blurRad="292100" dist="139700" dir="2700000" algn="tl" rotWithShape="0">
              <a:srgbClr val="333333">
                <a:alpha val="65000"/>
              </a:srgbClr>
            </a:outerShdw>
          </a:effectLst>
        </p:spPr>
      </p:pic>
      <p:sp>
        <p:nvSpPr>
          <p:cNvPr id="4" name="Text Placeholder 3">
            <a:extLst>
              <a:ext uri="{FF2B5EF4-FFF2-40B4-BE49-F238E27FC236}">
                <a16:creationId xmlns:a16="http://schemas.microsoft.com/office/drawing/2014/main" id="{3BBEC07A-A674-48BB-860C-28B714353102}"/>
              </a:ext>
            </a:extLst>
          </p:cNvPr>
          <p:cNvSpPr txBox="1">
            <a:spLocks/>
          </p:cNvSpPr>
          <p:nvPr/>
        </p:nvSpPr>
        <p:spPr>
          <a:xfrm>
            <a:off x="141975" y="6508956"/>
            <a:ext cx="7459270" cy="264896"/>
          </a:xfrm>
          <a:prstGeom prst="rect">
            <a:avLst/>
          </a:prstGeom>
        </p:spPr>
        <p:txBody>
          <a:bodyPr/>
          <a:lstStyle>
            <a:lvl1pPr marL="171446" indent="-171446" algn="l" defTabSz="685783" rtl="0" eaLnBrk="1" latinLnBrk="0" hangingPunct="1">
              <a:lnSpc>
                <a:spcPct val="90000"/>
              </a:lnSpc>
              <a:spcBef>
                <a:spcPts val="751"/>
              </a:spcBef>
              <a:buFont typeface="Arial" panose="020B0604020202020204" pitchFamily="34" charset="0"/>
              <a:buChar char="•"/>
              <a:defRPr sz="2400" kern="1200" baseline="0">
                <a:solidFill>
                  <a:schemeClr val="tx1"/>
                </a:solidFill>
                <a:latin typeface="Calibri Light" panose="020F0302020204030204" pitchFamily="34" charset="0"/>
                <a:ea typeface="+mn-ea"/>
                <a:cs typeface="Calibri Light" panose="020F0302020204030204" pitchFamily="34" charset="0"/>
              </a:defRPr>
            </a:lvl1pPr>
            <a:lvl2pPr marL="342891" indent="-171446" algn="l" defTabSz="685783" rtl="0" eaLnBrk="1" latinLnBrk="0" hangingPunct="1">
              <a:lnSpc>
                <a:spcPct val="90000"/>
              </a:lnSpc>
              <a:spcBef>
                <a:spcPts val="375"/>
              </a:spcBef>
              <a:buFont typeface="Franklin Gothic Book" panose="020B0503020102020204" pitchFamily="34" charset="0"/>
              <a:buChar char="–"/>
              <a:defRPr sz="2000" kern="1200">
                <a:solidFill>
                  <a:schemeClr val="tx1"/>
                </a:solidFill>
                <a:latin typeface="Calibri Light" panose="020F0302020204030204" pitchFamily="34" charset="0"/>
                <a:ea typeface="+mn-ea"/>
                <a:cs typeface="Calibri Light" panose="020F0302020204030204" pitchFamily="34" charset="0"/>
              </a:defRPr>
            </a:lvl2pPr>
            <a:lvl3pPr marL="514338" indent="-171446" algn="l" defTabSz="685783" rtl="0" eaLnBrk="1" latinLnBrk="0" hangingPunct="1">
              <a:lnSpc>
                <a:spcPct val="90000"/>
              </a:lnSpc>
              <a:spcBef>
                <a:spcPts val="375"/>
              </a:spcBef>
              <a:buFont typeface="Courier New" panose="02070309020205020404" pitchFamily="49" charset="0"/>
              <a:buChar char="o"/>
              <a:defRPr sz="1800" kern="1200">
                <a:solidFill>
                  <a:schemeClr val="tx1"/>
                </a:solidFill>
                <a:latin typeface="Calibri Light" panose="020F0302020204030204" pitchFamily="34" charset="0"/>
                <a:ea typeface="+mn-ea"/>
                <a:cs typeface="Calibri Light" panose="020F0302020204030204" pitchFamily="34" charset="0"/>
              </a:defRPr>
            </a:lvl3pPr>
            <a:lvl4pPr marL="685783" indent="-171446" algn="l" defTabSz="685783" rtl="0" eaLnBrk="1" latinLnBrk="0" hangingPunct="1">
              <a:lnSpc>
                <a:spcPct val="90000"/>
              </a:lnSpc>
              <a:spcBef>
                <a:spcPts val="375"/>
              </a:spcBef>
              <a:buFont typeface="Wingdings" panose="05000000000000000000" pitchFamily="2" charset="2"/>
              <a:buChar char="§"/>
              <a:defRPr sz="1600" kern="1200">
                <a:solidFill>
                  <a:schemeClr val="tx1"/>
                </a:solidFill>
                <a:latin typeface="Calibri Light" panose="020F0302020204030204" pitchFamily="34" charset="0"/>
                <a:ea typeface="+mn-ea"/>
                <a:cs typeface="Calibri Light" panose="020F0302020204030204" pitchFamily="34" charset="0"/>
              </a:defRPr>
            </a:lvl4pPr>
            <a:lvl5pPr marL="900091" indent="-214308" algn="l" defTabSz="685783" rtl="0" eaLnBrk="1" latinLnBrk="0" hangingPunct="1">
              <a:lnSpc>
                <a:spcPct val="90000"/>
              </a:lnSpc>
              <a:spcBef>
                <a:spcPts val="375"/>
              </a:spcBef>
              <a:buFont typeface="Wingdings" panose="05000000000000000000" pitchFamily="2" charset="2"/>
              <a:buChar char="Ø"/>
              <a:defRPr sz="1200"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marL="0" indent="0">
              <a:buNone/>
            </a:pPr>
            <a:r>
              <a:rPr lang="en-US" sz="1000" dirty="0"/>
              <a:t>M&amp;S: Modeling and Simulation</a:t>
            </a:r>
          </a:p>
        </p:txBody>
      </p:sp>
    </p:spTree>
    <p:extLst>
      <p:ext uri="{BB962C8B-B14F-4D97-AF65-F5344CB8AC3E}">
        <p14:creationId xmlns:p14="http://schemas.microsoft.com/office/powerpoint/2010/main" val="94253169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AD335-FF64-4C7B-8B9C-161C37702D0A}"/>
              </a:ext>
            </a:extLst>
          </p:cNvPr>
          <p:cNvSpPr>
            <a:spLocks noGrp="1"/>
          </p:cNvSpPr>
          <p:nvPr>
            <p:ph type="title"/>
          </p:nvPr>
        </p:nvSpPr>
        <p:spPr>
          <a:xfrm>
            <a:off x="76200" y="162580"/>
            <a:ext cx="8991600" cy="523220"/>
          </a:xfrm>
        </p:spPr>
        <p:txBody>
          <a:bodyPr/>
          <a:lstStyle/>
          <a:p>
            <a:r>
              <a:rPr lang="en-US" dirty="0"/>
              <a:t>… we have seen another tool for doing VV&amp;A…</a:t>
            </a:r>
          </a:p>
        </p:txBody>
      </p:sp>
      <p:pic>
        <p:nvPicPr>
          <p:cNvPr id="4" name="Picture" descr="Figure 10.17: Calibration curve estimated via a different smoothing technique, LOESS.">
            <a:extLst>
              <a:ext uri="{FF2B5EF4-FFF2-40B4-BE49-F238E27FC236}">
                <a16:creationId xmlns:a16="http://schemas.microsoft.com/office/drawing/2014/main" id="{C32876FE-2C6A-41C5-9756-ED97B888903E}"/>
              </a:ext>
            </a:extLst>
          </p:cNvPr>
          <p:cNvPicPr/>
          <p:nvPr/>
        </p:nvPicPr>
        <p:blipFill>
          <a:blip r:embed="rId2"/>
          <a:stretch>
            <a:fillRect/>
          </a:stretch>
        </p:blipFill>
        <p:spPr bwMode="auto">
          <a:xfrm>
            <a:off x="4572000" y="1116687"/>
            <a:ext cx="3729162" cy="3729162"/>
          </a:xfrm>
          <a:prstGeom prst="rect">
            <a:avLst/>
          </a:prstGeom>
          <a:noFill/>
          <a:ln w="9525">
            <a:noFill/>
            <a:headEnd/>
            <a:tailEnd/>
          </a:ln>
        </p:spPr>
      </p:pic>
      <p:pic>
        <p:nvPicPr>
          <p:cNvPr id="5" name="Picture 4">
            <a:extLst>
              <a:ext uri="{FF2B5EF4-FFF2-40B4-BE49-F238E27FC236}">
                <a16:creationId xmlns:a16="http://schemas.microsoft.com/office/drawing/2014/main" id="{037B6E59-2703-4EF4-9CDD-4D2E864257E4}"/>
              </a:ext>
            </a:extLst>
          </p:cNvPr>
          <p:cNvPicPr>
            <a:picLocks noChangeAspect="1"/>
          </p:cNvPicPr>
          <p:nvPr/>
        </p:nvPicPr>
        <p:blipFill>
          <a:blip r:embed="rId3"/>
          <a:stretch>
            <a:fillRect/>
          </a:stretch>
        </p:blipFill>
        <p:spPr>
          <a:xfrm>
            <a:off x="418887" y="1116686"/>
            <a:ext cx="3318225" cy="4292383"/>
          </a:xfrm>
          <a:prstGeom prst="rect">
            <a:avLst/>
          </a:prstGeom>
          <a:ln>
            <a:noFill/>
          </a:ln>
          <a:effectLst>
            <a:outerShdw blurRad="292100" dist="139700" dir="2700000" algn="tl" rotWithShape="0">
              <a:srgbClr val="333333">
                <a:alpha val="65000"/>
              </a:srgbClr>
            </a:outerShdw>
          </a:effectLst>
        </p:spPr>
      </p:pic>
      <p:sp>
        <p:nvSpPr>
          <p:cNvPr id="6" name="Text Placeholder 3">
            <a:extLst>
              <a:ext uri="{FF2B5EF4-FFF2-40B4-BE49-F238E27FC236}">
                <a16:creationId xmlns:a16="http://schemas.microsoft.com/office/drawing/2014/main" id="{05374DF5-6B6D-4BA0-B93B-10EEF0CC5848}"/>
              </a:ext>
            </a:extLst>
          </p:cNvPr>
          <p:cNvSpPr txBox="1">
            <a:spLocks/>
          </p:cNvSpPr>
          <p:nvPr/>
        </p:nvSpPr>
        <p:spPr>
          <a:xfrm>
            <a:off x="141975" y="6508956"/>
            <a:ext cx="7459270" cy="264896"/>
          </a:xfrm>
          <a:prstGeom prst="rect">
            <a:avLst/>
          </a:prstGeom>
        </p:spPr>
        <p:txBody>
          <a:bodyPr/>
          <a:lstStyle>
            <a:lvl1pPr marL="171446" indent="-171446" algn="l" defTabSz="685783" rtl="0" eaLnBrk="1" latinLnBrk="0" hangingPunct="1">
              <a:lnSpc>
                <a:spcPct val="90000"/>
              </a:lnSpc>
              <a:spcBef>
                <a:spcPts val="751"/>
              </a:spcBef>
              <a:buFont typeface="Arial" panose="020B0604020202020204" pitchFamily="34" charset="0"/>
              <a:buChar char="•"/>
              <a:defRPr sz="2400" kern="1200" baseline="0">
                <a:solidFill>
                  <a:schemeClr val="tx1"/>
                </a:solidFill>
                <a:latin typeface="Calibri Light" panose="020F0302020204030204" pitchFamily="34" charset="0"/>
                <a:ea typeface="+mn-ea"/>
                <a:cs typeface="Calibri Light" panose="020F0302020204030204" pitchFamily="34" charset="0"/>
              </a:defRPr>
            </a:lvl1pPr>
            <a:lvl2pPr marL="342891" indent="-171446" algn="l" defTabSz="685783" rtl="0" eaLnBrk="1" latinLnBrk="0" hangingPunct="1">
              <a:lnSpc>
                <a:spcPct val="90000"/>
              </a:lnSpc>
              <a:spcBef>
                <a:spcPts val="375"/>
              </a:spcBef>
              <a:buFont typeface="Franklin Gothic Book" panose="020B0503020102020204" pitchFamily="34" charset="0"/>
              <a:buChar char="–"/>
              <a:defRPr sz="2000" kern="1200">
                <a:solidFill>
                  <a:schemeClr val="tx1"/>
                </a:solidFill>
                <a:latin typeface="Calibri Light" panose="020F0302020204030204" pitchFamily="34" charset="0"/>
                <a:ea typeface="+mn-ea"/>
                <a:cs typeface="Calibri Light" panose="020F0302020204030204" pitchFamily="34" charset="0"/>
              </a:defRPr>
            </a:lvl2pPr>
            <a:lvl3pPr marL="514338" indent="-171446" algn="l" defTabSz="685783" rtl="0" eaLnBrk="1" latinLnBrk="0" hangingPunct="1">
              <a:lnSpc>
                <a:spcPct val="90000"/>
              </a:lnSpc>
              <a:spcBef>
                <a:spcPts val="375"/>
              </a:spcBef>
              <a:buFont typeface="Courier New" panose="02070309020205020404" pitchFamily="49" charset="0"/>
              <a:buChar char="o"/>
              <a:defRPr sz="1800" kern="1200">
                <a:solidFill>
                  <a:schemeClr val="tx1"/>
                </a:solidFill>
                <a:latin typeface="Calibri Light" panose="020F0302020204030204" pitchFamily="34" charset="0"/>
                <a:ea typeface="+mn-ea"/>
                <a:cs typeface="Calibri Light" panose="020F0302020204030204" pitchFamily="34" charset="0"/>
              </a:defRPr>
            </a:lvl3pPr>
            <a:lvl4pPr marL="685783" indent="-171446" algn="l" defTabSz="685783" rtl="0" eaLnBrk="1" latinLnBrk="0" hangingPunct="1">
              <a:lnSpc>
                <a:spcPct val="90000"/>
              </a:lnSpc>
              <a:spcBef>
                <a:spcPts val="375"/>
              </a:spcBef>
              <a:buFont typeface="Wingdings" panose="05000000000000000000" pitchFamily="2" charset="2"/>
              <a:buChar char="§"/>
              <a:defRPr sz="1600" kern="1200">
                <a:solidFill>
                  <a:schemeClr val="tx1"/>
                </a:solidFill>
                <a:latin typeface="Calibri Light" panose="020F0302020204030204" pitchFamily="34" charset="0"/>
                <a:ea typeface="+mn-ea"/>
                <a:cs typeface="Calibri Light" panose="020F0302020204030204" pitchFamily="34" charset="0"/>
              </a:defRPr>
            </a:lvl4pPr>
            <a:lvl5pPr marL="900091" indent="-214308" algn="l" defTabSz="685783" rtl="0" eaLnBrk="1" latinLnBrk="0" hangingPunct="1">
              <a:lnSpc>
                <a:spcPct val="90000"/>
              </a:lnSpc>
              <a:spcBef>
                <a:spcPts val="375"/>
              </a:spcBef>
              <a:buFont typeface="Wingdings" panose="05000000000000000000" pitchFamily="2" charset="2"/>
              <a:buChar char="Ø"/>
              <a:defRPr sz="1200"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marL="0" indent="0">
              <a:buNone/>
            </a:pPr>
            <a:r>
              <a:rPr lang="en-US" sz="1000" dirty="0"/>
              <a:t>VV&amp;A: Verification, Validation, and Accreditation</a:t>
            </a:r>
          </a:p>
        </p:txBody>
      </p:sp>
    </p:spTree>
    <p:extLst>
      <p:ext uri="{BB962C8B-B14F-4D97-AF65-F5344CB8AC3E}">
        <p14:creationId xmlns:p14="http://schemas.microsoft.com/office/powerpoint/2010/main" val="316240098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descr="Figure 10.17: Calibration curve estimated via a different smoothing technique, LOESS.">
            <a:extLst>
              <a:ext uri="{FF2B5EF4-FFF2-40B4-BE49-F238E27FC236}">
                <a16:creationId xmlns:a16="http://schemas.microsoft.com/office/drawing/2014/main" id="{8B3C1C92-5A11-4D0D-8AB6-EE1698DFF77F}"/>
              </a:ext>
            </a:extLst>
          </p:cNvPr>
          <p:cNvPicPr/>
          <p:nvPr/>
        </p:nvPicPr>
        <p:blipFill>
          <a:blip r:embed="rId2"/>
          <a:stretch>
            <a:fillRect/>
          </a:stretch>
        </p:blipFill>
        <p:spPr bwMode="auto">
          <a:xfrm>
            <a:off x="4572000" y="1116687"/>
            <a:ext cx="3729162" cy="3729162"/>
          </a:xfrm>
          <a:prstGeom prst="rect">
            <a:avLst/>
          </a:prstGeom>
          <a:noFill/>
          <a:ln w="9525">
            <a:noFill/>
            <a:headEnd/>
            <a:tailEnd/>
          </a:ln>
        </p:spPr>
      </p:pic>
      <p:pic>
        <p:nvPicPr>
          <p:cNvPr id="7" name="Picture 6">
            <a:extLst>
              <a:ext uri="{FF2B5EF4-FFF2-40B4-BE49-F238E27FC236}">
                <a16:creationId xmlns:a16="http://schemas.microsoft.com/office/drawing/2014/main" id="{6EA1EC8E-F754-41CB-AB34-9A9BE4AAF2DF}"/>
              </a:ext>
            </a:extLst>
          </p:cNvPr>
          <p:cNvPicPr>
            <a:picLocks noChangeAspect="1"/>
          </p:cNvPicPr>
          <p:nvPr/>
        </p:nvPicPr>
        <p:blipFill>
          <a:blip r:embed="rId3"/>
          <a:stretch>
            <a:fillRect/>
          </a:stretch>
        </p:blipFill>
        <p:spPr>
          <a:xfrm>
            <a:off x="418887" y="1116686"/>
            <a:ext cx="3318225" cy="4292383"/>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314AD335-FF64-4C7B-8B9C-161C37702D0A}"/>
              </a:ext>
            </a:extLst>
          </p:cNvPr>
          <p:cNvSpPr>
            <a:spLocks noGrp="1"/>
          </p:cNvSpPr>
          <p:nvPr>
            <p:ph type="title"/>
          </p:nvPr>
        </p:nvSpPr>
        <p:spPr>
          <a:xfrm>
            <a:off x="76200" y="162580"/>
            <a:ext cx="8991600" cy="954107"/>
          </a:xfrm>
        </p:spPr>
        <p:txBody>
          <a:bodyPr/>
          <a:lstStyle/>
          <a:p>
            <a:r>
              <a:rPr lang="en-US" dirty="0"/>
              <a:t>… and metamodeling provides more tools for both test planning and VV&amp;A</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608D9FBA-871A-42D3-A4B8-16B3A5E03FA1}"/>
                  </a:ext>
                </a:extLst>
              </p:cNvPr>
              <p:cNvSpPr txBox="1"/>
              <p:nvPr/>
            </p:nvSpPr>
            <p:spPr>
              <a:xfrm>
                <a:off x="904460" y="5797155"/>
                <a:ext cx="7051814" cy="113204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i="1" smtClean="0">
                          <a:latin typeface="Cambria Math" panose="02040503050406030204" pitchFamily="18" charset="0"/>
                        </a:rPr>
                        <m:t>𝑊</m:t>
                      </m:r>
                      <m:r>
                        <a:rPr lang="en-US" sz="2800" i="1" smtClean="0">
                          <a:latin typeface="Cambria Math" panose="02040503050406030204" pitchFamily="18" charset="0"/>
                        </a:rPr>
                        <m:t>=</m:t>
                      </m:r>
                      <m:sSup>
                        <m:sSupPr>
                          <m:ctrlPr>
                            <a:rPr lang="en-US" sz="2800" i="1">
                              <a:latin typeface="Cambria Math" panose="02040503050406030204" pitchFamily="18" charset="0"/>
                            </a:rPr>
                          </m:ctrlPr>
                        </m:sSupPr>
                        <m:e>
                          <m:d>
                            <m:dPr>
                              <m:ctrlPr>
                                <a:rPr lang="en-US" sz="2800" i="1">
                                  <a:latin typeface="Cambria Math" panose="02040503050406030204" pitchFamily="18" charset="0"/>
                                </a:rPr>
                              </m:ctrlPr>
                            </m:dPr>
                            <m:e>
                              <m:sSub>
                                <m:sSubPr>
                                  <m:ctrlPr>
                                    <a:rPr lang="en-US" sz="2800" i="1">
                                      <a:latin typeface="Cambria Math" panose="02040503050406030204" pitchFamily="18" charset="0"/>
                                    </a:rPr>
                                  </m:ctrlPr>
                                </m:sSubPr>
                                <m:e>
                                  <m:acc>
                                    <m:accPr>
                                      <m:chr m:val="̂"/>
                                      <m:ctrlPr>
                                        <a:rPr lang="en-US" sz="2800" i="1">
                                          <a:latin typeface="Cambria Math" panose="02040503050406030204" pitchFamily="18" charset="0"/>
                                        </a:rPr>
                                      </m:ctrlPr>
                                    </m:accPr>
                                    <m:e>
                                      <m:r>
                                        <a:rPr lang="en-US" sz="2800" i="1">
                                          <a:latin typeface="Cambria Math" panose="02040503050406030204" pitchFamily="18" charset="0"/>
                                        </a:rPr>
                                        <m:t>𝛽</m:t>
                                      </m:r>
                                    </m:e>
                                  </m:acc>
                                </m:e>
                                <m:sub>
                                  <m:r>
                                    <m:rPr>
                                      <m:sty m:val="p"/>
                                    </m:rPr>
                                    <a:rPr lang="en-US" sz="2800" i="1" smtClean="0">
                                      <a:latin typeface="Cambria Math" panose="02040503050406030204" pitchFamily="18" charset="0"/>
                                    </a:rPr>
                                    <m:t>sim</m:t>
                                  </m:r>
                                </m:sub>
                              </m:sSub>
                              <m:r>
                                <a:rPr lang="en-US" sz="2800" i="1">
                                  <a:latin typeface="Cambria Math" panose="02040503050406030204" pitchFamily="18" charset="0"/>
                                </a:rPr>
                                <m:t>−</m:t>
                              </m:r>
                              <m:sSub>
                                <m:sSubPr>
                                  <m:ctrlPr>
                                    <a:rPr lang="en-US" sz="2800" i="1">
                                      <a:latin typeface="Cambria Math" panose="02040503050406030204" pitchFamily="18" charset="0"/>
                                    </a:rPr>
                                  </m:ctrlPr>
                                </m:sSubPr>
                                <m:e>
                                  <m:acc>
                                    <m:accPr>
                                      <m:chr m:val="̂"/>
                                      <m:ctrlPr>
                                        <a:rPr lang="en-US" sz="2800" i="1">
                                          <a:latin typeface="Cambria Math" panose="02040503050406030204" pitchFamily="18" charset="0"/>
                                        </a:rPr>
                                      </m:ctrlPr>
                                    </m:accPr>
                                    <m:e>
                                      <m:r>
                                        <a:rPr lang="en-US" sz="2800" i="1">
                                          <a:latin typeface="Cambria Math" panose="02040503050406030204" pitchFamily="18" charset="0"/>
                                        </a:rPr>
                                        <m:t>𝛽</m:t>
                                      </m:r>
                                    </m:e>
                                  </m:acc>
                                </m:e>
                                <m:sub>
                                  <m:r>
                                    <m:rPr>
                                      <m:sty m:val="p"/>
                                    </m:rPr>
                                    <a:rPr lang="en-US" sz="2800" i="1" smtClean="0">
                                      <a:latin typeface="Cambria Math" panose="02040503050406030204" pitchFamily="18" charset="0"/>
                                    </a:rPr>
                                    <m:t>live</m:t>
                                  </m:r>
                                </m:sub>
                              </m:sSub>
                            </m:e>
                          </m:d>
                        </m:e>
                        <m:sup>
                          <m:r>
                            <m:rPr>
                              <m:sty m:val="p"/>
                            </m:rPr>
                            <a:rPr lang="en-US" sz="2800" b="0" i="0" smtClean="0">
                              <a:latin typeface="Cambria Math" panose="02040503050406030204" pitchFamily="18" charset="0"/>
                            </a:rPr>
                            <m:t>T</m:t>
                          </m:r>
                        </m:sup>
                      </m:sSup>
                      <m:sSup>
                        <m:sSupPr>
                          <m:ctrlPr>
                            <a:rPr lang="en-US" sz="2800" i="1">
                              <a:latin typeface="Cambria Math" panose="02040503050406030204" pitchFamily="18" charset="0"/>
                            </a:rPr>
                          </m:ctrlPr>
                        </m:sSupPr>
                        <m:e>
                          <m:r>
                            <a:rPr lang="en-US" sz="2800" i="1">
                              <a:latin typeface="Cambria Math" panose="02040503050406030204" pitchFamily="18" charset="0"/>
                            </a:rPr>
                            <m:t>𝑉</m:t>
                          </m:r>
                        </m:e>
                        <m:sup>
                          <m:r>
                            <a:rPr lang="en-US" sz="2800" i="1">
                              <a:latin typeface="Cambria Math" panose="02040503050406030204" pitchFamily="18" charset="0"/>
                            </a:rPr>
                            <m:t>−1</m:t>
                          </m:r>
                        </m:sup>
                      </m:sSup>
                      <m:r>
                        <a:rPr lang="en-US" sz="2800" i="1">
                          <a:latin typeface="Cambria Math" panose="02040503050406030204" pitchFamily="18" charset="0"/>
                        </a:rPr>
                        <m:t>(</m:t>
                      </m:r>
                      <m:sSub>
                        <m:sSubPr>
                          <m:ctrlPr>
                            <a:rPr lang="en-US" sz="2800" i="1">
                              <a:latin typeface="Cambria Math" panose="02040503050406030204" pitchFamily="18" charset="0"/>
                            </a:rPr>
                          </m:ctrlPr>
                        </m:sSubPr>
                        <m:e>
                          <m:acc>
                            <m:accPr>
                              <m:chr m:val="̂"/>
                              <m:ctrlPr>
                                <a:rPr lang="en-US" sz="2800" i="1">
                                  <a:latin typeface="Cambria Math" panose="02040503050406030204" pitchFamily="18" charset="0"/>
                                </a:rPr>
                              </m:ctrlPr>
                            </m:accPr>
                            <m:e>
                              <m:r>
                                <a:rPr lang="en-US" sz="2800" i="1">
                                  <a:latin typeface="Cambria Math" panose="02040503050406030204" pitchFamily="18" charset="0"/>
                                </a:rPr>
                                <m:t>𝛽</m:t>
                              </m:r>
                            </m:e>
                          </m:acc>
                        </m:e>
                        <m:sub>
                          <m:r>
                            <m:rPr>
                              <m:sty m:val="p"/>
                            </m:rPr>
                            <a:rPr lang="en-US" sz="2800" i="1" smtClean="0">
                              <a:latin typeface="Cambria Math" panose="02040503050406030204" pitchFamily="18" charset="0"/>
                            </a:rPr>
                            <m:t>sim</m:t>
                          </m:r>
                        </m:sub>
                      </m:sSub>
                      <m:r>
                        <a:rPr lang="en-US" sz="2800" i="1">
                          <a:latin typeface="Cambria Math" panose="02040503050406030204" pitchFamily="18" charset="0"/>
                        </a:rPr>
                        <m:t>−</m:t>
                      </m:r>
                      <m:sSub>
                        <m:sSubPr>
                          <m:ctrlPr>
                            <a:rPr lang="en-US" sz="2800" i="1">
                              <a:latin typeface="Cambria Math" panose="02040503050406030204" pitchFamily="18" charset="0"/>
                            </a:rPr>
                          </m:ctrlPr>
                        </m:sSubPr>
                        <m:e>
                          <m:acc>
                            <m:accPr>
                              <m:chr m:val="̂"/>
                              <m:ctrlPr>
                                <a:rPr lang="en-US" sz="2800" i="1">
                                  <a:latin typeface="Cambria Math" panose="02040503050406030204" pitchFamily="18" charset="0"/>
                                </a:rPr>
                              </m:ctrlPr>
                            </m:accPr>
                            <m:e>
                              <m:r>
                                <a:rPr lang="en-US" sz="2800" i="1">
                                  <a:latin typeface="Cambria Math" panose="02040503050406030204" pitchFamily="18" charset="0"/>
                                </a:rPr>
                                <m:t>𝛽</m:t>
                              </m:r>
                            </m:e>
                          </m:acc>
                        </m:e>
                        <m:sub>
                          <m:r>
                            <m:rPr>
                              <m:sty m:val="p"/>
                            </m:rPr>
                            <a:rPr lang="en-US" sz="2800" i="1" smtClean="0">
                              <a:latin typeface="Cambria Math" panose="02040503050406030204" pitchFamily="18" charset="0"/>
                            </a:rPr>
                            <m:t>live</m:t>
                          </m:r>
                        </m:sub>
                      </m:sSub>
                      <m:r>
                        <a:rPr lang="en-US" sz="2800" i="1">
                          <a:latin typeface="Cambria Math" panose="02040503050406030204" pitchFamily="18" charset="0"/>
                        </a:rPr>
                        <m:t>)</m:t>
                      </m:r>
                    </m:oMath>
                  </m:oMathPara>
                </a14:m>
                <a:endParaRPr lang="en-US" sz="2800" dirty="0"/>
              </a:p>
              <a:p>
                <a:endParaRPr lang="en-US" sz="2800" dirty="0"/>
              </a:p>
            </p:txBody>
          </p:sp>
        </mc:Choice>
        <mc:Fallback xmlns="">
          <p:sp>
            <p:nvSpPr>
              <p:cNvPr id="5" name="TextBox 4">
                <a:extLst>
                  <a:ext uri="{FF2B5EF4-FFF2-40B4-BE49-F238E27FC236}">
                    <a16:creationId xmlns:a16="http://schemas.microsoft.com/office/drawing/2014/main" id="{608D9FBA-871A-42D3-A4B8-16B3A5E03FA1}"/>
                  </a:ext>
                </a:extLst>
              </p:cNvPr>
              <p:cNvSpPr txBox="1">
                <a:spLocks noRot="1" noChangeAspect="1" noMove="1" noResize="1" noEditPoints="1" noAdjustHandles="1" noChangeArrowheads="1" noChangeShapeType="1" noTextEdit="1"/>
              </p:cNvSpPr>
              <p:nvPr/>
            </p:nvSpPr>
            <p:spPr>
              <a:xfrm>
                <a:off x="904460" y="5797155"/>
                <a:ext cx="7051814" cy="1132041"/>
              </a:xfrm>
              <a:prstGeom prst="rect">
                <a:avLst/>
              </a:prstGeom>
              <a:blipFill>
                <a:blip r:embed="rId4"/>
                <a:stretch>
                  <a:fillRect/>
                </a:stretch>
              </a:blipFill>
            </p:spPr>
            <p:txBody>
              <a:bodyPr/>
              <a:lstStyle/>
              <a:p>
                <a:r>
                  <a:rPr lang="en-US">
                    <a:noFill/>
                  </a:rPr>
                  <a:t> </a:t>
                </a:r>
              </a:p>
            </p:txBody>
          </p:sp>
        </mc:Fallback>
      </mc:AlternateContent>
      <p:sp>
        <p:nvSpPr>
          <p:cNvPr id="8" name="Text Placeholder 3">
            <a:extLst>
              <a:ext uri="{FF2B5EF4-FFF2-40B4-BE49-F238E27FC236}">
                <a16:creationId xmlns:a16="http://schemas.microsoft.com/office/drawing/2014/main" id="{67AA0E82-91D5-4868-B265-D0731F94B46E}"/>
              </a:ext>
            </a:extLst>
          </p:cNvPr>
          <p:cNvSpPr txBox="1">
            <a:spLocks/>
          </p:cNvSpPr>
          <p:nvPr/>
        </p:nvSpPr>
        <p:spPr>
          <a:xfrm>
            <a:off x="141975" y="6508956"/>
            <a:ext cx="7459270" cy="264896"/>
          </a:xfrm>
          <a:prstGeom prst="rect">
            <a:avLst/>
          </a:prstGeom>
        </p:spPr>
        <p:txBody>
          <a:bodyPr/>
          <a:lstStyle>
            <a:lvl1pPr marL="171446" indent="-171446" algn="l" defTabSz="685783" rtl="0" eaLnBrk="1" latinLnBrk="0" hangingPunct="1">
              <a:lnSpc>
                <a:spcPct val="90000"/>
              </a:lnSpc>
              <a:spcBef>
                <a:spcPts val="751"/>
              </a:spcBef>
              <a:buFont typeface="Arial" panose="020B0604020202020204" pitchFamily="34" charset="0"/>
              <a:buChar char="•"/>
              <a:defRPr sz="2400" kern="1200" baseline="0">
                <a:solidFill>
                  <a:schemeClr val="tx1"/>
                </a:solidFill>
                <a:latin typeface="Calibri Light" panose="020F0302020204030204" pitchFamily="34" charset="0"/>
                <a:ea typeface="+mn-ea"/>
                <a:cs typeface="Calibri Light" panose="020F0302020204030204" pitchFamily="34" charset="0"/>
              </a:defRPr>
            </a:lvl1pPr>
            <a:lvl2pPr marL="342891" indent="-171446" algn="l" defTabSz="685783" rtl="0" eaLnBrk="1" latinLnBrk="0" hangingPunct="1">
              <a:lnSpc>
                <a:spcPct val="90000"/>
              </a:lnSpc>
              <a:spcBef>
                <a:spcPts val="375"/>
              </a:spcBef>
              <a:buFont typeface="Franklin Gothic Book" panose="020B0503020102020204" pitchFamily="34" charset="0"/>
              <a:buChar char="–"/>
              <a:defRPr sz="2000" kern="1200">
                <a:solidFill>
                  <a:schemeClr val="tx1"/>
                </a:solidFill>
                <a:latin typeface="Calibri Light" panose="020F0302020204030204" pitchFamily="34" charset="0"/>
                <a:ea typeface="+mn-ea"/>
                <a:cs typeface="Calibri Light" panose="020F0302020204030204" pitchFamily="34" charset="0"/>
              </a:defRPr>
            </a:lvl2pPr>
            <a:lvl3pPr marL="514338" indent="-171446" algn="l" defTabSz="685783" rtl="0" eaLnBrk="1" latinLnBrk="0" hangingPunct="1">
              <a:lnSpc>
                <a:spcPct val="90000"/>
              </a:lnSpc>
              <a:spcBef>
                <a:spcPts val="375"/>
              </a:spcBef>
              <a:buFont typeface="Courier New" panose="02070309020205020404" pitchFamily="49" charset="0"/>
              <a:buChar char="o"/>
              <a:defRPr sz="1800" kern="1200">
                <a:solidFill>
                  <a:schemeClr val="tx1"/>
                </a:solidFill>
                <a:latin typeface="Calibri Light" panose="020F0302020204030204" pitchFamily="34" charset="0"/>
                <a:ea typeface="+mn-ea"/>
                <a:cs typeface="Calibri Light" panose="020F0302020204030204" pitchFamily="34" charset="0"/>
              </a:defRPr>
            </a:lvl3pPr>
            <a:lvl4pPr marL="685783" indent="-171446" algn="l" defTabSz="685783" rtl="0" eaLnBrk="1" latinLnBrk="0" hangingPunct="1">
              <a:lnSpc>
                <a:spcPct val="90000"/>
              </a:lnSpc>
              <a:spcBef>
                <a:spcPts val="375"/>
              </a:spcBef>
              <a:buFont typeface="Wingdings" panose="05000000000000000000" pitchFamily="2" charset="2"/>
              <a:buChar char="§"/>
              <a:defRPr sz="1600" kern="1200">
                <a:solidFill>
                  <a:schemeClr val="tx1"/>
                </a:solidFill>
                <a:latin typeface="Calibri Light" panose="020F0302020204030204" pitchFamily="34" charset="0"/>
                <a:ea typeface="+mn-ea"/>
                <a:cs typeface="Calibri Light" panose="020F0302020204030204" pitchFamily="34" charset="0"/>
              </a:defRPr>
            </a:lvl4pPr>
            <a:lvl5pPr marL="900091" indent="-214308" algn="l" defTabSz="685783" rtl="0" eaLnBrk="1" latinLnBrk="0" hangingPunct="1">
              <a:lnSpc>
                <a:spcPct val="90000"/>
              </a:lnSpc>
              <a:spcBef>
                <a:spcPts val="375"/>
              </a:spcBef>
              <a:buFont typeface="Wingdings" panose="05000000000000000000" pitchFamily="2" charset="2"/>
              <a:buChar char="Ø"/>
              <a:defRPr sz="1200"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marL="0" indent="0">
              <a:buNone/>
            </a:pPr>
            <a:r>
              <a:rPr lang="en-US" sz="1000" dirty="0"/>
              <a:t>VV&amp;A: Verification, Validation, and Accreditation</a:t>
            </a:r>
          </a:p>
        </p:txBody>
      </p:sp>
    </p:spTree>
    <p:extLst>
      <p:ext uri="{BB962C8B-B14F-4D97-AF65-F5344CB8AC3E}">
        <p14:creationId xmlns:p14="http://schemas.microsoft.com/office/powerpoint/2010/main" val="273643598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AD335-FF64-4C7B-8B9C-161C37702D0A}"/>
              </a:ext>
            </a:extLst>
          </p:cNvPr>
          <p:cNvSpPr>
            <a:spLocks noGrp="1"/>
          </p:cNvSpPr>
          <p:nvPr>
            <p:ph type="title"/>
          </p:nvPr>
        </p:nvSpPr>
        <p:spPr>
          <a:xfrm>
            <a:off x="76200" y="162580"/>
            <a:ext cx="8991600" cy="1384995"/>
          </a:xfrm>
        </p:spPr>
        <p:txBody>
          <a:bodyPr/>
          <a:lstStyle/>
          <a:p>
            <a:r>
              <a:rPr lang="en-US" dirty="0"/>
              <a:t>Two-sample tests ask if the </a:t>
            </a:r>
            <a:r>
              <a:rPr lang="en-US" i="1" dirty="0"/>
              <a:t>distance</a:t>
            </a:r>
            <a:r>
              <a:rPr lang="en-US" dirty="0"/>
              <a:t> between M&amp;S typical behavior and behavior seen in live test data is large enough to discredit an M&amp;S environment</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C20A91DD-F1F1-41D2-BBD2-3E02B90957A4}"/>
                  </a:ext>
                </a:extLst>
              </p:cNvPr>
              <p:cNvSpPr txBox="1"/>
              <p:nvPr/>
            </p:nvSpPr>
            <p:spPr>
              <a:xfrm>
                <a:off x="686176" y="3792595"/>
                <a:ext cx="3190461" cy="91480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i="1" smtClean="0">
                          <a:latin typeface="Cambria Math" panose="02040503050406030204" pitchFamily="18" charset="0"/>
                        </a:rPr>
                        <m:t>𝑊</m:t>
                      </m:r>
                      <m:r>
                        <a:rPr lang="en-US" sz="2400" i="1" smtClean="0">
                          <a:latin typeface="Cambria Math" panose="02040503050406030204" pitchFamily="18" charset="0"/>
                        </a:rPr>
                        <m:t>=</m:t>
                      </m:r>
                      <m:f>
                        <m:fPr>
                          <m:ctrlPr>
                            <a:rPr lang="en-US" sz="2400" i="1">
                              <a:latin typeface="Cambria Math" panose="02040503050406030204" pitchFamily="18" charset="0"/>
                            </a:rPr>
                          </m:ctrlPr>
                        </m:fPr>
                        <m:num>
                          <m:sSup>
                            <m:sSupPr>
                              <m:ctrlPr>
                                <a:rPr lang="en-US" sz="2400" i="1">
                                  <a:latin typeface="Cambria Math" panose="02040503050406030204" pitchFamily="18" charset="0"/>
                                </a:rPr>
                              </m:ctrlPr>
                            </m:sSupPr>
                            <m:e>
                              <m:d>
                                <m:dPr>
                                  <m:ctrlPr>
                                    <a:rPr lang="en-US" sz="2400" i="1">
                                      <a:latin typeface="Cambria Math" panose="02040503050406030204" pitchFamily="18" charset="0"/>
                                    </a:rPr>
                                  </m:ctrlPr>
                                </m:dPr>
                                <m:e>
                                  <m:sSub>
                                    <m:sSubPr>
                                      <m:ctrlPr>
                                        <a:rPr lang="en-US" sz="2400" b="0" i="1" smtClean="0">
                                          <a:latin typeface="Cambria Math" panose="02040503050406030204" pitchFamily="18" charset="0"/>
                                        </a:rPr>
                                      </m:ctrlPr>
                                    </m:sSubPr>
                                    <m:e>
                                      <m:acc>
                                        <m:accPr>
                                          <m:chr m:val="̅"/>
                                          <m:ctrlPr>
                                            <a:rPr lang="en-US" sz="2400" b="0" i="1" smtClean="0">
                                              <a:latin typeface="Cambria Math" panose="02040503050406030204" pitchFamily="18" charset="0"/>
                                            </a:rPr>
                                          </m:ctrlPr>
                                        </m:accPr>
                                        <m:e>
                                          <m:r>
                                            <a:rPr lang="en-US" sz="2400" b="0" i="1" smtClean="0">
                                              <a:latin typeface="Cambria Math" panose="02040503050406030204" pitchFamily="18" charset="0"/>
                                            </a:rPr>
                                            <m:t>𝑌</m:t>
                                          </m:r>
                                        </m:e>
                                      </m:acc>
                                    </m:e>
                                    <m:sub>
                                      <m:r>
                                        <m:rPr>
                                          <m:sty m:val="p"/>
                                        </m:rPr>
                                        <a:rPr lang="en-US" sz="2400" b="0" i="0" smtClean="0">
                                          <a:latin typeface="Cambria Math" panose="02040503050406030204" pitchFamily="18" charset="0"/>
                                        </a:rPr>
                                        <m:t>sim</m:t>
                                      </m:r>
                                    </m:sub>
                                  </m:sSub>
                                  <m:r>
                                    <a:rPr lang="en-US" sz="2400" i="1">
                                      <a:latin typeface="Cambria Math" panose="02040503050406030204" pitchFamily="18" charset="0"/>
                                    </a:rPr>
                                    <m:t>−</m:t>
                                  </m:r>
                                  <m:sSub>
                                    <m:sSubPr>
                                      <m:ctrlPr>
                                        <a:rPr lang="en-US" sz="2400" b="0" i="1" smtClean="0">
                                          <a:latin typeface="Cambria Math" panose="02040503050406030204" pitchFamily="18" charset="0"/>
                                        </a:rPr>
                                      </m:ctrlPr>
                                    </m:sSubPr>
                                    <m:e>
                                      <m:acc>
                                        <m:accPr>
                                          <m:chr m:val="̅"/>
                                          <m:ctrlPr>
                                            <a:rPr lang="en-US" sz="2400" b="0" i="1" smtClean="0">
                                              <a:latin typeface="Cambria Math" panose="02040503050406030204" pitchFamily="18" charset="0"/>
                                            </a:rPr>
                                          </m:ctrlPr>
                                        </m:accPr>
                                        <m:e>
                                          <m:r>
                                            <a:rPr lang="en-US" sz="2400" b="0" i="1" smtClean="0">
                                              <a:latin typeface="Cambria Math" panose="02040503050406030204" pitchFamily="18" charset="0"/>
                                            </a:rPr>
                                            <m:t>𝑌</m:t>
                                          </m:r>
                                        </m:e>
                                      </m:acc>
                                    </m:e>
                                    <m:sub>
                                      <m:r>
                                        <m:rPr>
                                          <m:sty m:val="p"/>
                                        </m:rPr>
                                        <a:rPr lang="en-US" sz="2400" b="0" i="0" smtClean="0">
                                          <a:latin typeface="Cambria Math" panose="02040503050406030204" pitchFamily="18" charset="0"/>
                                        </a:rPr>
                                        <m:t>live</m:t>
                                      </m:r>
                                    </m:sub>
                                  </m:sSub>
                                </m:e>
                              </m:d>
                            </m:e>
                            <m:sup>
                              <m:r>
                                <a:rPr lang="en-US" sz="2400" i="1">
                                  <a:latin typeface="Cambria Math" panose="02040503050406030204" pitchFamily="18" charset="0"/>
                                </a:rPr>
                                <m:t>2</m:t>
                              </m:r>
                            </m:sup>
                          </m:sSup>
                        </m:num>
                        <m:den>
                          <m:r>
                            <m:rPr>
                              <m:sty m:val="p"/>
                            </m:rPr>
                            <a:rPr lang="en-US" sz="2400">
                              <a:latin typeface="Cambria Math" panose="02040503050406030204" pitchFamily="18" charset="0"/>
                            </a:rPr>
                            <m:t>Var</m:t>
                          </m:r>
                          <m:d>
                            <m:dPr>
                              <m:ctrlPr>
                                <a:rPr lang="en-US" sz="2400" i="1">
                                  <a:latin typeface="Cambria Math" panose="02040503050406030204" pitchFamily="18" charset="0"/>
                                </a:rPr>
                              </m:ctrlPr>
                            </m:dPr>
                            <m:e>
                              <m:sSub>
                                <m:sSubPr>
                                  <m:ctrlPr>
                                    <a:rPr lang="en-US" sz="2400" i="1">
                                      <a:latin typeface="Cambria Math" panose="02040503050406030204" pitchFamily="18" charset="0"/>
                                    </a:rPr>
                                  </m:ctrlPr>
                                </m:sSubPr>
                                <m:e>
                                  <m:acc>
                                    <m:accPr>
                                      <m:chr m:val="̅"/>
                                      <m:ctrlPr>
                                        <a:rPr lang="en-US" sz="2400" i="1">
                                          <a:latin typeface="Cambria Math" panose="02040503050406030204" pitchFamily="18" charset="0"/>
                                        </a:rPr>
                                      </m:ctrlPr>
                                    </m:accPr>
                                    <m:e>
                                      <m:r>
                                        <a:rPr lang="en-US" sz="2400" i="1">
                                          <a:latin typeface="Cambria Math" panose="02040503050406030204" pitchFamily="18" charset="0"/>
                                        </a:rPr>
                                        <m:t>𝑌</m:t>
                                      </m:r>
                                    </m:e>
                                  </m:acc>
                                </m:e>
                                <m:sub>
                                  <m:r>
                                    <m:rPr>
                                      <m:sty m:val="p"/>
                                    </m:rPr>
                                    <a:rPr lang="en-US" sz="2400">
                                      <a:latin typeface="Cambria Math" panose="02040503050406030204" pitchFamily="18" charset="0"/>
                                    </a:rPr>
                                    <m:t>sim</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acc>
                                    <m:accPr>
                                      <m:chr m:val="̅"/>
                                      <m:ctrlPr>
                                        <a:rPr lang="en-US" sz="2400" i="1">
                                          <a:latin typeface="Cambria Math" panose="02040503050406030204" pitchFamily="18" charset="0"/>
                                        </a:rPr>
                                      </m:ctrlPr>
                                    </m:accPr>
                                    <m:e>
                                      <m:r>
                                        <a:rPr lang="en-US" sz="2400" i="1">
                                          <a:latin typeface="Cambria Math" panose="02040503050406030204" pitchFamily="18" charset="0"/>
                                        </a:rPr>
                                        <m:t>𝑌</m:t>
                                      </m:r>
                                    </m:e>
                                  </m:acc>
                                </m:e>
                                <m:sub>
                                  <m:r>
                                    <m:rPr>
                                      <m:sty m:val="p"/>
                                    </m:rPr>
                                    <a:rPr lang="en-US" sz="2400">
                                      <a:latin typeface="Cambria Math" panose="02040503050406030204" pitchFamily="18" charset="0"/>
                                    </a:rPr>
                                    <m:t>live</m:t>
                                  </m:r>
                                </m:sub>
                              </m:sSub>
                            </m:e>
                          </m:d>
                        </m:den>
                      </m:f>
                    </m:oMath>
                  </m:oMathPara>
                </a14:m>
                <a:endParaRPr lang="en-US" sz="2400" dirty="0"/>
              </a:p>
            </p:txBody>
          </p:sp>
        </mc:Choice>
        <mc:Fallback xmlns="">
          <p:sp>
            <p:nvSpPr>
              <p:cNvPr id="3" name="TextBox 2">
                <a:extLst>
                  <a:ext uri="{FF2B5EF4-FFF2-40B4-BE49-F238E27FC236}">
                    <a16:creationId xmlns:a16="http://schemas.microsoft.com/office/drawing/2014/main" id="{C20A91DD-F1F1-41D2-BBD2-3E02B90957A4}"/>
                  </a:ext>
                </a:extLst>
              </p:cNvPr>
              <p:cNvSpPr txBox="1">
                <a:spLocks noRot="1" noChangeAspect="1" noMove="1" noResize="1" noEditPoints="1" noAdjustHandles="1" noChangeArrowheads="1" noChangeShapeType="1" noTextEdit="1"/>
              </p:cNvSpPr>
              <p:nvPr/>
            </p:nvSpPr>
            <p:spPr>
              <a:xfrm>
                <a:off x="686176" y="3792595"/>
                <a:ext cx="3190461" cy="914802"/>
              </a:xfrm>
              <a:prstGeom prst="rect">
                <a:avLst/>
              </a:prstGeom>
              <a:blipFill>
                <a:blip r:embed="rId2"/>
                <a:stretch>
                  <a:fillRect/>
                </a:stretch>
              </a:blipFill>
            </p:spPr>
            <p:txBody>
              <a:bodyPr/>
              <a:lstStyle/>
              <a:p>
                <a:r>
                  <a:rPr lang="en-US">
                    <a:noFill/>
                  </a:rPr>
                  <a:t> </a:t>
                </a:r>
              </a:p>
            </p:txBody>
          </p:sp>
        </mc:Fallback>
      </mc:AlternateContent>
      <p:grpSp>
        <p:nvGrpSpPr>
          <p:cNvPr id="21" name="Group 20">
            <a:extLst>
              <a:ext uri="{FF2B5EF4-FFF2-40B4-BE49-F238E27FC236}">
                <a16:creationId xmlns:a16="http://schemas.microsoft.com/office/drawing/2014/main" id="{61D5C01E-79E6-43FE-9B30-FD50B3A2135F}"/>
              </a:ext>
            </a:extLst>
          </p:cNvPr>
          <p:cNvGrpSpPr/>
          <p:nvPr/>
        </p:nvGrpSpPr>
        <p:grpSpPr>
          <a:xfrm>
            <a:off x="288236" y="2915809"/>
            <a:ext cx="2159662" cy="1100879"/>
            <a:chOff x="288236" y="1677168"/>
            <a:chExt cx="2159662" cy="1100879"/>
          </a:xfrm>
        </p:grpSpPr>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1636DD81-91B6-48E3-BACF-ED7539E2DE57}"/>
                    </a:ext>
                  </a:extLst>
                </p:cNvPr>
                <p:cNvSpPr txBox="1"/>
                <p:nvPr/>
              </p:nvSpPr>
              <p:spPr>
                <a:xfrm>
                  <a:off x="288236" y="1677168"/>
                  <a:ext cx="2159662"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i="1" smtClean="0">
                                <a:latin typeface="Cambria Math" panose="02040503050406030204" pitchFamily="18" charset="0"/>
                              </a:rPr>
                              <m:t>𝐻</m:t>
                            </m:r>
                          </m:e>
                          <m:sub>
                            <m:r>
                              <a:rPr lang="en-US" sz="2000" b="0" i="1" smtClean="0">
                                <a:latin typeface="Cambria Math" panose="02040503050406030204" pitchFamily="18" charset="0"/>
                              </a:rPr>
                              <m:t>0</m:t>
                            </m:r>
                          </m:sub>
                        </m:sSub>
                        <m:r>
                          <a:rPr lang="en-US" sz="2000" b="0" i="1" smtClean="0">
                            <a:latin typeface="Cambria Math" panose="02040503050406030204" pitchFamily="18" charset="0"/>
                          </a:rPr>
                          <m:t>: </m:t>
                        </m:r>
                        <m:r>
                          <m:rPr>
                            <m:nor/>
                          </m:rPr>
                          <a:rPr lang="en-US" sz="2000" b="0" i="0" smtClean="0">
                            <a:latin typeface="Cambria Math" panose="02040503050406030204" pitchFamily="18" charset="0"/>
                          </a:rPr>
                          <m:t>Sim</m:t>
                        </m:r>
                        <m:r>
                          <m:rPr>
                            <m:nor/>
                          </m:rPr>
                          <a:rPr lang="en-US" sz="2000" b="0" i="0" smtClean="0">
                            <a:latin typeface="Cambria Math" panose="02040503050406030204" pitchFamily="18" charset="0"/>
                          </a:rPr>
                          <m:t>=</m:t>
                        </m:r>
                        <m:r>
                          <m:rPr>
                            <m:nor/>
                          </m:rPr>
                          <a:rPr lang="en-US" sz="2000" b="0" i="0" smtClean="0">
                            <a:latin typeface="Cambria Math" panose="02040503050406030204" pitchFamily="18" charset="0"/>
                          </a:rPr>
                          <m:t>Live</m:t>
                        </m:r>
                      </m:oMath>
                    </m:oMathPara>
                  </a14:m>
                  <a:endParaRPr lang="en-US" sz="3200" dirty="0"/>
                </a:p>
              </p:txBody>
            </p:sp>
          </mc:Choice>
          <mc:Fallback xmlns="">
            <p:sp>
              <p:nvSpPr>
                <p:cNvPr id="8" name="TextBox 7">
                  <a:extLst>
                    <a:ext uri="{FF2B5EF4-FFF2-40B4-BE49-F238E27FC236}">
                      <a16:creationId xmlns:a16="http://schemas.microsoft.com/office/drawing/2014/main" id="{1636DD81-91B6-48E3-BACF-ED7539E2DE57}"/>
                    </a:ext>
                  </a:extLst>
                </p:cNvPr>
                <p:cNvSpPr txBox="1">
                  <a:spLocks noRot="1" noChangeAspect="1" noMove="1" noResize="1" noEditPoints="1" noAdjustHandles="1" noChangeArrowheads="1" noChangeShapeType="1" noTextEdit="1"/>
                </p:cNvSpPr>
                <p:nvPr/>
              </p:nvSpPr>
              <p:spPr>
                <a:xfrm>
                  <a:off x="288236" y="1677168"/>
                  <a:ext cx="2159662" cy="400110"/>
                </a:xfrm>
                <a:prstGeom prst="rect">
                  <a:avLst/>
                </a:prstGeom>
                <a:blipFill>
                  <a:blip r:embed="rId3"/>
                  <a:stretch>
                    <a:fillRect b="-30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004A9E8B-4FD5-4FE4-BF51-E17893F7A39F}"/>
                    </a:ext>
                  </a:extLst>
                </p:cNvPr>
                <p:cNvSpPr txBox="1"/>
                <p:nvPr/>
              </p:nvSpPr>
              <p:spPr>
                <a:xfrm>
                  <a:off x="454725" y="2077278"/>
                  <a:ext cx="1826682" cy="70076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i="1" smtClean="0">
                                <a:latin typeface="Cambria Math" panose="02040503050406030204" pitchFamily="18" charset="0"/>
                              </a:rPr>
                              <m:t>𝐻</m:t>
                            </m:r>
                          </m:e>
                          <m:sub>
                            <m:r>
                              <a:rPr lang="en-US" sz="2000" b="0" i="1" smtClean="0">
                                <a:latin typeface="Cambria Math" panose="02040503050406030204" pitchFamily="18" charset="0"/>
                              </a:rPr>
                              <m:t>𝐴</m:t>
                            </m:r>
                          </m:sub>
                        </m:sSub>
                        <m:r>
                          <a:rPr lang="en-US" sz="2000" b="0" i="1" smtClean="0">
                            <a:latin typeface="Cambria Math" panose="02040503050406030204" pitchFamily="18" charset="0"/>
                          </a:rPr>
                          <m:t>: </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𝐻</m:t>
                            </m:r>
                          </m:e>
                          <m:sub>
                            <m:r>
                              <a:rPr lang="en-US" sz="2000" b="0" i="1" smtClean="0">
                                <a:latin typeface="Cambria Math" panose="02040503050406030204" pitchFamily="18" charset="0"/>
                              </a:rPr>
                              <m:t>0</m:t>
                            </m:r>
                          </m:sub>
                        </m:sSub>
                        <m:r>
                          <a:rPr lang="en-US" sz="2000" b="0" i="1" smtClean="0">
                            <a:latin typeface="Cambria Math" panose="02040503050406030204" pitchFamily="18" charset="0"/>
                          </a:rPr>
                          <m:t> </m:t>
                        </m:r>
                        <m:r>
                          <m:rPr>
                            <m:nor/>
                          </m:rPr>
                          <a:rPr lang="en-US" sz="2000" b="0" i="0" smtClean="0">
                            <a:latin typeface="Cambria Math" panose="02040503050406030204" pitchFamily="18" charset="0"/>
                          </a:rPr>
                          <m:t>is</m:t>
                        </m:r>
                        <m:r>
                          <m:rPr>
                            <m:nor/>
                          </m:rPr>
                          <a:rPr lang="en-US" sz="2000" b="0" i="0" smtClean="0">
                            <a:latin typeface="Cambria Math" panose="02040503050406030204" pitchFamily="18" charset="0"/>
                          </a:rPr>
                          <m:t> </m:t>
                        </m:r>
                        <m:r>
                          <m:rPr>
                            <m:nor/>
                          </m:rPr>
                          <a:rPr lang="en-US" sz="2000" b="0" i="0" smtClean="0">
                            <a:latin typeface="Cambria Math" panose="02040503050406030204" pitchFamily="18" charset="0"/>
                          </a:rPr>
                          <m:t>false</m:t>
                        </m:r>
                      </m:oMath>
                    </m:oMathPara>
                  </a14:m>
                  <a:endParaRPr lang="en-US" sz="3200" dirty="0"/>
                </a:p>
              </p:txBody>
            </p:sp>
          </mc:Choice>
          <mc:Fallback xmlns="">
            <p:sp>
              <p:nvSpPr>
                <p:cNvPr id="9" name="TextBox 8">
                  <a:extLst>
                    <a:ext uri="{FF2B5EF4-FFF2-40B4-BE49-F238E27FC236}">
                      <a16:creationId xmlns:a16="http://schemas.microsoft.com/office/drawing/2014/main" id="{004A9E8B-4FD5-4FE4-BF51-E17893F7A39F}"/>
                    </a:ext>
                  </a:extLst>
                </p:cNvPr>
                <p:cNvSpPr txBox="1">
                  <a:spLocks noRot="1" noChangeAspect="1" noMove="1" noResize="1" noEditPoints="1" noAdjustHandles="1" noChangeArrowheads="1" noChangeShapeType="1" noTextEdit="1"/>
                </p:cNvSpPr>
                <p:nvPr/>
              </p:nvSpPr>
              <p:spPr>
                <a:xfrm>
                  <a:off x="454725" y="2077278"/>
                  <a:ext cx="1826682" cy="700769"/>
                </a:xfrm>
                <a:prstGeom prst="rect">
                  <a:avLst/>
                </a:prstGeom>
                <a:blipFill>
                  <a:blip r:embed="rId4"/>
                  <a:stretch>
                    <a:fillRect/>
                  </a:stretch>
                </a:blipFill>
              </p:spPr>
              <p:txBody>
                <a:bodyPr/>
                <a:lstStyle/>
                <a:p>
                  <a:r>
                    <a:rPr lang="en-US">
                      <a:noFill/>
                    </a:rPr>
                    <a:t> </a:t>
                  </a:r>
                </a:p>
              </p:txBody>
            </p:sp>
          </mc:Fallback>
        </mc:AlternateContent>
      </p:grpSp>
      <p:grpSp>
        <p:nvGrpSpPr>
          <p:cNvPr id="10" name="Group 9">
            <a:extLst>
              <a:ext uri="{FF2B5EF4-FFF2-40B4-BE49-F238E27FC236}">
                <a16:creationId xmlns:a16="http://schemas.microsoft.com/office/drawing/2014/main" id="{91700631-8FA9-4AB0-BB58-B9B36E566513}"/>
              </a:ext>
            </a:extLst>
          </p:cNvPr>
          <p:cNvGrpSpPr/>
          <p:nvPr/>
        </p:nvGrpSpPr>
        <p:grpSpPr>
          <a:xfrm rot="5400000">
            <a:off x="7077446" y="3494236"/>
            <a:ext cx="400110" cy="1511520"/>
            <a:chOff x="704850" y="3048000"/>
            <a:chExt cx="914400" cy="1333500"/>
          </a:xfrm>
        </p:grpSpPr>
        <p:cxnSp>
          <p:nvCxnSpPr>
            <p:cNvPr id="11" name="Straight Connector 10">
              <a:extLst>
                <a:ext uri="{FF2B5EF4-FFF2-40B4-BE49-F238E27FC236}">
                  <a16:creationId xmlns:a16="http://schemas.microsoft.com/office/drawing/2014/main" id="{C3F02780-0615-498E-9602-A18E228B3A5B}"/>
                </a:ext>
              </a:extLst>
            </p:cNvPr>
            <p:cNvCxnSpPr>
              <a:cxnSpLocks/>
            </p:cNvCxnSpPr>
            <p:nvPr/>
          </p:nvCxnSpPr>
          <p:spPr>
            <a:xfrm>
              <a:off x="1162050" y="3048000"/>
              <a:ext cx="0" cy="133350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F940A06-2345-4F1E-922A-14B0DD3E56CB}"/>
                </a:ext>
              </a:extLst>
            </p:cNvPr>
            <p:cNvCxnSpPr/>
            <p:nvPr/>
          </p:nvCxnSpPr>
          <p:spPr>
            <a:xfrm>
              <a:off x="704850" y="3048000"/>
              <a:ext cx="9144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484F307-D287-4EE0-9A93-64166730310B}"/>
                </a:ext>
              </a:extLst>
            </p:cNvPr>
            <p:cNvCxnSpPr/>
            <p:nvPr/>
          </p:nvCxnSpPr>
          <p:spPr>
            <a:xfrm>
              <a:off x="704850" y="4381500"/>
              <a:ext cx="9144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14C445B8-E436-4D6F-8BF7-9C1D4408F2EE}"/>
              </a:ext>
            </a:extLst>
          </p:cNvPr>
          <p:cNvGrpSpPr/>
          <p:nvPr/>
        </p:nvGrpSpPr>
        <p:grpSpPr>
          <a:xfrm rot="5400000">
            <a:off x="7077446" y="2938375"/>
            <a:ext cx="400110" cy="974796"/>
            <a:chOff x="704850" y="3048000"/>
            <a:chExt cx="914400" cy="1333500"/>
          </a:xfrm>
        </p:grpSpPr>
        <p:cxnSp>
          <p:nvCxnSpPr>
            <p:cNvPr id="15" name="Straight Connector 14">
              <a:extLst>
                <a:ext uri="{FF2B5EF4-FFF2-40B4-BE49-F238E27FC236}">
                  <a16:creationId xmlns:a16="http://schemas.microsoft.com/office/drawing/2014/main" id="{527B639F-0440-42C8-8CBF-A72198D11F2E}"/>
                </a:ext>
              </a:extLst>
            </p:cNvPr>
            <p:cNvCxnSpPr>
              <a:cxnSpLocks/>
            </p:cNvCxnSpPr>
            <p:nvPr/>
          </p:nvCxnSpPr>
          <p:spPr>
            <a:xfrm>
              <a:off x="1162050" y="3048000"/>
              <a:ext cx="0" cy="13335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87E78F1-FF81-469E-9987-D5E960C61C0B}"/>
                </a:ext>
              </a:extLst>
            </p:cNvPr>
            <p:cNvCxnSpPr/>
            <p:nvPr/>
          </p:nvCxnSpPr>
          <p:spPr>
            <a:xfrm>
              <a:off x="704850" y="3048000"/>
              <a:ext cx="9144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4D78900-F6DA-4D72-B246-581B0DD4DC27}"/>
                </a:ext>
              </a:extLst>
            </p:cNvPr>
            <p:cNvCxnSpPr/>
            <p:nvPr/>
          </p:nvCxnSpPr>
          <p:spPr>
            <a:xfrm>
              <a:off x="704850" y="4381500"/>
              <a:ext cx="914400" cy="0"/>
            </a:xfrm>
            <a:prstGeom prst="line">
              <a:avLst/>
            </a:prstGeom>
            <a:ln w="38100"/>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6438E925-7C04-4771-B054-33C6DAC91188}"/>
                  </a:ext>
                </a:extLst>
              </p:cNvPr>
              <p:cNvSpPr txBox="1"/>
              <p:nvPr/>
            </p:nvSpPr>
            <p:spPr>
              <a:xfrm>
                <a:off x="6174059" y="4434662"/>
                <a:ext cx="695363"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𝑌</m:t>
                              </m:r>
                            </m:e>
                          </m:acc>
                        </m:e>
                        <m:sub>
                          <m:r>
                            <m:rPr>
                              <m:sty m:val="p"/>
                            </m:rPr>
                            <a:rPr lang="en-US">
                              <a:latin typeface="Cambria Math" panose="02040503050406030204" pitchFamily="18" charset="0"/>
                            </a:rPr>
                            <m:t>sim</m:t>
                          </m:r>
                        </m:sub>
                      </m:sSub>
                    </m:oMath>
                  </m:oMathPara>
                </a14:m>
                <a:endParaRPr lang="en-US" dirty="0"/>
              </a:p>
            </p:txBody>
          </p:sp>
        </mc:Choice>
        <mc:Fallback xmlns="">
          <p:sp>
            <p:nvSpPr>
              <p:cNvPr id="4" name="TextBox 3">
                <a:extLst>
                  <a:ext uri="{FF2B5EF4-FFF2-40B4-BE49-F238E27FC236}">
                    <a16:creationId xmlns:a16="http://schemas.microsoft.com/office/drawing/2014/main" id="{6438E925-7C04-4771-B054-33C6DAC91188}"/>
                  </a:ext>
                </a:extLst>
              </p:cNvPr>
              <p:cNvSpPr txBox="1">
                <a:spLocks noRot="1" noChangeAspect="1" noMove="1" noResize="1" noEditPoints="1" noAdjustHandles="1" noChangeArrowheads="1" noChangeShapeType="1" noTextEdit="1"/>
              </p:cNvSpPr>
              <p:nvPr/>
            </p:nvSpPr>
            <p:spPr>
              <a:xfrm>
                <a:off x="6174059" y="4434662"/>
                <a:ext cx="695363" cy="369332"/>
              </a:xfrm>
              <a:prstGeom prst="rect">
                <a:avLst/>
              </a:prstGeom>
              <a:blipFill>
                <a:blip r:embed="rId5"/>
                <a:stretch>
                  <a:fillRect b="-163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AA55C8C8-B41B-4612-868E-A686F41B22D6}"/>
                  </a:ext>
                </a:extLst>
              </p:cNvPr>
              <p:cNvSpPr txBox="1"/>
              <p:nvPr/>
            </p:nvSpPr>
            <p:spPr>
              <a:xfrm>
                <a:off x="7685579" y="4434662"/>
                <a:ext cx="695363"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𝑌</m:t>
                              </m:r>
                            </m:e>
                          </m:acc>
                        </m:e>
                        <m:sub>
                          <m:r>
                            <m:rPr>
                              <m:sty m:val="p"/>
                            </m:rPr>
                            <a:rPr lang="en-US" b="0" i="0" smtClean="0">
                              <a:latin typeface="Cambria Math" panose="02040503050406030204" pitchFamily="18" charset="0"/>
                            </a:rPr>
                            <m:t>live</m:t>
                          </m:r>
                        </m:sub>
                      </m:sSub>
                    </m:oMath>
                  </m:oMathPara>
                </a14:m>
                <a:endParaRPr lang="en-US" dirty="0"/>
              </a:p>
            </p:txBody>
          </p:sp>
        </mc:Choice>
        <mc:Fallback xmlns="">
          <p:sp>
            <p:nvSpPr>
              <p:cNvPr id="18" name="TextBox 17">
                <a:extLst>
                  <a:ext uri="{FF2B5EF4-FFF2-40B4-BE49-F238E27FC236}">
                    <a16:creationId xmlns:a16="http://schemas.microsoft.com/office/drawing/2014/main" id="{AA55C8C8-B41B-4612-868E-A686F41B22D6}"/>
                  </a:ext>
                </a:extLst>
              </p:cNvPr>
              <p:cNvSpPr txBox="1">
                <a:spLocks noRot="1" noChangeAspect="1" noMove="1" noResize="1" noEditPoints="1" noAdjustHandles="1" noChangeArrowheads="1" noChangeShapeType="1" noTextEdit="1"/>
              </p:cNvSpPr>
              <p:nvPr/>
            </p:nvSpPr>
            <p:spPr>
              <a:xfrm>
                <a:off x="7685579" y="4434662"/>
                <a:ext cx="695363" cy="369332"/>
              </a:xfrm>
              <a:prstGeom prst="rect">
                <a:avLst/>
              </a:prstGeom>
              <a:blipFill>
                <a:blip r:embed="rId6"/>
                <a:stretch>
                  <a:fillRect b="-1639"/>
                </a:stretch>
              </a:blipFill>
            </p:spPr>
            <p:txBody>
              <a:bodyPr/>
              <a:lstStyle/>
              <a:p>
                <a:r>
                  <a:rPr lang="en-US">
                    <a:noFill/>
                  </a:rPr>
                  <a:t> </a:t>
                </a:r>
              </a:p>
            </p:txBody>
          </p:sp>
        </mc:Fallback>
      </mc:AlternateContent>
      <p:sp>
        <p:nvSpPr>
          <p:cNvPr id="19" name="TextBox 18">
            <a:extLst>
              <a:ext uri="{FF2B5EF4-FFF2-40B4-BE49-F238E27FC236}">
                <a16:creationId xmlns:a16="http://schemas.microsoft.com/office/drawing/2014/main" id="{C9B417ED-86A8-4811-9D70-E68F4C30A344}"/>
              </a:ext>
            </a:extLst>
          </p:cNvPr>
          <p:cNvSpPr txBox="1"/>
          <p:nvPr/>
        </p:nvSpPr>
        <p:spPr>
          <a:xfrm>
            <a:off x="5340120" y="4065330"/>
            <a:ext cx="1093304" cy="369332"/>
          </a:xfrm>
          <a:prstGeom prst="rect">
            <a:avLst/>
          </a:prstGeom>
          <a:noFill/>
        </p:spPr>
        <p:txBody>
          <a:bodyPr wrap="square" rtlCol="0">
            <a:spAutoFit/>
          </a:bodyPr>
          <a:lstStyle/>
          <a:p>
            <a:r>
              <a:rPr lang="en-US" b="1" dirty="0"/>
              <a:t>DATA:</a:t>
            </a:r>
          </a:p>
        </p:txBody>
      </p:sp>
      <p:sp>
        <p:nvSpPr>
          <p:cNvPr id="20" name="TextBox 19">
            <a:extLst>
              <a:ext uri="{FF2B5EF4-FFF2-40B4-BE49-F238E27FC236}">
                <a16:creationId xmlns:a16="http://schemas.microsoft.com/office/drawing/2014/main" id="{05564C00-B705-4B95-AF84-F5B67425DC5B}"/>
              </a:ext>
            </a:extLst>
          </p:cNvPr>
          <p:cNvSpPr txBox="1"/>
          <p:nvPr/>
        </p:nvSpPr>
        <p:spPr>
          <a:xfrm>
            <a:off x="4510578" y="3244334"/>
            <a:ext cx="1922846" cy="369332"/>
          </a:xfrm>
          <a:prstGeom prst="rect">
            <a:avLst/>
          </a:prstGeom>
          <a:noFill/>
        </p:spPr>
        <p:txBody>
          <a:bodyPr wrap="square" rtlCol="0">
            <a:spAutoFit/>
          </a:bodyPr>
          <a:lstStyle/>
          <a:p>
            <a:r>
              <a:rPr lang="en-US" b="1" dirty="0"/>
              <a:t>THRESHOLD:</a:t>
            </a:r>
          </a:p>
        </p:txBody>
      </p:sp>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FF1BC144-0A40-4221-B8FF-164C8E549DE1}"/>
                  </a:ext>
                </a:extLst>
              </p:cNvPr>
              <p:cNvSpPr/>
              <p:nvPr/>
            </p:nvSpPr>
            <p:spPr>
              <a:xfrm flipH="1">
                <a:off x="4942936" y="5173326"/>
                <a:ext cx="2751016" cy="1366656"/>
              </a:xfrm>
              <a:prstGeom prst="rect">
                <a:avLst/>
              </a:prstGeom>
              <a:solidFill>
                <a:schemeClr val="bg1">
                  <a:lumMod val="65000"/>
                </a:schemeClr>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In this illustration, the distance between the live and simulation mean estimates exceeds the threshold distance; reject </a:t>
                </a:r>
                <a14:m>
                  <m:oMath xmlns:m="http://schemas.openxmlformats.org/officeDocument/2006/math">
                    <m:sSub>
                      <m:sSubPr>
                        <m:ctrlPr>
                          <a:rPr lang="en-US" sz="1600" b="0" i="1" smtClean="0">
                            <a:solidFill>
                              <a:schemeClr val="bg1"/>
                            </a:solidFill>
                            <a:latin typeface="Cambria Math" panose="02040503050406030204" pitchFamily="18" charset="0"/>
                          </a:rPr>
                        </m:ctrlPr>
                      </m:sSubPr>
                      <m:e>
                        <m:r>
                          <a:rPr lang="en-US" sz="1600" b="0" i="1" smtClean="0">
                            <a:solidFill>
                              <a:schemeClr val="bg1"/>
                            </a:solidFill>
                            <a:latin typeface="Cambria Math" panose="02040503050406030204" pitchFamily="18" charset="0"/>
                          </a:rPr>
                          <m:t>𝐻</m:t>
                        </m:r>
                      </m:e>
                      <m:sub>
                        <m:r>
                          <a:rPr lang="en-US" sz="1600" b="0" i="1" smtClean="0">
                            <a:solidFill>
                              <a:schemeClr val="bg1"/>
                            </a:solidFill>
                            <a:latin typeface="Cambria Math" panose="02040503050406030204" pitchFamily="18" charset="0"/>
                          </a:rPr>
                          <m:t>0</m:t>
                        </m:r>
                      </m:sub>
                    </m:sSub>
                  </m:oMath>
                </a14:m>
                <a:endParaRPr lang="en-US" sz="1600" dirty="0">
                  <a:solidFill>
                    <a:schemeClr val="bg1"/>
                  </a:solidFill>
                </a:endParaRPr>
              </a:p>
            </p:txBody>
          </p:sp>
        </mc:Choice>
        <mc:Fallback xmlns="">
          <p:sp>
            <p:nvSpPr>
              <p:cNvPr id="22" name="Rectangle 21">
                <a:extLst>
                  <a:ext uri="{FF2B5EF4-FFF2-40B4-BE49-F238E27FC236}">
                    <a16:creationId xmlns:a16="http://schemas.microsoft.com/office/drawing/2014/main" id="{FF1BC144-0A40-4221-B8FF-164C8E549DE1}"/>
                  </a:ext>
                </a:extLst>
              </p:cNvPr>
              <p:cNvSpPr>
                <a:spLocks noRot="1" noChangeAspect="1" noMove="1" noResize="1" noEditPoints="1" noAdjustHandles="1" noChangeArrowheads="1" noChangeShapeType="1" noTextEdit="1"/>
              </p:cNvSpPr>
              <p:nvPr/>
            </p:nvSpPr>
            <p:spPr>
              <a:xfrm flipH="1">
                <a:off x="4942936" y="5173326"/>
                <a:ext cx="2751016" cy="1366656"/>
              </a:xfrm>
              <a:prstGeom prst="rect">
                <a:avLst/>
              </a:prstGeom>
              <a:blipFill>
                <a:blip r:embed="rId7"/>
                <a:stretch>
                  <a:fillRect l="-217" b="-1288"/>
                </a:stretch>
              </a:blipFill>
              <a:ln w="57150">
                <a:solidFill>
                  <a:schemeClr val="tx1">
                    <a:lumMod val="50000"/>
                    <a:lumOff val="50000"/>
                  </a:schemeClr>
                </a:solidFill>
              </a:ln>
            </p:spPr>
            <p:txBody>
              <a:bodyPr/>
              <a:lstStyle/>
              <a:p>
                <a:r>
                  <a:rPr lang="en-US">
                    <a:noFill/>
                  </a:rPr>
                  <a:t> </a:t>
                </a:r>
              </a:p>
            </p:txBody>
          </p:sp>
        </mc:Fallback>
      </mc:AlternateContent>
      <p:sp>
        <p:nvSpPr>
          <p:cNvPr id="23" name="Text Placeholder 3">
            <a:extLst>
              <a:ext uri="{FF2B5EF4-FFF2-40B4-BE49-F238E27FC236}">
                <a16:creationId xmlns:a16="http://schemas.microsoft.com/office/drawing/2014/main" id="{0C63A2F2-6629-44D8-B93B-EA68666194C8}"/>
              </a:ext>
            </a:extLst>
          </p:cNvPr>
          <p:cNvSpPr txBox="1">
            <a:spLocks/>
          </p:cNvSpPr>
          <p:nvPr/>
        </p:nvSpPr>
        <p:spPr>
          <a:xfrm>
            <a:off x="141975" y="6508956"/>
            <a:ext cx="7459270" cy="264896"/>
          </a:xfrm>
          <a:prstGeom prst="rect">
            <a:avLst/>
          </a:prstGeom>
        </p:spPr>
        <p:txBody>
          <a:bodyPr/>
          <a:lstStyle>
            <a:lvl1pPr marL="171446" indent="-171446" algn="l" defTabSz="685783" rtl="0" eaLnBrk="1" latinLnBrk="0" hangingPunct="1">
              <a:lnSpc>
                <a:spcPct val="90000"/>
              </a:lnSpc>
              <a:spcBef>
                <a:spcPts val="751"/>
              </a:spcBef>
              <a:buFont typeface="Arial" panose="020B0604020202020204" pitchFamily="34" charset="0"/>
              <a:buChar char="•"/>
              <a:defRPr sz="2400" kern="1200" baseline="0">
                <a:solidFill>
                  <a:schemeClr val="tx1"/>
                </a:solidFill>
                <a:latin typeface="Calibri Light" panose="020F0302020204030204" pitchFamily="34" charset="0"/>
                <a:ea typeface="+mn-ea"/>
                <a:cs typeface="Calibri Light" panose="020F0302020204030204" pitchFamily="34" charset="0"/>
              </a:defRPr>
            </a:lvl1pPr>
            <a:lvl2pPr marL="342891" indent="-171446" algn="l" defTabSz="685783" rtl="0" eaLnBrk="1" latinLnBrk="0" hangingPunct="1">
              <a:lnSpc>
                <a:spcPct val="90000"/>
              </a:lnSpc>
              <a:spcBef>
                <a:spcPts val="375"/>
              </a:spcBef>
              <a:buFont typeface="Franklin Gothic Book" panose="020B0503020102020204" pitchFamily="34" charset="0"/>
              <a:buChar char="–"/>
              <a:defRPr sz="2000" kern="1200">
                <a:solidFill>
                  <a:schemeClr val="tx1"/>
                </a:solidFill>
                <a:latin typeface="Calibri Light" panose="020F0302020204030204" pitchFamily="34" charset="0"/>
                <a:ea typeface="+mn-ea"/>
                <a:cs typeface="Calibri Light" panose="020F0302020204030204" pitchFamily="34" charset="0"/>
              </a:defRPr>
            </a:lvl2pPr>
            <a:lvl3pPr marL="514338" indent="-171446" algn="l" defTabSz="685783" rtl="0" eaLnBrk="1" latinLnBrk="0" hangingPunct="1">
              <a:lnSpc>
                <a:spcPct val="90000"/>
              </a:lnSpc>
              <a:spcBef>
                <a:spcPts val="375"/>
              </a:spcBef>
              <a:buFont typeface="Courier New" panose="02070309020205020404" pitchFamily="49" charset="0"/>
              <a:buChar char="o"/>
              <a:defRPr sz="1800" kern="1200">
                <a:solidFill>
                  <a:schemeClr val="tx1"/>
                </a:solidFill>
                <a:latin typeface="Calibri Light" panose="020F0302020204030204" pitchFamily="34" charset="0"/>
                <a:ea typeface="+mn-ea"/>
                <a:cs typeface="Calibri Light" panose="020F0302020204030204" pitchFamily="34" charset="0"/>
              </a:defRPr>
            </a:lvl3pPr>
            <a:lvl4pPr marL="685783" indent="-171446" algn="l" defTabSz="685783" rtl="0" eaLnBrk="1" latinLnBrk="0" hangingPunct="1">
              <a:lnSpc>
                <a:spcPct val="90000"/>
              </a:lnSpc>
              <a:spcBef>
                <a:spcPts val="375"/>
              </a:spcBef>
              <a:buFont typeface="Wingdings" panose="05000000000000000000" pitchFamily="2" charset="2"/>
              <a:buChar char="§"/>
              <a:defRPr sz="1600" kern="1200">
                <a:solidFill>
                  <a:schemeClr val="tx1"/>
                </a:solidFill>
                <a:latin typeface="Calibri Light" panose="020F0302020204030204" pitchFamily="34" charset="0"/>
                <a:ea typeface="+mn-ea"/>
                <a:cs typeface="Calibri Light" panose="020F0302020204030204" pitchFamily="34" charset="0"/>
              </a:defRPr>
            </a:lvl4pPr>
            <a:lvl5pPr marL="900091" indent="-214308" algn="l" defTabSz="685783" rtl="0" eaLnBrk="1" latinLnBrk="0" hangingPunct="1">
              <a:lnSpc>
                <a:spcPct val="90000"/>
              </a:lnSpc>
              <a:spcBef>
                <a:spcPts val="375"/>
              </a:spcBef>
              <a:buFont typeface="Wingdings" panose="05000000000000000000" pitchFamily="2" charset="2"/>
              <a:buChar char="Ø"/>
              <a:defRPr sz="1200"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marL="0" indent="0">
              <a:buNone/>
            </a:pPr>
            <a:r>
              <a:rPr lang="en-US" sz="1000" dirty="0"/>
              <a:t>M&amp;S: Modeling and Simulation</a:t>
            </a:r>
          </a:p>
        </p:txBody>
      </p:sp>
    </p:spTree>
    <p:extLst>
      <p:ext uri="{BB962C8B-B14F-4D97-AF65-F5344CB8AC3E}">
        <p14:creationId xmlns:p14="http://schemas.microsoft.com/office/powerpoint/2010/main" val="396129638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AD335-FF64-4C7B-8B9C-161C37702D0A}"/>
              </a:ext>
            </a:extLst>
          </p:cNvPr>
          <p:cNvSpPr>
            <a:spLocks noGrp="1"/>
          </p:cNvSpPr>
          <p:nvPr>
            <p:ph type="title"/>
          </p:nvPr>
        </p:nvSpPr>
        <p:spPr>
          <a:xfrm>
            <a:off x="76200" y="162580"/>
            <a:ext cx="8991600" cy="1384995"/>
          </a:xfrm>
        </p:spPr>
        <p:txBody>
          <a:bodyPr/>
          <a:lstStyle/>
          <a:p>
            <a:r>
              <a:rPr lang="en-US" dirty="0"/>
              <a:t>Two-sample tests ask if the </a:t>
            </a:r>
            <a:r>
              <a:rPr lang="en-US" i="1" dirty="0"/>
              <a:t>distance</a:t>
            </a:r>
            <a:r>
              <a:rPr lang="en-US" dirty="0"/>
              <a:t> between M&amp;S typical behavior and behavior seen in output is large enough to discredit an M&amp;S environment</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C20A91DD-F1F1-41D2-BBD2-3E02B90957A4}"/>
                  </a:ext>
                </a:extLst>
              </p:cNvPr>
              <p:cNvSpPr txBox="1"/>
              <p:nvPr/>
            </p:nvSpPr>
            <p:spPr>
              <a:xfrm>
                <a:off x="686176" y="3792595"/>
                <a:ext cx="3190461" cy="91480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i="1" smtClean="0">
                          <a:latin typeface="Cambria Math" panose="02040503050406030204" pitchFamily="18" charset="0"/>
                        </a:rPr>
                        <m:t>𝑊</m:t>
                      </m:r>
                      <m:r>
                        <a:rPr lang="en-US" sz="2400" i="1" smtClean="0">
                          <a:latin typeface="Cambria Math" panose="02040503050406030204" pitchFamily="18" charset="0"/>
                        </a:rPr>
                        <m:t>=</m:t>
                      </m:r>
                      <m:f>
                        <m:fPr>
                          <m:ctrlPr>
                            <a:rPr lang="en-US" sz="2400" i="1">
                              <a:latin typeface="Cambria Math" panose="02040503050406030204" pitchFamily="18" charset="0"/>
                            </a:rPr>
                          </m:ctrlPr>
                        </m:fPr>
                        <m:num>
                          <m:sSup>
                            <m:sSupPr>
                              <m:ctrlPr>
                                <a:rPr lang="en-US" sz="2400" i="1">
                                  <a:latin typeface="Cambria Math" panose="02040503050406030204" pitchFamily="18" charset="0"/>
                                </a:rPr>
                              </m:ctrlPr>
                            </m:sSupPr>
                            <m:e>
                              <m:d>
                                <m:dPr>
                                  <m:ctrlPr>
                                    <a:rPr lang="en-US" sz="2400" i="1">
                                      <a:latin typeface="Cambria Math" panose="02040503050406030204" pitchFamily="18" charset="0"/>
                                    </a:rPr>
                                  </m:ctrlPr>
                                </m:dPr>
                                <m:e>
                                  <m:sSub>
                                    <m:sSubPr>
                                      <m:ctrlPr>
                                        <a:rPr lang="en-US" sz="2400" b="0" i="1" smtClean="0">
                                          <a:latin typeface="Cambria Math" panose="02040503050406030204" pitchFamily="18" charset="0"/>
                                        </a:rPr>
                                      </m:ctrlPr>
                                    </m:sSubPr>
                                    <m:e>
                                      <m:acc>
                                        <m:accPr>
                                          <m:chr m:val="̅"/>
                                          <m:ctrlPr>
                                            <a:rPr lang="en-US" sz="2400" b="0" i="1" smtClean="0">
                                              <a:latin typeface="Cambria Math" panose="02040503050406030204" pitchFamily="18" charset="0"/>
                                            </a:rPr>
                                          </m:ctrlPr>
                                        </m:accPr>
                                        <m:e>
                                          <m:r>
                                            <a:rPr lang="en-US" sz="2400" b="0" i="1" smtClean="0">
                                              <a:latin typeface="Cambria Math" panose="02040503050406030204" pitchFamily="18" charset="0"/>
                                            </a:rPr>
                                            <m:t>𝑌</m:t>
                                          </m:r>
                                        </m:e>
                                      </m:acc>
                                    </m:e>
                                    <m:sub>
                                      <m:r>
                                        <m:rPr>
                                          <m:sty m:val="p"/>
                                        </m:rPr>
                                        <a:rPr lang="en-US" sz="2400" b="0" i="0" smtClean="0">
                                          <a:latin typeface="Cambria Math" panose="02040503050406030204" pitchFamily="18" charset="0"/>
                                        </a:rPr>
                                        <m:t>sim</m:t>
                                      </m:r>
                                    </m:sub>
                                  </m:sSub>
                                  <m:r>
                                    <a:rPr lang="en-US" sz="2400" i="1">
                                      <a:latin typeface="Cambria Math" panose="02040503050406030204" pitchFamily="18" charset="0"/>
                                    </a:rPr>
                                    <m:t>−</m:t>
                                  </m:r>
                                  <m:sSub>
                                    <m:sSubPr>
                                      <m:ctrlPr>
                                        <a:rPr lang="en-US" sz="2400" b="0" i="1" smtClean="0">
                                          <a:latin typeface="Cambria Math" panose="02040503050406030204" pitchFamily="18" charset="0"/>
                                        </a:rPr>
                                      </m:ctrlPr>
                                    </m:sSubPr>
                                    <m:e>
                                      <m:acc>
                                        <m:accPr>
                                          <m:chr m:val="̅"/>
                                          <m:ctrlPr>
                                            <a:rPr lang="en-US" sz="2400" b="0" i="1" smtClean="0">
                                              <a:latin typeface="Cambria Math" panose="02040503050406030204" pitchFamily="18" charset="0"/>
                                            </a:rPr>
                                          </m:ctrlPr>
                                        </m:accPr>
                                        <m:e>
                                          <m:r>
                                            <a:rPr lang="en-US" sz="2400" b="0" i="1" smtClean="0">
                                              <a:latin typeface="Cambria Math" panose="02040503050406030204" pitchFamily="18" charset="0"/>
                                            </a:rPr>
                                            <m:t>𝑌</m:t>
                                          </m:r>
                                        </m:e>
                                      </m:acc>
                                    </m:e>
                                    <m:sub>
                                      <m:r>
                                        <m:rPr>
                                          <m:sty m:val="p"/>
                                        </m:rPr>
                                        <a:rPr lang="en-US" sz="2400" b="0" i="0" smtClean="0">
                                          <a:latin typeface="Cambria Math" panose="02040503050406030204" pitchFamily="18" charset="0"/>
                                        </a:rPr>
                                        <m:t>live</m:t>
                                      </m:r>
                                    </m:sub>
                                  </m:sSub>
                                </m:e>
                              </m:d>
                            </m:e>
                            <m:sup>
                              <m:r>
                                <a:rPr lang="en-US" sz="2400" i="1">
                                  <a:latin typeface="Cambria Math" panose="02040503050406030204" pitchFamily="18" charset="0"/>
                                </a:rPr>
                                <m:t>2</m:t>
                              </m:r>
                            </m:sup>
                          </m:sSup>
                        </m:num>
                        <m:den>
                          <m:r>
                            <m:rPr>
                              <m:sty m:val="p"/>
                            </m:rPr>
                            <a:rPr lang="en-US" sz="2400">
                              <a:latin typeface="Cambria Math" panose="02040503050406030204" pitchFamily="18" charset="0"/>
                            </a:rPr>
                            <m:t>Var</m:t>
                          </m:r>
                          <m:d>
                            <m:dPr>
                              <m:ctrlPr>
                                <a:rPr lang="en-US" sz="2400" i="1">
                                  <a:latin typeface="Cambria Math" panose="02040503050406030204" pitchFamily="18" charset="0"/>
                                </a:rPr>
                              </m:ctrlPr>
                            </m:dPr>
                            <m:e>
                              <m:sSub>
                                <m:sSubPr>
                                  <m:ctrlPr>
                                    <a:rPr lang="en-US" sz="2400" i="1">
                                      <a:latin typeface="Cambria Math" panose="02040503050406030204" pitchFamily="18" charset="0"/>
                                    </a:rPr>
                                  </m:ctrlPr>
                                </m:sSubPr>
                                <m:e>
                                  <m:acc>
                                    <m:accPr>
                                      <m:chr m:val="̅"/>
                                      <m:ctrlPr>
                                        <a:rPr lang="en-US" sz="2400" i="1">
                                          <a:latin typeface="Cambria Math" panose="02040503050406030204" pitchFamily="18" charset="0"/>
                                        </a:rPr>
                                      </m:ctrlPr>
                                    </m:accPr>
                                    <m:e>
                                      <m:r>
                                        <a:rPr lang="en-US" sz="2400" i="1">
                                          <a:latin typeface="Cambria Math" panose="02040503050406030204" pitchFamily="18" charset="0"/>
                                        </a:rPr>
                                        <m:t>𝑌</m:t>
                                      </m:r>
                                    </m:e>
                                  </m:acc>
                                </m:e>
                                <m:sub>
                                  <m:r>
                                    <m:rPr>
                                      <m:sty m:val="p"/>
                                    </m:rPr>
                                    <a:rPr lang="en-US" sz="2400">
                                      <a:latin typeface="Cambria Math" panose="02040503050406030204" pitchFamily="18" charset="0"/>
                                    </a:rPr>
                                    <m:t>sim</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acc>
                                    <m:accPr>
                                      <m:chr m:val="̅"/>
                                      <m:ctrlPr>
                                        <a:rPr lang="en-US" sz="2400" i="1">
                                          <a:latin typeface="Cambria Math" panose="02040503050406030204" pitchFamily="18" charset="0"/>
                                        </a:rPr>
                                      </m:ctrlPr>
                                    </m:accPr>
                                    <m:e>
                                      <m:r>
                                        <a:rPr lang="en-US" sz="2400" i="1">
                                          <a:latin typeface="Cambria Math" panose="02040503050406030204" pitchFamily="18" charset="0"/>
                                        </a:rPr>
                                        <m:t>𝑌</m:t>
                                      </m:r>
                                    </m:e>
                                  </m:acc>
                                </m:e>
                                <m:sub>
                                  <m:r>
                                    <m:rPr>
                                      <m:sty m:val="p"/>
                                    </m:rPr>
                                    <a:rPr lang="en-US" sz="2400">
                                      <a:latin typeface="Cambria Math" panose="02040503050406030204" pitchFamily="18" charset="0"/>
                                    </a:rPr>
                                    <m:t>live</m:t>
                                  </m:r>
                                </m:sub>
                              </m:sSub>
                            </m:e>
                          </m:d>
                        </m:den>
                      </m:f>
                    </m:oMath>
                  </m:oMathPara>
                </a14:m>
                <a:endParaRPr lang="en-US" sz="2400" dirty="0"/>
              </a:p>
            </p:txBody>
          </p:sp>
        </mc:Choice>
        <mc:Fallback xmlns="">
          <p:sp>
            <p:nvSpPr>
              <p:cNvPr id="3" name="TextBox 2">
                <a:extLst>
                  <a:ext uri="{FF2B5EF4-FFF2-40B4-BE49-F238E27FC236}">
                    <a16:creationId xmlns:a16="http://schemas.microsoft.com/office/drawing/2014/main" id="{C20A91DD-F1F1-41D2-BBD2-3E02B90957A4}"/>
                  </a:ext>
                </a:extLst>
              </p:cNvPr>
              <p:cNvSpPr txBox="1">
                <a:spLocks noRot="1" noChangeAspect="1" noMove="1" noResize="1" noEditPoints="1" noAdjustHandles="1" noChangeArrowheads="1" noChangeShapeType="1" noTextEdit="1"/>
              </p:cNvSpPr>
              <p:nvPr/>
            </p:nvSpPr>
            <p:spPr>
              <a:xfrm>
                <a:off x="686176" y="3792595"/>
                <a:ext cx="3190461" cy="914802"/>
              </a:xfrm>
              <a:prstGeom prst="rect">
                <a:avLst/>
              </a:prstGeom>
              <a:blipFill>
                <a:blip r:embed="rId2"/>
                <a:stretch>
                  <a:fillRect/>
                </a:stretch>
              </a:blipFill>
            </p:spPr>
            <p:txBody>
              <a:bodyPr/>
              <a:lstStyle/>
              <a:p>
                <a:r>
                  <a:rPr lang="en-US">
                    <a:noFill/>
                  </a:rPr>
                  <a:t> </a:t>
                </a:r>
              </a:p>
            </p:txBody>
          </p:sp>
        </mc:Fallback>
      </mc:AlternateContent>
      <p:grpSp>
        <p:nvGrpSpPr>
          <p:cNvPr id="21" name="Group 20">
            <a:extLst>
              <a:ext uri="{FF2B5EF4-FFF2-40B4-BE49-F238E27FC236}">
                <a16:creationId xmlns:a16="http://schemas.microsoft.com/office/drawing/2014/main" id="{61D5C01E-79E6-43FE-9B30-FD50B3A2135F}"/>
              </a:ext>
            </a:extLst>
          </p:cNvPr>
          <p:cNvGrpSpPr/>
          <p:nvPr/>
        </p:nvGrpSpPr>
        <p:grpSpPr>
          <a:xfrm>
            <a:off x="288236" y="2915809"/>
            <a:ext cx="2159662" cy="1100879"/>
            <a:chOff x="288236" y="1677168"/>
            <a:chExt cx="2159662" cy="1100879"/>
          </a:xfrm>
        </p:grpSpPr>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1636DD81-91B6-48E3-BACF-ED7539E2DE57}"/>
                    </a:ext>
                  </a:extLst>
                </p:cNvPr>
                <p:cNvSpPr txBox="1"/>
                <p:nvPr/>
              </p:nvSpPr>
              <p:spPr>
                <a:xfrm>
                  <a:off x="288236" y="1677168"/>
                  <a:ext cx="2159662"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i="1" smtClean="0">
                                <a:latin typeface="Cambria Math" panose="02040503050406030204" pitchFamily="18" charset="0"/>
                              </a:rPr>
                              <m:t>𝐻</m:t>
                            </m:r>
                          </m:e>
                          <m:sub>
                            <m:r>
                              <a:rPr lang="en-US" sz="2000" b="0" i="1" smtClean="0">
                                <a:latin typeface="Cambria Math" panose="02040503050406030204" pitchFamily="18" charset="0"/>
                              </a:rPr>
                              <m:t>0</m:t>
                            </m:r>
                          </m:sub>
                        </m:sSub>
                        <m:r>
                          <a:rPr lang="en-US" sz="2000" b="0" i="1" smtClean="0">
                            <a:latin typeface="Cambria Math" panose="02040503050406030204" pitchFamily="18" charset="0"/>
                          </a:rPr>
                          <m:t>: </m:t>
                        </m:r>
                        <m:r>
                          <m:rPr>
                            <m:nor/>
                          </m:rPr>
                          <a:rPr lang="en-US" sz="2000" b="0" i="0" smtClean="0">
                            <a:latin typeface="Cambria Math" panose="02040503050406030204" pitchFamily="18" charset="0"/>
                          </a:rPr>
                          <m:t>Sim</m:t>
                        </m:r>
                        <m:r>
                          <m:rPr>
                            <m:nor/>
                          </m:rPr>
                          <a:rPr lang="en-US" sz="2000" b="0" i="0" smtClean="0">
                            <a:latin typeface="Cambria Math" panose="02040503050406030204" pitchFamily="18" charset="0"/>
                          </a:rPr>
                          <m:t>=</m:t>
                        </m:r>
                        <m:r>
                          <m:rPr>
                            <m:nor/>
                          </m:rPr>
                          <a:rPr lang="en-US" sz="2000" b="0" i="0" smtClean="0">
                            <a:latin typeface="Cambria Math" panose="02040503050406030204" pitchFamily="18" charset="0"/>
                          </a:rPr>
                          <m:t>Live</m:t>
                        </m:r>
                      </m:oMath>
                    </m:oMathPara>
                  </a14:m>
                  <a:endParaRPr lang="en-US" sz="3200" dirty="0"/>
                </a:p>
              </p:txBody>
            </p:sp>
          </mc:Choice>
          <mc:Fallback xmlns="">
            <p:sp>
              <p:nvSpPr>
                <p:cNvPr id="8" name="TextBox 7">
                  <a:extLst>
                    <a:ext uri="{FF2B5EF4-FFF2-40B4-BE49-F238E27FC236}">
                      <a16:creationId xmlns:a16="http://schemas.microsoft.com/office/drawing/2014/main" id="{1636DD81-91B6-48E3-BACF-ED7539E2DE57}"/>
                    </a:ext>
                  </a:extLst>
                </p:cNvPr>
                <p:cNvSpPr txBox="1">
                  <a:spLocks noRot="1" noChangeAspect="1" noMove="1" noResize="1" noEditPoints="1" noAdjustHandles="1" noChangeArrowheads="1" noChangeShapeType="1" noTextEdit="1"/>
                </p:cNvSpPr>
                <p:nvPr/>
              </p:nvSpPr>
              <p:spPr>
                <a:xfrm>
                  <a:off x="288236" y="1677168"/>
                  <a:ext cx="2159662" cy="400110"/>
                </a:xfrm>
                <a:prstGeom prst="rect">
                  <a:avLst/>
                </a:prstGeom>
                <a:blipFill>
                  <a:blip r:embed="rId3"/>
                  <a:stretch>
                    <a:fillRect b="-30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004A9E8B-4FD5-4FE4-BF51-E17893F7A39F}"/>
                    </a:ext>
                  </a:extLst>
                </p:cNvPr>
                <p:cNvSpPr txBox="1"/>
                <p:nvPr/>
              </p:nvSpPr>
              <p:spPr>
                <a:xfrm>
                  <a:off x="454725" y="2077278"/>
                  <a:ext cx="1826682" cy="70076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i="1" smtClean="0">
                                <a:latin typeface="Cambria Math" panose="02040503050406030204" pitchFamily="18" charset="0"/>
                              </a:rPr>
                              <m:t>𝐻</m:t>
                            </m:r>
                          </m:e>
                          <m:sub>
                            <m:r>
                              <a:rPr lang="en-US" sz="2000" b="0" i="1" smtClean="0">
                                <a:latin typeface="Cambria Math" panose="02040503050406030204" pitchFamily="18" charset="0"/>
                              </a:rPr>
                              <m:t>𝐴</m:t>
                            </m:r>
                          </m:sub>
                        </m:sSub>
                        <m:r>
                          <a:rPr lang="en-US" sz="2000" b="0" i="1" smtClean="0">
                            <a:latin typeface="Cambria Math" panose="02040503050406030204" pitchFamily="18" charset="0"/>
                          </a:rPr>
                          <m:t>: </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𝐻</m:t>
                            </m:r>
                          </m:e>
                          <m:sub>
                            <m:r>
                              <a:rPr lang="en-US" sz="2000" b="0" i="1" smtClean="0">
                                <a:latin typeface="Cambria Math" panose="02040503050406030204" pitchFamily="18" charset="0"/>
                              </a:rPr>
                              <m:t>0</m:t>
                            </m:r>
                          </m:sub>
                        </m:sSub>
                        <m:r>
                          <a:rPr lang="en-US" sz="2000" b="0" i="1" smtClean="0">
                            <a:latin typeface="Cambria Math" panose="02040503050406030204" pitchFamily="18" charset="0"/>
                          </a:rPr>
                          <m:t> </m:t>
                        </m:r>
                        <m:r>
                          <m:rPr>
                            <m:nor/>
                          </m:rPr>
                          <a:rPr lang="en-US" sz="2000" b="0" i="0" smtClean="0">
                            <a:latin typeface="Cambria Math" panose="02040503050406030204" pitchFamily="18" charset="0"/>
                          </a:rPr>
                          <m:t>is</m:t>
                        </m:r>
                        <m:r>
                          <m:rPr>
                            <m:nor/>
                          </m:rPr>
                          <a:rPr lang="en-US" sz="2000" b="0" i="0" smtClean="0">
                            <a:latin typeface="Cambria Math" panose="02040503050406030204" pitchFamily="18" charset="0"/>
                          </a:rPr>
                          <m:t> </m:t>
                        </m:r>
                        <m:r>
                          <m:rPr>
                            <m:nor/>
                          </m:rPr>
                          <a:rPr lang="en-US" sz="2000" b="0" i="0" smtClean="0">
                            <a:latin typeface="Cambria Math" panose="02040503050406030204" pitchFamily="18" charset="0"/>
                          </a:rPr>
                          <m:t>false</m:t>
                        </m:r>
                      </m:oMath>
                    </m:oMathPara>
                  </a14:m>
                  <a:endParaRPr lang="en-US" sz="3200" dirty="0"/>
                </a:p>
              </p:txBody>
            </p:sp>
          </mc:Choice>
          <mc:Fallback xmlns="">
            <p:sp>
              <p:nvSpPr>
                <p:cNvPr id="9" name="TextBox 8">
                  <a:extLst>
                    <a:ext uri="{FF2B5EF4-FFF2-40B4-BE49-F238E27FC236}">
                      <a16:creationId xmlns:a16="http://schemas.microsoft.com/office/drawing/2014/main" id="{004A9E8B-4FD5-4FE4-BF51-E17893F7A39F}"/>
                    </a:ext>
                  </a:extLst>
                </p:cNvPr>
                <p:cNvSpPr txBox="1">
                  <a:spLocks noRot="1" noChangeAspect="1" noMove="1" noResize="1" noEditPoints="1" noAdjustHandles="1" noChangeArrowheads="1" noChangeShapeType="1" noTextEdit="1"/>
                </p:cNvSpPr>
                <p:nvPr/>
              </p:nvSpPr>
              <p:spPr>
                <a:xfrm>
                  <a:off x="454725" y="2077278"/>
                  <a:ext cx="1826682" cy="700769"/>
                </a:xfrm>
                <a:prstGeom prst="rect">
                  <a:avLst/>
                </a:prstGeom>
                <a:blipFill>
                  <a:blip r:embed="rId4"/>
                  <a:stretch>
                    <a:fillRect/>
                  </a:stretch>
                </a:blipFill>
              </p:spPr>
              <p:txBody>
                <a:bodyPr/>
                <a:lstStyle/>
                <a:p>
                  <a:r>
                    <a:rPr lang="en-US">
                      <a:noFill/>
                    </a:rPr>
                    <a:t> </a:t>
                  </a:r>
                </a:p>
              </p:txBody>
            </p:sp>
          </mc:Fallback>
        </mc:AlternateContent>
      </p:grpSp>
      <p:grpSp>
        <p:nvGrpSpPr>
          <p:cNvPr id="10" name="Group 9">
            <a:extLst>
              <a:ext uri="{FF2B5EF4-FFF2-40B4-BE49-F238E27FC236}">
                <a16:creationId xmlns:a16="http://schemas.microsoft.com/office/drawing/2014/main" id="{91700631-8FA9-4AB0-BB58-B9B36E566513}"/>
              </a:ext>
            </a:extLst>
          </p:cNvPr>
          <p:cNvGrpSpPr/>
          <p:nvPr/>
        </p:nvGrpSpPr>
        <p:grpSpPr>
          <a:xfrm rot="5400000">
            <a:off x="7077446" y="3494236"/>
            <a:ext cx="400110" cy="1511520"/>
            <a:chOff x="704850" y="3048000"/>
            <a:chExt cx="914400" cy="1333500"/>
          </a:xfrm>
        </p:grpSpPr>
        <p:cxnSp>
          <p:nvCxnSpPr>
            <p:cNvPr id="11" name="Straight Connector 10">
              <a:extLst>
                <a:ext uri="{FF2B5EF4-FFF2-40B4-BE49-F238E27FC236}">
                  <a16:creationId xmlns:a16="http://schemas.microsoft.com/office/drawing/2014/main" id="{C3F02780-0615-498E-9602-A18E228B3A5B}"/>
                </a:ext>
              </a:extLst>
            </p:cNvPr>
            <p:cNvCxnSpPr>
              <a:cxnSpLocks/>
            </p:cNvCxnSpPr>
            <p:nvPr/>
          </p:nvCxnSpPr>
          <p:spPr>
            <a:xfrm>
              <a:off x="1162050" y="3048000"/>
              <a:ext cx="0" cy="133350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F940A06-2345-4F1E-922A-14B0DD3E56CB}"/>
                </a:ext>
              </a:extLst>
            </p:cNvPr>
            <p:cNvCxnSpPr/>
            <p:nvPr/>
          </p:nvCxnSpPr>
          <p:spPr>
            <a:xfrm>
              <a:off x="704850" y="3048000"/>
              <a:ext cx="9144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484F307-D287-4EE0-9A93-64166730310B}"/>
                </a:ext>
              </a:extLst>
            </p:cNvPr>
            <p:cNvCxnSpPr/>
            <p:nvPr/>
          </p:nvCxnSpPr>
          <p:spPr>
            <a:xfrm>
              <a:off x="704850" y="4381500"/>
              <a:ext cx="9144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14C445B8-E436-4D6F-8BF7-9C1D4408F2EE}"/>
              </a:ext>
            </a:extLst>
          </p:cNvPr>
          <p:cNvGrpSpPr/>
          <p:nvPr/>
        </p:nvGrpSpPr>
        <p:grpSpPr>
          <a:xfrm rot="5400000">
            <a:off x="7077446" y="2938375"/>
            <a:ext cx="400110" cy="974796"/>
            <a:chOff x="704850" y="3048000"/>
            <a:chExt cx="914400" cy="1333500"/>
          </a:xfrm>
        </p:grpSpPr>
        <p:cxnSp>
          <p:nvCxnSpPr>
            <p:cNvPr id="15" name="Straight Connector 14">
              <a:extLst>
                <a:ext uri="{FF2B5EF4-FFF2-40B4-BE49-F238E27FC236}">
                  <a16:creationId xmlns:a16="http://schemas.microsoft.com/office/drawing/2014/main" id="{527B639F-0440-42C8-8CBF-A72198D11F2E}"/>
                </a:ext>
              </a:extLst>
            </p:cNvPr>
            <p:cNvCxnSpPr>
              <a:cxnSpLocks/>
            </p:cNvCxnSpPr>
            <p:nvPr/>
          </p:nvCxnSpPr>
          <p:spPr>
            <a:xfrm>
              <a:off x="1162050" y="3048000"/>
              <a:ext cx="0" cy="13335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87E78F1-FF81-469E-9987-D5E960C61C0B}"/>
                </a:ext>
              </a:extLst>
            </p:cNvPr>
            <p:cNvCxnSpPr/>
            <p:nvPr/>
          </p:nvCxnSpPr>
          <p:spPr>
            <a:xfrm>
              <a:off x="704850" y="3048000"/>
              <a:ext cx="9144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4D78900-F6DA-4D72-B246-581B0DD4DC27}"/>
                </a:ext>
              </a:extLst>
            </p:cNvPr>
            <p:cNvCxnSpPr/>
            <p:nvPr/>
          </p:nvCxnSpPr>
          <p:spPr>
            <a:xfrm>
              <a:off x="704850" y="4381500"/>
              <a:ext cx="914400" cy="0"/>
            </a:xfrm>
            <a:prstGeom prst="line">
              <a:avLst/>
            </a:prstGeom>
            <a:ln w="38100"/>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6438E925-7C04-4771-B054-33C6DAC91188}"/>
                  </a:ext>
                </a:extLst>
              </p:cNvPr>
              <p:cNvSpPr txBox="1"/>
              <p:nvPr/>
            </p:nvSpPr>
            <p:spPr>
              <a:xfrm>
                <a:off x="6174059" y="4434662"/>
                <a:ext cx="695363"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𝑌</m:t>
                              </m:r>
                            </m:e>
                          </m:acc>
                        </m:e>
                        <m:sub>
                          <m:r>
                            <m:rPr>
                              <m:sty m:val="p"/>
                            </m:rPr>
                            <a:rPr lang="en-US">
                              <a:latin typeface="Cambria Math" panose="02040503050406030204" pitchFamily="18" charset="0"/>
                            </a:rPr>
                            <m:t>sim</m:t>
                          </m:r>
                        </m:sub>
                      </m:sSub>
                    </m:oMath>
                  </m:oMathPara>
                </a14:m>
                <a:endParaRPr lang="en-US" dirty="0"/>
              </a:p>
            </p:txBody>
          </p:sp>
        </mc:Choice>
        <mc:Fallback xmlns="">
          <p:sp>
            <p:nvSpPr>
              <p:cNvPr id="4" name="TextBox 3">
                <a:extLst>
                  <a:ext uri="{FF2B5EF4-FFF2-40B4-BE49-F238E27FC236}">
                    <a16:creationId xmlns:a16="http://schemas.microsoft.com/office/drawing/2014/main" id="{6438E925-7C04-4771-B054-33C6DAC91188}"/>
                  </a:ext>
                </a:extLst>
              </p:cNvPr>
              <p:cNvSpPr txBox="1">
                <a:spLocks noRot="1" noChangeAspect="1" noMove="1" noResize="1" noEditPoints="1" noAdjustHandles="1" noChangeArrowheads="1" noChangeShapeType="1" noTextEdit="1"/>
              </p:cNvSpPr>
              <p:nvPr/>
            </p:nvSpPr>
            <p:spPr>
              <a:xfrm>
                <a:off x="6174059" y="4434662"/>
                <a:ext cx="695363" cy="369332"/>
              </a:xfrm>
              <a:prstGeom prst="rect">
                <a:avLst/>
              </a:prstGeom>
              <a:blipFill>
                <a:blip r:embed="rId5"/>
                <a:stretch>
                  <a:fillRect b="-163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AA55C8C8-B41B-4612-868E-A686F41B22D6}"/>
                  </a:ext>
                </a:extLst>
              </p:cNvPr>
              <p:cNvSpPr txBox="1"/>
              <p:nvPr/>
            </p:nvSpPr>
            <p:spPr>
              <a:xfrm>
                <a:off x="7685579" y="4434662"/>
                <a:ext cx="695363"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𝑌</m:t>
                              </m:r>
                            </m:e>
                          </m:acc>
                        </m:e>
                        <m:sub>
                          <m:r>
                            <m:rPr>
                              <m:sty m:val="p"/>
                            </m:rPr>
                            <a:rPr lang="en-US" b="0" i="0" smtClean="0">
                              <a:latin typeface="Cambria Math" panose="02040503050406030204" pitchFamily="18" charset="0"/>
                            </a:rPr>
                            <m:t>live</m:t>
                          </m:r>
                        </m:sub>
                      </m:sSub>
                    </m:oMath>
                  </m:oMathPara>
                </a14:m>
                <a:endParaRPr lang="en-US" dirty="0"/>
              </a:p>
            </p:txBody>
          </p:sp>
        </mc:Choice>
        <mc:Fallback xmlns="">
          <p:sp>
            <p:nvSpPr>
              <p:cNvPr id="18" name="TextBox 17">
                <a:extLst>
                  <a:ext uri="{FF2B5EF4-FFF2-40B4-BE49-F238E27FC236}">
                    <a16:creationId xmlns:a16="http://schemas.microsoft.com/office/drawing/2014/main" id="{AA55C8C8-B41B-4612-868E-A686F41B22D6}"/>
                  </a:ext>
                </a:extLst>
              </p:cNvPr>
              <p:cNvSpPr txBox="1">
                <a:spLocks noRot="1" noChangeAspect="1" noMove="1" noResize="1" noEditPoints="1" noAdjustHandles="1" noChangeArrowheads="1" noChangeShapeType="1" noTextEdit="1"/>
              </p:cNvSpPr>
              <p:nvPr/>
            </p:nvSpPr>
            <p:spPr>
              <a:xfrm>
                <a:off x="7685579" y="4434662"/>
                <a:ext cx="695363" cy="369332"/>
              </a:xfrm>
              <a:prstGeom prst="rect">
                <a:avLst/>
              </a:prstGeom>
              <a:blipFill>
                <a:blip r:embed="rId6"/>
                <a:stretch>
                  <a:fillRect b="-1639"/>
                </a:stretch>
              </a:blipFill>
            </p:spPr>
            <p:txBody>
              <a:bodyPr/>
              <a:lstStyle/>
              <a:p>
                <a:r>
                  <a:rPr lang="en-US">
                    <a:noFill/>
                  </a:rPr>
                  <a:t> </a:t>
                </a:r>
              </a:p>
            </p:txBody>
          </p:sp>
        </mc:Fallback>
      </mc:AlternateContent>
      <p:sp>
        <p:nvSpPr>
          <p:cNvPr id="19" name="TextBox 18">
            <a:extLst>
              <a:ext uri="{FF2B5EF4-FFF2-40B4-BE49-F238E27FC236}">
                <a16:creationId xmlns:a16="http://schemas.microsoft.com/office/drawing/2014/main" id="{C9B417ED-86A8-4811-9D70-E68F4C30A344}"/>
              </a:ext>
            </a:extLst>
          </p:cNvPr>
          <p:cNvSpPr txBox="1"/>
          <p:nvPr/>
        </p:nvSpPr>
        <p:spPr>
          <a:xfrm>
            <a:off x="5340120" y="4065330"/>
            <a:ext cx="1093304" cy="369332"/>
          </a:xfrm>
          <a:prstGeom prst="rect">
            <a:avLst/>
          </a:prstGeom>
          <a:noFill/>
        </p:spPr>
        <p:txBody>
          <a:bodyPr wrap="square" rtlCol="0">
            <a:spAutoFit/>
          </a:bodyPr>
          <a:lstStyle/>
          <a:p>
            <a:r>
              <a:rPr lang="en-US" b="1" dirty="0"/>
              <a:t>DATA:</a:t>
            </a:r>
          </a:p>
        </p:txBody>
      </p:sp>
      <p:sp>
        <p:nvSpPr>
          <p:cNvPr id="20" name="TextBox 19">
            <a:extLst>
              <a:ext uri="{FF2B5EF4-FFF2-40B4-BE49-F238E27FC236}">
                <a16:creationId xmlns:a16="http://schemas.microsoft.com/office/drawing/2014/main" id="{05564C00-B705-4B95-AF84-F5B67425DC5B}"/>
              </a:ext>
            </a:extLst>
          </p:cNvPr>
          <p:cNvSpPr txBox="1"/>
          <p:nvPr/>
        </p:nvSpPr>
        <p:spPr>
          <a:xfrm>
            <a:off x="4510578" y="3244334"/>
            <a:ext cx="1922846" cy="369332"/>
          </a:xfrm>
          <a:prstGeom prst="rect">
            <a:avLst/>
          </a:prstGeom>
          <a:noFill/>
        </p:spPr>
        <p:txBody>
          <a:bodyPr wrap="square" rtlCol="0">
            <a:spAutoFit/>
          </a:bodyPr>
          <a:lstStyle/>
          <a:p>
            <a:r>
              <a:rPr lang="en-US" b="1" dirty="0"/>
              <a:t>THRESHOLD:</a:t>
            </a:r>
          </a:p>
        </p:txBody>
      </p:sp>
      <p:grpSp>
        <p:nvGrpSpPr>
          <p:cNvPr id="22" name="Group 21">
            <a:extLst>
              <a:ext uri="{FF2B5EF4-FFF2-40B4-BE49-F238E27FC236}">
                <a16:creationId xmlns:a16="http://schemas.microsoft.com/office/drawing/2014/main" id="{8165D9B2-C753-4B32-90EB-7E06C86301AC}"/>
              </a:ext>
            </a:extLst>
          </p:cNvPr>
          <p:cNvGrpSpPr/>
          <p:nvPr/>
        </p:nvGrpSpPr>
        <p:grpSpPr>
          <a:xfrm>
            <a:off x="1844925" y="4049941"/>
            <a:ext cx="1205946" cy="496957"/>
            <a:chOff x="3389243" y="1222513"/>
            <a:chExt cx="510208" cy="496957"/>
          </a:xfrm>
        </p:grpSpPr>
        <p:cxnSp>
          <p:nvCxnSpPr>
            <p:cNvPr id="23" name="Straight Connector 22">
              <a:extLst>
                <a:ext uri="{FF2B5EF4-FFF2-40B4-BE49-F238E27FC236}">
                  <a16:creationId xmlns:a16="http://schemas.microsoft.com/office/drawing/2014/main" id="{E9214C86-5AC3-4DB3-A039-5257F4FB89FE}"/>
                </a:ext>
              </a:extLst>
            </p:cNvPr>
            <p:cNvCxnSpPr/>
            <p:nvPr/>
          </p:nvCxnSpPr>
          <p:spPr>
            <a:xfrm flipV="1">
              <a:off x="3389243" y="1222513"/>
              <a:ext cx="496957" cy="49695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20A621F-22B9-45D0-A368-38E69E3DC339}"/>
                </a:ext>
              </a:extLst>
            </p:cNvPr>
            <p:cNvCxnSpPr>
              <a:cxnSpLocks/>
            </p:cNvCxnSpPr>
            <p:nvPr/>
          </p:nvCxnSpPr>
          <p:spPr>
            <a:xfrm rot="5400000" flipV="1">
              <a:off x="3402494" y="1222513"/>
              <a:ext cx="496957" cy="49695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1FA0B7B7-452C-4F77-A8C0-E3C598756B80}"/>
              </a:ext>
            </a:extLst>
          </p:cNvPr>
          <p:cNvGrpSpPr/>
          <p:nvPr/>
        </p:nvGrpSpPr>
        <p:grpSpPr>
          <a:xfrm>
            <a:off x="6397908" y="4487563"/>
            <a:ext cx="247664" cy="206396"/>
            <a:chOff x="3389243" y="1222513"/>
            <a:chExt cx="510208" cy="496957"/>
          </a:xfrm>
        </p:grpSpPr>
        <p:cxnSp>
          <p:nvCxnSpPr>
            <p:cNvPr id="26" name="Straight Connector 25">
              <a:extLst>
                <a:ext uri="{FF2B5EF4-FFF2-40B4-BE49-F238E27FC236}">
                  <a16:creationId xmlns:a16="http://schemas.microsoft.com/office/drawing/2014/main" id="{E4031A93-72E5-4816-92FB-F5B7AB4FB44D}"/>
                </a:ext>
              </a:extLst>
            </p:cNvPr>
            <p:cNvCxnSpPr/>
            <p:nvPr/>
          </p:nvCxnSpPr>
          <p:spPr>
            <a:xfrm flipV="1">
              <a:off x="3389243" y="1222513"/>
              <a:ext cx="496957" cy="49695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A89715A-C930-4073-BC55-16227F9FA738}"/>
                </a:ext>
              </a:extLst>
            </p:cNvPr>
            <p:cNvCxnSpPr>
              <a:cxnSpLocks/>
            </p:cNvCxnSpPr>
            <p:nvPr/>
          </p:nvCxnSpPr>
          <p:spPr>
            <a:xfrm rot="5400000" flipV="1">
              <a:off x="3402494" y="1222513"/>
              <a:ext cx="496957" cy="49695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33497C6F-3ABF-420B-B702-11D7512B0E8E}"/>
              </a:ext>
            </a:extLst>
          </p:cNvPr>
          <p:cNvGrpSpPr/>
          <p:nvPr/>
        </p:nvGrpSpPr>
        <p:grpSpPr>
          <a:xfrm>
            <a:off x="7909428" y="4487563"/>
            <a:ext cx="247664" cy="206396"/>
            <a:chOff x="3389243" y="1222513"/>
            <a:chExt cx="510208" cy="496957"/>
          </a:xfrm>
        </p:grpSpPr>
        <p:cxnSp>
          <p:nvCxnSpPr>
            <p:cNvPr id="29" name="Straight Connector 28">
              <a:extLst>
                <a:ext uri="{FF2B5EF4-FFF2-40B4-BE49-F238E27FC236}">
                  <a16:creationId xmlns:a16="http://schemas.microsoft.com/office/drawing/2014/main" id="{2F62C8F9-46B1-42AE-93DC-450CE438EFB7}"/>
                </a:ext>
              </a:extLst>
            </p:cNvPr>
            <p:cNvCxnSpPr/>
            <p:nvPr/>
          </p:nvCxnSpPr>
          <p:spPr>
            <a:xfrm flipV="1">
              <a:off x="3389243" y="1222513"/>
              <a:ext cx="496957" cy="49695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90B97DF-E11A-4EB5-A39A-5468125116B6}"/>
                </a:ext>
              </a:extLst>
            </p:cNvPr>
            <p:cNvCxnSpPr>
              <a:cxnSpLocks/>
            </p:cNvCxnSpPr>
            <p:nvPr/>
          </p:nvCxnSpPr>
          <p:spPr>
            <a:xfrm rot="5400000" flipV="1">
              <a:off x="3402494" y="1222513"/>
              <a:ext cx="496957" cy="49695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9B4B35B9-423C-4419-9D63-207F71A55C20}"/>
                  </a:ext>
                </a:extLst>
              </p:cNvPr>
              <p:cNvSpPr txBox="1"/>
              <p:nvPr/>
            </p:nvSpPr>
            <p:spPr>
              <a:xfrm>
                <a:off x="6174059" y="4801742"/>
                <a:ext cx="695363" cy="38420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𝛽</m:t>
                              </m:r>
                            </m:e>
                          </m:acc>
                        </m:e>
                        <m:sub>
                          <m:r>
                            <m:rPr>
                              <m:sty m:val="p"/>
                            </m:rPr>
                            <a:rPr lang="en-US">
                              <a:latin typeface="Cambria Math" panose="02040503050406030204" pitchFamily="18" charset="0"/>
                            </a:rPr>
                            <m:t>sim</m:t>
                          </m:r>
                        </m:sub>
                      </m:sSub>
                    </m:oMath>
                  </m:oMathPara>
                </a14:m>
                <a:endParaRPr lang="en-US" dirty="0"/>
              </a:p>
            </p:txBody>
          </p:sp>
        </mc:Choice>
        <mc:Fallback xmlns="">
          <p:sp>
            <p:nvSpPr>
              <p:cNvPr id="32" name="TextBox 31">
                <a:extLst>
                  <a:ext uri="{FF2B5EF4-FFF2-40B4-BE49-F238E27FC236}">
                    <a16:creationId xmlns:a16="http://schemas.microsoft.com/office/drawing/2014/main" id="{9B4B35B9-423C-4419-9D63-207F71A55C20}"/>
                  </a:ext>
                </a:extLst>
              </p:cNvPr>
              <p:cNvSpPr txBox="1">
                <a:spLocks noRot="1" noChangeAspect="1" noMove="1" noResize="1" noEditPoints="1" noAdjustHandles="1" noChangeArrowheads="1" noChangeShapeType="1" noTextEdit="1"/>
              </p:cNvSpPr>
              <p:nvPr/>
            </p:nvSpPr>
            <p:spPr>
              <a:xfrm>
                <a:off x="6174059" y="4801742"/>
                <a:ext cx="695363" cy="384208"/>
              </a:xfrm>
              <a:prstGeom prst="rect">
                <a:avLst/>
              </a:prstGeom>
              <a:blipFill>
                <a:blip r:embed="rId7"/>
                <a:stretch>
                  <a:fillRect t="-6349" b="-142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0E5F353D-F0DD-4A67-B467-5D706EAD51BD}"/>
                  </a:ext>
                </a:extLst>
              </p:cNvPr>
              <p:cNvSpPr txBox="1"/>
              <p:nvPr/>
            </p:nvSpPr>
            <p:spPr>
              <a:xfrm>
                <a:off x="7685579" y="4801742"/>
                <a:ext cx="695363" cy="38420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𝛽</m:t>
                              </m:r>
                            </m:e>
                          </m:acc>
                        </m:e>
                        <m:sub>
                          <m:r>
                            <m:rPr>
                              <m:sty m:val="p"/>
                            </m:rPr>
                            <a:rPr lang="en-US" b="0" i="0" smtClean="0">
                              <a:latin typeface="Cambria Math" panose="02040503050406030204" pitchFamily="18" charset="0"/>
                            </a:rPr>
                            <m:t>live</m:t>
                          </m:r>
                        </m:sub>
                      </m:sSub>
                    </m:oMath>
                  </m:oMathPara>
                </a14:m>
                <a:endParaRPr lang="en-US" dirty="0"/>
              </a:p>
            </p:txBody>
          </p:sp>
        </mc:Choice>
        <mc:Fallback xmlns="">
          <p:sp>
            <p:nvSpPr>
              <p:cNvPr id="33" name="TextBox 32">
                <a:extLst>
                  <a:ext uri="{FF2B5EF4-FFF2-40B4-BE49-F238E27FC236}">
                    <a16:creationId xmlns:a16="http://schemas.microsoft.com/office/drawing/2014/main" id="{0E5F353D-F0DD-4A67-B467-5D706EAD51BD}"/>
                  </a:ext>
                </a:extLst>
              </p:cNvPr>
              <p:cNvSpPr txBox="1">
                <a:spLocks noRot="1" noChangeAspect="1" noMove="1" noResize="1" noEditPoints="1" noAdjustHandles="1" noChangeArrowheads="1" noChangeShapeType="1" noTextEdit="1"/>
              </p:cNvSpPr>
              <p:nvPr/>
            </p:nvSpPr>
            <p:spPr>
              <a:xfrm>
                <a:off x="7685579" y="4801742"/>
                <a:ext cx="695363" cy="384208"/>
              </a:xfrm>
              <a:prstGeom prst="rect">
                <a:avLst/>
              </a:prstGeom>
              <a:blipFill>
                <a:blip r:embed="rId8"/>
                <a:stretch>
                  <a:fillRect t="-6349" b="-142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D62F113D-D674-4F55-BDAA-CB8150F35474}"/>
                  </a:ext>
                </a:extLst>
              </p:cNvPr>
              <p:cNvSpPr txBox="1"/>
              <p:nvPr/>
            </p:nvSpPr>
            <p:spPr>
              <a:xfrm>
                <a:off x="444786" y="4882507"/>
                <a:ext cx="5418482" cy="96122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i="1" smtClean="0">
                          <a:latin typeface="Cambria Math" panose="02040503050406030204" pitchFamily="18" charset="0"/>
                        </a:rPr>
                        <m:t>𝑊</m:t>
                      </m:r>
                      <m:r>
                        <a:rPr lang="en-US" sz="2400" i="1" smtClean="0">
                          <a:latin typeface="Cambria Math" panose="02040503050406030204" pitchFamily="18" charset="0"/>
                        </a:rPr>
                        <m:t>=</m:t>
                      </m:r>
                      <m:sSup>
                        <m:sSupPr>
                          <m:ctrlPr>
                            <a:rPr lang="en-US" sz="2400" i="1">
                              <a:latin typeface="Cambria Math" panose="02040503050406030204" pitchFamily="18" charset="0"/>
                            </a:rPr>
                          </m:ctrlPr>
                        </m:sSupPr>
                        <m:e>
                          <m:d>
                            <m:dPr>
                              <m:ctrlPr>
                                <a:rPr lang="en-US" sz="2400" i="1">
                                  <a:latin typeface="Cambria Math" panose="02040503050406030204" pitchFamily="18" charset="0"/>
                                </a:rPr>
                              </m:ctrlPr>
                            </m:dPr>
                            <m:e>
                              <m:sSub>
                                <m:sSubPr>
                                  <m:ctrlPr>
                                    <a:rPr lang="en-US" sz="2400" i="1">
                                      <a:latin typeface="Cambria Math" panose="02040503050406030204" pitchFamily="18" charset="0"/>
                                    </a:rPr>
                                  </m:ctrlPr>
                                </m:sSubPr>
                                <m:e>
                                  <m:acc>
                                    <m:accPr>
                                      <m:chr m:val="̂"/>
                                      <m:ctrlPr>
                                        <a:rPr lang="en-US" sz="2400" i="1">
                                          <a:latin typeface="Cambria Math" panose="02040503050406030204" pitchFamily="18" charset="0"/>
                                        </a:rPr>
                                      </m:ctrlPr>
                                    </m:accPr>
                                    <m:e>
                                      <m:r>
                                        <a:rPr lang="en-US" sz="2400" i="1">
                                          <a:latin typeface="Cambria Math" panose="02040503050406030204" pitchFamily="18" charset="0"/>
                                        </a:rPr>
                                        <m:t>𝛽</m:t>
                                      </m:r>
                                    </m:e>
                                  </m:acc>
                                </m:e>
                                <m:sub>
                                  <m:r>
                                    <m:rPr>
                                      <m:sty m:val="p"/>
                                    </m:rPr>
                                    <a:rPr lang="en-US" sz="2400" i="1" smtClean="0">
                                      <a:latin typeface="Cambria Math" panose="02040503050406030204" pitchFamily="18" charset="0"/>
                                    </a:rPr>
                                    <m:t>sim</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acc>
                                    <m:accPr>
                                      <m:chr m:val="̂"/>
                                      <m:ctrlPr>
                                        <a:rPr lang="en-US" sz="2400" i="1">
                                          <a:latin typeface="Cambria Math" panose="02040503050406030204" pitchFamily="18" charset="0"/>
                                        </a:rPr>
                                      </m:ctrlPr>
                                    </m:accPr>
                                    <m:e>
                                      <m:r>
                                        <a:rPr lang="en-US" sz="2400" i="1">
                                          <a:latin typeface="Cambria Math" panose="02040503050406030204" pitchFamily="18" charset="0"/>
                                        </a:rPr>
                                        <m:t>𝛽</m:t>
                                      </m:r>
                                    </m:e>
                                  </m:acc>
                                </m:e>
                                <m:sub>
                                  <m:r>
                                    <m:rPr>
                                      <m:sty m:val="p"/>
                                    </m:rPr>
                                    <a:rPr lang="en-US" sz="2400" i="1" smtClean="0">
                                      <a:latin typeface="Cambria Math" panose="02040503050406030204" pitchFamily="18" charset="0"/>
                                    </a:rPr>
                                    <m:t>live</m:t>
                                  </m:r>
                                </m:sub>
                              </m:sSub>
                            </m:e>
                          </m:d>
                        </m:e>
                        <m:sup>
                          <m:r>
                            <m:rPr>
                              <m:sty m:val="p"/>
                            </m:rPr>
                            <a:rPr lang="en-US" sz="2400" b="0" i="0" smtClean="0">
                              <a:latin typeface="Cambria Math" panose="02040503050406030204" pitchFamily="18" charset="0"/>
                            </a:rPr>
                            <m:t>T</m:t>
                          </m:r>
                        </m:sup>
                      </m:sSup>
                      <m:sSup>
                        <m:sSupPr>
                          <m:ctrlPr>
                            <a:rPr lang="en-US" sz="2400" i="1">
                              <a:latin typeface="Cambria Math" panose="02040503050406030204" pitchFamily="18" charset="0"/>
                            </a:rPr>
                          </m:ctrlPr>
                        </m:sSupPr>
                        <m:e>
                          <m:r>
                            <a:rPr lang="en-US" sz="2400" i="1">
                              <a:latin typeface="Cambria Math" panose="02040503050406030204" pitchFamily="18" charset="0"/>
                            </a:rPr>
                            <m:t>𝑉</m:t>
                          </m:r>
                        </m:e>
                        <m:sup>
                          <m:r>
                            <a:rPr lang="en-US" sz="2400" i="1">
                              <a:latin typeface="Cambria Math" panose="02040503050406030204" pitchFamily="18" charset="0"/>
                            </a:rPr>
                            <m:t>−1</m:t>
                          </m:r>
                        </m:sup>
                      </m:sSup>
                      <m:r>
                        <a:rPr lang="en-US" sz="2400" i="1">
                          <a:latin typeface="Cambria Math" panose="02040503050406030204" pitchFamily="18" charset="0"/>
                        </a:rPr>
                        <m:t>(</m:t>
                      </m:r>
                      <m:sSub>
                        <m:sSubPr>
                          <m:ctrlPr>
                            <a:rPr lang="en-US" sz="2400" i="1">
                              <a:latin typeface="Cambria Math" panose="02040503050406030204" pitchFamily="18" charset="0"/>
                            </a:rPr>
                          </m:ctrlPr>
                        </m:sSubPr>
                        <m:e>
                          <m:acc>
                            <m:accPr>
                              <m:chr m:val="̂"/>
                              <m:ctrlPr>
                                <a:rPr lang="en-US" sz="2400" i="1">
                                  <a:latin typeface="Cambria Math" panose="02040503050406030204" pitchFamily="18" charset="0"/>
                                </a:rPr>
                              </m:ctrlPr>
                            </m:accPr>
                            <m:e>
                              <m:r>
                                <a:rPr lang="en-US" sz="2400" i="1">
                                  <a:latin typeface="Cambria Math" panose="02040503050406030204" pitchFamily="18" charset="0"/>
                                </a:rPr>
                                <m:t>𝛽</m:t>
                              </m:r>
                            </m:e>
                          </m:acc>
                        </m:e>
                        <m:sub>
                          <m:r>
                            <m:rPr>
                              <m:sty m:val="p"/>
                            </m:rPr>
                            <a:rPr lang="en-US" sz="2400" i="1" smtClean="0">
                              <a:latin typeface="Cambria Math" panose="02040503050406030204" pitchFamily="18" charset="0"/>
                            </a:rPr>
                            <m:t>sim</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acc>
                            <m:accPr>
                              <m:chr m:val="̂"/>
                              <m:ctrlPr>
                                <a:rPr lang="en-US" sz="2400" i="1">
                                  <a:latin typeface="Cambria Math" panose="02040503050406030204" pitchFamily="18" charset="0"/>
                                </a:rPr>
                              </m:ctrlPr>
                            </m:accPr>
                            <m:e>
                              <m:r>
                                <a:rPr lang="en-US" sz="2400" i="1">
                                  <a:latin typeface="Cambria Math" panose="02040503050406030204" pitchFamily="18" charset="0"/>
                                </a:rPr>
                                <m:t>𝛽</m:t>
                              </m:r>
                            </m:e>
                          </m:acc>
                        </m:e>
                        <m:sub>
                          <m:r>
                            <m:rPr>
                              <m:sty m:val="p"/>
                            </m:rPr>
                            <a:rPr lang="en-US" sz="2400" i="1" smtClean="0">
                              <a:latin typeface="Cambria Math" panose="02040503050406030204" pitchFamily="18" charset="0"/>
                            </a:rPr>
                            <m:t>live</m:t>
                          </m:r>
                        </m:sub>
                      </m:sSub>
                      <m:r>
                        <a:rPr lang="en-US" sz="2400" i="1">
                          <a:latin typeface="Cambria Math" panose="02040503050406030204" pitchFamily="18" charset="0"/>
                        </a:rPr>
                        <m:t>)</m:t>
                      </m:r>
                    </m:oMath>
                  </m:oMathPara>
                </a14:m>
                <a:endParaRPr lang="en-US" sz="2400" dirty="0"/>
              </a:p>
              <a:p>
                <a:endParaRPr lang="en-US" sz="2400" dirty="0"/>
              </a:p>
            </p:txBody>
          </p:sp>
        </mc:Choice>
        <mc:Fallback xmlns="">
          <p:sp>
            <p:nvSpPr>
              <p:cNvPr id="34" name="TextBox 33">
                <a:extLst>
                  <a:ext uri="{FF2B5EF4-FFF2-40B4-BE49-F238E27FC236}">
                    <a16:creationId xmlns:a16="http://schemas.microsoft.com/office/drawing/2014/main" id="{D62F113D-D674-4F55-BDAA-CB8150F35474}"/>
                  </a:ext>
                </a:extLst>
              </p:cNvPr>
              <p:cNvSpPr txBox="1">
                <a:spLocks noRot="1" noChangeAspect="1" noMove="1" noResize="1" noEditPoints="1" noAdjustHandles="1" noChangeArrowheads="1" noChangeShapeType="1" noTextEdit="1"/>
              </p:cNvSpPr>
              <p:nvPr/>
            </p:nvSpPr>
            <p:spPr>
              <a:xfrm>
                <a:off x="444786" y="4882507"/>
                <a:ext cx="5418482" cy="961225"/>
              </a:xfrm>
              <a:prstGeom prst="rect">
                <a:avLst/>
              </a:prstGeom>
              <a:blipFill>
                <a:blip r:embed="rId9"/>
                <a:stretch>
                  <a:fillRect/>
                </a:stretch>
              </a:blipFill>
            </p:spPr>
            <p:txBody>
              <a:bodyPr/>
              <a:lstStyle/>
              <a:p>
                <a:r>
                  <a:rPr lang="en-US">
                    <a:noFill/>
                  </a:rPr>
                  <a:t> </a:t>
                </a:r>
              </a:p>
            </p:txBody>
          </p:sp>
        </mc:Fallback>
      </mc:AlternateContent>
      <p:sp>
        <p:nvSpPr>
          <p:cNvPr id="31" name="Text Placeholder 3">
            <a:extLst>
              <a:ext uri="{FF2B5EF4-FFF2-40B4-BE49-F238E27FC236}">
                <a16:creationId xmlns:a16="http://schemas.microsoft.com/office/drawing/2014/main" id="{3061E786-E1B7-4EBB-AB3F-3FC5C0BFAB1F}"/>
              </a:ext>
            </a:extLst>
          </p:cNvPr>
          <p:cNvSpPr txBox="1">
            <a:spLocks/>
          </p:cNvSpPr>
          <p:nvPr/>
        </p:nvSpPr>
        <p:spPr>
          <a:xfrm>
            <a:off x="141975" y="6508956"/>
            <a:ext cx="7459270" cy="264896"/>
          </a:xfrm>
          <a:prstGeom prst="rect">
            <a:avLst/>
          </a:prstGeom>
        </p:spPr>
        <p:txBody>
          <a:bodyPr/>
          <a:lstStyle>
            <a:lvl1pPr marL="171446" indent="-171446" algn="l" defTabSz="685783" rtl="0" eaLnBrk="1" latinLnBrk="0" hangingPunct="1">
              <a:lnSpc>
                <a:spcPct val="90000"/>
              </a:lnSpc>
              <a:spcBef>
                <a:spcPts val="751"/>
              </a:spcBef>
              <a:buFont typeface="Arial" panose="020B0604020202020204" pitchFamily="34" charset="0"/>
              <a:buChar char="•"/>
              <a:defRPr sz="2400" kern="1200" baseline="0">
                <a:solidFill>
                  <a:schemeClr val="tx1"/>
                </a:solidFill>
                <a:latin typeface="Calibri Light" panose="020F0302020204030204" pitchFamily="34" charset="0"/>
                <a:ea typeface="+mn-ea"/>
                <a:cs typeface="Calibri Light" panose="020F0302020204030204" pitchFamily="34" charset="0"/>
              </a:defRPr>
            </a:lvl1pPr>
            <a:lvl2pPr marL="342891" indent="-171446" algn="l" defTabSz="685783" rtl="0" eaLnBrk="1" latinLnBrk="0" hangingPunct="1">
              <a:lnSpc>
                <a:spcPct val="90000"/>
              </a:lnSpc>
              <a:spcBef>
                <a:spcPts val="375"/>
              </a:spcBef>
              <a:buFont typeface="Franklin Gothic Book" panose="020B0503020102020204" pitchFamily="34" charset="0"/>
              <a:buChar char="–"/>
              <a:defRPr sz="2000" kern="1200">
                <a:solidFill>
                  <a:schemeClr val="tx1"/>
                </a:solidFill>
                <a:latin typeface="Calibri Light" panose="020F0302020204030204" pitchFamily="34" charset="0"/>
                <a:ea typeface="+mn-ea"/>
                <a:cs typeface="Calibri Light" panose="020F0302020204030204" pitchFamily="34" charset="0"/>
              </a:defRPr>
            </a:lvl2pPr>
            <a:lvl3pPr marL="514338" indent="-171446" algn="l" defTabSz="685783" rtl="0" eaLnBrk="1" latinLnBrk="0" hangingPunct="1">
              <a:lnSpc>
                <a:spcPct val="90000"/>
              </a:lnSpc>
              <a:spcBef>
                <a:spcPts val="375"/>
              </a:spcBef>
              <a:buFont typeface="Courier New" panose="02070309020205020404" pitchFamily="49" charset="0"/>
              <a:buChar char="o"/>
              <a:defRPr sz="1800" kern="1200">
                <a:solidFill>
                  <a:schemeClr val="tx1"/>
                </a:solidFill>
                <a:latin typeface="Calibri Light" panose="020F0302020204030204" pitchFamily="34" charset="0"/>
                <a:ea typeface="+mn-ea"/>
                <a:cs typeface="Calibri Light" panose="020F0302020204030204" pitchFamily="34" charset="0"/>
              </a:defRPr>
            </a:lvl3pPr>
            <a:lvl4pPr marL="685783" indent="-171446" algn="l" defTabSz="685783" rtl="0" eaLnBrk="1" latinLnBrk="0" hangingPunct="1">
              <a:lnSpc>
                <a:spcPct val="90000"/>
              </a:lnSpc>
              <a:spcBef>
                <a:spcPts val="375"/>
              </a:spcBef>
              <a:buFont typeface="Wingdings" panose="05000000000000000000" pitchFamily="2" charset="2"/>
              <a:buChar char="§"/>
              <a:defRPr sz="1600" kern="1200">
                <a:solidFill>
                  <a:schemeClr val="tx1"/>
                </a:solidFill>
                <a:latin typeface="Calibri Light" panose="020F0302020204030204" pitchFamily="34" charset="0"/>
                <a:ea typeface="+mn-ea"/>
                <a:cs typeface="Calibri Light" panose="020F0302020204030204" pitchFamily="34" charset="0"/>
              </a:defRPr>
            </a:lvl4pPr>
            <a:lvl5pPr marL="900091" indent="-214308" algn="l" defTabSz="685783" rtl="0" eaLnBrk="1" latinLnBrk="0" hangingPunct="1">
              <a:lnSpc>
                <a:spcPct val="90000"/>
              </a:lnSpc>
              <a:spcBef>
                <a:spcPts val="375"/>
              </a:spcBef>
              <a:buFont typeface="Wingdings" panose="05000000000000000000" pitchFamily="2" charset="2"/>
              <a:buChar char="Ø"/>
              <a:defRPr sz="1200"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marL="0" indent="0">
              <a:buNone/>
            </a:pPr>
            <a:r>
              <a:rPr lang="en-US" sz="1000" dirty="0"/>
              <a:t>M&amp;S: Modeling and Simulation</a:t>
            </a:r>
          </a:p>
        </p:txBody>
      </p:sp>
    </p:spTree>
    <p:extLst>
      <p:ext uri="{BB962C8B-B14F-4D97-AF65-F5344CB8AC3E}">
        <p14:creationId xmlns:p14="http://schemas.microsoft.com/office/powerpoint/2010/main" val="36363453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CB01183-FB83-4472-8D5F-D88B872B612B}"/>
              </a:ext>
            </a:extLst>
          </p:cNvPr>
          <p:cNvSpPr>
            <a:spLocks noGrp="1"/>
          </p:cNvSpPr>
          <p:nvPr>
            <p:ph type="body" sz="quarter" idx="10"/>
          </p:nvPr>
        </p:nvSpPr>
        <p:spPr/>
        <p:txBody>
          <a:bodyPr>
            <a:normAutofit/>
          </a:bodyPr>
          <a:lstStyle/>
          <a:p>
            <a:r>
              <a:rPr lang="en-US" sz="3200" dirty="0"/>
              <a:t>Space-Filling Designs</a:t>
            </a:r>
          </a:p>
        </p:txBody>
      </p:sp>
    </p:spTree>
    <p:extLst>
      <p:ext uri="{BB962C8B-B14F-4D97-AF65-F5344CB8AC3E}">
        <p14:creationId xmlns:p14="http://schemas.microsoft.com/office/powerpoint/2010/main" val="359488790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AD335-FF64-4C7B-8B9C-161C37702D0A}"/>
              </a:ext>
            </a:extLst>
          </p:cNvPr>
          <p:cNvSpPr>
            <a:spLocks noGrp="1"/>
          </p:cNvSpPr>
          <p:nvPr>
            <p:ph type="title"/>
          </p:nvPr>
        </p:nvSpPr>
        <p:spPr>
          <a:xfrm>
            <a:off x="76200" y="162580"/>
            <a:ext cx="8991600" cy="1384995"/>
          </a:xfrm>
        </p:spPr>
        <p:txBody>
          <a:bodyPr/>
          <a:lstStyle/>
          <a:p>
            <a:r>
              <a:rPr lang="en-US" dirty="0"/>
              <a:t>Two-sample tests ask if the </a:t>
            </a:r>
            <a:r>
              <a:rPr lang="en-US" i="1" dirty="0"/>
              <a:t>distance</a:t>
            </a:r>
            <a:r>
              <a:rPr lang="en-US" dirty="0"/>
              <a:t> between M&amp;S typical behavior and behavior seen in output is large enough to discredit an M&amp;S environment</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C20A91DD-F1F1-41D2-BBD2-3E02B90957A4}"/>
                  </a:ext>
                </a:extLst>
              </p:cNvPr>
              <p:cNvSpPr txBox="1"/>
              <p:nvPr/>
            </p:nvSpPr>
            <p:spPr>
              <a:xfrm>
                <a:off x="686176" y="3792595"/>
                <a:ext cx="3190461" cy="91480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i="1" smtClean="0">
                          <a:latin typeface="Cambria Math" panose="02040503050406030204" pitchFamily="18" charset="0"/>
                        </a:rPr>
                        <m:t>𝑊</m:t>
                      </m:r>
                      <m:r>
                        <a:rPr lang="en-US" sz="2400" i="1" smtClean="0">
                          <a:latin typeface="Cambria Math" panose="02040503050406030204" pitchFamily="18" charset="0"/>
                        </a:rPr>
                        <m:t>=</m:t>
                      </m:r>
                      <m:f>
                        <m:fPr>
                          <m:ctrlPr>
                            <a:rPr lang="en-US" sz="2400" i="1">
                              <a:latin typeface="Cambria Math" panose="02040503050406030204" pitchFamily="18" charset="0"/>
                            </a:rPr>
                          </m:ctrlPr>
                        </m:fPr>
                        <m:num>
                          <m:sSup>
                            <m:sSupPr>
                              <m:ctrlPr>
                                <a:rPr lang="en-US" sz="2400" i="1">
                                  <a:latin typeface="Cambria Math" panose="02040503050406030204" pitchFamily="18" charset="0"/>
                                </a:rPr>
                              </m:ctrlPr>
                            </m:sSupPr>
                            <m:e>
                              <m:d>
                                <m:dPr>
                                  <m:ctrlPr>
                                    <a:rPr lang="en-US" sz="2400" i="1">
                                      <a:latin typeface="Cambria Math" panose="02040503050406030204" pitchFamily="18" charset="0"/>
                                    </a:rPr>
                                  </m:ctrlPr>
                                </m:dPr>
                                <m:e>
                                  <m:sSub>
                                    <m:sSubPr>
                                      <m:ctrlPr>
                                        <a:rPr lang="en-US" sz="2400" b="0" i="1" smtClean="0">
                                          <a:latin typeface="Cambria Math" panose="02040503050406030204" pitchFamily="18" charset="0"/>
                                        </a:rPr>
                                      </m:ctrlPr>
                                    </m:sSubPr>
                                    <m:e>
                                      <m:acc>
                                        <m:accPr>
                                          <m:chr m:val="̅"/>
                                          <m:ctrlPr>
                                            <a:rPr lang="en-US" sz="2400" b="0" i="1" smtClean="0">
                                              <a:latin typeface="Cambria Math" panose="02040503050406030204" pitchFamily="18" charset="0"/>
                                            </a:rPr>
                                          </m:ctrlPr>
                                        </m:accPr>
                                        <m:e>
                                          <m:r>
                                            <a:rPr lang="en-US" sz="2400" b="0" i="1" smtClean="0">
                                              <a:latin typeface="Cambria Math" panose="02040503050406030204" pitchFamily="18" charset="0"/>
                                            </a:rPr>
                                            <m:t>𝑌</m:t>
                                          </m:r>
                                        </m:e>
                                      </m:acc>
                                    </m:e>
                                    <m:sub>
                                      <m:r>
                                        <m:rPr>
                                          <m:sty m:val="p"/>
                                        </m:rPr>
                                        <a:rPr lang="en-US" sz="2400" b="0" i="0" smtClean="0">
                                          <a:latin typeface="Cambria Math" panose="02040503050406030204" pitchFamily="18" charset="0"/>
                                        </a:rPr>
                                        <m:t>sim</m:t>
                                      </m:r>
                                    </m:sub>
                                  </m:sSub>
                                  <m:r>
                                    <a:rPr lang="en-US" sz="2400" i="1">
                                      <a:latin typeface="Cambria Math" panose="02040503050406030204" pitchFamily="18" charset="0"/>
                                    </a:rPr>
                                    <m:t>−</m:t>
                                  </m:r>
                                  <m:sSub>
                                    <m:sSubPr>
                                      <m:ctrlPr>
                                        <a:rPr lang="en-US" sz="2400" b="0" i="1" smtClean="0">
                                          <a:latin typeface="Cambria Math" panose="02040503050406030204" pitchFamily="18" charset="0"/>
                                        </a:rPr>
                                      </m:ctrlPr>
                                    </m:sSubPr>
                                    <m:e>
                                      <m:acc>
                                        <m:accPr>
                                          <m:chr m:val="̅"/>
                                          <m:ctrlPr>
                                            <a:rPr lang="en-US" sz="2400" b="0" i="1" smtClean="0">
                                              <a:latin typeface="Cambria Math" panose="02040503050406030204" pitchFamily="18" charset="0"/>
                                            </a:rPr>
                                          </m:ctrlPr>
                                        </m:accPr>
                                        <m:e>
                                          <m:r>
                                            <a:rPr lang="en-US" sz="2400" b="0" i="1" smtClean="0">
                                              <a:latin typeface="Cambria Math" panose="02040503050406030204" pitchFamily="18" charset="0"/>
                                            </a:rPr>
                                            <m:t>𝑌</m:t>
                                          </m:r>
                                        </m:e>
                                      </m:acc>
                                    </m:e>
                                    <m:sub>
                                      <m:r>
                                        <m:rPr>
                                          <m:sty m:val="p"/>
                                        </m:rPr>
                                        <a:rPr lang="en-US" sz="2400" b="0" i="0" smtClean="0">
                                          <a:latin typeface="Cambria Math" panose="02040503050406030204" pitchFamily="18" charset="0"/>
                                        </a:rPr>
                                        <m:t>live</m:t>
                                      </m:r>
                                    </m:sub>
                                  </m:sSub>
                                </m:e>
                              </m:d>
                            </m:e>
                            <m:sup>
                              <m:r>
                                <a:rPr lang="en-US" sz="2400" i="1">
                                  <a:latin typeface="Cambria Math" panose="02040503050406030204" pitchFamily="18" charset="0"/>
                                </a:rPr>
                                <m:t>2</m:t>
                              </m:r>
                            </m:sup>
                          </m:sSup>
                        </m:num>
                        <m:den>
                          <m:r>
                            <m:rPr>
                              <m:sty m:val="p"/>
                            </m:rPr>
                            <a:rPr lang="en-US" sz="2400">
                              <a:latin typeface="Cambria Math" panose="02040503050406030204" pitchFamily="18" charset="0"/>
                            </a:rPr>
                            <m:t>Var</m:t>
                          </m:r>
                          <m:d>
                            <m:dPr>
                              <m:ctrlPr>
                                <a:rPr lang="en-US" sz="2400" i="1">
                                  <a:latin typeface="Cambria Math" panose="02040503050406030204" pitchFamily="18" charset="0"/>
                                </a:rPr>
                              </m:ctrlPr>
                            </m:dPr>
                            <m:e>
                              <m:sSub>
                                <m:sSubPr>
                                  <m:ctrlPr>
                                    <a:rPr lang="en-US" sz="2400" i="1">
                                      <a:latin typeface="Cambria Math" panose="02040503050406030204" pitchFamily="18" charset="0"/>
                                    </a:rPr>
                                  </m:ctrlPr>
                                </m:sSubPr>
                                <m:e>
                                  <m:acc>
                                    <m:accPr>
                                      <m:chr m:val="̅"/>
                                      <m:ctrlPr>
                                        <a:rPr lang="en-US" sz="2400" i="1">
                                          <a:latin typeface="Cambria Math" panose="02040503050406030204" pitchFamily="18" charset="0"/>
                                        </a:rPr>
                                      </m:ctrlPr>
                                    </m:accPr>
                                    <m:e>
                                      <m:r>
                                        <a:rPr lang="en-US" sz="2400" i="1">
                                          <a:latin typeface="Cambria Math" panose="02040503050406030204" pitchFamily="18" charset="0"/>
                                        </a:rPr>
                                        <m:t>𝑌</m:t>
                                      </m:r>
                                    </m:e>
                                  </m:acc>
                                </m:e>
                                <m:sub>
                                  <m:r>
                                    <m:rPr>
                                      <m:sty m:val="p"/>
                                    </m:rPr>
                                    <a:rPr lang="en-US" sz="2400">
                                      <a:latin typeface="Cambria Math" panose="02040503050406030204" pitchFamily="18" charset="0"/>
                                    </a:rPr>
                                    <m:t>sim</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acc>
                                    <m:accPr>
                                      <m:chr m:val="̅"/>
                                      <m:ctrlPr>
                                        <a:rPr lang="en-US" sz="2400" i="1">
                                          <a:latin typeface="Cambria Math" panose="02040503050406030204" pitchFamily="18" charset="0"/>
                                        </a:rPr>
                                      </m:ctrlPr>
                                    </m:accPr>
                                    <m:e>
                                      <m:r>
                                        <a:rPr lang="en-US" sz="2400" i="1">
                                          <a:latin typeface="Cambria Math" panose="02040503050406030204" pitchFamily="18" charset="0"/>
                                        </a:rPr>
                                        <m:t>𝑌</m:t>
                                      </m:r>
                                    </m:e>
                                  </m:acc>
                                </m:e>
                                <m:sub>
                                  <m:r>
                                    <m:rPr>
                                      <m:sty m:val="p"/>
                                    </m:rPr>
                                    <a:rPr lang="en-US" sz="2400">
                                      <a:latin typeface="Cambria Math" panose="02040503050406030204" pitchFamily="18" charset="0"/>
                                    </a:rPr>
                                    <m:t>live</m:t>
                                  </m:r>
                                </m:sub>
                              </m:sSub>
                            </m:e>
                          </m:d>
                        </m:den>
                      </m:f>
                    </m:oMath>
                  </m:oMathPara>
                </a14:m>
                <a:endParaRPr lang="en-US" sz="2400" dirty="0"/>
              </a:p>
            </p:txBody>
          </p:sp>
        </mc:Choice>
        <mc:Fallback xmlns="">
          <p:sp>
            <p:nvSpPr>
              <p:cNvPr id="3" name="TextBox 2">
                <a:extLst>
                  <a:ext uri="{FF2B5EF4-FFF2-40B4-BE49-F238E27FC236}">
                    <a16:creationId xmlns:a16="http://schemas.microsoft.com/office/drawing/2014/main" id="{C20A91DD-F1F1-41D2-BBD2-3E02B90957A4}"/>
                  </a:ext>
                </a:extLst>
              </p:cNvPr>
              <p:cNvSpPr txBox="1">
                <a:spLocks noRot="1" noChangeAspect="1" noMove="1" noResize="1" noEditPoints="1" noAdjustHandles="1" noChangeArrowheads="1" noChangeShapeType="1" noTextEdit="1"/>
              </p:cNvSpPr>
              <p:nvPr/>
            </p:nvSpPr>
            <p:spPr>
              <a:xfrm>
                <a:off x="686176" y="3792595"/>
                <a:ext cx="3190461" cy="914802"/>
              </a:xfrm>
              <a:prstGeom prst="rect">
                <a:avLst/>
              </a:prstGeom>
              <a:blipFill>
                <a:blip r:embed="rId2"/>
                <a:stretch>
                  <a:fillRect/>
                </a:stretch>
              </a:blipFill>
            </p:spPr>
            <p:txBody>
              <a:bodyPr/>
              <a:lstStyle/>
              <a:p>
                <a:r>
                  <a:rPr lang="en-US">
                    <a:noFill/>
                  </a:rPr>
                  <a:t> </a:t>
                </a:r>
              </a:p>
            </p:txBody>
          </p:sp>
        </mc:Fallback>
      </mc:AlternateContent>
      <p:grpSp>
        <p:nvGrpSpPr>
          <p:cNvPr id="21" name="Group 20">
            <a:extLst>
              <a:ext uri="{FF2B5EF4-FFF2-40B4-BE49-F238E27FC236}">
                <a16:creationId xmlns:a16="http://schemas.microsoft.com/office/drawing/2014/main" id="{61D5C01E-79E6-43FE-9B30-FD50B3A2135F}"/>
              </a:ext>
            </a:extLst>
          </p:cNvPr>
          <p:cNvGrpSpPr/>
          <p:nvPr/>
        </p:nvGrpSpPr>
        <p:grpSpPr>
          <a:xfrm>
            <a:off x="288236" y="2915809"/>
            <a:ext cx="2159662" cy="1100879"/>
            <a:chOff x="288236" y="1677168"/>
            <a:chExt cx="2159662" cy="1100879"/>
          </a:xfrm>
        </p:grpSpPr>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1636DD81-91B6-48E3-BACF-ED7539E2DE57}"/>
                    </a:ext>
                  </a:extLst>
                </p:cNvPr>
                <p:cNvSpPr txBox="1"/>
                <p:nvPr/>
              </p:nvSpPr>
              <p:spPr>
                <a:xfrm>
                  <a:off x="288236" y="1677168"/>
                  <a:ext cx="2159662"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i="1" smtClean="0">
                                <a:latin typeface="Cambria Math" panose="02040503050406030204" pitchFamily="18" charset="0"/>
                              </a:rPr>
                              <m:t>𝐻</m:t>
                            </m:r>
                          </m:e>
                          <m:sub>
                            <m:r>
                              <a:rPr lang="en-US" sz="2000" b="0" i="1" smtClean="0">
                                <a:latin typeface="Cambria Math" panose="02040503050406030204" pitchFamily="18" charset="0"/>
                              </a:rPr>
                              <m:t>0</m:t>
                            </m:r>
                          </m:sub>
                        </m:sSub>
                        <m:r>
                          <a:rPr lang="en-US" sz="2000" b="0" i="1" smtClean="0">
                            <a:latin typeface="Cambria Math" panose="02040503050406030204" pitchFamily="18" charset="0"/>
                          </a:rPr>
                          <m:t>: </m:t>
                        </m:r>
                        <m:r>
                          <m:rPr>
                            <m:nor/>
                          </m:rPr>
                          <a:rPr lang="en-US" sz="2000" b="0" i="0" smtClean="0">
                            <a:latin typeface="Cambria Math" panose="02040503050406030204" pitchFamily="18" charset="0"/>
                          </a:rPr>
                          <m:t>Sim</m:t>
                        </m:r>
                        <m:r>
                          <m:rPr>
                            <m:nor/>
                          </m:rPr>
                          <a:rPr lang="en-US" sz="2000" b="0" i="0" smtClean="0">
                            <a:latin typeface="Cambria Math" panose="02040503050406030204" pitchFamily="18" charset="0"/>
                          </a:rPr>
                          <m:t>=</m:t>
                        </m:r>
                        <m:r>
                          <m:rPr>
                            <m:nor/>
                          </m:rPr>
                          <a:rPr lang="en-US" sz="2000" b="0" i="0" smtClean="0">
                            <a:latin typeface="Cambria Math" panose="02040503050406030204" pitchFamily="18" charset="0"/>
                          </a:rPr>
                          <m:t>Live</m:t>
                        </m:r>
                      </m:oMath>
                    </m:oMathPara>
                  </a14:m>
                  <a:endParaRPr lang="en-US" sz="3200" dirty="0"/>
                </a:p>
              </p:txBody>
            </p:sp>
          </mc:Choice>
          <mc:Fallback xmlns="">
            <p:sp>
              <p:nvSpPr>
                <p:cNvPr id="8" name="TextBox 7">
                  <a:extLst>
                    <a:ext uri="{FF2B5EF4-FFF2-40B4-BE49-F238E27FC236}">
                      <a16:creationId xmlns:a16="http://schemas.microsoft.com/office/drawing/2014/main" id="{1636DD81-91B6-48E3-BACF-ED7539E2DE57}"/>
                    </a:ext>
                  </a:extLst>
                </p:cNvPr>
                <p:cNvSpPr txBox="1">
                  <a:spLocks noRot="1" noChangeAspect="1" noMove="1" noResize="1" noEditPoints="1" noAdjustHandles="1" noChangeArrowheads="1" noChangeShapeType="1" noTextEdit="1"/>
                </p:cNvSpPr>
                <p:nvPr/>
              </p:nvSpPr>
              <p:spPr>
                <a:xfrm>
                  <a:off x="288236" y="1677168"/>
                  <a:ext cx="2159662" cy="400110"/>
                </a:xfrm>
                <a:prstGeom prst="rect">
                  <a:avLst/>
                </a:prstGeom>
                <a:blipFill>
                  <a:blip r:embed="rId3"/>
                  <a:stretch>
                    <a:fillRect b="-30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004A9E8B-4FD5-4FE4-BF51-E17893F7A39F}"/>
                    </a:ext>
                  </a:extLst>
                </p:cNvPr>
                <p:cNvSpPr txBox="1"/>
                <p:nvPr/>
              </p:nvSpPr>
              <p:spPr>
                <a:xfrm>
                  <a:off x="454725" y="2077278"/>
                  <a:ext cx="1826682" cy="70076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i="1" smtClean="0">
                                <a:latin typeface="Cambria Math" panose="02040503050406030204" pitchFamily="18" charset="0"/>
                              </a:rPr>
                              <m:t>𝐻</m:t>
                            </m:r>
                          </m:e>
                          <m:sub>
                            <m:r>
                              <a:rPr lang="en-US" sz="2000" b="0" i="1" smtClean="0">
                                <a:latin typeface="Cambria Math" panose="02040503050406030204" pitchFamily="18" charset="0"/>
                              </a:rPr>
                              <m:t>𝐴</m:t>
                            </m:r>
                          </m:sub>
                        </m:sSub>
                        <m:r>
                          <a:rPr lang="en-US" sz="2000" b="0" i="1" smtClean="0">
                            <a:latin typeface="Cambria Math" panose="02040503050406030204" pitchFamily="18" charset="0"/>
                          </a:rPr>
                          <m:t>: </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𝐻</m:t>
                            </m:r>
                          </m:e>
                          <m:sub>
                            <m:r>
                              <a:rPr lang="en-US" sz="2000" b="0" i="1" smtClean="0">
                                <a:latin typeface="Cambria Math" panose="02040503050406030204" pitchFamily="18" charset="0"/>
                              </a:rPr>
                              <m:t>0</m:t>
                            </m:r>
                          </m:sub>
                        </m:sSub>
                        <m:r>
                          <a:rPr lang="en-US" sz="2000" b="0" i="1" smtClean="0">
                            <a:latin typeface="Cambria Math" panose="02040503050406030204" pitchFamily="18" charset="0"/>
                          </a:rPr>
                          <m:t> </m:t>
                        </m:r>
                        <m:r>
                          <m:rPr>
                            <m:nor/>
                          </m:rPr>
                          <a:rPr lang="en-US" sz="2000" b="0" i="0" smtClean="0">
                            <a:latin typeface="Cambria Math" panose="02040503050406030204" pitchFamily="18" charset="0"/>
                          </a:rPr>
                          <m:t>is</m:t>
                        </m:r>
                        <m:r>
                          <m:rPr>
                            <m:nor/>
                          </m:rPr>
                          <a:rPr lang="en-US" sz="2000" b="0" i="0" smtClean="0">
                            <a:latin typeface="Cambria Math" panose="02040503050406030204" pitchFamily="18" charset="0"/>
                          </a:rPr>
                          <m:t> </m:t>
                        </m:r>
                        <m:r>
                          <m:rPr>
                            <m:nor/>
                          </m:rPr>
                          <a:rPr lang="en-US" sz="2000" b="0" i="0" smtClean="0">
                            <a:latin typeface="Cambria Math" panose="02040503050406030204" pitchFamily="18" charset="0"/>
                          </a:rPr>
                          <m:t>false</m:t>
                        </m:r>
                      </m:oMath>
                    </m:oMathPara>
                  </a14:m>
                  <a:endParaRPr lang="en-US" sz="3200" dirty="0"/>
                </a:p>
              </p:txBody>
            </p:sp>
          </mc:Choice>
          <mc:Fallback xmlns="">
            <p:sp>
              <p:nvSpPr>
                <p:cNvPr id="9" name="TextBox 8">
                  <a:extLst>
                    <a:ext uri="{FF2B5EF4-FFF2-40B4-BE49-F238E27FC236}">
                      <a16:creationId xmlns:a16="http://schemas.microsoft.com/office/drawing/2014/main" id="{004A9E8B-4FD5-4FE4-BF51-E17893F7A39F}"/>
                    </a:ext>
                  </a:extLst>
                </p:cNvPr>
                <p:cNvSpPr txBox="1">
                  <a:spLocks noRot="1" noChangeAspect="1" noMove="1" noResize="1" noEditPoints="1" noAdjustHandles="1" noChangeArrowheads="1" noChangeShapeType="1" noTextEdit="1"/>
                </p:cNvSpPr>
                <p:nvPr/>
              </p:nvSpPr>
              <p:spPr>
                <a:xfrm>
                  <a:off x="454725" y="2077278"/>
                  <a:ext cx="1826682" cy="700769"/>
                </a:xfrm>
                <a:prstGeom prst="rect">
                  <a:avLst/>
                </a:prstGeom>
                <a:blipFill>
                  <a:blip r:embed="rId4"/>
                  <a:stretch>
                    <a:fillRect/>
                  </a:stretch>
                </a:blipFill>
              </p:spPr>
              <p:txBody>
                <a:bodyPr/>
                <a:lstStyle/>
                <a:p>
                  <a:r>
                    <a:rPr lang="en-US">
                      <a:noFill/>
                    </a:rPr>
                    <a:t> </a:t>
                  </a:r>
                </a:p>
              </p:txBody>
            </p:sp>
          </mc:Fallback>
        </mc:AlternateContent>
      </p:grpSp>
      <p:grpSp>
        <p:nvGrpSpPr>
          <p:cNvPr id="10" name="Group 9">
            <a:extLst>
              <a:ext uri="{FF2B5EF4-FFF2-40B4-BE49-F238E27FC236}">
                <a16:creationId xmlns:a16="http://schemas.microsoft.com/office/drawing/2014/main" id="{91700631-8FA9-4AB0-BB58-B9B36E566513}"/>
              </a:ext>
            </a:extLst>
          </p:cNvPr>
          <p:cNvGrpSpPr/>
          <p:nvPr/>
        </p:nvGrpSpPr>
        <p:grpSpPr>
          <a:xfrm rot="5400000">
            <a:off x="7077446" y="3494236"/>
            <a:ext cx="400110" cy="1511520"/>
            <a:chOff x="704850" y="3048000"/>
            <a:chExt cx="914400" cy="1333500"/>
          </a:xfrm>
        </p:grpSpPr>
        <p:cxnSp>
          <p:nvCxnSpPr>
            <p:cNvPr id="11" name="Straight Connector 10">
              <a:extLst>
                <a:ext uri="{FF2B5EF4-FFF2-40B4-BE49-F238E27FC236}">
                  <a16:creationId xmlns:a16="http://schemas.microsoft.com/office/drawing/2014/main" id="{C3F02780-0615-498E-9602-A18E228B3A5B}"/>
                </a:ext>
              </a:extLst>
            </p:cNvPr>
            <p:cNvCxnSpPr>
              <a:cxnSpLocks/>
            </p:cNvCxnSpPr>
            <p:nvPr/>
          </p:nvCxnSpPr>
          <p:spPr>
            <a:xfrm>
              <a:off x="1162050" y="3048000"/>
              <a:ext cx="0" cy="133350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F940A06-2345-4F1E-922A-14B0DD3E56CB}"/>
                </a:ext>
              </a:extLst>
            </p:cNvPr>
            <p:cNvCxnSpPr/>
            <p:nvPr/>
          </p:nvCxnSpPr>
          <p:spPr>
            <a:xfrm>
              <a:off x="704850" y="3048000"/>
              <a:ext cx="9144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484F307-D287-4EE0-9A93-64166730310B}"/>
                </a:ext>
              </a:extLst>
            </p:cNvPr>
            <p:cNvCxnSpPr/>
            <p:nvPr/>
          </p:nvCxnSpPr>
          <p:spPr>
            <a:xfrm>
              <a:off x="704850" y="4381500"/>
              <a:ext cx="9144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14C445B8-E436-4D6F-8BF7-9C1D4408F2EE}"/>
              </a:ext>
            </a:extLst>
          </p:cNvPr>
          <p:cNvGrpSpPr/>
          <p:nvPr/>
        </p:nvGrpSpPr>
        <p:grpSpPr>
          <a:xfrm rot="5400000">
            <a:off x="7077446" y="2938375"/>
            <a:ext cx="400110" cy="974796"/>
            <a:chOff x="704850" y="3048000"/>
            <a:chExt cx="914400" cy="1333500"/>
          </a:xfrm>
        </p:grpSpPr>
        <p:cxnSp>
          <p:nvCxnSpPr>
            <p:cNvPr id="15" name="Straight Connector 14">
              <a:extLst>
                <a:ext uri="{FF2B5EF4-FFF2-40B4-BE49-F238E27FC236}">
                  <a16:creationId xmlns:a16="http://schemas.microsoft.com/office/drawing/2014/main" id="{527B639F-0440-42C8-8CBF-A72198D11F2E}"/>
                </a:ext>
              </a:extLst>
            </p:cNvPr>
            <p:cNvCxnSpPr>
              <a:cxnSpLocks/>
            </p:cNvCxnSpPr>
            <p:nvPr/>
          </p:nvCxnSpPr>
          <p:spPr>
            <a:xfrm>
              <a:off x="1162050" y="3048000"/>
              <a:ext cx="0" cy="13335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87E78F1-FF81-469E-9987-D5E960C61C0B}"/>
                </a:ext>
              </a:extLst>
            </p:cNvPr>
            <p:cNvCxnSpPr/>
            <p:nvPr/>
          </p:nvCxnSpPr>
          <p:spPr>
            <a:xfrm>
              <a:off x="704850" y="3048000"/>
              <a:ext cx="9144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4D78900-F6DA-4D72-B246-581B0DD4DC27}"/>
                </a:ext>
              </a:extLst>
            </p:cNvPr>
            <p:cNvCxnSpPr/>
            <p:nvPr/>
          </p:nvCxnSpPr>
          <p:spPr>
            <a:xfrm>
              <a:off x="704850" y="4381500"/>
              <a:ext cx="914400" cy="0"/>
            </a:xfrm>
            <a:prstGeom prst="line">
              <a:avLst/>
            </a:prstGeom>
            <a:ln w="38100"/>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6438E925-7C04-4771-B054-33C6DAC91188}"/>
                  </a:ext>
                </a:extLst>
              </p:cNvPr>
              <p:cNvSpPr txBox="1"/>
              <p:nvPr/>
            </p:nvSpPr>
            <p:spPr>
              <a:xfrm>
                <a:off x="6174059" y="4434662"/>
                <a:ext cx="695363"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𝑌</m:t>
                              </m:r>
                            </m:e>
                          </m:acc>
                        </m:e>
                        <m:sub>
                          <m:r>
                            <m:rPr>
                              <m:sty m:val="p"/>
                            </m:rPr>
                            <a:rPr lang="en-US">
                              <a:latin typeface="Cambria Math" panose="02040503050406030204" pitchFamily="18" charset="0"/>
                            </a:rPr>
                            <m:t>sim</m:t>
                          </m:r>
                        </m:sub>
                      </m:sSub>
                    </m:oMath>
                  </m:oMathPara>
                </a14:m>
                <a:endParaRPr lang="en-US" dirty="0"/>
              </a:p>
            </p:txBody>
          </p:sp>
        </mc:Choice>
        <mc:Fallback xmlns="">
          <p:sp>
            <p:nvSpPr>
              <p:cNvPr id="4" name="TextBox 3">
                <a:extLst>
                  <a:ext uri="{FF2B5EF4-FFF2-40B4-BE49-F238E27FC236}">
                    <a16:creationId xmlns:a16="http://schemas.microsoft.com/office/drawing/2014/main" id="{6438E925-7C04-4771-B054-33C6DAC91188}"/>
                  </a:ext>
                </a:extLst>
              </p:cNvPr>
              <p:cNvSpPr txBox="1">
                <a:spLocks noRot="1" noChangeAspect="1" noMove="1" noResize="1" noEditPoints="1" noAdjustHandles="1" noChangeArrowheads="1" noChangeShapeType="1" noTextEdit="1"/>
              </p:cNvSpPr>
              <p:nvPr/>
            </p:nvSpPr>
            <p:spPr>
              <a:xfrm>
                <a:off x="6174059" y="4434662"/>
                <a:ext cx="695363" cy="369332"/>
              </a:xfrm>
              <a:prstGeom prst="rect">
                <a:avLst/>
              </a:prstGeom>
              <a:blipFill>
                <a:blip r:embed="rId5"/>
                <a:stretch>
                  <a:fillRect b="-163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AA55C8C8-B41B-4612-868E-A686F41B22D6}"/>
                  </a:ext>
                </a:extLst>
              </p:cNvPr>
              <p:cNvSpPr txBox="1"/>
              <p:nvPr/>
            </p:nvSpPr>
            <p:spPr>
              <a:xfrm>
                <a:off x="7685579" y="4434662"/>
                <a:ext cx="695363"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𝑌</m:t>
                              </m:r>
                            </m:e>
                          </m:acc>
                        </m:e>
                        <m:sub>
                          <m:r>
                            <m:rPr>
                              <m:sty m:val="p"/>
                            </m:rPr>
                            <a:rPr lang="en-US" b="0" i="0" smtClean="0">
                              <a:latin typeface="Cambria Math" panose="02040503050406030204" pitchFamily="18" charset="0"/>
                            </a:rPr>
                            <m:t>live</m:t>
                          </m:r>
                        </m:sub>
                      </m:sSub>
                    </m:oMath>
                  </m:oMathPara>
                </a14:m>
                <a:endParaRPr lang="en-US" dirty="0"/>
              </a:p>
            </p:txBody>
          </p:sp>
        </mc:Choice>
        <mc:Fallback xmlns="">
          <p:sp>
            <p:nvSpPr>
              <p:cNvPr id="18" name="TextBox 17">
                <a:extLst>
                  <a:ext uri="{FF2B5EF4-FFF2-40B4-BE49-F238E27FC236}">
                    <a16:creationId xmlns:a16="http://schemas.microsoft.com/office/drawing/2014/main" id="{AA55C8C8-B41B-4612-868E-A686F41B22D6}"/>
                  </a:ext>
                </a:extLst>
              </p:cNvPr>
              <p:cNvSpPr txBox="1">
                <a:spLocks noRot="1" noChangeAspect="1" noMove="1" noResize="1" noEditPoints="1" noAdjustHandles="1" noChangeArrowheads="1" noChangeShapeType="1" noTextEdit="1"/>
              </p:cNvSpPr>
              <p:nvPr/>
            </p:nvSpPr>
            <p:spPr>
              <a:xfrm>
                <a:off x="7685579" y="4434662"/>
                <a:ext cx="695363" cy="369332"/>
              </a:xfrm>
              <a:prstGeom prst="rect">
                <a:avLst/>
              </a:prstGeom>
              <a:blipFill>
                <a:blip r:embed="rId6"/>
                <a:stretch>
                  <a:fillRect b="-1639"/>
                </a:stretch>
              </a:blipFill>
            </p:spPr>
            <p:txBody>
              <a:bodyPr/>
              <a:lstStyle/>
              <a:p>
                <a:r>
                  <a:rPr lang="en-US">
                    <a:noFill/>
                  </a:rPr>
                  <a:t> </a:t>
                </a:r>
              </a:p>
            </p:txBody>
          </p:sp>
        </mc:Fallback>
      </mc:AlternateContent>
      <p:sp>
        <p:nvSpPr>
          <p:cNvPr id="19" name="TextBox 18">
            <a:extLst>
              <a:ext uri="{FF2B5EF4-FFF2-40B4-BE49-F238E27FC236}">
                <a16:creationId xmlns:a16="http://schemas.microsoft.com/office/drawing/2014/main" id="{C9B417ED-86A8-4811-9D70-E68F4C30A344}"/>
              </a:ext>
            </a:extLst>
          </p:cNvPr>
          <p:cNvSpPr txBox="1"/>
          <p:nvPr/>
        </p:nvSpPr>
        <p:spPr>
          <a:xfrm>
            <a:off x="5340120" y="4065330"/>
            <a:ext cx="1093304" cy="369332"/>
          </a:xfrm>
          <a:prstGeom prst="rect">
            <a:avLst/>
          </a:prstGeom>
          <a:noFill/>
        </p:spPr>
        <p:txBody>
          <a:bodyPr wrap="square" rtlCol="0">
            <a:spAutoFit/>
          </a:bodyPr>
          <a:lstStyle/>
          <a:p>
            <a:r>
              <a:rPr lang="en-US" b="1" dirty="0"/>
              <a:t>DATA:</a:t>
            </a:r>
          </a:p>
        </p:txBody>
      </p:sp>
      <p:sp>
        <p:nvSpPr>
          <p:cNvPr id="20" name="TextBox 19">
            <a:extLst>
              <a:ext uri="{FF2B5EF4-FFF2-40B4-BE49-F238E27FC236}">
                <a16:creationId xmlns:a16="http://schemas.microsoft.com/office/drawing/2014/main" id="{05564C00-B705-4B95-AF84-F5B67425DC5B}"/>
              </a:ext>
            </a:extLst>
          </p:cNvPr>
          <p:cNvSpPr txBox="1"/>
          <p:nvPr/>
        </p:nvSpPr>
        <p:spPr>
          <a:xfrm>
            <a:off x="4510578" y="3244334"/>
            <a:ext cx="1922846" cy="369332"/>
          </a:xfrm>
          <a:prstGeom prst="rect">
            <a:avLst/>
          </a:prstGeom>
          <a:noFill/>
        </p:spPr>
        <p:txBody>
          <a:bodyPr wrap="square" rtlCol="0">
            <a:spAutoFit/>
          </a:bodyPr>
          <a:lstStyle/>
          <a:p>
            <a:r>
              <a:rPr lang="en-US" b="1" dirty="0"/>
              <a:t>THRESHOLD:</a:t>
            </a:r>
          </a:p>
        </p:txBody>
      </p:sp>
      <p:grpSp>
        <p:nvGrpSpPr>
          <p:cNvPr id="22" name="Group 21">
            <a:extLst>
              <a:ext uri="{FF2B5EF4-FFF2-40B4-BE49-F238E27FC236}">
                <a16:creationId xmlns:a16="http://schemas.microsoft.com/office/drawing/2014/main" id="{8165D9B2-C753-4B32-90EB-7E06C86301AC}"/>
              </a:ext>
            </a:extLst>
          </p:cNvPr>
          <p:cNvGrpSpPr/>
          <p:nvPr/>
        </p:nvGrpSpPr>
        <p:grpSpPr>
          <a:xfrm>
            <a:off x="1844925" y="4049941"/>
            <a:ext cx="1205946" cy="496957"/>
            <a:chOff x="3389243" y="1222513"/>
            <a:chExt cx="510208" cy="496957"/>
          </a:xfrm>
        </p:grpSpPr>
        <p:cxnSp>
          <p:nvCxnSpPr>
            <p:cNvPr id="23" name="Straight Connector 22">
              <a:extLst>
                <a:ext uri="{FF2B5EF4-FFF2-40B4-BE49-F238E27FC236}">
                  <a16:creationId xmlns:a16="http://schemas.microsoft.com/office/drawing/2014/main" id="{E9214C86-5AC3-4DB3-A039-5257F4FB89FE}"/>
                </a:ext>
              </a:extLst>
            </p:cNvPr>
            <p:cNvCxnSpPr/>
            <p:nvPr/>
          </p:nvCxnSpPr>
          <p:spPr>
            <a:xfrm flipV="1">
              <a:off x="3389243" y="1222513"/>
              <a:ext cx="496957" cy="49695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20A621F-22B9-45D0-A368-38E69E3DC339}"/>
                </a:ext>
              </a:extLst>
            </p:cNvPr>
            <p:cNvCxnSpPr>
              <a:cxnSpLocks/>
            </p:cNvCxnSpPr>
            <p:nvPr/>
          </p:nvCxnSpPr>
          <p:spPr>
            <a:xfrm rot="5400000" flipV="1">
              <a:off x="3402494" y="1222513"/>
              <a:ext cx="496957" cy="49695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1FA0B7B7-452C-4F77-A8C0-E3C598756B80}"/>
              </a:ext>
            </a:extLst>
          </p:cNvPr>
          <p:cNvGrpSpPr/>
          <p:nvPr/>
        </p:nvGrpSpPr>
        <p:grpSpPr>
          <a:xfrm>
            <a:off x="6397908" y="4487563"/>
            <a:ext cx="247664" cy="206396"/>
            <a:chOff x="3389243" y="1222513"/>
            <a:chExt cx="510208" cy="496957"/>
          </a:xfrm>
        </p:grpSpPr>
        <p:cxnSp>
          <p:nvCxnSpPr>
            <p:cNvPr id="26" name="Straight Connector 25">
              <a:extLst>
                <a:ext uri="{FF2B5EF4-FFF2-40B4-BE49-F238E27FC236}">
                  <a16:creationId xmlns:a16="http://schemas.microsoft.com/office/drawing/2014/main" id="{E4031A93-72E5-4816-92FB-F5B7AB4FB44D}"/>
                </a:ext>
              </a:extLst>
            </p:cNvPr>
            <p:cNvCxnSpPr/>
            <p:nvPr/>
          </p:nvCxnSpPr>
          <p:spPr>
            <a:xfrm flipV="1">
              <a:off x="3389243" y="1222513"/>
              <a:ext cx="496957" cy="49695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A89715A-C930-4073-BC55-16227F9FA738}"/>
                </a:ext>
              </a:extLst>
            </p:cNvPr>
            <p:cNvCxnSpPr>
              <a:cxnSpLocks/>
            </p:cNvCxnSpPr>
            <p:nvPr/>
          </p:nvCxnSpPr>
          <p:spPr>
            <a:xfrm rot="5400000" flipV="1">
              <a:off x="3402494" y="1222513"/>
              <a:ext cx="496957" cy="49695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33497C6F-3ABF-420B-B702-11D7512B0E8E}"/>
              </a:ext>
            </a:extLst>
          </p:cNvPr>
          <p:cNvGrpSpPr/>
          <p:nvPr/>
        </p:nvGrpSpPr>
        <p:grpSpPr>
          <a:xfrm>
            <a:off x="7909428" y="4487563"/>
            <a:ext cx="247664" cy="206396"/>
            <a:chOff x="3389243" y="1222513"/>
            <a:chExt cx="510208" cy="496957"/>
          </a:xfrm>
        </p:grpSpPr>
        <p:cxnSp>
          <p:nvCxnSpPr>
            <p:cNvPr id="29" name="Straight Connector 28">
              <a:extLst>
                <a:ext uri="{FF2B5EF4-FFF2-40B4-BE49-F238E27FC236}">
                  <a16:creationId xmlns:a16="http://schemas.microsoft.com/office/drawing/2014/main" id="{2F62C8F9-46B1-42AE-93DC-450CE438EFB7}"/>
                </a:ext>
              </a:extLst>
            </p:cNvPr>
            <p:cNvCxnSpPr/>
            <p:nvPr/>
          </p:nvCxnSpPr>
          <p:spPr>
            <a:xfrm flipV="1">
              <a:off x="3389243" y="1222513"/>
              <a:ext cx="496957" cy="49695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90B97DF-E11A-4EB5-A39A-5468125116B6}"/>
                </a:ext>
              </a:extLst>
            </p:cNvPr>
            <p:cNvCxnSpPr>
              <a:cxnSpLocks/>
            </p:cNvCxnSpPr>
            <p:nvPr/>
          </p:nvCxnSpPr>
          <p:spPr>
            <a:xfrm rot="5400000" flipV="1">
              <a:off x="3402494" y="1222513"/>
              <a:ext cx="496957" cy="49695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1E13E8B9-3FD2-472F-9A30-CAA5EF29BA05}"/>
                  </a:ext>
                </a:extLst>
              </p:cNvPr>
              <p:cNvSpPr txBox="1"/>
              <p:nvPr/>
            </p:nvSpPr>
            <p:spPr>
              <a:xfrm>
                <a:off x="444786" y="4882507"/>
                <a:ext cx="5418482" cy="96122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i="1" smtClean="0">
                          <a:latin typeface="Cambria Math" panose="02040503050406030204" pitchFamily="18" charset="0"/>
                        </a:rPr>
                        <m:t>𝑊</m:t>
                      </m:r>
                      <m:r>
                        <a:rPr lang="en-US" sz="2400" i="1" smtClean="0">
                          <a:latin typeface="Cambria Math" panose="02040503050406030204" pitchFamily="18" charset="0"/>
                        </a:rPr>
                        <m:t>=</m:t>
                      </m:r>
                      <m:sSup>
                        <m:sSupPr>
                          <m:ctrlPr>
                            <a:rPr lang="en-US" sz="2400" i="1">
                              <a:latin typeface="Cambria Math" panose="02040503050406030204" pitchFamily="18" charset="0"/>
                            </a:rPr>
                          </m:ctrlPr>
                        </m:sSupPr>
                        <m:e>
                          <m:d>
                            <m:dPr>
                              <m:ctrlPr>
                                <a:rPr lang="en-US" sz="2400" i="1">
                                  <a:latin typeface="Cambria Math" panose="02040503050406030204" pitchFamily="18" charset="0"/>
                                </a:rPr>
                              </m:ctrlPr>
                            </m:dPr>
                            <m:e>
                              <m:sSub>
                                <m:sSubPr>
                                  <m:ctrlPr>
                                    <a:rPr lang="en-US" sz="2400" i="1">
                                      <a:latin typeface="Cambria Math" panose="02040503050406030204" pitchFamily="18" charset="0"/>
                                    </a:rPr>
                                  </m:ctrlPr>
                                </m:sSubPr>
                                <m:e>
                                  <m:acc>
                                    <m:accPr>
                                      <m:chr m:val="̂"/>
                                      <m:ctrlPr>
                                        <a:rPr lang="en-US" sz="2400" i="1">
                                          <a:latin typeface="Cambria Math" panose="02040503050406030204" pitchFamily="18" charset="0"/>
                                        </a:rPr>
                                      </m:ctrlPr>
                                    </m:accPr>
                                    <m:e>
                                      <m:r>
                                        <a:rPr lang="en-US" sz="2400" i="1">
                                          <a:latin typeface="Cambria Math" panose="02040503050406030204" pitchFamily="18" charset="0"/>
                                        </a:rPr>
                                        <m:t>𝛽</m:t>
                                      </m:r>
                                    </m:e>
                                  </m:acc>
                                </m:e>
                                <m:sub>
                                  <m:r>
                                    <m:rPr>
                                      <m:sty m:val="p"/>
                                    </m:rPr>
                                    <a:rPr lang="en-US" sz="2400" i="1" smtClean="0">
                                      <a:latin typeface="Cambria Math" panose="02040503050406030204" pitchFamily="18" charset="0"/>
                                    </a:rPr>
                                    <m:t>sim</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acc>
                                    <m:accPr>
                                      <m:chr m:val="̂"/>
                                      <m:ctrlPr>
                                        <a:rPr lang="en-US" sz="2400" i="1">
                                          <a:latin typeface="Cambria Math" panose="02040503050406030204" pitchFamily="18" charset="0"/>
                                        </a:rPr>
                                      </m:ctrlPr>
                                    </m:accPr>
                                    <m:e>
                                      <m:r>
                                        <a:rPr lang="en-US" sz="2400" i="1">
                                          <a:latin typeface="Cambria Math" panose="02040503050406030204" pitchFamily="18" charset="0"/>
                                        </a:rPr>
                                        <m:t>𝛽</m:t>
                                      </m:r>
                                    </m:e>
                                  </m:acc>
                                </m:e>
                                <m:sub>
                                  <m:r>
                                    <m:rPr>
                                      <m:sty m:val="p"/>
                                    </m:rPr>
                                    <a:rPr lang="en-US" sz="2400" i="1" smtClean="0">
                                      <a:latin typeface="Cambria Math" panose="02040503050406030204" pitchFamily="18" charset="0"/>
                                    </a:rPr>
                                    <m:t>live</m:t>
                                  </m:r>
                                </m:sub>
                              </m:sSub>
                            </m:e>
                          </m:d>
                        </m:e>
                        <m:sup>
                          <m:r>
                            <m:rPr>
                              <m:sty m:val="p"/>
                            </m:rPr>
                            <a:rPr lang="en-US" sz="2400" b="0" i="0" smtClean="0">
                              <a:latin typeface="Cambria Math" panose="02040503050406030204" pitchFamily="18" charset="0"/>
                            </a:rPr>
                            <m:t>T</m:t>
                          </m:r>
                        </m:sup>
                      </m:sSup>
                      <m:sSup>
                        <m:sSupPr>
                          <m:ctrlPr>
                            <a:rPr lang="en-US" sz="2400" i="1">
                              <a:latin typeface="Cambria Math" panose="02040503050406030204" pitchFamily="18" charset="0"/>
                            </a:rPr>
                          </m:ctrlPr>
                        </m:sSupPr>
                        <m:e>
                          <m:r>
                            <a:rPr lang="en-US" sz="2400" i="1">
                              <a:latin typeface="Cambria Math" panose="02040503050406030204" pitchFamily="18" charset="0"/>
                            </a:rPr>
                            <m:t>𝑉</m:t>
                          </m:r>
                        </m:e>
                        <m:sup>
                          <m:r>
                            <a:rPr lang="en-US" sz="2400" i="1">
                              <a:latin typeface="Cambria Math" panose="02040503050406030204" pitchFamily="18" charset="0"/>
                            </a:rPr>
                            <m:t>−1</m:t>
                          </m:r>
                        </m:sup>
                      </m:sSup>
                      <m:r>
                        <a:rPr lang="en-US" sz="2400" i="1">
                          <a:latin typeface="Cambria Math" panose="02040503050406030204" pitchFamily="18" charset="0"/>
                        </a:rPr>
                        <m:t>(</m:t>
                      </m:r>
                      <m:sSub>
                        <m:sSubPr>
                          <m:ctrlPr>
                            <a:rPr lang="en-US" sz="2400" i="1">
                              <a:latin typeface="Cambria Math" panose="02040503050406030204" pitchFamily="18" charset="0"/>
                            </a:rPr>
                          </m:ctrlPr>
                        </m:sSubPr>
                        <m:e>
                          <m:acc>
                            <m:accPr>
                              <m:chr m:val="̂"/>
                              <m:ctrlPr>
                                <a:rPr lang="en-US" sz="2400" i="1">
                                  <a:latin typeface="Cambria Math" panose="02040503050406030204" pitchFamily="18" charset="0"/>
                                </a:rPr>
                              </m:ctrlPr>
                            </m:accPr>
                            <m:e>
                              <m:r>
                                <a:rPr lang="en-US" sz="2400" i="1">
                                  <a:latin typeface="Cambria Math" panose="02040503050406030204" pitchFamily="18" charset="0"/>
                                </a:rPr>
                                <m:t>𝛽</m:t>
                              </m:r>
                            </m:e>
                          </m:acc>
                        </m:e>
                        <m:sub>
                          <m:r>
                            <m:rPr>
                              <m:sty m:val="p"/>
                            </m:rPr>
                            <a:rPr lang="en-US" sz="2400" i="1" smtClean="0">
                              <a:latin typeface="Cambria Math" panose="02040503050406030204" pitchFamily="18" charset="0"/>
                            </a:rPr>
                            <m:t>sim</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acc>
                            <m:accPr>
                              <m:chr m:val="̂"/>
                              <m:ctrlPr>
                                <a:rPr lang="en-US" sz="2400" i="1">
                                  <a:latin typeface="Cambria Math" panose="02040503050406030204" pitchFamily="18" charset="0"/>
                                </a:rPr>
                              </m:ctrlPr>
                            </m:accPr>
                            <m:e>
                              <m:r>
                                <a:rPr lang="en-US" sz="2400" i="1">
                                  <a:latin typeface="Cambria Math" panose="02040503050406030204" pitchFamily="18" charset="0"/>
                                </a:rPr>
                                <m:t>𝛽</m:t>
                              </m:r>
                            </m:e>
                          </m:acc>
                        </m:e>
                        <m:sub>
                          <m:r>
                            <m:rPr>
                              <m:sty m:val="p"/>
                            </m:rPr>
                            <a:rPr lang="en-US" sz="2400" i="1" smtClean="0">
                              <a:latin typeface="Cambria Math" panose="02040503050406030204" pitchFamily="18" charset="0"/>
                            </a:rPr>
                            <m:t>live</m:t>
                          </m:r>
                        </m:sub>
                      </m:sSub>
                      <m:r>
                        <a:rPr lang="en-US" sz="2400" i="1">
                          <a:latin typeface="Cambria Math" panose="02040503050406030204" pitchFamily="18" charset="0"/>
                        </a:rPr>
                        <m:t>)</m:t>
                      </m:r>
                    </m:oMath>
                  </m:oMathPara>
                </a14:m>
                <a:endParaRPr lang="en-US" sz="2400" dirty="0"/>
              </a:p>
              <a:p>
                <a:endParaRPr lang="en-US" sz="2400" dirty="0"/>
              </a:p>
            </p:txBody>
          </p:sp>
        </mc:Choice>
        <mc:Fallback xmlns="">
          <p:sp>
            <p:nvSpPr>
              <p:cNvPr id="31" name="TextBox 30">
                <a:extLst>
                  <a:ext uri="{FF2B5EF4-FFF2-40B4-BE49-F238E27FC236}">
                    <a16:creationId xmlns:a16="http://schemas.microsoft.com/office/drawing/2014/main" id="{1E13E8B9-3FD2-472F-9A30-CAA5EF29BA05}"/>
                  </a:ext>
                </a:extLst>
              </p:cNvPr>
              <p:cNvSpPr txBox="1">
                <a:spLocks noRot="1" noChangeAspect="1" noMove="1" noResize="1" noEditPoints="1" noAdjustHandles="1" noChangeArrowheads="1" noChangeShapeType="1" noTextEdit="1"/>
              </p:cNvSpPr>
              <p:nvPr/>
            </p:nvSpPr>
            <p:spPr>
              <a:xfrm>
                <a:off x="444786" y="4882507"/>
                <a:ext cx="5418482" cy="961225"/>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9B4B35B9-423C-4419-9D63-207F71A55C20}"/>
                  </a:ext>
                </a:extLst>
              </p:cNvPr>
              <p:cNvSpPr txBox="1"/>
              <p:nvPr/>
            </p:nvSpPr>
            <p:spPr>
              <a:xfrm>
                <a:off x="6174059" y="4801742"/>
                <a:ext cx="695363" cy="38420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𝛽</m:t>
                              </m:r>
                            </m:e>
                          </m:acc>
                        </m:e>
                        <m:sub>
                          <m:r>
                            <m:rPr>
                              <m:sty m:val="p"/>
                            </m:rPr>
                            <a:rPr lang="en-US">
                              <a:latin typeface="Cambria Math" panose="02040503050406030204" pitchFamily="18" charset="0"/>
                            </a:rPr>
                            <m:t>sim</m:t>
                          </m:r>
                        </m:sub>
                      </m:sSub>
                    </m:oMath>
                  </m:oMathPara>
                </a14:m>
                <a:endParaRPr lang="en-US" dirty="0"/>
              </a:p>
            </p:txBody>
          </p:sp>
        </mc:Choice>
        <mc:Fallback xmlns="">
          <p:sp>
            <p:nvSpPr>
              <p:cNvPr id="32" name="TextBox 31">
                <a:extLst>
                  <a:ext uri="{FF2B5EF4-FFF2-40B4-BE49-F238E27FC236}">
                    <a16:creationId xmlns:a16="http://schemas.microsoft.com/office/drawing/2014/main" id="{9B4B35B9-423C-4419-9D63-207F71A55C20}"/>
                  </a:ext>
                </a:extLst>
              </p:cNvPr>
              <p:cNvSpPr txBox="1">
                <a:spLocks noRot="1" noChangeAspect="1" noMove="1" noResize="1" noEditPoints="1" noAdjustHandles="1" noChangeArrowheads="1" noChangeShapeType="1" noTextEdit="1"/>
              </p:cNvSpPr>
              <p:nvPr/>
            </p:nvSpPr>
            <p:spPr>
              <a:xfrm>
                <a:off x="6174059" y="4801742"/>
                <a:ext cx="695363" cy="384208"/>
              </a:xfrm>
              <a:prstGeom prst="rect">
                <a:avLst/>
              </a:prstGeom>
              <a:blipFill>
                <a:blip r:embed="rId8"/>
                <a:stretch>
                  <a:fillRect t="-6349" b="-142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0E5F353D-F0DD-4A67-B467-5D706EAD51BD}"/>
                  </a:ext>
                </a:extLst>
              </p:cNvPr>
              <p:cNvSpPr txBox="1"/>
              <p:nvPr/>
            </p:nvSpPr>
            <p:spPr>
              <a:xfrm>
                <a:off x="7685579" y="4801742"/>
                <a:ext cx="695363" cy="38420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𝛽</m:t>
                              </m:r>
                            </m:e>
                          </m:acc>
                        </m:e>
                        <m:sub>
                          <m:r>
                            <m:rPr>
                              <m:sty m:val="p"/>
                            </m:rPr>
                            <a:rPr lang="en-US" b="0" i="0" smtClean="0">
                              <a:latin typeface="Cambria Math" panose="02040503050406030204" pitchFamily="18" charset="0"/>
                            </a:rPr>
                            <m:t>live</m:t>
                          </m:r>
                        </m:sub>
                      </m:sSub>
                    </m:oMath>
                  </m:oMathPara>
                </a14:m>
                <a:endParaRPr lang="en-US" dirty="0"/>
              </a:p>
            </p:txBody>
          </p:sp>
        </mc:Choice>
        <mc:Fallback xmlns="">
          <p:sp>
            <p:nvSpPr>
              <p:cNvPr id="33" name="TextBox 32">
                <a:extLst>
                  <a:ext uri="{FF2B5EF4-FFF2-40B4-BE49-F238E27FC236}">
                    <a16:creationId xmlns:a16="http://schemas.microsoft.com/office/drawing/2014/main" id="{0E5F353D-F0DD-4A67-B467-5D706EAD51BD}"/>
                  </a:ext>
                </a:extLst>
              </p:cNvPr>
              <p:cNvSpPr txBox="1">
                <a:spLocks noRot="1" noChangeAspect="1" noMove="1" noResize="1" noEditPoints="1" noAdjustHandles="1" noChangeArrowheads="1" noChangeShapeType="1" noTextEdit="1"/>
              </p:cNvSpPr>
              <p:nvPr/>
            </p:nvSpPr>
            <p:spPr>
              <a:xfrm>
                <a:off x="7685579" y="4801742"/>
                <a:ext cx="695363" cy="384208"/>
              </a:xfrm>
              <a:prstGeom prst="rect">
                <a:avLst/>
              </a:prstGeom>
              <a:blipFill>
                <a:blip r:embed="rId9"/>
                <a:stretch>
                  <a:fillRect t="-6349" b="-14286"/>
                </a:stretch>
              </a:blipFill>
            </p:spPr>
            <p:txBody>
              <a:bodyPr/>
              <a:lstStyle/>
              <a:p>
                <a:r>
                  <a:rPr lang="en-US">
                    <a:noFill/>
                  </a:rPr>
                  <a:t> </a:t>
                </a:r>
              </a:p>
            </p:txBody>
          </p:sp>
        </mc:Fallback>
      </mc:AlternateContent>
      <p:grpSp>
        <p:nvGrpSpPr>
          <p:cNvPr id="34" name="Group 33">
            <a:extLst>
              <a:ext uri="{FF2B5EF4-FFF2-40B4-BE49-F238E27FC236}">
                <a16:creationId xmlns:a16="http://schemas.microsoft.com/office/drawing/2014/main" id="{8E6270B0-4932-4261-9D8A-411019C9BD2D}"/>
              </a:ext>
            </a:extLst>
          </p:cNvPr>
          <p:cNvGrpSpPr/>
          <p:nvPr/>
        </p:nvGrpSpPr>
        <p:grpSpPr>
          <a:xfrm>
            <a:off x="1844924" y="5037050"/>
            <a:ext cx="4018343" cy="496957"/>
            <a:chOff x="3389243" y="1222513"/>
            <a:chExt cx="510208" cy="496957"/>
          </a:xfrm>
        </p:grpSpPr>
        <p:cxnSp>
          <p:nvCxnSpPr>
            <p:cNvPr id="35" name="Straight Connector 34">
              <a:extLst>
                <a:ext uri="{FF2B5EF4-FFF2-40B4-BE49-F238E27FC236}">
                  <a16:creationId xmlns:a16="http://schemas.microsoft.com/office/drawing/2014/main" id="{2781431E-3C23-49EB-8339-25D55D5FA657}"/>
                </a:ext>
              </a:extLst>
            </p:cNvPr>
            <p:cNvCxnSpPr/>
            <p:nvPr/>
          </p:nvCxnSpPr>
          <p:spPr>
            <a:xfrm flipV="1">
              <a:off x="3389243" y="1222513"/>
              <a:ext cx="496957" cy="49695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B9213E87-7248-4038-B75A-08EFD2453BC4}"/>
                </a:ext>
              </a:extLst>
            </p:cNvPr>
            <p:cNvCxnSpPr>
              <a:cxnSpLocks/>
            </p:cNvCxnSpPr>
            <p:nvPr/>
          </p:nvCxnSpPr>
          <p:spPr>
            <a:xfrm rot="5400000" flipV="1">
              <a:off x="3402494" y="1222513"/>
              <a:ext cx="496957" cy="49695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F780EAD5-3C13-4A26-938A-99D14D455D8C}"/>
                  </a:ext>
                </a:extLst>
              </p:cNvPr>
              <p:cNvSpPr txBox="1"/>
              <p:nvPr/>
            </p:nvSpPr>
            <p:spPr>
              <a:xfrm>
                <a:off x="570201" y="5660265"/>
                <a:ext cx="3306436" cy="103515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i="1" smtClean="0">
                          <a:latin typeface="Cambria Math" panose="02040503050406030204" pitchFamily="18" charset="0"/>
                        </a:rPr>
                        <m:t>𝑊</m:t>
                      </m:r>
                      <m:r>
                        <a:rPr lang="en-US" sz="2400" i="1" smtClean="0">
                          <a:latin typeface="Cambria Math" panose="02040503050406030204" pitchFamily="18" charset="0"/>
                        </a:rPr>
                        <m:t>=</m:t>
                      </m:r>
                      <m:sSubSup>
                        <m:sSubSupPr>
                          <m:ctrlPr>
                            <a:rPr lang="en-US" sz="2400" i="1" smtClean="0">
                              <a:latin typeface="Cambria Math" panose="02040503050406030204" pitchFamily="18" charset="0"/>
                            </a:rPr>
                          </m:ctrlPr>
                        </m:sSubSupPr>
                        <m:e>
                          <m:d>
                            <m:dPr>
                              <m:begChr m:val="‖"/>
                              <m:endChr m:val="‖"/>
                              <m:ctrlPr>
                                <a:rPr lang="en-US" sz="2400" i="1">
                                  <a:latin typeface="Cambria Math" panose="02040503050406030204" pitchFamily="18" charset="0"/>
                                </a:rPr>
                              </m:ctrlPr>
                            </m:dPr>
                            <m:e>
                              <m:sSub>
                                <m:sSubPr>
                                  <m:ctrlPr>
                                    <a:rPr lang="en-US" sz="2400" i="1">
                                      <a:latin typeface="Cambria Math" panose="02040503050406030204" pitchFamily="18" charset="0"/>
                                    </a:rPr>
                                  </m:ctrlPr>
                                </m:sSubPr>
                                <m:e>
                                  <m:acc>
                                    <m:accPr>
                                      <m:chr m:val="̂"/>
                                      <m:ctrlPr>
                                        <a:rPr lang="en-US" sz="2400" i="1">
                                          <a:latin typeface="Cambria Math" panose="02040503050406030204" pitchFamily="18" charset="0"/>
                                        </a:rPr>
                                      </m:ctrlPr>
                                    </m:accPr>
                                    <m:e>
                                      <m:r>
                                        <a:rPr lang="en-US" sz="2400" i="1">
                                          <a:latin typeface="Cambria Math" panose="02040503050406030204" pitchFamily="18" charset="0"/>
                                        </a:rPr>
                                        <m:t>𝑓</m:t>
                                      </m:r>
                                    </m:e>
                                  </m:acc>
                                </m:e>
                                <m:sub>
                                  <m:r>
                                    <m:rPr>
                                      <m:sty m:val="p"/>
                                    </m:rPr>
                                    <a:rPr lang="en-US" sz="2400" i="0">
                                      <a:latin typeface="Cambria Math" panose="02040503050406030204" pitchFamily="18" charset="0"/>
                                    </a:rPr>
                                    <m:t>sim</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acc>
                                    <m:accPr>
                                      <m:chr m:val="̂"/>
                                      <m:ctrlPr>
                                        <a:rPr lang="en-US" sz="2400" i="1">
                                          <a:latin typeface="Cambria Math" panose="02040503050406030204" pitchFamily="18" charset="0"/>
                                        </a:rPr>
                                      </m:ctrlPr>
                                    </m:accPr>
                                    <m:e>
                                      <m:r>
                                        <a:rPr lang="en-US" sz="2400" i="1">
                                          <a:latin typeface="Cambria Math" panose="02040503050406030204" pitchFamily="18" charset="0"/>
                                        </a:rPr>
                                        <m:t>𝑓</m:t>
                                      </m:r>
                                    </m:e>
                                  </m:acc>
                                </m:e>
                                <m:sub>
                                  <m:r>
                                    <m:rPr>
                                      <m:sty m:val="p"/>
                                    </m:rPr>
                                    <a:rPr lang="en-US" sz="2400" i="0">
                                      <a:latin typeface="Cambria Math" panose="02040503050406030204" pitchFamily="18" charset="0"/>
                                    </a:rPr>
                                    <m:t>live</m:t>
                                  </m:r>
                                </m:sub>
                              </m:sSub>
                            </m:e>
                          </m:d>
                        </m:e>
                        <m:sub>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𝑉</m:t>
                              </m:r>
                            </m:e>
                            <m:sup>
                              <m:r>
                                <a:rPr lang="en-US" sz="2400" b="0" i="1" smtClean="0">
                                  <a:latin typeface="Cambria Math" panose="02040503050406030204" pitchFamily="18" charset="0"/>
                                </a:rPr>
                                <m:t>−1</m:t>
                              </m:r>
                            </m:sup>
                          </m:sSup>
                        </m:sub>
                        <m:sup>
                          <m:r>
                            <a:rPr lang="en-US" sz="2400" b="0" i="1" smtClean="0">
                              <a:latin typeface="Cambria Math" panose="02040503050406030204" pitchFamily="18" charset="0"/>
                            </a:rPr>
                            <m:t>2</m:t>
                          </m:r>
                        </m:sup>
                      </m:sSubSup>
                    </m:oMath>
                  </m:oMathPara>
                </a14:m>
                <a:endParaRPr lang="en-US" sz="2400" dirty="0"/>
              </a:p>
              <a:p>
                <a:endParaRPr lang="en-US" sz="2400" dirty="0"/>
              </a:p>
            </p:txBody>
          </p:sp>
        </mc:Choice>
        <mc:Fallback xmlns="">
          <p:sp>
            <p:nvSpPr>
              <p:cNvPr id="37" name="TextBox 36">
                <a:extLst>
                  <a:ext uri="{FF2B5EF4-FFF2-40B4-BE49-F238E27FC236}">
                    <a16:creationId xmlns:a16="http://schemas.microsoft.com/office/drawing/2014/main" id="{F780EAD5-3C13-4A26-938A-99D14D455D8C}"/>
                  </a:ext>
                </a:extLst>
              </p:cNvPr>
              <p:cNvSpPr txBox="1">
                <a:spLocks noRot="1" noChangeAspect="1" noMove="1" noResize="1" noEditPoints="1" noAdjustHandles="1" noChangeArrowheads="1" noChangeShapeType="1" noTextEdit="1"/>
              </p:cNvSpPr>
              <p:nvPr/>
            </p:nvSpPr>
            <p:spPr>
              <a:xfrm>
                <a:off x="570201" y="5660265"/>
                <a:ext cx="3306436" cy="1035155"/>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EEC58E0F-00B0-43F5-9058-5E83DFA46A9A}"/>
                  </a:ext>
                </a:extLst>
              </p:cNvPr>
              <p:cNvSpPr txBox="1"/>
              <p:nvPr/>
            </p:nvSpPr>
            <p:spPr>
              <a:xfrm>
                <a:off x="6174059" y="5185950"/>
                <a:ext cx="695363" cy="38420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𝑓</m:t>
                              </m:r>
                            </m:e>
                          </m:acc>
                        </m:e>
                        <m:sub>
                          <m:r>
                            <m:rPr>
                              <m:sty m:val="p"/>
                            </m:rPr>
                            <a:rPr lang="en-US">
                              <a:latin typeface="Cambria Math" panose="02040503050406030204" pitchFamily="18" charset="0"/>
                            </a:rPr>
                            <m:t>sim</m:t>
                          </m:r>
                        </m:sub>
                      </m:sSub>
                    </m:oMath>
                  </m:oMathPara>
                </a14:m>
                <a:endParaRPr lang="en-US" dirty="0"/>
              </a:p>
            </p:txBody>
          </p:sp>
        </mc:Choice>
        <mc:Fallback xmlns="">
          <p:sp>
            <p:nvSpPr>
              <p:cNvPr id="38" name="TextBox 37">
                <a:extLst>
                  <a:ext uri="{FF2B5EF4-FFF2-40B4-BE49-F238E27FC236}">
                    <a16:creationId xmlns:a16="http://schemas.microsoft.com/office/drawing/2014/main" id="{EEC58E0F-00B0-43F5-9058-5E83DFA46A9A}"/>
                  </a:ext>
                </a:extLst>
              </p:cNvPr>
              <p:cNvSpPr txBox="1">
                <a:spLocks noRot="1" noChangeAspect="1" noMove="1" noResize="1" noEditPoints="1" noAdjustHandles="1" noChangeArrowheads="1" noChangeShapeType="1" noTextEdit="1"/>
              </p:cNvSpPr>
              <p:nvPr/>
            </p:nvSpPr>
            <p:spPr>
              <a:xfrm>
                <a:off x="6174059" y="5185950"/>
                <a:ext cx="695363" cy="384208"/>
              </a:xfrm>
              <a:prstGeom prst="rect">
                <a:avLst/>
              </a:prstGeom>
              <a:blipFill>
                <a:blip r:embed="rId11"/>
                <a:stretch>
                  <a:fillRect t="-6349" b="-142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1335CE69-9B95-426D-9097-ED34DDB18079}"/>
                  </a:ext>
                </a:extLst>
              </p:cNvPr>
              <p:cNvSpPr txBox="1"/>
              <p:nvPr/>
            </p:nvSpPr>
            <p:spPr>
              <a:xfrm>
                <a:off x="7685579" y="5185950"/>
                <a:ext cx="695363" cy="38420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𝑓</m:t>
                              </m:r>
                            </m:e>
                          </m:acc>
                        </m:e>
                        <m:sub>
                          <m:r>
                            <m:rPr>
                              <m:sty m:val="p"/>
                            </m:rPr>
                            <a:rPr lang="en-US" b="0" i="0" smtClean="0">
                              <a:latin typeface="Cambria Math" panose="02040503050406030204" pitchFamily="18" charset="0"/>
                            </a:rPr>
                            <m:t>live</m:t>
                          </m:r>
                        </m:sub>
                      </m:sSub>
                    </m:oMath>
                  </m:oMathPara>
                </a14:m>
                <a:endParaRPr lang="en-US" dirty="0"/>
              </a:p>
            </p:txBody>
          </p:sp>
        </mc:Choice>
        <mc:Fallback xmlns="">
          <p:sp>
            <p:nvSpPr>
              <p:cNvPr id="39" name="TextBox 38">
                <a:extLst>
                  <a:ext uri="{FF2B5EF4-FFF2-40B4-BE49-F238E27FC236}">
                    <a16:creationId xmlns:a16="http://schemas.microsoft.com/office/drawing/2014/main" id="{1335CE69-9B95-426D-9097-ED34DDB18079}"/>
                  </a:ext>
                </a:extLst>
              </p:cNvPr>
              <p:cNvSpPr txBox="1">
                <a:spLocks noRot="1" noChangeAspect="1" noMove="1" noResize="1" noEditPoints="1" noAdjustHandles="1" noChangeArrowheads="1" noChangeShapeType="1" noTextEdit="1"/>
              </p:cNvSpPr>
              <p:nvPr/>
            </p:nvSpPr>
            <p:spPr>
              <a:xfrm>
                <a:off x="7685579" y="5185950"/>
                <a:ext cx="695363" cy="384208"/>
              </a:xfrm>
              <a:prstGeom prst="rect">
                <a:avLst/>
              </a:prstGeom>
              <a:blipFill>
                <a:blip r:embed="rId12"/>
                <a:stretch>
                  <a:fillRect t="-6349" b="-14286"/>
                </a:stretch>
              </a:blipFill>
            </p:spPr>
            <p:txBody>
              <a:bodyPr/>
              <a:lstStyle/>
              <a:p>
                <a:r>
                  <a:rPr lang="en-US">
                    <a:noFill/>
                  </a:rPr>
                  <a:t> </a:t>
                </a:r>
              </a:p>
            </p:txBody>
          </p:sp>
        </mc:Fallback>
      </mc:AlternateContent>
      <p:grpSp>
        <p:nvGrpSpPr>
          <p:cNvPr id="40" name="Group 39">
            <a:extLst>
              <a:ext uri="{FF2B5EF4-FFF2-40B4-BE49-F238E27FC236}">
                <a16:creationId xmlns:a16="http://schemas.microsoft.com/office/drawing/2014/main" id="{A1628ABB-9EE6-4506-9BDF-494E5EA9B6E0}"/>
              </a:ext>
            </a:extLst>
          </p:cNvPr>
          <p:cNvGrpSpPr/>
          <p:nvPr/>
        </p:nvGrpSpPr>
        <p:grpSpPr>
          <a:xfrm>
            <a:off x="6397908" y="4927728"/>
            <a:ext cx="247664" cy="206396"/>
            <a:chOff x="3389243" y="1222513"/>
            <a:chExt cx="510208" cy="496957"/>
          </a:xfrm>
        </p:grpSpPr>
        <p:cxnSp>
          <p:nvCxnSpPr>
            <p:cNvPr id="41" name="Straight Connector 40">
              <a:extLst>
                <a:ext uri="{FF2B5EF4-FFF2-40B4-BE49-F238E27FC236}">
                  <a16:creationId xmlns:a16="http://schemas.microsoft.com/office/drawing/2014/main" id="{BBC04FE9-560E-4DD6-8CE1-27E6E90B4F44}"/>
                </a:ext>
              </a:extLst>
            </p:cNvPr>
            <p:cNvCxnSpPr/>
            <p:nvPr/>
          </p:nvCxnSpPr>
          <p:spPr>
            <a:xfrm flipV="1">
              <a:off x="3389243" y="1222513"/>
              <a:ext cx="496957" cy="49695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3849A32F-B7F4-455A-A407-3D96912EBCAD}"/>
                </a:ext>
              </a:extLst>
            </p:cNvPr>
            <p:cNvCxnSpPr>
              <a:cxnSpLocks/>
            </p:cNvCxnSpPr>
            <p:nvPr/>
          </p:nvCxnSpPr>
          <p:spPr>
            <a:xfrm rot="5400000" flipV="1">
              <a:off x="3402494" y="1222513"/>
              <a:ext cx="496957" cy="49695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3" name="Group 42">
            <a:extLst>
              <a:ext uri="{FF2B5EF4-FFF2-40B4-BE49-F238E27FC236}">
                <a16:creationId xmlns:a16="http://schemas.microsoft.com/office/drawing/2014/main" id="{C6F89D7A-DBAA-42D7-BEAA-1F49254F5CBE}"/>
              </a:ext>
            </a:extLst>
          </p:cNvPr>
          <p:cNvGrpSpPr/>
          <p:nvPr/>
        </p:nvGrpSpPr>
        <p:grpSpPr>
          <a:xfrm>
            <a:off x="7909428" y="4927728"/>
            <a:ext cx="247664" cy="206396"/>
            <a:chOff x="3389243" y="1222513"/>
            <a:chExt cx="510208" cy="496957"/>
          </a:xfrm>
        </p:grpSpPr>
        <p:cxnSp>
          <p:nvCxnSpPr>
            <p:cNvPr id="44" name="Straight Connector 43">
              <a:extLst>
                <a:ext uri="{FF2B5EF4-FFF2-40B4-BE49-F238E27FC236}">
                  <a16:creationId xmlns:a16="http://schemas.microsoft.com/office/drawing/2014/main" id="{CF37C462-DF5D-4A43-AC68-0A84B2499A93}"/>
                </a:ext>
              </a:extLst>
            </p:cNvPr>
            <p:cNvCxnSpPr/>
            <p:nvPr/>
          </p:nvCxnSpPr>
          <p:spPr>
            <a:xfrm flipV="1">
              <a:off x="3389243" y="1222513"/>
              <a:ext cx="496957" cy="49695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8ADDFD9C-02F6-4363-ADEE-9E523225CD15}"/>
                </a:ext>
              </a:extLst>
            </p:cNvPr>
            <p:cNvCxnSpPr>
              <a:cxnSpLocks/>
            </p:cNvCxnSpPr>
            <p:nvPr/>
          </p:nvCxnSpPr>
          <p:spPr>
            <a:xfrm rot="5400000" flipV="1">
              <a:off x="3402494" y="1222513"/>
              <a:ext cx="496957" cy="49695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46" name="Text Placeholder 3">
            <a:extLst>
              <a:ext uri="{FF2B5EF4-FFF2-40B4-BE49-F238E27FC236}">
                <a16:creationId xmlns:a16="http://schemas.microsoft.com/office/drawing/2014/main" id="{4B9A1DFF-8EB0-47D6-9806-3E5B59D1A55B}"/>
              </a:ext>
            </a:extLst>
          </p:cNvPr>
          <p:cNvSpPr txBox="1">
            <a:spLocks/>
          </p:cNvSpPr>
          <p:nvPr/>
        </p:nvSpPr>
        <p:spPr>
          <a:xfrm>
            <a:off x="141975" y="6508956"/>
            <a:ext cx="7459270" cy="264896"/>
          </a:xfrm>
          <a:prstGeom prst="rect">
            <a:avLst/>
          </a:prstGeom>
        </p:spPr>
        <p:txBody>
          <a:bodyPr/>
          <a:lstStyle>
            <a:lvl1pPr marL="171446" indent="-171446" algn="l" defTabSz="685783" rtl="0" eaLnBrk="1" latinLnBrk="0" hangingPunct="1">
              <a:lnSpc>
                <a:spcPct val="90000"/>
              </a:lnSpc>
              <a:spcBef>
                <a:spcPts val="751"/>
              </a:spcBef>
              <a:buFont typeface="Arial" panose="020B0604020202020204" pitchFamily="34" charset="0"/>
              <a:buChar char="•"/>
              <a:defRPr sz="2400" kern="1200" baseline="0">
                <a:solidFill>
                  <a:schemeClr val="tx1"/>
                </a:solidFill>
                <a:latin typeface="Calibri Light" panose="020F0302020204030204" pitchFamily="34" charset="0"/>
                <a:ea typeface="+mn-ea"/>
                <a:cs typeface="Calibri Light" panose="020F0302020204030204" pitchFamily="34" charset="0"/>
              </a:defRPr>
            </a:lvl1pPr>
            <a:lvl2pPr marL="342891" indent="-171446" algn="l" defTabSz="685783" rtl="0" eaLnBrk="1" latinLnBrk="0" hangingPunct="1">
              <a:lnSpc>
                <a:spcPct val="90000"/>
              </a:lnSpc>
              <a:spcBef>
                <a:spcPts val="375"/>
              </a:spcBef>
              <a:buFont typeface="Franklin Gothic Book" panose="020B0503020102020204" pitchFamily="34" charset="0"/>
              <a:buChar char="–"/>
              <a:defRPr sz="2000" kern="1200">
                <a:solidFill>
                  <a:schemeClr val="tx1"/>
                </a:solidFill>
                <a:latin typeface="Calibri Light" panose="020F0302020204030204" pitchFamily="34" charset="0"/>
                <a:ea typeface="+mn-ea"/>
                <a:cs typeface="Calibri Light" panose="020F0302020204030204" pitchFamily="34" charset="0"/>
              </a:defRPr>
            </a:lvl2pPr>
            <a:lvl3pPr marL="514338" indent="-171446" algn="l" defTabSz="685783" rtl="0" eaLnBrk="1" latinLnBrk="0" hangingPunct="1">
              <a:lnSpc>
                <a:spcPct val="90000"/>
              </a:lnSpc>
              <a:spcBef>
                <a:spcPts val="375"/>
              </a:spcBef>
              <a:buFont typeface="Courier New" panose="02070309020205020404" pitchFamily="49" charset="0"/>
              <a:buChar char="o"/>
              <a:defRPr sz="1800" kern="1200">
                <a:solidFill>
                  <a:schemeClr val="tx1"/>
                </a:solidFill>
                <a:latin typeface="Calibri Light" panose="020F0302020204030204" pitchFamily="34" charset="0"/>
                <a:ea typeface="+mn-ea"/>
                <a:cs typeface="Calibri Light" panose="020F0302020204030204" pitchFamily="34" charset="0"/>
              </a:defRPr>
            </a:lvl3pPr>
            <a:lvl4pPr marL="685783" indent="-171446" algn="l" defTabSz="685783" rtl="0" eaLnBrk="1" latinLnBrk="0" hangingPunct="1">
              <a:lnSpc>
                <a:spcPct val="90000"/>
              </a:lnSpc>
              <a:spcBef>
                <a:spcPts val="375"/>
              </a:spcBef>
              <a:buFont typeface="Wingdings" panose="05000000000000000000" pitchFamily="2" charset="2"/>
              <a:buChar char="§"/>
              <a:defRPr sz="1600" kern="1200">
                <a:solidFill>
                  <a:schemeClr val="tx1"/>
                </a:solidFill>
                <a:latin typeface="Calibri Light" panose="020F0302020204030204" pitchFamily="34" charset="0"/>
                <a:ea typeface="+mn-ea"/>
                <a:cs typeface="Calibri Light" panose="020F0302020204030204" pitchFamily="34" charset="0"/>
              </a:defRPr>
            </a:lvl4pPr>
            <a:lvl5pPr marL="900091" indent="-214308" algn="l" defTabSz="685783" rtl="0" eaLnBrk="1" latinLnBrk="0" hangingPunct="1">
              <a:lnSpc>
                <a:spcPct val="90000"/>
              </a:lnSpc>
              <a:spcBef>
                <a:spcPts val="375"/>
              </a:spcBef>
              <a:buFont typeface="Wingdings" panose="05000000000000000000" pitchFamily="2" charset="2"/>
              <a:buChar char="Ø"/>
              <a:defRPr sz="1200"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marL="0" indent="0">
              <a:buNone/>
            </a:pPr>
            <a:r>
              <a:rPr lang="en-US" sz="1000" dirty="0"/>
              <a:t>M&amp;S: Modeling and Simulation</a:t>
            </a:r>
          </a:p>
        </p:txBody>
      </p:sp>
    </p:spTree>
    <p:extLst>
      <p:ext uri="{BB962C8B-B14F-4D97-AF65-F5344CB8AC3E}">
        <p14:creationId xmlns:p14="http://schemas.microsoft.com/office/powerpoint/2010/main" val="1021365438"/>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AD335-FF64-4C7B-8B9C-161C37702D0A}"/>
              </a:ext>
            </a:extLst>
          </p:cNvPr>
          <p:cNvSpPr>
            <a:spLocks noGrp="1"/>
          </p:cNvSpPr>
          <p:nvPr>
            <p:ph type="title"/>
          </p:nvPr>
        </p:nvSpPr>
        <p:spPr>
          <a:xfrm>
            <a:off x="76200" y="162580"/>
            <a:ext cx="8991600" cy="1384995"/>
          </a:xfrm>
        </p:spPr>
        <p:txBody>
          <a:bodyPr/>
          <a:lstStyle/>
          <a:p>
            <a:r>
              <a:rPr lang="en-US" dirty="0"/>
              <a:t>Two-sample tests ask if the </a:t>
            </a:r>
            <a:r>
              <a:rPr lang="en-US" i="1" dirty="0"/>
              <a:t>distance</a:t>
            </a:r>
            <a:r>
              <a:rPr lang="en-US" dirty="0"/>
              <a:t> between M&amp;S typical behavior and behavior seen in output is large enough to discredit an M&amp;S environment</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C20A91DD-F1F1-41D2-BBD2-3E02B90957A4}"/>
                  </a:ext>
                </a:extLst>
              </p:cNvPr>
              <p:cNvSpPr txBox="1"/>
              <p:nvPr/>
            </p:nvSpPr>
            <p:spPr>
              <a:xfrm>
                <a:off x="686176" y="3792595"/>
                <a:ext cx="3190461" cy="91480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i="1" smtClean="0">
                          <a:latin typeface="Cambria Math" panose="02040503050406030204" pitchFamily="18" charset="0"/>
                        </a:rPr>
                        <m:t>𝑊</m:t>
                      </m:r>
                      <m:r>
                        <a:rPr lang="en-US" sz="2400" i="1" smtClean="0">
                          <a:latin typeface="Cambria Math" panose="02040503050406030204" pitchFamily="18" charset="0"/>
                        </a:rPr>
                        <m:t>=</m:t>
                      </m:r>
                      <m:f>
                        <m:fPr>
                          <m:ctrlPr>
                            <a:rPr lang="en-US" sz="2400" i="1">
                              <a:latin typeface="Cambria Math" panose="02040503050406030204" pitchFamily="18" charset="0"/>
                            </a:rPr>
                          </m:ctrlPr>
                        </m:fPr>
                        <m:num>
                          <m:sSup>
                            <m:sSupPr>
                              <m:ctrlPr>
                                <a:rPr lang="en-US" sz="2400" i="1">
                                  <a:latin typeface="Cambria Math" panose="02040503050406030204" pitchFamily="18" charset="0"/>
                                </a:rPr>
                              </m:ctrlPr>
                            </m:sSupPr>
                            <m:e>
                              <m:d>
                                <m:dPr>
                                  <m:ctrlPr>
                                    <a:rPr lang="en-US" sz="2400" i="1">
                                      <a:latin typeface="Cambria Math" panose="02040503050406030204" pitchFamily="18" charset="0"/>
                                    </a:rPr>
                                  </m:ctrlPr>
                                </m:dPr>
                                <m:e>
                                  <m:sSub>
                                    <m:sSubPr>
                                      <m:ctrlPr>
                                        <a:rPr lang="en-US" sz="2400" b="0" i="1" smtClean="0">
                                          <a:latin typeface="Cambria Math" panose="02040503050406030204" pitchFamily="18" charset="0"/>
                                        </a:rPr>
                                      </m:ctrlPr>
                                    </m:sSubPr>
                                    <m:e>
                                      <m:acc>
                                        <m:accPr>
                                          <m:chr m:val="̅"/>
                                          <m:ctrlPr>
                                            <a:rPr lang="en-US" sz="2400" b="0" i="1" smtClean="0">
                                              <a:latin typeface="Cambria Math" panose="02040503050406030204" pitchFamily="18" charset="0"/>
                                            </a:rPr>
                                          </m:ctrlPr>
                                        </m:accPr>
                                        <m:e>
                                          <m:r>
                                            <a:rPr lang="en-US" sz="2400" b="0" i="1" smtClean="0">
                                              <a:latin typeface="Cambria Math" panose="02040503050406030204" pitchFamily="18" charset="0"/>
                                            </a:rPr>
                                            <m:t>𝑌</m:t>
                                          </m:r>
                                        </m:e>
                                      </m:acc>
                                    </m:e>
                                    <m:sub>
                                      <m:r>
                                        <m:rPr>
                                          <m:sty m:val="p"/>
                                        </m:rPr>
                                        <a:rPr lang="en-US" sz="2400" b="0" i="0" smtClean="0">
                                          <a:latin typeface="Cambria Math" panose="02040503050406030204" pitchFamily="18" charset="0"/>
                                        </a:rPr>
                                        <m:t>sim</m:t>
                                      </m:r>
                                    </m:sub>
                                  </m:sSub>
                                  <m:r>
                                    <a:rPr lang="en-US" sz="2400" i="1">
                                      <a:latin typeface="Cambria Math" panose="02040503050406030204" pitchFamily="18" charset="0"/>
                                    </a:rPr>
                                    <m:t>−</m:t>
                                  </m:r>
                                  <m:sSub>
                                    <m:sSubPr>
                                      <m:ctrlPr>
                                        <a:rPr lang="en-US" sz="2400" b="0" i="1" smtClean="0">
                                          <a:latin typeface="Cambria Math" panose="02040503050406030204" pitchFamily="18" charset="0"/>
                                        </a:rPr>
                                      </m:ctrlPr>
                                    </m:sSubPr>
                                    <m:e>
                                      <m:acc>
                                        <m:accPr>
                                          <m:chr m:val="̅"/>
                                          <m:ctrlPr>
                                            <a:rPr lang="en-US" sz="2400" b="0" i="1" smtClean="0">
                                              <a:latin typeface="Cambria Math" panose="02040503050406030204" pitchFamily="18" charset="0"/>
                                            </a:rPr>
                                          </m:ctrlPr>
                                        </m:accPr>
                                        <m:e>
                                          <m:r>
                                            <a:rPr lang="en-US" sz="2400" b="0" i="1" smtClean="0">
                                              <a:latin typeface="Cambria Math" panose="02040503050406030204" pitchFamily="18" charset="0"/>
                                            </a:rPr>
                                            <m:t>𝑌</m:t>
                                          </m:r>
                                        </m:e>
                                      </m:acc>
                                    </m:e>
                                    <m:sub>
                                      <m:r>
                                        <m:rPr>
                                          <m:sty m:val="p"/>
                                        </m:rPr>
                                        <a:rPr lang="en-US" sz="2400" b="0" i="0" smtClean="0">
                                          <a:latin typeface="Cambria Math" panose="02040503050406030204" pitchFamily="18" charset="0"/>
                                        </a:rPr>
                                        <m:t>live</m:t>
                                      </m:r>
                                    </m:sub>
                                  </m:sSub>
                                </m:e>
                              </m:d>
                            </m:e>
                            <m:sup>
                              <m:r>
                                <a:rPr lang="en-US" sz="2400" i="1">
                                  <a:latin typeface="Cambria Math" panose="02040503050406030204" pitchFamily="18" charset="0"/>
                                </a:rPr>
                                <m:t>2</m:t>
                              </m:r>
                            </m:sup>
                          </m:sSup>
                        </m:num>
                        <m:den>
                          <m:r>
                            <m:rPr>
                              <m:sty m:val="p"/>
                            </m:rPr>
                            <a:rPr lang="en-US" sz="2400">
                              <a:latin typeface="Cambria Math" panose="02040503050406030204" pitchFamily="18" charset="0"/>
                            </a:rPr>
                            <m:t>Var</m:t>
                          </m:r>
                          <m:d>
                            <m:dPr>
                              <m:ctrlPr>
                                <a:rPr lang="en-US" sz="2400" i="1">
                                  <a:latin typeface="Cambria Math" panose="02040503050406030204" pitchFamily="18" charset="0"/>
                                </a:rPr>
                              </m:ctrlPr>
                            </m:dPr>
                            <m:e>
                              <m:sSub>
                                <m:sSubPr>
                                  <m:ctrlPr>
                                    <a:rPr lang="en-US" sz="2400" i="1">
                                      <a:latin typeface="Cambria Math" panose="02040503050406030204" pitchFamily="18" charset="0"/>
                                    </a:rPr>
                                  </m:ctrlPr>
                                </m:sSubPr>
                                <m:e>
                                  <m:acc>
                                    <m:accPr>
                                      <m:chr m:val="̅"/>
                                      <m:ctrlPr>
                                        <a:rPr lang="en-US" sz="2400" i="1">
                                          <a:latin typeface="Cambria Math" panose="02040503050406030204" pitchFamily="18" charset="0"/>
                                        </a:rPr>
                                      </m:ctrlPr>
                                    </m:accPr>
                                    <m:e>
                                      <m:r>
                                        <a:rPr lang="en-US" sz="2400" i="1">
                                          <a:latin typeface="Cambria Math" panose="02040503050406030204" pitchFamily="18" charset="0"/>
                                        </a:rPr>
                                        <m:t>𝑌</m:t>
                                      </m:r>
                                    </m:e>
                                  </m:acc>
                                </m:e>
                                <m:sub>
                                  <m:r>
                                    <m:rPr>
                                      <m:sty m:val="p"/>
                                    </m:rPr>
                                    <a:rPr lang="en-US" sz="2400">
                                      <a:latin typeface="Cambria Math" panose="02040503050406030204" pitchFamily="18" charset="0"/>
                                    </a:rPr>
                                    <m:t>sim</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acc>
                                    <m:accPr>
                                      <m:chr m:val="̅"/>
                                      <m:ctrlPr>
                                        <a:rPr lang="en-US" sz="2400" i="1">
                                          <a:latin typeface="Cambria Math" panose="02040503050406030204" pitchFamily="18" charset="0"/>
                                        </a:rPr>
                                      </m:ctrlPr>
                                    </m:accPr>
                                    <m:e>
                                      <m:r>
                                        <a:rPr lang="en-US" sz="2400" i="1">
                                          <a:latin typeface="Cambria Math" panose="02040503050406030204" pitchFamily="18" charset="0"/>
                                        </a:rPr>
                                        <m:t>𝑌</m:t>
                                      </m:r>
                                    </m:e>
                                  </m:acc>
                                </m:e>
                                <m:sub>
                                  <m:r>
                                    <m:rPr>
                                      <m:sty m:val="p"/>
                                    </m:rPr>
                                    <a:rPr lang="en-US" sz="2400">
                                      <a:latin typeface="Cambria Math" panose="02040503050406030204" pitchFamily="18" charset="0"/>
                                    </a:rPr>
                                    <m:t>live</m:t>
                                  </m:r>
                                </m:sub>
                              </m:sSub>
                            </m:e>
                          </m:d>
                        </m:den>
                      </m:f>
                    </m:oMath>
                  </m:oMathPara>
                </a14:m>
                <a:endParaRPr lang="en-US" sz="2400" dirty="0"/>
              </a:p>
            </p:txBody>
          </p:sp>
        </mc:Choice>
        <mc:Fallback xmlns="">
          <p:sp>
            <p:nvSpPr>
              <p:cNvPr id="3" name="TextBox 2">
                <a:extLst>
                  <a:ext uri="{FF2B5EF4-FFF2-40B4-BE49-F238E27FC236}">
                    <a16:creationId xmlns:a16="http://schemas.microsoft.com/office/drawing/2014/main" id="{C20A91DD-F1F1-41D2-BBD2-3E02B90957A4}"/>
                  </a:ext>
                </a:extLst>
              </p:cNvPr>
              <p:cNvSpPr txBox="1">
                <a:spLocks noRot="1" noChangeAspect="1" noMove="1" noResize="1" noEditPoints="1" noAdjustHandles="1" noChangeArrowheads="1" noChangeShapeType="1" noTextEdit="1"/>
              </p:cNvSpPr>
              <p:nvPr/>
            </p:nvSpPr>
            <p:spPr>
              <a:xfrm>
                <a:off x="686176" y="3792595"/>
                <a:ext cx="3190461" cy="914802"/>
              </a:xfrm>
              <a:prstGeom prst="rect">
                <a:avLst/>
              </a:prstGeom>
              <a:blipFill>
                <a:blip r:embed="rId2"/>
                <a:stretch>
                  <a:fillRect/>
                </a:stretch>
              </a:blipFill>
            </p:spPr>
            <p:txBody>
              <a:bodyPr/>
              <a:lstStyle/>
              <a:p>
                <a:r>
                  <a:rPr lang="en-US">
                    <a:noFill/>
                  </a:rPr>
                  <a:t> </a:t>
                </a:r>
              </a:p>
            </p:txBody>
          </p:sp>
        </mc:Fallback>
      </mc:AlternateContent>
      <p:grpSp>
        <p:nvGrpSpPr>
          <p:cNvPr id="21" name="Group 20">
            <a:extLst>
              <a:ext uri="{FF2B5EF4-FFF2-40B4-BE49-F238E27FC236}">
                <a16:creationId xmlns:a16="http://schemas.microsoft.com/office/drawing/2014/main" id="{61D5C01E-79E6-43FE-9B30-FD50B3A2135F}"/>
              </a:ext>
            </a:extLst>
          </p:cNvPr>
          <p:cNvGrpSpPr/>
          <p:nvPr/>
        </p:nvGrpSpPr>
        <p:grpSpPr>
          <a:xfrm>
            <a:off x="288236" y="2915809"/>
            <a:ext cx="2159662" cy="1100879"/>
            <a:chOff x="288236" y="1677168"/>
            <a:chExt cx="2159662" cy="1100879"/>
          </a:xfrm>
        </p:grpSpPr>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1636DD81-91B6-48E3-BACF-ED7539E2DE57}"/>
                    </a:ext>
                  </a:extLst>
                </p:cNvPr>
                <p:cNvSpPr txBox="1"/>
                <p:nvPr/>
              </p:nvSpPr>
              <p:spPr>
                <a:xfrm>
                  <a:off x="288236" y="1677168"/>
                  <a:ext cx="2159662"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i="1" smtClean="0">
                                <a:latin typeface="Cambria Math" panose="02040503050406030204" pitchFamily="18" charset="0"/>
                              </a:rPr>
                              <m:t>𝐻</m:t>
                            </m:r>
                          </m:e>
                          <m:sub>
                            <m:r>
                              <a:rPr lang="en-US" sz="2000" b="0" i="1" smtClean="0">
                                <a:latin typeface="Cambria Math" panose="02040503050406030204" pitchFamily="18" charset="0"/>
                              </a:rPr>
                              <m:t>0</m:t>
                            </m:r>
                          </m:sub>
                        </m:sSub>
                        <m:r>
                          <a:rPr lang="en-US" sz="2000" b="0" i="1" smtClean="0">
                            <a:latin typeface="Cambria Math" panose="02040503050406030204" pitchFamily="18" charset="0"/>
                          </a:rPr>
                          <m:t>: </m:t>
                        </m:r>
                        <m:r>
                          <m:rPr>
                            <m:nor/>
                          </m:rPr>
                          <a:rPr lang="en-US" sz="2000" b="0" i="0" smtClean="0">
                            <a:latin typeface="Cambria Math" panose="02040503050406030204" pitchFamily="18" charset="0"/>
                          </a:rPr>
                          <m:t>Sim</m:t>
                        </m:r>
                        <m:r>
                          <m:rPr>
                            <m:nor/>
                          </m:rPr>
                          <a:rPr lang="en-US" sz="2000" b="0" i="0" smtClean="0">
                            <a:latin typeface="Cambria Math" panose="02040503050406030204" pitchFamily="18" charset="0"/>
                          </a:rPr>
                          <m:t>=</m:t>
                        </m:r>
                        <m:r>
                          <m:rPr>
                            <m:nor/>
                          </m:rPr>
                          <a:rPr lang="en-US" sz="2000" b="0" i="0" smtClean="0">
                            <a:latin typeface="Cambria Math" panose="02040503050406030204" pitchFamily="18" charset="0"/>
                          </a:rPr>
                          <m:t>Live</m:t>
                        </m:r>
                      </m:oMath>
                    </m:oMathPara>
                  </a14:m>
                  <a:endParaRPr lang="en-US" sz="3200" dirty="0"/>
                </a:p>
              </p:txBody>
            </p:sp>
          </mc:Choice>
          <mc:Fallback xmlns="">
            <p:sp>
              <p:nvSpPr>
                <p:cNvPr id="8" name="TextBox 7">
                  <a:extLst>
                    <a:ext uri="{FF2B5EF4-FFF2-40B4-BE49-F238E27FC236}">
                      <a16:creationId xmlns:a16="http://schemas.microsoft.com/office/drawing/2014/main" id="{1636DD81-91B6-48E3-BACF-ED7539E2DE57}"/>
                    </a:ext>
                  </a:extLst>
                </p:cNvPr>
                <p:cNvSpPr txBox="1">
                  <a:spLocks noRot="1" noChangeAspect="1" noMove="1" noResize="1" noEditPoints="1" noAdjustHandles="1" noChangeArrowheads="1" noChangeShapeType="1" noTextEdit="1"/>
                </p:cNvSpPr>
                <p:nvPr/>
              </p:nvSpPr>
              <p:spPr>
                <a:xfrm>
                  <a:off x="288236" y="1677168"/>
                  <a:ext cx="2159662" cy="400110"/>
                </a:xfrm>
                <a:prstGeom prst="rect">
                  <a:avLst/>
                </a:prstGeom>
                <a:blipFill>
                  <a:blip r:embed="rId3"/>
                  <a:stretch>
                    <a:fillRect b="-30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004A9E8B-4FD5-4FE4-BF51-E17893F7A39F}"/>
                    </a:ext>
                  </a:extLst>
                </p:cNvPr>
                <p:cNvSpPr txBox="1"/>
                <p:nvPr/>
              </p:nvSpPr>
              <p:spPr>
                <a:xfrm>
                  <a:off x="454725" y="2077278"/>
                  <a:ext cx="1826682" cy="70076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i="1" smtClean="0">
                                <a:latin typeface="Cambria Math" panose="02040503050406030204" pitchFamily="18" charset="0"/>
                              </a:rPr>
                              <m:t>𝐻</m:t>
                            </m:r>
                          </m:e>
                          <m:sub>
                            <m:r>
                              <a:rPr lang="en-US" sz="2000" b="0" i="1" smtClean="0">
                                <a:latin typeface="Cambria Math" panose="02040503050406030204" pitchFamily="18" charset="0"/>
                              </a:rPr>
                              <m:t>𝐴</m:t>
                            </m:r>
                          </m:sub>
                        </m:sSub>
                        <m:r>
                          <a:rPr lang="en-US" sz="2000" b="0" i="1" smtClean="0">
                            <a:latin typeface="Cambria Math" panose="02040503050406030204" pitchFamily="18" charset="0"/>
                          </a:rPr>
                          <m:t>: </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𝐻</m:t>
                            </m:r>
                          </m:e>
                          <m:sub>
                            <m:r>
                              <a:rPr lang="en-US" sz="2000" b="0" i="1" smtClean="0">
                                <a:latin typeface="Cambria Math" panose="02040503050406030204" pitchFamily="18" charset="0"/>
                              </a:rPr>
                              <m:t>0</m:t>
                            </m:r>
                          </m:sub>
                        </m:sSub>
                        <m:r>
                          <a:rPr lang="en-US" sz="2000" b="0" i="1" smtClean="0">
                            <a:latin typeface="Cambria Math" panose="02040503050406030204" pitchFamily="18" charset="0"/>
                          </a:rPr>
                          <m:t> </m:t>
                        </m:r>
                        <m:r>
                          <m:rPr>
                            <m:nor/>
                          </m:rPr>
                          <a:rPr lang="en-US" sz="2000" b="0" i="0" smtClean="0">
                            <a:latin typeface="Cambria Math" panose="02040503050406030204" pitchFamily="18" charset="0"/>
                          </a:rPr>
                          <m:t>is</m:t>
                        </m:r>
                        <m:r>
                          <m:rPr>
                            <m:nor/>
                          </m:rPr>
                          <a:rPr lang="en-US" sz="2000" b="0" i="0" smtClean="0">
                            <a:latin typeface="Cambria Math" panose="02040503050406030204" pitchFamily="18" charset="0"/>
                          </a:rPr>
                          <m:t> </m:t>
                        </m:r>
                        <m:r>
                          <m:rPr>
                            <m:nor/>
                          </m:rPr>
                          <a:rPr lang="en-US" sz="2000" b="0" i="0" smtClean="0">
                            <a:latin typeface="Cambria Math" panose="02040503050406030204" pitchFamily="18" charset="0"/>
                          </a:rPr>
                          <m:t>false</m:t>
                        </m:r>
                      </m:oMath>
                    </m:oMathPara>
                  </a14:m>
                  <a:endParaRPr lang="en-US" sz="3200" dirty="0"/>
                </a:p>
              </p:txBody>
            </p:sp>
          </mc:Choice>
          <mc:Fallback xmlns="">
            <p:sp>
              <p:nvSpPr>
                <p:cNvPr id="9" name="TextBox 8">
                  <a:extLst>
                    <a:ext uri="{FF2B5EF4-FFF2-40B4-BE49-F238E27FC236}">
                      <a16:creationId xmlns:a16="http://schemas.microsoft.com/office/drawing/2014/main" id="{004A9E8B-4FD5-4FE4-BF51-E17893F7A39F}"/>
                    </a:ext>
                  </a:extLst>
                </p:cNvPr>
                <p:cNvSpPr txBox="1">
                  <a:spLocks noRot="1" noChangeAspect="1" noMove="1" noResize="1" noEditPoints="1" noAdjustHandles="1" noChangeArrowheads="1" noChangeShapeType="1" noTextEdit="1"/>
                </p:cNvSpPr>
                <p:nvPr/>
              </p:nvSpPr>
              <p:spPr>
                <a:xfrm>
                  <a:off x="454725" y="2077278"/>
                  <a:ext cx="1826682" cy="700769"/>
                </a:xfrm>
                <a:prstGeom prst="rect">
                  <a:avLst/>
                </a:prstGeom>
                <a:blipFill>
                  <a:blip r:embed="rId4"/>
                  <a:stretch>
                    <a:fillRect/>
                  </a:stretch>
                </a:blipFill>
              </p:spPr>
              <p:txBody>
                <a:bodyPr/>
                <a:lstStyle/>
                <a:p>
                  <a:r>
                    <a:rPr lang="en-US">
                      <a:noFill/>
                    </a:rPr>
                    <a:t> </a:t>
                  </a:r>
                </a:p>
              </p:txBody>
            </p:sp>
          </mc:Fallback>
        </mc:AlternateContent>
      </p:grpSp>
      <p:grpSp>
        <p:nvGrpSpPr>
          <p:cNvPr id="10" name="Group 9">
            <a:extLst>
              <a:ext uri="{FF2B5EF4-FFF2-40B4-BE49-F238E27FC236}">
                <a16:creationId xmlns:a16="http://schemas.microsoft.com/office/drawing/2014/main" id="{91700631-8FA9-4AB0-BB58-B9B36E566513}"/>
              </a:ext>
            </a:extLst>
          </p:cNvPr>
          <p:cNvGrpSpPr/>
          <p:nvPr/>
        </p:nvGrpSpPr>
        <p:grpSpPr>
          <a:xfrm rot="5400000">
            <a:off x="7077446" y="3494236"/>
            <a:ext cx="400110" cy="1511520"/>
            <a:chOff x="704850" y="3048000"/>
            <a:chExt cx="914400" cy="1333500"/>
          </a:xfrm>
        </p:grpSpPr>
        <p:cxnSp>
          <p:nvCxnSpPr>
            <p:cNvPr id="11" name="Straight Connector 10">
              <a:extLst>
                <a:ext uri="{FF2B5EF4-FFF2-40B4-BE49-F238E27FC236}">
                  <a16:creationId xmlns:a16="http://schemas.microsoft.com/office/drawing/2014/main" id="{C3F02780-0615-498E-9602-A18E228B3A5B}"/>
                </a:ext>
              </a:extLst>
            </p:cNvPr>
            <p:cNvCxnSpPr>
              <a:cxnSpLocks/>
            </p:cNvCxnSpPr>
            <p:nvPr/>
          </p:nvCxnSpPr>
          <p:spPr>
            <a:xfrm>
              <a:off x="1162050" y="3048000"/>
              <a:ext cx="0" cy="133350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F940A06-2345-4F1E-922A-14B0DD3E56CB}"/>
                </a:ext>
              </a:extLst>
            </p:cNvPr>
            <p:cNvCxnSpPr/>
            <p:nvPr/>
          </p:nvCxnSpPr>
          <p:spPr>
            <a:xfrm>
              <a:off x="704850" y="3048000"/>
              <a:ext cx="9144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484F307-D287-4EE0-9A93-64166730310B}"/>
                </a:ext>
              </a:extLst>
            </p:cNvPr>
            <p:cNvCxnSpPr/>
            <p:nvPr/>
          </p:nvCxnSpPr>
          <p:spPr>
            <a:xfrm>
              <a:off x="704850" y="4381500"/>
              <a:ext cx="9144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14C445B8-E436-4D6F-8BF7-9C1D4408F2EE}"/>
              </a:ext>
            </a:extLst>
          </p:cNvPr>
          <p:cNvGrpSpPr/>
          <p:nvPr/>
        </p:nvGrpSpPr>
        <p:grpSpPr>
          <a:xfrm rot="5400000">
            <a:off x="7077446" y="2938375"/>
            <a:ext cx="400110" cy="974796"/>
            <a:chOff x="704850" y="3048000"/>
            <a:chExt cx="914400" cy="1333500"/>
          </a:xfrm>
        </p:grpSpPr>
        <p:cxnSp>
          <p:nvCxnSpPr>
            <p:cNvPr id="15" name="Straight Connector 14">
              <a:extLst>
                <a:ext uri="{FF2B5EF4-FFF2-40B4-BE49-F238E27FC236}">
                  <a16:creationId xmlns:a16="http://schemas.microsoft.com/office/drawing/2014/main" id="{527B639F-0440-42C8-8CBF-A72198D11F2E}"/>
                </a:ext>
              </a:extLst>
            </p:cNvPr>
            <p:cNvCxnSpPr>
              <a:cxnSpLocks/>
            </p:cNvCxnSpPr>
            <p:nvPr/>
          </p:nvCxnSpPr>
          <p:spPr>
            <a:xfrm>
              <a:off x="1162050" y="3048000"/>
              <a:ext cx="0" cy="13335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87E78F1-FF81-469E-9987-D5E960C61C0B}"/>
                </a:ext>
              </a:extLst>
            </p:cNvPr>
            <p:cNvCxnSpPr/>
            <p:nvPr/>
          </p:nvCxnSpPr>
          <p:spPr>
            <a:xfrm>
              <a:off x="704850" y="3048000"/>
              <a:ext cx="9144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4D78900-F6DA-4D72-B246-581B0DD4DC27}"/>
                </a:ext>
              </a:extLst>
            </p:cNvPr>
            <p:cNvCxnSpPr/>
            <p:nvPr/>
          </p:nvCxnSpPr>
          <p:spPr>
            <a:xfrm>
              <a:off x="704850" y="4381500"/>
              <a:ext cx="914400" cy="0"/>
            </a:xfrm>
            <a:prstGeom prst="line">
              <a:avLst/>
            </a:prstGeom>
            <a:ln w="38100"/>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6438E925-7C04-4771-B054-33C6DAC91188}"/>
                  </a:ext>
                </a:extLst>
              </p:cNvPr>
              <p:cNvSpPr txBox="1"/>
              <p:nvPr/>
            </p:nvSpPr>
            <p:spPr>
              <a:xfrm>
                <a:off x="6174059" y="4434662"/>
                <a:ext cx="695363"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𝑌</m:t>
                              </m:r>
                            </m:e>
                          </m:acc>
                        </m:e>
                        <m:sub>
                          <m:r>
                            <m:rPr>
                              <m:sty m:val="p"/>
                            </m:rPr>
                            <a:rPr lang="en-US">
                              <a:latin typeface="Cambria Math" panose="02040503050406030204" pitchFamily="18" charset="0"/>
                            </a:rPr>
                            <m:t>sim</m:t>
                          </m:r>
                        </m:sub>
                      </m:sSub>
                    </m:oMath>
                  </m:oMathPara>
                </a14:m>
                <a:endParaRPr lang="en-US" dirty="0"/>
              </a:p>
            </p:txBody>
          </p:sp>
        </mc:Choice>
        <mc:Fallback xmlns="">
          <p:sp>
            <p:nvSpPr>
              <p:cNvPr id="4" name="TextBox 3">
                <a:extLst>
                  <a:ext uri="{FF2B5EF4-FFF2-40B4-BE49-F238E27FC236}">
                    <a16:creationId xmlns:a16="http://schemas.microsoft.com/office/drawing/2014/main" id="{6438E925-7C04-4771-B054-33C6DAC91188}"/>
                  </a:ext>
                </a:extLst>
              </p:cNvPr>
              <p:cNvSpPr txBox="1">
                <a:spLocks noRot="1" noChangeAspect="1" noMove="1" noResize="1" noEditPoints="1" noAdjustHandles="1" noChangeArrowheads="1" noChangeShapeType="1" noTextEdit="1"/>
              </p:cNvSpPr>
              <p:nvPr/>
            </p:nvSpPr>
            <p:spPr>
              <a:xfrm>
                <a:off x="6174059" y="4434662"/>
                <a:ext cx="695363" cy="369332"/>
              </a:xfrm>
              <a:prstGeom prst="rect">
                <a:avLst/>
              </a:prstGeom>
              <a:blipFill>
                <a:blip r:embed="rId5"/>
                <a:stretch>
                  <a:fillRect b="-163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AA55C8C8-B41B-4612-868E-A686F41B22D6}"/>
                  </a:ext>
                </a:extLst>
              </p:cNvPr>
              <p:cNvSpPr txBox="1"/>
              <p:nvPr/>
            </p:nvSpPr>
            <p:spPr>
              <a:xfrm>
                <a:off x="7685579" y="4434662"/>
                <a:ext cx="695363"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𝑌</m:t>
                              </m:r>
                            </m:e>
                          </m:acc>
                        </m:e>
                        <m:sub>
                          <m:r>
                            <m:rPr>
                              <m:sty m:val="p"/>
                            </m:rPr>
                            <a:rPr lang="en-US" b="0" i="0" smtClean="0">
                              <a:latin typeface="Cambria Math" panose="02040503050406030204" pitchFamily="18" charset="0"/>
                            </a:rPr>
                            <m:t>live</m:t>
                          </m:r>
                        </m:sub>
                      </m:sSub>
                    </m:oMath>
                  </m:oMathPara>
                </a14:m>
                <a:endParaRPr lang="en-US" dirty="0"/>
              </a:p>
            </p:txBody>
          </p:sp>
        </mc:Choice>
        <mc:Fallback xmlns="">
          <p:sp>
            <p:nvSpPr>
              <p:cNvPr id="18" name="TextBox 17">
                <a:extLst>
                  <a:ext uri="{FF2B5EF4-FFF2-40B4-BE49-F238E27FC236}">
                    <a16:creationId xmlns:a16="http://schemas.microsoft.com/office/drawing/2014/main" id="{AA55C8C8-B41B-4612-868E-A686F41B22D6}"/>
                  </a:ext>
                </a:extLst>
              </p:cNvPr>
              <p:cNvSpPr txBox="1">
                <a:spLocks noRot="1" noChangeAspect="1" noMove="1" noResize="1" noEditPoints="1" noAdjustHandles="1" noChangeArrowheads="1" noChangeShapeType="1" noTextEdit="1"/>
              </p:cNvSpPr>
              <p:nvPr/>
            </p:nvSpPr>
            <p:spPr>
              <a:xfrm>
                <a:off x="7685579" y="4434662"/>
                <a:ext cx="695363" cy="369332"/>
              </a:xfrm>
              <a:prstGeom prst="rect">
                <a:avLst/>
              </a:prstGeom>
              <a:blipFill>
                <a:blip r:embed="rId6"/>
                <a:stretch>
                  <a:fillRect b="-1639"/>
                </a:stretch>
              </a:blipFill>
            </p:spPr>
            <p:txBody>
              <a:bodyPr/>
              <a:lstStyle/>
              <a:p>
                <a:r>
                  <a:rPr lang="en-US">
                    <a:noFill/>
                  </a:rPr>
                  <a:t> </a:t>
                </a:r>
              </a:p>
            </p:txBody>
          </p:sp>
        </mc:Fallback>
      </mc:AlternateContent>
      <p:sp>
        <p:nvSpPr>
          <p:cNvPr id="19" name="TextBox 18">
            <a:extLst>
              <a:ext uri="{FF2B5EF4-FFF2-40B4-BE49-F238E27FC236}">
                <a16:creationId xmlns:a16="http://schemas.microsoft.com/office/drawing/2014/main" id="{C9B417ED-86A8-4811-9D70-E68F4C30A344}"/>
              </a:ext>
            </a:extLst>
          </p:cNvPr>
          <p:cNvSpPr txBox="1"/>
          <p:nvPr/>
        </p:nvSpPr>
        <p:spPr>
          <a:xfrm>
            <a:off x="5340120" y="4065330"/>
            <a:ext cx="1093304" cy="369332"/>
          </a:xfrm>
          <a:prstGeom prst="rect">
            <a:avLst/>
          </a:prstGeom>
          <a:noFill/>
        </p:spPr>
        <p:txBody>
          <a:bodyPr wrap="square" rtlCol="0">
            <a:spAutoFit/>
          </a:bodyPr>
          <a:lstStyle/>
          <a:p>
            <a:r>
              <a:rPr lang="en-US" b="1" dirty="0"/>
              <a:t>DATA:</a:t>
            </a:r>
          </a:p>
        </p:txBody>
      </p:sp>
      <p:sp>
        <p:nvSpPr>
          <p:cNvPr id="20" name="TextBox 19">
            <a:extLst>
              <a:ext uri="{FF2B5EF4-FFF2-40B4-BE49-F238E27FC236}">
                <a16:creationId xmlns:a16="http://schemas.microsoft.com/office/drawing/2014/main" id="{05564C00-B705-4B95-AF84-F5B67425DC5B}"/>
              </a:ext>
            </a:extLst>
          </p:cNvPr>
          <p:cNvSpPr txBox="1"/>
          <p:nvPr/>
        </p:nvSpPr>
        <p:spPr>
          <a:xfrm>
            <a:off x="4510578" y="3244334"/>
            <a:ext cx="1922846" cy="369332"/>
          </a:xfrm>
          <a:prstGeom prst="rect">
            <a:avLst/>
          </a:prstGeom>
          <a:noFill/>
        </p:spPr>
        <p:txBody>
          <a:bodyPr wrap="square" rtlCol="0">
            <a:spAutoFit/>
          </a:bodyPr>
          <a:lstStyle/>
          <a:p>
            <a:r>
              <a:rPr lang="en-US" b="1" dirty="0"/>
              <a:t>THRESHOLD:</a:t>
            </a:r>
          </a:p>
        </p:txBody>
      </p:sp>
      <p:grpSp>
        <p:nvGrpSpPr>
          <p:cNvPr id="22" name="Group 21">
            <a:extLst>
              <a:ext uri="{FF2B5EF4-FFF2-40B4-BE49-F238E27FC236}">
                <a16:creationId xmlns:a16="http://schemas.microsoft.com/office/drawing/2014/main" id="{8165D9B2-C753-4B32-90EB-7E06C86301AC}"/>
              </a:ext>
            </a:extLst>
          </p:cNvPr>
          <p:cNvGrpSpPr/>
          <p:nvPr/>
        </p:nvGrpSpPr>
        <p:grpSpPr>
          <a:xfrm>
            <a:off x="1844925" y="4049941"/>
            <a:ext cx="1205946" cy="496957"/>
            <a:chOff x="3389243" y="1222513"/>
            <a:chExt cx="510208" cy="496957"/>
          </a:xfrm>
        </p:grpSpPr>
        <p:cxnSp>
          <p:nvCxnSpPr>
            <p:cNvPr id="23" name="Straight Connector 22">
              <a:extLst>
                <a:ext uri="{FF2B5EF4-FFF2-40B4-BE49-F238E27FC236}">
                  <a16:creationId xmlns:a16="http://schemas.microsoft.com/office/drawing/2014/main" id="{E9214C86-5AC3-4DB3-A039-5257F4FB89FE}"/>
                </a:ext>
              </a:extLst>
            </p:cNvPr>
            <p:cNvCxnSpPr/>
            <p:nvPr/>
          </p:nvCxnSpPr>
          <p:spPr>
            <a:xfrm flipV="1">
              <a:off x="3389243" y="1222513"/>
              <a:ext cx="496957" cy="49695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20A621F-22B9-45D0-A368-38E69E3DC339}"/>
                </a:ext>
              </a:extLst>
            </p:cNvPr>
            <p:cNvCxnSpPr>
              <a:cxnSpLocks/>
            </p:cNvCxnSpPr>
            <p:nvPr/>
          </p:nvCxnSpPr>
          <p:spPr>
            <a:xfrm rot="5400000" flipV="1">
              <a:off x="3402494" y="1222513"/>
              <a:ext cx="496957" cy="49695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1FA0B7B7-452C-4F77-A8C0-E3C598756B80}"/>
              </a:ext>
            </a:extLst>
          </p:cNvPr>
          <p:cNvGrpSpPr/>
          <p:nvPr/>
        </p:nvGrpSpPr>
        <p:grpSpPr>
          <a:xfrm>
            <a:off x="6397908" y="4487563"/>
            <a:ext cx="247664" cy="206396"/>
            <a:chOff x="3389243" y="1222513"/>
            <a:chExt cx="510208" cy="496957"/>
          </a:xfrm>
        </p:grpSpPr>
        <p:cxnSp>
          <p:nvCxnSpPr>
            <p:cNvPr id="26" name="Straight Connector 25">
              <a:extLst>
                <a:ext uri="{FF2B5EF4-FFF2-40B4-BE49-F238E27FC236}">
                  <a16:creationId xmlns:a16="http://schemas.microsoft.com/office/drawing/2014/main" id="{E4031A93-72E5-4816-92FB-F5B7AB4FB44D}"/>
                </a:ext>
              </a:extLst>
            </p:cNvPr>
            <p:cNvCxnSpPr/>
            <p:nvPr/>
          </p:nvCxnSpPr>
          <p:spPr>
            <a:xfrm flipV="1">
              <a:off x="3389243" y="1222513"/>
              <a:ext cx="496957" cy="49695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A89715A-C930-4073-BC55-16227F9FA738}"/>
                </a:ext>
              </a:extLst>
            </p:cNvPr>
            <p:cNvCxnSpPr>
              <a:cxnSpLocks/>
            </p:cNvCxnSpPr>
            <p:nvPr/>
          </p:nvCxnSpPr>
          <p:spPr>
            <a:xfrm rot="5400000" flipV="1">
              <a:off x="3402494" y="1222513"/>
              <a:ext cx="496957" cy="49695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33497C6F-3ABF-420B-B702-11D7512B0E8E}"/>
              </a:ext>
            </a:extLst>
          </p:cNvPr>
          <p:cNvGrpSpPr/>
          <p:nvPr/>
        </p:nvGrpSpPr>
        <p:grpSpPr>
          <a:xfrm>
            <a:off x="7909428" y="4487563"/>
            <a:ext cx="247664" cy="206396"/>
            <a:chOff x="3389243" y="1222513"/>
            <a:chExt cx="510208" cy="496957"/>
          </a:xfrm>
        </p:grpSpPr>
        <p:cxnSp>
          <p:nvCxnSpPr>
            <p:cNvPr id="29" name="Straight Connector 28">
              <a:extLst>
                <a:ext uri="{FF2B5EF4-FFF2-40B4-BE49-F238E27FC236}">
                  <a16:creationId xmlns:a16="http://schemas.microsoft.com/office/drawing/2014/main" id="{2F62C8F9-46B1-42AE-93DC-450CE438EFB7}"/>
                </a:ext>
              </a:extLst>
            </p:cNvPr>
            <p:cNvCxnSpPr/>
            <p:nvPr/>
          </p:nvCxnSpPr>
          <p:spPr>
            <a:xfrm flipV="1">
              <a:off x="3389243" y="1222513"/>
              <a:ext cx="496957" cy="49695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90B97DF-E11A-4EB5-A39A-5468125116B6}"/>
                </a:ext>
              </a:extLst>
            </p:cNvPr>
            <p:cNvCxnSpPr>
              <a:cxnSpLocks/>
            </p:cNvCxnSpPr>
            <p:nvPr/>
          </p:nvCxnSpPr>
          <p:spPr>
            <a:xfrm rot="5400000" flipV="1">
              <a:off x="3402494" y="1222513"/>
              <a:ext cx="496957" cy="49695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1E13E8B9-3FD2-472F-9A30-CAA5EF29BA05}"/>
                  </a:ext>
                </a:extLst>
              </p:cNvPr>
              <p:cNvSpPr txBox="1"/>
              <p:nvPr/>
            </p:nvSpPr>
            <p:spPr>
              <a:xfrm>
                <a:off x="444786" y="4882507"/>
                <a:ext cx="5418482" cy="96122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i="1" smtClean="0">
                          <a:latin typeface="Cambria Math" panose="02040503050406030204" pitchFamily="18" charset="0"/>
                        </a:rPr>
                        <m:t>𝑊</m:t>
                      </m:r>
                      <m:r>
                        <a:rPr lang="en-US" sz="2400" i="1" smtClean="0">
                          <a:latin typeface="Cambria Math" panose="02040503050406030204" pitchFamily="18" charset="0"/>
                        </a:rPr>
                        <m:t>=</m:t>
                      </m:r>
                      <m:sSup>
                        <m:sSupPr>
                          <m:ctrlPr>
                            <a:rPr lang="en-US" sz="2400" i="1">
                              <a:latin typeface="Cambria Math" panose="02040503050406030204" pitchFamily="18" charset="0"/>
                            </a:rPr>
                          </m:ctrlPr>
                        </m:sSupPr>
                        <m:e>
                          <m:d>
                            <m:dPr>
                              <m:ctrlPr>
                                <a:rPr lang="en-US" sz="2400" i="1">
                                  <a:latin typeface="Cambria Math" panose="02040503050406030204" pitchFamily="18" charset="0"/>
                                </a:rPr>
                              </m:ctrlPr>
                            </m:dPr>
                            <m:e>
                              <m:sSub>
                                <m:sSubPr>
                                  <m:ctrlPr>
                                    <a:rPr lang="en-US" sz="2400" i="1">
                                      <a:latin typeface="Cambria Math" panose="02040503050406030204" pitchFamily="18" charset="0"/>
                                    </a:rPr>
                                  </m:ctrlPr>
                                </m:sSubPr>
                                <m:e>
                                  <m:acc>
                                    <m:accPr>
                                      <m:chr m:val="̂"/>
                                      <m:ctrlPr>
                                        <a:rPr lang="en-US" sz="2400" i="1">
                                          <a:latin typeface="Cambria Math" panose="02040503050406030204" pitchFamily="18" charset="0"/>
                                        </a:rPr>
                                      </m:ctrlPr>
                                    </m:accPr>
                                    <m:e>
                                      <m:r>
                                        <a:rPr lang="en-US" sz="2400" i="1">
                                          <a:latin typeface="Cambria Math" panose="02040503050406030204" pitchFamily="18" charset="0"/>
                                        </a:rPr>
                                        <m:t>𝛽</m:t>
                                      </m:r>
                                    </m:e>
                                  </m:acc>
                                </m:e>
                                <m:sub>
                                  <m:r>
                                    <m:rPr>
                                      <m:sty m:val="p"/>
                                    </m:rPr>
                                    <a:rPr lang="en-US" sz="2400" i="1" smtClean="0">
                                      <a:latin typeface="Cambria Math" panose="02040503050406030204" pitchFamily="18" charset="0"/>
                                    </a:rPr>
                                    <m:t>sim</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acc>
                                    <m:accPr>
                                      <m:chr m:val="̂"/>
                                      <m:ctrlPr>
                                        <a:rPr lang="en-US" sz="2400" i="1">
                                          <a:latin typeface="Cambria Math" panose="02040503050406030204" pitchFamily="18" charset="0"/>
                                        </a:rPr>
                                      </m:ctrlPr>
                                    </m:accPr>
                                    <m:e>
                                      <m:r>
                                        <a:rPr lang="en-US" sz="2400" i="1">
                                          <a:latin typeface="Cambria Math" panose="02040503050406030204" pitchFamily="18" charset="0"/>
                                        </a:rPr>
                                        <m:t>𝛽</m:t>
                                      </m:r>
                                    </m:e>
                                  </m:acc>
                                </m:e>
                                <m:sub>
                                  <m:r>
                                    <m:rPr>
                                      <m:sty m:val="p"/>
                                    </m:rPr>
                                    <a:rPr lang="en-US" sz="2400" i="1" smtClean="0">
                                      <a:latin typeface="Cambria Math" panose="02040503050406030204" pitchFamily="18" charset="0"/>
                                    </a:rPr>
                                    <m:t>live</m:t>
                                  </m:r>
                                </m:sub>
                              </m:sSub>
                            </m:e>
                          </m:d>
                        </m:e>
                        <m:sup>
                          <m:r>
                            <m:rPr>
                              <m:sty m:val="p"/>
                            </m:rPr>
                            <a:rPr lang="en-US" sz="2400" b="0" i="0" smtClean="0">
                              <a:latin typeface="Cambria Math" panose="02040503050406030204" pitchFamily="18" charset="0"/>
                            </a:rPr>
                            <m:t>T</m:t>
                          </m:r>
                        </m:sup>
                      </m:sSup>
                      <m:sSup>
                        <m:sSupPr>
                          <m:ctrlPr>
                            <a:rPr lang="en-US" sz="2400" i="1">
                              <a:latin typeface="Cambria Math" panose="02040503050406030204" pitchFamily="18" charset="0"/>
                            </a:rPr>
                          </m:ctrlPr>
                        </m:sSupPr>
                        <m:e>
                          <m:r>
                            <a:rPr lang="en-US" sz="2400" i="1">
                              <a:latin typeface="Cambria Math" panose="02040503050406030204" pitchFamily="18" charset="0"/>
                            </a:rPr>
                            <m:t>𝑉</m:t>
                          </m:r>
                        </m:e>
                        <m:sup>
                          <m:r>
                            <a:rPr lang="en-US" sz="2400" i="1">
                              <a:latin typeface="Cambria Math" panose="02040503050406030204" pitchFamily="18" charset="0"/>
                            </a:rPr>
                            <m:t>−1</m:t>
                          </m:r>
                        </m:sup>
                      </m:sSup>
                      <m:r>
                        <a:rPr lang="en-US" sz="2400" i="1">
                          <a:latin typeface="Cambria Math" panose="02040503050406030204" pitchFamily="18" charset="0"/>
                        </a:rPr>
                        <m:t>(</m:t>
                      </m:r>
                      <m:sSub>
                        <m:sSubPr>
                          <m:ctrlPr>
                            <a:rPr lang="en-US" sz="2400" i="1">
                              <a:latin typeface="Cambria Math" panose="02040503050406030204" pitchFamily="18" charset="0"/>
                            </a:rPr>
                          </m:ctrlPr>
                        </m:sSubPr>
                        <m:e>
                          <m:acc>
                            <m:accPr>
                              <m:chr m:val="̂"/>
                              <m:ctrlPr>
                                <a:rPr lang="en-US" sz="2400" i="1">
                                  <a:latin typeface="Cambria Math" panose="02040503050406030204" pitchFamily="18" charset="0"/>
                                </a:rPr>
                              </m:ctrlPr>
                            </m:accPr>
                            <m:e>
                              <m:r>
                                <a:rPr lang="en-US" sz="2400" i="1">
                                  <a:latin typeface="Cambria Math" panose="02040503050406030204" pitchFamily="18" charset="0"/>
                                </a:rPr>
                                <m:t>𝛽</m:t>
                              </m:r>
                            </m:e>
                          </m:acc>
                        </m:e>
                        <m:sub>
                          <m:r>
                            <m:rPr>
                              <m:sty m:val="p"/>
                            </m:rPr>
                            <a:rPr lang="en-US" sz="2400" i="1" smtClean="0">
                              <a:latin typeface="Cambria Math" panose="02040503050406030204" pitchFamily="18" charset="0"/>
                            </a:rPr>
                            <m:t>sim</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acc>
                            <m:accPr>
                              <m:chr m:val="̂"/>
                              <m:ctrlPr>
                                <a:rPr lang="en-US" sz="2400" i="1">
                                  <a:latin typeface="Cambria Math" panose="02040503050406030204" pitchFamily="18" charset="0"/>
                                </a:rPr>
                              </m:ctrlPr>
                            </m:accPr>
                            <m:e>
                              <m:r>
                                <a:rPr lang="en-US" sz="2400" i="1">
                                  <a:latin typeface="Cambria Math" panose="02040503050406030204" pitchFamily="18" charset="0"/>
                                </a:rPr>
                                <m:t>𝛽</m:t>
                              </m:r>
                            </m:e>
                          </m:acc>
                        </m:e>
                        <m:sub>
                          <m:r>
                            <m:rPr>
                              <m:sty m:val="p"/>
                            </m:rPr>
                            <a:rPr lang="en-US" sz="2400" i="1" smtClean="0">
                              <a:latin typeface="Cambria Math" panose="02040503050406030204" pitchFamily="18" charset="0"/>
                            </a:rPr>
                            <m:t>live</m:t>
                          </m:r>
                        </m:sub>
                      </m:sSub>
                      <m:r>
                        <a:rPr lang="en-US" sz="2400" i="1">
                          <a:latin typeface="Cambria Math" panose="02040503050406030204" pitchFamily="18" charset="0"/>
                        </a:rPr>
                        <m:t>)</m:t>
                      </m:r>
                    </m:oMath>
                  </m:oMathPara>
                </a14:m>
                <a:endParaRPr lang="en-US" sz="2400" dirty="0"/>
              </a:p>
              <a:p>
                <a:endParaRPr lang="en-US" sz="2400" dirty="0"/>
              </a:p>
            </p:txBody>
          </p:sp>
        </mc:Choice>
        <mc:Fallback xmlns="">
          <p:sp>
            <p:nvSpPr>
              <p:cNvPr id="31" name="TextBox 30">
                <a:extLst>
                  <a:ext uri="{FF2B5EF4-FFF2-40B4-BE49-F238E27FC236}">
                    <a16:creationId xmlns:a16="http://schemas.microsoft.com/office/drawing/2014/main" id="{1E13E8B9-3FD2-472F-9A30-CAA5EF29BA05}"/>
                  </a:ext>
                </a:extLst>
              </p:cNvPr>
              <p:cNvSpPr txBox="1">
                <a:spLocks noRot="1" noChangeAspect="1" noMove="1" noResize="1" noEditPoints="1" noAdjustHandles="1" noChangeArrowheads="1" noChangeShapeType="1" noTextEdit="1"/>
              </p:cNvSpPr>
              <p:nvPr/>
            </p:nvSpPr>
            <p:spPr>
              <a:xfrm>
                <a:off x="444786" y="4882507"/>
                <a:ext cx="5418482" cy="961225"/>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9B4B35B9-423C-4419-9D63-207F71A55C20}"/>
                  </a:ext>
                </a:extLst>
              </p:cNvPr>
              <p:cNvSpPr txBox="1"/>
              <p:nvPr/>
            </p:nvSpPr>
            <p:spPr>
              <a:xfrm>
                <a:off x="6174059" y="4801742"/>
                <a:ext cx="695363" cy="38420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𝛽</m:t>
                              </m:r>
                            </m:e>
                          </m:acc>
                        </m:e>
                        <m:sub>
                          <m:r>
                            <m:rPr>
                              <m:sty m:val="p"/>
                            </m:rPr>
                            <a:rPr lang="en-US">
                              <a:latin typeface="Cambria Math" panose="02040503050406030204" pitchFamily="18" charset="0"/>
                            </a:rPr>
                            <m:t>sim</m:t>
                          </m:r>
                        </m:sub>
                      </m:sSub>
                    </m:oMath>
                  </m:oMathPara>
                </a14:m>
                <a:endParaRPr lang="en-US" dirty="0"/>
              </a:p>
            </p:txBody>
          </p:sp>
        </mc:Choice>
        <mc:Fallback xmlns="">
          <p:sp>
            <p:nvSpPr>
              <p:cNvPr id="32" name="TextBox 31">
                <a:extLst>
                  <a:ext uri="{FF2B5EF4-FFF2-40B4-BE49-F238E27FC236}">
                    <a16:creationId xmlns:a16="http://schemas.microsoft.com/office/drawing/2014/main" id="{9B4B35B9-423C-4419-9D63-207F71A55C20}"/>
                  </a:ext>
                </a:extLst>
              </p:cNvPr>
              <p:cNvSpPr txBox="1">
                <a:spLocks noRot="1" noChangeAspect="1" noMove="1" noResize="1" noEditPoints="1" noAdjustHandles="1" noChangeArrowheads="1" noChangeShapeType="1" noTextEdit="1"/>
              </p:cNvSpPr>
              <p:nvPr/>
            </p:nvSpPr>
            <p:spPr>
              <a:xfrm>
                <a:off x="6174059" y="4801742"/>
                <a:ext cx="695363" cy="384208"/>
              </a:xfrm>
              <a:prstGeom prst="rect">
                <a:avLst/>
              </a:prstGeom>
              <a:blipFill>
                <a:blip r:embed="rId8"/>
                <a:stretch>
                  <a:fillRect t="-6349" b="-142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0E5F353D-F0DD-4A67-B467-5D706EAD51BD}"/>
                  </a:ext>
                </a:extLst>
              </p:cNvPr>
              <p:cNvSpPr txBox="1"/>
              <p:nvPr/>
            </p:nvSpPr>
            <p:spPr>
              <a:xfrm>
                <a:off x="7685579" y="4801742"/>
                <a:ext cx="695363" cy="38420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𝛽</m:t>
                              </m:r>
                            </m:e>
                          </m:acc>
                        </m:e>
                        <m:sub>
                          <m:r>
                            <m:rPr>
                              <m:sty m:val="p"/>
                            </m:rPr>
                            <a:rPr lang="en-US" b="0" i="0" smtClean="0">
                              <a:latin typeface="Cambria Math" panose="02040503050406030204" pitchFamily="18" charset="0"/>
                            </a:rPr>
                            <m:t>live</m:t>
                          </m:r>
                        </m:sub>
                      </m:sSub>
                    </m:oMath>
                  </m:oMathPara>
                </a14:m>
                <a:endParaRPr lang="en-US" dirty="0"/>
              </a:p>
            </p:txBody>
          </p:sp>
        </mc:Choice>
        <mc:Fallback xmlns="">
          <p:sp>
            <p:nvSpPr>
              <p:cNvPr id="33" name="TextBox 32">
                <a:extLst>
                  <a:ext uri="{FF2B5EF4-FFF2-40B4-BE49-F238E27FC236}">
                    <a16:creationId xmlns:a16="http://schemas.microsoft.com/office/drawing/2014/main" id="{0E5F353D-F0DD-4A67-B467-5D706EAD51BD}"/>
                  </a:ext>
                </a:extLst>
              </p:cNvPr>
              <p:cNvSpPr txBox="1">
                <a:spLocks noRot="1" noChangeAspect="1" noMove="1" noResize="1" noEditPoints="1" noAdjustHandles="1" noChangeArrowheads="1" noChangeShapeType="1" noTextEdit="1"/>
              </p:cNvSpPr>
              <p:nvPr/>
            </p:nvSpPr>
            <p:spPr>
              <a:xfrm>
                <a:off x="7685579" y="4801742"/>
                <a:ext cx="695363" cy="384208"/>
              </a:xfrm>
              <a:prstGeom prst="rect">
                <a:avLst/>
              </a:prstGeom>
              <a:blipFill>
                <a:blip r:embed="rId9"/>
                <a:stretch>
                  <a:fillRect t="-6349" b="-14286"/>
                </a:stretch>
              </a:blipFill>
            </p:spPr>
            <p:txBody>
              <a:bodyPr/>
              <a:lstStyle/>
              <a:p>
                <a:r>
                  <a:rPr lang="en-US">
                    <a:noFill/>
                  </a:rPr>
                  <a:t> </a:t>
                </a:r>
              </a:p>
            </p:txBody>
          </p:sp>
        </mc:Fallback>
      </mc:AlternateContent>
      <p:grpSp>
        <p:nvGrpSpPr>
          <p:cNvPr id="34" name="Group 33">
            <a:extLst>
              <a:ext uri="{FF2B5EF4-FFF2-40B4-BE49-F238E27FC236}">
                <a16:creationId xmlns:a16="http://schemas.microsoft.com/office/drawing/2014/main" id="{8E6270B0-4932-4261-9D8A-411019C9BD2D}"/>
              </a:ext>
            </a:extLst>
          </p:cNvPr>
          <p:cNvGrpSpPr/>
          <p:nvPr/>
        </p:nvGrpSpPr>
        <p:grpSpPr>
          <a:xfrm>
            <a:off x="1844924" y="5037050"/>
            <a:ext cx="4018343" cy="496957"/>
            <a:chOff x="3389243" y="1222513"/>
            <a:chExt cx="510208" cy="496957"/>
          </a:xfrm>
        </p:grpSpPr>
        <p:cxnSp>
          <p:nvCxnSpPr>
            <p:cNvPr id="35" name="Straight Connector 34">
              <a:extLst>
                <a:ext uri="{FF2B5EF4-FFF2-40B4-BE49-F238E27FC236}">
                  <a16:creationId xmlns:a16="http://schemas.microsoft.com/office/drawing/2014/main" id="{2781431E-3C23-49EB-8339-25D55D5FA657}"/>
                </a:ext>
              </a:extLst>
            </p:cNvPr>
            <p:cNvCxnSpPr/>
            <p:nvPr/>
          </p:nvCxnSpPr>
          <p:spPr>
            <a:xfrm flipV="1">
              <a:off x="3389243" y="1222513"/>
              <a:ext cx="496957" cy="49695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B9213E87-7248-4038-B75A-08EFD2453BC4}"/>
                </a:ext>
              </a:extLst>
            </p:cNvPr>
            <p:cNvCxnSpPr>
              <a:cxnSpLocks/>
            </p:cNvCxnSpPr>
            <p:nvPr/>
          </p:nvCxnSpPr>
          <p:spPr>
            <a:xfrm rot="5400000" flipV="1">
              <a:off x="3402494" y="1222513"/>
              <a:ext cx="496957" cy="49695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F780EAD5-3C13-4A26-938A-99D14D455D8C}"/>
                  </a:ext>
                </a:extLst>
              </p:cNvPr>
              <p:cNvSpPr txBox="1"/>
              <p:nvPr/>
            </p:nvSpPr>
            <p:spPr>
              <a:xfrm>
                <a:off x="570201" y="5660265"/>
                <a:ext cx="3306436" cy="103515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i="1" smtClean="0">
                          <a:latin typeface="Cambria Math" panose="02040503050406030204" pitchFamily="18" charset="0"/>
                        </a:rPr>
                        <m:t>𝑊</m:t>
                      </m:r>
                      <m:r>
                        <a:rPr lang="en-US" sz="2400" i="1" smtClean="0">
                          <a:latin typeface="Cambria Math" panose="02040503050406030204" pitchFamily="18" charset="0"/>
                        </a:rPr>
                        <m:t>=</m:t>
                      </m:r>
                      <m:sSubSup>
                        <m:sSubSupPr>
                          <m:ctrlPr>
                            <a:rPr lang="en-US" sz="2400" i="1" smtClean="0">
                              <a:latin typeface="Cambria Math" panose="02040503050406030204" pitchFamily="18" charset="0"/>
                            </a:rPr>
                          </m:ctrlPr>
                        </m:sSubSupPr>
                        <m:e>
                          <m:d>
                            <m:dPr>
                              <m:begChr m:val="‖"/>
                              <m:endChr m:val="‖"/>
                              <m:ctrlPr>
                                <a:rPr lang="en-US" sz="2400" i="1">
                                  <a:latin typeface="Cambria Math" panose="02040503050406030204" pitchFamily="18" charset="0"/>
                                </a:rPr>
                              </m:ctrlPr>
                            </m:dPr>
                            <m:e>
                              <m:sSub>
                                <m:sSubPr>
                                  <m:ctrlPr>
                                    <a:rPr lang="en-US" sz="2400" i="1">
                                      <a:latin typeface="Cambria Math" panose="02040503050406030204" pitchFamily="18" charset="0"/>
                                    </a:rPr>
                                  </m:ctrlPr>
                                </m:sSubPr>
                                <m:e>
                                  <m:acc>
                                    <m:accPr>
                                      <m:chr m:val="̂"/>
                                      <m:ctrlPr>
                                        <a:rPr lang="en-US" sz="2400" i="1">
                                          <a:latin typeface="Cambria Math" panose="02040503050406030204" pitchFamily="18" charset="0"/>
                                        </a:rPr>
                                      </m:ctrlPr>
                                    </m:accPr>
                                    <m:e>
                                      <m:r>
                                        <a:rPr lang="en-US" sz="2400" i="1">
                                          <a:latin typeface="Cambria Math" panose="02040503050406030204" pitchFamily="18" charset="0"/>
                                        </a:rPr>
                                        <m:t>𝑓</m:t>
                                      </m:r>
                                    </m:e>
                                  </m:acc>
                                </m:e>
                                <m:sub>
                                  <m:r>
                                    <m:rPr>
                                      <m:sty m:val="p"/>
                                    </m:rPr>
                                    <a:rPr lang="en-US" sz="2400" i="0">
                                      <a:latin typeface="Cambria Math" panose="02040503050406030204" pitchFamily="18" charset="0"/>
                                    </a:rPr>
                                    <m:t>sim</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acc>
                                    <m:accPr>
                                      <m:chr m:val="̂"/>
                                      <m:ctrlPr>
                                        <a:rPr lang="en-US" sz="2400" i="1">
                                          <a:latin typeface="Cambria Math" panose="02040503050406030204" pitchFamily="18" charset="0"/>
                                        </a:rPr>
                                      </m:ctrlPr>
                                    </m:accPr>
                                    <m:e>
                                      <m:r>
                                        <a:rPr lang="en-US" sz="2400" i="1">
                                          <a:latin typeface="Cambria Math" panose="02040503050406030204" pitchFamily="18" charset="0"/>
                                        </a:rPr>
                                        <m:t>𝑓</m:t>
                                      </m:r>
                                    </m:e>
                                  </m:acc>
                                </m:e>
                                <m:sub>
                                  <m:r>
                                    <m:rPr>
                                      <m:sty m:val="p"/>
                                    </m:rPr>
                                    <a:rPr lang="en-US" sz="2400" i="0">
                                      <a:latin typeface="Cambria Math" panose="02040503050406030204" pitchFamily="18" charset="0"/>
                                    </a:rPr>
                                    <m:t>live</m:t>
                                  </m:r>
                                </m:sub>
                              </m:sSub>
                            </m:e>
                          </m:d>
                        </m:e>
                        <m:sub>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𝑉</m:t>
                              </m:r>
                            </m:e>
                            <m:sup>
                              <m:r>
                                <a:rPr lang="en-US" sz="2400" b="0" i="1" smtClean="0">
                                  <a:latin typeface="Cambria Math" panose="02040503050406030204" pitchFamily="18" charset="0"/>
                                </a:rPr>
                                <m:t>−1</m:t>
                              </m:r>
                            </m:sup>
                          </m:sSup>
                        </m:sub>
                        <m:sup>
                          <m:r>
                            <a:rPr lang="en-US" sz="2400" b="0" i="1" smtClean="0">
                              <a:latin typeface="Cambria Math" panose="02040503050406030204" pitchFamily="18" charset="0"/>
                            </a:rPr>
                            <m:t>2</m:t>
                          </m:r>
                        </m:sup>
                      </m:sSubSup>
                    </m:oMath>
                  </m:oMathPara>
                </a14:m>
                <a:endParaRPr lang="en-US" sz="2400" dirty="0"/>
              </a:p>
              <a:p>
                <a:endParaRPr lang="en-US" sz="2400" dirty="0"/>
              </a:p>
            </p:txBody>
          </p:sp>
        </mc:Choice>
        <mc:Fallback xmlns="">
          <p:sp>
            <p:nvSpPr>
              <p:cNvPr id="37" name="TextBox 36">
                <a:extLst>
                  <a:ext uri="{FF2B5EF4-FFF2-40B4-BE49-F238E27FC236}">
                    <a16:creationId xmlns:a16="http://schemas.microsoft.com/office/drawing/2014/main" id="{F780EAD5-3C13-4A26-938A-99D14D455D8C}"/>
                  </a:ext>
                </a:extLst>
              </p:cNvPr>
              <p:cNvSpPr txBox="1">
                <a:spLocks noRot="1" noChangeAspect="1" noMove="1" noResize="1" noEditPoints="1" noAdjustHandles="1" noChangeArrowheads="1" noChangeShapeType="1" noTextEdit="1"/>
              </p:cNvSpPr>
              <p:nvPr/>
            </p:nvSpPr>
            <p:spPr>
              <a:xfrm>
                <a:off x="570201" y="5660265"/>
                <a:ext cx="3306436" cy="1035155"/>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EEC58E0F-00B0-43F5-9058-5E83DFA46A9A}"/>
                  </a:ext>
                </a:extLst>
              </p:cNvPr>
              <p:cNvSpPr txBox="1"/>
              <p:nvPr/>
            </p:nvSpPr>
            <p:spPr>
              <a:xfrm>
                <a:off x="6174059" y="5185950"/>
                <a:ext cx="695363" cy="38420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𝑓</m:t>
                              </m:r>
                            </m:e>
                          </m:acc>
                        </m:e>
                        <m:sub>
                          <m:r>
                            <m:rPr>
                              <m:sty m:val="p"/>
                            </m:rPr>
                            <a:rPr lang="en-US">
                              <a:latin typeface="Cambria Math" panose="02040503050406030204" pitchFamily="18" charset="0"/>
                            </a:rPr>
                            <m:t>sim</m:t>
                          </m:r>
                        </m:sub>
                      </m:sSub>
                    </m:oMath>
                  </m:oMathPara>
                </a14:m>
                <a:endParaRPr lang="en-US" dirty="0"/>
              </a:p>
            </p:txBody>
          </p:sp>
        </mc:Choice>
        <mc:Fallback xmlns="">
          <p:sp>
            <p:nvSpPr>
              <p:cNvPr id="38" name="TextBox 37">
                <a:extLst>
                  <a:ext uri="{FF2B5EF4-FFF2-40B4-BE49-F238E27FC236}">
                    <a16:creationId xmlns:a16="http://schemas.microsoft.com/office/drawing/2014/main" id="{EEC58E0F-00B0-43F5-9058-5E83DFA46A9A}"/>
                  </a:ext>
                </a:extLst>
              </p:cNvPr>
              <p:cNvSpPr txBox="1">
                <a:spLocks noRot="1" noChangeAspect="1" noMove="1" noResize="1" noEditPoints="1" noAdjustHandles="1" noChangeArrowheads="1" noChangeShapeType="1" noTextEdit="1"/>
              </p:cNvSpPr>
              <p:nvPr/>
            </p:nvSpPr>
            <p:spPr>
              <a:xfrm>
                <a:off x="6174059" y="5185950"/>
                <a:ext cx="695363" cy="384208"/>
              </a:xfrm>
              <a:prstGeom prst="rect">
                <a:avLst/>
              </a:prstGeom>
              <a:blipFill>
                <a:blip r:embed="rId11"/>
                <a:stretch>
                  <a:fillRect t="-6349" b="-142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1335CE69-9B95-426D-9097-ED34DDB18079}"/>
                  </a:ext>
                </a:extLst>
              </p:cNvPr>
              <p:cNvSpPr txBox="1"/>
              <p:nvPr/>
            </p:nvSpPr>
            <p:spPr>
              <a:xfrm>
                <a:off x="7685579" y="5185950"/>
                <a:ext cx="695363" cy="38420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𝑓</m:t>
                              </m:r>
                            </m:e>
                          </m:acc>
                        </m:e>
                        <m:sub>
                          <m:r>
                            <m:rPr>
                              <m:sty m:val="p"/>
                            </m:rPr>
                            <a:rPr lang="en-US" b="0" i="0" smtClean="0">
                              <a:latin typeface="Cambria Math" panose="02040503050406030204" pitchFamily="18" charset="0"/>
                            </a:rPr>
                            <m:t>live</m:t>
                          </m:r>
                        </m:sub>
                      </m:sSub>
                    </m:oMath>
                  </m:oMathPara>
                </a14:m>
                <a:endParaRPr lang="en-US" dirty="0"/>
              </a:p>
            </p:txBody>
          </p:sp>
        </mc:Choice>
        <mc:Fallback xmlns="">
          <p:sp>
            <p:nvSpPr>
              <p:cNvPr id="39" name="TextBox 38">
                <a:extLst>
                  <a:ext uri="{FF2B5EF4-FFF2-40B4-BE49-F238E27FC236}">
                    <a16:creationId xmlns:a16="http://schemas.microsoft.com/office/drawing/2014/main" id="{1335CE69-9B95-426D-9097-ED34DDB18079}"/>
                  </a:ext>
                </a:extLst>
              </p:cNvPr>
              <p:cNvSpPr txBox="1">
                <a:spLocks noRot="1" noChangeAspect="1" noMove="1" noResize="1" noEditPoints="1" noAdjustHandles="1" noChangeArrowheads="1" noChangeShapeType="1" noTextEdit="1"/>
              </p:cNvSpPr>
              <p:nvPr/>
            </p:nvSpPr>
            <p:spPr>
              <a:xfrm>
                <a:off x="7685579" y="5185950"/>
                <a:ext cx="695363" cy="384208"/>
              </a:xfrm>
              <a:prstGeom prst="rect">
                <a:avLst/>
              </a:prstGeom>
              <a:blipFill>
                <a:blip r:embed="rId12"/>
                <a:stretch>
                  <a:fillRect t="-6349" b="-14286"/>
                </a:stretch>
              </a:blipFill>
            </p:spPr>
            <p:txBody>
              <a:bodyPr/>
              <a:lstStyle/>
              <a:p>
                <a:r>
                  <a:rPr lang="en-US">
                    <a:noFill/>
                  </a:rPr>
                  <a:t> </a:t>
                </a:r>
              </a:p>
            </p:txBody>
          </p:sp>
        </mc:Fallback>
      </mc:AlternateContent>
      <p:grpSp>
        <p:nvGrpSpPr>
          <p:cNvPr id="40" name="Group 39">
            <a:extLst>
              <a:ext uri="{FF2B5EF4-FFF2-40B4-BE49-F238E27FC236}">
                <a16:creationId xmlns:a16="http://schemas.microsoft.com/office/drawing/2014/main" id="{A1628ABB-9EE6-4506-9BDF-494E5EA9B6E0}"/>
              </a:ext>
            </a:extLst>
          </p:cNvPr>
          <p:cNvGrpSpPr/>
          <p:nvPr/>
        </p:nvGrpSpPr>
        <p:grpSpPr>
          <a:xfrm>
            <a:off x="6397908" y="4927728"/>
            <a:ext cx="247664" cy="206396"/>
            <a:chOff x="3389243" y="1222513"/>
            <a:chExt cx="510208" cy="496957"/>
          </a:xfrm>
        </p:grpSpPr>
        <p:cxnSp>
          <p:nvCxnSpPr>
            <p:cNvPr id="41" name="Straight Connector 40">
              <a:extLst>
                <a:ext uri="{FF2B5EF4-FFF2-40B4-BE49-F238E27FC236}">
                  <a16:creationId xmlns:a16="http://schemas.microsoft.com/office/drawing/2014/main" id="{BBC04FE9-560E-4DD6-8CE1-27E6E90B4F44}"/>
                </a:ext>
              </a:extLst>
            </p:cNvPr>
            <p:cNvCxnSpPr/>
            <p:nvPr/>
          </p:nvCxnSpPr>
          <p:spPr>
            <a:xfrm flipV="1">
              <a:off x="3389243" y="1222513"/>
              <a:ext cx="496957" cy="49695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3849A32F-B7F4-455A-A407-3D96912EBCAD}"/>
                </a:ext>
              </a:extLst>
            </p:cNvPr>
            <p:cNvCxnSpPr>
              <a:cxnSpLocks/>
            </p:cNvCxnSpPr>
            <p:nvPr/>
          </p:nvCxnSpPr>
          <p:spPr>
            <a:xfrm rot="5400000" flipV="1">
              <a:off x="3402494" y="1222513"/>
              <a:ext cx="496957" cy="49695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3" name="Group 42">
            <a:extLst>
              <a:ext uri="{FF2B5EF4-FFF2-40B4-BE49-F238E27FC236}">
                <a16:creationId xmlns:a16="http://schemas.microsoft.com/office/drawing/2014/main" id="{C6F89D7A-DBAA-42D7-BEAA-1F49254F5CBE}"/>
              </a:ext>
            </a:extLst>
          </p:cNvPr>
          <p:cNvGrpSpPr/>
          <p:nvPr/>
        </p:nvGrpSpPr>
        <p:grpSpPr>
          <a:xfrm>
            <a:off x="7909428" y="4927728"/>
            <a:ext cx="247664" cy="206396"/>
            <a:chOff x="3389243" y="1222513"/>
            <a:chExt cx="510208" cy="496957"/>
          </a:xfrm>
        </p:grpSpPr>
        <p:cxnSp>
          <p:nvCxnSpPr>
            <p:cNvPr id="44" name="Straight Connector 43">
              <a:extLst>
                <a:ext uri="{FF2B5EF4-FFF2-40B4-BE49-F238E27FC236}">
                  <a16:creationId xmlns:a16="http://schemas.microsoft.com/office/drawing/2014/main" id="{CF37C462-DF5D-4A43-AC68-0A84B2499A93}"/>
                </a:ext>
              </a:extLst>
            </p:cNvPr>
            <p:cNvCxnSpPr/>
            <p:nvPr/>
          </p:nvCxnSpPr>
          <p:spPr>
            <a:xfrm flipV="1">
              <a:off x="3389243" y="1222513"/>
              <a:ext cx="496957" cy="49695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8ADDFD9C-02F6-4363-ADEE-9E523225CD15}"/>
                </a:ext>
              </a:extLst>
            </p:cNvPr>
            <p:cNvCxnSpPr>
              <a:cxnSpLocks/>
            </p:cNvCxnSpPr>
            <p:nvPr/>
          </p:nvCxnSpPr>
          <p:spPr>
            <a:xfrm rot="5400000" flipV="1">
              <a:off x="3402494" y="1222513"/>
              <a:ext cx="496957" cy="49695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6" name="Group 45">
            <a:extLst>
              <a:ext uri="{FF2B5EF4-FFF2-40B4-BE49-F238E27FC236}">
                <a16:creationId xmlns:a16="http://schemas.microsoft.com/office/drawing/2014/main" id="{78D727A7-2D3C-47DB-B13D-0CF6E4511E0E}"/>
              </a:ext>
            </a:extLst>
          </p:cNvPr>
          <p:cNvGrpSpPr/>
          <p:nvPr/>
        </p:nvGrpSpPr>
        <p:grpSpPr>
          <a:xfrm>
            <a:off x="2842591" y="4746541"/>
            <a:ext cx="5190670" cy="1766370"/>
            <a:chOff x="8502785" y="4449116"/>
            <a:chExt cx="3618951" cy="1844914"/>
          </a:xfrm>
        </p:grpSpPr>
        <p:sp>
          <p:nvSpPr>
            <p:cNvPr id="47" name="Rectangle 46">
              <a:extLst>
                <a:ext uri="{FF2B5EF4-FFF2-40B4-BE49-F238E27FC236}">
                  <a16:creationId xmlns:a16="http://schemas.microsoft.com/office/drawing/2014/main" id="{87E78F7C-5CEA-4E2B-9635-6788B3809B96}"/>
                </a:ext>
              </a:extLst>
            </p:cNvPr>
            <p:cNvSpPr/>
            <p:nvPr/>
          </p:nvSpPr>
          <p:spPr>
            <a:xfrm flipH="1">
              <a:off x="9878891" y="4449116"/>
              <a:ext cx="2242845" cy="1844914"/>
            </a:xfrm>
            <a:prstGeom prst="rect">
              <a:avLst/>
            </a:prstGeom>
            <a:solidFill>
              <a:srgbClr val="FFFF00"/>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Should these be</a:t>
              </a:r>
            </a:p>
            <a:p>
              <a:pPr marL="285750" indent="-285750">
                <a:buFontTx/>
                <a:buChar char="-"/>
              </a:pPr>
              <a:r>
                <a:rPr lang="en-US" sz="1600" dirty="0">
                  <a:solidFill>
                    <a:schemeClr val="tx1"/>
                  </a:solidFill>
                </a:rPr>
                <a:t>Regression model coefficients?</a:t>
              </a:r>
            </a:p>
            <a:p>
              <a:pPr marL="285750" indent="-285750">
                <a:buFontTx/>
                <a:buChar char="-"/>
              </a:pPr>
              <a:r>
                <a:rPr lang="en-US" sz="1600" dirty="0">
                  <a:solidFill>
                    <a:schemeClr val="tx1"/>
                  </a:solidFill>
                </a:rPr>
                <a:t>Response functions (e.g. GAM smooth)?</a:t>
              </a:r>
            </a:p>
            <a:p>
              <a:pPr marL="285750" indent="-285750">
                <a:buFontTx/>
                <a:buChar char="-"/>
              </a:pPr>
              <a:r>
                <a:rPr lang="en-US" sz="1600" dirty="0">
                  <a:solidFill>
                    <a:schemeClr val="tx1"/>
                  </a:solidFill>
                </a:rPr>
                <a:t>Average response at select factor combinations?</a:t>
              </a:r>
            </a:p>
          </p:txBody>
        </p:sp>
        <p:cxnSp>
          <p:nvCxnSpPr>
            <p:cNvPr id="48" name="Straight Arrow Connector 47">
              <a:extLst>
                <a:ext uri="{FF2B5EF4-FFF2-40B4-BE49-F238E27FC236}">
                  <a16:creationId xmlns:a16="http://schemas.microsoft.com/office/drawing/2014/main" id="{62172AC3-7CCE-4481-BE28-11DDCD1E3157}"/>
                </a:ext>
              </a:extLst>
            </p:cNvPr>
            <p:cNvCxnSpPr>
              <a:cxnSpLocks/>
              <a:stCxn id="47" idx="3"/>
            </p:cNvCxnSpPr>
            <p:nvPr/>
          </p:nvCxnSpPr>
          <p:spPr>
            <a:xfrm flipH="1">
              <a:off x="8502785" y="5371573"/>
              <a:ext cx="1376106" cy="311446"/>
            </a:xfrm>
            <a:prstGeom prst="straightConnector1">
              <a:avLst/>
            </a:prstGeom>
            <a:ln w="571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49" name="Text Placeholder 3">
            <a:extLst>
              <a:ext uri="{FF2B5EF4-FFF2-40B4-BE49-F238E27FC236}">
                <a16:creationId xmlns:a16="http://schemas.microsoft.com/office/drawing/2014/main" id="{57DF6104-B40A-4CAC-B5DA-BA5B1159BCF7}"/>
              </a:ext>
            </a:extLst>
          </p:cNvPr>
          <p:cNvSpPr txBox="1">
            <a:spLocks/>
          </p:cNvSpPr>
          <p:nvPr/>
        </p:nvSpPr>
        <p:spPr>
          <a:xfrm>
            <a:off x="141975" y="6508956"/>
            <a:ext cx="7459270" cy="264896"/>
          </a:xfrm>
          <a:prstGeom prst="rect">
            <a:avLst/>
          </a:prstGeom>
        </p:spPr>
        <p:txBody>
          <a:bodyPr/>
          <a:lstStyle>
            <a:lvl1pPr marL="171446" indent="-171446" algn="l" defTabSz="685783" rtl="0" eaLnBrk="1" latinLnBrk="0" hangingPunct="1">
              <a:lnSpc>
                <a:spcPct val="90000"/>
              </a:lnSpc>
              <a:spcBef>
                <a:spcPts val="751"/>
              </a:spcBef>
              <a:buFont typeface="Arial" panose="020B0604020202020204" pitchFamily="34" charset="0"/>
              <a:buChar char="•"/>
              <a:defRPr sz="2400" kern="1200" baseline="0">
                <a:solidFill>
                  <a:schemeClr val="tx1"/>
                </a:solidFill>
                <a:latin typeface="Calibri Light" panose="020F0302020204030204" pitchFamily="34" charset="0"/>
                <a:ea typeface="+mn-ea"/>
                <a:cs typeface="Calibri Light" panose="020F0302020204030204" pitchFamily="34" charset="0"/>
              </a:defRPr>
            </a:lvl1pPr>
            <a:lvl2pPr marL="342891" indent="-171446" algn="l" defTabSz="685783" rtl="0" eaLnBrk="1" latinLnBrk="0" hangingPunct="1">
              <a:lnSpc>
                <a:spcPct val="90000"/>
              </a:lnSpc>
              <a:spcBef>
                <a:spcPts val="375"/>
              </a:spcBef>
              <a:buFont typeface="Franklin Gothic Book" panose="020B0503020102020204" pitchFamily="34" charset="0"/>
              <a:buChar char="–"/>
              <a:defRPr sz="2000" kern="1200">
                <a:solidFill>
                  <a:schemeClr val="tx1"/>
                </a:solidFill>
                <a:latin typeface="Calibri Light" panose="020F0302020204030204" pitchFamily="34" charset="0"/>
                <a:ea typeface="+mn-ea"/>
                <a:cs typeface="Calibri Light" panose="020F0302020204030204" pitchFamily="34" charset="0"/>
              </a:defRPr>
            </a:lvl2pPr>
            <a:lvl3pPr marL="514338" indent="-171446" algn="l" defTabSz="685783" rtl="0" eaLnBrk="1" latinLnBrk="0" hangingPunct="1">
              <a:lnSpc>
                <a:spcPct val="90000"/>
              </a:lnSpc>
              <a:spcBef>
                <a:spcPts val="375"/>
              </a:spcBef>
              <a:buFont typeface="Courier New" panose="02070309020205020404" pitchFamily="49" charset="0"/>
              <a:buChar char="o"/>
              <a:defRPr sz="1800" kern="1200">
                <a:solidFill>
                  <a:schemeClr val="tx1"/>
                </a:solidFill>
                <a:latin typeface="Calibri Light" panose="020F0302020204030204" pitchFamily="34" charset="0"/>
                <a:ea typeface="+mn-ea"/>
                <a:cs typeface="Calibri Light" panose="020F0302020204030204" pitchFamily="34" charset="0"/>
              </a:defRPr>
            </a:lvl3pPr>
            <a:lvl4pPr marL="685783" indent="-171446" algn="l" defTabSz="685783" rtl="0" eaLnBrk="1" latinLnBrk="0" hangingPunct="1">
              <a:lnSpc>
                <a:spcPct val="90000"/>
              </a:lnSpc>
              <a:spcBef>
                <a:spcPts val="375"/>
              </a:spcBef>
              <a:buFont typeface="Wingdings" panose="05000000000000000000" pitchFamily="2" charset="2"/>
              <a:buChar char="§"/>
              <a:defRPr sz="1600" kern="1200">
                <a:solidFill>
                  <a:schemeClr val="tx1"/>
                </a:solidFill>
                <a:latin typeface="Calibri Light" panose="020F0302020204030204" pitchFamily="34" charset="0"/>
                <a:ea typeface="+mn-ea"/>
                <a:cs typeface="Calibri Light" panose="020F0302020204030204" pitchFamily="34" charset="0"/>
              </a:defRPr>
            </a:lvl4pPr>
            <a:lvl5pPr marL="900091" indent="-214308" algn="l" defTabSz="685783" rtl="0" eaLnBrk="1" latinLnBrk="0" hangingPunct="1">
              <a:lnSpc>
                <a:spcPct val="90000"/>
              </a:lnSpc>
              <a:spcBef>
                <a:spcPts val="375"/>
              </a:spcBef>
              <a:buFont typeface="Wingdings" panose="05000000000000000000" pitchFamily="2" charset="2"/>
              <a:buChar char="Ø"/>
              <a:defRPr sz="1200"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marL="0" indent="0">
              <a:buNone/>
            </a:pPr>
            <a:r>
              <a:rPr lang="en-US" sz="1000" dirty="0"/>
              <a:t>GAM: Generalized Additive Model; M&amp;S: Modeling and Simulation</a:t>
            </a:r>
          </a:p>
        </p:txBody>
      </p:sp>
    </p:spTree>
    <p:extLst>
      <p:ext uri="{BB962C8B-B14F-4D97-AF65-F5344CB8AC3E}">
        <p14:creationId xmlns:p14="http://schemas.microsoft.com/office/powerpoint/2010/main" val="14683918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693587F-7EE8-47F3-AA6C-1442BA51C793}"/>
              </a:ext>
            </a:extLst>
          </p:cNvPr>
          <p:cNvSpPr>
            <a:spLocks noGrp="1"/>
          </p:cNvSpPr>
          <p:nvPr>
            <p:ph type="body" sz="quarter" idx="10"/>
          </p:nvPr>
        </p:nvSpPr>
        <p:spPr>
          <a:xfrm>
            <a:off x="239282" y="976056"/>
            <a:ext cx="8670040" cy="4925135"/>
          </a:xfrm>
        </p:spPr>
        <p:txBody>
          <a:bodyPr/>
          <a:lstStyle/>
          <a:p>
            <a:r>
              <a:rPr lang="en-US" dirty="0"/>
              <a:t>A </a:t>
            </a:r>
            <a:r>
              <a:rPr lang="en-US" dirty="0">
                <a:solidFill>
                  <a:schemeClr val="accent1"/>
                </a:solidFill>
              </a:rPr>
              <a:t>factorial</a:t>
            </a:r>
            <a:r>
              <a:rPr lang="en-US" dirty="0"/>
              <a:t> design with a simple </a:t>
            </a:r>
            <a:r>
              <a:rPr lang="en-US" dirty="0">
                <a:solidFill>
                  <a:schemeClr val="accent1"/>
                </a:solidFill>
              </a:rPr>
              <a:t>linear model </a:t>
            </a:r>
            <a:r>
              <a:rPr lang="en-US" dirty="0"/>
              <a:t>fitted will not accurately describe the M&amp;S system’s behavior.</a:t>
            </a:r>
          </a:p>
        </p:txBody>
      </p:sp>
      <p:sp>
        <p:nvSpPr>
          <p:cNvPr id="3" name="Title 2">
            <a:extLst>
              <a:ext uri="{FF2B5EF4-FFF2-40B4-BE49-F238E27FC236}">
                <a16:creationId xmlns:a16="http://schemas.microsoft.com/office/drawing/2014/main" id="{3227D1FD-086E-4F2E-9461-B91A3A2BFA9D}"/>
              </a:ext>
            </a:extLst>
          </p:cNvPr>
          <p:cNvSpPr>
            <a:spLocks noGrp="1"/>
          </p:cNvSpPr>
          <p:nvPr>
            <p:ph type="title"/>
          </p:nvPr>
        </p:nvSpPr>
        <p:spPr>
          <a:xfrm>
            <a:off x="234683" y="57612"/>
            <a:ext cx="8674639" cy="918445"/>
          </a:xfrm>
        </p:spPr>
        <p:txBody>
          <a:bodyPr/>
          <a:lstStyle/>
          <a:p>
            <a:r>
              <a:rPr lang="en-US" dirty="0"/>
              <a:t>Space-filling design of experiments helps recover more trends in simulation outputs</a:t>
            </a:r>
          </a:p>
        </p:txBody>
      </p:sp>
      <p:sp>
        <p:nvSpPr>
          <p:cNvPr id="7" name="Text Placeholder 3">
            <a:extLst>
              <a:ext uri="{FF2B5EF4-FFF2-40B4-BE49-F238E27FC236}">
                <a16:creationId xmlns:a16="http://schemas.microsoft.com/office/drawing/2014/main" id="{99C3918D-904E-4884-B86F-CA7AF838A043}"/>
              </a:ext>
            </a:extLst>
          </p:cNvPr>
          <p:cNvSpPr txBox="1">
            <a:spLocks/>
          </p:cNvSpPr>
          <p:nvPr/>
        </p:nvSpPr>
        <p:spPr>
          <a:xfrm>
            <a:off x="316706" y="6475547"/>
            <a:ext cx="7300144" cy="382453"/>
          </a:xfrm>
          <a:prstGeom prst="rect">
            <a:avLst/>
          </a:prstGeom>
        </p:spPr>
        <p:txBody>
          <a:bodyPr/>
          <a:lstStyle>
            <a:lvl1pPr marL="171446" indent="-171446" algn="l" defTabSz="685783" rtl="0" eaLnBrk="1" latinLnBrk="0" hangingPunct="1">
              <a:lnSpc>
                <a:spcPct val="90000"/>
              </a:lnSpc>
              <a:spcBef>
                <a:spcPts val="751"/>
              </a:spcBef>
              <a:buFont typeface="Arial" panose="020B0604020202020204" pitchFamily="34" charset="0"/>
              <a:buChar char="•"/>
              <a:defRPr sz="2400" kern="1200" baseline="0">
                <a:solidFill>
                  <a:schemeClr val="tx1"/>
                </a:solidFill>
                <a:latin typeface="Calibri Light" panose="020F0302020204030204" pitchFamily="34" charset="0"/>
                <a:ea typeface="+mn-ea"/>
                <a:cs typeface="Calibri Light" panose="020F0302020204030204" pitchFamily="34" charset="0"/>
              </a:defRPr>
            </a:lvl1pPr>
            <a:lvl2pPr marL="342891" indent="-171446" algn="l" defTabSz="685783" rtl="0" eaLnBrk="1" latinLnBrk="0" hangingPunct="1">
              <a:lnSpc>
                <a:spcPct val="90000"/>
              </a:lnSpc>
              <a:spcBef>
                <a:spcPts val="375"/>
              </a:spcBef>
              <a:buFont typeface="Franklin Gothic Book" panose="020B0503020102020204" pitchFamily="34" charset="0"/>
              <a:buChar char="–"/>
              <a:defRPr sz="2000" kern="1200">
                <a:solidFill>
                  <a:schemeClr val="tx1"/>
                </a:solidFill>
                <a:latin typeface="Calibri Light" panose="020F0302020204030204" pitchFamily="34" charset="0"/>
                <a:ea typeface="+mn-ea"/>
                <a:cs typeface="Calibri Light" panose="020F0302020204030204" pitchFamily="34" charset="0"/>
              </a:defRPr>
            </a:lvl2pPr>
            <a:lvl3pPr marL="514338" indent="-171446" algn="l" defTabSz="685783" rtl="0" eaLnBrk="1" latinLnBrk="0" hangingPunct="1">
              <a:lnSpc>
                <a:spcPct val="90000"/>
              </a:lnSpc>
              <a:spcBef>
                <a:spcPts val="375"/>
              </a:spcBef>
              <a:buFont typeface="Courier New" panose="02070309020205020404" pitchFamily="49" charset="0"/>
              <a:buChar char="o"/>
              <a:defRPr sz="1800" kern="1200">
                <a:solidFill>
                  <a:schemeClr val="tx1"/>
                </a:solidFill>
                <a:latin typeface="Calibri Light" panose="020F0302020204030204" pitchFamily="34" charset="0"/>
                <a:ea typeface="+mn-ea"/>
                <a:cs typeface="Calibri Light" panose="020F0302020204030204" pitchFamily="34" charset="0"/>
              </a:defRPr>
            </a:lvl3pPr>
            <a:lvl4pPr marL="685783" indent="-171446" algn="l" defTabSz="685783" rtl="0" eaLnBrk="1" latinLnBrk="0" hangingPunct="1">
              <a:lnSpc>
                <a:spcPct val="90000"/>
              </a:lnSpc>
              <a:spcBef>
                <a:spcPts val="375"/>
              </a:spcBef>
              <a:buFont typeface="Wingdings" panose="05000000000000000000" pitchFamily="2" charset="2"/>
              <a:buChar char="§"/>
              <a:defRPr sz="1600" kern="1200">
                <a:solidFill>
                  <a:schemeClr val="tx1"/>
                </a:solidFill>
                <a:latin typeface="Calibri Light" panose="020F0302020204030204" pitchFamily="34" charset="0"/>
                <a:ea typeface="+mn-ea"/>
                <a:cs typeface="Calibri Light" panose="020F0302020204030204" pitchFamily="34" charset="0"/>
              </a:defRPr>
            </a:lvl4pPr>
            <a:lvl5pPr marL="900091" indent="-214308" algn="l" defTabSz="685783" rtl="0" eaLnBrk="1" latinLnBrk="0" hangingPunct="1">
              <a:lnSpc>
                <a:spcPct val="90000"/>
              </a:lnSpc>
              <a:spcBef>
                <a:spcPts val="375"/>
              </a:spcBef>
              <a:buFont typeface="Wingdings" panose="05000000000000000000" pitchFamily="2" charset="2"/>
              <a:buChar char="Ø"/>
              <a:defRPr sz="1200"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marL="0" indent="0">
              <a:buNone/>
            </a:pPr>
            <a:r>
              <a:rPr lang="en-US" sz="1000" dirty="0"/>
              <a:t>M&amp;S: Modeling and Simulation; SFD: Space-Filling Design; WRPA: World Record Paper Airplane</a:t>
            </a:r>
          </a:p>
        </p:txBody>
      </p:sp>
      <p:pic>
        <p:nvPicPr>
          <p:cNvPr id="10" name="Picture 9">
            <a:extLst>
              <a:ext uri="{FF2B5EF4-FFF2-40B4-BE49-F238E27FC236}">
                <a16:creationId xmlns:a16="http://schemas.microsoft.com/office/drawing/2014/main" id="{AFF618A3-967F-4C7E-9E47-C383AA253B2B}"/>
              </a:ext>
            </a:extLst>
          </p:cNvPr>
          <p:cNvPicPr>
            <a:picLocks noChangeAspect="1"/>
          </p:cNvPicPr>
          <p:nvPr/>
        </p:nvPicPr>
        <p:blipFill rotWithShape="1">
          <a:blip r:embed="rId2"/>
          <a:srcRect l="2160" t="9747" r="95290" b="-1129"/>
          <a:stretch/>
        </p:blipFill>
        <p:spPr>
          <a:xfrm>
            <a:off x="452487" y="2680771"/>
            <a:ext cx="257051" cy="2594682"/>
          </a:xfrm>
          <a:prstGeom prst="rect">
            <a:avLst/>
          </a:prstGeom>
        </p:spPr>
      </p:pic>
      <p:grpSp>
        <p:nvGrpSpPr>
          <p:cNvPr id="18" name="Group 17">
            <a:extLst>
              <a:ext uri="{FF2B5EF4-FFF2-40B4-BE49-F238E27FC236}">
                <a16:creationId xmlns:a16="http://schemas.microsoft.com/office/drawing/2014/main" id="{159999E9-C664-420E-8989-58CE41DC1202}"/>
              </a:ext>
            </a:extLst>
          </p:cNvPr>
          <p:cNvGrpSpPr/>
          <p:nvPr/>
        </p:nvGrpSpPr>
        <p:grpSpPr>
          <a:xfrm>
            <a:off x="161557" y="2073897"/>
            <a:ext cx="4131206" cy="3332361"/>
            <a:chOff x="161557" y="2073897"/>
            <a:chExt cx="4131206" cy="3332361"/>
          </a:xfrm>
        </p:grpSpPr>
        <p:pic>
          <p:nvPicPr>
            <p:cNvPr id="6" name="Picture 5">
              <a:extLst>
                <a:ext uri="{FF2B5EF4-FFF2-40B4-BE49-F238E27FC236}">
                  <a16:creationId xmlns:a16="http://schemas.microsoft.com/office/drawing/2014/main" id="{CFB044C5-FE6A-4064-A62F-891D72ECAFC7}"/>
                </a:ext>
              </a:extLst>
            </p:cNvPr>
            <p:cNvPicPr>
              <a:picLocks noChangeAspect="1"/>
            </p:cNvPicPr>
            <p:nvPr/>
          </p:nvPicPr>
          <p:blipFill rotWithShape="1">
            <a:blip r:embed="rId2"/>
            <a:srcRect l="63752" t="8618" r="-786"/>
            <a:stretch/>
          </p:blipFill>
          <p:spPr>
            <a:xfrm>
              <a:off x="559535" y="2724348"/>
              <a:ext cx="3733228" cy="2594682"/>
            </a:xfrm>
            <a:prstGeom prst="rect">
              <a:avLst/>
            </a:prstGeom>
          </p:spPr>
        </p:pic>
        <p:sp>
          <p:nvSpPr>
            <p:cNvPr id="4" name="TextBox 3">
              <a:extLst>
                <a:ext uri="{FF2B5EF4-FFF2-40B4-BE49-F238E27FC236}">
                  <a16:creationId xmlns:a16="http://schemas.microsoft.com/office/drawing/2014/main" id="{4759EECC-5E7D-4AF6-9531-9C0E3C06A422}"/>
                </a:ext>
              </a:extLst>
            </p:cNvPr>
            <p:cNvSpPr txBox="1"/>
            <p:nvPr/>
          </p:nvSpPr>
          <p:spPr>
            <a:xfrm>
              <a:off x="480767" y="2073897"/>
              <a:ext cx="3110846" cy="646331"/>
            </a:xfrm>
            <a:prstGeom prst="rect">
              <a:avLst/>
            </a:prstGeom>
            <a:noFill/>
          </p:spPr>
          <p:txBody>
            <a:bodyPr wrap="square" rtlCol="0">
              <a:spAutoFit/>
            </a:bodyPr>
            <a:lstStyle/>
            <a:p>
              <a:pPr algn="ctr"/>
              <a:r>
                <a:rPr lang="en-US" b="1" dirty="0"/>
                <a:t>True response surface of simulated projectile range</a:t>
              </a:r>
            </a:p>
          </p:txBody>
        </p:sp>
        <p:sp>
          <p:nvSpPr>
            <p:cNvPr id="5" name="TextBox 4">
              <a:extLst>
                <a:ext uri="{FF2B5EF4-FFF2-40B4-BE49-F238E27FC236}">
                  <a16:creationId xmlns:a16="http://schemas.microsoft.com/office/drawing/2014/main" id="{8E014878-6B0F-47BA-9DB8-0D0C101E7767}"/>
                </a:ext>
              </a:extLst>
            </p:cNvPr>
            <p:cNvSpPr txBox="1"/>
            <p:nvPr/>
          </p:nvSpPr>
          <p:spPr>
            <a:xfrm>
              <a:off x="1239625" y="5144648"/>
              <a:ext cx="1593129" cy="261610"/>
            </a:xfrm>
            <a:prstGeom prst="rect">
              <a:avLst/>
            </a:prstGeom>
            <a:noFill/>
          </p:spPr>
          <p:txBody>
            <a:bodyPr wrap="square" rtlCol="0">
              <a:spAutoFit/>
            </a:bodyPr>
            <a:lstStyle/>
            <a:p>
              <a:pPr algn="ctr"/>
              <a:r>
                <a:rPr lang="en-US" sz="1100" dirty="0"/>
                <a:t>Initial airspeed (m/s)</a:t>
              </a:r>
            </a:p>
          </p:txBody>
        </p:sp>
        <p:sp>
          <p:nvSpPr>
            <p:cNvPr id="14" name="TextBox 13">
              <a:extLst>
                <a:ext uri="{FF2B5EF4-FFF2-40B4-BE49-F238E27FC236}">
                  <a16:creationId xmlns:a16="http://schemas.microsoft.com/office/drawing/2014/main" id="{17E19A27-72FD-4650-8E3B-328E91021403}"/>
                </a:ext>
              </a:extLst>
            </p:cNvPr>
            <p:cNvSpPr txBox="1"/>
            <p:nvPr/>
          </p:nvSpPr>
          <p:spPr>
            <a:xfrm rot="16200000">
              <a:off x="-504203" y="3890882"/>
              <a:ext cx="1593129" cy="261610"/>
            </a:xfrm>
            <a:prstGeom prst="rect">
              <a:avLst/>
            </a:prstGeom>
            <a:noFill/>
          </p:spPr>
          <p:txBody>
            <a:bodyPr wrap="square" rtlCol="0">
              <a:spAutoFit/>
            </a:bodyPr>
            <a:lstStyle/>
            <a:p>
              <a:pPr algn="ctr"/>
              <a:r>
                <a:rPr lang="en-US" sz="1100" dirty="0"/>
                <a:t>Initial angle (radians)</a:t>
              </a:r>
            </a:p>
          </p:txBody>
        </p:sp>
      </p:grpSp>
      <p:grpSp>
        <p:nvGrpSpPr>
          <p:cNvPr id="17" name="Group 16">
            <a:extLst>
              <a:ext uri="{FF2B5EF4-FFF2-40B4-BE49-F238E27FC236}">
                <a16:creationId xmlns:a16="http://schemas.microsoft.com/office/drawing/2014/main" id="{F2B7F19F-308A-4009-A6A0-8451BE581074}"/>
              </a:ext>
            </a:extLst>
          </p:cNvPr>
          <p:cNvGrpSpPr/>
          <p:nvPr/>
        </p:nvGrpSpPr>
        <p:grpSpPr>
          <a:xfrm>
            <a:off x="4475609" y="2073897"/>
            <a:ext cx="4187624" cy="3332361"/>
            <a:chOff x="4158617" y="2073897"/>
            <a:chExt cx="4187624" cy="3332361"/>
          </a:xfrm>
        </p:grpSpPr>
        <p:pic>
          <p:nvPicPr>
            <p:cNvPr id="8" name="Picture 7">
              <a:extLst>
                <a:ext uri="{FF2B5EF4-FFF2-40B4-BE49-F238E27FC236}">
                  <a16:creationId xmlns:a16="http://schemas.microsoft.com/office/drawing/2014/main" id="{26267B99-423B-43AC-BA57-CE4CC6CF7ECF}"/>
                </a:ext>
              </a:extLst>
            </p:cNvPr>
            <p:cNvPicPr>
              <a:picLocks noChangeAspect="1"/>
            </p:cNvPicPr>
            <p:nvPr/>
          </p:nvPicPr>
          <p:blipFill rotWithShape="1">
            <a:blip r:embed="rId3">
              <a:extLst>
                <a:ext uri="{28A0092B-C50C-407E-A947-70E740481C1C}">
                  <a14:useLocalDpi xmlns:a14="http://schemas.microsoft.com/office/drawing/2010/main" val="0"/>
                </a:ext>
              </a:extLst>
            </a:blip>
            <a:srcRect l="63255" t="9330"/>
            <a:stretch/>
          </p:blipFill>
          <p:spPr>
            <a:xfrm>
              <a:off x="4613015" y="2724346"/>
              <a:ext cx="3733226" cy="2594684"/>
            </a:xfrm>
            <a:prstGeom prst="rect">
              <a:avLst/>
            </a:prstGeom>
          </p:spPr>
        </p:pic>
        <p:sp>
          <p:nvSpPr>
            <p:cNvPr id="9" name="TextBox 8">
              <a:extLst>
                <a:ext uri="{FF2B5EF4-FFF2-40B4-BE49-F238E27FC236}">
                  <a16:creationId xmlns:a16="http://schemas.microsoft.com/office/drawing/2014/main" id="{7EFEECEE-B993-439B-9DEE-ECAAD6374D84}"/>
                </a:ext>
              </a:extLst>
            </p:cNvPr>
            <p:cNvSpPr txBox="1"/>
            <p:nvPr/>
          </p:nvSpPr>
          <p:spPr>
            <a:xfrm>
              <a:off x="4371530" y="2073897"/>
              <a:ext cx="3593816" cy="646331"/>
            </a:xfrm>
            <a:prstGeom prst="rect">
              <a:avLst/>
            </a:prstGeom>
            <a:noFill/>
          </p:spPr>
          <p:txBody>
            <a:bodyPr wrap="square" rtlCol="0">
              <a:spAutoFit/>
            </a:bodyPr>
            <a:lstStyle/>
            <a:p>
              <a:pPr algn="ctr"/>
              <a:r>
                <a:rPr lang="en-US" b="1" dirty="0"/>
                <a:t>Estimated response surface of simulated projectile range</a:t>
              </a:r>
            </a:p>
          </p:txBody>
        </p:sp>
        <p:pic>
          <p:nvPicPr>
            <p:cNvPr id="11" name="Picture 10">
              <a:extLst>
                <a:ext uri="{FF2B5EF4-FFF2-40B4-BE49-F238E27FC236}">
                  <a16:creationId xmlns:a16="http://schemas.microsoft.com/office/drawing/2014/main" id="{A569B492-F654-45CD-A36E-384CB14E61BD}"/>
                </a:ext>
              </a:extLst>
            </p:cNvPr>
            <p:cNvPicPr>
              <a:picLocks noChangeAspect="1"/>
            </p:cNvPicPr>
            <p:nvPr/>
          </p:nvPicPr>
          <p:blipFill rotWithShape="1">
            <a:blip r:embed="rId2"/>
            <a:srcRect l="2160" t="9747" r="95290" b="-1129"/>
            <a:stretch/>
          </p:blipFill>
          <p:spPr>
            <a:xfrm>
              <a:off x="4484489" y="2680771"/>
              <a:ext cx="257051" cy="2594682"/>
            </a:xfrm>
            <a:prstGeom prst="rect">
              <a:avLst/>
            </a:prstGeom>
          </p:spPr>
        </p:pic>
        <p:sp>
          <p:nvSpPr>
            <p:cNvPr id="13" name="TextBox 12">
              <a:extLst>
                <a:ext uri="{FF2B5EF4-FFF2-40B4-BE49-F238E27FC236}">
                  <a16:creationId xmlns:a16="http://schemas.microsoft.com/office/drawing/2014/main" id="{1CDFDCE9-298B-4231-9BAB-6AF19CF610B0}"/>
                </a:ext>
              </a:extLst>
            </p:cNvPr>
            <p:cNvSpPr txBox="1"/>
            <p:nvPr/>
          </p:nvSpPr>
          <p:spPr>
            <a:xfrm>
              <a:off x="5371873" y="5144648"/>
              <a:ext cx="1593129" cy="261610"/>
            </a:xfrm>
            <a:prstGeom prst="rect">
              <a:avLst/>
            </a:prstGeom>
            <a:noFill/>
          </p:spPr>
          <p:txBody>
            <a:bodyPr wrap="square" rtlCol="0">
              <a:spAutoFit/>
            </a:bodyPr>
            <a:lstStyle/>
            <a:p>
              <a:pPr algn="ctr"/>
              <a:r>
                <a:rPr lang="en-US" sz="1100" dirty="0"/>
                <a:t>Initial airspeed (m/s)</a:t>
              </a:r>
            </a:p>
          </p:txBody>
        </p:sp>
        <p:sp>
          <p:nvSpPr>
            <p:cNvPr id="15" name="TextBox 14">
              <a:extLst>
                <a:ext uri="{FF2B5EF4-FFF2-40B4-BE49-F238E27FC236}">
                  <a16:creationId xmlns:a16="http://schemas.microsoft.com/office/drawing/2014/main" id="{98377A49-6F00-422B-95BC-569237FD9BBF}"/>
                </a:ext>
              </a:extLst>
            </p:cNvPr>
            <p:cNvSpPr txBox="1"/>
            <p:nvPr/>
          </p:nvSpPr>
          <p:spPr>
            <a:xfrm rot="16200000">
              <a:off x="3492857" y="3890883"/>
              <a:ext cx="1593129" cy="261610"/>
            </a:xfrm>
            <a:prstGeom prst="rect">
              <a:avLst/>
            </a:prstGeom>
            <a:noFill/>
          </p:spPr>
          <p:txBody>
            <a:bodyPr wrap="square" rtlCol="0">
              <a:spAutoFit/>
            </a:bodyPr>
            <a:lstStyle/>
            <a:p>
              <a:pPr algn="ctr"/>
              <a:r>
                <a:rPr lang="en-US" sz="1100" dirty="0"/>
                <a:t>Initial angle (radians)</a:t>
              </a:r>
            </a:p>
          </p:txBody>
        </p:sp>
      </p:grpSp>
    </p:spTree>
    <p:extLst>
      <p:ext uri="{BB962C8B-B14F-4D97-AF65-F5344CB8AC3E}">
        <p14:creationId xmlns:p14="http://schemas.microsoft.com/office/powerpoint/2010/main" val="39588129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693587F-7EE8-47F3-AA6C-1442BA51C793}"/>
              </a:ext>
            </a:extLst>
          </p:cNvPr>
          <p:cNvSpPr>
            <a:spLocks noGrp="1"/>
          </p:cNvSpPr>
          <p:nvPr>
            <p:ph type="body" sz="quarter" idx="10"/>
          </p:nvPr>
        </p:nvSpPr>
        <p:spPr>
          <a:xfrm>
            <a:off x="239282" y="976056"/>
            <a:ext cx="8670040" cy="4925135"/>
          </a:xfrm>
        </p:spPr>
        <p:txBody>
          <a:bodyPr/>
          <a:lstStyle/>
          <a:p>
            <a:r>
              <a:rPr lang="en-US" dirty="0"/>
              <a:t>A </a:t>
            </a:r>
            <a:r>
              <a:rPr lang="en-US" dirty="0">
                <a:solidFill>
                  <a:schemeClr val="accent1"/>
                </a:solidFill>
              </a:rPr>
              <a:t>factorial</a:t>
            </a:r>
            <a:r>
              <a:rPr lang="en-US" dirty="0"/>
              <a:t> design with a simple </a:t>
            </a:r>
            <a:r>
              <a:rPr lang="en-US" dirty="0">
                <a:solidFill>
                  <a:schemeClr val="accent1"/>
                </a:solidFill>
              </a:rPr>
              <a:t>linear model </a:t>
            </a:r>
            <a:r>
              <a:rPr lang="en-US" dirty="0"/>
              <a:t>fitted will not accurately describe the M&amp;S system’s behavior.</a:t>
            </a:r>
          </a:p>
        </p:txBody>
      </p:sp>
      <p:sp>
        <p:nvSpPr>
          <p:cNvPr id="3" name="Title 2">
            <a:extLst>
              <a:ext uri="{FF2B5EF4-FFF2-40B4-BE49-F238E27FC236}">
                <a16:creationId xmlns:a16="http://schemas.microsoft.com/office/drawing/2014/main" id="{3227D1FD-086E-4F2E-9461-B91A3A2BFA9D}"/>
              </a:ext>
            </a:extLst>
          </p:cNvPr>
          <p:cNvSpPr>
            <a:spLocks noGrp="1"/>
          </p:cNvSpPr>
          <p:nvPr>
            <p:ph type="title"/>
          </p:nvPr>
        </p:nvSpPr>
        <p:spPr>
          <a:xfrm>
            <a:off x="234683" y="57612"/>
            <a:ext cx="8674639" cy="918445"/>
          </a:xfrm>
        </p:spPr>
        <p:txBody>
          <a:bodyPr/>
          <a:lstStyle/>
          <a:p>
            <a:r>
              <a:rPr lang="en-US" dirty="0"/>
              <a:t>Space-filling design of experiments helps recover more trends in simulation outputs</a:t>
            </a:r>
          </a:p>
        </p:txBody>
      </p:sp>
      <p:sp>
        <p:nvSpPr>
          <p:cNvPr id="7" name="Text Placeholder 3">
            <a:extLst>
              <a:ext uri="{FF2B5EF4-FFF2-40B4-BE49-F238E27FC236}">
                <a16:creationId xmlns:a16="http://schemas.microsoft.com/office/drawing/2014/main" id="{99C3918D-904E-4884-B86F-CA7AF838A043}"/>
              </a:ext>
            </a:extLst>
          </p:cNvPr>
          <p:cNvSpPr txBox="1">
            <a:spLocks/>
          </p:cNvSpPr>
          <p:nvPr/>
        </p:nvSpPr>
        <p:spPr>
          <a:xfrm>
            <a:off x="316706" y="6475547"/>
            <a:ext cx="7300144" cy="382453"/>
          </a:xfrm>
          <a:prstGeom prst="rect">
            <a:avLst/>
          </a:prstGeom>
        </p:spPr>
        <p:txBody>
          <a:bodyPr/>
          <a:lstStyle>
            <a:lvl1pPr marL="171446" indent="-171446" algn="l" defTabSz="685783" rtl="0" eaLnBrk="1" latinLnBrk="0" hangingPunct="1">
              <a:lnSpc>
                <a:spcPct val="90000"/>
              </a:lnSpc>
              <a:spcBef>
                <a:spcPts val="751"/>
              </a:spcBef>
              <a:buFont typeface="Arial" panose="020B0604020202020204" pitchFamily="34" charset="0"/>
              <a:buChar char="•"/>
              <a:defRPr sz="2400" kern="1200" baseline="0">
                <a:solidFill>
                  <a:schemeClr val="tx1"/>
                </a:solidFill>
                <a:latin typeface="Calibri Light" panose="020F0302020204030204" pitchFamily="34" charset="0"/>
                <a:ea typeface="+mn-ea"/>
                <a:cs typeface="Calibri Light" panose="020F0302020204030204" pitchFamily="34" charset="0"/>
              </a:defRPr>
            </a:lvl1pPr>
            <a:lvl2pPr marL="342891" indent="-171446" algn="l" defTabSz="685783" rtl="0" eaLnBrk="1" latinLnBrk="0" hangingPunct="1">
              <a:lnSpc>
                <a:spcPct val="90000"/>
              </a:lnSpc>
              <a:spcBef>
                <a:spcPts val="375"/>
              </a:spcBef>
              <a:buFont typeface="Franklin Gothic Book" panose="020B0503020102020204" pitchFamily="34" charset="0"/>
              <a:buChar char="–"/>
              <a:defRPr sz="2000" kern="1200">
                <a:solidFill>
                  <a:schemeClr val="tx1"/>
                </a:solidFill>
                <a:latin typeface="Calibri Light" panose="020F0302020204030204" pitchFamily="34" charset="0"/>
                <a:ea typeface="+mn-ea"/>
                <a:cs typeface="Calibri Light" panose="020F0302020204030204" pitchFamily="34" charset="0"/>
              </a:defRPr>
            </a:lvl2pPr>
            <a:lvl3pPr marL="514338" indent="-171446" algn="l" defTabSz="685783" rtl="0" eaLnBrk="1" latinLnBrk="0" hangingPunct="1">
              <a:lnSpc>
                <a:spcPct val="90000"/>
              </a:lnSpc>
              <a:spcBef>
                <a:spcPts val="375"/>
              </a:spcBef>
              <a:buFont typeface="Courier New" panose="02070309020205020404" pitchFamily="49" charset="0"/>
              <a:buChar char="o"/>
              <a:defRPr sz="1800" kern="1200">
                <a:solidFill>
                  <a:schemeClr val="tx1"/>
                </a:solidFill>
                <a:latin typeface="Calibri Light" panose="020F0302020204030204" pitchFamily="34" charset="0"/>
                <a:ea typeface="+mn-ea"/>
                <a:cs typeface="Calibri Light" panose="020F0302020204030204" pitchFamily="34" charset="0"/>
              </a:defRPr>
            </a:lvl3pPr>
            <a:lvl4pPr marL="685783" indent="-171446" algn="l" defTabSz="685783" rtl="0" eaLnBrk="1" latinLnBrk="0" hangingPunct="1">
              <a:lnSpc>
                <a:spcPct val="90000"/>
              </a:lnSpc>
              <a:spcBef>
                <a:spcPts val="375"/>
              </a:spcBef>
              <a:buFont typeface="Wingdings" panose="05000000000000000000" pitchFamily="2" charset="2"/>
              <a:buChar char="§"/>
              <a:defRPr sz="1600" kern="1200">
                <a:solidFill>
                  <a:schemeClr val="tx1"/>
                </a:solidFill>
                <a:latin typeface="Calibri Light" panose="020F0302020204030204" pitchFamily="34" charset="0"/>
                <a:ea typeface="+mn-ea"/>
                <a:cs typeface="Calibri Light" panose="020F0302020204030204" pitchFamily="34" charset="0"/>
              </a:defRPr>
            </a:lvl4pPr>
            <a:lvl5pPr marL="900091" indent="-214308" algn="l" defTabSz="685783" rtl="0" eaLnBrk="1" latinLnBrk="0" hangingPunct="1">
              <a:lnSpc>
                <a:spcPct val="90000"/>
              </a:lnSpc>
              <a:spcBef>
                <a:spcPts val="375"/>
              </a:spcBef>
              <a:buFont typeface="Wingdings" panose="05000000000000000000" pitchFamily="2" charset="2"/>
              <a:buChar char="Ø"/>
              <a:defRPr sz="1200"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marL="0" indent="0">
              <a:buNone/>
            </a:pPr>
            <a:r>
              <a:rPr lang="en-US" sz="1000" dirty="0"/>
              <a:t>M&amp;S: Modeling and Simulation; SFD: Space-Filling Design; WRPA: World Record Paper Airplane</a:t>
            </a:r>
          </a:p>
        </p:txBody>
      </p:sp>
      <p:pic>
        <p:nvPicPr>
          <p:cNvPr id="10" name="Picture 9">
            <a:extLst>
              <a:ext uri="{FF2B5EF4-FFF2-40B4-BE49-F238E27FC236}">
                <a16:creationId xmlns:a16="http://schemas.microsoft.com/office/drawing/2014/main" id="{AFF618A3-967F-4C7E-9E47-C383AA253B2B}"/>
              </a:ext>
            </a:extLst>
          </p:cNvPr>
          <p:cNvPicPr>
            <a:picLocks noChangeAspect="1"/>
          </p:cNvPicPr>
          <p:nvPr/>
        </p:nvPicPr>
        <p:blipFill rotWithShape="1">
          <a:blip r:embed="rId3"/>
          <a:srcRect l="2160" t="9747" r="95290" b="-1129"/>
          <a:stretch/>
        </p:blipFill>
        <p:spPr>
          <a:xfrm>
            <a:off x="452487" y="2680771"/>
            <a:ext cx="257051" cy="2594682"/>
          </a:xfrm>
          <a:prstGeom prst="rect">
            <a:avLst/>
          </a:prstGeom>
        </p:spPr>
      </p:pic>
      <p:grpSp>
        <p:nvGrpSpPr>
          <p:cNvPr id="18" name="Group 17">
            <a:extLst>
              <a:ext uri="{FF2B5EF4-FFF2-40B4-BE49-F238E27FC236}">
                <a16:creationId xmlns:a16="http://schemas.microsoft.com/office/drawing/2014/main" id="{159999E9-C664-420E-8989-58CE41DC1202}"/>
              </a:ext>
            </a:extLst>
          </p:cNvPr>
          <p:cNvGrpSpPr/>
          <p:nvPr/>
        </p:nvGrpSpPr>
        <p:grpSpPr>
          <a:xfrm>
            <a:off x="161557" y="2073897"/>
            <a:ext cx="4131206" cy="3332361"/>
            <a:chOff x="161557" y="2073897"/>
            <a:chExt cx="4131206" cy="3332361"/>
          </a:xfrm>
        </p:grpSpPr>
        <p:pic>
          <p:nvPicPr>
            <p:cNvPr id="6" name="Picture 5">
              <a:extLst>
                <a:ext uri="{FF2B5EF4-FFF2-40B4-BE49-F238E27FC236}">
                  <a16:creationId xmlns:a16="http://schemas.microsoft.com/office/drawing/2014/main" id="{CFB044C5-FE6A-4064-A62F-891D72ECAFC7}"/>
                </a:ext>
              </a:extLst>
            </p:cNvPr>
            <p:cNvPicPr>
              <a:picLocks noChangeAspect="1"/>
            </p:cNvPicPr>
            <p:nvPr/>
          </p:nvPicPr>
          <p:blipFill rotWithShape="1">
            <a:blip r:embed="rId3"/>
            <a:srcRect l="63752" t="8618" r="-786"/>
            <a:stretch/>
          </p:blipFill>
          <p:spPr>
            <a:xfrm>
              <a:off x="559535" y="2724348"/>
              <a:ext cx="3733228" cy="2594682"/>
            </a:xfrm>
            <a:prstGeom prst="rect">
              <a:avLst/>
            </a:prstGeom>
          </p:spPr>
        </p:pic>
        <p:sp>
          <p:nvSpPr>
            <p:cNvPr id="4" name="TextBox 3">
              <a:extLst>
                <a:ext uri="{FF2B5EF4-FFF2-40B4-BE49-F238E27FC236}">
                  <a16:creationId xmlns:a16="http://schemas.microsoft.com/office/drawing/2014/main" id="{4759EECC-5E7D-4AF6-9531-9C0E3C06A422}"/>
                </a:ext>
              </a:extLst>
            </p:cNvPr>
            <p:cNvSpPr txBox="1"/>
            <p:nvPr/>
          </p:nvSpPr>
          <p:spPr>
            <a:xfrm>
              <a:off x="480767" y="2073897"/>
              <a:ext cx="3110846" cy="646331"/>
            </a:xfrm>
            <a:prstGeom prst="rect">
              <a:avLst/>
            </a:prstGeom>
            <a:noFill/>
          </p:spPr>
          <p:txBody>
            <a:bodyPr wrap="square" rtlCol="0">
              <a:spAutoFit/>
            </a:bodyPr>
            <a:lstStyle/>
            <a:p>
              <a:pPr algn="ctr"/>
              <a:r>
                <a:rPr lang="en-US" b="1" dirty="0"/>
                <a:t>True response surface of simulated projectile range</a:t>
              </a:r>
            </a:p>
          </p:txBody>
        </p:sp>
        <p:sp>
          <p:nvSpPr>
            <p:cNvPr id="5" name="TextBox 4">
              <a:extLst>
                <a:ext uri="{FF2B5EF4-FFF2-40B4-BE49-F238E27FC236}">
                  <a16:creationId xmlns:a16="http://schemas.microsoft.com/office/drawing/2014/main" id="{8E014878-6B0F-47BA-9DB8-0D0C101E7767}"/>
                </a:ext>
              </a:extLst>
            </p:cNvPr>
            <p:cNvSpPr txBox="1"/>
            <p:nvPr/>
          </p:nvSpPr>
          <p:spPr>
            <a:xfrm>
              <a:off x="1239625" y="5144648"/>
              <a:ext cx="1593129" cy="261610"/>
            </a:xfrm>
            <a:prstGeom prst="rect">
              <a:avLst/>
            </a:prstGeom>
            <a:noFill/>
          </p:spPr>
          <p:txBody>
            <a:bodyPr wrap="square" rtlCol="0">
              <a:spAutoFit/>
            </a:bodyPr>
            <a:lstStyle/>
            <a:p>
              <a:pPr algn="ctr"/>
              <a:r>
                <a:rPr lang="en-US" sz="1100" dirty="0"/>
                <a:t>Initial airspeed (m/s)</a:t>
              </a:r>
            </a:p>
          </p:txBody>
        </p:sp>
        <p:sp>
          <p:nvSpPr>
            <p:cNvPr id="14" name="TextBox 13">
              <a:extLst>
                <a:ext uri="{FF2B5EF4-FFF2-40B4-BE49-F238E27FC236}">
                  <a16:creationId xmlns:a16="http://schemas.microsoft.com/office/drawing/2014/main" id="{17E19A27-72FD-4650-8E3B-328E91021403}"/>
                </a:ext>
              </a:extLst>
            </p:cNvPr>
            <p:cNvSpPr txBox="1"/>
            <p:nvPr/>
          </p:nvSpPr>
          <p:spPr>
            <a:xfrm rot="16200000">
              <a:off x="-504203" y="3890882"/>
              <a:ext cx="1593129" cy="261610"/>
            </a:xfrm>
            <a:prstGeom prst="rect">
              <a:avLst/>
            </a:prstGeom>
            <a:noFill/>
          </p:spPr>
          <p:txBody>
            <a:bodyPr wrap="square" rtlCol="0">
              <a:spAutoFit/>
            </a:bodyPr>
            <a:lstStyle/>
            <a:p>
              <a:pPr algn="ctr"/>
              <a:r>
                <a:rPr lang="en-US" sz="1100" dirty="0"/>
                <a:t>Initial angle (radians)</a:t>
              </a:r>
            </a:p>
          </p:txBody>
        </p:sp>
      </p:grpSp>
      <p:grpSp>
        <p:nvGrpSpPr>
          <p:cNvPr id="17" name="Group 16">
            <a:extLst>
              <a:ext uri="{FF2B5EF4-FFF2-40B4-BE49-F238E27FC236}">
                <a16:creationId xmlns:a16="http://schemas.microsoft.com/office/drawing/2014/main" id="{F2B7F19F-308A-4009-A6A0-8451BE581074}"/>
              </a:ext>
            </a:extLst>
          </p:cNvPr>
          <p:cNvGrpSpPr/>
          <p:nvPr/>
        </p:nvGrpSpPr>
        <p:grpSpPr>
          <a:xfrm>
            <a:off x="4475609" y="2073897"/>
            <a:ext cx="4187624" cy="3332361"/>
            <a:chOff x="4158617" y="2073897"/>
            <a:chExt cx="4187624" cy="3332361"/>
          </a:xfrm>
        </p:grpSpPr>
        <p:pic>
          <p:nvPicPr>
            <p:cNvPr id="8" name="Picture 7">
              <a:extLst>
                <a:ext uri="{FF2B5EF4-FFF2-40B4-BE49-F238E27FC236}">
                  <a16:creationId xmlns:a16="http://schemas.microsoft.com/office/drawing/2014/main" id="{26267B99-423B-43AC-BA57-CE4CC6CF7ECF}"/>
                </a:ext>
              </a:extLst>
            </p:cNvPr>
            <p:cNvPicPr>
              <a:picLocks noChangeAspect="1"/>
            </p:cNvPicPr>
            <p:nvPr/>
          </p:nvPicPr>
          <p:blipFill rotWithShape="1">
            <a:blip r:embed="rId4">
              <a:extLst>
                <a:ext uri="{28A0092B-C50C-407E-A947-70E740481C1C}">
                  <a14:useLocalDpi xmlns:a14="http://schemas.microsoft.com/office/drawing/2010/main" val="0"/>
                </a:ext>
              </a:extLst>
            </a:blip>
            <a:srcRect l="63255" t="9330"/>
            <a:stretch/>
          </p:blipFill>
          <p:spPr>
            <a:xfrm>
              <a:off x="4613015" y="2724346"/>
              <a:ext cx="3733226" cy="2594684"/>
            </a:xfrm>
            <a:prstGeom prst="rect">
              <a:avLst/>
            </a:prstGeom>
          </p:spPr>
        </p:pic>
        <p:sp>
          <p:nvSpPr>
            <p:cNvPr id="9" name="TextBox 8">
              <a:extLst>
                <a:ext uri="{FF2B5EF4-FFF2-40B4-BE49-F238E27FC236}">
                  <a16:creationId xmlns:a16="http://schemas.microsoft.com/office/drawing/2014/main" id="{7EFEECEE-B993-439B-9DEE-ECAAD6374D84}"/>
                </a:ext>
              </a:extLst>
            </p:cNvPr>
            <p:cNvSpPr txBox="1"/>
            <p:nvPr/>
          </p:nvSpPr>
          <p:spPr>
            <a:xfrm>
              <a:off x="4371530" y="2073897"/>
              <a:ext cx="3593816" cy="646331"/>
            </a:xfrm>
            <a:prstGeom prst="rect">
              <a:avLst/>
            </a:prstGeom>
            <a:noFill/>
          </p:spPr>
          <p:txBody>
            <a:bodyPr wrap="square" rtlCol="0">
              <a:spAutoFit/>
            </a:bodyPr>
            <a:lstStyle/>
            <a:p>
              <a:pPr algn="ctr"/>
              <a:r>
                <a:rPr lang="en-US" b="1" dirty="0"/>
                <a:t>Estimated response surface of simulated projectile range</a:t>
              </a:r>
            </a:p>
          </p:txBody>
        </p:sp>
        <p:pic>
          <p:nvPicPr>
            <p:cNvPr id="11" name="Picture 10">
              <a:extLst>
                <a:ext uri="{FF2B5EF4-FFF2-40B4-BE49-F238E27FC236}">
                  <a16:creationId xmlns:a16="http://schemas.microsoft.com/office/drawing/2014/main" id="{A569B492-F654-45CD-A36E-384CB14E61BD}"/>
                </a:ext>
              </a:extLst>
            </p:cNvPr>
            <p:cNvPicPr>
              <a:picLocks noChangeAspect="1"/>
            </p:cNvPicPr>
            <p:nvPr/>
          </p:nvPicPr>
          <p:blipFill rotWithShape="1">
            <a:blip r:embed="rId3"/>
            <a:srcRect l="2160" t="9747" r="95290" b="-1129"/>
            <a:stretch/>
          </p:blipFill>
          <p:spPr>
            <a:xfrm>
              <a:off x="4484489" y="2680771"/>
              <a:ext cx="257051" cy="2594682"/>
            </a:xfrm>
            <a:prstGeom prst="rect">
              <a:avLst/>
            </a:prstGeom>
          </p:spPr>
        </p:pic>
        <p:sp>
          <p:nvSpPr>
            <p:cNvPr id="13" name="TextBox 12">
              <a:extLst>
                <a:ext uri="{FF2B5EF4-FFF2-40B4-BE49-F238E27FC236}">
                  <a16:creationId xmlns:a16="http://schemas.microsoft.com/office/drawing/2014/main" id="{1CDFDCE9-298B-4231-9BAB-6AF19CF610B0}"/>
                </a:ext>
              </a:extLst>
            </p:cNvPr>
            <p:cNvSpPr txBox="1"/>
            <p:nvPr/>
          </p:nvSpPr>
          <p:spPr>
            <a:xfrm>
              <a:off x="5371873" y="5144648"/>
              <a:ext cx="1593129" cy="261610"/>
            </a:xfrm>
            <a:prstGeom prst="rect">
              <a:avLst/>
            </a:prstGeom>
            <a:noFill/>
          </p:spPr>
          <p:txBody>
            <a:bodyPr wrap="square" rtlCol="0">
              <a:spAutoFit/>
            </a:bodyPr>
            <a:lstStyle/>
            <a:p>
              <a:pPr algn="ctr"/>
              <a:r>
                <a:rPr lang="en-US" sz="1100" dirty="0"/>
                <a:t>Initial airspeed (m/s)</a:t>
              </a:r>
            </a:p>
          </p:txBody>
        </p:sp>
        <p:sp>
          <p:nvSpPr>
            <p:cNvPr id="15" name="TextBox 14">
              <a:extLst>
                <a:ext uri="{FF2B5EF4-FFF2-40B4-BE49-F238E27FC236}">
                  <a16:creationId xmlns:a16="http://schemas.microsoft.com/office/drawing/2014/main" id="{98377A49-6F00-422B-95BC-569237FD9BBF}"/>
                </a:ext>
              </a:extLst>
            </p:cNvPr>
            <p:cNvSpPr txBox="1"/>
            <p:nvPr/>
          </p:nvSpPr>
          <p:spPr>
            <a:xfrm rot="16200000">
              <a:off x="3492857" y="3890883"/>
              <a:ext cx="1593129" cy="261610"/>
            </a:xfrm>
            <a:prstGeom prst="rect">
              <a:avLst/>
            </a:prstGeom>
            <a:noFill/>
          </p:spPr>
          <p:txBody>
            <a:bodyPr wrap="square" rtlCol="0">
              <a:spAutoFit/>
            </a:bodyPr>
            <a:lstStyle/>
            <a:p>
              <a:pPr algn="ctr"/>
              <a:r>
                <a:rPr lang="en-US" sz="1100" dirty="0"/>
                <a:t>Initial angle (radians)</a:t>
              </a:r>
            </a:p>
          </p:txBody>
        </p:sp>
      </p:grpSp>
      <p:sp>
        <p:nvSpPr>
          <p:cNvPr id="19" name="Callout: Bent Line 18">
            <a:extLst>
              <a:ext uri="{FF2B5EF4-FFF2-40B4-BE49-F238E27FC236}">
                <a16:creationId xmlns:a16="http://schemas.microsoft.com/office/drawing/2014/main" id="{A806BB1F-EF7E-476A-BA0F-AEF3D472FCA5}"/>
              </a:ext>
            </a:extLst>
          </p:cNvPr>
          <p:cNvSpPr/>
          <p:nvPr/>
        </p:nvSpPr>
        <p:spPr>
          <a:xfrm flipH="1">
            <a:off x="4443194" y="5057384"/>
            <a:ext cx="1160031" cy="523291"/>
          </a:xfrm>
          <a:prstGeom prst="borderCallout2">
            <a:avLst>
              <a:gd name="adj1" fmla="val 18750"/>
              <a:gd name="adj2" fmla="val -8333"/>
              <a:gd name="adj3" fmla="val 18750"/>
              <a:gd name="adj4" fmla="val -16667"/>
              <a:gd name="adj5" fmla="val -152340"/>
              <a:gd name="adj6" fmla="val -47005"/>
            </a:avLst>
          </a:prstGeom>
          <a:solidFill>
            <a:srgbClr val="FFFF00"/>
          </a:solidFill>
          <a:ln w="57150">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200" dirty="0">
                <a:solidFill>
                  <a:schemeClr val="tx1"/>
                </a:solidFill>
              </a:rPr>
              <a:t>TOO SMOOTH</a:t>
            </a:r>
          </a:p>
        </p:txBody>
      </p:sp>
      <p:sp>
        <p:nvSpPr>
          <p:cNvPr id="20" name="Callout: Bent Line 19">
            <a:extLst>
              <a:ext uri="{FF2B5EF4-FFF2-40B4-BE49-F238E27FC236}">
                <a16:creationId xmlns:a16="http://schemas.microsoft.com/office/drawing/2014/main" id="{255E6B6A-FF5E-4FBA-A673-BE7FD1882FCE}"/>
              </a:ext>
            </a:extLst>
          </p:cNvPr>
          <p:cNvSpPr/>
          <p:nvPr/>
        </p:nvSpPr>
        <p:spPr>
          <a:xfrm flipH="1">
            <a:off x="5297467" y="5732669"/>
            <a:ext cx="1160031" cy="523291"/>
          </a:xfrm>
          <a:prstGeom prst="borderCallout2">
            <a:avLst>
              <a:gd name="adj1" fmla="val 18750"/>
              <a:gd name="adj2" fmla="val -8333"/>
              <a:gd name="adj3" fmla="val 18750"/>
              <a:gd name="adj4" fmla="val -16667"/>
              <a:gd name="adj5" fmla="val -355516"/>
              <a:gd name="adj6" fmla="val -99529"/>
            </a:avLst>
          </a:prstGeom>
          <a:solidFill>
            <a:srgbClr val="FFFF00"/>
          </a:solidFill>
          <a:ln w="57150">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200" dirty="0">
                <a:solidFill>
                  <a:schemeClr val="tx1"/>
                </a:solidFill>
              </a:rPr>
              <a:t>INCREASES FOREVER</a:t>
            </a:r>
          </a:p>
        </p:txBody>
      </p:sp>
      <p:sp>
        <p:nvSpPr>
          <p:cNvPr id="21" name="Callout: Bent Line 20">
            <a:extLst>
              <a:ext uri="{FF2B5EF4-FFF2-40B4-BE49-F238E27FC236}">
                <a16:creationId xmlns:a16="http://schemas.microsoft.com/office/drawing/2014/main" id="{AC86F97B-1DE7-486E-8D86-C44860AF089B}"/>
              </a:ext>
            </a:extLst>
          </p:cNvPr>
          <p:cNvSpPr/>
          <p:nvPr/>
        </p:nvSpPr>
        <p:spPr>
          <a:xfrm>
            <a:off x="7911482" y="3103869"/>
            <a:ext cx="1005360" cy="523291"/>
          </a:xfrm>
          <a:prstGeom prst="borderCallout2">
            <a:avLst>
              <a:gd name="adj1" fmla="val 18750"/>
              <a:gd name="adj2" fmla="val -8333"/>
              <a:gd name="adj3" fmla="val 18750"/>
              <a:gd name="adj4" fmla="val -16667"/>
              <a:gd name="adj5" fmla="val 292966"/>
              <a:gd name="adj6" fmla="val -26272"/>
            </a:avLst>
          </a:prstGeom>
          <a:solidFill>
            <a:srgbClr val="FFFF00"/>
          </a:solidFill>
          <a:ln w="57150">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200" dirty="0">
                <a:solidFill>
                  <a:schemeClr val="tx1"/>
                </a:solidFill>
              </a:rPr>
              <a:t>NOT TRUE MAXIMUM</a:t>
            </a:r>
          </a:p>
        </p:txBody>
      </p:sp>
      <p:sp>
        <p:nvSpPr>
          <p:cNvPr id="22" name="Callout: Bent Line 21">
            <a:extLst>
              <a:ext uri="{FF2B5EF4-FFF2-40B4-BE49-F238E27FC236}">
                <a16:creationId xmlns:a16="http://schemas.microsoft.com/office/drawing/2014/main" id="{197C94FF-2A56-4A0F-A0AC-E9A93F3EB18A}"/>
              </a:ext>
            </a:extLst>
          </p:cNvPr>
          <p:cNvSpPr/>
          <p:nvPr/>
        </p:nvSpPr>
        <p:spPr>
          <a:xfrm flipH="1">
            <a:off x="3483106" y="2490604"/>
            <a:ext cx="1278104" cy="660014"/>
          </a:xfrm>
          <a:prstGeom prst="borderCallout2">
            <a:avLst>
              <a:gd name="adj1" fmla="val 18750"/>
              <a:gd name="adj2" fmla="val -8333"/>
              <a:gd name="adj3" fmla="val 18750"/>
              <a:gd name="adj4" fmla="val -16667"/>
              <a:gd name="adj5" fmla="val 181547"/>
              <a:gd name="adj6" fmla="val -123237"/>
            </a:avLst>
          </a:prstGeom>
          <a:solidFill>
            <a:srgbClr val="FFFF00"/>
          </a:solidFill>
          <a:ln w="57150">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200" dirty="0">
                <a:solidFill>
                  <a:schemeClr val="tx1"/>
                </a:solidFill>
              </a:rPr>
              <a:t>INTERIOR PREDICTIONS TERRIBLE</a:t>
            </a:r>
          </a:p>
        </p:txBody>
      </p:sp>
    </p:spTree>
    <p:extLst>
      <p:ext uri="{BB962C8B-B14F-4D97-AF65-F5344CB8AC3E}">
        <p14:creationId xmlns:p14="http://schemas.microsoft.com/office/powerpoint/2010/main" val="16735674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FF618A3-967F-4C7E-9E47-C383AA253B2B}"/>
              </a:ext>
            </a:extLst>
          </p:cNvPr>
          <p:cNvPicPr>
            <a:picLocks noChangeAspect="1"/>
          </p:cNvPicPr>
          <p:nvPr/>
        </p:nvPicPr>
        <p:blipFill rotWithShape="1">
          <a:blip r:embed="rId2"/>
          <a:srcRect l="2160" t="9747" r="95290" b="-1129"/>
          <a:stretch/>
        </p:blipFill>
        <p:spPr>
          <a:xfrm>
            <a:off x="452487" y="2680771"/>
            <a:ext cx="257051" cy="2594682"/>
          </a:xfrm>
          <a:prstGeom prst="rect">
            <a:avLst/>
          </a:prstGeom>
        </p:spPr>
      </p:pic>
      <p:grpSp>
        <p:nvGrpSpPr>
          <p:cNvPr id="18" name="Group 17">
            <a:extLst>
              <a:ext uri="{FF2B5EF4-FFF2-40B4-BE49-F238E27FC236}">
                <a16:creationId xmlns:a16="http://schemas.microsoft.com/office/drawing/2014/main" id="{159999E9-C664-420E-8989-58CE41DC1202}"/>
              </a:ext>
            </a:extLst>
          </p:cNvPr>
          <p:cNvGrpSpPr/>
          <p:nvPr/>
        </p:nvGrpSpPr>
        <p:grpSpPr>
          <a:xfrm>
            <a:off x="161557" y="2073897"/>
            <a:ext cx="4131206" cy="3332361"/>
            <a:chOff x="161557" y="2073897"/>
            <a:chExt cx="4131206" cy="3332361"/>
          </a:xfrm>
        </p:grpSpPr>
        <p:pic>
          <p:nvPicPr>
            <p:cNvPr id="6" name="Picture 5">
              <a:extLst>
                <a:ext uri="{FF2B5EF4-FFF2-40B4-BE49-F238E27FC236}">
                  <a16:creationId xmlns:a16="http://schemas.microsoft.com/office/drawing/2014/main" id="{CFB044C5-FE6A-4064-A62F-891D72ECAFC7}"/>
                </a:ext>
              </a:extLst>
            </p:cNvPr>
            <p:cNvPicPr>
              <a:picLocks noChangeAspect="1"/>
            </p:cNvPicPr>
            <p:nvPr/>
          </p:nvPicPr>
          <p:blipFill rotWithShape="1">
            <a:blip r:embed="rId2"/>
            <a:srcRect l="63752" t="8618" r="-786"/>
            <a:stretch/>
          </p:blipFill>
          <p:spPr>
            <a:xfrm>
              <a:off x="559535" y="2724348"/>
              <a:ext cx="3733228" cy="2594682"/>
            </a:xfrm>
            <a:prstGeom prst="rect">
              <a:avLst/>
            </a:prstGeom>
          </p:spPr>
        </p:pic>
        <p:sp>
          <p:nvSpPr>
            <p:cNvPr id="4" name="TextBox 3">
              <a:extLst>
                <a:ext uri="{FF2B5EF4-FFF2-40B4-BE49-F238E27FC236}">
                  <a16:creationId xmlns:a16="http://schemas.microsoft.com/office/drawing/2014/main" id="{4759EECC-5E7D-4AF6-9531-9C0E3C06A422}"/>
                </a:ext>
              </a:extLst>
            </p:cNvPr>
            <p:cNvSpPr txBox="1"/>
            <p:nvPr/>
          </p:nvSpPr>
          <p:spPr>
            <a:xfrm>
              <a:off x="480767" y="2073897"/>
              <a:ext cx="3110846" cy="646331"/>
            </a:xfrm>
            <a:prstGeom prst="rect">
              <a:avLst/>
            </a:prstGeom>
            <a:noFill/>
          </p:spPr>
          <p:txBody>
            <a:bodyPr wrap="square" rtlCol="0">
              <a:spAutoFit/>
            </a:bodyPr>
            <a:lstStyle/>
            <a:p>
              <a:pPr algn="ctr"/>
              <a:r>
                <a:rPr lang="en-US" b="1" dirty="0"/>
                <a:t>True response surface of simulated projectile range</a:t>
              </a:r>
            </a:p>
          </p:txBody>
        </p:sp>
        <p:sp>
          <p:nvSpPr>
            <p:cNvPr id="5" name="TextBox 4">
              <a:extLst>
                <a:ext uri="{FF2B5EF4-FFF2-40B4-BE49-F238E27FC236}">
                  <a16:creationId xmlns:a16="http://schemas.microsoft.com/office/drawing/2014/main" id="{8E014878-6B0F-47BA-9DB8-0D0C101E7767}"/>
                </a:ext>
              </a:extLst>
            </p:cNvPr>
            <p:cNvSpPr txBox="1"/>
            <p:nvPr/>
          </p:nvSpPr>
          <p:spPr>
            <a:xfrm>
              <a:off x="1239625" y="5144648"/>
              <a:ext cx="1593129" cy="261610"/>
            </a:xfrm>
            <a:prstGeom prst="rect">
              <a:avLst/>
            </a:prstGeom>
            <a:noFill/>
          </p:spPr>
          <p:txBody>
            <a:bodyPr wrap="square" rtlCol="0">
              <a:spAutoFit/>
            </a:bodyPr>
            <a:lstStyle/>
            <a:p>
              <a:pPr algn="ctr"/>
              <a:r>
                <a:rPr lang="en-US" sz="1100" dirty="0"/>
                <a:t>Initial airspeed (m/s)</a:t>
              </a:r>
            </a:p>
          </p:txBody>
        </p:sp>
        <p:sp>
          <p:nvSpPr>
            <p:cNvPr id="14" name="TextBox 13">
              <a:extLst>
                <a:ext uri="{FF2B5EF4-FFF2-40B4-BE49-F238E27FC236}">
                  <a16:creationId xmlns:a16="http://schemas.microsoft.com/office/drawing/2014/main" id="{17E19A27-72FD-4650-8E3B-328E91021403}"/>
                </a:ext>
              </a:extLst>
            </p:cNvPr>
            <p:cNvSpPr txBox="1"/>
            <p:nvPr/>
          </p:nvSpPr>
          <p:spPr>
            <a:xfrm rot="16200000">
              <a:off x="-504203" y="3890882"/>
              <a:ext cx="1593129" cy="261610"/>
            </a:xfrm>
            <a:prstGeom prst="rect">
              <a:avLst/>
            </a:prstGeom>
            <a:noFill/>
          </p:spPr>
          <p:txBody>
            <a:bodyPr wrap="square" rtlCol="0">
              <a:spAutoFit/>
            </a:bodyPr>
            <a:lstStyle/>
            <a:p>
              <a:pPr algn="ctr"/>
              <a:r>
                <a:rPr lang="en-US" sz="1100" dirty="0"/>
                <a:t>Initial angle (radians)</a:t>
              </a:r>
            </a:p>
          </p:txBody>
        </p:sp>
      </p:grpSp>
      <p:pic>
        <p:nvPicPr>
          <p:cNvPr id="11" name="Picture 10">
            <a:extLst>
              <a:ext uri="{FF2B5EF4-FFF2-40B4-BE49-F238E27FC236}">
                <a16:creationId xmlns:a16="http://schemas.microsoft.com/office/drawing/2014/main" id="{A569B492-F654-45CD-A36E-384CB14E61BD}"/>
              </a:ext>
            </a:extLst>
          </p:cNvPr>
          <p:cNvPicPr>
            <a:picLocks noChangeAspect="1"/>
          </p:cNvPicPr>
          <p:nvPr/>
        </p:nvPicPr>
        <p:blipFill rotWithShape="1">
          <a:blip r:embed="rId2"/>
          <a:srcRect l="2160" t="9747" r="95290" b="-1129"/>
          <a:stretch/>
        </p:blipFill>
        <p:spPr>
          <a:xfrm>
            <a:off x="4801481" y="2680771"/>
            <a:ext cx="257051" cy="2594682"/>
          </a:xfrm>
          <a:prstGeom prst="rect">
            <a:avLst/>
          </a:prstGeom>
        </p:spPr>
      </p:pic>
      <p:grpSp>
        <p:nvGrpSpPr>
          <p:cNvPr id="12" name="Group 11">
            <a:extLst>
              <a:ext uri="{FF2B5EF4-FFF2-40B4-BE49-F238E27FC236}">
                <a16:creationId xmlns:a16="http://schemas.microsoft.com/office/drawing/2014/main" id="{AD7A5089-96AD-4319-AD4C-3E8006C13878}"/>
              </a:ext>
            </a:extLst>
          </p:cNvPr>
          <p:cNvGrpSpPr/>
          <p:nvPr/>
        </p:nvGrpSpPr>
        <p:grpSpPr>
          <a:xfrm>
            <a:off x="4475609" y="2073897"/>
            <a:ext cx="4187624" cy="3332361"/>
            <a:chOff x="4475609" y="2073897"/>
            <a:chExt cx="4187624" cy="3332361"/>
          </a:xfrm>
        </p:grpSpPr>
        <p:pic>
          <p:nvPicPr>
            <p:cNvPr id="19" name="Picture 18">
              <a:extLst>
                <a:ext uri="{FF2B5EF4-FFF2-40B4-BE49-F238E27FC236}">
                  <a16:creationId xmlns:a16="http://schemas.microsoft.com/office/drawing/2014/main" id="{131BE083-E210-43B5-BB75-CA1BDF7DD06A}"/>
                </a:ext>
              </a:extLst>
            </p:cNvPr>
            <p:cNvPicPr>
              <a:picLocks noChangeAspect="1"/>
            </p:cNvPicPr>
            <p:nvPr/>
          </p:nvPicPr>
          <p:blipFill rotWithShape="1">
            <a:blip r:embed="rId3"/>
            <a:srcRect l="64961" t="10791"/>
            <a:stretch/>
          </p:blipFill>
          <p:spPr>
            <a:xfrm>
              <a:off x="5122794" y="2766161"/>
              <a:ext cx="3540439" cy="2538933"/>
            </a:xfrm>
            <a:prstGeom prst="rect">
              <a:avLst/>
            </a:prstGeom>
          </p:spPr>
        </p:pic>
        <p:sp>
          <p:nvSpPr>
            <p:cNvPr id="9" name="TextBox 8">
              <a:extLst>
                <a:ext uri="{FF2B5EF4-FFF2-40B4-BE49-F238E27FC236}">
                  <a16:creationId xmlns:a16="http://schemas.microsoft.com/office/drawing/2014/main" id="{7EFEECEE-B993-439B-9DEE-ECAAD6374D84}"/>
                </a:ext>
              </a:extLst>
            </p:cNvPr>
            <p:cNvSpPr txBox="1"/>
            <p:nvPr/>
          </p:nvSpPr>
          <p:spPr>
            <a:xfrm>
              <a:off x="4688522" y="2073897"/>
              <a:ext cx="3593816" cy="646331"/>
            </a:xfrm>
            <a:prstGeom prst="rect">
              <a:avLst/>
            </a:prstGeom>
            <a:noFill/>
          </p:spPr>
          <p:txBody>
            <a:bodyPr wrap="square" rtlCol="0">
              <a:spAutoFit/>
            </a:bodyPr>
            <a:lstStyle/>
            <a:p>
              <a:pPr algn="ctr"/>
              <a:r>
                <a:rPr lang="en-US" b="1" dirty="0"/>
                <a:t>Estimated response surface of simulated projectile range</a:t>
              </a:r>
            </a:p>
          </p:txBody>
        </p:sp>
        <p:sp>
          <p:nvSpPr>
            <p:cNvPr id="13" name="TextBox 12">
              <a:extLst>
                <a:ext uri="{FF2B5EF4-FFF2-40B4-BE49-F238E27FC236}">
                  <a16:creationId xmlns:a16="http://schemas.microsoft.com/office/drawing/2014/main" id="{1CDFDCE9-298B-4231-9BAB-6AF19CF610B0}"/>
                </a:ext>
              </a:extLst>
            </p:cNvPr>
            <p:cNvSpPr txBox="1"/>
            <p:nvPr/>
          </p:nvSpPr>
          <p:spPr>
            <a:xfrm>
              <a:off x="5688865" y="5144648"/>
              <a:ext cx="1593129" cy="261610"/>
            </a:xfrm>
            <a:prstGeom prst="rect">
              <a:avLst/>
            </a:prstGeom>
            <a:noFill/>
          </p:spPr>
          <p:txBody>
            <a:bodyPr wrap="square" rtlCol="0">
              <a:spAutoFit/>
            </a:bodyPr>
            <a:lstStyle/>
            <a:p>
              <a:pPr algn="ctr"/>
              <a:r>
                <a:rPr lang="en-US" sz="1100" dirty="0"/>
                <a:t>Initial airspeed (m/s)</a:t>
              </a:r>
            </a:p>
          </p:txBody>
        </p:sp>
        <p:sp>
          <p:nvSpPr>
            <p:cNvPr id="15" name="TextBox 14">
              <a:extLst>
                <a:ext uri="{FF2B5EF4-FFF2-40B4-BE49-F238E27FC236}">
                  <a16:creationId xmlns:a16="http://schemas.microsoft.com/office/drawing/2014/main" id="{98377A49-6F00-422B-95BC-569237FD9BBF}"/>
                </a:ext>
              </a:extLst>
            </p:cNvPr>
            <p:cNvSpPr txBox="1"/>
            <p:nvPr/>
          </p:nvSpPr>
          <p:spPr>
            <a:xfrm rot="16200000">
              <a:off x="3809849" y="3890883"/>
              <a:ext cx="1593129" cy="261610"/>
            </a:xfrm>
            <a:prstGeom prst="rect">
              <a:avLst/>
            </a:prstGeom>
            <a:noFill/>
          </p:spPr>
          <p:txBody>
            <a:bodyPr wrap="square" rtlCol="0">
              <a:spAutoFit/>
            </a:bodyPr>
            <a:lstStyle/>
            <a:p>
              <a:pPr algn="ctr"/>
              <a:r>
                <a:rPr lang="en-US" sz="1100" dirty="0"/>
                <a:t>Initial angle (radians)</a:t>
              </a:r>
            </a:p>
          </p:txBody>
        </p:sp>
      </p:grpSp>
      <p:sp>
        <p:nvSpPr>
          <p:cNvPr id="23" name="Text Placeholder 1">
            <a:extLst>
              <a:ext uri="{FF2B5EF4-FFF2-40B4-BE49-F238E27FC236}">
                <a16:creationId xmlns:a16="http://schemas.microsoft.com/office/drawing/2014/main" id="{752BE950-5EBE-432E-9373-236ED3269D4C}"/>
              </a:ext>
            </a:extLst>
          </p:cNvPr>
          <p:cNvSpPr>
            <a:spLocks noGrp="1"/>
          </p:cNvSpPr>
          <p:nvPr>
            <p:ph type="body" sz="quarter" idx="10"/>
          </p:nvPr>
        </p:nvSpPr>
        <p:spPr>
          <a:xfrm>
            <a:off x="239282" y="1022557"/>
            <a:ext cx="8670040" cy="4908136"/>
          </a:xfrm>
        </p:spPr>
        <p:txBody>
          <a:bodyPr/>
          <a:lstStyle/>
          <a:p>
            <a:r>
              <a:rPr lang="en-US" dirty="0"/>
              <a:t>Analyzing the flights with a </a:t>
            </a:r>
            <a:r>
              <a:rPr lang="en-US" dirty="0">
                <a:solidFill>
                  <a:schemeClr val="accent1"/>
                </a:solidFill>
              </a:rPr>
              <a:t>Gaussian Process model </a:t>
            </a:r>
            <a:r>
              <a:rPr lang="en-US" dirty="0"/>
              <a:t>via a </a:t>
            </a:r>
            <a:r>
              <a:rPr lang="en-US" dirty="0">
                <a:solidFill>
                  <a:schemeClr val="accent1"/>
                </a:solidFill>
              </a:rPr>
              <a:t>Space-Filling Design </a:t>
            </a:r>
            <a:r>
              <a:rPr lang="en-US" dirty="0"/>
              <a:t>yields a good approximation to simulation output.</a:t>
            </a:r>
          </a:p>
        </p:txBody>
      </p:sp>
      <p:sp>
        <p:nvSpPr>
          <p:cNvPr id="24" name="Title 2">
            <a:extLst>
              <a:ext uri="{FF2B5EF4-FFF2-40B4-BE49-F238E27FC236}">
                <a16:creationId xmlns:a16="http://schemas.microsoft.com/office/drawing/2014/main" id="{64B6DB4A-7DC0-4370-9B97-858B47694A71}"/>
              </a:ext>
            </a:extLst>
          </p:cNvPr>
          <p:cNvSpPr>
            <a:spLocks noGrp="1"/>
          </p:cNvSpPr>
          <p:nvPr>
            <p:ph type="title"/>
          </p:nvPr>
        </p:nvSpPr>
        <p:spPr>
          <a:xfrm>
            <a:off x="234683" y="205099"/>
            <a:ext cx="8674639" cy="918445"/>
          </a:xfrm>
        </p:spPr>
        <p:txBody>
          <a:bodyPr/>
          <a:lstStyle/>
          <a:p>
            <a:r>
              <a:rPr lang="en-US" dirty="0"/>
              <a:t>Space-filling design of experiments helps recover more trends in simulation outputs</a:t>
            </a:r>
          </a:p>
        </p:txBody>
      </p:sp>
      <p:sp>
        <p:nvSpPr>
          <p:cNvPr id="25" name="Text Placeholder 3">
            <a:extLst>
              <a:ext uri="{FF2B5EF4-FFF2-40B4-BE49-F238E27FC236}">
                <a16:creationId xmlns:a16="http://schemas.microsoft.com/office/drawing/2014/main" id="{260974A7-CF33-4803-A1A8-A3C14FB46F41}"/>
              </a:ext>
            </a:extLst>
          </p:cNvPr>
          <p:cNvSpPr txBox="1">
            <a:spLocks/>
          </p:cNvSpPr>
          <p:nvPr/>
        </p:nvSpPr>
        <p:spPr>
          <a:xfrm>
            <a:off x="316706" y="6593536"/>
            <a:ext cx="7300144" cy="548737"/>
          </a:xfrm>
          <a:prstGeom prst="rect">
            <a:avLst/>
          </a:prstGeom>
        </p:spPr>
        <p:txBody>
          <a:bodyPr/>
          <a:lstStyle>
            <a:lvl1pPr marL="171446" indent="-171446" algn="l" defTabSz="685783" rtl="0" eaLnBrk="1" latinLnBrk="0" hangingPunct="1">
              <a:lnSpc>
                <a:spcPct val="90000"/>
              </a:lnSpc>
              <a:spcBef>
                <a:spcPts val="751"/>
              </a:spcBef>
              <a:buFont typeface="Arial" panose="020B0604020202020204" pitchFamily="34" charset="0"/>
              <a:buChar char="•"/>
              <a:defRPr sz="2400" kern="1200" baseline="0">
                <a:solidFill>
                  <a:schemeClr val="tx1"/>
                </a:solidFill>
                <a:latin typeface="Calibri Light" panose="020F0302020204030204" pitchFamily="34" charset="0"/>
                <a:ea typeface="+mn-ea"/>
                <a:cs typeface="Calibri Light" panose="020F0302020204030204" pitchFamily="34" charset="0"/>
              </a:defRPr>
            </a:lvl1pPr>
            <a:lvl2pPr marL="342891" indent="-171446" algn="l" defTabSz="685783" rtl="0" eaLnBrk="1" latinLnBrk="0" hangingPunct="1">
              <a:lnSpc>
                <a:spcPct val="90000"/>
              </a:lnSpc>
              <a:spcBef>
                <a:spcPts val="375"/>
              </a:spcBef>
              <a:buFont typeface="Franklin Gothic Book" panose="020B0503020102020204" pitchFamily="34" charset="0"/>
              <a:buChar char="–"/>
              <a:defRPr sz="2000" kern="1200">
                <a:solidFill>
                  <a:schemeClr val="tx1"/>
                </a:solidFill>
                <a:latin typeface="Calibri Light" panose="020F0302020204030204" pitchFamily="34" charset="0"/>
                <a:ea typeface="+mn-ea"/>
                <a:cs typeface="Calibri Light" panose="020F0302020204030204" pitchFamily="34" charset="0"/>
              </a:defRPr>
            </a:lvl2pPr>
            <a:lvl3pPr marL="514338" indent="-171446" algn="l" defTabSz="685783" rtl="0" eaLnBrk="1" latinLnBrk="0" hangingPunct="1">
              <a:lnSpc>
                <a:spcPct val="90000"/>
              </a:lnSpc>
              <a:spcBef>
                <a:spcPts val="375"/>
              </a:spcBef>
              <a:buFont typeface="Courier New" panose="02070309020205020404" pitchFamily="49" charset="0"/>
              <a:buChar char="o"/>
              <a:defRPr sz="1800" kern="1200">
                <a:solidFill>
                  <a:schemeClr val="tx1"/>
                </a:solidFill>
                <a:latin typeface="Calibri Light" panose="020F0302020204030204" pitchFamily="34" charset="0"/>
                <a:ea typeface="+mn-ea"/>
                <a:cs typeface="Calibri Light" panose="020F0302020204030204" pitchFamily="34" charset="0"/>
              </a:defRPr>
            </a:lvl3pPr>
            <a:lvl4pPr marL="685783" indent="-171446" algn="l" defTabSz="685783" rtl="0" eaLnBrk="1" latinLnBrk="0" hangingPunct="1">
              <a:lnSpc>
                <a:spcPct val="90000"/>
              </a:lnSpc>
              <a:spcBef>
                <a:spcPts val="375"/>
              </a:spcBef>
              <a:buFont typeface="Wingdings" panose="05000000000000000000" pitchFamily="2" charset="2"/>
              <a:buChar char="§"/>
              <a:defRPr sz="1600" kern="1200">
                <a:solidFill>
                  <a:schemeClr val="tx1"/>
                </a:solidFill>
                <a:latin typeface="Calibri Light" panose="020F0302020204030204" pitchFamily="34" charset="0"/>
                <a:ea typeface="+mn-ea"/>
                <a:cs typeface="Calibri Light" panose="020F0302020204030204" pitchFamily="34" charset="0"/>
              </a:defRPr>
            </a:lvl4pPr>
            <a:lvl5pPr marL="900091" indent="-214308" algn="l" defTabSz="685783" rtl="0" eaLnBrk="1" latinLnBrk="0" hangingPunct="1">
              <a:lnSpc>
                <a:spcPct val="90000"/>
              </a:lnSpc>
              <a:spcBef>
                <a:spcPts val="375"/>
              </a:spcBef>
              <a:buFont typeface="Wingdings" panose="05000000000000000000" pitchFamily="2" charset="2"/>
              <a:buChar char="Ø"/>
              <a:defRPr sz="1200"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marL="0" indent="0">
              <a:buNone/>
            </a:pPr>
            <a:r>
              <a:rPr lang="en-US" sz="1000" dirty="0"/>
              <a:t>GP: Gaussian Process; SFD: Space-Filling Design; WRPA: World Record Paper Airplane</a:t>
            </a:r>
          </a:p>
        </p:txBody>
      </p:sp>
    </p:spTree>
    <p:extLst>
      <p:ext uri="{BB962C8B-B14F-4D97-AF65-F5344CB8AC3E}">
        <p14:creationId xmlns:p14="http://schemas.microsoft.com/office/powerpoint/2010/main" val="7320521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FF618A3-967F-4C7E-9E47-C383AA253B2B}"/>
              </a:ext>
            </a:extLst>
          </p:cNvPr>
          <p:cNvPicPr>
            <a:picLocks noChangeAspect="1"/>
          </p:cNvPicPr>
          <p:nvPr/>
        </p:nvPicPr>
        <p:blipFill rotWithShape="1">
          <a:blip r:embed="rId2"/>
          <a:srcRect l="2160" t="9747" r="95290" b="-1129"/>
          <a:stretch/>
        </p:blipFill>
        <p:spPr>
          <a:xfrm>
            <a:off x="452487" y="2680771"/>
            <a:ext cx="257051" cy="2594682"/>
          </a:xfrm>
          <a:prstGeom prst="rect">
            <a:avLst/>
          </a:prstGeom>
        </p:spPr>
      </p:pic>
      <p:grpSp>
        <p:nvGrpSpPr>
          <p:cNvPr id="18" name="Group 17">
            <a:extLst>
              <a:ext uri="{FF2B5EF4-FFF2-40B4-BE49-F238E27FC236}">
                <a16:creationId xmlns:a16="http://schemas.microsoft.com/office/drawing/2014/main" id="{159999E9-C664-420E-8989-58CE41DC1202}"/>
              </a:ext>
            </a:extLst>
          </p:cNvPr>
          <p:cNvGrpSpPr/>
          <p:nvPr/>
        </p:nvGrpSpPr>
        <p:grpSpPr>
          <a:xfrm>
            <a:off x="161557" y="2073897"/>
            <a:ext cx="4131206" cy="3332361"/>
            <a:chOff x="161557" y="2073897"/>
            <a:chExt cx="4131206" cy="3332361"/>
          </a:xfrm>
        </p:grpSpPr>
        <p:pic>
          <p:nvPicPr>
            <p:cNvPr id="6" name="Picture 5">
              <a:extLst>
                <a:ext uri="{FF2B5EF4-FFF2-40B4-BE49-F238E27FC236}">
                  <a16:creationId xmlns:a16="http://schemas.microsoft.com/office/drawing/2014/main" id="{CFB044C5-FE6A-4064-A62F-891D72ECAFC7}"/>
                </a:ext>
              </a:extLst>
            </p:cNvPr>
            <p:cNvPicPr>
              <a:picLocks noChangeAspect="1"/>
            </p:cNvPicPr>
            <p:nvPr/>
          </p:nvPicPr>
          <p:blipFill rotWithShape="1">
            <a:blip r:embed="rId2"/>
            <a:srcRect l="63752" t="8618" r="-786"/>
            <a:stretch/>
          </p:blipFill>
          <p:spPr>
            <a:xfrm>
              <a:off x="559535" y="2724348"/>
              <a:ext cx="3733228" cy="2594682"/>
            </a:xfrm>
            <a:prstGeom prst="rect">
              <a:avLst/>
            </a:prstGeom>
          </p:spPr>
        </p:pic>
        <p:sp>
          <p:nvSpPr>
            <p:cNvPr id="4" name="TextBox 3">
              <a:extLst>
                <a:ext uri="{FF2B5EF4-FFF2-40B4-BE49-F238E27FC236}">
                  <a16:creationId xmlns:a16="http://schemas.microsoft.com/office/drawing/2014/main" id="{4759EECC-5E7D-4AF6-9531-9C0E3C06A422}"/>
                </a:ext>
              </a:extLst>
            </p:cNvPr>
            <p:cNvSpPr txBox="1"/>
            <p:nvPr/>
          </p:nvSpPr>
          <p:spPr>
            <a:xfrm>
              <a:off x="480767" y="2073897"/>
              <a:ext cx="3110846" cy="646331"/>
            </a:xfrm>
            <a:prstGeom prst="rect">
              <a:avLst/>
            </a:prstGeom>
            <a:noFill/>
          </p:spPr>
          <p:txBody>
            <a:bodyPr wrap="square" rtlCol="0">
              <a:spAutoFit/>
            </a:bodyPr>
            <a:lstStyle/>
            <a:p>
              <a:pPr algn="ctr"/>
              <a:r>
                <a:rPr lang="en-US" b="1" dirty="0"/>
                <a:t>True response surface of simulated projectile range</a:t>
              </a:r>
            </a:p>
          </p:txBody>
        </p:sp>
        <p:sp>
          <p:nvSpPr>
            <p:cNvPr id="5" name="TextBox 4">
              <a:extLst>
                <a:ext uri="{FF2B5EF4-FFF2-40B4-BE49-F238E27FC236}">
                  <a16:creationId xmlns:a16="http://schemas.microsoft.com/office/drawing/2014/main" id="{8E014878-6B0F-47BA-9DB8-0D0C101E7767}"/>
                </a:ext>
              </a:extLst>
            </p:cNvPr>
            <p:cNvSpPr txBox="1"/>
            <p:nvPr/>
          </p:nvSpPr>
          <p:spPr>
            <a:xfrm>
              <a:off x="1239625" y="5144648"/>
              <a:ext cx="1593129" cy="261610"/>
            </a:xfrm>
            <a:prstGeom prst="rect">
              <a:avLst/>
            </a:prstGeom>
            <a:noFill/>
          </p:spPr>
          <p:txBody>
            <a:bodyPr wrap="square" rtlCol="0">
              <a:spAutoFit/>
            </a:bodyPr>
            <a:lstStyle/>
            <a:p>
              <a:pPr algn="ctr"/>
              <a:r>
                <a:rPr lang="en-US" sz="1100" dirty="0"/>
                <a:t>Initial airspeed (m/s)</a:t>
              </a:r>
            </a:p>
          </p:txBody>
        </p:sp>
        <p:sp>
          <p:nvSpPr>
            <p:cNvPr id="14" name="TextBox 13">
              <a:extLst>
                <a:ext uri="{FF2B5EF4-FFF2-40B4-BE49-F238E27FC236}">
                  <a16:creationId xmlns:a16="http://schemas.microsoft.com/office/drawing/2014/main" id="{17E19A27-72FD-4650-8E3B-328E91021403}"/>
                </a:ext>
              </a:extLst>
            </p:cNvPr>
            <p:cNvSpPr txBox="1"/>
            <p:nvPr/>
          </p:nvSpPr>
          <p:spPr>
            <a:xfrm rot="16200000">
              <a:off x="-504203" y="3890882"/>
              <a:ext cx="1593129" cy="261610"/>
            </a:xfrm>
            <a:prstGeom prst="rect">
              <a:avLst/>
            </a:prstGeom>
            <a:noFill/>
          </p:spPr>
          <p:txBody>
            <a:bodyPr wrap="square" rtlCol="0">
              <a:spAutoFit/>
            </a:bodyPr>
            <a:lstStyle/>
            <a:p>
              <a:pPr algn="ctr"/>
              <a:r>
                <a:rPr lang="en-US" sz="1100" dirty="0"/>
                <a:t>Initial angle (radians)</a:t>
              </a:r>
            </a:p>
          </p:txBody>
        </p:sp>
      </p:grpSp>
      <p:pic>
        <p:nvPicPr>
          <p:cNvPr id="11" name="Picture 10">
            <a:extLst>
              <a:ext uri="{FF2B5EF4-FFF2-40B4-BE49-F238E27FC236}">
                <a16:creationId xmlns:a16="http://schemas.microsoft.com/office/drawing/2014/main" id="{A569B492-F654-45CD-A36E-384CB14E61BD}"/>
              </a:ext>
            </a:extLst>
          </p:cNvPr>
          <p:cNvPicPr>
            <a:picLocks noChangeAspect="1"/>
          </p:cNvPicPr>
          <p:nvPr/>
        </p:nvPicPr>
        <p:blipFill rotWithShape="1">
          <a:blip r:embed="rId2"/>
          <a:srcRect l="2160" t="9747" r="95290" b="-1129"/>
          <a:stretch/>
        </p:blipFill>
        <p:spPr>
          <a:xfrm>
            <a:off x="4801481" y="2680771"/>
            <a:ext cx="257051" cy="2594682"/>
          </a:xfrm>
          <a:prstGeom prst="rect">
            <a:avLst/>
          </a:prstGeom>
        </p:spPr>
      </p:pic>
      <p:grpSp>
        <p:nvGrpSpPr>
          <p:cNvPr id="12" name="Group 11">
            <a:extLst>
              <a:ext uri="{FF2B5EF4-FFF2-40B4-BE49-F238E27FC236}">
                <a16:creationId xmlns:a16="http://schemas.microsoft.com/office/drawing/2014/main" id="{AD7A5089-96AD-4319-AD4C-3E8006C13878}"/>
              </a:ext>
            </a:extLst>
          </p:cNvPr>
          <p:cNvGrpSpPr/>
          <p:nvPr/>
        </p:nvGrpSpPr>
        <p:grpSpPr>
          <a:xfrm>
            <a:off x="4475609" y="2073897"/>
            <a:ext cx="4187624" cy="3332361"/>
            <a:chOff x="4475609" y="2073897"/>
            <a:chExt cx="4187624" cy="3332361"/>
          </a:xfrm>
        </p:grpSpPr>
        <p:pic>
          <p:nvPicPr>
            <p:cNvPr id="19" name="Picture 18">
              <a:extLst>
                <a:ext uri="{FF2B5EF4-FFF2-40B4-BE49-F238E27FC236}">
                  <a16:creationId xmlns:a16="http://schemas.microsoft.com/office/drawing/2014/main" id="{131BE083-E210-43B5-BB75-CA1BDF7DD06A}"/>
                </a:ext>
              </a:extLst>
            </p:cNvPr>
            <p:cNvPicPr>
              <a:picLocks noChangeAspect="1"/>
            </p:cNvPicPr>
            <p:nvPr/>
          </p:nvPicPr>
          <p:blipFill rotWithShape="1">
            <a:blip r:embed="rId3"/>
            <a:srcRect l="64961" t="10791"/>
            <a:stretch/>
          </p:blipFill>
          <p:spPr>
            <a:xfrm>
              <a:off x="5122794" y="2766161"/>
              <a:ext cx="3540439" cy="2538933"/>
            </a:xfrm>
            <a:prstGeom prst="rect">
              <a:avLst/>
            </a:prstGeom>
          </p:spPr>
        </p:pic>
        <p:sp>
          <p:nvSpPr>
            <p:cNvPr id="9" name="TextBox 8">
              <a:extLst>
                <a:ext uri="{FF2B5EF4-FFF2-40B4-BE49-F238E27FC236}">
                  <a16:creationId xmlns:a16="http://schemas.microsoft.com/office/drawing/2014/main" id="{7EFEECEE-B993-439B-9DEE-ECAAD6374D84}"/>
                </a:ext>
              </a:extLst>
            </p:cNvPr>
            <p:cNvSpPr txBox="1"/>
            <p:nvPr/>
          </p:nvSpPr>
          <p:spPr>
            <a:xfrm>
              <a:off x="4688522" y="2073897"/>
              <a:ext cx="3593816" cy="646331"/>
            </a:xfrm>
            <a:prstGeom prst="rect">
              <a:avLst/>
            </a:prstGeom>
            <a:noFill/>
          </p:spPr>
          <p:txBody>
            <a:bodyPr wrap="square" rtlCol="0">
              <a:spAutoFit/>
            </a:bodyPr>
            <a:lstStyle/>
            <a:p>
              <a:pPr algn="ctr"/>
              <a:r>
                <a:rPr lang="en-US" b="1" dirty="0"/>
                <a:t>Estimated response surface of simulated projectile range</a:t>
              </a:r>
            </a:p>
          </p:txBody>
        </p:sp>
        <p:sp>
          <p:nvSpPr>
            <p:cNvPr id="13" name="TextBox 12">
              <a:extLst>
                <a:ext uri="{FF2B5EF4-FFF2-40B4-BE49-F238E27FC236}">
                  <a16:creationId xmlns:a16="http://schemas.microsoft.com/office/drawing/2014/main" id="{1CDFDCE9-298B-4231-9BAB-6AF19CF610B0}"/>
                </a:ext>
              </a:extLst>
            </p:cNvPr>
            <p:cNvSpPr txBox="1"/>
            <p:nvPr/>
          </p:nvSpPr>
          <p:spPr>
            <a:xfrm>
              <a:off x="5688865" y="5144648"/>
              <a:ext cx="1593129" cy="261610"/>
            </a:xfrm>
            <a:prstGeom prst="rect">
              <a:avLst/>
            </a:prstGeom>
            <a:noFill/>
          </p:spPr>
          <p:txBody>
            <a:bodyPr wrap="square" rtlCol="0">
              <a:spAutoFit/>
            </a:bodyPr>
            <a:lstStyle/>
            <a:p>
              <a:pPr algn="ctr"/>
              <a:r>
                <a:rPr lang="en-US" sz="1100" dirty="0"/>
                <a:t>Initial airspeed (m/s)</a:t>
              </a:r>
            </a:p>
          </p:txBody>
        </p:sp>
        <p:sp>
          <p:nvSpPr>
            <p:cNvPr id="15" name="TextBox 14">
              <a:extLst>
                <a:ext uri="{FF2B5EF4-FFF2-40B4-BE49-F238E27FC236}">
                  <a16:creationId xmlns:a16="http://schemas.microsoft.com/office/drawing/2014/main" id="{98377A49-6F00-422B-95BC-569237FD9BBF}"/>
                </a:ext>
              </a:extLst>
            </p:cNvPr>
            <p:cNvSpPr txBox="1"/>
            <p:nvPr/>
          </p:nvSpPr>
          <p:spPr>
            <a:xfrm rot="16200000">
              <a:off x="3809849" y="3890883"/>
              <a:ext cx="1593129" cy="261610"/>
            </a:xfrm>
            <a:prstGeom prst="rect">
              <a:avLst/>
            </a:prstGeom>
            <a:noFill/>
          </p:spPr>
          <p:txBody>
            <a:bodyPr wrap="square" rtlCol="0">
              <a:spAutoFit/>
            </a:bodyPr>
            <a:lstStyle/>
            <a:p>
              <a:pPr algn="ctr"/>
              <a:r>
                <a:rPr lang="en-US" sz="1100" dirty="0"/>
                <a:t>Initial angle (radians)</a:t>
              </a:r>
            </a:p>
          </p:txBody>
        </p:sp>
      </p:grpSp>
      <p:sp>
        <p:nvSpPr>
          <p:cNvPr id="23" name="Text Placeholder 1">
            <a:extLst>
              <a:ext uri="{FF2B5EF4-FFF2-40B4-BE49-F238E27FC236}">
                <a16:creationId xmlns:a16="http://schemas.microsoft.com/office/drawing/2014/main" id="{752BE950-5EBE-432E-9373-236ED3269D4C}"/>
              </a:ext>
            </a:extLst>
          </p:cNvPr>
          <p:cNvSpPr>
            <a:spLocks noGrp="1"/>
          </p:cNvSpPr>
          <p:nvPr>
            <p:ph type="body" sz="quarter" idx="10"/>
          </p:nvPr>
        </p:nvSpPr>
        <p:spPr>
          <a:xfrm>
            <a:off x="239282" y="1022557"/>
            <a:ext cx="8670040" cy="4908136"/>
          </a:xfrm>
        </p:spPr>
        <p:txBody>
          <a:bodyPr/>
          <a:lstStyle/>
          <a:p>
            <a:r>
              <a:rPr lang="en-US" dirty="0"/>
              <a:t>Analyzing the flights with a </a:t>
            </a:r>
            <a:r>
              <a:rPr lang="en-US" dirty="0">
                <a:solidFill>
                  <a:schemeClr val="accent1"/>
                </a:solidFill>
              </a:rPr>
              <a:t>Gaussian Process model </a:t>
            </a:r>
            <a:r>
              <a:rPr lang="en-US" dirty="0"/>
              <a:t>via a </a:t>
            </a:r>
            <a:r>
              <a:rPr lang="en-US" dirty="0">
                <a:solidFill>
                  <a:schemeClr val="accent1"/>
                </a:solidFill>
              </a:rPr>
              <a:t>Space-Filling Design </a:t>
            </a:r>
            <a:r>
              <a:rPr lang="en-US" dirty="0"/>
              <a:t>yields a good approximation to simulation output.</a:t>
            </a:r>
          </a:p>
        </p:txBody>
      </p:sp>
      <p:sp>
        <p:nvSpPr>
          <p:cNvPr id="24" name="Title 2">
            <a:extLst>
              <a:ext uri="{FF2B5EF4-FFF2-40B4-BE49-F238E27FC236}">
                <a16:creationId xmlns:a16="http://schemas.microsoft.com/office/drawing/2014/main" id="{64B6DB4A-7DC0-4370-9B97-858B47694A71}"/>
              </a:ext>
            </a:extLst>
          </p:cNvPr>
          <p:cNvSpPr>
            <a:spLocks noGrp="1"/>
          </p:cNvSpPr>
          <p:nvPr>
            <p:ph type="title"/>
          </p:nvPr>
        </p:nvSpPr>
        <p:spPr>
          <a:xfrm>
            <a:off x="234683" y="205099"/>
            <a:ext cx="8674639" cy="918445"/>
          </a:xfrm>
        </p:spPr>
        <p:txBody>
          <a:bodyPr/>
          <a:lstStyle/>
          <a:p>
            <a:r>
              <a:rPr lang="en-US" dirty="0"/>
              <a:t>Space-Filling design of experiments helps recover more trends in simulation outputs</a:t>
            </a:r>
          </a:p>
        </p:txBody>
      </p:sp>
      <p:sp>
        <p:nvSpPr>
          <p:cNvPr id="25" name="Text Placeholder 3">
            <a:extLst>
              <a:ext uri="{FF2B5EF4-FFF2-40B4-BE49-F238E27FC236}">
                <a16:creationId xmlns:a16="http://schemas.microsoft.com/office/drawing/2014/main" id="{260974A7-CF33-4803-A1A8-A3C14FB46F41}"/>
              </a:ext>
            </a:extLst>
          </p:cNvPr>
          <p:cNvSpPr txBox="1">
            <a:spLocks/>
          </p:cNvSpPr>
          <p:nvPr/>
        </p:nvSpPr>
        <p:spPr>
          <a:xfrm>
            <a:off x="316706" y="6593536"/>
            <a:ext cx="7300144" cy="548737"/>
          </a:xfrm>
          <a:prstGeom prst="rect">
            <a:avLst/>
          </a:prstGeom>
        </p:spPr>
        <p:txBody>
          <a:bodyPr/>
          <a:lstStyle>
            <a:lvl1pPr marL="171446" indent="-171446" algn="l" defTabSz="685783" rtl="0" eaLnBrk="1" latinLnBrk="0" hangingPunct="1">
              <a:lnSpc>
                <a:spcPct val="90000"/>
              </a:lnSpc>
              <a:spcBef>
                <a:spcPts val="751"/>
              </a:spcBef>
              <a:buFont typeface="Arial" panose="020B0604020202020204" pitchFamily="34" charset="0"/>
              <a:buChar char="•"/>
              <a:defRPr sz="2400" kern="1200" baseline="0">
                <a:solidFill>
                  <a:schemeClr val="tx1"/>
                </a:solidFill>
                <a:latin typeface="Calibri Light" panose="020F0302020204030204" pitchFamily="34" charset="0"/>
                <a:ea typeface="+mn-ea"/>
                <a:cs typeface="Calibri Light" panose="020F0302020204030204" pitchFamily="34" charset="0"/>
              </a:defRPr>
            </a:lvl1pPr>
            <a:lvl2pPr marL="342891" indent="-171446" algn="l" defTabSz="685783" rtl="0" eaLnBrk="1" latinLnBrk="0" hangingPunct="1">
              <a:lnSpc>
                <a:spcPct val="90000"/>
              </a:lnSpc>
              <a:spcBef>
                <a:spcPts val="375"/>
              </a:spcBef>
              <a:buFont typeface="Franklin Gothic Book" panose="020B0503020102020204" pitchFamily="34" charset="0"/>
              <a:buChar char="–"/>
              <a:defRPr sz="2000" kern="1200">
                <a:solidFill>
                  <a:schemeClr val="tx1"/>
                </a:solidFill>
                <a:latin typeface="Calibri Light" panose="020F0302020204030204" pitchFamily="34" charset="0"/>
                <a:ea typeface="+mn-ea"/>
                <a:cs typeface="Calibri Light" panose="020F0302020204030204" pitchFamily="34" charset="0"/>
              </a:defRPr>
            </a:lvl2pPr>
            <a:lvl3pPr marL="514338" indent="-171446" algn="l" defTabSz="685783" rtl="0" eaLnBrk="1" latinLnBrk="0" hangingPunct="1">
              <a:lnSpc>
                <a:spcPct val="90000"/>
              </a:lnSpc>
              <a:spcBef>
                <a:spcPts val="375"/>
              </a:spcBef>
              <a:buFont typeface="Courier New" panose="02070309020205020404" pitchFamily="49" charset="0"/>
              <a:buChar char="o"/>
              <a:defRPr sz="1800" kern="1200">
                <a:solidFill>
                  <a:schemeClr val="tx1"/>
                </a:solidFill>
                <a:latin typeface="Calibri Light" panose="020F0302020204030204" pitchFamily="34" charset="0"/>
                <a:ea typeface="+mn-ea"/>
                <a:cs typeface="Calibri Light" panose="020F0302020204030204" pitchFamily="34" charset="0"/>
              </a:defRPr>
            </a:lvl3pPr>
            <a:lvl4pPr marL="685783" indent="-171446" algn="l" defTabSz="685783" rtl="0" eaLnBrk="1" latinLnBrk="0" hangingPunct="1">
              <a:lnSpc>
                <a:spcPct val="90000"/>
              </a:lnSpc>
              <a:spcBef>
                <a:spcPts val="375"/>
              </a:spcBef>
              <a:buFont typeface="Wingdings" panose="05000000000000000000" pitchFamily="2" charset="2"/>
              <a:buChar char="§"/>
              <a:defRPr sz="1600" kern="1200">
                <a:solidFill>
                  <a:schemeClr val="tx1"/>
                </a:solidFill>
                <a:latin typeface="Calibri Light" panose="020F0302020204030204" pitchFamily="34" charset="0"/>
                <a:ea typeface="+mn-ea"/>
                <a:cs typeface="Calibri Light" panose="020F0302020204030204" pitchFamily="34" charset="0"/>
              </a:defRPr>
            </a:lvl4pPr>
            <a:lvl5pPr marL="900091" indent="-214308" algn="l" defTabSz="685783" rtl="0" eaLnBrk="1" latinLnBrk="0" hangingPunct="1">
              <a:lnSpc>
                <a:spcPct val="90000"/>
              </a:lnSpc>
              <a:spcBef>
                <a:spcPts val="375"/>
              </a:spcBef>
              <a:buFont typeface="Wingdings" panose="05000000000000000000" pitchFamily="2" charset="2"/>
              <a:buChar char="Ø"/>
              <a:defRPr sz="1200"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marL="0" indent="0">
              <a:buNone/>
            </a:pPr>
            <a:r>
              <a:rPr lang="en-US" sz="1000" dirty="0"/>
              <a:t>GP: Gaussian Process; SFD: Space-Filling Design; WRPA: World Record Paper Airplane</a:t>
            </a:r>
          </a:p>
        </p:txBody>
      </p:sp>
      <p:sp>
        <p:nvSpPr>
          <p:cNvPr id="27" name="Callout: Bent Line 26">
            <a:extLst>
              <a:ext uri="{FF2B5EF4-FFF2-40B4-BE49-F238E27FC236}">
                <a16:creationId xmlns:a16="http://schemas.microsoft.com/office/drawing/2014/main" id="{DD0E262C-C941-4799-8BAC-0CA315EB94D5}"/>
              </a:ext>
            </a:extLst>
          </p:cNvPr>
          <p:cNvSpPr/>
          <p:nvPr/>
        </p:nvSpPr>
        <p:spPr>
          <a:xfrm flipH="1">
            <a:off x="4230820" y="2320063"/>
            <a:ext cx="1655423" cy="450747"/>
          </a:xfrm>
          <a:prstGeom prst="borderCallout2">
            <a:avLst>
              <a:gd name="adj1" fmla="val 18750"/>
              <a:gd name="adj2" fmla="val -8333"/>
              <a:gd name="adj3" fmla="val 18750"/>
              <a:gd name="adj4" fmla="val -16667"/>
              <a:gd name="adj5" fmla="val 329685"/>
              <a:gd name="adj6" fmla="val -39575"/>
            </a:avLst>
          </a:prstGeom>
          <a:solidFill>
            <a:srgbClr val="FFFF00"/>
          </a:solidFill>
          <a:ln w="57150">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200" dirty="0">
                <a:solidFill>
                  <a:schemeClr val="tx1"/>
                </a:solidFill>
              </a:rPr>
              <a:t>REDISCOVERY OF LOCAL MAX</a:t>
            </a:r>
          </a:p>
        </p:txBody>
      </p:sp>
      <p:sp>
        <p:nvSpPr>
          <p:cNvPr id="28" name="Callout: Bent Line 27">
            <a:extLst>
              <a:ext uri="{FF2B5EF4-FFF2-40B4-BE49-F238E27FC236}">
                <a16:creationId xmlns:a16="http://schemas.microsoft.com/office/drawing/2014/main" id="{EF45C1DB-09FE-469C-B3E2-E2D69F0C5D14}"/>
              </a:ext>
            </a:extLst>
          </p:cNvPr>
          <p:cNvSpPr/>
          <p:nvPr/>
        </p:nvSpPr>
        <p:spPr>
          <a:xfrm>
            <a:off x="6893013" y="5551022"/>
            <a:ext cx="1310314" cy="437157"/>
          </a:xfrm>
          <a:prstGeom prst="borderCallout2">
            <a:avLst>
              <a:gd name="adj1" fmla="val 18750"/>
              <a:gd name="adj2" fmla="val -8333"/>
              <a:gd name="adj3" fmla="val 18750"/>
              <a:gd name="adj4" fmla="val -16667"/>
              <a:gd name="adj5" fmla="val -411068"/>
              <a:gd name="adj6" fmla="val -58909"/>
            </a:avLst>
          </a:prstGeom>
          <a:solidFill>
            <a:srgbClr val="FFFF00"/>
          </a:solidFill>
          <a:ln w="57150">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200" dirty="0">
                <a:solidFill>
                  <a:schemeClr val="tx1"/>
                </a:solidFill>
              </a:rPr>
              <a:t>IRREGULAR INCREASE</a:t>
            </a:r>
          </a:p>
        </p:txBody>
      </p:sp>
    </p:spTree>
    <p:extLst>
      <p:ext uri="{BB962C8B-B14F-4D97-AF65-F5344CB8AC3E}">
        <p14:creationId xmlns:p14="http://schemas.microsoft.com/office/powerpoint/2010/main" val="32200179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D747133-C7FC-4338-98A9-77B77957A2DD}"/>
              </a:ext>
            </a:extLst>
          </p:cNvPr>
          <p:cNvSpPr>
            <a:spLocks noGrp="1"/>
          </p:cNvSpPr>
          <p:nvPr>
            <p:ph type="body" sz="quarter" idx="10"/>
          </p:nvPr>
        </p:nvSpPr>
        <p:spPr/>
        <p:txBody>
          <a:bodyPr>
            <a:normAutofit/>
          </a:bodyPr>
          <a:lstStyle/>
          <a:p>
            <a:r>
              <a:rPr lang="en-US" sz="3200" dirty="0"/>
              <a:t>Introduction</a:t>
            </a:r>
          </a:p>
        </p:txBody>
      </p:sp>
    </p:spTree>
    <p:extLst>
      <p:ext uri="{BB962C8B-B14F-4D97-AF65-F5344CB8AC3E}">
        <p14:creationId xmlns:p14="http://schemas.microsoft.com/office/powerpoint/2010/main" val="34661786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17823EF-4A4E-40C9-AD5E-D1CCEC909D58}"/>
              </a:ext>
            </a:extLst>
          </p:cNvPr>
          <p:cNvSpPr>
            <a:spLocks noGrp="1"/>
          </p:cNvSpPr>
          <p:nvPr>
            <p:ph type="body" sz="quarter" idx="10"/>
          </p:nvPr>
        </p:nvSpPr>
        <p:spPr>
          <a:xfrm>
            <a:off x="535021" y="1314993"/>
            <a:ext cx="7999378" cy="2449611"/>
          </a:xfrm>
        </p:spPr>
        <p:txBody>
          <a:bodyPr>
            <a:normAutofit/>
          </a:bodyPr>
          <a:lstStyle/>
          <a:p>
            <a:r>
              <a:rPr lang="en-US" sz="2000" dirty="0"/>
              <a:t>Many criteria exist, but it is particularly important that an SFD satisfy the following three criteria in order to be useful:</a:t>
            </a:r>
          </a:p>
          <a:p>
            <a:pPr marL="342900" indent="-342900">
              <a:buFont typeface="Arial" panose="020B0604020202020204" pitchFamily="34" charset="0"/>
              <a:buChar char="•"/>
            </a:pPr>
            <a:r>
              <a:rPr lang="en-US" sz="2000" u="sng" dirty="0"/>
              <a:t>Point-distance</a:t>
            </a:r>
            <a:r>
              <a:rPr lang="en-US" sz="2000" dirty="0"/>
              <a:t>: Samples are placed as far apart from each other as possible. [</a:t>
            </a:r>
            <a:r>
              <a:rPr lang="en-US" sz="2000" dirty="0">
                <a:solidFill>
                  <a:schemeClr val="accent1"/>
                </a:solidFill>
              </a:rPr>
              <a:t>Maximin</a:t>
            </a:r>
            <a:r>
              <a:rPr lang="en-US" sz="2000" dirty="0"/>
              <a:t>]</a:t>
            </a:r>
          </a:p>
          <a:p>
            <a:pPr marL="342900" indent="-342900">
              <a:buFont typeface="Arial" panose="020B0604020202020204" pitchFamily="34" charset="0"/>
              <a:buChar char="•"/>
            </a:pPr>
            <a:r>
              <a:rPr lang="en-US" sz="2000" u="sng" dirty="0"/>
              <a:t>Uniformity</a:t>
            </a:r>
            <a:r>
              <a:rPr lang="en-US" sz="2000" dirty="0"/>
              <a:t>: All regions of the design space are equally well represented. [</a:t>
            </a:r>
            <a:r>
              <a:rPr lang="en-US" sz="2000" dirty="0">
                <a:solidFill>
                  <a:schemeClr val="accent1"/>
                </a:solidFill>
              </a:rPr>
              <a:t>Center</a:t>
            </a:r>
            <a:r>
              <a:rPr lang="en-US" sz="2000" i="1" dirty="0">
                <a:solidFill>
                  <a:schemeClr val="accent1"/>
                </a:solidFill>
              </a:rPr>
              <a:t> L</a:t>
            </a:r>
            <a:r>
              <a:rPr lang="en-US" sz="2000" i="1" baseline="30000" dirty="0">
                <a:solidFill>
                  <a:schemeClr val="accent1"/>
                </a:solidFill>
              </a:rPr>
              <a:t>2</a:t>
            </a:r>
            <a:r>
              <a:rPr lang="en-US" sz="2000" i="1" dirty="0">
                <a:solidFill>
                  <a:schemeClr val="accent1"/>
                </a:solidFill>
              </a:rPr>
              <a:t> </a:t>
            </a:r>
            <a:r>
              <a:rPr lang="en-US" sz="2000" dirty="0">
                <a:solidFill>
                  <a:schemeClr val="accent1"/>
                </a:solidFill>
              </a:rPr>
              <a:t>Discrepancy</a:t>
            </a:r>
            <a:r>
              <a:rPr lang="en-US" sz="2000" dirty="0"/>
              <a:t>]</a:t>
            </a:r>
          </a:p>
          <a:p>
            <a:pPr marL="342900" indent="-342900">
              <a:buFont typeface="Arial" panose="020B0604020202020204" pitchFamily="34" charset="0"/>
              <a:buChar char="•"/>
            </a:pPr>
            <a:r>
              <a:rPr lang="en-US" sz="2000" u="sng" dirty="0"/>
              <a:t>Projection</a:t>
            </a:r>
            <a:r>
              <a:rPr lang="en-US" sz="2000" dirty="0"/>
              <a:t>: The design is robust to variables being collapsed. [</a:t>
            </a:r>
            <a:r>
              <a:rPr lang="en-US" sz="2000" dirty="0" err="1">
                <a:solidFill>
                  <a:schemeClr val="accent1"/>
                </a:solidFill>
              </a:rPr>
              <a:t>MaxPro</a:t>
            </a:r>
            <a:r>
              <a:rPr lang="en-US" sz="2000" dirty="0"/>
              <a:t>]</a:t>
            </a:r>
          </a:p>
          <a:p>
            <a:endParaRPr lang="en-US" sz="2000" dirty="0"/>
          </a:p>
          <a:p>
            <a:endParaRPr lang="en-US" sz="2000" dirty="0"/>
          </a:p>
        </p:txBody>
      </p:sp>
      <p:sp>
        <p:nvSpPr>
          <p:cNvPr id="3" name="Title 2">
            <a:extLst>
              <a:ext uri="{FF2B5EF4-FFF2-40B4-BE49-F238E27FC236}">
                <a16:creationId xmlns:a16="http://schemas.microsoft.com/office/drawing/2014/main" id="{64129D96-166F-43E1-A653-7415CCB7C30A}"/>
              </a:ext>
            </a:extLst>
          </p:cNvPr>
          <p:cNvSpPr>
            <a:spLocks noGrp="1"/>
          </p:cNvSpPr>
          <p:nvPr>
            <p:ph type="title"/>
          </p:nvPr>
        </p:nvSpPr>
        <p:spPr/>
        <p:txBody>
          <a:bodyPr/>
          <a:lstStyle/>
          <a:p>
            <a:r>
              <a:rPr lang="en-US" dirty="0"/>
              <a:t>Just like with classical DOE, there are quantitative ways to evaluate a specific design</a:t>
            </a:r>
          </a:p>
        </p:txBody>
      </p:sp>
      <p:pic>
        <p:nvPicPr>
          <p:cNvPr id="11" name="Picture 10">
            <a:extLst>
              <a:ext uri="{FF2B5EF4-FFF2-40B4-BE49-F238E27FC236}">
                <a16:creationId xmlns:a16="http://schemas.microsoft.com/office/drawing/2014/main" id="{5CCCA0AA-D67D-4134-9982-7141D487DD97}"/>
              </a:ext>
            </a:extLst>
          </p:cNvPr>
          <p:cNvPicPr/>
          <p:nvPr/>
        </p:nvPicPr>
        <p:blipFill rotWithShape="1">
          <a:blip r:embed="rId3" cstate="print">
            <a:extLst>
              <a:ext uri="{28A0092B-C50C-407E-A947-70E740481C1C}">
                <a14:useLocalDpi xmlns:a14="http://schemas.microsoft.com/office/drawing/2010/main" val="0"/>
              </a:ext>
            </a:extLst>
          </a:blip>
          <a:srcRect l="10878" b="3809"/>
          <a:stretch/>
        </p:blipFill>
        <p:spPr bwMode="auto">
          <a:xfrm>
            <a:off x="356545" y="3898679"/>
            <a:ext cx="4182657" cy="2281182"/>
          </a:xfrm>
          <a:prstGeom prst="rect">
            <a:avLst/>
          </a:prstGeom>
          <a:noFill/>
          <a:ln>
            <a:noFill/>
          </a:ln>
          <a:extLst>
            <a:ext uri="{53640926-AAD7-44D8-BBD7-CCE9431645EC}">
              <a14:shadowObscured xmlns:a14="http://schemas.microsoft.com/office/drawing/2010/main"/>
            </a:ext>
          </a:extLst>
        </p:spPr>
      </p:pic>
      <p:pic>
        <p:nvPicPr>
          <p:cNvPr id="12" name="Picture">
            <a:extLst>
              <a:ext uri="{FF2B5EF4-FFF2-40B4-BE49-F238E27FC236}">
                <a16:creationId xmlns:a16="http://schemas.microsoft.com/office/drawing/2014/main" id="{641117E3-41D5-409D-887D-2E6138176F17}"/>
              </a:ext>
            </a:extLst>
          </p:cNvPr>
          <p:cNvPicPr/>
          <p:nvPr/>
        </p:nvPicPr>
        <p:blipFill>
          <a:blip r:embed="rId4"/>
          <a:stretch>
            <a:fillRect/>
          </a:stretch>
        </p:blipFill>
        <p:spPr bwMode="auto">
          <a:xfrm>
            <a:off x="4445540" y="4124235"/>
            <a:ext cx="2111192" cy="2055626"/>
          </a:xfrm>
          <a:prstGeom prst="rect">
            <a:avLst/>
          </a:prstGeom>
          <a:noFill/>
          <a:ln w="9525">
            <a:noFill/>
            <a:headEnd/>
            <a:tailEnd/>
          </a:ln>
        </p:spPr>
      </p:pic>
      <p:pic>
        <p:nvPicPr>
          <p:cNvPr id="13" name="Picture">
            <a:extLst>
              <a:ext uri="{FF2B5EF4-FFF2-40B4-BE49-F238E27FC236}">
                <a16:creationId xmlns:a16="http://schemas.microsoft.com/office/drawing/2014/main" id="{B808E592-E0FF-4D88-A020-FDAE986A2926}"/>
              </a:ext>
            </a:extLst>
          </p:cNvPr>
          <p:cNvPicPr/>
          <p:nvPr/>
        </p:nvPicPr>
        <p:blipFill>
          <a:blip r:embed="rId5"/>
          <a:stretch>
            <a:fillRect/>
          </a:stretch>
        </p:blipFill>
        <p:spPr bwMode="auto">
          <a:xfrm>
            <a:off x="6556732" y="4124236"/>
            <a:ext cx="2277832" cy="2055625"/>
          </a:xfrm>
          <a:prstGeom prst="rect">
            <a:avLst/>
          </a:prstGeom>
          <a:noFill/>
          <a:ln w="9525">
            <a:noFill/>
            <a:headEnd/>
            <a:tailEnd/>
          </a:ln>
        </p:spPr>
      </p:pic>
      <p:sp>
        <p:nvSpPr>
          <p:cNvPr id="7" name="Arrow: Curved Right 6">
            <a:extLst>
              <a:ext uri="{FF2B5EF4-FFF2-40B4-BE49-F238E27FC236}">
                <a16:creationId xmlns:a16="http://schemas.microsoft.com/office/drawing/2014/main" id="{B52EE1DA-EA59-4B08-B967-233D6F3D0795}"/>
              </a:ext>
            </a:extLst>
          </p:cNvPr>
          <p:cNvSpPr/>
          <p:nvPr/>
        </p:nvSpPr>
        <p:spPr>
          <a:xfrm>
            <a:off x="117618" y="2803679"/>
            <a:ext cx="491983" cy="1719683"/>
          </a:xfrm>
          <a:prstGeom prst="curvedRightArrow">
            <a:avLst>
              <a:gd name="adj1" fmla="val 25000"/>
              <a:gd name="adj2" fmla="val 73003"/>
              <a:gd name="adj3" fmla="val 3732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Arrow: Curved Right 13">
            <a:extLst>
              <a:ext uri="{FF2B5EF4-FFF2-40B4-BE49-F238E27FC236}">
                <a16:creationId xmlns:a16="http://schemas.microsoft.com/office/drawing/2014/main" id="{7D36D2C8-5CDE-416C-88C1-EE61A207FE1C}"/>
              </a:ext>
            </a:extLst>
          </p:cNvPr>
          <p:cNvSpPr/>
          <p:nvPr/>
        </p:nvSpPr>
        <p:spPr>
          <a:xfrm rot="21402864" flipH="1">
            <a:off x="8561254" y="3439566"/>
            <a:ext cx="405893" cy="1296528"/>
          </a:xfrm>
          <a:prstGeom prst="curvedRightArrow">
            <a:avLst>
              <a:gd name="adj1" fmla="val 25000"/>
              <a:gd name="adj2" fmla="val 73003"/>
              <a:gd name="adj3" fmla="val 3732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Text Placeholder 3">
            <a:extLst>
              <a:ext uri="{FF2B5EF4-FFF2-40B4-BE49-F238E27FC236}">
                <a16:creationId xmlns:a16="http://schemas.microsoft.com/office/drawing/2014/main" id="{61685F89-F54A-4A6B-A9D8-0AE22B67B2DB}"/>
              </a:ext>
            </a:extLst>
          </p:cNvPr>
          <p:cNvSpPr txBox="1">
            <a:spLocks/>
          </p:cNvSpPr>
          <p:nvPr/>
        </p:nvSpPr>
        <p:spPr>
          <a:xfrm>
            <a:off x="189531" y="6491655"/>
            <a:ext cx="7459270" cy="277005"/>
          </a:xfrm>
          <a:prstGeom prst="rect">
            <a:avLst/>
          </a:prstGeom>
        </p:spPr>
        <p:txBody>
          <a:bodyPr/>
          <a:lstStyle>
            <a:lvl1pPr marL="171446" indent="-171446" algn="l" defTabSz="685783" rtl="0" eaLnBrk="1" latinLnBrk="0" hangingPunct="1">
              <a:lnSpc>
                <a:spcPct val="90000"/>
              </a:lnSpc>
              <a:spcBef>
                <a:spcPts val="751"/>
              </a:spcBef>
              <a:buFont typeface="Arial" panose="020B0604020202020204" pitchFamily="34" charset="0"/>
              <a:buChar char="•"/>
              <a:defRPr sz="2400" kern="1200" baseline="0">
                <a:solidFill>
                  <a:schemeClr val="tx1"/>
                </a:solidFill>
                <a:latin typeface="Calibri Light" panose="020F0302020204030204" pitchFamily="34" charset="0"/>
                <a:ea typeface="+mn-ea"/>
                <a:cs typeface="Calibri Light" panose="020F0302020204030204" pitchFamily="34" charset="0"/>
              </a:defRPr>
            </a:lvl1pPr>
            <a:lvl2pPr marL="342891" indent="-171446" algn="l" defTabSz="685783" rtl="0" eaLnBrk="1" latinLnBrk="0" hangingPunct="1">
              <a:lnSpc>
                <a:spcPct val="90000"/>
              </a:lnSpc>
              <a:spcBef>
                <a:spcPts val="375"/>
              </a:spcBef>
              <a:buFont typeface="Franklin Gothic Book" panose="020B0503020102020204" pitchFamily="34" charset="0"/>
              <a:buChar char="–"/>
              <a:defRPr sz="2000" kern="1200">
                <a:solidFill>
                  <a:schemeClr val="tx1"/>
                </a:solidFill>
                <a:latin typeface="Calibri Light" panose="020F0302020204030204" pitchFamily="34" charset="0"/>
                <a:ea typeface="+mn-ea"/>
                <a:cs typeface="Calibri Light" panose="020F0302020204030204" pitchFamily="34" charset="0"/>
              </a:defRPr>
            </a:lvl2pPr>
            <a:lvl3pPr marL="514338" indent="-171446" algn="l" defTabSz="685783" rtl="0" eaLnBrk="1" latinLnBrk="0" hangingPunct="1">
              <a:lnSpc>
                <a:spcPct val="90000"/>
              </a:lnSpc>
              <a:spcBef>
                <a:spcPts val="375"/>
              </a:spcBef>
              <a:buFont typeface="Courier New" panose="02070309020205020404" pitchFamily="49" charset="0"/>
              <a:buChar char="o"/>
              <a:defRPr sz="1800" kern="1200">
                <a:solidFill>
                  <a:schemeClr val="tx1"/>
                </a:solidFill>
                <a:latin typeface="Calibri Light" panose="020F0302020204030204" pitchFamily="34" charset="0"/>
                <a:ea typeface="+mn-ea"/>
                <a:cs typeface="Calibri Light" panose="020F0302020204030204" pitchFamily="34" charset="0"/>
              </a:defRPr>
            </a:lvl3pPr>
            <a:lvl4pPr marL="685783" indent="-171446" algn="l" defTabSz="685783" rtl="0" eaLnBrk="1" latinLnBrk="0" hangingPunct="1">
              <a:lnSpc>
                <a:spcPct val="90000"/>
              </a:lnSpc>
              <a:spcBef>
                <a:spcPts val="375"/>
              </a:spcBef>
              <a:buFont typeface="Wingdings" panose="05000000000000000000" pitchFamily="2" charset="2"/>
              <a:buChar char="§"/>
              <a:defRPr sz="1600" kern="1200">
                <a:solidFill>
                  <a:schemeClr val="tx1"/>
                </a:solidFill>
                <a:latin typeface="Calibri Light" panose="020F0302020204030204" pitchFamily="34" charset="0"/>
                <a:ea typeface="+mn-ea"/>
                <a:cs typeface="Calibri Light" panose="020F0302020204030204" pitchFamily="34" charset="0"/>
              </a:defRPr>
            </a:lvl4pPr>
            <a:lvl5pPr marL="900091" indent="-214308" algn="l" defTabSz="685783" rtl="0" eaLnBrk="1" latinLnBrk="0" hangingPunct="1">
              <a:lnSpc>
                <a:spcPct val="90000"/>
              </a:lnSpc>
              <a:spcBef>
                <a:spcPts val="375"/>
              </a:spcBef>
              <a:buFont typeface="Wingdings" panose="05000000000000000000" pitchFamily="2" charset="2"/>
              <a:buChar char="Ø"/>
              <a:defRPr sz="1200"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marL="0" indent="0">
              <a:buNone/>
            </a:pPr>
            <a:r>
              <a:rPr lang="en-US" sz="1000" dirty="0"/>
              <a:t>DOE: Design of Experiments; SFD: Space-Filling Design</a:t>
            </a:r>
          </a:p>
        </p:txBody>
      </p:sp>
      <p:sp>
        <p:nvSpPr>
          <p:cNvPr id="4" name="TextBox 3">
            <a:extLst>
              <a:ext uri="{FF2B5EF4-FFF2-40B4-BE49-F238E27FC236}">
                <a16:creationId xmlns:a16="http://schemas.microsoft.com/office/drawing/2014/main" id="{55184E00-5658-4CC4-AE2D-EF1CE0963284}"/>
              </a:ext>
            </a:extLst>
          </p:cNvPr>
          <p:cNvSpPr txBox="1"/>
          <p:nvPr/>
        </p:nvSpPr>
        <p:spPr>
          <a:xfrm>
            <a:off x="673101" y="5395032"/>
            <a:ext cx="338908" cy="523220"/>
          </a:xfrm>
          <a:prstGeom prst="rect">
            <a:avLst/>
          </a:prstGeom>
          <a:noFill/>
        </p:spPr>
        <p:txBody>
          <a:bodyPr wrap="square" rtlCol="0">
            <a:spAutoFit/>
          </a:bodyPr>
          <a:lstStyle/>
          <a:p>
            <a:r>
              <a:rPr lang="en-US" sz="2800" b="1" dirty="0"/>
              <a:t>A</a:t>
            </a:r>
          </a:p>
        </p:txBody>
      </p:sp>
      <p:sp>
        <p:nvSpPr>
          <p:cNvPr id="15" name="TextBox 14">
            <a:extLst>
              <a:ext uri="{FF2B5EF4-FFF2-40B4-BE49-F238E27FC236}">
                <a16:creationId xmlns:a16="http://schemas.microsoft.com/office/drawing/2014/main" id="{A56C1FD0-0C25-4677-98BD-FAC069809709}"/>
              </a:ext>
            </a:extLst>
          </p:cNvPr>
          <p:cNvSpPr txBox="1"/>
          <p:nvPr/>
        </p:nvSpPr>
        <p:spPr>
          <a:xfrm>
            <a:off x="2339857" y="5395032"/>
            <a:ext cx="338908" cy="523220"/>
          </a:xfrm>
          <a:prstGeom prst="rect">
            <a:avLst/>
          </a:prstGeom>
          <a:noFill/>
        </p:spPr>
        <p:txBody>
          <a:bodyPr wrap="square" rtlCol="0">
            <a:spAutoFit/>
          </a:bodyPr>
          <a:lstStyle/>
          <a:p>
            <a:r>
              <a:rPr lang="en-US" sz="2800" b="1" dirty="0"/>
              <a:t>B</a:t>
            </a:r>
          </a:p>
        </p:txBody>
      </p:sp>
      <p:sp>
        <p:nvSpPr>
          <p:cNvPr id="16" name="TextBox 15">
            <a:extLst>
              <a:ext uri="{FF2B5EF4-FFF2-40B4-BE49-F238E27FC236}">
                <a16:creationId xmlns:a16="http://schemas.microsoft.com/office/drawing/2014/main" id="{0232A031-60AC-48D4-8BC5-85DD9412DFAF}"/>
              </a:ext>
            </a:extLst>
          </p:cNvPr>
          <p:cNvSpPr txBox="1"/>
          <p:nvPr/>
        </p:nvSpPr>
        <p:spPr>
          <a:xfrm>
            <a:off x="4808019" y="5395032"/>
            <a:ext cx="338908" cy="523220"/>
          </a:xfrm>
          <a:prstGeom prst="rect">
            <a:avLst/>
          </a:prstGeom>
          <a:noFill/>
        </p:spPr>
        <p:txBody>
          <a:bodyPr wrap="square" rtlCol="0">
            <a:spAutoFit/>
          </a:bodyPr>
          <a:lstStyle/>
          <a:p>
            <a:r>
              <a:rPr lang="en-US" sz="2800" b="1" dirty="0"/>
              <a:t>C</a:t>
            </a:r>
          </a:p>
        </p:txBody>
      </p:sp>
      <p:sp>
        <p:nvSpPr>
          <p:cNvPr id="17" name="TextBox 16">
            <a:extLst>
              <a:ext uri="{FF2B5EF4-FFF2-40B4-BE49-F238E27FC236}">
                <a16:creationId xmlns:a16="http://schemas.microsoft.com/office/drawing/2014/main" id="{09A2BDEF-E4D8-4BBB-B6BA-1E1BA18E38D8}"/>
              </a:ext>
            </a:extLst>
          </p:cNvPr>
          <p:cNvSpPr txBox="1"/>
          <p:nvPr/>
        </p:nvSpPr>
        <p:spPr>
          <a:xfrm>
            <a:off x="6957677" y="5395032"/>
            <a:ext cx="338908" cy="523220"/>
          </a:xfrm>
          <a:prstGeom prst="rect">
            <a:avLst/>
          </a:prstGeom>
          <a:noFill/>
        </p:spPr>
        <p:txBody>
          <a:bodyPr wrap="square" rtlCol="0">
            <a:spAutoFit/>
          </a:bodyPr>
          <a:lstStyle/>
          <a:p>
            <a:r>
              <a:rPr lang="en-US" sz="2800" b="1" dirty="0"/>
              <a:t>D</a:t>
            </a:r>
          </a:p>
        </p:txBody>
      </p:sp>
    </p:spTree>
    <p:extLst>
      <p:ext uri="{BB962C8B-B14F-4D97-AF65-F5344CB8AC3E}">
        <p14:creationId xmlns:p14="http://schemas.microsoft.com/office/powerpoint/2010/main" val="32439489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E5334BC-7A7A-4E01-88DE-48D12B051B6F}"/>
              </a:ext>
            </a:extLst>
          </p:cNvPr>
          <p:cNvGrpSpPr/>
          <p:nvPr/>
        </p:nvGrpSpPr>
        <p:grpSpPr>
          <a:xfrm>
            <a:off x="5496338" y="3037234"/>
            <a:ext cx="2862470" cy="3259566"/>
            <a:chOff x="5496338" y="3037234"/>
            <a:chExt cx="2862470" cy="3259566"/>
          </a:xfrm>
        </p:grpSpPr>
        <p:pic>
          <p:nvPicPr>
            <p:cNvPr id="9" name="Picture 8">
              <a:extLst>
                <a:ext uri="{FF2B5EF4-FFF2-40B4-BE49-F238E27FC236}">
                  <a16:creationId xmlns:a16="http://schemas.microsoft.com/office/drawing/2014/main" id="{A35EA05D-DE0A-45A7-A2EF-730CECF101AD}"/>
                </a:ext>
              </a:extLst>
            </p:cNvPr>
            <p:cNvPicPr>
              <a:picLocks noChangeAspect="1"/>
            </p:cNvPicPr>
            <p:nvPr/>
          </p:nvPicPr>
          <p:blipFill rotWithShape="1">
            <a:blip r:embed="rId2"/>
            <a:srcRect l="49990" r="25201" b="15739"/>
            <a:stretch/>
          </p:blipFill>
          <p:spPr>
            <a:xfrm>
              <a:off x="5496338" y="3037234"/>
              <a:ext cx="2862470" cy="3259566"/>
            </a:xfrm>
            <a:prstGeom prst="rect">
              <a:avLst/>
            </a:prstGeom>
          </p:spPr>
        </p:pic>
        <p:sp>
          <p:nvSpPr>
            <p:cNvPr id="10" name="TextBox 9">
              <a:extLst>
                <a:ext uri="{FF2B5EF4-FFF2-40B4-BE49-F238E27FC236}">
                  <a16:creationId xmlns:a16="http://schemas.microsoft.com/office/drawing/2014/main" id="{576284C9-3B79-476C-8210-4B0E9175C43A}"/>
                </a:ext>
              </a:extLst>
            </p:cNvPr>
            <p:cNvSpPr txBox="1"/>
            <p:nvPr/>
          </p:nvSpPr>
          <p:spPr>
            <a:xfrm>
              <a:off x="5844267" y="3159150"/>
              <a:ext cx="2166611" cy="369332"/>
            </a:xfrm>
            <a:prstGeom prst="rect">
              <a:avLst/>
            </a:prstGeom>
            <a:solidFill>
              <a:schemeClr val="bg1"/>
            </a:solidFill>
          </p:spPr>
          <p:txBody>
            <a:bodyPr wrap="square" rtlCol="0">
              <a:spAutoFit/>
            </a:bodyPr>
            <a:lstStyle/>
            <a:p>
              <a:r>
                <a:rPr lang="en-US" dirty="0"/>
                <a:t>Latin </a:t>
              </a:r>
              <a:r>
                <a:rPr lang="en-US" dirty="0" err="1"/>
                <a:t>Hypersquare</a:t>
              </a:r>
              <a:endParaRPr lang="en-US" dirty="0"/>
            </a:p>
          </p:txBody>
        </p:sp>
      </p:grpSp>
      <p:pic>
        <p:nvPicPr>
          <p:cNvPr id="3" name="Picture 2">
            <a:extLst>
              <a:ext uri="{FF2B5EF4-FFF2-40B4-BE49-F238E27FC236}">
                <a16:creationId xmlns:a16="http://schemas.microsoft.com/office/drawing/2014/main" id="{1831C9D5-7512-43A4-BE3A-41AA0949D52F}"/>
              </a:ext>
            </a:extLst>
          </p:cNvPr>
          <p:cNvPicPr>
            <a:picLocks noChangeAspect="1"/>
          </p:cNvPicPr>
          <p:nvPr/>
        </p:nvPicPr>
        <p:blipFill>
          <a:blip r:embed="rId3"/>
          <a:stretch>
            <a:fillRect/>
          </a:stretch>
        </p:blipFill>
        <p:spPr>
          <a:xfrm>
            <a:off x="234683" y="2827217"/>
            <a:ext cx="4803143" cy="3836277"/>
          </a:xfrm>
          <a:prstGeom prst="rect">
            <a:avLst/>
          </a:prstGeom>
        </p:spPr>
      </p:pic>
      <p:sp>
        <p:nvSpPr>
          <p:cNvPr id="2" name="Title 1">
            <a:extLst>
              <a:ext uri="{FF2B5EF4-FFF2-40B4-BE49-F238E27FC236}">
                <a16:creationId xmlns:a16="http://schemas.microsoft.com/office/drawing/2014/main" id="{8D2DC61A-8D13-48C8-8AC8-B44B279C2228}"/>
              </a:ext>
            </a:extLst>
          </p:cNvPr>
          <p:cNvSpPr>
            <a:spLocks noGrp="1"/>
          </p:cNvSpPr>
          <p:nvPr>
            <p:ph type="title"/>
          </p:nvPr>
        </p:nvSpPr>
        <p:spPr>
          <a:xfrm>
            <a:off x="234683" y="162580"/>
            <a:ext cx="8674634" cy="954107"/>
          </a:xfrm>
        </p:spPr>
        <p:txBody>
          <a:bodyPr/>
          <a:lstStyle/>
          <a:p>
            <a:r>
              <a:rPr lang="en-US" dirty="0"/>
              <a:t>We prefer maximin sliced Latin </a:t>
            </a:r>
            <a:r>
              <a:rPr lang="en-US" dirty="0" err="1"/>
              <a:t>hypersquare</a:t>
            </a:r>
            <a:r>
              <a:rPr lang="en-US" dirty="0"/>
              <a:t> designs (maximin SLHD) and </a:t>
            </a:r>
            <a:r>
              <a:rPr lang="en-US" dirty="0" err="1"/>
              <a:t>MaxPro</a:t>
            </a:r>
            <a:r>
              <a:rPr lang="en-US" dirty="0"/>
              <a:t> SFDs</a:t>
            </a:r>
          </a:p>
        </p:txBody>
      </p:sp>
      <p:sp>
        <p:nvSpPr>
          <p:cNvPr id="5" name="Double Bracket 4">
            <a:extLst>
              <a:ext uri="{FF2B5EF4-FFF2-40B4-BE49-F238E27FC236}">
                <a16:creationId xmlns:a16="http://schemas.microsoft.com/office/drawing/2014/main" id="{660664B2-A427-4899-9F3E-70AB87CE4C36}"/>
              </a:ext>
            </a:extLst>
          </p:cNvPr>
          <p:cNvSpPr/>
          <p:nvPr/>
        </p:nvSpPr>
        <p:spPr>
          <a:xfrm>
            <a:off x="546515" y="1414396"/>
            <a:ext cx="4301466" cy="1125598"/>
          </a:xfrm>
          <a:prstGeom prst="bracketPair">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u="sng" dirty="0">
                <a:solidFill>
                  <a:schemeClr val="tx1"/>
                </a:solidFill>
                <a:latin typeface="Calibri Light" panose="020F0302020204030204" pitchFamily="34" charset="0"/>
                <a:cs typeface="Calibri Light" panose="020F0302020204030204" pitchFamily="34" charset="0"/>
              </a:rPr>
              <a:t>General recommendations</a:t>
            </a:r>
            <a:r>
              <a:rPr lang="en-US" sz="2400" dirty="0">
                <a:solidFill>
                  <a:schemeClr val="tx1"/>
                </a:solidFill>
                <a:latin typeface="Calibri Light" panose="020F0302020204030204" pitchFamily="34" charset="0"/>
                <a:cs typeface="Calibri Light" panose="020F0302020204030204" pitchFamily="34" charset="0"/>
              </a:rPr>
              <a:t>: Maximin (Sliced) LHD or </a:t>
            </a:r>
            <a:r>
              <a:rPr lang="en-US" sz="2400" dirty="0" err="1">
                <a:solidFill>
                  <a:schemeClr val="tx1"/>
                </a:solidFill>
                <a:latin typeface="Calibri Light" panose="020F0302020204030204" pitchFamily="34" charset="0"/>
                <a:cs typeface="Calibri Light" panose="020F0302020204030204" pitchFamily="34" charset="0"/>
              </a:rPr>
              <a:t>MaxPro</a:t>
            </a:r>
            <a:endParaRPr lang="en-US" sz="2400" dirty="0">
              <a:solidFill>
                <a:schemeClr val="tx1"/>
              </a:solidFill>
              <a:latin typeface="Calibri Light" panose="020F0302020204030204" pitchFamily="34" charset="0"/>
              <a:cs typeface="Calibri Light" panose="020F0302020204030204" pitchFamily="34" charset="0"/>
            </a:endParaRPr>
          </a:p>
        </p:txBody>
      </p:sp>
      <p:sp>
        <p:nvSpPr>
          <p:cNvPr id="7" name="Text Placeholder 3">
            <a:extLst>
              <a:ext uri="{FF2B5EF4-FFF2-40B4-BE49-F238E27FC236}">
                <a16:creationId xmlns:a16="http://schemas.microsoft.com/office/drawing/2014/main" id="{876F4489-BD75-451E-B9F7-E8F950753104}"/>
              </a:ext>
            </a:extLst>
          </p:cNvPr>
          <p:cNvSpPr txBox="1">
            <a:spLocks/>
          </p:cNvSpPr>
          <p:nvPr/>
        </p:nvSpPr>
        <p:spPr>
          <a:xfrm>
            <a:off x="162898" y="6580995"/>
            <a:ext cx="7459270" cy="277005"/>
          </a:xfrm>
          <a:prstGeom prst="rect">
            <a:avLst/>
          </a:prstGeom>
        </p:spPr>
        <p:txBody>
          <a:bodyPr/>
          <a:lstStyle>
            <a:lvl1pPr marL="171446" indent="-171446" algn="l" defTabSz="685783" rtl="0" eaLnBrk="1" latinLnBrk="0" hangingPunct="1">
              <a:lnSpc>
                <a:spcPct val="90000"/>
              </a:lnSpc>
              <a:spcBef>
                <a:spcPts val="751"/>
              </a:spcBef>
              <a:buFont typeface="Arial" panose="020B0604020202020204" pitchFamily="34" charset="0"/>
              <a:buChar char="•"/>
              <a:defRPr sz="2400" kern="1200" baseline="0">
                <a:solidFill>
                  <a:schemeClr val="tx1"/>
                </a:solidFill>
                <a:latin typeface="Calibri Light" panose="020F0302020204030204" pitchFamily="34" charset="0"/>
                <a:ea typeface="+mn-ea"/>
                <a:cs typeface="Calibri Light" panose="020F0302020204030204" pitchFamily="34" charset="0"/>
              </a:defRPr>
            </a:lvl1pPr>
            <a:lvl2pPr marL="342891" indent="-171446" algn="l" defTabSz="685783" rtl="0" eaLnBrk="1" latinLnBrk="0" hangingPunct="1">
              <a:lnSpc>
                <a:spcPct val="90000"/>
              </a:lnSpc>
              <a:spcBef>
                <a:spcPts val="375"/>
              </a:spcBef>
              <a:buFont typeface="Franklin Gothic Book" panose="020B0503020102020204" pitchFamily="34" charset="0"/>
              <a:buChar char="–"/>
              <a:defRPr sz="2000" kern="1200">
                <a:solidFill>
                  <a:schemeClr val="tx1"/>
                </a:solidFill>
                <a:latin typeface="Calibri Light" panose="020F0302020204030204" pitchFamily="34" charset="0"/>
                <a:ea typeface="+mn-ea"/>
                <a:cs typeface="Calibri Light" panose="020F0302020204030204" pitchFamily="34" charset="0"/>
              </a:defRPr>
            </a:lvl2pPr>
            <a:lvl3pPr marL="514338" indent="-171446" algn="l" defTabSz="685783" rtl="0" eaLnBrk="1" latinLnBrk="0" hangingPunct="1">
              <a:lnSpc>
                <a:spcPct val="90000"/>
              </a:lnSpc>
              <a:spcBef>
                <a:spcPts val="375"/>
              </a:spcBef>
              <a:buFont typeface="Courier New" panose="02070309020205020404" pitchFamily="49" charset="0"/>
              <a:buChar char="o"/>
              <a:defRPr sz="1800" kern="1200">
                <a:solidFill>
                  <a:schemeClr val="tx1"/>
                </a:solidFill>
                <a:latin typeface="Calibri Light" panose="020F0302020204030204" pitchFamily="34" charset="0"/>
                <a:ea typeface="+mn-ea"/>
                <a:cs typeface="Calibri Light" panose="020F0302020204030204" pitchFamily="34" charset="0"/>
              </a:defRPr>
            </a:lvl3pPr>
            <a:lvl4pPr marL="685783" indent="-171446" algn="l" defTabSz="685783" rtl="0" eaLnBrk="1" latinLnBrk="0" hangingPunct="1">
              <a:lnSpc>
                <a:spcPct val="90000"/>
              </a:lnSpc>
              <a:spcBef>
                <a:spcPts val="375"/>
              </a:spcBef>
              <a:buFont typeface="Wingdings" panose="05000000000000000000" pitchFamily="2" charset="2"/>
              <a:buChar char="§"/>
              <a:defRPr sz="1600" kern="1200">
                <a:solidFill>
                  <a:schemeClr val="tx1"/>
                </a:solidFill>
                <a:latin typeface="Calibri Light" panose="020F0302020204030204" pitchFamily="34" charset="0"/>
                <a:ea typeface="+mn-ea"/>
                <a:cs typeface="Calibri Light" panose="020F0302020204030204" pitchFamily="34" charset="0"/>
              </a:defRPr>
            </a:lvl4pPr>
            <a:lvl5pPr marL="900091" indent="-214308" algn="l" defTabSz="685783" rtl="0" eaLnBrk="1" latinLnBrk="0" hangingPunct="1">
              <a:lnSpc>
                <a:spcPct val="90000"/>
              </a:lnSpc>
              <a:spcBef>
                <a:spcPts val="375"/>
              </a:spcBef>
              <a:buFont typeface="Wingdings" panose="05000000000000000000" pitchFamily="2" charset="2"/>
              <a:buChar char="Ø"/>
              <a:defRPr sz="1200"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marL="0" indent="0">
              <a:buNone/>
            </a:pPr>
            <a:r>
              <a:rPr lang="en-US" sz="1000" dirty="0"/>
              <a:t>SFD: Space-Filling Design</a:t>
            </a:r>
          </a:p>
        </p:txBody>
      </p:sp>
    </p:spTree>
    <p:extLst>
      <p:ext uri="{BB962C8B-B14F-4D97-AF65-F5344CB8AC3E}">
        <p14:creationId xmlns:p14="http://schemas.microsoft.com/office/powerpoint/2010/main" val="476551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E5334BC-7A7A-4E01-88DE-48D12B051B6F}"/>
              </a:ext>
            </a:extLst>
          </p:cNvPr>
          <p:cNvGrpSpPr/>
          <p:nvPr/>
        </p:nvGrpSpPr>
        <p:grpSpPr>
          <a:xfrm>
            <a:off x="5496338" y="3037234"/>
            <a:ext cx="2862470" cy="3259566"/>
            <a:chOff x="5496338" y="3037234"/>
            <a:chExt cx="2862470" cy="3259566"/>
          </a:xfrm>
        </p:grpSpPr>
        <p:pic>
          <p:nvPicPr>
            <p:cNvPr id="9" name="Picture 8">
              <a:extLst>
                <a:ext uri="{FF2B5EF4-FFF2-40B4-BE49-F238E27FC236}">
                  <a16:creationId xmlns:a16="http://schemas.microsoft.com/office/drawing/2014/main" id="{A35EA05D-DE0A-45A7-A2EF-730CECF101AD}"/>
                </a:ext>
              </a:extLst>
            </p:cNvPr>
            <p:cNvPicPr>
              <a:picLocks noChangeAspect="1"/>
            </p:cNvPicPr>
            <p:nvPr/>
          </p:nvPicPr>
          <p:blipFill rotWithShape="1">
            <a:blip r:embed="rId2"/>
            <a:srcRect l="49990" r="25201" b="15739"/>
            <a:stretch/>
          </p:blipFill>
          <p:spPr>
            <a:xfrm>
              <a:off x="5496338" y="3037234"/>
              <a:ext cx="2862470" cy="3259566"/>
            </a:xfrm>
            <a:prstGeom prst="rect">
              <a:avLst/>
            </a:prstGeom>
          </p:spPr>
        </p:pic>
        <p:sp>
          <p:nvSpPr>
            <p:cNvPr id="10" name="TextBox 9">
              <a:extLst>
                <a:ext uri="{FF2B5EF4-FFF2-40B4-BE49-F238E27FC236}">
                  <a16:creationId xmlns:a16="http://schemas.microsoft.com/office/drawing/2014/main" id="{576284C9-3B79-476C-8210-4B0E9175C43A}"/>
                </a:ext>
              </a:extLst>
            </p:cNvPr>
            <p:cNvSpPr txBox="1"/>
            <p:nvPr/>
          </p:nvSpPr>
          <p:spPr>
            <a:xfrm>
              <a:off x="5844267" y="3159150"/>
              <a:ext cx="2166611" cy="369332"/>
            </a:xfrm>
            <a:prstGeom prst="rect">
              <a:avLst/>
            </a:prstGeom>
            <a:solidFill>
              <a:schemeClr val="bg1"/>
            </a:solidFill>
          </p:spPr>
          <p:txBody>
            <a:bodyPr wrap="square" rtlCol="0">
              <a:spAutoFit/>
            </a:bodyPr>
            <a:lstStyle/>
            <a:p>
              <a:r>
                <a:rPr lang="en-US" dirty="0"/>
                <a:t>Latin </a:t>
              </a:r>
              <a:r>
                <a:rPr lang="en-US" dirty="0" err="1"/>
                <a:t>Hypersquare</a:t>
              </a:r>
              <a:endParaRPr lang="en-US" dirty="0"/>
            </a:p>
          </p:txBody>
        </p:sp>
      </p:grpSp>
      <p:pic>
        <p:nvPicPr>
          <p:cNvPr id="3" name="Picture 2">
            <a:extLst>
              <a:ext uri="{FF2B5EF4-FFF2-40B4-BE49-F238E27FC236}">
                <a16:creationId xmlns:a16="http://schemas.microsoft.com/office/drawing/2014/main" id="{1831C9D5-7512-43A4-BE3A-41AA0949D52F}"/>
              </a:ext>
            </a:extLst>
          </p:cNvPr>
          <p:cNvPicPr>
            <a:picLocks noChangeAspect="1"/>
          </p:cNvPicPr>
          <p:nvPr/>
        </p:nvPicPr>
        <p:blipFill>
          <a:blip r:embed="rId3"/>
          <a:stretch>
            <a:fillRect/>
          </a:stretch>
        </p:blipFill>
        <p:spPr>
          <a:xfrm>
            <a:off x="234683" y="2827217"/>
            <a:ext cx="4803143" cy="3836277"/>
          </a:xfrm>
          <a:prstGeom prst="rect">
            <a:avLst/>
          </a:prstGeom>
        </p:spPr>
      </p:pic>
      <p:sp>
        <p:nvSpPr>
          <p:cNvPr id="2" name="Title 1">
            <a:extLst>
              <a:ext uri="{FF2B5EF4-FFF2-40B4-BE49-F238E27FC236}">
                <a16:creationId xmlns:a16="http://schemas.microsoft.com/office/drawing/2014/main" id="{8D2DC61A-8D13-48C8-8AC8-B44B279C2228}"/>
              </a:ext>
            </a:extLst>
          </p:cNvPr>
          <p:cNvSpPr>
            <a:spLocks noGrp="1"/>
          </p:cNvSpPr>
          <p:nvPr>
            <p:ph type="title"/>
          </p:nvPr>
        </p:nvSpPr>
        <p:spPr>
          <a:xfrm>
            <a:off x="234683" y="162580"/>
            <a:ext cx="8674634" cy="954107"/>
          </a:xfrm>
        </p:spPr>
        <p:txBody>
          <a:bodyPr/>
          <a:lstStyle/>
          <a:p>
            <a:r>
              <a:rPr lang="en-US" dirty="0"/>
              <a:t>We prefer maximin sliced Latin </a:t>
            </a:r>
            <a:r>
              <a:rPr lang="en-US" dirty="0" err="1"/>
              <a:t>hypersquare</a:t>
            </a:r>
            <a:r>
              <a:rPr lang="en-US" dirty="0"/>
              <a:t> designs (maximin SLHD) and </a:t>
            </a:r>
            <a:r>
              <a:rPr lang="en-US" dirty="0" err="1"/>
              <a:t>MaxPro</a:t>
            </a:r>
            <a:r>
              <a:rPr lang="en-US" dirty="0"/>
              <a:t> SFDs</a:t>
            </a:r>
          </a:p>
        </p:txBody>
      </p:sp>
      <p:sp>
        <p:nvSpPr>
          <p:cNvPr id="5" name="Double Bracket 4">
            <a:extLst>
              <a:ext uri="{FF2B5EF4-FFF2-40B4-BE49-F238E27FC236}">
                <a16:creationId xmlns:a16="http://schemas.microsoft.com/office/drawing/2014/main" id="{660664B2-A427-4899-9F3E-70AB87CE4C36}"/>
              </a:ext>
            </a:extLst>
          </p:cNvPr>
          <p:cNvSpPr/>
          <p:nvPr/>
        </p:nvSpPr>
        <p:spPr>
          <a:xfrm>
            <a:off x="546515" y="1414396"/>
            <a:ext cx="4301466" cy="1125598"/>
          </a:xfrm>
          <a:prstGeom prst="bracketPair">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u="sng" dirty="0">
                <a:solidFill>
                  <a:schemeClr val="tx1"/>
                </a:solidFill>
                <a:latin typeface="Calibri Light" panose="020F0302020204030204" pitchFamily="34" charset="0"/>
                <a:cs typeface="Calibri Light" panose="020F0302020204030204" pitchFamily="34" charset="0"/>
              </a:rPr>
              <a:t>General recommendations</a:t>
            </a:r>
            <a:r>
              <a:rPr lang="en-US" sz="2400" dirty="0">
                <a:solidFill>
                  <a:schemeClr val="tx1"/>
                </a:solidFill>
                <a:latin typeface="Calibri Light" panose="020F0302020204030204" pitchFamily="34" charset="0"/>
                <a:cs typeface="Calibri Light" panose="020F0302020204030204" pitchFamily="34" charset="0"/>
              </a:rPr>
              <a:t>: Maximin (Sliced) LHD or </a:t>
            </a:r>
            <a:r>
              <a:rPr lang="en-US" sz="2400" dirty="0" err="1">
                <a:solidFill>
                  <a:schemeClr val="tx1"/>
                </a:solidFill>
                <a:latin typeface="Calibri Light" panose="020F0302020204030204" pitchFamily="34" charset="0"/>
                <a:cs typeface="Calibri Light" panose="020F0302020204030204" pitchFamily="34" charset="0"/>
              </a:rPr>
              <a:t>MaxPro</a:t>
            </a:r>
            <a:endParaRPr lang="en-US" sz="2400" dirty="0">
              <a:solidFill>
                <a:schemeClr val="tx1"/>
              </a:solidFill>
              <a:latin typeface="Calibri Light" panose="020F0302020204030204" pitchFamily="34" charset="0"/>
              <a:cs typeface="Calibri Light" panose="020F0302020204030204" pitchFamily="34" charset="0"/>
            </a:endParaRPr>
          </a:p>
        </p:txBody>
      </p:sp>
      <p:sp>
        <p:nvSpPr>
          <p:cNvPr id="7" name="Text Placeholder 3">
            <a:extLst>
              <a:ext uri="{FF2B5EF4-FFF2-40B4-BE49-F238E27FC236}">
                <a16:creationId xmlns:a16="http://schemas.microsoft.com/office/drawing/2014/main" id="{876F4489-BD75-451E-B9F7-E8F950753104}"/>
              </a:ext>
            </a:extLst>
          </p:cNvPr>
          <p:cNvSpPr txBox="1">
            <a:spLocks/>
          </p:cNvSpPr>
          <p:nvPr/>
        </p:nvSpPr>
        <p:spPr>
          <a:xfrm>
            <a:off x="162898" y="6580995"/>
            <a:ext cx="7459270" cy="277005"/>
          </a:xfrm>
          <a:prstGeom prst="rect">
            <a:avLst/>
          </a:prstGeom>
        </p:spPr>
        <p:txBody>
          <a:bodyPr/>
          <a:lstStyle>
            <a:lvl1pPr marL="171446" indent="-171446" algn="l" defTabSz="685783" rtl="0" eaLnBrk="1" latinLnBrk="0" hangingPunct="1">
              <a:lnSpc>
                <a:spcPct val="90000"/>
              </a:lnSpc>
              <a:spcBef>
                <a:spcPts val="751"/>
              </a:spcBef>
              <a:buFont typeface="Arial" panose="020B0604020202020204" pitchFamily="34" charset="0"/>
              <a:buChar char="•"/>
              <a:defRPr sz="2400" kern="1200" baseline="0">
                <a:solidFill>
                  <a:schemeClr val="tx1"/>
                </a:solidFill>
                <a:latin typeface="Calibri Light" panose="020F0302020204030204" pitchFamily="34" charset="0"/>
                <a:ea typeface="+mn-ea"/>
                <a:cs typeface="Calibri Light" panose="020F0302020204030204" pitchFamily="34" charset="0"/>
              </a:defRPr>
            </a:lvl1pPr>
            <a:lvl2pPr marL="342891" indent="-171446" algn="l" defTabSz="685783" rtl="0" eaLnBrk="1" latinLnBrk="0" hangingPunct="1">
              <a:lnSpc>
                <a:spcPct val="90000"/>
              </a:lnSpc>
              <a:spcBef>
                <a:spcPts val="375"/>
              </a:spcBef>
              <a:buFont typeface="Franklin Gothic Book" panose="020B0503020102020204" pitchFamily="34" charset="0"/>
              <a:buChar char="–"/>
              <a:defRPr sz="2000" kern="1200">
                <a:solidFill>
                  <a:schemeClr val="tx1"/>
                </a:solidFill>
                <a:latin typeface="Calibri Light" panose="020F0302020204030204" pitchFamily="34" charset="0"/>
                <a:ea typeface="+mn-ea"/>
                <a:cs typeface="Calibri Light" panose="020F0302020204030204" pitchFamily="34" charset="0"/>
              </a:defRPr>
            </a:lvl2pPr>
            <a:lvl3pPr marL="514338" indent="-171446" algn="l" defTabSz="685783" rtl="0" eaLnBrk="1" latinLnBrk="0" hangingPunct="1">
              <a:lnSpc>
                <a:spcPct val="90000"/>
              </a:lnSpc>
              <a:spcBef>
                <a:spcPts val="375"/>
              </a:spcBef>
              <a:buFont typeface="Courier New" panose="02070309020205020404" pitchFamily="49" charset="0"/>
              <a:buChar char="o"/>
              <a:defRPr sz="1800" kern="1200">
                <a:solidFill>
                  <a:schemeClr val="tx1"/>
                </a:solidFill>
                <a:latin typeface="Calibri Light" panose="020F0302020204030204" pitchFamily="34" charset="0"/>
                <a:ea typeface="+mn-ea"/>
                <a:cs typeface="Calibri Light" panose="020F0302020204030204" pitchFamily="34" charset="0"/>
              </a:defRPr>
            </a:lvl3pPr>
            <a:lvl4pPr marL="685783" indent="-171446" algn="l" defTabSz="685783" rtl="0" eaLnBrk="1" latinLnBrk="0" hangingPunct="1">
              <a:lnSpc>
                <a:spcPct val="90000"/>
              </a:lnSpc>
              <a:spcBef>
                <a:spcPts val="375"/>
              </a:spcBef>
              <a:buFont typeface="Wingdings" panose="05000000000000000000" pitchFamily="2" charset="2"/>
              <a:buChar char="§"/>
              <a:defRPr sz="1600" kern="1200">
                <a:solidFill>
                  <a:schemeClr val="tx1"/>
                </a:solidFill>
                <a:latin typeface="Calibri Light" panose="020F0302020204030204" pitchFamily="34" charset="0"/>
                <a:ea typeface="+mn-ea"/>
                <a:cs typeface="Calibri Light" panose="020F0302020204030204" pitchFamily="34" charset="0"/>
              </a:defRPr>
            </a:lvl4pPr>
            <a:lvl5pPr marL="900091" indent="-214308" algn="l" defTabSz="685783" rtl="0" eaLnBrk="1" latinLnBrk="0" hangingPunct="1">
              <a:lnSpc>
                <a:spcPct val="90000"/>
              </a:lnSpc>
              <a:spcBef>
                <a:spcPts val="375"/>
              </a:spcBef>
              <a:buFont typeface="Wingdings" panose="05000000000000000000" pitchFamily="2" charset="2"/>
              <a:buChar char="Ø"/>
              <a:defRPr sz="1200"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marL="0" indent="0">
              <a:buNone/>
            </a:pPr>
            <a:r>
              <a:rPr lang="en-US" sz="1000" dirty="0"/>
              <a:t>SFD: Space-Filling Design</a:t>
            </a:r>
          </a:p>
        </p:txBody>
      </p:sp>
      <p:grpSp>
        <p:nvGrpSpPr>
          <p:cNvPr id="11" name="Group 10">
            <a:extLst>
              <a:ext uri="{FF2B5EF4-FFF2-40B4-BE49-F238E27FC236}">
                <a16:creationId xmlns:a16="http://schemas.microsoft.com/office/drawing/2014/main" id="{3303A3E8-2A4C-4C9A-94EE-BE01A064DCDB}"/>
              </a:ext>
            </a:extLst>
          </p:cNvPr>
          <p:cNvGrpSpPr/>
          <p:nvPr/>
        </p:nvGrpSpPr>
        <p:grpSpPr>
          <a:xfrm>
            <a:off x="6361042" y="1686470"/>
            <a:ext cx="2179942" cy="2537660"/>
            <a:chOff x="5899093" y="1859729"/>
            <a:chExt cx="2179942" cy="2537660"/>
          </a:xfrm>
        </p:grpSpPr>
        <p:sp>
          <p:nvSpPr>
            <p:cNvPr id="12" name="Rectangle 11">
              <a:extLst>
                <a:ext uri="{FF2B5EF4-FFF2-40B4-BE49-F238E27FC236}">
                  <a16:creationId xmlns:a16="http://schemas.microsoft.com/office/drawing/2014/main" id="{54C1E2DA-78F6-41FA-BD00-775D90AE5F4D}"/>
                </a:ext>
              </a:extLst>
            </p:cNvPr>
            <p:cNvSpPr/>
            <p:nvPr/>
          </p:nvSpPr>
          <p:spPr>
            <a:xfrm flipH="1">
              <a:off x="5899093" y="1859729"/>
              <a:ext cx="2179942" cy="853524"/>
            </a:xfrm>
            <a:prstGeom prst="rect">
              <a:avLst/>
            </a:prstGeom>
            <a:solidFill>
              <a:srgbClr val="FFFF00"/>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Good spread in the design space</a:t>
              </a:r>
            </a:p>
          </p:txBody>
        </p:sp>
        <p:cxnSp>
          <p:nvCxnSpPr>
            <p:cNvPr id="13" name="Straight Arrow Connector 12">
              <a:extLst>
                <a:ext uri="{FF2B5EF4-FFF2-40B4-BE49-F238E27FC236}">
                  <a16:creationId xmlns:a16="http://schemas.microsoft.com/office/drawing/2014/main" id="{72B39A2D-BCE6-4693-8659-91924CD9C58D}"/>
                </a:ext>
              </a:extLst>
            </p:cNvPr>
            <p:cNvCxnSpPr>
              <a:cxnSpLocks/>
            </p:cNvCxnSpPr>
            <p:nvPr/>
          </p:nvCxnSpPr>
          <p:spPr>
            <a:xfrm flipH="1">
              <a:off x="7181242" y="2713253"/>
              <a:ext cx="298174" cy="1684136"/>
            </a:xfrm>
            <a:prstGeom prst="straightConnector1">
              <a:avLst/>
            </a:prstGeom>
            <a:ln w="571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A809627C-BB4A-4A24-A8BA-7A28973961A3}"/>
              </a:ext>
            </a:extLst>
          </p:cNvPr>
          <p:cNvGrpSpPr/>
          <p:nvPr/>
        </p:nvGrpSpPr>
        <p:grpSpPr>
          <a:xfrm>
            <a:off x="2991677" y="5833198"/>
            <a:ext cx="2574236" cy="853524"/>
            <a:chOff x="5206339" y="1396695"/>
            <a:chExt cx="2574236" cy="853524"/>
          </a:xfrm>
        </p:grpSpPr>
        <p:sp>
          <p:nvSpPr>
            <p:cNvPr id="15" name="Rectangle 14">
              <a:extLst>
                <a:ext uri="{FF2B5EF4-FFF2-40B4-BE49-F238E27FC236}">
                  <a16:creationId xmlns:a16="http://schemas.microsoft.com/office/drawing/2014/main" id="{6B5774BD-BC77-4855-ACCF-93B153DBBA55}"/>
                </a:ext>
              </a:extLst>
            </p:cNvPr>
            <p:cNvSpPr/>
            <p:nvPr/>
          </p:nvSpPr>
          <p:spPr>
            <a:xfrm flipH="1">
              <a:off x="5206339" y="1396695"/>
              <a:ext cx="2101260" cy="853524"/>
            </a:xfrm>
            <a:prstGeom prst="rect">
              <a:avLst/>
            </a:prstGeom>
            <a:solidFill>
              <a:srgbClr val="FFFF00"/>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Spread preserved if a factor is dropped </a:t>
              </a:r>
            </a:p>
          </p:txBody>
        </p:sp>
        <p:cxnSp>
          <p:nvCxnSpPr>
            <p:cNvPr id="16" name="Straight Arrow Connector 15">
              <a:extLst>
                <a:ext uri="{FF2B5EF4-FFF2-40B4-BE49-F238E27FC236}">
                  <a16:creationId xmlns:a16="http://schemas.microsoft.com/office/drawing/2014/main" id="{6A0CD0EE-3BCE-4290-822D-E2CE3CE53ED5}"/>
                </a:ext>
              </a:extLst>
            </p:cNvPr>
            <p:cNvCxnSpPr>
              <a:cxnSpLocks/>
              <a:stCxn id="15" idx="1"/>
            </p:cNvCxnSpPr>
            <p:nvPr/>
          </p:nvCxnSpPr>
          <p:spPr>
            <a:xfrm flipV="1">
              <a:off x="7307599" y="1646245"/>
              <a:ext cx="472976" cy="177212"/>
            </a:xfrm>
            <a:prstGeom prst="straightConnector1">
              <a:avLst/>
            </a:prstGeom>
            <a:ln w="571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35BC339E-A31B-4FB4-8655-D9C649E00225}"/>
              </a:ext>
            </a:extLst>
          </p:cNvPr>
          <p:cNvGrpSpPr/>
          <p:nvPr/>
        </p:nvGrpSpPr>
        <p:grpSpPr>
          <a:xfrm>
            <a:off x="152005" y="2256183"/>
            <a:ext cx="2101260" cy="1634575"/>
            <a:chOff x="4047538" y="-466161"/>
            <a:chExt cx="2101260" cy="1634575"/>
          </a:xfrm>
        </p:grpSpPr>
        <p:sp>
          <p:nvSpPr>
            <p:cNvPr id="18" name="Rectangle 17">
              <a:extLst>
                <a:ext uri="{FF2B5EF4-FFF2-40B4-BE49-F238E27FC236}">
                  <a16:creationId xmlns:a16="http://schemas.microsoft.com/office/drawing/2014/main" id="{EAC4F603-50AD-45FE-8B61-F53A4B383264}"/>
                </a:ext>
              </a:extLst>
            </p:cNvPr>
            <p:cNvSpPr/>
            <p:nvPr/>
          </p:nvSpPr>
          <p:spPr>
            <a:xfrm flipH="1">
              <a:off x="4047538" y="314890"/>
              <a:ext cx="2101260" cy="853524"/>
            </a:xfrm>
            <a:prstGeom prst="rect">
              <a:avLst/>
            </a:prstGeom>
            <a:solidFill>
              <a:srgbClr val="FFFF00"/>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Handles a small (&lt;5) number of categorical factors</a:t>
              </a:r>
            </a:p>
          </p:txBody>
        </p:sp>
        <p:cxnSp>
          <p:nvCxnSpPr>
            <p:cNvPr id="19" name="Straight Arrow Connector 18">
              <a:extLst>
                <a:ext uri="{FF2B5EF4-FFF2-40B4-BE49-F238E27FC236}">
                  <a16:creationId xmlns:a16="http://schemas.microsoft.com/office/drawing/2014/main" id="{1DBFBACC-A87E-46DD-8592-CEC0B9B1CC85}"/>
                </a:ext>
              </a:extLst>
            </p:cNvPr>
            <p:cNvCxnSpPr>
              <a:cxnSpLocks/>
              <a:stCxn id="18" idx="0"/>
            </p:cNvCxnSpPr>
            <p:nvPr/>
          </p:nvCxnSpPr>
          <p:spPr>
            <a:xfrm flipV="1">
              <a:off x="5098168" y="-466161"/>
              <a:ext cx="1050630" cy="781051"/>
            </a:xfrm>
            <a:prstGeom prst="straightConnector1">
              <a:avLst/>
            </a:prstGeom>
            <a:ln w="571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F44ED561-0381-40AF-B74A-5C6FD0443447}"/>
              </a:ext>
            </a:extLst>
          </p:cNvPr>
          <p:cNvGrpSpPr/>
          <p:nvPr/>
        </p:nvGrpSpPr>
        <p:grpSpPr>
          <a:xfrm>
            <a:off x="3349489" y="2415209"/>
            <a:ext cx="2466438" cy="1661723"/>
            <a:chOff x="4222948" y="-459509"/>
            <a:chExt cx="2466438" cy="1661723"/>
          </a:xfrm>
        </p:grpSpPr>
        <p:sp>
          <p:nvSpPr>
            <p:cNvPr id="21" name="Rectangle 20">
              <a:extLst>
                <a:ext uri="{FF2B5EF4-FFF2-40B4-BE49-F238E27FC236}">
                  <a16:creationId xmlns:a16="http://schemas.microsoft.com/office/drawing/2014/main" id="{8B4F95A1-71CC-4A3D-9FFD-90644E2780B9}"/>
                </a:ext>
              </a:extLst>
            </p:cNvPr>
            <p:cNvSpPr/>
            <p:nvPr/>
          </p:nvSpPr>
          <p:spPr>
            <a:xfrm flipH="1">
              <a:off x="4222948" y="-46490"/>
              <a:ext cx="2466438" cy="1248704"/>
            </a:xfrm>
            <a:prstGeom prst="rect">
              <a:avLst/>
            </a:prstGeom>
            <a:solidFill>
              <a:srgbClr val="FFFF00"/>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Handles more categorical factors better, while also resembling maximin SLHD</a:t>
              </a:r>
            </a:p>
          </p:txBody>
        </p:sp>
        <p:cxnSp>
          <p:nvCxnSpPr>
            <p:cNvPr id="22" name="Straight Arrow Connector 21">
              <a:extLst>
                <a:ext uri="{FF2B5EF4-FFF2-40B4-BE49-F238E27FC236}">
                  <a16:creationId xmlns:a16="http://schemas.microsoft.com/office/drawing/2014/main" id="{16309F4D-A352-4615-ABDE-5EDFD1B4E888}"/>
                </a:ext>
              </a:extLst>
            </p:cNvPr>
            <p:cNvCxnSpPr>
              <a:cxnSpLocks/>
            </p:cNvCxnSpPr>
            <p:nvPr/>
          </p:nvCxnSpPr>
          <p:spPr>
            <a:xfrm flipH="1" flipV="1">
              <a:off x="5131205" y="-459509"/>
              <a:ext cx="165168" cy="422494"/>
            </a:xfrm>
            <a:prstGeom prst="straightConnector1">
              <a:avLst/>
            </a:prstGeom>
            <a:ln w="571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48606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descr="Figure 10.7: Observed response values from a stochastic paper plane simulation; compare this to Figure 10.4.">
            <a:extLst>
              <a:ext uri="{FF2B5EF4-FFF2-40B4-BE49-F238E27FC236}">
                <a16:creationId xmlns:a16="http://schemas.microsoft.com/office/drawing/2014/main" id="{F0638586-246A-4B63-8D13-98F09FF8AE41}"/>
              </a:ext>
            </a:extLst>
          </p:cNvPr>
          <p:cNvPicPr/>
          <p:nvPr/>
        </p:nvPicPr>
        <p:blipFill rotWithShape="1">
          <a:blip r:embed="rId2"/>
          <a:srcRect b="65454"/>
          <a:stretch/>
        </p:blipFill>
        <p:spPr bwMode="auto">
          <a:xfrm>
            <a:off x="97444" y="3358086"/>
            <a:ext cx="8654292" cy="2946920"/>
          </a:xfrm>
          <a:prstGeom prst="rect">
            <a:avLst/>
          </a:prstGeom>
          <a:noFill/>
          <a:ln w="9525">
            <a:noFill/>
            <a:headEnd/>
            <a:tailEnd/>
          </a:ln>
        </p:spPr>
      </p:pic>
      <p:sp>
        <p:nvSpPr>
          <p:cNvPr id="2" name="Title 1">
            <a:extLst>
              <a:ext uri="{FF2B5EF4-FFF2-40B4-BE49-F238E27FC236}">
                <a16:creationId xmlns:a16="http://schemas.microsoft.com/office/drawing/2014/main" id="{314AD335-FF64-4C7B-8B9C-161C37702D0A}"/>
              </a:ext>
            </a:extLst>
          </p:cNvPr>
          <p:cNvSpPr>
            <a:spLocks noGrp="1"/>
          </p:cNvSpPr>
          <p:nvPr>
            <p:ph type="title"/>
          </p:nvPr>
        </p:nvSpPr>
        <p:spPr>
          <a:xfrm>
            <a:off x="76200" y="162580"/>
            <a:ext cx="8991600" cy="954107"/>
          </a:xfrm>
        </p:spPr>
        <p:txBody>
          <a:bodyPr/>
          <a:lstStyle/>
          <a:p>
            <a:r>
              <a:rPr lang="en-US" dirty="0"/>
              <a:t>We will use maximin SLHDs when generating all M&amp;S outputs</a:t>
            </a:r>
          </a:p>
        </p:txBody>
      </p:sp>
      <p:pic>
        <p:nvPicPr>
          <p:cNvPr id="4" name="Picture" descr="Figure 10.3: Visualization of sliced Latin hypercube design. Each point represents where an observation will be collected. The points are embedded in a Voronoi diagram, where all points within a cell are closest to the observation (the dot) in the cell.">
            <a:extLst>
              <a:ext uri="{FF2B5EF4-FFF2-40B4-BE49-F238E27FC236}">
                <a16:creationId xmlns:a16="http://schemas.microsoft.com/office/drawing/2014/main" id="{B12F0526-D66D-403C-A142-91A1D047FE16}"/>
              </a:ext>
            </a:extLst>
          </p:cNvPr>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bwMode="auto">
          <a:xfrm>
            <a:off x="244854" y="1321904"/>
            <a:ext cx="8359472" cy="2036182"/>
          </a:xfrm>
          <a:prstGeom prst="rect">
            <a:avLst/>
          </a:prstGeom>
          <a:noFill/>
          <a:ln w="9525">
            <a:noFill/>
            <a:headEnd/>
            <a:tailEnd/>
          </a:ln>
        </p:spPr>
      </p:pic>
      <p:sp>
        <p:nvSpPr>
          <p:cNvPr id="5" name="Text Placeholder 3">
            <a:extLst>
              <a:ext uri="{FF2B5EF4-FFF2-40B4-BE49-F238E27FC236}">
                <a16:creationId xmlns:a16="http://schemas.microsoft.com/office/drawing/2014/main" id="{0BC149A5-7467-4DC6-A5B4-70C48F7EEA5C}"/>
              </a:ext>
            </a:extLst>
          </p:cNvPr>
          <p:cNvSpPr txBox="1">
            <a:spLocks/>
          </p:cNvSpPr>
          <p:nvPr/>
        </p:nvSpPr>
        <p:spPr>
          <a:xfrm>
            <a:off x="189531" y="6491655"/>
            <a:ext cx="7459270" cy="277005"/>
          </a:xfrm>
          <a:prstGeom prst="rect">
            <a:avLst/>
          </a:prstGeom>
        </p:spPr>
        <p:txBody>
          <a:bodyPr/>
          <a:lstStyle>
            <a:lvl1pPr marL="171446" indent="-171446" algn="l" defTabSz="685783" rtl="0" eaLnBrk="1" latinLnBrk="0" hangingPunct="1">
              <a:lnSpc>
                <a:spcPct val="90000"/>
              </a:lnSpc>
              <a:spcBef>
                <a:spcPts val="751"/>
              </a:spcBef>
              <a:buFont typeface="Arial" panose="020B0604020202020204" pitchFamily="34" charset="0"/>
              <a:buChar char="•"/>
              <a:defRPr sz="2400" kern="1200" baseline="0">
                <a:solidFill>
                  <a:schemeClr val="tx1"/>
                </a:solidFill>
                <a:latin typeface="Calibri Light" panose="020F0302020204030204" pitchFamily="34" charset="0"/>
                <a:ea typeface="+mn-ea"/>
                <a:cs typeface="Calibri Light" panose="020F0302020204030204" pitchFamily="34" charset="0"/>
              </a:defRPr>
            </a:lvl1pPr>
            <a:lvl2pPr marL="342891" indent="-171446" algn="l" defTabSz="685783" rtl="0" eaLnBrk="1" latinLnBrk="0" hangingPunct="1">
              <a:lnSpc>
                <a:spcPct val="90000"/>
              </a:lnSpc>
              <a:spcBef>
                <a:spcPts val="375"/>
              </a:spcBef>
              <a:buFont typeface="Franklin Gothic Book" panose="020B0503020102020204" pitchFamily="34" charset="0"/>
              <a:buChar char="–"/>
              <a:defRPr sz="2000" kern="1200">
                <a:solidFill>
                  <a:schemeClr val="tx1"/>
                </a:solidFill>
                <a:latin typeface="Calibri Light" panose="020F0302020204030204" pitchFamily="34" charset="0"/>
                <a:ea typeface="+mn-ea"/>
                <a:cs typeface="Calibri Light" panose="020F0302020204030204" pitchFamily="34" charset="0"/>
              </a:defRPr>
            </a:lvl2pPr>
            <a:lvl3pPr marL="514338" indent="-171446" algn="l" defTabSz="685783" rtl="0" eaLnBrk="1" latinLnBrk="0" hangingPunct="1">
              <a:lnSpc>
                <a:spcPct val="90000"/>
              </a:lnSpc>
              <a:spcBef>
                <a:spcPts val="375"/>
              </a:spcBef>
              <a:buFont typeface="Courier New" panose="02070309020205020404" pitchFamily="49" charset="0"/>
              <a:buChar char="o"/>
              <a:defRPr sz="1800" kern="1200">
                <a:solidFill>
                  <a:schemeClr val="tx1"/>
                </a:solidFill>
                <a:latin typeface="Calibri Light" panose="020F0302020204030204" pitchFamily="34" charset="0"/>
                <a:ea typeface="+mn-ea"/>
                <a:cs typeface="Calibri Light" panose="020F0302020204030204" pitchFamily="34" charset="0"/>
              </a:defRPr>
            </a:lvl3pPr>
            <a:lvl4pPr marL="685783" indent="-171446" algn="l" defTabSz="685783" rtl="0" eaLnBrk="1" latinLnBrk="0" hangingPunct="1">
              <a:lnSpc>
                <a:spcPct val="90000"/>
              </a:lnSpc>
              <a:spcBef>
                <a:spcPts val="375"/>
              </a:spcBef>
              <a:buFont typeface="Wingdings" panose="05000000000000000000" pitchFamily="2" charset="2"/>
              <a:buChar char="§"/>
              <a:defRPr sz="1600" kern="1200">
                <a:solidFill>
                  <a:schemeClr val="tx1"/>
                </a:solidFill>
                <a:latin typeface="Calibri Light" panose="020F0302020204030204" pitchFamily="34" charset="0"/>
                <a:ea typeface="+mn-ea"/>
                <a:cs typeface="Calibri Light" panose="020F0302020204030204" pitchFamily="34" charset="0"/>
              </a:defRPr>
            </a:lvl4pPr>
            <a:lvl5pPr marL="900091" indent="-214308" algn="l" defTabSz="685783" rtl="0" eaLnBrk="1" latinLnBrk="0" hangingPunct="1">
              <a:lnSpc>
                <a:spcPct val="90000"/>
              </a:lnSpc>
              <a:spcBef>
                <a:spcPts val="375"/>
              </a:spcBef>
              <a:buFont typeface="Wingdings" panose="05000000000000000000" pitchFamily="2" charset="2"/>
              <a:buChar char="Ø"/>
              <a:defRPr sz="1200"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marL="0" indent="0">
              <a:buNone/>
            </a:pPr>
            <a:r>
              <a:rPr lang="en-US" sz="1000" dirty="0"/>
              <a:t>M&amp;S: Modeling and Simulation; SLHD: Sliced Latin </a:t>
            </a:r>
            <a:r>
              <a:rPr lang="en-US" sz="1000" dirty="0" err="1"/>
              <a:t>Hypersquare</a:t>
            </a:r>
            <a:r>
              <a:rPr lang="en-US" sz="1000" dirty="0"/>
              <a:t> Design; WRPA: World Record Paper Airplane </a:t>
            </a:r>
          </a:p>
        </p:txBody>
      </p:sp>
    </p:spTree>
    <p:extLst>
      <p:ext uri="{BB962C8B-B14F-4D97-AF65-F5344CB8AC3E}">
        <p14:creationId xmlns:p14="http://schemas.microsoft.com/office/powerpoint/2010/main" val="21864881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3CA3DB-2860-4A11-A341-46169A308E13}"/>
              </a:ext>
            </a:extLst>
          </p:cNvPr>
          <p:cNvSpPr>
            <a:spLocks noGrp="1"/>
          </p:cNvSpPr>
          <p:nvPr>
            <p:ph type="title"/>
          </p:nvPr>
        </p:nvSpPr>
        <p:spPr/>
        <p:txBody>
          <a:bodyPr/>
          <a:lstStyle/>
          <a:p>
            <a:r>
              <a:rPr lang="en-US" dirty="0"/>
              <a:t>We recommend different analysis procedures based on the M&amp;S output</a:t>
            </a:r>
          </a:p>
        </p:txBody>
      </p:sp>
      <p:grpSp>
        <p:nvGrpSpPr>
          <p:cNvPr id="15" name="Group 14">
            <a:extLst>
              <a:ext uri="{FF2B5EF4-FFF2-40B4-BE49-F238E27FC236}">
                <a16:creationId xmlns:a16="http://schemas.microsoft.com/office/drawing/2014/main" id="{EABDC0C3-7535-4CA7-9E89-1BC9809FAE42}"/>
              </a:ext>
            </a:extLst>
          </p:cNvPr>
          <p:cNvGrpSpPr/>
          <p:nvPr/>
        </p:nvGrpSpPr>
        <p:grpSpPr>
          <a:xfrm>
            <a:off x="639938" y="1321903"/>
            <a:ext cx="7864124" cy="4871240"/>
            <a:chOff x="542796" y="1321904"/>
            <a:chExt cx="7864124" cy="4871240"/>
          </a:xfrm>
        </p:grpSpPr>
        <p:sp>
          <p:nvSpPr>
            <p:cNvPr id="5" name="Rectangle 4">
              <a:extLst>
                <a:ext uri="{FF2B5EF4-FFF2-40B4-BE49-F238E27FC236}">
                  <a16:creationId xmlns:a16="http://schemas.microsoft.com/office/drawing/2014/main" id="{AFAF8F7D-6F46-45BE-8699-DBDCE55C5673}"/>
                </a:ext>
              </a:extLst>
            </p:cNvPr>
            <p:cNvSpPr/>
            <p:nvPr/>
          </p:nvSpPr>
          <p:spPr>
            <a:xfrm>
              <a:off x="1527461" y="2104040"/>
              <a:ext cx="3352652" cy="1959408"/>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GAUSSIAN PROCESS (GP)</a:t>
              </a:r>
            </a:p>
          </p:txBody>
        </p:sp>
        <p:sp>
          <p:nvSpPr>
            <p:cNvPr id="6" name="Rectangle 5">
              <a:extLst>
                <a:ext uri="{FF2B5EF4-FFF2-40B4-BE49-F238E27FC236}">
                  <a16:creationId xmlns:a16="http://schemas.microsoft.com/office/drawing/2014/main" id="{2DAD1DD7-AAC0-4236-A3BA-7CAAD9D82192}"/>
                </a:ext>
              </a:extLst>
            </p:cNvPr>
            <p:cNvSpPr/>
            <p:nvPr/>
          </p:nvSpPr>
          <p:spPr>
            <a:xfrm>
              <a:off x="5054268" y="2104040"/>
              <a:ext cx="3352652" cy="1959408"/>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NEAREST NEIGHBOR (NN)</a:t>
              </a:r>
              <a:br>
                <a:rPr lang="en-US" dirty="0">
                  <a:solidFill>
                    <a:schemeClr val="tx1"/>
                  </a:solidFill>
                </a:rPr>
              </a:br>
              <a:r>
                <a:rPr lang="en-US" dirty="0">
                  <a:solidFill>
                    <a:schemeClr val="tx1"/>
                  </a:solidFill>
                </a:rPr>
                <a:t>DECISION TREE</a:t>
              </a:r>
            </a:p>
          </p:txBody>
        </p:sp>
        <p:sp>
          <p:nvSpPr>
            <p:cNvPr id="7" name="Rectangle 6">
              <a:extLst>
                <a:ext uri="{FF2B5EF4-FFF2-40B4-BE49-F238E27FC236}">
                  <a16:creationId xmlns:a16="http://schemas.microsoft.com/office/drawing/2014/main" id="{3545ED9B-5396-458F-84B2-702102A1C80F}"/>
                </a:ext>
              </a:extLst>
            </p:cNvPr>
            <p:cNvSpPr/>
            <p:nvPr/>
          </p:nvSpPr>
          <p:spPr>
            <a:xfrm>
              <a:off x="1527460" y="4233736"/>
              <a:ext cx="6879459" cy="1959408"/>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GENERALIZED ADDITIVE MODEL (GAM)</a:t>
              </a:r>
            </a:p>
          </p:txBody>
        </p:sp>
        <p:sp>
          <p:nvSpPr>
            <p:cNvPr id="9" name="Rectangle 8">
              <a:extLst>
                <a:ext uri="{FF2B5EF4-FFF2-40B4-BE49-F238E27FC236}">
                  <a16:creationId xmlns:a16="http://schemas.microsoft.com/office/drawing/2014/main" id="{A198443E-1876-404D-B847-0BF4FD87EBE1}"/>
                </a:ext>
              </a:extLst>
            </p:cNvPr>
            <p:cNvSpPr/>
            <p:nvPr/>
          </p:nvSpPr>
          <p:spPr>
            <a:xfrm>
              <a:off x="1527460" y="1321904"/>
              <a:ext cx="3352652" cy="618641"/>
            </a:xfrm>
            <a:prstGeom prst="rect">
              <a:avLst/>
            </a:prstGeom>
            <a:solidFill>
              <a:schemeClr val="accent4"/>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CONTINUOUS OUTPUT</a:t>
              </a:r>
            </a:p>
          </p:txBody>
        </p:sp>
        <p:sp>
          <p:nvSpPr>
            <p:cNvPr id="10" name="Rectangle 9">
              <a:extLst>
                <a:ext uri="{FF2B5EF4-FFF2-40B4-BE49-F238E27FC236}">
                  <a16:creationId xmlns:a16="http://schemas.microsoft.com/office/drawing/2014/main" id="{3C744B38-348A-42B6-A31D-B63CF5504E97}"/>
                </a:ext>
              </a:extLst>
            </p:cNvPr>
            <p:cNvSpPr/>
            <p:nvPr/>
          </p:nvSpPr>
          <p:spPr>
            <a:xfrm>
              <a:off x="5054267" y="1321904"/>
              <a:ext cx="3352652" cy="618641"/>
            </a:xfrm>
            <a:prstGeom prst="rect">
              <a:avLst/>
            </a:prstGeom>
            <a:solidFill>
              <a:schemeClr val="accent4"/>
            </a:solidFill>
            <a:ln w="57150"/>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a:solidFill>
                    <a:schemeClr val="bg1"/>
                  </a:solidFill>
                </a:rPr>
                <a:t>DISCRETE OUTPUT</a:t>
              </a:r>
            </a:p>
          </p:txBody>
        </p:sp>
        <p:sp>
          <p:nvSpPr>
            <p:cNvPr id="11" name="Rectangle 10">
              <a:extLst>
                <a:ext uri="{FF2B5EF4-FFF2-40B4-BE49-F238E27FC236}">
                  <a16:creationId xmlns:a16="http://schemas.microsoft.com/office/drawing/2014/main" id="{731DB2E3-DF85-4214-828F-7DCC43B57212}"/>
                </a:ext>
              </a:extLst>
            </p:cNvPr>
            <p:cNvSpPr/>
            <p:nvPr/>
          </p:nvSpPr>
          <p:spPr>
            <a:xfrm>
              <a:off x="542796" y="2104040"/>
              <a:ext cx="810509" cy="1959408"/>
            </a:xfrm>
            <a:prstGeom prst="rect">
              <a:avLst/>
            </a:prstGeom>
            <a:solidFill>
              <a:schemeClr val="accent4"/>
            </a:solidFill>
            <a:ln w="57150"/>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algn="ctr"/>
              <a:r>
                <a:rPr lang="en-US" b="1" dirty="0">
                  <a:solidFill>
                    <a:schemeClr val="bg1"/>
                  </a:solidFill>
                </a:rPr>
                <a:t>DETERMINISTIC</a:t>
              </a:r>
            </a:p>
          </p:txBody>
        </p:sp>
        <p:sp>
          <p:nvSpPr>
            <p:cNvPr id="12" name="Rectangle 11">
              <a:extLst>
                <a:ext uri="{FF2B5EF4-FFF2-40B4-BE49-F238E27FC236}">
                  <a16:creationId xmlns:a16="http://schemas.microsoft.com/office/drawing/2014/main" id="{1EAC7ADB-0075-4F77-8FB4-453EBD35CD49}"/>
                </a:ext>
              </a:extLst>
            </p:cNvPr>
            <p:cNvSpPr/>
            <p:nvPr/>
          </p:nvSpPr>
          <p:spPr>
            <a:xfrm>
              <a:off x="542796" y="4226943"/>
              <a:ext cx="810509" cy="1959408"/>
            </a:xfrm>
            <a:prstGeom prst="rect">
              <a:avLst/>
            </a:prstGeom>
            <a:solidFill>
              <a:schemeClr val="accent4"/>
            </a:solidFill>
            <a:ln w="57150"/>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algn="ctr"/>
              <a:r>
                <a:rPr lang="en-US" b="1" dirty="0">
                  <a:solidFill>
                    <a:schemeClr val="bg1"/>
                  </a:solidFill>
                </a:rPr>
                <a:t>STOCHASTIC</a:t>
              </a:r>
            </a:p>
          </p:txBody>
        </p:sp>
      </p:grpSp>
      <p:sp>
        <p:nvSpPr>
          <p:cNvPr id="13" name="Text Placeholder 3">
            <a:extLst>
              <a:ext uri="{FF2B5EF4-FFF2-40B4-BE49-F238E27FC236}">
                <a16:creationId xmlns:a16="http://schemas.microsoft.com/office/drawing/2014/main" id="{20BBBE19-F512-4DE8-A1BC-B4659A1182FA}"/>
              </a:ext>
            </a:extLst>
          </p:cNvPr>
          <p:cNvSpPr txBox="1">
            <a:spLocks/>
          </p:cNvSpPr>
          <p:nvPr/>
        </p:nvSpPr>
        <p:spPr>
          <a:xfrm>
            <a:off x="189531" y="6491655"/>
            <a:ext cx="7459270" cy="277005"/>
          </a:xfrm>
          <a:prstGeom prst="rect">
            <a:avLst/>
          </a:prstGeom>
        </p:spPr>
        <p:txBody>
          <a:bodyPr/>
          <a:lstStyle>
            <a:lvl1pPr marL="171446" indent="-171446" algn="l" defTabSz="685783" rtl="0" eaLnBrk="1" latinLnBrk="0" hangingPunct="1">
              <a:lnSpc>
                <a:spcPct val="90000"/>
              </a:lnSpc>
              <a:spcBef>
                <a:spcPts val="751"/>
              </a:spcBef>
              <a:buFont typeface="Arial" panose="020B0604020202020204" pitchFamily="34" charset="0"/>
              <a:buChar char="•"/>
              <a:defRPr sz="2400" kern="1200" baseline="0">
                <a:solidFill>
                  <a:schemeClr val="tx1"/>
                </a:solidFill>
                <a:latin typeface="Calibri Light" panose="020F0302020204030204" pitchFamily="34" charset="0"/>
                <a:ea typeface="+mn-ea"/>
                <a:cs typeface="Calibri Light" panose="020F0302020204030204" pitchFamily="34" charset="0"/>
              </a:defRPr>
            </a:lvl1pPr>
            <a:lvl2pPr marL="342891" indent="-171446" algn="l" defTabSz="685783" rtl="0" eaLnBrk="1" latinLnBrk="0" hangingPunct="1">
              <a:lnSpc>
                <a:spcPct val="90000"/>
              </a:lnSpc>
              <a:spcBef>
                <a:spcPts val="375"/>
              </a:spcBef>
              <a:buFont typeface="Franklin Gothic Book" panose="020B0503020102020204" pitchFamily="34" charset="0"/>
              <a:buChar char="–"/>
              <a:defRPr sz="2000" kern="1200">
                <a:solidFill>
                  <a:schemeClr val="tx1"/>
                </a:solidFill>
                <a:latin typeface="Calibri Light" panose="020F0302020204030204" pitchFamily="34" charset="0"/>
                <a:ea typeface="+mn-ea"/>
                <a:cs typeface="Calibri Light" panose="020F0302020204030204" pitchFamily="34" charset="0"/>
              </a:defRPr>
            </a:lvl2pPr>
            <a:lvl3pPr marL="514338" indent="-171446" algn="l" defTabSz="685783" rtl="0" eaLnBrk="1" latinLnBrk="0" hangingPunct="1">
              <a:lnSpc>
                <a:spcPct val="90000"/>
              </a:lnSpc>
              <a:spcBef>
                <a:spcPts val="375"/>
              </a:spcBef>
              <a:buFont typeface="Courier New" panose="02070309020205020404" pitchFamily="49" charset="0"/>
              <a:buChar char="o"/>
              <a:defRPr sz="1800" kern="1200">
                <a:solidFill>
                  <a:schemeClr val="tx1"/>
                </a:solidFill>
                <a:latin typeface="Calibri Light" panose="020F0302020204030204" pitchFamily="34" charset="0"/>
                <a:ea typeface="+mn-ea"/>
                <a:cs typeface="Calibri Light" panose="020F0302020204030204" pitchFamily="34" charset="0"/>
              </a:defRPr>
            </a:lvl3pPr>
            <a:lvl4pPr marL="685783" indent="-171446" algn="l" defTabSz="685783" rtl="0" eaLnBrk="1" latinLnBrk="0" hangingPunct="1">
              <a:lnSpc>
                <a:spcPct val="90000"/>
              </a:lnSpc>
              <a:spcBef>
                <a:spcPts val="375"/>
              </a:spcBef>
              <a:buFont typeface="Wingdings" panose="05000000000000000000" pitchFamily="2" charset="2"/>
              <a:buChar char="§"/>
              <a:defRPr sz="1600" kern="1200">
                <a:solidFill>
                  <a:schemeClr val="tx1"/>
                </a:solidFill>
                <a:latin typeface="Calibri Light" panose="020F0302020204030204" pitchFamily="34" charset="0"/>
                <a:ea typeface="+mn-ea"/>
                <a:cs typeface="Calibri Light" panose="020F0302020204030204" pitchFamily="34" charset="0"/>
              </a:defRPr>
            </a:lvl4pPr>
            <a:lvl5pPr marL="900091" indent="-214308" algn="l" defTabSz="685783" rtl="0" eaLnBrk="1" latinLnBrk="0" hangingPunct="1">
              <a:lnSpc>
                <a:spcPct val="90000"/>
              </a:lnSpc>
              <a:spcBef>
                <a:spcPts val="375"/>
              </a:spcBef>
              <a:buFont typeface="Wingdings" panose="05000000000000000000" pitchFamily="2" charset="2"/>
              <a:buChar char="Ø"/>
              <a:defRPr sz="1200"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marL="0" indent="0">
              <a:buNone/>
            </a:pPr>
            <a:r>
              <a:rPr lang="en-US" sz="1000" dirty="0"/>
              <a:t>M&amp;S: Modeling and Simulation</a:t>
            </a:r>
          </a:p>
        </p:txBody>
      </p:sp>
    </p:spTree>
    <p:extLst>
      <p:ext uri="{BB962C8B-B14F-4D97-AF65-F5344CB8AC3E}">
        <p14:creationId xmlns:p14="http://schemas.microsoft.com/office/powerpoint/2010/main" val="34635997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1F5A7F4-DA5A-4AE9-BC9E-E220B07F615B}"/>
              </a:ext>
            </a:extLst>
          </p:cNvPr>
          <p:cNvSpPr>
            <a:spLocks noGrp="1"/>
          </p:cNvSpPr>
          <p:nvPr>
            <p:ph type="body" sz="quarter" idx="10"/>
          </p:nvPr>
        </p:nvSpPr>
        <p:spPr/>
        <p:txBody>
          <a:bodyPr>
            <a:normAutofit/>
          </a:bodyPr>
          <a:lstStyle/>
          <a:p>
            <a:r>
              <a:rPr lang="en-US" sz="3200" dirty="0"/>
              <a:t>Stochastic Outputs</a:t>
            </a:r>
          </a:p>
        </p:txBody>
      </p:sp>
    </p:spTree>
    <p:extLst>
      <p:ext uri="{BB962C8B-B14F-4D97-AF65-F5344CB8AC3E}">
        <p14:creationId xmlns:p14="http://schemas.microsoft.com/office/powerpoint/2010/main" val="27865161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4129D96-166F-43E1-A653-7415CCB7C30A}"/>
              </a:ext>
            </a:extLst>
          </p:cNvPr>
          <p:cNvSpPr>
            <a:spLocks noGrp="1"/>
          </p:cNvSpPr>
          <p:nvPr>
            <p:ph type="title"/>
          </p:nvPr>
        </p:nvSpPr>
        <p:spPr/>
        <p:txBody>
          <a:bodyPr/>
          <a:lstStyle/>
          <a:p>
            <a:r>
              <a:rPr lang="en-US" dirty="0"/>
              <a:t>An additive model fits smooth, mostly unspecified functions to the data</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EBE3B9FE-E3E4-4D2E-B805-02B2A52D474F}"/>
                  </a:ext>
                </a:extLst>
              </p:cNvPr>
              <p:cNvSpPr txBox="1"/>
              <p:nvPr/>
            </p:nvSpPr>
            <p:spPr>
              <a:xfrm>
                <a:off x="-76449" y="1595960"/>
                <a:ext cx="9296898" cy="107721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3200" i="1" smtClean="0">
                              <a:latin typeface="Cambria Math" panose="02040503050406030204" pitchFamily="18" charset="0"/>
                            </a:rPr>
                          </m:ctrlPr>
                        </m:sSubPr>
                        <m:e>
                          <m:r>
                            <m:rPr>
                              <m:nor/>
                            </m:rPr>
                            <a:rPr lang="en-US" sz="3200" b="0" i="0" smtClean="0">
                              <a:latin typeface="Cambria Math" panose="02040503050406030204" pitchFamily="18" charset="0"/>
                              <a:ea typeface="Cambria Math" panose="02040503050406030204" pitchFamily="18" charset="0"/>
                            </a:rPr>
                            <m:t>range</m:t>
                          </m:r>
                        </m:e>
                        <m:sub>
                          <m:r>
                            <a:rPr lang="en-US" sz="3200" b="0" i="1" smtClean="0">
                              <a:latin typeface="Cambria Math" panose="02040503050406030204" pitchFamily="18" charset="0"/>
                            </a:rPr>
                            <m:t>𝑖</m:t>
                          </m:r>
                        </m:sub>
                      </m:sSub>
                      <m:r>
                        <a:rPr lang="en-US" sz="3200" i="1">
                          <a:latin typeface="Cambria Math" panose="02040503050406030204" pitchFamily="18" charset="0"/>
                        </a:rPr>
                        <m:t>=</m:t>
                      </m:r>
                      <m:sSub>
                        <m:sSubPr>
                          <m:ctrlPr>
                            <a:rPr lang="en-US" sz="3200" i="1">
                              <a:latin typeface="Cambria Math" panose="02040503050406030204" pitchFamily="18" charset="0"/>
                            </a:rPr>
                          </m:ctrlPr>
                        </m:sSubPr>
                        <m:e>
                          <m:r>
                            <a:rPr lang="en-US" sz="3200" i="1">
                              <a:latin typeface="Cambria Math" panose="02040503050406030204" pitchFamily="18" charset="0"/>
                            </a:rPr>
                            <m:t>𝛽</m:t>
                          </m:r>
                        </m:e>
                        <m:sub>
                          <m:r>
                            <a:rPr lang="en-US" sz="3200" i="1">
                              <a:latin typeface="Cambria Math" panose="02040503050406030204" pitchFamily="18" charset="0"/>
                            </a:rPr>
                            <m:t>0</m:t>
                          </m:r>
                        </m:sub>
                      </m:sSub>
                      <m:r>
                        <a:rPr lang="en-US" sz="3200" i="1">
                          <a:latin typeface="Cambria Math" panose="02040503050406030204" pitchFamily="18" charset="0"/>
                        </a:rPr>
                        <m:t>+ </m:t>
                      </m:r>
                      <m:sSub>
                        <m:sSubPr>
                          <m:ctrlPr>
                            <a:rPr lang="en-US" sz="3200" i="1">
                              <a:latin typeface="Cambria Math" panose="02040503050406030204" pitchFamily="18" charset="0"/>
                            </a:rPr>
                          </m:ctrlPr>
                        </m:sSubPr>
                        <m:e>
                          <m:r>
                            <a:rPr lang="en-US" sz="3200" i="1">
                              <a:latin typeface="Cambria Math" panose="02040503050406030204" pitchFamily="18" charset="0"/>
                            </a:rPr>
                            <m:t>𝛽</m:t>
                          </m:r>
                        </m:e>
                        <m:sub>
                          <m:r>
                            <m:rPr>
                              <m:sty m:val="p"/>
                            </m:rPr>
                            <a:rPr lang="en-US" sz="3200" i="1" smtClean="0">
                              <a:latin typeface="Cambria Math" panose="02040503050406030204" pitchFamily="18" charset="0"/>
                              <a:ea typeface="Cambria Math" panose="02040503050406030204" pitchFamily="18" charset="0"/>
                            </a:rPr>
                            <m:t>cl</m:t>
                          </m:r>
                        </m:sub>
                      </m:sSub>
                      <m:sSub>
                        <m:sSubPr>
                          <m:ctrlPr>
                            <a:rPr lang="en-US" sz="3200" i="1">
                              <a:latin typeface="Cambria Math" panose="02040503050406030204" pitchFamily="18" charset="0"/>
                            </a:rPr>
                          </m:ctrlPr>
                        </m:sSubPr>
                        <m:e>
                          <m:r>
                            <m:rPr>
                              <m:nor/>
                            </m:rPr>
                            <a:rPr lang="en-US" sz="3200">
                              <a:latin typeface="Cambria Math" panose="02040503050406030204" pitchFamily="18" charset="0"/>
                              <a:ea typeface="Cambria Math" panose="02040503050406030204" pitchFamily="18" charset="0"/>
                            </a:rPr>
                            <m:t>classic</m:t>
                          </m:r>
                        </m:e>
                        <m:sub>
                          <m:r>
                            <a:rPr lang="en-US" sz="3200" i="1">
                              <a:latin typeface="Cambria Math" panose="02040503050406030204" pitchFamily="18" charset="0"/>
                            </a:rPr>
                            <m:t>𝑖</m:t>
                          </m:r>
                        </m:sub>
                      </m:sSub>
                      <m:r>
                        <a:rPr lang="en-US" sz="3200" i="1">
                          <a:latin typeface="Cambria Math" panose="02040503050406030204" pitchFamily="18" charset="0"/>
                        </a:rPr>
                        <m:t>+</m:t>
                      </m:r>
                      <m:sSub>
                        <m:sSubPr>
                          <m:ctrlPr>
                            <a:rPr lang="en-US" sz="3200" i="1">
                              <a:latin typeface="Cambria Math" panose="02040503050406030204" pitchFamily="18" charset="0"/>
                            </a:rPr>
                          </m:ctrlPr>
                        </m:sSubPr>
                        <m:e>
                          <m:r>
                            <a:rPr lang="en-US" sz="3200" i="1">
                              <a:latin typeface="Cambria Math" panose="02040503050406030204" pitchFamily="18" charset="0"/>
                            </a:rPr>
                            <m:t>𝛽</m:t>
                          </m:r>
                        </m:e>
                        <m:sub>
                          <m:r>
                            <m:rPr>
                              <m:nor/>
                            </m:rPr>
                            <a:rPr lang="en-US" sz="3200">
                              <a:latin typeface="Cambria Math" panose="02040503050406030204" pitchFamily="18" charset="0"/>
                              <a:ea typeface="Cambria Math" panose="02040503050406030204" pitchFamily="18" charset="0"/>
                            </a:rPr>
                            <m:t>wr</m:t>
                          </m:r>
                        </m:sub>
                      </m:sSub>
                      <m:sSub>
                        <m:sSubPr>
                          <m:ctrlPr>
                            <a:rPr lang="en-US" sz="3200" i="1">
                              <a:latin typeface="Cambria Math" panose="02040503050406030204" pitchFamily="18" charset="0"/>
                            </a:rPr>
                          </m:ctrlPr>
                        </m:sSubPr>
                        <m:e>
                          <m:r>
                            <m:rPr>
                              <m:nor/>
                            </m:rPr>
                            <a:rPr lang="en-US" sz="3200">
                              <a:latin typeface="Cambria Math" panose="02040503050406030204" pitchFamily="18" charset="0"/>
                              <a:ea typeface="Cambria Math" panose="02040503050406030204" pitchFamily="18" charset="0"/>
                            </a:rPr>
                            <m:t>wrpa</m:t>
                          </m:r>
                        </m:e>
                        <m:sub>
                          <m:r>
                            <a:rPr lang="en-US" sz="3200" i="1">
                              <a:latin typeface="Cambria Math" panose="02040503050406030204" pitchFamily="18" charset="0"/>
                            </a:rPr>
                            <m:t>𝑖</m:t>
                          </m:r>
                        </m:sub>
                      </m:sSub>
                      <m:r>
                        <a:rPr lang="en-US" sz="3200" i="1">
                          <a:latin typeface="Cambria Math" panose="02040503050406030204" pitchFamily="18" charset="0"/>
                        </a:rPr>
                        <m:t>+</m:t>
                      </m:r>
                    </m:oMath>
                  </m:oMathPara>
                </a14:m>
                <a:endParaRPr lang="en-US" sz="3200" i="1" dirty="0"/>
              </a:p>
              <a:p>
                <a:pPr/>
                <a14:m>
                  <m:oMathPara xmlns:m="http://schemas.openxmlformats.org/officeDocument/2006/math">
                    <m:oMathParaPr>
                      <m:jc m:val="centerGroup"/>
                    </m:oMathParaPr>
                    <m:oMath xmlns:m="http://schemas.openxmlformats.org/officeDocument/2006/math">
                      <m:sSub>
                        <m:sSubPr>
                          <m:ctrlPr>
                            <a:rPr lang="en-US" sz="3200" i="1">
                              <a:latin typeface="Cambria Math" panose="02040503050406030204" pitchFamily="18" charset="0"/>
                            </a:rPr>
                          </m:ctrlPr>
                        </m:sSubPr>
                        <m:e>
                          <m:r>
                            <a:rPr lang="en-US" sz="3200" b="0" i="1" smtClean="0">
                              <a:latin typeface="Cambria Math" panose="02040503050406030204" pitchFamily="18" charset="0"/>
                            </a:rPr>
                            <m:t>𝑓</m:t>
                          </m:r>
                        </m:e>
                        <m:sub>
                          <m:r>
                            <m:rPr>
                              <m:nor/>
                            </m:rPr>
                            <a:rPr lang="en-US" sz="3200">
                              <a:latin typeface="Cambria Math" panose="02040503050406030204" pitchFamily="18" charset="0"/>
                              <a:ea typeface="Cambria Math" panose="02040503050406030204" pitchFamily="18" charset="0"/>
                            </a:rPr>
                            <m:t>as</m:t>
                          </m:r>
                        </m:sub>
                      </m:sSub>
                      <m:d>
                        <m:dPr>
                          <m:ctrlPr>
                            <a:rPr lang="en-US" sz="3200" i="1" smtClean="0">
                              <a:latin typeface="Cambria Math" panose="02040503050406030204" pitchFamily="18" charset="0"/>
                            </a:rPr>
                          </m:ctrlPr>
                        </m:dPr>
                        <m:e>
                          <m:sSub>
                            <m:sSubPr>
                              <m:ctrlPr>
                                <a:rPr lang="en-US" sz="3200" i="1">
                                  <a:latin typeface="Cambria Math" panose="02040503050406030204" pitchFamily="18" charset="0"/>
                                </a:rPr>
                              </m:ctrlPr>
                            </m:sSubPr>
                            <m:e>
                              <m:r>
                                <m:rPr>
                                  <m:nor/>
                                </m:rPr>
                                <a:rPr lang="en-US" sz="3200">
                                  <a:latin typeface="Cambria Math" panose="02040503050406030204" pitchFamily="18" charset="0"/>
                                  <a:ea typeface="Cambria Math" panose="02040503050406030204" pitchFamily="18" charset="0"/>
                                </a:rPr>
                                <m:t>airspeed</m:t>
                              </m:r>
                            </m:e>
                            <m:sub>
                              <m:r>
                                <a:rPr lang="en-US" sz="3200" i="1">
                                  <a:latin typeface="Cambria Math" panose="02040503050406030204" pitchFamily="18" charset="0"/>
                                </a:rPr>
                                <m:t>𝑖</m:t>
                              </m:r>
                            </m:sub>
                          </m:sSub>
                        </m:e>
                      </m:d>
                      <m:r>
                        <a:rPr lang="en-US" sz="3200" i="1">
                          <a:latin typeface="Cambria Math" panose="02040503050406030204" pitchFamily="18" charset="0"/>
                        </a:rPr>
                        <m:t>+</m:t>
                      </m:r>
                      <m:sSub>
                        <m:sSubPr>
                          <m:ctrlPr>
                            <a:rPr lang="en-US" sz="3200" i="1">
                              <a:latin typeface="Cambria Math" panose="02040503050406030204" pitchFamily="18" charset="0"/>
                            </a:rPr>
                          </m:ctrlPr>
                        </m:sSubPr>
                        <m:e>
                          <m:r>
                            <a:rPr lang="en-US" sz="3200" b="0" i="1" smtClean="0">
                              <a:latin typeface="Cambria Math" panose="02040503050406030204" pitchFamily="18" charset="0"/>
                            </a:rPr>
                            <m:t>𝑓</m:t>
                          </m:r>
                        </m:e>
                        <m:sub>
                          <m:r>
                            <m:rPr>
                              <m:nor/>
                            </m:rPr>
                            <a:rPr lang="en-US" sz="3200">
                              <a:latin typeface="Cambria Math" panose="02040503050406030204" pitchFamily="18" charset="0"/>
                              <a:ea typeface="Cambria Math" panose="02040503050406030204" pitchFamily="18" charset="0"/>
                            </a:rPr>
                            <m:t>an</m:t>
                          </m:r>
                        </m:sub>
                      </m:sSub>
                      <m:d>
                        <m:dPr>
                          <m:ctrlPr>
                            <a:rPr lang="en-US" sz="3200" i="1" smtClean="0">
                              <a:latin typeface="Cambria Math" panose="02040503050406030204" pitchFamily="18" charset="0"/>
                            </a:rPr>
                          </m:ctrlPr>
                        </m:dPr>
                        <m:e>
                          <m:sSub>
                            <m:sSubPr>
                              <m:ctrlPr>
                                <a:rPr lang="en-US" sz="3200" i="1">
                                  <a:latin typeface="Cambria Math" panose="02040503050406030204" pitchFamily="18" charset="0"/>
                                </a:rPr>
                              </m:ctrlPr>
                            </m:sSubPr>
                            <m:e>
                              <m:r>
                                <m:rPr>
                                  <m:nor/>
                                </m:rPr>
                                <a:rPr lang="en-US" sz="3200">
                                  <a:latin typeface="Cambria Math" panose="02040503050406030204" pitchFamily="18" charset="0"/>
                                  <a:ea typeface="Cambria Math" panose="02040503050406030204" pitchFamily="18" charset="0"/>
                                </a:rPr>
                                <m:t>angle</m:t>
                              </m:r>
                            </m:e>
                            <m:sub>
                              <m:r>
                                <a:rPr lang="en-US" sz="3200" i="1">
                                  <a:latin typeface="Cambria Math" panose="02040503050406030204" pitchFamily="18" charset="0"/>
                                </a:rPr>
                                <m:t>𝑖</m:t>
                              </m:r>
                            </m:sub>
                          </m:sSub>
                        </m:e>
                      </m:d>
                      <m:r>
                        <a:rPr lang="en-US" sz="3200" b="0" i="1" smtClean="0">
                          <a:latin typeface="Cambria Math" panose="02040503050406030204" pitchFamily="18" charset="0"/>
                        </a:rPr>
                        <m:t>+</m:t>
                      </m:r>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ea typeface="Cambria Math" panose="02040503050406030204" pitchFamily="18" charset="0"/>
                            </a:rPr>
                            <m:t>𝜖</m:t>
                          </m:r>
                        </m:e>
                        <m:sub>
                          <m:r>
                            <a:rPr lang="en-US" sz="3200" b="0" i="1" smtClean="0">
                              <a:latin typeface="Cambria Math" panose="02040503050406030204" pitchFamily="18" charset="0"/>
                            </a:rPr>
                            <m:t>𝑖</m:t>
                          </m:r>
                        </m:sub>
                      </m:sSub>
                      <m:r>
                        <a:rPr lang="en-US" sz="3200" i="1">
                          <a:latin typeface="Cambria Math" panose="02040503050406030204" pitchFamily="18" charset="0"/>
                        </a:rPr>
                        <m:t> </m:t>
                      </m:r>
                    </m:oMath>
                  </m:oMathPara>
                </a14:m>
                <a:endParaRPr lang="en-US" sz="3200" dirty="0"/>
              </a:p>
            </p:txBody>
          </p:sp>
        </mc:Choice>
        <mc:Fallback xmlns="">
          <p:sp>
            <p:nvSpPr>
              <p:cNvPr id="11" name="TextBox 10">
                <a:extLst>
                  <a:ext uri="{FF2B5EF4-FFF2-40B4-BE49-F238E27FC236}">
                    <a16:creationId xmlns:a16="http://schemas.microsoft.com/office/drawing/2014/main" id="{EBE3B9FE-E3E4-4D2E-B805-02B2A52D474F}"/>
                  </a:ext>
                </a:extLst>
              </p:cNvPr>
              <p:cNvSpPr txBox="1">
                <a:spLocks noRot="1" noChangeAspect="1" noMove="1" noResize="1" noEditPoints="1" noAdjustHandles="1" noChangeArrowheads="1" noChangeShapeType="1" noTextEdit="1"/>
              </p:cNvSpPr>
              <p:nvPr/>
            </p:nvSpPr>
            <p:spPr>
              <a:xfrm>
                <a:off x="-76449" y="1595960"/>
                <a:ext cx="9296898" cy="1077218"/>
              </a:xfrm>
              <a:prstGeom prst="rect">
                <a:avLst/>
              </a:prstGeom>
              <a:blipFill>
                <a:blip r:embed="rId3"/>
                <a:stretch>
                  <a:fillRect/>
                </a:stretch>
              </a:blipFill>
            </p:spPr>
            <p:txBody>
              <a:bodyPr/>
              <a:lstStyle/>
              <a:p>
                <a:r>
                  <a:rPr lang="en-US">
                    <a:noFill/>
                  </a:rPr>
                  <a:t> </a:t>
                </a:r>
              </a:p>
            </p:txBody>
          </p:sp>
        </mc:Fallback>
      </mc:AlternateContent>
      <p:sp>
        <p:nvSpPr>
          <p:cNvPr id="5" name="Text Placeholder 4">
            <a:extLst>
              <a:ext uri="{FF2B5EF4-FFF2-40B4-BE49-F238E27FC236}">
                <a16:creationId xmlns:a16="http://schemas.microsoft.com/office/drawing/2014/main" id="{E8CAA88D-91B5-4180-B472-41D46BF1BD03}"/>
              </a:ext>
            </a:extLst>
          </p:cNvPr>
          <p:cNvSpPr>
            <a:spLocks noGrp="1"/>
          </p:cNvSpPr>
          <p:nvPr>
            <p:ph type="body" sz="quarter" idx="11"/>
          </p:nvPr>
        </p:nvSpPr>
        <p:spPr/>
        <p:txBody>
          <a:bodyPr/>
          <a:lstStyle/>
          <a:p>
            <a:endParaRPr lang="en-US"/>
          </a:p>
        </p:txBody>
      </p:sp>
      <p:pic>
        <p:nvPicPr>
          <p:cNvPr id="15" name="Picture" descr="Figure 10.10: Estimated response functions for the GAM predicting paper plane terminal range.">
            <a:extLst>
              <a:ext uri="{FF2B5EF4-FFF2-40B4-BE49-F238E27FC236}">
                <a16:creationId xmlns:a16="http://schemas.microsoft.com/office/drawing/2014/main" id="{C6D7D3A0-F927-4EAB-9179-639AD5E4C449}"/>
              </a:ext>
            </a:extLst>
          </p:cNvPr>
          <p:cNvPicPr/>
          <p:nvPr/>
        </p:nvPicPr>
        <p:blipFill>
          <a:blip r:embed="rId4"/>
          <a:stretch>
            <a:fillRect/>
          </a:stretch>
        </p:blipFill>
        <p:spPr bwMode="auto">
          <a:xfrm>
            <a:off x="933227" y="3497376"/>
            <a:ext cx="7277546" cy="2725614"/>
          </a:xfrm>
          <a:prstGeom prst="rect">
            <a:avLst/>
          </a:prstGeom>
          <a:noFill/>
          <a:ln w="9525">
            <a:noFill/>
            <a:headEnd/>
            <a:tailEnd/>
          </a:ln>
        </p:spPr>
      </p:pic>
    </p:spTree>
    <p:extLst>
      <p:ext uri="{BB962C8B-B14F-4D97-AF65-F5344CB8AC3E}">
        <p14:creationId xmlns:p14="http://schemas.microsoft.com/office/powerpoint/2010/main" val="42238998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4129D96-166F-43E1-A653-7415CCB7C30A}"/>
              </a:ext>
            </a:extLst>
          </p:cNvPr>
          <p:cNvSpPr>
            <a:spLocks noGrp="1"/>
          </p:cNvSpPr>
          <p:nvPr>
            <p:ph type="title"/>
          </p:nvPr>
        </p:nvSpPr>
        <p:spPr/>
        <p:txBody>
          <a:bodyPr/>
          <a:lstStyle/>
          <a:p>
            <a:r>
              <a:rPr lang="en-US" dirty="0"/>
              <a:t>An additive model fits smooth, mostly unspecified functions to the data</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EBE3B9FE-E3E4-4D2E-B805-02B2A52D474F}"/>
                  </a:ext>
                </a:extLst>
              </p:cNvPr>
              <p:cNvSpPr txBox="1"/>
              <p:nvPr/>
            </p:nvSpPr>
            <p:spPr>
              <a:xfrm>
                <a:off x="-76449" y="1595960"/>
                <a:ext cx="9296898" cy="107721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3200" i="1" smtClean="0">
                              <a:latin typeface="Cambria Math" panose="02040503050406030204" pitchFamily="18" charset="0"/>
                            </a:rPr>
                          </m:ctrlPr>
                        </m:sSubPr>
                        <m:e>
                          <m:r>
                            <m:rPr>
                              <m:nor/>
                            </m:rPr>
                            <a:rPr lang="en-US" sz="3200" b="0" i="0" smtClean="0">
                              <a:latin typeface="Cambria Math" panose="02040503050406030204" pitchFamily="18" charset="0"/>
                              <a:ea typeface="Cambria Math" panose="02040503050406030204" pitchFamily="18" charset="0"/>
                            </a:rPr>
                            <m:t>range</m:t>
                          </m:r>
                        </m:e>
                        <m:sub>
                          <m:r>
                            <a:rPr lang="en-US" sz="3200" b="0" i="1" smtClean="0">
                              <a:latin typeface="Cambria Math" panose="02040503050406030204" pitchFamily="18" charset="0"/>
                            </a:rPr>
                            <m:t>𝑖</m:t>
                          </m:r>
                        </m:sub>
                      </m:sSub>
                      <m:r>
                        <a:rPr lang="en-US" sz="3200" i="1">
                          <a:latin typeface="Cambria Math" panose="02040503050406030204" pitchFamily="18" charset="0"/>
                        </a:rPr>
                        <m:t>=</m:t>
                      </m:r>
                      <m:sSub>
                        <m:sSubPr>
                          <m:ctrlPr>
                            <a:rPr lang="en-US" sz="3200" i="1">
                              <a:latin typeface="Cambria Math" panose="02040503050406030204" pitchFamily="18" charset="0"/>
                            </a:rPr>
                          </m:ctrlPr>
                        </m:sSubPr>
                        <m:e>
                          <m:r>
                            <a:rPr lang="en-US" sz="3200" i="1">
                              <a:latin typeface="Cambria Math" panose="02040503050406030204" pitchFamily="18" charset="0"/>
                            </a:rPr>
                            <m:t>𝛽</m:t>
                          </m:r>
                        </m:e>
                        <m:sub>
                          <m:r>
                            <a:rPr lang="en-US" sz="3200" i="1">
                              <a:latin typeface="Cambria Math" panose="02040503050406030204" pitchFamily="18" charset="0"/>
                            </a:rPr>
                            <m:t>0</m:t>
                          </m:r>
                        </m:sub>
                      </m:sSub>
                      <m:r>
                        <a:rPr lang="en-US" sz="3200" i="1">
                          <a:latin typeface="Cambria Math" panose="02040503050406030204" pitchFamily="18" charset="0"/>
                        </a:rPr>
                        <m:t>+ </m:t>
                      </m:r>
                      <m:sSub>
                        <m:sSubPr>
                          <m:ctrlPr>
                            <a:rPr lang="en-US" sz="3200" i="1">
                              <a:latin typeface="Cambria Math" panose="02040503050406030204" pitchFamily="18" charset="0"/>
                            </a:rPr>
                          </m:ctrlPr>
                        </m:sSubPr>
                        <m:e>
                          <m:r>
                            <a:rPr lang="en-US" sz="3200" i="1">
                              <a:latin typeface="Cambria Math" panose="02040503050406030204" pitchFamily="18" charset="0"/>
                            </a:rPr>
                            <m:t>𝛽</m:t>
                          </m:r>
                        </m:e>
                        <m:sub>
                          <m:r>
                            <m:rPr>
                              <m:sty m:val="p"/>
                            </m:rPr>
                            <a:rPr lang="en-US" sz="3200" i="1" smtClean="0">
                              <a:latin typeface="Cambria Math" panose="02040503050406030204" pitchFamily="18" charset="0"/>
                              <a:ea typeface="Cambria Math" panose="02040503050406030204" pitchFamily="18" charset="0"/>
                            </a:rPr>
                            <m:t>cl</m:t>
                          </m:r>
                        </m:sub>
                      </m:sSub>
                      <m:sSub>
                        <m:sSubPr>
                          <m:ctrlPr>
                            <a:rPr lang="en-US" sz="3200" i="1">
                              <a:latin typeface="Cambria Math" panose="02040503050406030204" pitchFamily="18" charset="0"/>
                            </a:rPr>
                          </m:ctrlPr>
                        </m:sSubPr>
                        <m:e>
                          <m:r>
                            <m:rPr>
                              <m:nor/>
                            </m:rPr>
                            <a:rPr lang="en-US" sz="3200">
                              <a:latin typeface="Cambria Math" panose="02040503050406030204" pitchFamily="18" charset="0"/>
                              <a:ea typeface="Cambria Math" panose="02040503050406030204" pitchFamily="18" charset="0"/>
                            </a:rPr>
                            <m:t>classic</m:t>
                          </m:r>
                        </m:e>
                        <m:sub>
                          <m:r>
                            <a:rPr lang="en-US" sz="3200" i="1">
                              <a:latin typeface="Cambria Math" panose="02040503050406030204" pitchFamily="18" charset="0"/>
                            </a:rPr>
                            <m:t>𝑖</m:t>
                          </m:r>
                        </m:sub>
                      </m:sSub>
                      <m:r>
                        <a:rPr lang="en-US" sz="3200" i="1">
                          <a:latin typeface="Cambria Math" panose="02040503050406030204" pitchFamily="18" charset="0"/>
                        </a:rPr>
                        <m:t>+</m:t>
                      </m:r>
                      <m:sSub>
                        <m:sSubPr>
                          <m:ctrlPr>
                            <a:rPr lang="en-US" sz="3200" i="1">
                              <a:latin typeface="Cambria Math" panose="02040503050406030204" pitchFamily="18" charset="0"/>
                            </a:rPr>
                          </m:ctrlPr>
                        </m:sSubPr>
                        <m:e>
                          <m:r>
                            <a:rPr lang="en-US" sz="3200" i="1">
                              <a:latin typeface="Cambria Math" panose="02040503050406030204" pitchFamily="18" charset="0"/>
                            </a:rPr>
                            <m:t>𝛽</m:t>
                          </m:r>
                        </m:e>
                        <m:sub>
                          <m:r>
                            <m:rPr>
                              <m:nor/>
                            </m:rPr>
                            <a:rPr lang="en-US" sz="3200">
                              <a:latin typeface="Cambria Math" panose="02040503050406030204" pitchFamily="18" charset="0"/>
                              <a:ea typeface="Cambria Math" panose="02040503050406030204" pitchFamily="18" charset="0"/>
                            </a:rPr>
                            <m:t>wr</m:t>
                          </m:r>
                        </m:sub>
                      </m:sSub>
                      <m:sSub>
                        <m:sSubPr>
                          <m:ctrlPr>
                            <a:rPr lang="en-US" sz="3200" i="1">
                              <a:latin typeface="Cambria Math" panose="02040503050406030204" pitchFamily="18" charset="0"/>
                            </a:rPr>
                          </m:ctrlPr>
                        </m:sSubPr>
                        <m:e>
                          <m:r>
                            <m:rPr>
                              <m:nor/>
                            </m:rPr>
                            <a:rPr lang="en-US" sz="3200">
                              <a:latin typeface="Cambria Math" panose="02040503050406030204" pitchFamily="18" charset="0"/>
                              <a:ea typeface="Cambria Math" panose="02040503050406030204" pitchFamily="18" charset="0"/>
                            </a:rPr>
                            <m:t>wrpa</m:t>
                          </m:r>
                        </m:e>
                        <m:sub>
                          <m:r>
                            <a:rPr lang="en-US" sz="3200" i="1">
                              <a:latin typeface="Cambria Math" panose="02040503050406030204" pitchFamily="18" charset="0"/>
                            </a:rPr>
                            <m:t>𝑖</m:t>
                          </m:r>
                        </m:sub>
                      </m:sSub>
                      <m:r>
                        <a:rPr lang="en-US" sz="3200" i="1">
                          <a:latin typeface="Cambria Math" panose="02040503050406030204" pitchFamily="18" charset="0"/>
                        </a:rPr>
                        <m:t>+</m:t>
                      </m:r>
                    </m:oMath>
                  </m:oMathPara>
                </a14:m>
                <a:endParaRPr lang="en-US" sz="3200" i="1" dirty="0"/>
              </a:p>
              <a:p>
                <a:pPr/>
                <a14:m>
                  <m:oMathPara xmlns:m="http://schemas.openxmlformats.org/officeDocument/2006/math">
                    <m:oMathParaPr>
                      <m:jc m:val="centerGroup"/>
                    </m:oMathParaPr>
                    <m:oMath xmlns:m="http://schemas.openxmlformats.org/officeDocument/2006/math">
                      <m:sSub>
                        <m:sSubPr>
                          <m:ctrlPr>
                            <a:rPr lang="en-US" sz="3200" i="1">
                              <a:latin typeface="Cambria Math" panose="02040503050406030204" pitchFamily="18" charset="0"/>
                            </a:rPr>
                          </m:ctrlPr>
                        </m:sSubPr>
                        <m:e>
                          <m:r>
                            <a:rPr lang="en-US" sz="3200" b="0" i="1" smtClean="0">
                              <a:latin typeface="Cambria Math" panose="02040503050406030204" pitchFamily="18" charset="0"/>
                            </a:rPr>
                            <m:t>𝑓</m:t>
                          </m:r>
                        </m:e>
                        <m:sub>
                          <m:r>
                            <m:rPr>
                              <m:nor/>
                            </m:rPr>
                            <a:rPr lang="en-US" sz="3200">
                              <a:latin typeface="Cambria Math" panose="02040503050406030204" pitchFamily="18" charset="0"/>
                              <a:ea typeface="Cambria Math" panose="02040503050406030204" pitchFamily="18" charset="0"/>
                            </a:rPr>
                            <m:t>as</m:t>
                          </m:r>
                        </m:sub>
                      </m:sSub>
                      <m:d>
                        <m:dPr>
                          <m:ctrlPr>
                            <a:rPr lang="en-US" sz="3200" i="1" smtClean="0">
                              <a:latin typeface="Cambria Math" panose="02040503050406030204" pitchFamily="18" charset="0"/>
                            </a:rPr>
                          </m:ctrlPr>
                        </m:dPr>
                        <m:e>
                          <m:sSub>
                            <m:sSubPr>
                              <m:ctrlPr>
                                <a:rPr lang="en-US" sz="3200" i="1">
                                  <a:latin typeface="Cambria Math" panose="02040503050406030204" pitchFamily="18" charset="0"/>
                                </a:rPr>
                              </m:ctrlPr>
                            </m:sSubPr>
                            <m:e>
                              <m:r>
                                <m:rPr>
                                  <m:nor/>
                                </m:rPr>
                                <a:rPr lang="en-US" sz="3200">
                                  <a:latin typeface="Cambria Math" panose="02040503050406030204" pitchFamily="18" charset="0"/>
                                  <a:ea typeface="Cambria Math" panose="02040503050406030204" pitchFamily="18" charset="0"/>
                                </a:rPr>
                                <m:t>airspeed</m:t>
                              </m:r>
                            </m:e>
                            <m:sub>
                              <m:r>
                                <a:rPr lang="en-US" sz="3200" i="1">
                                  <a:latin typeface="Cambria Math" panose="02040503050406030204" pitchFamily="18" charset="0"/>
                                </a:rPr>
                                <m:t>𝑖</m:t>
                              </m:r>
                            </m:sub>
                          </m:sSub>
                        </m:e>
                      </m:d>
                      <m:r>
                        <a:rPr lang="en-US" sz="3200" i="1">
                          <a:latin typeface="Cambria Math" panose="02040503050406030204" pitchFamily="18" charset="0"/>
                        </a:rPr>
                        <m:t>+</m:t>
                      </m:r>
                      <m:sSub>
                        <m:sSubPr>
                          <m:ctrlPr>
                            <a:rPr lang="en-US" sz="3200" i="1">
                              <a:latin typeface="Cambria Math" panose="02040503050406030204" pitchFamily="18" charset="0"/>
                            </a:rPr>
                          </m:ctrlPr>
                        </m:sSubPr>
                        <m:e>
                          <m:r>
                            <a:rPr lang="en-US" sz="3200" b="0" i="1" smtClean="0">
                              <a:latin typeface="Cambria Math" panose="02040503050406030204" pitchFamily="18" charset="0"/>
                            </a:rPr>
                            <m:t>𝑓</m:t>
                          </m:r>
                        </m:e>
                        <m:sub>
                          <m:r>
                            <m:rPr>
                              <m:nor/>
                            </m:rPr>
                            <a:rPr lang="en-US" sz="3200">
                              <a:latin typeface="Cambria Math" panose="02040503050406030204" pitchFamily="18" charset="0"/>
                              <a:ea typeface="Cambria Math" panose="02040503050406030204" pitchFamily="18" charset="0"/>
                            </a:rPr>
                            <m:t>an</m:t>
                          </m:r>
                        </m:sub>
                      </m:sSub>
                      <m:d>
                        <m:dPr>
                          <m:ctrlPr>
                            <a:rPr lang="en-US" sz="3200" i="1" smtClean="0">
                              <a:latin typeface="Cambria Math" panose="02040503050406030204" pitchFamily="18" charset="0"/>
                            </a:rPr>
                          </m:ctrlPr>
                        </m:dPr>
                        <m:e>
                          <m:sSub>
                            <m:sSubPr>
                              <m:ctrlPr>
                                <a:rPr lang="en-US" sz="3200" i="1">
                                  <a:latin typeface="Cambria Math" panose="02040503050406030204" pitchFamily="18" charset="0"/>
                                </a:rPr>
                              </m:ctrlPr>
                            </m:sSubPr>
                            <m:e>
                              <m:r>
                                <m:rPr>
                                  <m:nor/>
                                </m:rPr>
                                <a:rPr lang="en-US" sz="3200">
                                  <a:latin typeface="Cambria Math" panose="02040503050406030204" pitchFamily="18" charset="0"/>
                                  <a:ea typeface="Cambria Math" panose="02040503050406030204" pitchFamily="18" charset="0"/>
                                </a:rPr>
                                <m:t>angle</m:t>
                              </m:r>
                            </m:e>
                            <m:sub>
                              <m:r>
                                <a:rPr lang="en-US" sz="3200" i="1">
                                  <a:latin typeface="Cambria Math" panose="02040503050406030204" pitchFamily="18" charset="0"/>
                                </a:rPr>
                                <m:t>𝑖</m:t>
                              </m:r>
                            </m:sub>
                          </m:sSub>
                        </m:e>
                      </m:d>
                      <m:r>
                        <a:rPr lang="en-US" sz="3200" b="0" i="1" smtClean="0">
                          <a:latin typeface="Cambria Math" panose="02040503050406030204" pitchFamily="18" charset="0"/>
                        </a:rPr>
                        <m:t>+</m:t>
                      </m:r>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ea typeface="Cambria Math" panose="02040503050406030204" pitchFamily="18" charset="0"/>
                            </a:rPr>
                            <m:t>𝜖</m:t>
                          </m:r>
                        </m:e>
                        <m:sub>
                          <m:r>
                            <a:rPr lang="en-US" sz="3200" b="0" i="1" smtClean="0">
                              <a:latin typeface="Cambria Math" panose="02040503050406030204" pitchFamily="18" charset="0"/>
                            </a:rPr>
                            <m:t>𝑖</m:t>
                          </m:r>
                        </m:sub>
                      </m:sSub>
                      <m:r>
                        <a:rPr lang="en-US" sz="3200" i="1">
                          <a:latin typeface="Cambria Math" panose="02040503050406030204" pitchFamily="18" charset="0"/>
                        </a:rPr>
                        <m:t> </m:t>
                      </m:r>
                    </m:oMath>
                  </m:oMathPara>
                </a14:m>
                <a:endParaRPr lang="en-US" sz="3200" dirty="0"/>
              </a:p>
            </p:txBody>
          </p:sp>
        </mc:Choice>
        <mc:Fallback xmlns="">
          <p:sp>
            <p:nvSpPr>
              <p:cNvPr id="11" name="TextBox 10">
                <a:extLst>
                  <a:ext uri="{FF2B5EF4-FFF2-40B4-BE49-F238E27FC236}">
                    <a16:creationId xmlns:a16="http://schemas.microsoft.com/office/drawing/2014/main" id="{EBE3B9FE-E3E4-4D2E-B805-02B2A52D474F}"/>
                  </a:ext>
                </a:extLst>
              </p:cNvPr>
              <p:cNvSpPr txBox="1">
                <a:spLocks noRot="1" noChangeAspect="1" noMove="1" noResize="1" noEditPoints="1" noAdjustHandles="1" noChangeArrowheads="1" noChangeShapeType="1" noTextEdit="1"/>
              </p:cNvSpPr>
              <p:nvPr/>
            </p:nvSpPr>
            <p:spPr>
              <a:xfrm>
                <a:off x="-76449" y="1595960"/>
                <a:ext cx="9296898" cy="1077218"/>
              </a:xfrm>
              <a:prstGeom prst="rect">
                <a:avLst/>
              </a:prstGeom>
              <a:blipFill>
                <a:blip r:embed="rId3"/>
                <a:stretch>
                  <a:fillRect/>
                </a:stretch>
              </a:blipFill>
            </p:spPr>
            <p:txBody>
              <a:bodyPr/>
              <a:lstStyle/>
              <a:p>
                <a:r>
                  <a:rPr lang="en-US">
                    <a:noFill/>
                  </a:rPr>
                  <a:t> </a:t>
                </a:r>
              </a:p>
            </p:txBody>
          </p:sp>
        </mc:Fallback>
      </mc:AlternateContent>
      <p:sp>
        <p:nvSpPr>
          <p:cNvPr id="5" name="Text Placeholder 4">
            <a:extLst>
              <a:ext uri="{FF2B5EF4-FFF2-40B4-BE49-F238E27FC236}">
                <a16:creationId xmlns:a16="http://schemas.microsoft.com/office/drawing/2014/main" id="{E8CAA88D-91B5-4180-B472-41D46BF1BD03}"/>
              </a:ext>
            </a:extLst>
          </p:cNvPr>
          <p:cNvSpPr>
            <a:spLocks noGrp="1"/>
          </p:cNvSpPr>
          <p:nvPr>
            <p:ph type="body" sz="quarter" idx="11"/>
          </p:nvPr>
        </p:nvSpPr>
        <p:spPr/>
        <p:txBody>
          <a:bodyPr/>
          <a:lstStyle/>
          <a:p>
            <a:endParaRPr lang="en-US"/>
          </a:p>
        </p:txBody>
      </p:sp>
      <p:pic>
        <p:nvPicPr>
          <p:cNvPr id="15" name="Picture" descr="Figure 10.10: Estimated response functions for the GAM predicting paper plane terminal range.">
            <a:extLst>
              <a:ext uri="{FF2B5EF4-FFF2-40B4-BE49-F238E27FC236}">
                <a16:creationId xmlns:a16="http://schemas.microsoft.com/office/drawing/2014/main" id="{C6D7D3A0-F927-4EAB-9179-639AD5E4C449}"/>
              </a:ext>
            </a:extLst>
          </p:cNvPr>
          <p:cNvPicPr/>
          <p:nvPr/>
        </p:nvPicPr>
        <p:blipFill>
          <a:blip r:embed="rId4"/>
          <a:stretch>
            <a:fillRect/>
          </a:stretch>
        </p:blipFill>
        <p:spPr bwMode="auto">
          <a:xfrm>
            <a:off x="933227" y="3497376"/>
            <a:ext cx="7277546" cy="2725614"/>
          </a:xfrm>
          <a:prstGeom prst="rect">
            <a:avLst/>
          </a:prstGeom>
          <a:noFill/>
          <a:ln w="9525">
            <a:noFill/>
            <a:headEnd/>
            <a:tailEnd/>
          </a:ln>
        </p:spPr>
      </p:pic>
      <p:grpSp>
        <p:nvGrpSpPr>
          <p:cNvPr id="17" name="Group 16">
            <a:extLst>
              <a:ext uri="{FF2B5EF4-FFF2-40B4-BE49-F238E27FC236}">
                <a16:creationId xmlns:a16="http://schemas.microsoft.com/office/drawing/2014/main" id="{A29769F4-D86E-4DF2-A418-9749601E5228}"/>
              </a:ext>
            </a:extLst>
          </p:cNvPr>
          <p:cNvGrpSpPr/>
          <p:nvPr/>
        </p:nvGrpSpPr>
        <p:grpSpPr>
          <a:xfrm>
            <a:off x="2924357" y="2081426"/>
            <a:ext cx="5633869" cy="2525080"/>
            <a:chOff x="2924357" y="2081426"/>
            <a:chExt cx="5633869" cy="2525080"/>
          </a:xfrm>
        </p:grpSpPr>
        <p:sp>
          <p:nvSpPr>
            <p:cNvPr id="7" name="Rectangle 6">
              <a:extLst>
                <a:ext uri="{FF2B5EF4-FFF2-40B4-BE49-F238E27FC236}">
                  <a16:creationId xmlns:a16="http://schemas.microsoft.com/office/drawing/2014/main" id="{4B17F646-8938-4EC4-B621-836C79D8AC92}"/>
                </a:ext>
              </a:extLst>
            </p:cNvPr>
            <p:cNvSpPr/>
            <p:nvPr/>
          </p:nvSpPr>
          <p:spPr>
            <a:xfrm flipH="1">
              <a:off x="6071731" y="3908056"/>
              <a:ext cx="2486495" cy="698450"/>
            </a:xfrm>
            <a:prstGeom prst="rect">
              <a:avLst/>
            </a:prstGeom>
            <a:solidFill>
              <a:srgbClr val="FFFF00"/>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Coefficients like those in traditional linear models</a:t>
              </a:r>
            </a:p>
          </p:txBody>
        </p:sp>
        <p:cxnSp>
          <p:nvCxnSpPr>
            <p:cNvPr id="8" name="Straight Arrow Connector 7">
              <a:extLst>
                <a:ext uri="{FF2B5EF4-FFF2-40B4-BE49-F238E27FC236}">
                  <a16:creationId xmlns:a16="http://schemas.microsoft.com/office/drawing/2014/main" id="{897A651A-2FC2-4370-8D75-8D2AF47E8F41}"/>
                </a:ext>
              </a:extLst>
            </p:cNvPr>
            <p:cNvCxnSpPr>
              <a:cxnSpLocks/>
            </p:cNvCxnSpPr>
            <p:nvPr/>
          </p:nvCxnSpPr>
          <p:spPr>
            <a:xfrm flipH="1" flipV="1">
              <a:off x="4218317" y="2113472"/>
              <a:ext cx="1872809" cy="1802363"/>
            </a:xfrm>
            <a:prstGeom prst="straightConnector1">
              <a:avLst/>
            </a:prstGeom>
            <a:ln w="571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04C1F656-E097-4002-AC1F-F6DF8550115F}"/>
                </a:ext>
              </a:extLst>
            </p:cNvPr>
            <p:cNvCxnSpPr>
              <a:cxnSpLocks/>
              <a:stCxn id="7" idx="3"/>
            </p:cNvCxnSpPr>
            <p:nvPr/>
          </p:nvCxnSpPr>
          <p:spPr>
            <a:xfrm flipH="1" flipV="1">
              <a:off x="2924357" y="2113473"/>
              <a:ext cx="3147374" cy="2143808"/>
            </a:xfrm>
            <a:prstGeom prst="straightConnector1">
              <a:avLst/>
            </a:prstGeom>
            <a:ln w="571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A7AE45CB-842A-4FD4-B352-ADCC93036481}"/>
                </a:ext>
              </a:extLst>
            </p:cNvPr>
            <p:cNvCxnSpPr>
              <a:cxnSpLocks/>
              <a:stCxn id="7" idx="0"/>
            </p:cNvCxnSpPr>
            <p:nvPr/>
          </p:nvCxnSpPr>
          <p:spPr>
            <a:xfrm flipH="1" flipV="1">
              <a:off x="6071734" y="2081426"/>
              <a:ext cx="1243244" cy="1826630"/>
            </a:xfrm>
            <a:prstGeom prst="straightConnector1">
              <a:avLst/>
            </a:prstGeom>
            <a:ln w="571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632605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4129D96-166F-43E1-A653-7415CCB7C30A}"/>
              </a:ext>
            </a:extLst>
          </p:cNvPr>
          <p:cNvSpPr>
            <a:spLocks noGrp="1"/>
          </p:cNvSpPr>
          <p:nvPr>
            <p:ph type="title"/>
          </p:nvPr>
        </p:nvSpPr>
        <p:spPr/>
        <p:txBody>
          <a:bodyPr/>
          <a:lstStyle/>
          <a:p>
            <a:r>
              <a:rPr lang="en-US" dirty="0"/>
              <a:t>An additive model fits smooth, mostly unspecified functions to the data</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EBE3B9FE-E3E4-4D2E-B805-02B2A52D474F}"/>
                  </a:ext>
                </a:extLst>
              </p:cNvPr>
              <p:cNvSpPr txBox="1"/>
              <p:nvPr/>
            </p:nvSpPr>
            <p:spPr>
              <a:xfrm>
                <a:off x="-76449" y="1595960"/>
                <a:ext cx="9296898" cy="107721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3200" i="1" smtClean="0">
                              <a:latin typeface="Cambria Math" panose="02040503050406030204" pitchFamily="18" charset="0"/>
                            </a:rPr>
                          </m:ctrlPr>
                        </m:sSubPr>
                        <m:e>
                          <m:r>
                            <m:rPr>
                              <m:nor/>
                            </m:rPr>
                            <a:rPr lang="en-US" sz="3200" b="0" i="0" smtClean="0">
                              <a:latin typeface="Cambria Math" panose="02040503050406030204" pitchFamily="18" charset="0"/>
                              <a:ea typeface="Cambria Math" panose="02040503050406030204" pitchFamily="18" charset="0"/>
                            </a:rPr>
                            <m:t>range</m:t>
                          </m:r>
                        </m:e>
                        <m:sub>
                          <m:r>
                            <a:rPr lang="en-US" sz="3200" b="0" i="1" smtClean="0">
                              <a:latin typeface="Cambria Math" panose="02040503050406030204" pitchFamily="18" charset="0"/>
                            </a:rPr>
                            <m:t>𝑖</m:t>
                          </m:r>
                        </m:sub>
                      </m:sSub>
                      <m:r>
                        <a:rPr lang="en-US" sz="3200" i="1">
                          <a:latin typeface="Cambria Math" panose="02040503050406030204" pitchFamily="18" charset="0"/>
                        </a:rPr>
                        <m:t>=</m:t>
                      </m:r>
                      <m:sSub>
                        <m:sSubPr>
                          <m:ctrlPr>
                            <a:rPr lang="en-US" sz="3200" i="1">
                              <a:latin typeface="Cambria Math" panose="02040503050406030204" pitchFamily="18" charset="0"/>
                            </a:rPr>
                          </m:ctrlPr>
                        </m:sSubPr>
                        <m:e>
                          <m:r>
                            <a:rPr lang="en-US" sz="3200" i="1">
                              <a:latin typeface="Cambria Math" panose="02040503050406030204" pitchFamily="18" charset="0"/>
                            </a:rPr>
                            <m:t>𝛽</m:t>
                          </m:r>
                        </m:e>
                        <m:sub>
                          <m:r>
                            <a:rPr lang="en-US" sz="3200" i="1">
                              <a:latin typeface="Cambria Math" panose="02040503050406030204" pitchFamily="18" charset="0"/>
                            </a:rPr>
                            <m:t>0</m:t>
                          </m:r>
                        </m:sub>
                      </m:sSub>
                      <m:r>
                        <a:rPr lang="en-US" sz="3200" i="1">
                          <a:latin typeface="Cambria Math" panose="02040503050406030204" pitchFamily="18" charset="0"/>
                        </a:rPr>
                        <m:t>+ </m:t>
                      </m:r>
                      <m:sSub>
                        <m:sSubPr>
                          <m:ctrlPr>
                            <a:rPr lang="en-US" sz="3200" i="1">
                              <a:latin typeface="Cambria Math" panose="02040503050406030204" pitchFamily="18" charset="0"/>
                            </a:rPr>
                          </m:ctrlPr>
                        </m:sSubPr>
                        <m:e>
                          <m:r>
                            <a:rPr lang="en-US" sz="3200" i="1">
                              <a:latin typeface="Cambria Math" panose="02040503050406030204" pitchFamily="18" charset="0"/>
                            </a:rPr>
                            <m:t>𝛽</m:t>
                          </m:r>
                        </m:e>
                        <m:sub>
                          <m:r>
                            <m:rPr>
                              <m:sty m:val="p"/>
                            </m:rPr>
                            <a:rPr lang="en-US" sz="3200" i="1" smtClean="0">
                              <a:latin typeface="Cambria Math" panose="02040503050406030204" pitchFamily="18" charset="0"/>
                              <a:ea typeface="Cambria Math" panose="02040503050406030204" pitchFamily="18" charset="0"/>
                            </a:rPr>
                            <m:t>cl</m:t>
                          </m:r>
                        </m:sub>
                      </m:sSub>
                      <m:sSub>
                        <m:sSubPr>
                          <m:ctrlPr>
                            <a:rPr lang="en-US" sz="3200" i="1">
                              <a:latin typeface="Cambria Math" panose="02040503050406030204" pitchFamily="18" charset="0"/>
                            </a:rPr>
                          </m:ctrlPr>
                        </m:sSubPr>
                        <m:e>
                          <m:r>
                            <m:rPr>
                              <m:nor/>
                            </m:rPr>
                            <a:rPr lang="en-US" sz="3200">
                              <a:latin typeface="Cambria Math" panose="02040503050406030204" pitchFamily="18" charset="0"/>
                              <a:ea typeface="Cambria Math" panose="02040503050406030204" pitchFamily="18" charset="0"/>
                            </a:rPr>
                            <m:t>classic</m:t>
                          </m:r>
                        </m:e>
                        <m:sub>
                          <m:r>
                            <a:rPr lang="en-US" sz="3200" i="1">
                              <a:latin typeface="Cambria Math" panose="02040503050406030204" pitchFamily="18" charset="0"/>
                            </a:rPr>
                            <m:t>𝑖</m:t>
                          </m:r>
                        </m:sub>
                      </m:sSub>
                      <m:r>
                        <a:rPr lang="en-US" sz="3200" i="1">
                          <a:latin typeface="Cambria Math" panose="02040503050406030204" pitchFamily="18" charset="0"/>
                        </a:rPr>
                        <m:t>+</m:t>
                      </m:r>
                      <m:sSub>
                        <m:sSubPr>
                          <m:ctrlPr>
                            <a:rPr lang="en-US" sz="3200" i="1">
                              <a:latin typeface="Cambria Math" panose="02040503050406030204" pitchFamily="18" charset="0"/>
                            </a:rPr>
                          </m:ctrlPr>
                        </m:sSubPr>
                        <m:e>
                          <m:r>
                            <a:rPr lang="en-US" sz="3200" i="1">
                              <a:latin typeface="Cambria Math" panose="02040503050406030204" pitchFamily="18" charset="0"/>
                            </a:rPr>
                            <m:t>𝛽</m:t>
                          </m:r>
                        </m:e>
                        <m:sub>
                          <m:r>
                            <m:rPr>
                              <m:nor/>
                            </m:rPr>
                            <a:rPr lang="en-US" sz="3200">
                              <a:latin typeface="Cambria Math" panose="02040503050406030204" pitchFamily="18" charset="0"/>
                              <a:ea typeface="Cambria Math" panose="02040503050406030204" pitchFamily="18" charset="0"/>
                            </a:rPr>
                            <m:t>wr</m:t>
                          </m:r>
                        </m:sub>
                      </m:sSub>
                      <m:sSub>
                        <m:sSubPr>
                          <m:ctrlPr>
                            <a:rPr lang="en-US" sz="3200" i="1">
                              <a:latin typeface="Cambria Math" panose="02040503050406030204" pitchFamily="18" charset="0"/>
                            </a:rPr>
                          </m:ctrlPr>
                        </m:sSubPr>
                        <m:e>
                          <m:r>
                            <m:rPr>
                              <m:nor/>
                            </m:rPr>
                            <a:rPr lang="en-US" sz="3200">
                              <a:latin typeface="Cambria Math" panose="02040503050406030204" pitchFamily="18" charset="0"/>
                              <a:ea typeface="Cambria Math" panose="02040503050406030204" pitchFamily="18" charset="0"/>
                            </a:rPr>
                            <m:t>wrpa</m:t>
                          </m:r>
                        </m:e>
                        <m:sub>
                          <m:r>
                            <a:rPr lang="en-US" sz="3200" i="1">
                              <a:latin typeface="Cambria Math" panose="02040503050406030204" pitchFamily="18" charset="0"/>
                            </a:rPr>
                            <m:t>𝑖</m:t>
                          </m:r>
                        </m:sub>
                      </m:sSub>
                      <m:r>
                        <a:rPr lang="en-US" sz="3200" i="1">
                          <a:latin typeface="Cambria Math" panose="02040503050406030204" pitchFamily="18" charset="0"/>
                        </a:rPr>
                        <m:t>+</m:t>
                      </m:r>
                    </m:oMath>
                  </m:oMathPara>
                </a14:m>
                <a:endParaRPr lang="en-US" sz="3200" i="1" dirty="0"/>
              </a:p>
              <a:p>
                <a:pPr/>
                <a14:m>
                  <m:oMathPara xmlns:m="http://schemas.openxmlformats.org/officeDocument/2006/math">
                    <m:oMathParaPr>
                      <m:jc m:val="centerGroup"/>
                    </m:oMathParaPr>
                    <m:oMath xmlns:m="http://schemas.openxmlformats.org/officeDocument/2006/math">
                      <m:sSub>
                        <m:sSubPr>
                          <m:ctrlPr>
                            <a:rPr lang="en-US" sz="3200" i="1">
                              <a:latin typeface="Cambria Math" panose="02040503050406030204" pitchFamily="18" charset="0"/>
                            </a:rPr>
                          </m:ctrlPr>
                        </m:sSubPr>
                        <m:e>
                          <m:r>
                            <a:rPr lang="en-US" sz="3200" b="0" i="1" smtClean="0">
                              <a:latin typeface="Cambria Math" panose="02040503050406030204" pitchFamily="18" charset="0"/>
                            </a:rPr>
                            <m:t>𝑓</m:t>
                          </m:r>
                        </m:e>
                        <m:sub>
                          <m:r>
                            <m:rPr>
                              <m:nor/>
                            </m:rPr>
                            <a:rPr lang="en-US" sz="3200">
                              <a:latin typeface="Cambria Math" panose="02040503050406030204" pitchFamily="18" charset="0"/>
                              <a:ea typeface="Cambria Math" panose="02040503050406030204" pitchFamily="18" charset="0"/>
                            </a:rPr>
                            <m:t>as</m:t>
                          </m:r>
                        </m:sub>
                      </m:sSub>
                      <m:d>
                        <m:dPr>
                          <m:ctrlPr>
                            <a:rPr lang="en-US" sz="3200" i="1" smtClean="0">
                              <a:latin typeface="Cambria Math" panose="02040503050406030204" pitchFamily="18" charset="0"/>
                            </a:rPr>
                          </m:ctrlPr>
                        </m:dPr>
                        <m:e>
                          <m:sSub>
                            <m:sSubPr>
                              <m:ctrlPr>
                                <a:rPr lang="en-US" sz="3200" i="1">
                                  <a:latin typeface="Cambria Math" panose="02040503050406030204" pitchFamily="18" charset="0"/>
                                </a:rPr>
                              </m:ctrlPr>
                            </m:sSubPr>
                            <m:e>
                              <m:r>
                                <m:rPr>
                                  <m:nor/>
                                </m:rPr>
                                <a:rPr lang="en-US" sz="3200">
                                  <a:latin typeface="Cambria Math" panose="02040503050406030204" pitchFamily="18" charset="0"/>
                                  <a:ea typeface="Cambria Math" panose="02040503050406030204" pitchFamily="18" charset="0"/>
                                </a:rPr>
                                <m:t>airspeed</m:t>
                              </m:r>
                            </m:e>
                            <m:sub>
                              <m:r>
                                <a:rPr lang="en-US" sz="3200" i="1">
                                  <a:latin typeface="Cambria Math" panose="02040503050406030204" pitchFamily="18" charset="0"/>
                                </a:rPr>
                                <m:t>𝑖</m:t>
                              </m:r>
                            </m:sub>
                          </m:sSub>
                        </m:e>
                      </m:d>
                      <m:r>
                        <a:rPr lang="en-US" sz="3200" i="1">
                          <a:latin typeface="Cambria Math" panose="02040503050406030204" pitchFamily="18" charset="0"/>
                        </a:rPr>
                        <m:t>+</m:t>
                      </m:r>
                      <m:sSub>
                        <m:sSubPr>
                          <m:ctrlPr>
                            <a:rPr lang="en-US" sz="3200" i="1">
                              <a:latin typeface="Cambria Math" panose="02040503050406030204" pitchFamily="18" charset="0"/>
                            </a:rPr>
                          </m:ctrlPr>
                        </m:sSubPr>
                        <m:e>
                          <m:r>
                            <a:rPr lang="en-US" sz="3200" b="0" i="1" smtClean="0">
                              <a:latin typeface="Cambria Math" panose="02040503050406030204" pitchFamily="18" charset="0"/>
                            </a:rPr>
                            <m:t>𝑓</m:t>
                          </m:r>
                        </m:e>
                        <m:sub>
                          <m:r>
                            <m:rPr>
                              <m:nor/>
                            </m:rPr>
                            <a:rPr lang="en-US" sz="3200">
                              <a:latin typeface="Cambria Math" panose="02040503050406030204" pitchFamily="18" charset="0"/>
                              <a:ea typeface="Cambria Math" panose="02040503050406030204" pitchFamily="18" charset="0"/>
                            </a:rPr>
                            <m:t>an</m:t>
                          </m:r>
                        </m:sub>
                      </m:sSub>
                      <m:d>
                        <m:dPr>
                          <m:ctrlPr>
                            <a:rPr lang="en-US" sz="3200" i="1" smtClean="0">
                              <a:latin typeface="Cambria Math" panose="02040503050406030204" pitchFamily="18" charset="0"/>
                            </a:rPr>
                          </m:ctrlPr>
                        </m:dPr>
                        <m:e>
                          <m:sSub>
                            <m:sSubPr>
                              <m:ctrlPr>
                                <a:rPr lang="en-US" sz="3200" i="1">
                                  <a:latin typeface="Cambria Math" panose="02040503050406030204" pitchFamily="18" charset="0"/>
                                </a:rPr>
                              </m:ctrlPr>
                            </m:sSubPr>
                            <m:e>
                              <m:r>
                                <m:rPr>
                                  <m:nor/>
                                </m:rPr>
                                <a:rPr lang="en-US" sz="3200">
                                  <a:latin typeface="Cambria Math" panose="02040503050406030204" pitchFamily="18" charset="0"/>
                                  <a:ea typeface="Cambria Math" panose="02040503050406030204" pitchFamily="18" charset="0"/>
                                </a:rPr>
                                <m:t>angle</m:t>
                              </m:r>
                            </m:e>
                            <m:sub>
                              <m:r>
                                <a:rPr lang="en-US" sz="3200" i="1">
                                  <a:latin typeface="Cambria Math" panose="02040503050406030204" pitchFamily="18" charset="0"/>
                                </a:rPr>
                                <m:t>𝑖</m:t>
                              </m:r>
                            </m:sub>
                          </m:sSub>
                        </m:e>
                      </m:d>
                      <m:r>
                        <a:rPr lang="en-US" sz="3200" b="0" i="1" smtClean="0">
                          <a:latin typeface="Cambria Math" panose="02040503050406030204" pitchFamily="18" charset="0"/>
                        </a:rPr>
                        <m:t>+</m:t>
                      </m:r>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ea typeface="Cambria Math" panose="02040503050406030204" pitchFamily="18" charset="0"/>
                            </a:rPr>
                            <m:t>𝜖</m:t>
                          </m:r>
                        </m:e>
                        <m:sub>
                          <m:r>
                            <a:rPr lang="en-US" sz="3200" b="0" i="1" smtClean="0">
                              <a:latin typeface="Cambria Math" panose="02040503050406030204" pitchFamily="18" charset="0"/>
                            </a:rPr>
                            <m:t>𝑖</m:t>
                          </m:r>
                        </m:sub>
                      </m:sSub>
                      <m:r>
                        <a:rPr lang="en-US" sz="3200" i="1">
                          <a:latin typeface="Cambria Math" panose="02040503050406030204" pitchFamily="18" charset="0"/>
                        </a:rPr>
                        <m:t> </m:t>
                      </m:r>
                    </m:oMath>
                  </m:oMathPara>
                </a14:m>
                <a:endParaRPr lang="en-US" sz="3200" dirty="0"/>
              </a:p>
            </p:txBody>
          </p:sp>
        </mc:Choice>
        <mc:Fallback xmlns="">
          <p:sp>
            <p:nvSpPr>
              <p:cNvPr id="11" name="TextBox 10">
                <a:extLst>
                  <a:ext uri="{FF2B5EF4-FFF2-40B4-BE49-F238E27FC236}">
                    <a16:creationId xmlns:a16="http://schemas.microsoft.com/office/drawing/2014/main" id="{EBE3B9FE-E3E4-4D2E-B805-02B2A52D474F}"/>
                  </a:ext>
                </a:extLst>
              </p:cNvPr>
              <p:cNvSpPr txBox="1">
                <a:spLocks noRot="1" noChangeAspect="1" noMove="1" noResize="1" noEditPoints="1" noAdjustHandles="1" noChangeArrowheads="1" noChangeShapeType="1" noTextEdit="1"/>
              </p:cNvSpPr>
              <p:nvPr/>
            </p:nvSpPr>
            <p:spPr>
              <a:xfrm>
                <a:off x="-76449" y="1595960"/>
                <a:ext cx="9296898" cy="1077218"/>
              </a:xfrm>
              <a:prstGeom prst="rect">
                <a:avLst/>
              </a:prstGeom>
              <a:blipFill>
                <a:blip r:embed="rId3"/>
                <a:stretch>
                  <a:fillRect/>
                </a:stretch>
              </a:blipFill>
            </p:spPr>
            <p:txBody>
              <a:bodyPr/>
              <a:lstStyle/>
              <a:p>
                <a:r>
                  <a:rPr lang="en-US">
                    <a:noFill/>
                  </a:rPr>
                  <a:t> </a:t>
                </a:r>
              </a:p>
            </p:txBody>
          </p:sp>
        </mc:Fallback>
      </mc:AlternateContent>
      <p:sp>
        <p:nvSpPr>
          <p:cNvPr id="5" name="Text Placeholder 4">
            <a:extLst>
              <a:ext uri="{FF2B5EF4-FFF2-40B4-BE49-F238E27FC236}">
                <a16:creationId xmlns:a16="http://schemas.microsoft.com/office/drawing/2014/main" id="{E8CAA88D-91B5-4180-B472-41D46BF1BD03}"/>
              </a:ext>
            </a:extLst>
          </p:cNvPr>
          <p:cNvSpPr>
            <a:spLocks noGrp="1"/>
          </p:cNvSpPr>
          <p:nvPr>
            <p:ph type="body" sz="quarter" idx="11"/>
          </p:nvPr>
        </p:nvSpPr>
        <p:spPr/>
        <p:txBody>
          <a:bodyPr/>
          <a:lstStyle/>
          <a:p>
            <a:endParaRPr lang="en-US"/>
          </a:p>
        </p:txBody>
      </p:sp>
      <p:pic>
        <p:nvPicPr>
          <p:cNvPr id="15" name="Picture" descr="Figure 10.10: Estimated response functions for the GAM predicting paper plane terminal range.">
            <a:extLst>
              <a:ext uri="{FF2B5EF4-FFF2-40B4-BE49-F238E27FC236}">
                <a16:creationId xmlns:a16="http://schemas.microsoft.com/office/drawing/2014/main" id="{C6D7D3A0-F927-4EAB-9179-639AD5E4C449}"/>
              </a:ext>
            </a:extLst>
          </p:cNvPr>
          <p:cNvPicPr/>
          <p:nvPr/>
        </p:nvPicPr>
        <p:blipFill>
          <a:blip r:embed="rId4"/>
          <a:stretch>
            <a:fillRect/>
          </a:stretch>
        </p:blipFill>
        <p:spPr bwMode="auto">
          <a:xfrm>
            <a:off x="933227" y="3497376"/>
            <a:ext cx="7277546" cy="2725614"/>
          </a:xfrm>
          <a:prstGeom prst="rect">
            <a:avLst/>
          </a:prstGeom>
          <a:noFill/>
          <a:ln w="9525">
            <a:noFill/>
            <a:headEnd/>
            <a:tailEnd/>
          </a:ln>
        </p:spPr>
      </p:pic>
      <p:sp>
        <p:nvSpPr>
          <p:cNvPr id="7" name="Rectangle 6">
            <a:extLst>
              <a:ext uri="{FF2B5EF4-FFF2-40B4-BE49-F238E27FC236}">
                <a16:creationId xmlns:a16="http://schemas.microsoft.com/office/drawing/2014/main" id="{4B17F646-8938-4EC4-B621-836C79D8AC92}"/>
              </a:ext>
            </a:extLst>
          </p:cNvPr>
          <p:cNvSpPr/>
          <p:nvPr/>
        </p:nvSpPr>
        <p:spPr>
          <a:xfrm flipH="1">
            <a:off x="3070924" y="2928726"/>
            <a:ext cx="2486495" cy="824198"/>
          </a:xfrm>
          <a:prstGeom prst="rect">
            <a:avLst/>
          </a:prstGeom>
          <a:solidFill>
            <a:srgbClr val="FFFF00"/>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Arbitrary smooth functions discovered from the data</a:t>
            </a:r>
          </a:p>
        </p:txBody>
      </p:sp>
      <p:cxnSp>
        <p:nvCxnSpPr>
          <p:cNvPr id="8" name="Straight Arrow Connector 7">
            <a:extLst>
              <a:ext uri="{FF2B5EF4-FFF2-40B4-BE49-F238E27FC236}">
                <a16:creationId xmlns:a16="http://schemas.microsoft.com/office/drawing/2014/main" id="{897A651A-2FC2-4370-8D75-8D2AF47E8F41}"/>
              </a:ext>
            </a:extLst>
          </p:cNvPr>
          <p:cNvCxnSpPr>
            <a:cxnSpLocks/>
          </p:cNvCxnSpPr>
          <p:nvPr/>
        </p:nvCxnSpPr>
        <p:spPr>
          <a:xfrm>
            <a:off x="5557420" y="3627177"/>
            <a:ext cx="248157" cy="302098"/>
          </a:xfrm>
          <a:prstGeom prst="straightConnector1">
            <a:avLst/>
          </a:prstGeom>
          <a:ln w="571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04C1F656-E097-4002-AC1F-F6DF8550115F}"/>
              </a:ext>
            </a:extLst>
          </p:cNvPr>
          <p:cNvCxnSpPr>
            <a:cxnSpLocks/>
          </p:cNvCxnSpPr>
          <p:nvPr/>
        </p:nvCxnSpPr>
        <p:spPr>
          <a:xfrm flipH="1">
            <a:off x="2579299" y="3627176"/>
            <a:ext cx="491626" cy="487624"/>
          </a:xfrm>
          <a:prstGeom prst="straightConnector1">
            <a:avLst/>
          </a:prstGeom>
          <a:ln w="571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A7AE45CB-842A-4FD4-B352-ADCC93036481}"/>
              </a:ext>
            </a:extLst>
          </p:cNvPr>
          <p:cNvCxnSpPr>
            <a:cxnSpLocks/>
          </p:cNvCxnSpPr>
          <p:nvPr/>
        </p:nvCxnSpPr>
        <p:spPr>
          <a:xfrm flipH="1" flipV="1">
            <a:off x="2182483" y="2544792"/>
            <a:ext cx="888445" cy="383934"/>
          </a:xfrm>
          <a:prstGeom prst="straightConnector1">
            <a:avLst/>
          </a:prstGeom>
          <a:ln w="571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CAC0C8AB-4ABB-4584-8A59-BAED64D48E5E}"/>
              </a:ext>
            </a:extLst>
          </p:cNvPr>
          <p:cNvCxnSpPr>
            <a:cxnSpLocks/>
            <a:stCxn id="7" idx="0"/>
          </p:cNvCxnSpPr>
          <p:nvPr/>
        </p:nvCxnSpPr>
        <p:spPr>
          <a:xfrm flipV="1">
            <a:off x="4314171" y="2544792"/>
            <a:ext cx="257829" cy="383934"/>
          </a:xfrm>
          <a:prstGeom prst="straightConnector1">
            <a:avLst/>
          </a:prstGeom>
          <a:ln w="571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66646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4129D96-166F-43E1-A653-7415CCB7C30A}"/>
              </a:ext>
            </a:extLst>
          </p:cNvPr>
          <p:cNvSpPr>
            <a:spLocks noGrp="1"/>
          </p:cNvSpPr>
          <p:nvPr>
            <p:ph type="title"/>
          </p:nvPr>
        </p:nvSpPr>
        <p:spPr/>
        <p:txBody>
          <a:bodyPr/>
          <a:lstStyle/>
          <a:p>
            <a:r>
              <a:rPr lang="en-US" dirty="0"/>
              <a:t>Generalized additive models (GAMs) allow fitting models with different response types</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EBE3B9FE-E3E4-4D2E-B805-02B2A52D474F}"/>
                  </a:ext>
                </a:extLst>
              </p:cNvPr>
              <p:cNvSpPr txBox="1"/>
              <p:nvPr/>
            </p:nvSpPr>
            <p:spPr>
              <a:xfrm>
                <a:off x="715992" y="1257407"/>
                <a:ext cx="7712016" cy="6481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i="1" smtClean="0">
                          <a:latin typeface="Cambria Math" panose="02040503050406030204" pitchFamily="18" charset="0"/>
                          <a:ea typeface="Cambria Math" panose="02040503050406030204" pitchFamily="18" charset="0"/>
                        </a:rPr>
                        <m:t>𝜂</m:t>
                      </m:r>
                      <m:d>
                        <m:dPr>
                          <m:ctrlPr>
                            <a:rPr lang="en-US" sz="3200" i="1" smtClean="0">
                              <a:latin typeface="Cambria Math" panose="02040503050406030204" pitchFamily="18" charset="0"/>
                              <a:ea typeface="Cambria Math" panose="02040503050406030204" pitchFamily="18" charset="0"/>
                            </a:rPr>
                          </m:ctrlPr>
                        </m:dPr>
                        <m:e>
                          <m:r>
                            <m:rPr>
                              <m:nor/>
                            </m:rPr>
                            <a:rPr lang="en-US" sz="3200" b="0" i="0" smtClean="0">
                              <a:latin typeface="Cambria Math" panose="02040503050406030204" pitchFamily="18" charset="0"/>
                              <a:ea typeface="Cambria Math" panose="02040503050406030204" pitchFamily="18" charset="0"/>
                            </a:rPr>
                            <m:t>E</m:t>
                          </m:r>
                          <m:d>
                            <m:dPr>
                              <m:ctrlPr>
                                <a:rPr lang="en-US" sz="3200" b="0" i="1" smtClean="0">
                                  <a:latin typeface="Cambria Math" panose="02040503050406030204" pitchFamily="18" charset="0"/>
                                  <a:ea typeface="Cambria Math" panose="02040503050406030204" pitchFamily="18" charset="0"/>
                                </a:rPr>
                              </m:ctrlPr>
                            </m:dPr>
                            <m:e>
                              <m:sSub>
                                <m:sSubPr>
                                  <m:ctrlPr>
                                    <a:rPr lang="en-US" sz="3200" i="1">
                                      <a:latin typeface="Cambria Math" panose="02040503050406030204" pitchFamily="18" charset="0"/>
                                    </a:rPr>
                                  </m:ctrlPr>
                                </m:sSubPr>
                                <m:e>
                                  <m:r>
                                    <m:rPr>
                                      <m:nor/>
                                    </m:rPr>
                                    <a:rPr lang="en-US" sz="3200">
                                      <a:latin typeface="Cambria Math" panose="02040503050406030204" pitchFamily="18" charset="0"/>
                                      <a:ea typeface="Cambria Math" panose="02040503050406030204" pitchFamily="18" charset="0"/>
                                    </a:rPr>
                                    <m:t>range</m:t>
                                  </m:r>
                                </m:e>
                                <m:sub>
                                  <m:r>
                                    <a:rPr lang="en-US" sz="3200" i="1">
                                      <a:latin typeface="Cambria Math" panose="02040503050406030204" pitchFamily="18" charset="0"/>
                                    </a:rPr>
                                    <m:t>𝑖</m:t>
                                  </m:r>
                                </m:sub>
                              </m:sSub>
                            </m:e>
                          </m:d>
                        </m:e>
                      </m:d>
                      <m:r>
                        <a:rPr lang="en-US" sz="3200" i="1">
                          <a:latin typeface="Cambria Math" panose="02040503050406030204" pitchFamily="18" charset="0"/>
                        </a:rPr>
                        <m:t>=</m:t>
                      </m:r>
                      <m:sSub>
                        <m:sSubPr>
                          <m:ctrlPr>
                            <a:rPr lang="en-US" sz="3200" i="1">
                              <a:latin typeface="Cambria Math" panose="02040503050406030204" pitchFamily="18" charset="0"/>
                            </a:rPr>
                          </m:ctrlPr>
                        </m:sSubPr>
                        <m:e>
                          <m:r>
                            <a:rPr lang="en-US" sz="3200" i="1">
                              <a:latin typeface="Cambria Math" panose="02040503050406030204" pitchFamily="18" charset="0"/>
                            </a:rPr>
                            <m:t>𝛽</m:t>
                          </m:r>
                        </m:e>
                        <m:sub>
                          <m:r>
                            <a:rPr lang="en-US" sz="3200" i="1">
                              <a:latin typeface="Cambria Math" panose="02040503050406030204" pitchFamily="18" charset="0"/>
                            </a:rPr>
                            <m:t>0</m:t>
                          </m:r>
                        </m:sub>
                      </m:sSub>
                      <m:r>
                        <a:rPr lang="en-US" sz="3200" i="1">
                          <a:latin typeface="Cambria Math" panose="02040503050406030204" pitchFamily="18" charset="0"/>
                        </a:rPr>
                        <m:t>+</m:t>
                      </m:r>
                      <m:r>
                        <a:rPr lang="en-US" sz="3200" b="0" i="1" smtClean="0">
                          <a:latin typeface="Cambria Math" panose="02040503050406030204" pitchFamily="18" charset="0"/>
                        </a:rPr>
                        <m:t>𝑓</m:t>
                      </m:r>
                      <m:d>
                        <m:dPr>
                          <m:ctrlPr>
                            <a:rPr lang="en-US" sz="3200" i="1" smtClean="0">
                              <a:latin typeface="Cambria Math" panose="02040503050406030204" pitchFamily="18" charset="0"/>
                            </a:rPr>
                          </m:ctrlPr>
                        </m:dPr>
                        <m:e>
                          <m:sSub>
                            <m:sSubPr>
                              <m:ctrlPr>
                                <a:rPr lang="en-US" sz="3200" i="1">
                                  <a:latin typeface="Cambria Math" panose="02040503050406030204" pitchFamily="18" charset="0"/>
                                </a:rPr>
                              </m:ctrlPr>
                            </m:sSubPr>
                            <m:e>
                              <m:r>
                                <m:rPr>
                                  <m:nor/>
                                </m:rPr>
                                <a:rPr lang="en-US" sz="3200">
                                  <a:latin typeface="Cambria Math" panose="02040503050406030204" pitchFamily="18" charset="0"/>
                                  <a:ea typeface="Cambria Math" panose="02040503050406030204" pitchFamily="18" charset="0"/>
                                </a:rPr>
                                <m:t>airspeed</m:t>
                              </m:r>
                            </m:e>
                            <m:sub>
                              <m:r>
                                <a:rPr lang="en-US" sz="3200" i="1">
                                  <a:latin typeface="Cambria Math" panose="02040503050406030204" pitchFamily="18" charset="0"/>
                                </a:rPr>
                                <m:t>𝑖</m:t>
                              </m:r>
                            </m:sub>
                          </m:sSub>
                        </m:e>
                      </m:d>
                      <m:r>
                        <a:rPr lang="en-US" sz="3200" i="1">
                          <a:latin typeface="Cambria Math" panose="02040503050406030204" pitchFamily="18" charset="0"/>
                        </a:rPr>
                        <m:t> </m:t>
                      </m:r>
                    </m:oMath>
                  </m:oMathPara>
                </a14:m>
                <a:endParaRPr lang="en-US" sz="3200" dirty="0"/>
              </a:p>
            </p:txBody>
          </p:sp>
        </mc:Choice>
        <mc:Fallback xmlns="">
          <p:sp>
            <p:nvSpPr>
              <p:cNvPr id="11" name="TextBox 10">
                <a:extLst>
                  <a:ext uri="{FF2B5EF4-FFF2-40B4-BE49-F238E27FC236}">
                    <a16:creationId xmlns:a16="http://schemas.microsoft.com/office/drawing/2014/main" id="{EBE3B9FE-E3E4-4D2E-B805-02B2A52D474F}"/>
                  </a:ext>
                </a:extLst>
              </p:cNvPr>
              <p:cNvSpPr txBox="1">
                <a:spLocks noRot="1" noChangeAspect="1" noMove="1" noResize="1" noEditPoints="1" noAdjustHandles="1" noChangeArrowheads="1" noChangeShapeType="1" noTextEdit="1"/>
              </p:cNvSpPr>
              <p:nvPr/>
            </p:nvSpPr>
            <p:spPr>
              <a:xfrm>
                <a:off x="715992" y="1257407"/>
                <a:ext cx="7712016" cy="648191"/>
              </a:xfrm>
              <a:prstGeom prst="rect">
                <a:avLst/>
              </a:prstGeom>
              <a:blipFill>
                <a:blip r:embed="rId3"/>
                <a:stretch>
                  <a:fillRect/>
                </a:stretch>
              </a:blipFill>
            </p:spPr>
            <p:txBody>
              <a:bodyPr/>
              <a:lstStyle/>
              <a:p>
                <a:r>
                  <a:rPr lang="en-US">
                    <a:noFill/>
                  </a:rPr>
                  <a:t> </a:t>
                </a:r>
              </a:p>
            </p:txBody>
          </p:sp>
        </mc:Fallback>
      </mc:AlternateContent>
      <p:sp>
        <p:nvSpPr>
          <p:cNvPr id="5" name="Text Placeholder 4">
            <a:extLst>
              <a:ext uri="{FF2B5EF4-FFF2-40B4-BE49-F238E27FC236}">
                <a16:creationId xmlns:a16="http://schemas.microsoft.com/office/drawing/2014/main" id="{E8CAA88D-91B5-4180-B472-41D46BF1BD03}"/>
              </a:ext>
            </a:extLst>
          </p:cNvPr>
          <p:cNvSpPr>
            <a:spLocks noGrp="1"/>
          </p:cNvSpPr>
          <p:nvPr>
            <p:ph type="body" sz="quarter" idx="11"/>
          </p:nvPr>
        </p:nvSpPr>
        <p:spPr/>
        <p:txBody>
          <a:bodyPr/>
          <a:lstStyle/>
          <a:p>
            <a:r>
              <a:rPr lang="en-US" dirty="0"/>
              <a:t>* Canonical link function</a:t>
            </a:r>
          </a:p>
        </p:txBody>
      </p:sp>
      <mc:AlternateContent xmlns:mc="http://schemas.openxmlformats.org/markup-compatibility/2006" xmlns:a14="http://schemas.microsoft.com/office/drawing/2010/main">
        <mc:Choice Requires="a14">
          <p:graphicFrame>
            <p:nvGraphicFramePr>
              <p:cNvPr id="2" name="Table 1">
                <a:extLst>
                  <a:ext uri="{FF2B5EF4-FFF2-40B4-BE49-F238E27FC236}">
                    <a16:creationId xmlns:a16="http://schemas.microsoft.com/office/drawing/2014/main" id="{CC2C51BD-37BF-4628-A0CF-DD39B8F28FFF}"/>
                  </a:ext>
                </a:extLst>
              </p:cNvPr>
              <p:cNvGraphicFramePr>
                <a:graphicFrameLocks noGrp="1"/>
              </p:cNvGraphicFramePr>
              <p:nvPr>
                <p:extLst>
                  <p:ext uri="{D42A27DB-BD31-4B8C-83A1-F6EECF244321}">
                    <p14:modId xmlns:p14="http://schemas.microsoft.com/office/powerpoint/2010/main" val="3267626456"/>
                  </p:ext>
                </p:extLst>
              </p:nvPr>
            </p:nvGraphicFramePr>
            <p:xfrm>
              <a:off x="768730" y="2185589"/>
              <a:ext cx="7606540" cy="3799169"/>
            </p:xfrm>
            <a:graphic>
              <a:graphicData uri="http://schemas.openxmlformats.org/drawingml/2006/table">
                <a:tbl>
                  <a:tblPr firstRow="1" bandRow="1">
                    <a:tableStyleId>{5C22544A-7EE6-4342-B048-85BDC9FD1C3A}</a:tableStyleId>
                  </a:tblPr>
                  <a:tblGrid>
                    <a:gridCol w="1233578">
                      <a:extLst>
                        <a:ext uri="{9D8B030D-6E8A-4147-A177-3AD203B41FA5}">
                          <a16:colId xmlns:a16="http://schemas.microsoft.com/office/drawing/2014/main" val="3298210159"/>
                        </a:ext>
                      </a:extLst>
                    </a:gridCol>
                    <a:gridCol w="1000664">
                      <a:extLst>
                        <a:ext uri="{9D8B030D-6E8A-4147-A177-3AD203B41FA5}">
                          <a16:colId xmlns:a16="http://schemas.microsoft.com/office/drawing/2014/main" val="1126915421"/>
                        </a:ext>
                      </a:extLst>
                    </a:gridCol>
                    <a:gridCol w="1440611">
                      <a:extLst>
                        <a:ext uri="{9D8B030D-6E8A-4147-A177-3AD203B41FA5}">
                          <a16:colId xmlns:a16="http://schemas.microsoft.com/office/drawing/2014/main" val="3799207237"/>
                        </a:ext>
                      </a:extLst>
                    </a:gridCol>
                    <a:gridCol w="1380227">
                      <a:extLst>
                        <a:ext uri="{9D8B030D-6E8A-4147-A177-3AD203B41FA5}">
                          <a16:colId xmlns:a16="http://schemas.microsoft.com/office/drawing/2014/main" val="260325604"/>
                        </a:ext>
                      </a:extLst>
                    </a:gridCol>
                    <a:gridCol w="2551460">
                      <a:extLst>
                        <a:ext uri="{9D8B030D-6E8A-4147-A177-3AD203B41FA5}">
                          <a16:colId xmlns:a16="http://schemas.microsoft.com/office/drawing/2014/main" val="2148455328"/>
                        </a:ext>
                      </a:extLst>
                    </a:gridCol>
                  </a:tblGrid>
                  <a:tr h="556717">
                    <a:tc>
                      <a:txBody>
                        <a:bodyPr/>
                        <a:lstStyle/>
                        <a:p>
                          <a:pPr marL="0" marR="0" algn="ctr">
                            <a:lnSpc>
                              <a:spcPts val="1200"/>
                            </a:lnSpc>
                            <a:spcBef>
                              <a:spcPts val="300"/>
                            </a:spcBef>
                            <a:spcAft>
                              <a:spcPts val="300"/>
                            </a:spcAft>
                          </a:pPr>
                          <a:r>
                            <a:rPr lang="en-US" sz="1200" b="1" dirty="0">
                              <a:effectLst/>
                              <a:latin typeface="Arial Bold" panose="020B0704020202020204" pitchFamily="34" charset="0"/>
                              <a:ea typeface="Calibri" panose="020F0502020204030204" pitchFamily="34" charset="0"/>
                              <a:cs typeface="Arial" panose="020B0604020202020204" pitchFamily="34" charset="0"/>
                            </a:rPr>
                            <a:t>Distribution</a:t>
                          </a:r>
                        </a:p>
                      </a:txBody>
                      <a:tcPr marL="85574" marR="85574" marT="0" marB="0" anchor="ctr"/>
                    </a:tc>
                    <a:tc>
                      <a:txBody>
                        <a:bodyPr/>
                        <a:lstStyle/>
                        <a:p>
                          <a:pPr marL="0" marR="0" algn="ctr">
                            <a:lnSpc>
                              <a:spcPts val="1200"/>
                            </a:lnSpc>
                            <a:spcBef>
                              <a:spcPts val="300"/>
                            </a:spcBef>
                            <a:spcAft>
                              <a:spcPts val="300"/>
                            </a:spcAft>
                          </a:pPr>
                          <a:r>
                            <a:rPr lang="en-US" sz="1200" b="1" dirty="0">
                              <a:effectLst/>
                              <a:latin typeface="Arial Bold" panose="020B0704020202020204" pitchFamily="34" charset="0"/>
                              <a:ea typeface="Calibri" panose="020F0502020204030204" pitchFamily="34" charset="0"/>
                              <a:cs typeface="Arial" panose="020B0604020202020204" pitchFamily="34" charset="0"/>
                            </a:rPr>
                            <a:t>Range</a:t>
                          </a:r>
                        </a:p>
                      </a:txBody>
                      <a:tcPr marL="85574" marR="85574" marT="0" marB="0" anchor="ctr"/>
                    </a:tc>
                    <a:tc>
                      <a:txBody>
                        <a:bodyPr/>
                        <a:lstStyle/>
                        <a:p>
                          <a:pPr marL="0" marR="0" algn="ctr">
                            <a:lnSpc>
                              <a:spcPts val="1200"/>
                            </a:lnSpc>
                            <a:spcBef>
                              <a:spcPts val="300"/>
                            </a:spcBef>
                            <a:spcAft>
                              <a:spcPts val="300"/>
                            </a:spcAft>
                          </a:pPr>
                          <a:r>
                            <a:rPr lang="en-US" sz="1200" b="1" dirty="0">
                              <a:effectLst/>
                              <a:latin typeface="Arial Bold" panose="020B0704020202020204" pitchFamily="34" charset="0"/>
                              <a:ea typeface="Calibri" panose="020F0502020204030204" pitchFamily="34" charset="0"/>
                              <a:cs typeface="Arial" panose="020B0604020202020204" pitchFamily="34" charset="0"/>
                            </a:rPr>
                            <a:t>Common Use Case</a:t>
                          </a:r>
                        </a:p>
                      </a:txBody>
                      <a:tcPr marL="85574" marR="85574" marT="0" marB="0" anchor="ctr"/>
                    </a:tc>
                    <a:tc>
                      <a:txBody>
                        <a:bodyPr/>
                        <a:lstStyle/>
                        <a:p>
                          <a:pPr marL="0" marR="0" algn="ctr">
                            <a:lnSpc>
                              <a:spcPts val="1200"/>
                            </a:lnSpc>
                            <a:spcBef>
                              <a:spcPts val="300"/>
                            </a:spcBef>
                            <a:spcAft>
                              <a:spcPts val="300"/>
                            </a:spcAft>
                          </a:pPr>
                          <a:r>
                            <a:rPr lang="en-US" sz="1200" b="1" dirty="0">
                              <a:effectLst/>
                              <a:latin typeface="Arial Bold" panose="020B0704020202020204" pitchFamily="34" charset="0"/>
                              <a:ea typeface="Calibri" panose="020F0502020204030204" pitchFamily="34" charset="0"/>
                              <a:cs typeface="Arial" panose="020B0604020202020204" pitchFamily="34" charset="0"/>
                            </a:rPr>
                            <a:t>Example Response</a:t>
                          </a:r>
                        </a:p>
                      </a:txBody>
                      <a:tcPr marL="85574" marR="85574" marT="0" marB="0" anchor="ctr"/>
                    </a:tc>
                    <a:tc>
                      <a:txBody>
                        <a:bodyPr/>
                        <a:lstStyle/>
                        <a:p>
                          <a:pPr marL="0" marR="0" algn="ctr">
                            <a:lnSpc>
                              <a:spcPts val="1200"/>
                            </a:lnSpc>
                            <a:spcBef>
                              <a:spcPts val="300"/>
                            </a:spcBef>
                            <a:spcAft>
                              <a:spcPts val="300"/>
                            </a:spcAft>
                          </a:pPr>
                          <a:r>
                            <a:rPr lang="en-US" sz="1200" b="1" dirty="0">
                              <a:effectLst/>
                              <a:latin typeface="Arial Bold" panose="020B0704020202020204" pitchFamily="34" charset="0"/>
                              <a:ea typeface="Calibri" panose="020F0502020204030204" pitchFamily="34" charset="0"/>
                              <a:cs typeface="Arial" panose="020B0604020202020204" pitchFamily="34" charset="0"/>
                            </a:rPr>
                            <a:t>Link Functions (</a:t>
                          </a:r>
                          <a14:m>
                            <m:oMath xmlns:m="http://schemas.openxmlformats.org/officeDocument/2006/math">
                              <m:r>
                                <a:rPr lang="en-US" sz="1200" i="1" smtClean="0">
                                  <a:latin typeface="Cambria Math" panose="02040503050406030204" pitchFamily="18" charset="0"/>
                                  <a:ea typeface="Cambria Math" panose="02040503050406030204" pitchFamily="18" charset="0"/>
                                </a:rPr>
                                <m:t>𝜂</m:t>
                              </m:r>
                            </m:oMath>
                          </a14:m>
                          <a:r>
                            <a:rPr lang="en-US" sz="1200" b="1" dirty="0">
                              <a:effectLst/>
                              <a:latin typeface="Arial Bold" panose="020B0704020202020204" pitchFamily="34" charset="0"/>
                              <a:ea typeface="Calibri" panose="020F0502020204030204" pitchFamily="34" charset="0"/>
                              <a:cs typeface="Arial" panose="020B0604020202020204" pitchFamily="34" charset="0"/>
                            </a:rPr>
                            <a:t>)</a:t>
                          </a:r>
                        </a:p>
                      </a:txBody>
                      <a:tcPr marL="85574" marR="85574" marT="0" marB="0" anchor="ctr"/>
                    </a:tc>
                    <a:extLst>
                      <a:ext uri="{0D108BD9-81ED-4DB2-BD59-A6C34878D82A}">
                        <a16:rowId xmlns:a16="http://schemas.microsoft.com/office/drawing/2014/main" val="409695711"/>
                      </a:ext>
                    </a:extLst>
                  </a:tr>
                  <a:tr h="465827">
                    <a:tc>
                      <a:txBody>
                        <a:bodyPr/>
                        <a:lstStyle/>
                        <a:p>
                          <a:pPr marL="0" marR="0" algn="l">
                            <a:lnSpc>
                              <a:spcPts val="1200"/>
                            </a:lnSpc>
                            <a:spcBef>
                              <a:spcPts val="200"/>
                            </a:spcBef>
                            <a:spcAft>
                              <a:spcPts val="20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Normal</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85574" marR="85574" marT="0" marB="0" anchor="ctr"/>
                    </a:tc>
                    <a:tc>
                      <a:txBody>
                        <a:bodyPr/>
                        <a:lstStyle/>
                        <a:p>
                          <a:pPr marL="0" marR="0" algn="l">
                            <a:lnSpc>
                              <a:spcPts val="1200"/>
                            </a:lnSpc>
                            <a:spcBef>
                              <a:spcPts val="200"/>
                            </a:spcBef>
                            <a:spcAft>
                              <a:spcPts val="200"/>
                            </a:spcAft>
                          </a:pPr>
                          <a:r>
                            <a:rPr lang="en-US" sz="1200">
                              <a:effectLst/>
                              <a:latin typeface="Arial" panose="020B0604020202020204" pitchFamily="34" charset="0"/>
                              <a:ea typeface="Calibri" panose="020F0502020204030204" pitchFamily="34" charset="0"/>
                              <a:cs typeface="Times New Roman" panose="02020603050405020304" pitchFamily="18" charset="0"/>
                            </a:rPr>
                            <a:t>Unbounded</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85574" marR="85574" marT="0" marB="0" anchor="ctr"/>
                    </a:tc>
                    <a:tc>
                      <a:txBody>
                        <a:bodyPr/>
                        <a:lstStyle/>
                        <a:p>
                          <a:pPr marL="0" marR="0" algn="l">
                            <a:lnSpc>
                              <a:spcPts val="1200"/>
                            </a:lnSpc>
                            <a:spcBef>
                              <a:spcPts val="200"/>
                            </a:spcBef>
                            <a:spcAft>
                              <a:spcPts val="200"/>
                            </a:spcAft>
                          </a:pPr>
                          <a:r>
                            <a:rPr lang="en-US" sz="1200">
                              <a:effectLst/>
                              <a:latin typeface="Arial" panose="020B0604020202020204" pitchFamily="34" charset="0"/>
                              <a:ea typeface="Calibri" panose="020F0502020204030204" pitchFamily="34" charset="0"/>
                              <a:cs typeface="Times New Roman" panose="02020603050405020304" pitchFamily="18" charset="0"/>
                            </a:rPr>
                            <a:t>Measurement</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85574" marR="85574" marT="0" marB="0" anchor="ctr"/>
                    </a:tc>
                    <a:tc>
                      <a:txBody>
                        <a:bodyPr/>
                        <a:lstStyle/>
                        <a:p>
                          <a:pPr marL="0" marR="0" algn="l">
                            <a:lnSpc>
                              <a:spcPts val="1200"/>
                            </a:lnSpc>
                            <a:spcBef>
                              <a:spcPts val="200"/>
                            </a:spcBef>
                            <a:spcAft>
                              <a:spcPts val="20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Signed miss distance</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85574" marR="85574" marT="0" marB="0" anchor="ctr"/>
                    </a:tc>
                    <a:tc>
                      <a:txBody>
                        <a:bodyPr/>
                        <a:lstStyle/>
                        <a:p>
                          <a:pPr marL="0" marR="0" algn="l">
                            <a:lnSpc>
                              <a:spcPts val="1200"/>
                            </a:lnSpc>
                            <a:spcBef>
                              <a:spcPts val="200"/>
                            </a:spcBef>
                            <a:spcAft>
                              <a:spcPts val="200"/>
                            </a:spcAft>
                          </a:pPr>
                          <a:r>
                            <a:rPr lang="en-US" sz="1200">
                              <a:effectLst/>
                              <a:latin typeface="Arial" panose="020B0604020202020204" pitchFamily="34" charset="0"/>
                              <a:ea typeface="Calibri" panose="020F0502020204030204" pitchFamily="34" charset="0"/>
                              <a:cs typeface="Times New Roman" panose="02020603050405020304" pitchFamily="18" charset="0"/>
                            </a:rPr>
                            <a:t>Identity*</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85574" marR="85574" marT="0" marB="0" anchor="ctr"/>
                    </a:tc>
                    <a:extLst>
                      <a:ext uri="{0D108BD9-81ED-4DB2-BD59-A6C34878D82A}">
                        <a16:rowId xmlns:a16="http://schemas.microsoft.com/office/drawing/2014/main" val="3036280906"/>
                      </a:ext>
                    </a:extLst>
                  </a:tr>
                  <a:tr h="1052423">
                    <a:tc>
                      <a:txBody>
                        <a:bodyPr/>
                        <a:lstStyle/>
                        <a:p>
                          <a:pPr marL="0" marR="0" algn="l">
                            <a:lnSpc>
                              <a:spcPts val="1200"/>
                            </a:lnSpc>
                            <a:spcBef>
                              <a:spcPts val="200"/>
                            </a:spcBef>
                            <a:spcAft>
                              <a:spcPts val="20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Bernoulli</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85574" marR="85574" marT="0" marB="0" anchor="ctr"/>
                    </a:tc>
                    <a:tc>
                      <a:txBody>
                        <a:bodyPr/>
                        <a:lstStyle/>
                        <a:p>
                          <a:pPr marL="0" marR="0" algn="l">
                            <a:lnSpc>
                              <a:spcPts val="1200"/>
                            </a:lnSpc>
                            <a:spcBef>
                              <a:spcPts val="200"/>
                            </a:spcBef>
                            <a:spcAft>
                              <a:spcPts val="200"/>
                            </a:spcAft>
                          </a:pPr>
                          <a14:m>
                            <m:oMathPara xmlns:m="http://schemas.openxmlformats.org/officeDocument/2006/math">
                              <m:oMathParaPr>
                                <m:jc m:val="centerGroup"/>
                              </m:oMathParaPr>
                              <m:oMath xmlns:m="http://schemas.openxmlformats.org/officeDocument/2006/math">
                                <m:r>
                                  <a:rPr lang="en-US" sz="1200">
                                    <a:effectLst/>
                                    <a:latin typeface="Cambria Math" panose="02040503050406030204" pitchFamily="18" charset="0"/>
                                    <a:ea typeface="Calibri" panose="020F0502020204030204" pitchFamily="34" charset="0"/>
                                    <a:cs typeface="Times New Roman" panose="02020603050405020304" pitchFamily="18" charset="0"/>
                                  </a:rPr>
                                  <m:t>0,1</m:t>
                                </m:r>
                              </m:oMath>
                            </m:oMathPara>
                          </a14:m>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85574" marR="85574" marT="0" marB="0" anchor="ctr"/>
                    </a:tc>
                    <a:tc>
                      <a:txBody>
                        <a:bodyPr/>
                        <a:lstStyle/>
                        <a:p>
                          <a:pPr marL="0" marR="0" algn="l">
                            <a:lnSpc>
                              <a:spcPts val="1200"/>
                            </a:lnSpc>
                            <a:spcBef>
                              <a:spcPts val="200"/>
                            </a:spcBef>
                            <a:spcAft>
                              <a:spcPts val="20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Success or failure</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85574" marR="85574" marT="0" marB="0" anchor="ctr"/>
                    </a:tc>
                    <a:tc>
                      <a:txBody>
                        <a:bodyPr/>
                        <a:lstStyle/>
                        <a:p>
                          <a:pPr marL="0" marR="0" algn="l">
                            <a:lnSpc>
                              <a:spcPts val="1200"/>
                            </a:lnSpc>
                            <a:spcBef>
                              <a:spcPts val="200"/>
                            </a:spcBef>
                            <a:spcAft>
                              <a:spcPts val="20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Hit or miss</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85574" marR="85574" marT="0" marB="0" anchor="ctr"/>
                    </a:tc>
                    <a:tc>
                      <a:txBody>
                        <a:bodyPr/>
                        <a:lstStyle/>
                        <a:p>
                          <a:pPr marL="0" marR="0" algn="l">
                            <a:lnSpc>
                              <a:spcPts val="1200"/>
                            </a:lnSpc>
                            <a:spcBef>
                              <a:spcPts val="200"/>
                            </a:spcBef>
                            <a:spcAft>
                              <a:spcPts val="20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Logit,* </a:t>
                          </a:r>
                          <a:r>
                            <a:rPr lang="en-US" sz="1200" dirty="0" err="1">
                              <a:effectLst/>
                              <a:latin typeface="Arial" panose="020B0604020202020204" pitchFamily="34" charset="0"/>
                              <a:ea typeface="Calibri" panose="020F0502020204030204" pitchFamily="34" charset="0"/>
                              <a:cs typeface="Times New Roman" panose="02020603050405020304" pitchFamily="18" charset="0"/>
                            </a:rPr>
                            <a:t>probit</a:t>
                          </a:r>
                          <a:r>
                            <a:rPr lang="en-US" sz="1200" dirty="0">
                              <a:effectLst/>
                              <a:latin typeface="Arial" panose="020B0604020202020204" pitchFamily="34" charset="0"/>
                              <a:ea typeface="Calibri" panose="020F0502020204030204" pitchFamily="34" charset="0"/>
                              <a:cs typeface="Times New Roman" panose="02020603050405020304" pitchFamily="18" charset="0"/>
                            </a:rPr>
                            <a:t> (normal inverse cumulative distribution function (CDF)), complementary log-log (CLL), identity, angular</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85574" marR="85574" marT="0" marB="0" anchor="ctr"/>
                    </a:tc>
                    <a:extLst>
                      <a:ext uri="{0D108BD9-81ED-4DB2-BD59-A6C34878D82A}">
                        <a16:rowId xmlns:a16="http://schemas.microsoft.com/office/drawing/2014/main" val="3482608613"/>
                      </a:ext>
                    </a:extLst>
                  </a:tr>
                  <a:tr h="386094">
                    <a:tc>
                      <a:txBody>
                        <a:bodyPr/>
                        <a:lstStyle/>
                        <a:p>
                          <a:pPr marL="0" marR="0" algn="l">
                            <a:lnSpc>
                              <a:spcPts val="1200"/>
                            </a:lnSpc>
                            <a:spcBef>
                              <a:spcPts val="200"/>
                            </a:spcBef>
                            <a:spcAft>
                              <a:spcPts val="200"/>
                            </a:spcAft>
                          </a:pPr>
                          <a:r>
                            <a:rPr lang="en-US" sz="1200">
                              <a:effectLst/>
                              <a:latin typeface="Arial" panose="020B0604020202020204" pitchFamily="34" charset="0"/>
                              <a:ea typeface="Calibri" panose="020F0502020204030204" pitchFamily="34" charset="0"/>
                              <a:cs typeface="Times New Roman" panose="02020603050405020304" pitchFamily="18" charset="0"/>
                            </a:rPr>
                            <a:t>Poisson</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85574" marR="85574" marT="0" marB="0" anchor="ctr"/>
                    </a:tc>
                    <a:tc>
                      <a:txBody>
                        <a:bodyPr/>
                        <a:lstStyle/>
                        <a:p>
                          <a:pPr marL="0" marR="0" algn="l">
                            <a:lnSpc>
                              <a:spcPts val="1200"/>
                            </a:lnSpc>
                            <a:spcBef>
                              <a:spcPts val="200"/>
                            </a:spcBef>
                            <a:spcAft>
                              <a:spcPts val="200"/>
                            </a:spcAft>
                          </a:pPr>
                          <a14:m>
                            <m:oMathPara xmlns:m="http://schemas.openxmlformats.org/officeDocument/2006/math">
                              <m:oMathParaPr>
                                <m:jc m:val="centerGroup"/>
                              </m:oMathParaPr>
                              <m:oMath xmlns:m="http://schemas.openxmlformats.org/officeDocument/2006/math">
                                <m:r>
                                  <a:rPr lang="en-US" sz="1200">
                                    <a:effectLst/>
                                    <a:latin typeface="Cambria Math" panose="02040503050406030204" pitchFamily="18" charset="0"/>
                                    <a:ea typeface="Calibri" panose="020F0502020204030204" pitchFamily="34" charset="0"/>
                                    <a:cs typeface="Times New Roman" panose="02020603050405020304" pitchFamily="18" charset="0"/>
                                  </a:rPr>
                                  <m:t>0,1,2,…</m:t>
                                </m:r>
                              </m:oMath>
                            </m:oMathPara>
                          </a14:m>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85574" marR="85574" marT="0" marB="0" anchor="ctr"/>
                    </a:tc>
                    <a:tc>
                      <a:txBody>
                        <a:bodyPr/>
                        <a:lstStyle/>
                        <a:p>
                          <a:pPr marL="0" marR="0" algn="l">
                            <a:lnSpc>
                              <a:spcPts val="1200"/>
                            </a:lnSpc>
                            <a:spcBef>
                              <a:spcPts val="200"/>
                            </a:spcBef>
                            <a:spcAft>
                              <a:spcPts val="200"/>
                            </a:spcAft>
                          </a:pPr>
                          <a:r>
                            <a:rPr lang="en-US" sz="1200">
                              <a:effectLst/>
                              <a:latin typeface="Arial" panose="020B0604020202020204" pitchFamily="34" charset="0"/>
                              <a:ea typeface="Calibri" panose="020F0502020204030204" pitchFamily="34" charset="0"/>
                              <a:cs typeface="Times New Roman" panose="02020603050405020304" pitchFamily="18" charset="0"/>
                            </a:rPr>
                            <a:t>Count</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85574" marR="85574" marT="0" marB="0" anchor="ctr"/>
                    </a:tc>
                    <a:tc>
                      <a:txBody>
                        <a:bodyPr/>
                        <a:lstStyle/>
                        <a:p>
                          <a:pPr marL="0" marR="0" algn="l">
                            <a:lnSpc>
                              <a:spcPts val="1200"/>
                            </a:lnSpc>
                            <a:spcBef>
                              <a:spcPts val="200"/>
                            </a:spcBef>
                            <a:spcAft>
                              <a:spcPts val="20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Number of failures in test</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85574" marR="85574" marT="0" marB="0" anchor="ctr"/>
                    </a:tc>
                    <a:tc>
                      <a:txBody>
                        <a:bodyPr/>
                        <a:lstStyle/>
                        <a:p>
                          <a:pPr marL="0" marR="0" algn="l">
                            <a:lnSpc>
                              <a:spcPts val="1200"/>
                            </a:lnSpc>
                            <a:spcBef>
                              <a:spcPts val="200"/>
                            </a:spcBef>
                            <a:spcAft>
                              <a:spcPts val="200"/>
                            </a:spcAft>
                          </a:pPr>
                          <a:r>
                            <a:rPr lang="en-US" sz="1200">
                              <a:effectLst/>
                              <a:latin typeface="Arial" panose="020B0604020202020204" pitchFamily="34" charset="0"/>
                              <a:ea typeface="Calibri" panose="020F0502020204030204" pitchFamily="34" charset="0"/>
                              <a:cs typeface="Times New Roman" panose="02020603050405020304" pitchFamily="18" charset="0"/>
                            </a:rPr>
                            <a:t>Log*</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85574" marR="85574" marT="0" marB="0" anchor="ctr"/>
                    </a:tc>
                    <a:extLst>
                      <a:ext uri="{0D108BD9-81ED-4DB2-BD59-A6C34878D82A}">
                        <a16:rowId xmlns:a16="http://schemas.microsoft.com/office/drawing/2014/main" val="3430935004"/>
                      </a:ext>
                    </a:extLst>
                  </a:tr>
                  <a:tr h="476007">
                    <a:tc>
                      <a:txBody>
                        <a:bodyPr/>
                        <a:lstStyle/>
                        <a:p>
                          <a:pPr marL="0" marR="0" algn="l">
                            <a:lnSpc>
                              <a:spcPts val="1200"/>
                            </a:lnSpc>
                            <a:spcBef>
                              <a:spcPts val="200"/>
                            </a:spcBef>
                            <a:spcAft>
                              <a:spcPts val="200"/>
                            </a:spcAft>
                          </a:pPr>
                          <a:r>
                            <a:rPr lang="en-US" sz="1200">
                              <a:effectLst/>
                              <a:latin typeface="Arial" panose="020B0604020202020204" pitchFamily="34" charset="0"/>
                              <a:ea typeface="Calibri" panose="020F0502020204030204" pitchFamily="34" charset="0"/>
                              <a:cs typeface="Times New Roman" panose="02020603050405020304" pitchFamily="18" charset="0"/>
                            </a:rPr>
                            <a:t>Negative Binomial</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85574" marR="85574" marT="0" marB="0" anchor="ctr"/>
                    </a:tc>
                    <a:tc>
                      <a:txBody>
                        <a:bodyPr/>
                        <a:lstStyle/>
                        <a:p>
                          <a:pPr marL="0" marR="0" algn="l">
                            <a:lnSpc>
                              <a:spcPts val="1200"/>
                            </a:lnSpc>
                            <a:spcBef>
                              <a:spcPts val="200"/>
                            </a:spcBef>
                            <a:spcAft>
                              <a:spcPts val="200"/>
                            </a:spcAft>
                          </a:pPr>
                          <a14:m>
                            <m:oMathPara xmlns:m="http://schemas.openxmlformats.org/officeDocument/2006/math">
                              <m:oMathParaPr>
                                <m:jc m:val="centerGroup"/>
                              </m:oMathParaPr>
                              <m:oMath xmlns:m="http://schemas.openxmlformats.org/officeDocument/2006/math">
                                <m:r>
                                  <a:rPr lang="en-US" sz="1200">
                                    <a:effectLst/>
                                    <a:latin typeface="Cambria Math" panose="02040503050406030204" pitchFamily="18" charset="0"/>
                                    <a:ea typeface="Calibri" panose="020F0502020204030204" pitchFamily="34" charset="0"/>
                                    <a:cs typeface="Times New Roman" panose="02020603050405020304" pitchFamily="18" charset="0"/>
                                  </a:rPr>
                                  <m:t>0,1,2,…</m:t>
                                </m:r>
                              </m:oMath>
                            </m:oMathPara>
                          </a14:m>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85574" marR="85574" marT="0" marB="0" anchor="ctr"/>
                    </a:tc>
                    <a:tc>
                      <a:txBody>
                        <a:bodyPr/>
                        <a:lstStyle/>
                        <a:p>
                          <a:pPr marL="0" marR="0" algn="l">
                            <a:lnSpc>
                              <a:spcPts val="1200"/>
                            </a:lnSpc>
                            <a:spcBef>
                              <a:spcPts val="200"/>
                            </a:spcBef>
                            <a:spcAft>
                              <a:spcPts val="200"/>
                            </a:spcAft>
                          </a:pPr>
                          <a:r>
                            <a:rPr lang="en-US" sz="1200">
                              <a:effectLst/>
                              <a:latin typeface="Arial" panose="020B0604020202020204" pitchFamily="34" charset="0"/>
                              <a:ea typeface="Calibri" panose="020F0502020204030204" pitchFamily="34" charset="0"/>
                              <a:cs typeface="Times New Roman" panose="02020603050405020304" pitchFamily="18" charset="0"/>
                            </a:rPr>
                            <a:t>Count</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85574" marR="85574" marT="0" marB="0" anchor="ctr"/>
                    </a:tc>
                    <a:tc>
                      <a:txBody>
                        <a:bodyPr/>
                        <a:lstStyle/>
                        <a:p>
                          <a:pPr marL="0" marR="0" algn="l">
                            <a:lnSpc>
                              <a:spcPts val="1200"/>
                            </a:lnSpc>
                            <a:spcBef>
                              <a:spcPts val="200"/>
                            </a:spcBef>
                            <a:spcAft>
                              <a:spcPts val="20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Number of warnings until failure</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85574" marR="85574" marT="0" marB="0" anchor="ctr"/>
                    </a:tc>
                    <a:tc>
                      <a:txBody>
                        <a:bodyPr/>
                        <a:lstStyle/>
                        <a:p>
                          <a:pPr marL="0" marR="0" algn="l">
                            <a:lnSpc>
                              <a:spcPts val="1200"/>
                            </a:lnSpc>
                            <a:spcBef>
                              <a:spcPts val="200"/>
                            </a:spcBef>
                            <a:spcAft>
                              <a:spcPts val="200"/>
                            </a:spcAft>
                          </a:pPr>
                          <a14:m>
                            <m:oMath xmlns:m="http://schemas.openxmlformats.org/officeDocument/2006/math">
                              <m:r>
                                <m:rPr>
                                  <m:nor/>
                                </m:rPr>
                                <a:rPr lang="en-US" sz="1200">
                                  <a:effectLst/>
                                  <a:latin typeface="Arial" panose="020B0604020202020204" pitchFamily="34" charset="0"/>
                                  <a:ea typeface="Calibri" panose="020F0502020204030204" pitchFamily="34" charset="0"/>
                                  <a:cs typeface="Times New Roman" panose="02020603050405020304" pitchFamily="18" charset="0"/>
                                </a:rPr>
                                <m:t>log</m:t>
                              </m:r>
                              <m:d>
                                <m:dPr>
                                  <m:ctrlPr>
                                    <a:rPr lang="en-US" sz="1200" i="1">
                                      <a:effectLst/>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12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200" i="1">
                                          <a:effectLst/>
                                          <a:latin typeface="Cambria Math" panose="02040503050406030204" pitchFamily="18" charset="0"/>
                                          <a:ea typeface="Calibri" panose="020F0502020204030204" pitchFamily="34" charset="0"/>
                                          <a:cs typeface="Times New Roman" panose="02020603050405020304" pitchFamily="18" charset="0"/>
                                        </a:rPr>
                                        <m:t>𝜇</m:t>
                                      </m:r>
                                    </m:num>
                                    <m:den>
                                      <m:d>
                                        <m:dPr>
                                          <m:ctrlPr>
                                            <a:rPr lang="en-US" sz="12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200" i="1">
                                              <a:effectLst/>
                                              <a:latin typeface="Cambria Math" panose="02040503050406030204" pitchFamily="18" charset="0"/>
                                              <a:ea typeface="Calibri" panose="020F0502020204030204" pitchFamily="34" charset="0"/>
                                              <a:cs typeface="Times New Roman" panose="02020603050405020304" pitchFamily="18" charset="0"/>
                                            </a:rPr>
                                            <m:t>𝜇</m:t>
                                          </m:r>
                                          <m:r>
                                            <a:rPr lang="en-US" sz="1200">
                                              <a:effectLst/>
                                              <a:latin typeface="Cambria Math" panose="02040503050406030204" pitchFamily="18" charset="0"/>
                                              <a:ea typeface="Calibri" panose="020F0502020204030204" pitchFamily="34" charset="0"/>
                                              <a:cs typeface="Times New Roman" panose="02020603050405020304" pitchFamily="18" charset="0"/>
                                            </a:rPr>
                                            <m:t>+</m:t>
                                          </m:r>
                                          <m:r>
                                            <a:rPr lang="en-US" sz="1200" i="1">
                                              <a:effectLst/>
                                              <a:latin typeface="Cambria Math" panose="02040503050406030204" pitchFamily="18" charset="0"/>
                                              <a:ea typeface="Calibri" panose="020F0502020204030204" pitchFamily="34" charset="0"/>
                                              <a:cs typeface="Times New Roman" panose="02020603050405020304" pitchFamily="18" charset="0"/>
                                            </a:rPr>
                                            <m:t>𝑘</m:t>
                                          </m:r>
                                        </m:e>
                                      </m:d>
                                    </m:den>
                                  </m:f>
                                </m:e>
                              </m:d>
                              <m:r>
                                <a:rPr lang="en-US" sz="12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1200" dirty="0">
                              <a:effectLst/>
                              <a:latin typeface="Arial" panose="020B0604020202020204" pitchFamily="34" charset="0"/>
                              <a:ea typeface="Calibri" panose="020F0502020204030204" pitchFamily="34" charset="0"/>
                              <a:cs typeface="Times New Roman" panose="02020603050405020304" pitchFamily="18" charset="0"/>
                            </a:rPr>
                            <a:t>* identity, square root</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85574" marR="85574" marT="0" marB="0" anchor="ctr"/>
                    </a:tc>
                    <a:extLst>
                      <a:ext uri="{0D108BD9-81ED-4DB2-BD59-A6C34878D82A}">
                        <a16:rowId xmlns:a16="http://schemas.microsoft.com/office/drawing/2014/main" val="2476126486"/>
                      </a:ext>
                    </a:extLst>
                  </a:tr>
                  <a:tr h="476007">
                    <a:tc>
                      <a:txBody>
                        <a:bodyPr/>
                        <a:lstStyle/>
                        <a:p>
                          <a:pPr marL="0" marR="0" algn="l">
                            <a:lnSpc>
                              <a:spcPts val="1200"/>
                            </a:lnSpc>
                            <a:spcBef>
                              <a:spcPts val="200"/>
                            </a:spcBef>
                            <a:spcAft>
                              <a:spcPts val="200"/>
                            </a:spcAft>
                          </a:pPr>
                          <a:r>
                            <a:rPr lang="en-US" sz="1200">
                              <a:effectLst/>
                              <a:latin typeface="Arial" panose="020B0604020202020204" pitchFamily="34" charset="0"/>
                              <a:ea typeface="Calibri" panose="020F0502020204030204" pitchFamily="34" charset="0"/>
                              <a:cs typeface="Times New Roman" panose="02020603050405020304" pitchFamily="18" charset="0"/>
                            </a:rPr>
                            <a:t>Gamma</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85574" marR="85574" marT="0" marB="0" anchor="ctr"/>
                    </a:tc>
                    <a:tc>
                      <a:txBody>
                        <a:bodyPr/>
                        <a:lstStyle/>
                        <a:p>
                          <a:pPr marL="0" marR="0" algn="l">
                            <a:lnSpc>
                              <a:spcPts val="1200"/>
                            </a:lnSpc>
                            <a:spcBef>
                              <a:spcPts val="200"/>
                            </a:spcBef>
                            <a:spcAft>
                              <a:spcPts val="200"/>
                            </a:spcAft>
                          </a:pPr>
                          <a:r>
                            <a:rPr lang="en-US" sz="1200">
                              <a:effectLst/>
                              <a:latin typeface="Arial" panose="020B0604020202020204" pitchFamily="34" charset="0"/>
                              <a:ea typeface="Calibri" panose="020F0502020204030204" pitchFamily="34" charset="0"/>
                              <a:cs typeface="Times New Roman" panose="02020603050405020304" pitchFamily="18" charset="0"/>
                            </a:rPr>
                            <a:t>Positive</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85574" marR="85574" marT="0" marB="0" anchor="ctr"/>
                    </a:tc>
                    <a:tc>
                      <a:txBody>
                        <a:bodyPr/>
                        <a:lstStyle/>
                        <a:p>
                          <a:pPr marL="0" marR="0" algn="l">
                            <a:lnSpc>
                              <a:spcPts val="1200"/>
                            </a:lnSpc>
                            <a:spcBef>
                              <a:spcPts val="200"/>
                            </a:spcBef>
                            <a:spcAft>
                              <a:spcPts val="200"/>
                            </a:spcAft>
                          </a:pPr>
                          <a:r>
                            <a:rPr lang="en-US" sz="1200">
                              <a:effectLst/>
                              <a:latin typeface="Arial" panose="020B0604020202020204" pitchFamily="34" charset="0"/>
                              <a:ea typeface="Calibri" panose="020F0502020204030204" pitchFamily="34" charset="0"/>
                              <a:cs typeface="Times New Roman" panose="02020603050405020304" pitchFamily="18" charset="0"/>
                            </a:rPr>
                            <a:t>Time to event</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85574" marR="85574" marT="0" marB="0" anchor="ctr"/>
                    </a:tc>
                    <a:tc>
                      <a:txBody>
                        <a:bodyPr/>
                        <a:lstStyle/>
                        <a:p>
                          <a:pPr marL="0" marR="0" algn="l">
                            <a:lnSpc>
                              <a:spcPts val="1200"/>
                            </a:lnSpc>
                            <a:spcBef>
                              <a:spcPts val="200"/>
                            </a:spcBef>
                            <a:spcAft>
                              <a:spcPts val="200"/>
                            </a:spcAft>
                          </a:pPr>
                          <a:r>
                            <a:rPr lang="en-US" sz="1200">
                              <a:effectLst/>
                              <a:latin typeface="Arial" panose="020B0604020202020204" pitchFamily="34" charset="0"/>
                              <a:ea typeface="Calibri" panose="020F0502020204030204" pitchFamily="34" charset="0"/>
                              <a:cs typeface="Times New Roman" panose="02020603050405020304" pitchFamily="18" charset="0"/>
                            </a:rPr>
                            <a:t>Time until failure; radial miss distance</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85574" marR="85574" marT="0" marB="0" anchor="ctr"/>
                    </a:tc>
                    <a:tc>
                      <a:txBody>
                        <a:bodyPr/>
                        <a:lstStyle/>
                        <a:p>
                          <a:pPr marL="0" marR="0" algn="l">
                            <a:lnSpc>
                              <a:spcPts val="1200"/>
                            </a:lnSpc>
                            <a:spcBef>
                              <a:spcPts val="200"/>
                            </a:spcBef>
                            <a:spcAft>
                              <a:spcPts val="20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Inverse,* log</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85574" marR="85574" marT="0" marB="0" anchor="ctr"/>
                    </a:tc>
                    <a:extLst>
                      <a:ext uri="{0D108BD9-81ED-4DB2-BD59-A6C34878D82A}">
                        <a16:rowId xmlns:a16="http://schemas.microsoft.com/office/drawing/2014/main" val="3027572641"/>
                      </a:ext>
                    </a:extLst>
                  </a:tr>
                  <a:tr h="386094">
                    <a:tc>
                      <a:txBody>
                        <a:bodyPr/>
                        <a:lstStyle/>
                        <a:p>
                          <a:pPr marL="0" marR="0" algn="l">
                            <a:lnSpc>
                              <a:spcPts val="1200"/>
                            </a:lnSpc>
                            <a:spcBef>
                              <a:spcPts val="200"/>
                            </a:spcBef>
                            <a:spcAft>
                              <a:spcPts val="200"/>
                            </a:spcAft>
                          </a:pPr>
                          <a:r>
                            <a:rPr lang="en-US" sz="1200">
                              <a:effectLst/>
                              <a:latin typeface="Arial" panose="020B0604020202020204" pitchFamily="34" charset="0"/>
                              <a:ea typeface="Calibri" panose="020F0502020204030204" pitchFamily="34" charset="0"/>
                              <a:cs typeface="Times New Roman" panose="02020603050405020304" pitchFamily="18" charset="0"/>
                            </a:rPr>
                            <a:t>Inverse Gaussian</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85574" marR="85574" marT="0" marB="0" anchor="ctr"/>
                    </a:tc>
                    <a:tc>
                      <a:txBody>
                        <a:bodyPr/>
                        <a:lstStyle/>
                        <a:p>
                          <a:pPr marL="0" marR="0" algn="l">
                            <a:lnSpc>
                              <a:spcPts val="1200"/>
                            </a:lnSpc>
                            <a:spcBef>
                              <a:spcPts val="200"/>
                            </a:spcBef>
                            <a:spcAft>
                              <a:spcPts val="200"/>
                            </a:spcAft>
                          </a:pPr>
                          <a:r>
                            <a:rPr lang="en-US" sz="1200">
                              <a:effectLst/>
                              <a:latin typeface="Arial" panose="020B0604020202020204" pitchFamily="34" charset="0"/>
                              <a:ea typeface="Calibri" panose="020F0502020204030204" pitchFamily="34" charset="0"/>
                              <a:cs typeface="Times New Roman" panose="02020603050405020304" pitchFamily="18" charset="0"/>
                            </a:rPr>
                            <a:t>Positive</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85574" marR="85574" marT="0" marB="0" anchor="ctr"/>
                    </a:tc>
                    <a:tc>
                      <a:txBody>
                        <a:bodyPr/>
                        <a:lstStyle/>
                        <a:p>
                          <a:pPr marL="0" marR="0" algn="l">
                            <a:lnSpc>
                              <a:spcPts val="1200"/>
                            </a:lnSpc>
                            <a:spcBef>
                              <a:spcPts val="200"/>
                            </a:spcBef>
                            <a:spcAft>
                              <a:spcPts val="200"/>
                            </a:spcAft>
                          </a:pPr>
                          <a:r>
                            <a:rPr lang="en-US" sz="1200">
                              <a:effectLst/>
                              <a:latin typeface="Arial" panose="020B0604020202020204" pitchFamily="34" charset="0"/>
                              <a:ea typeface="Calibri" panose="020F0502020204030204" pitchFamily="34" charset="0"/>
                              <a:cs typeface="Times New Roman" panose="02020603050405020304" pitchFamily="18" charset="0"/>
                            </a:rPr>
                            <a:t>Time to event</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85574" marR="85574" marT="0" marB="0" anchor="ctr"/>
                    </a:tc>
                    <a:tc>
                      <a:txBody>
                        <a:bodyPr/>
                        <a:lstStyle/>
                        <a:p>
                          <a:pPr marL="0" marR="0" algn="l">
                            <a:lnSpc>
                              <a:spcPts val="1200"/>
                            </a:lnSpc>
                            <a:spcBef>
                              <a:spcPts val="200"/>
                            </a:spcBef>
                            <a:spcAft>
                              <a:spcPts val="20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Time until failure</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85574" marR="85574" marT="0" marB="0" anchor="ctr"/>
                    </a:tc>
                    <a:tc>
                      <a:txBody>
                        <a:bodyPr/>
                        <a:lstStyle/>
                        <a:p>
                          <a:pPr marL="0" marR="0" algn="l">
                            <a:lnSpc>
                              <a:spcPts val="1200"/>
                            </a:lnSpc>
                            <a:spcBef>
                              <a:spcPts val="200"/>
                            </a:spcBef>
                            <a:spcAft>
                              <a:spcPts val="20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Square inverse*</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85574" marR="85574" marT="0" marB="0" anchor="ctr"/>
                    </a:tc>
                    <a:extLst>
                      <a:ext uri="{0D108BD9-81ED-4DB2-BD59-A6C34878D82A}">
                        <a16:rowId xmlns:a16="http://schemas.microsoft.com/office/drawing/2014/main" val="289223408"/>
                      </a:ext>
                    </a:extLst>
                  </a:tr>
                </a:tbl>
              </a:graphicData>
            </a:graphic>
          </p:graphicFrame>
        </mc:Choice>
        <mc:Fallback xmlns="">
          <p:graphicFrame>
            <p:nvGraphicFramePr>
              <p:cNvPr id="2" name="Table 1">
                <a:extLst>
                  <a:ext uri="{FF2B5EF4-FFF2-40B4-BE49-F238E27FC236}">
                    <a16:creationId xmlns:a16="http://schemas.microsoft.com/office/drawing/2014/main" id="{CC2C51BD-37BF-4628-A0CF-DD39B8F28FFF}"/>
                  </a:ext>
                </a:extLst>
              </p:cNvPr>
              <p:cNvGraphicFramePr>
                <a:graphicFrameLocks noGrp="1"/>
              </p:cNvGraphicFramePr>
              <p:nvPr>
                <p:extLst>
                  <p:ext uri="{D42A27DB-BD31-4B8C-83A1-F6EECF244321}">
                    <p14:modId xmlns:p14="http://schemas.microsoft.com/office/powerpoint/2010/main" val="3267626456"/>
                  </p:ext>
                </p:extLst>
              </p:nvPr>
            </p:nvGraphicFramePr>
            <p:xfrm>
              <a:off x="768730" y="2185589"/>
              <a:ext cx="7606540" cy="3799169"/>
            </p:xfrm>
            <a:graphic>
              <a:graphicData uri="http://schemas.openxmlformats.org/drawingml/2006/table">
                <a:tbl>
                  <a:tblPr firstRow="1" bandRow="1">
                    <a:tableStyleId>{5C22544A-7EE6-4342-B048-85BDC9FD1C3A}</a:tableStyleId>
                  </a:tblPr>
                  <a:tblGrid>
                    <a:gridCol w="1233578">
                      <a:extLst>
                        <a:ext uri="{9D8B030D-6E8A-4147-A177-3AD203B41FA5}">
                          <a16:colId xmlns:a16="http://schemas.microsoft.com/office/drawing/2014/main" val="3298210159"/>
                        </a:ext>
                      </a:extLst>
                    </a:gridCol>
                    <a:gridCol w="1000664">
                      <a:extLst>
                        <a:ext uri="{9D8B030D-6E8A-4147-A177-3AD203B41FA5}">
                          <a16:colId xmlns:a16="http://schemas.microsoft.com/office/drawing/2014/main" val="1126915421"/>
                        </a:ext>
                      </a:extLst>
                    </a:gridCol>
                    <a:gridCol w="1440611">
                      <a:extLst>
                        <a:ext uri="{9D8B030D-6E8A-4147-A177-3AD203B41FA5}">
                          <a16:colId xmlns:a16="http://schemas.microsoft.com/office/drawing/2014/main" val="3799207237"/>
                        </a:ext>
                      </a:extLst>
                    </a:gridCol>
                    <a:gridCol w="1380227">
                      <a:extLst>
                        <a:ext uri="{9D8B030D-6E8A-4147-A177-3AD203B41FA5}">
                          <a16:colId xmlns:a16="http://schemas.microsoft.com/office/drawing/2014/main" val="260325604"/>
                        </a:ext>
                      </a:extLst>
                    </a:gridCol>
                    <a:gridCol w="2551460">
                      <a:extLst>
                        <a:ext uri="{9D8B030D-6E8A-4147-A177-3AD203B41FA5}">
                          <a16:colId xmlns:a16="http://schemas.microsoft.com/office/drawing/2014/main" val="2148455328"/>
                        </a:ext>
                      </a:extLst>
                    </a:gridCol>
                  </a:tblGrid>
                  <a:tr h="556717">
                    <a:tc>
                      <a:txBody>
                        <a:bodyPr/>
                        <a:lstStyle/>
                        <a:p>
                          <a:pPr marL="0" marR="0" algn="ctr">
                            <a:lnSpc>
                              <a:spcPts val="1200"/>
                            </a:lnSpc>
                            <a:spcBef>
                              <a:spcPts val="300"/>
                            </a:spcBef>
                            <a:spcAft>
                              <a:spcPts val="300"/>
                            </a:spcAft>
                          </a:pPr>
                          <a:r>
                            <a:rPr lang="en-US" sz="1200" b="1" dirty="0">
                              <a:effectLst/>
                              <a:latin typeface="Arial Bold" panose="020B0704020202020204" pitchFamily="34" charset="0"/>
                              <a:ea typeface="Calibri" panose="020F0502020204030204" pitchFamily="34" charset="0"/>
                              <a:cs typeface="Arial" panose="020B0604020202020204" pitchFamily="34" charset="0"/>
                            </a:rPr>
                            <a:t>Distribution</a:t>
                          </a:r>
                        </a:p>
                      </a:txBody>
                      <a:tcPr marL="85574" marR="85574" marT="0" marB="0" anchor="ctr"/>
                    </a:tc>
                    <a:tc>
                      <a:txBody>
                        <a:bodyPr/>
                        <a:lstStyle/>
                        <a:p>
                          <a:pPr marL="0" marR="0" algn="ctr">
                            <a:lnSpc>
                              <a:spcPts val="1200"/>
                            </a:lnSpc>
                            <a:spcBef>
                              <a:spcPts val="300"/>
                            </a:spcBef>
                            <a:spcAft>
                              <a:spcPts val="300"/>
                            </a:spcAft>
                          </a:pPr>
                          <a:r>
                            <a:rPr lang="en-US" sz="1200" b="1" dirty="0">
                              <a:effectLst/>
                              <a:latin typeface="Arial Bold" panose="020B0704020202020204" pitchFamily="34" charset="0"/>
                              <a:ea typeface="Calibri" panose="020F0502020204030204" pitchFamily="34" charset="0"/>
                              <a:cs typeface="Arial" panose="020B0604020202020204" pitchFamily="34" charset="0"/>
                            </a:rPr>
                            <a:t>Range</a:t>
                          </a:r>
                        </a:p>
                      </a:txBody>
                      <a:tcPr marL="85574" marR="85574" marT="0" marB="0" anchor="ctr"/>
                    </a:tc>
                    <a:tc>
                      <a:txBody>
                        <a:bodyPr/>
                        <a:lstStyle/>
                        <a:p>
                          <a:pPr marL="0" marR="0" algn="ctr">
                            <a:lnSpc>
                              <a:spcPts val="1200"/>
                            </a:lnSpc>
                            <a:spcBef>
                              <a:spcPts val="300"/>
                            </a:spcBef>
                            <a:spcAft>
                              <a:spcPts val="300"/>
                            </a:spcAft>
                          </a:pPr>
                          <a:r>
                            <a:rPr lang="en-US" sz="1200" b="1" dirty="0">
                              <a:effectLst/>
                              <a:latin typeface="Arial Bold" panose="020B0704020202020204" pitchFamily="34" charset="0"/>
                              <a:ea typeface="Calibri" panose="020F0502020204030204" pitchFamily="34" charset="0"/>
                              <a:cs typeface="Arial" panose="020B0604020202020204" pitchFamily="34" charset="0"/>
                            </a:rPr>
                            <a:t>Common Use Case</a:t>
                          </a:r>
                        </a:p>
                      </a:txBody>
                      <a:tcPr marL="85574" marR="85574" marT="0" marB="0" anchor="ctr"/>
                    </a:tc>
                    <a:tc>
                      <a:txBody>
                        <a:bodyPr/>
                        <a:lstStyle/>
                        <a:p>
                          <a:pPr marL="0" marR="0" algn="ctr">
                            <a:lnSpc>
                              <a:spcPts val="1200"/>
                            </a:lnSpc>
                            <a:spcBef>
                              <a:spcPts val="300"/>
                            </a:spcBef>
                            <a:spcAft>
                              <a:spcPts val="300"/>
                            </a:spcAft>
                          </a:pPr>
                          <a:r>
                            <a:rPr lang="en-US" sz="1200" b="1" dirty="0">
                              <a:effectLst/>
                              <a:latin typeface="Arial Bold" panose="020B0704020202020204" pitchFamily="34" charset="0"/>
                              <a:ea typeface="Calibri" panose="020F0502020204030204" pitchFamily="34" charset="0"/>
                              <a:cs typeface="Arial" panose="020B0604020202020204" pitchFamily="34" charset="0"/>
                            </a:rPr>
                            <a:t>Example Response</a:t>
                          </a:r>
                        </a:p>
                      </a:txBody>
                      <a:tcPr marL="85574" marR="85574" marT="0" marB="0" anchor="ctr"/>
                    </a:tc>
                    <a:tc>
                      <a:txBody>
                        <a:bodyPr/>
                        <a:lstStyle/>
                        <a:p>
                          <a:endParaRPr lang="en-US"/>
                        </a:p>
                      </a:txBody>
                      <a:tcPr marL="85574" marR="85574" marT="0" marB="0" anchor="ctr">
                        <a:blipFill>
                          <a:blip r:embed="rId4"/>
                          <a:stretch>
                            <a:fillRect l="-198091" t="-1099" r="-1193" b="-594505"/>
                          </a:stretch>
                        </a:blipFill>
                      </a:tcPr>
                    </a:tc>
                    <a:extLst>
                      <a:ext uri="{0D108BD9-81ED-4DB2-BD59-A6C34878D82A}">
                        <a16:rowId xmlns:a16="http://schemas.microsoft.com/office/drawing/2014/main" val="409695711"/>
                      </a:ext>
                    </a:extLst>
                  </a:tr>
                  <a:tr h="465827">
                    <a:tc>
                      <a:txBody>
                        <a:bodyPr/>
                        <a:lstStyle/>
                        <a:p>
                          <a:pPr marL="0" marR="0" algn="l">
                            <a:lnSpc>
                              <a:spcPts val="1200"/>
                            </a:lnSpc>
                            <a:spcBef>
                              <a:spcPts val="200"/>
                            </a:spcBef>
                            <a:spcAft>
                              <a:spcPts val="20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Normal</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85574" marR="85574" marT="0" marB="0" anchor="ctr"/>
                    </a:tc>
                    <a:tc>
                      <a:txBody>
                        <a:bodyPr/>
                        <a:lstStyle/>
                        <a:p>
                          <a:pPr marL="0" marR="0" algn="l">
                            <a:lnSpc>
                              <a:spcPts val="1200"/>
                            </a:lnSpc>
                            <a:spcBef>
                              <a:spcPts val="200"/>
                            </a:spcBef>
                            <a:spcAft>
                              <a:spcPts val="200"/>
                            </a:spcAft>
                          </a:pPr>
                          <a:r>
                            <a:rPr lang="en-US" sz="1200">
                              <a:effectLst/>
                              <a:latin typeface="Arial" panose="020B0604020202020204" pitchFamily="34" charset="0"/>
                              <a:ea typeface="Calibri" panose="020F0502020204030204" pitchFamily="34" charset="0"/>
                              <a:cs typeface="Times New Roman" panose="02020603050405020304" pitchFamily="18" charset="0"/>
                            </a:rPr>
                            <a:t>Unbounded</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85574" marR="85574" marT="0" marB="0" anchor="ctr"/>
                    </a:tc>
                    <a:tc>
                      <a:txBody>
                        <a:bodyPr/>
                        <a:lstStyle/>
                        <a:p>
                          <a:pPr marL="0" marR="0" algn="l">
                            <a:lnSpc>
                              <a:spcPts val="1200"/>
                            </a:lnSpc>
                            <a:spcBef>
                              <a:spcPts val="200"/>
                            </a:spcBef>
                            <a:spcAft>
                              <a:spcPts val="200"/>
                            </a:spcAft>
                          </a:pPr>
                          <a:r>
                            <a:rPr lang="en-US" sz="1200">
                              <a:effectLst/>
                              <a:latin typeface="Arial" panose="020B0604020202020204" pitchFamily="34" charset="0"/>
                              <a:ea typeface="Calibri" panose="020F0502020204030204" pitchFamily="34" charset="0"/>
                              <a:cs typeface="Times New Roman" panose="02020603050405020304" pitchFamily="18" charset="0"/>
                            </a:rPr>
                            <a:t>Measurement</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85574" marR="85574" marT="0" marB="0" anchor="ctr"/>
                    </a:tc>
                    <a:tc>
                      <a:txBody>
                        <a:bodyPr/>
                        <a:lstStyle/>
                        <a:p>
                          <a:pPr marL="0" marR="0" algn="l">
                            <a:lnSpc>
                              <a:spcPts val="1200"/>
                            </a:lnSpc>
                            <a:spcBef>
                              <a:spcPts val="200"/>
                            </a:spcBef>
                            <a:spcAft>
                              <a:spcPts val="20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Signed miss distance</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85574" marR="85574" marT="0" marB="0" anchor="ctr"/>
                    </a:tc>
                    <a:tc>
                      <a:txBody>
                        <a:bodyPr/>
                        <a:lstStyle/>
                        <a:p>
                          <a:pPr marL="0" marR="0" algn="l">
                            <a:lnSpc>
                              <a:spcPts val="1200"/>
                            </a:lnSpc>
                            <a:spcBef>
                              <a:spcPts val="200"/>
                            </a:spcBef>
                            <a:spcAft>
                              <a:spcPts val="200"/>
                            </a:spcAft>
                          </a:pPr>
                          <a:r>
                            <a:rPr lang="en-US" sz="1200">
                              <a:effectLst/>
                              <a:latin typeface="Arial" panose="020B0604020202020204" pitchFamily="34" charset="0"/>
                              <a:ea typeface="Calibri" panose="020F0502020204030204" pitchFamily="34" charset="0"/>
                              <a:cs typeface="Times New Roman" panose="02020603050405020304" pitchFamily="18" charset="0"/>
                            </a:rPr>
                            <a:t>Identity*</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85574" marR="85574" marT="0" marB="0" anchor="ctr"/>
                    </a:tc>
                    <a:extLst>
                      <a:ext uri="{0D108BD9-81ED-4DB2-BD59-A6C34878D82A}">
                        <a16:rowId xmlns:a16="http://schemas.microsoft.com/office/drawing/2014/main" val="3036280906"/>
                      </a:ext>
                    </a:extLst>
                  </a:tr>
                  <a:tr h="1052423">
                    <a:tc>
                      <a:txBody>
                        <a:bodyPr/>
                        <a:lstStyle/>
                        <a:p>
                          <a:pPr marL="0" marR="0" algn="l">
                            <a:lnSpc>
                              <a:spcPts val="1200"/>
                            </a:lnSpc>
                            <a:spcBef>
                              <a:spcPts val="200"/>
                            </a:spcBef>
                            <a:spcAft>
                              <a:spcPts val="20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Bernoulli</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85574" marR="85574" marT="0" marB="0" anchor="ctr"/>
                    </a:tc>
                    <a:tc>
                      <a:txBody>
                        <a:bodyPr/>
                        <a:lstStyle/>
                        <a:p>
                          <a:endParaRPr lang="en-US"/>
                        </a:p>
                      </a:txBody>
                      <a:tcPr marL="85574" marR="85574" marT="0" marB="0" anchor="ctr">
                        <a:blipFill>
                          <a:blip r:embed="rId4"/>
                          <a:stretch>
                            <a:fillRect l="-123030" t="-97688" r="-536970" b="-168208"/>
                          </a:stretch>
                        </a:blipFill>
                      </a:tcPr>
                    </a:tc>
                    <a:tc>
                      <a:txBody>
                        <a:bodyPr/>
                        <a:lstStyle/>
                        <a:p>
                          <a:pPr marL="0" marR="0" algn="l">
                            <a:lnSpc>
                              <a:spcPts val="1200"/>
                            </a:lnSpc>
                            <a:spcBef>
                              <a:spcPts val="200"/>
                            </a:spcBef>
                            <a:spcAft>
                              <a:spcPts val="20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Success or failure</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85574" marR="85574" marT="0" marB="0" anchor="ctr"/>
                    </a:tc>
                    <a:tc>
                      <a:txBody>
                        <a:bodyPr/>
                        <a:lstStyle/>
                        <a:p>
                          <a:pPr marL="0" marR="0" algn="l">
                            <a:lnSpc>
                              <a:spcPts val="1200"/>
                            </a:lnSpc>
                            <a:spcBef>
                              <a:spcPts val="200"/>
                            </a:spcBef>
                            <a:spcAft>
                              <a:spcPts val="20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Hit or miss</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85574" marR="85574" marT="0" marB="0" anchor="ctr"/>
                    </a:tc>
                    <a:tc>
                      <a:txBody>
                        <a:bodyPr/>
                        <a:lstStyle/>
                        <a:p>
                          <a:pPr marL="0" marR="0" algn="l">
                            <a:lnSpc>
                              <a:spcPts val="1200"/>
                            </a:lnSpc>
                            <a:spcBef>
                              <a:spcPts val="200"/>
                            </a:spcBef>
                            <a:spcAft>
                              <a:spcPts val="20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Logit,* </a:t>
                          </a:r>
                          <a:r>
                            <a:rPr lang="en-US" sz="1200" dirty="0" err="1">
                              <a:effectLst/>
                              <a:latin typeface="Arial" panose="020B0604020202020204" pitchFamily="34" charset="0"/>
                              <a:ea typeface="Calibri" panose="020F0502020204030204" pitchFamily="34" charset="0"/>
                              <a:cs typeface="Times New Roman" panose="02020603050405020304" pitchFamily="18" charset="0"/>
                            </a:rPr>
                            <a:t>probit</a:t>
                          </a:r>
                          <a:r>
                            <a:rPr lang="en-US" sz="1200" dirty="0">
                              <a:effectLst/>
                              <a:latin typeface="Arial" panose="020B0604020202020204" pitchFamily="34" charset="0"/>
                              <a:ea typeface="Calibri" panose="020F0502020204030204" pitchFamily="34" charset="0"/>
                              <a:cs typeface="Times New Roman" panose="02020603050405020304" pitchFamily="18" charset="0"/>
                            </a:rPr>
                            <a:t> (normal inverse cumulative distribution function (CDF)), complementary log-log (CLL), identity, angular</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85574" marR="85574" marT="0" marB="0" anchor="ctr"/>
                    </a:tc>
                    <a:extLst>
                      <a:ext uri="{0D108BD9-81ED-4DB2-BD59-A6C34878D82A}">
                        <a16:rowId xmlns:a16="http://schemas.microsoft.com/office/drawing/2014/main" val="3482608613"/>
                      </a:ext>
                    </a:extLst>
                  </a:tr>
                  <a:tr h="386094">
                    <a:tc>
                      <a:txBody>
                        <a:bodyPr/>
                        <a:lstStyle/>
                        <a:p>
                          <a:pPr marL="0" marR="0" algn="l">
                            <a:lnSpc>
                              <a:spcPts val="1200"/>
                            </a:lnSpc>
                            <a:spcBef>
                              <a:spcPts val="200"/>
                            </a:spcBef>
                            <a:spcAft>
                              <a:spcPts val="200"/>
                            </a:spcAft>
                          </a:pPr>
                          <a:r>
                            <a:rPr lang="en-US" sz="1200">
                              <a:effectLst/>
                              <a:latin typeface="Arial" panose="020B0604020202020204" pitchFamily="34" charset="0"/>
                              <a:ea typeface="Calibri" panose="020F0502020204030204" pitchFamily="34" charset="0"/>
                              <a:cs typeface="Times New Roman" panose="02020603050405020304" pitchFamily="18" charset="0"/>
                            </a:rPr>
                            <a:t>Poisson</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85574" marR="85574" marT="0" marB="0" anchor="ctr"/>
                    </a:tc>
                    <a:tc>
                      <a:txBody>
                        <a:bodyPr/>
                        <a:lstStyle/>
                        <a:p>
                          <a:endParaRPr lang="en-US"/>
                        </a:p>
                      </a:txBody>
                      <a:tcPr marL="85574" marR="85574" marT="0" marB="0" anchor="ctr">
                        <a:blipFill>
                          <a:blip r:embed="rId4"/>
                          <a:stretch>
                            <a:fillRect l="-123030" t="-542857" r="-536970" b="-361905"/>
                          </a:stretch>
                        </a:blipFill>
                      </a:tcPr>
                    </a:tc>
                    <a:tc>
                      <a:txBody>
                        <a:bodyPr/>
                        <a:lstStyle/>
                        <a:p>
                          <a:pPr marL="0" marR="0" algn="l">
                            <a:lnSpc>
                              <a:spcPts val="1200"/>
                            </a:lnSpc>
                            <a:spcBef>
                              <a:spcPts val="200"/>
                            </a:spcBef>
                            <a:spcAft>
                              <a:spcPts val="200"/>
                            </a:spcAft>
                          </a:pPr>
                          <a:r>
                            <a:rPr lang="en-US" sz="1200">
                              <a:effectLst/>
                              <a:latin typeface="Arial" panose="020B0604020202020204" pitchFamily="34" charset="0"/>
                              <a:ea typeface="Calibri" panose="020F0502020204030204" pitchFamily="34" charset="0"/>
                              <a:cs typeface="Times New Roman" panose="02020603050405020304" pitchFamily="18" charset="0"/>
                            </a:rPr>
                            <a:t>Count</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85574" marR="85574" marT="0" marB="0" anchor="ctr"/>
                    </a:tc>
                    <a:tc>
                      <a:txBody>
                        <a:bodyPr/>
                        <a:lstStyle/>
                        <a:p>
                          <a:pPr marL="0" marR="0" algn="l">
                            <a:lnSpc>
                              <a:spcPts val="1200"/>
                            </a:lnSpc>
                            <a:spcBef>
                              <a:spcPts val="200"/>
                            </a:spcBef>
                            <a:spcAft>
                              <a:spcPts val="20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Number of failures in test</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85574" marR="85574" marT="0" marB="0" anchor="ctr"/>
                    </a:tc>
                    <a:tc>
                      <a:txBody>
                        <a:bodyPr/>
                        <a:lstStyle/>
                        <a:p>
                          <a:pPr marL="0" marR="0" algn="l">
                            <a:lnSpc>
                              <a:spcPts val="1200"/>
                            </a:lnSpc>
                            <a:spcBef>
                              <a:spcPts val="200"/>
                            </a:spcBef>
                            <a:spcAft>
                              <a:spcPts val="200"/>
                            </a:spcAft>
                          </a:pPr>
                          <a:r>
                            <a:rPr lang="en-US" sz="1200">
                              <a:effectLst/>
                              <a:latin typeface="Arial" panose="020B0604020202020204" pitchFamily="34" charset="0"/>
                              <a:ea typeface="Calibri" panose="020F0502020204030204" pitchFamily="34" charset="0"/>
                              <a:cs typeface="Times New Roman" panose="02020603050405020304" pitchFamily="18" charset="0"/>
                            </a:rPr>
                            <a:t>Log*</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85574" marR="85574" marT="0" marB="0" anchor="ctr"/>
                    </a:tc>
                    <a:extLst>
                      <a:ext uri="{0D108BD9-81ED-4DB2-BD59-A6C34878D82A}">
                        <a16:rowId xmlns:a16="http://schemas.microsoft.com/office/drawing/2014/main" val="3430935004"/>
                      </a:ext>
                    </a:extLst>
                  </a:tr>
                  <a:tr h="476007">
                    <a:tc>
                      <a:txBody>
                        <a:bodyPr/>
                        <a:lstStyle/>
                        <a:p>
                          <a:pPr marL="0" marR="0" algn="l">
                            <a:lnSpc>
                              <a:spcPts val="1200"/>
                            </a:lnSpc>
                            <a:spcBef>
                              <a:spcPts val="200"/>
                            </a:spcBef>
                            <a:spcAft>
                              <a:spcPts val="200"/>
                            </a:spcAft>
                          </a:pPr>
                          <a:r>
                            <a:rPr lang="en-US" sz="1200">
                              <a:effectLst/>
                              <a:latin typeface="Arial" panose="020B0604020202020204" pitchFamily="34" charset="0"/>
                              <a:ea typeface="Calibri" panose="020F0502020204030204" pitchFamily="34" charset="0"/>
                              <a:cs typeface="Times New Roman" panose="02020603050405020304" pitchFamily="18" charset="0"/>
                            </a:rPr>
                            <a:t>Negative Binomial</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85574" marR="85574" marT="0" marB="0" anchor="ctr"/>
                    </a:tc>
                    <a:tc>
                      <a:txBody>
                        <a:bodyPr/>
                        <a:lstStyle/>
                        <a:p>
                          <a:endParaRPr lang="en-US"/>
                        </a:p>
                      </a:txBody>
                      <a:tcPr marL="85574" marR="85574" marT="0" marB="0" anchor="ctr">
                        <a:blipFill>
                          <a:blip r:embed="rId4"/>
                          <a:stretch>
                            <a:fillRect l="-123030" t="-519231" r="-536970" b="-192308"/>
                          </a:stretch>
                        </a:blipFill>
                      </a:tcPr>
                    </a:tc>
                    <a:tc>
                      <a:txBody>
                        <a:bodyPr/>
                        <a:lstStyle/>
                        <a:p>
                          <a:pPr marL="0" marR="0" algn="l">
                            <a:lnSpc>
                              <a:spcPts val="1200"/>
                            </a:lnSpc>
                            <a:spcBef>
                              <a:spcPts val="200"/>
                            </a:spcBef>
                            <a:spcAft>
                              <a:spcPts val="200"/>
                            </a:spcAft>
                          </a:pPr>
                          <a:r>
                            <a:rPr lang="en-US" sz="1200">
                              <a:effectLst/>
                              <a:latin typeface="Arial" panose="020B0604020202020204" pitchFamily="34" charset="0"/>
                              <a:ea typeface="Calibri" panose="020F0502020204030204" pitchFamily="34" charset="0"/>
                              <a:cs typeface="Times New Roman" panose="02020603050405020304" pitchFamily="18" charset="0"/>
                            </a:rPr>
                            <a:t>Count</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85574" marR="85574" marT="0" marB="0" anchor="ctr"/>
                    </a:tc>
                    <a:tc>
                      <a:txBody>
                        <a:bodyPr/>
                        <a:lstStyle/>
                        <a:p>
                          <a:pPr marL="0" marR="0" algn="l">
                            <a:lnSpc>
                              <a:spcPts val="1200"/>
                            </a:lnSpc>
                            <a:spcBef>
                              <a:spcPts val="200"/>
                            </a:spcBef>
                            <a:spcAft>
                              <a:spcPts val="20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Number of warnings until failure</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85574" marR="85574" marT="0" marB="0" anchor="ctr"/>
                    </a:tc>
                    <a:tc>
                      <a:txBody>
                        <a:bodyPr/>
                        <a:lstStyle/>
                        <a:p>
                          <a:endParaRPr lang="en-US"/>
                        </a:p>
                      </a:txBody>
                      <a:tcPr marL="85574" marR="85574" marT="0" marB="0" anchor="ctr">
                        <a:blipFill>
                          <a:blip r:embed="rId4"/>
                          <a:stretch>
                            <a:fillRect l="-198091" t="-519231" r="-1193" b="-192308"/>
                          </a:stretch>
                        </a:blipFill>
                      </a:tcPr>
                    </a:tc>
                    <a:extLst>
                      <a:ext uri="{0D108BD9-81ED-4DB2-BD59-A6C34878D82A}">
                        <a16:rowId xmlns:a16="http://schemas.microsoft.com/office/drawing/2014/main" val="2476126486"/>
                      </a:ext>
                    </a:extLst>
                  </a:tr>
                  <a:tr h="476007">
                    <a:tc>
                      <a:txBody>
                        <a:bodyPr/>
                        <a:lstStyle/>
                        <a:p>
                          <a:pPr marL="0" marR="0" algn="l">
                            <a:lnSpc>
                              <a:spcPts val="1200"/>
                            </a:lnSpc>
                            <a:spcBef>
                              <a:spcPts val="200"/>
                            </a:spcBef>
                            <a:spcAft>
                              <a:spcPts val="200"/>
                            </a:spcAft>
                          </a:pPr>
                          <a:r>
                            <a:rPr lang="en-US" sz="1200">
                              <a:effectLst/>
                              <a:latin typeface="Arial" panose="020B0604020202020204" pitchFamily="34" charset="0"/>
                              <a:ea typeface="Calibri" panose="020F0502020204030204" pitchFamily="34" charset="0"/>
                              <a:cs typeface="Times New Roman" panose="02020603050405020304" pitchFamily="18" charset="0"/>
                            </a:rPr>
                            <a:t>Gamma</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85574" marR="85574" marT="0" marB="0" anchor="ctr"/>
                    </a:tc>
                    <a:tc>
                      <a:txBody>
                        <a:bodyPr/>
                        <a:lstStyle/>
                        <a:p>
                          <a:pPr marL="0" marR="0" algn="l">
                            <a:lnSpc>
                              <a:spcPts val="1200"/>
                            </a:lnSpc>
                            <a:spcBef>
                              <a:spcPts val="200"/>
                            </a:spcBef>
                            <a:spcAft>
                              <a:spcPts val="200"/>
                            </a:spcAft>
                          </a:pPr>
                          <a:r>
                            <a:rPr lang="en-US" sz="1200">
                              <a:effectLst/>
                              <a:latin typeface="Arial" panose="020B0604020202020204" pitchFamily="34" charset="0"/>
                              <a:ea typeface="Calibri" panose="020F0502020204030204" pitchFamily="34" charset="0"/>
                              <a:cs typeface="Times New Roman" panose="02020603050405020304" pitchFamily="18" charset="0"/>
                            </a:rPr>
                            <a:t>Positive</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85574" marR="85574" marT="0" marB="0" anchor="ctr"/>
                    </a:tc>
                    <a:tc>
                      <a:txBody>
                        <a:bodyPr/>
                        <a:lstStyle/>
                        <a:p>
                          <a:pPr marL="0" marR="0" algn="l">
                            <a:lnSpc>
                              <a:spcPts val="1200"/>
                            </a:lnSpc>
                            <a:spcBef>
                              <a:spcPts val="200"/>
                            </a:spcBef>
                            <a:spcAft>
                              <a:spcPts val="200"/>
                            </a:spcAft>
                          </a:pPr>
                          <a:r>
                            <a:rPr lang="en-US" sz="1200">
                              <a:effectLst/>
                              <a:latin typeface="Arial" panose="020B0604020202020204" pitchFamily="34" charset="0"/>
                              <a:ea typeface="Calibri" panose="020F0502020204030204" pitchFamily="34" charset="0"/>
                              <a:cs typeface="Times New Roman" panose="02020603050405020304" pitchFamily="18" charset="0"/>
                            </a:rPr>
                            <a:t>Time to event</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85574" marR="85574" marT="0" marB="0" anchor="ctr"/>
                    </a:tc>
                    <a:tc>
                      <a:txBody>
                        <a:bodyPr/>
                        <a:lstStyle/>
                        <a:p>
                          <a:pPr marL="0" marR="0" algn="l">
                            <a:lnSpc>
                              <a:spcPts val="1200"/>
                            </a:lnSpc>
                            <a:spcBef>
                              <a:spcPts val="200"/>
                            </a:spcBef>
                            <a:spcAft>
                              <a:spcPts val="200"/>
                            </a:spcAft>
                          </a:pPr>
                          <a:r>
                            <a:rPr lang="en-US" sz="1200">
                              <a:effectLst/>
                              <a:latin typeface="Arial" panose="020B0604020202020204" pitchFamily="34" charset="0"/>
                              <a:ea typeface="Calibri" panose="020F0502020204030204" pitchFamily="34" charset="0"/>
                              <a:cs typeface="Times New Roman" panose="02020603050405020304" pitchFamily="18" charset="0"/>
                            </a:rPr>
                            <a:t>Time until failure; radial miss distance</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85574" marR="85574" marT="0" marB="0" anchor="ctr"/>
                    </a:tc>
                    <a:tc>
                      <a:txBody>
                        <a:bodyPr/>
                        <a:lstStyle/>
                        <a:p>
                          <a:pPr marL="0" marR="0" algn="l">
                            <a:lnSpc>
                              <a:spcPts val="1200"/>
                            </a:lnSpc>
                            <a:spcBef>
                              <a:spcPts val="200"/>
                            </a:spcBef>
                            <a:spcAft>
                              <a:spcPts val="20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Inverse,* log</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85574" marR="85574" marT="0" marB="0" anchor="ctr"/>
                    </a:tc>
                    <a:extLst>
                      <a:ext uri="{0D108BD9-81ED-4DB2-BD59-A6C34878D82A}">
                        <a16:rowId xmlns:a16="http://schemas.microsoft.com/office/drawing/2014/main" val="3027572641"/>
                      </a:ext>
                    </a:extLst>
                  </a:tr>
                  <a:tr h="386094">
                    <a:tc>
                      <a:txBody>
                        <a:bodyPr/>
                        <a:lstStyle/>
                        <a:p>
                          <a:pPr marL="0" marR="0" algn="l">
                            <a:lnSpc>
                              <a:spcPts val="1200"/>
                            </a:lnSpc>
                            <a:spcBef>
                              <a:spcPts val="200"/>
                            </a:spcBef>
                            <a:spcAft>
                              <a:spcPts val="200"/>
                            </a:spcAft>
                          </a:pPr>
                          <a:r>
                            <a:rPr lang="en-US" sz="1200">
                              <a:effectLst/>
                              <a:latin typeface="Arial" panose="020B0604020202020204" pitchFamily="34" charset="0"/>
                              <a:ea typeface="Calibri" panose="020F0502020204030204" pitchFamily="34" charset="0"/>
                              <a:cs typeface="Times New Roman" panose="02020603050405020304" pitchFamily="18" charset="0"/>
                            </a:rPr>
                            <a:t>Inverse Gaussian</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85574" marR="85574" marT="0" marB="0" anchor="ctr"/>
                    </a:tc>
                    <a:tc>
                      <a:txBody>
                        <a:bodyPr/>
                        <a:lstStyle/>
                        <a:p>
                          <a:pPr marL="0" marR="0" algn="l">
                            <a:lnSpc>
                              <a:spcPts val="1200"/>
                            </a:lnSpc>
                            <a:spcBef>
                              <a:spcPts val="200"/>
                            </a:spcBef>
                            <a:spcAft>
                              <a:spcPts val="200"/>
                            </a:spcAft>
                          </a:pPr>
                          <a:r>
                            <a:rPr lang="en-US" sz="1200">
                              <a:effectLst/>
                              <a:latin typeface="Arial" panose="020B0604020202020204" pitchFamily="34" charset="0"/>
                              <a:ea typeface="Calibri" panose="020F0502020204030204" pitchFamily="34" charset="0"/>
                              <a:cs typeface="Times New Roman" panose="02020603050405020304" pitchFamily="18" charset="0"/>
                            </a:rPr>
                            <a:t>Positive</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85574" marR="85574" marT="0" marB="0" anchor="ctr"/>
                    </a:tc>
                    <a:tc>
                      <a:txBody>
                        <a:bodyPr/>
                        <a:lstStyle/>
                        <a:p>
                          <a:pPr marL="0" marR="0" algn="l">
                            <a:lnSpc>
                              <a:spcPts val="1200"/>
                            </a:lnSpc>
                            <a:spcBef>
                              <a:spcPts val="200"/>
                            </a:spcBef>
                            <a:spcAft>
                              <a:spcPts val="200"/>
                            </a:spcAft>
                          </a:pPr>
                          <a:r>
                            <a:rPr lang="en-US" sz="1200">
                              <a:effectLst/>
                              <a:latin typeface="Arial" panose="020B0604020202020204" pitchFamily="34" charset="0"/>
                              <a:ea typeface="Calibri" panose="020F0502020204030204" pitchFamily="34" charset="0"/>
                              <a:cs typeface="Times New Roman" panose="02020603050405020304" pitchFamily="18" charset="0"/>
                            </a:rPr>
                            <a:t>Time to event</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85574" marR="85574" marT="0" marB="0" anchor="ctr"/>
                    </a:tc>
                    <a:tc>
                      <a:txBody>
                        <a:bodyPr/>
                        <a:lstStyle/>
                        <a:p>
                          <a:pPr marL="0" marR="0" algn="l">
                            <a:lnSpc>
                              <a:spcPts val="1200"/>
                            </a:lnSpc>
                            <a:spcBef>
                              <a:spcPts val="200"/>
                            </a:spcBef>
                            <a:spcAft>
                              <a:spcPts val="20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Time until failure</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85574" marR="85574" marT="0" marB="0" anchor="ctr"/>
                    </a:tc>
                    <a:tc>
                      <a:txBody>
                        <a:bodyPr/>
                        <a:lstStyle/>
                        <a:p>
                          <a:pPr marL="0" marR="0" algn="l">
                            <a:lnSpc>
                              <a:spcPts val="1200"/>
                            </a:lnSpc>
                            <a:spcBef>
                              <a:spcPts val="200"/>
                            </a:spcBef>
                            <a:spcAft>
                              <a:spcPts val="20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Square inverse*</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85574" marR="85574" marT="0" marB="0" anchor="ctr"/>
                    </a:tc>
                    <a:extLst>
                      <a:ext uri="{0D108BD9-81ED-4DB2-BD59-A6C34878D82A}">
                        <a16:rowId xmlns:a16="http://schemas.microsoft.com/office/drawing/2014/main" val="289223408"/>
                      </a:ext>
                    </a:extLst>
                  </a:tr>
                </a:tbl>
              </a:graphicData>
            </a:graphic>
          </p:graphicFrame>
        </mc:Fallback>
      </mc:AlternateContent>
    </p:spTree>
    <p:extLst>
      <p:ext uri="{BB962C8B-B14F-4D97-AF65-F5344CB8AC3E}">
        <p14:creationId xmlns:p14="http://schemas.microsoft.com/office/powerpoint/2010/main" val="41253613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1F2AE-A645-4FCD-8084-9C47E36C139E}"/>
              </a:ext>
            </a:extLst>
          </p:cNvPr>
          <p:cNvSpPr>
            <a:spLocks noGrp="1"/>
          </p:cNvSpPr>
          <p:nvPr>
            <p:ph type="title"/>
          </p:nvPr>
        </p:nvSpPr>
        <p:spPr>
          <a:xfrm>
            <a:off x="467777" y="364331"/>
            <a:ext cx="8229600" cy="523220"/>
          </a:xfrm>
        </p:spPr>
        <p:txBody>
          <a:bodyPr/>
          <a:lstStyle/>
          <a:p>
            <a:r>
              <a:rPr lang="en-US" dirty="0"/>
              <a:t>Background</a:t>
            </a:r>
          </a:p>
        </p:txBody>
      </p:sp>
      <p:sp>
        <p:nvSpPr>
          <p:cNvPr id="3" name="Content Placeholder 2">
            <a:extLst>
              <a:ext uri="{FF2B5EF4-FFF2-40B4-BE49-F238E27FC236}">
                <a16:creationId xmlns:a16="http://schemas.microsoft.com/office/drawing/2014/main" id="{8176C40B-FE38-446E-A633-3159BEC2A409}"/>
              </a:ext>
            </a:extLst>
          </p:cNvPr>
          <p:cNvSpPr>
            <a:spLocks noGrp="1"/>
          </p:cNvSpPr>
          <p:nvPr>
            <p:ph idx="1"/>
          </p:nvPr>
        </p:nvSpPr>
        <p:spPr>
          <a:xfrm>
            <a:off x="352425" y="1126026"/>
            <a:ext cx="6048375" cy="5367643"/>
          </a:xfrm>
        </p:spPr>
        <p:txBody>
          <a:bodyPr>
            <a:normAutofit fontScale="92500" lnSpcReduction="20000"/>
          </a:bodyPr>
          <a:lstStyle/>
          <a:p>
            <a:r>
              <a:rPr lang="en-US" dirty="0"/>
              <a:t>Evaluations of systems increasingly rely on </a:t>
            </a:r>
            <a:r>
              <a:rPr lang="en-US" dirty="0">
                <a:solidFill>
                  <a:schemeClr val="accent1"/>
                </a:solidFill>
              </a:rPr>
              <a:t>M&amp;S </a:t>
            </a:r>
            <a:r>
              <a:rPr lang="en-US" dirty="0"/>
              <a:t>to supplement the data collected from live test events.</a:t>
            </a:r>
          </a:p>
          <a:p>
            <a:endParaRPr lang="en-US" dirty="0"/>
          </a:p>
          <a:p>
            <a:r>
              <a:rPr lang="en-US" dirty="0"/>
              <a:t>Before results from M&amp;S are used in DOT&amp;E reports, we want confidence that these numbers mean something!</a:t>
            </a:r>
          </a:p>
          <a:p>
            <a:r>
              <a:rPr lang="en-US" dirty="0"/>
              <a:t>	The process of establishing credibility and 	trust in a model is called Verification, 	Validation, and Accreditation (</a:t>
            </a:r>
            <a:r>
              <a:rPr lang="en-US" dirty="0">
                <a:solidFill>
                  <a:schemeClr val="accent1"/>
                </a:solidFill>
              </a:rPr>
              <a:t>VV&amp;A</a:t>
            </a:r>
            <a:r>
              <a:rPr lang="en-US" dirty="0"/>
              <a:t>).</a:t>
            </a:r>
          </a:p>
          <a:p>
            <a:r>
              <a:rPr lang="en-US" dirty="0"/>
              <a:t>	</a:t>
            </a:r>
          </a:p>
          <a:p>
            <a:r>
              <a:rPr lang="en-US" dirty="0"/>
              <a:t>SME input is necessary but not sufficient for VV&amp;A.</a:t>
            </a:r>
          </a:p>
          <a:p>
            <a:r>
              <a:rPr lang="en-US" dirty="0"/>
              <a:t>	Eyeballs are not the best measurement tools 	for comparing numbers and identifying 	complex trends.</a:t>
            </a:r>
          </a:p>
          <a:p>
            <a:endParaRPr lang="en-US" dirty="0"/>
          </a:p>
          <a:p>
            <a:r>
              <a:rPr lang="en-US" dirty="0"/>
              <a:t>Two DOT&amp;E memos outline these concerns.</a:t>
            </a:r>
          </a:p>
          <a:p>
            <a:endParaRPr lang="en-US" dirty="0"/>
          </a:p>
        </p:txBody>
      </p:sp>
      <p:pic>
        <p:nvPicPr>
          <p:cNvPr id="5" name="Picture 4">
            <a:extLst>
              <a:ext uri="{FF2B5EF4-FFF2-40B4-BE49-F238E27FC236}">
                <a16:creationId xmlns:a16="http://schemas.microsoft.com/office/drawing/2014/main" id="{A66EEF52-A041-4B98-BD30-978F096681B6}"/>
              </a:ext>
            </a:extLst>
          </p:cNvPr>
          <p:cNvPicPr>
            <a:picLocks noChangeAspect="1"/>
          </p:cNvPicPr>
          <p:nvPr/>
        </p:nvPicPr>
        <p:blipFill>
          <a:blip r:embed="rId3"/>
          <a:stretch>
            <a:fillRect/>
          </a:stretch>
        </p:blipFill>
        <p:spPr>
          <a:xfrm>
            <a:off x="6782194" y="786883"/>
            <a:ext cx="1915184" cy="2442004"/>
          </a:xfrm>
          <a:prstGeom prst="rect">
            <a:avLst/>
          </a:prstGeom>
          <a:ln>
            <a:solidFill>
              <a:schemeClr val="accent1"/>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AE335F76-E774-4D28-BCA1-E044925558A5}"/>
              </a:ext>
            </a:extLst>
          </p:cNvPr>
          <p:cNvPicPr>
            <a:picLocks noChangeAspect="1"/>
          </p:cNvPicPr>
          <p:nvPr/>
        </p:nvPicPr>
        <p:blipFill>
          <a:blip r:embed="rId4"/>
          <a:stretch>
            <a:fillRect/>
          </a:stretch>
        </p:blipFill>
        <p:spPr>
          <a:xfrm>
            <a:off x="6782194" y="3437717"/>
            <a:ext cx="1915183" cy="2532732"/>
          </a:xfrm>
          <a:prstGeom prst="rect">
            <a:avLst/>
          </a:prstGeom>
          <a:ln>
            <a:solidFill>
              <a:schemeClr val="accent1"/>
            </a:solidFill>
          </a:ln>
          <a:effectLst>
            <a:outerShdw blurRad="50800" dist="38100" dir="5400000" algn="t" rotWithShape="0">
              <a:prstClr val="black">
                <a:alpha val="40000"/>
              </a:prstClr>
            </a:outerShdw>
          </a:effectLst>
        </p:spPr>
      </p:pic>
      <p:sp>
        <p:nvSpPr>
          <p:cNvPr id="8" name="Text Placeholder 3">
            <a:extLst>
              <a:ext uri="{FF2B5EF4-FFF2-40B4-BE49-F238E27FC236}">
                <a16:creationId xmlns:a16="http://schemas.microsoft.com/office/drawing/2014/main" id="{57F84949-39C4-4629-B281-B9D1F540043F}"/>
              </a:ext>
            </a:extLst>
          </p:cNvPr>
          <p:cNvSpPr txBox="1">
            <a:spLocks/>
          </p:cNvSpPr>
          <p:nvPr/>
        </p:nvSpPr>
        <p:spPr>
          <a:xfrm>
            <a:off x="189531" y="6491655"/>
            <a:ext cx="7459270" cy="277005"/>
          </a:xfrm>
          <a:prstGeom prst="rect">
            <a:avLst/>
          </a:prstGeom>
        </p:spPr>
        <p:txBody>
          <a:bodyPr/>
          <a:lstStyle>
            <a:lvl1pPr marL="171446" indent="-171446" algn="l" defTabSz="685783" rtl="0" eaLnBrk="1" latinLnBrk="0" hangingPunct="1">
              <a:lnSpc>
                <a:spcPct val="90000"/>
              </a:lnSpc>
              <a:spcBef>
                <a:spcPts val="751"/>
              </a:spcBef>
              <a:buFont typeface="Arial" panose="020B0604020202020204" pitchFamily="34" charset="0"/>
              <a:buChar char="•"/>
              <a:defRPr sz="2400" kern="1200" baseline="0">
                <a:solidFill>
                  <a:schemeClr val="tx1"/>
                </a:solidFill>
                <a:latin typeface="Calibri Light" panose="020F0302020204030204" pitchFamily="34" charset="0"/>
                <a:ea typeface="+mn-ea"/>
                <a:cs typeface="Calibri Light" panose="020F0302020204030204" pitchFamily="34" charset="0"/>
              </a:defRPr>
            </a:lvl1pPr>
            <a:lvl2pPr marL="342891" indent="-171446" algn="l" defTabSz="685783" rtl="0" eaLnBrk="1" latinLnBrk="0" hangingPunct="1">
              <a:lnSpc>
                <a:spcPct val="90000"/>
              </a:lnSpc>
              <a:spcBef>
                <a:spcPts val="375"/>
              </a:spcBef>
              <a:buFont typeface="Franklin Gothic Book" panose="020B0503020102020204" pitchFamily="34" charset="0"/>
              <a:buChar char="–"/>
              <a:defRPr sz="2000" kern="1200">
                <a:solidFill>
                  <a:schemeClr val="tx1"/>
                </a:solidFill>
                <a:latin typeface="Calibri Light" panose="020F0302020204030204" pitchFamily="34" charset="0"/>
                <a:ea typeface="+mn-ea"/>
                <a:cs typeface="Calibri Light" panose="020F0302020204030204" pitchFamily="34" charset="0"/>
              </a:defRPr>
            </a:lvl2pPr>
            <a:lvl3pPr marL="514338" indent="-171446" algn="l" defTabSz="685783" rtl="0" eaLnBrk="1" latinLnBrk="0" hangingPunct="1">
              <a:lnSpc>
                <a:spcPct val="90000"/>
              </a:lnSpc>
              <a:spcBef>
                <a:spcPts val="375"/>
              </a:spcBef>
              <a:buFont typeface="Courier New" panose="02070309020205020404" pitchFamily="49" charset="0"/>
              <a:buChar char="o"/>
              <a:defRPr sz="1800" kern="1200">
                <a:solidFill>
                  <a:schemeClr val="tx1"/>
                </a:solidFill>
                <a:latin typeface="Calibri Light" panose="020F0302020204030204" pitchFamily="34" charset="0"/>
                <a:ea typeface="+mn-ea"/>
                <a:cs typeface="Calibri Light" panose="020F0302020204030204" pitchFamily="34" charset="0"/>
              </a:defRPr>
            </a:lvl3pPr>
            <a:lvl4pPr marL="685783" indent="-171446" algn="l" defTabSz="685783" rtl="0" eaLnBrk="1" latinLnBrk="0" hangingPunct="1">
              <a:lnSpc>
                <a:spcPct val="90000"/>
              </a:lnSpc>
              <a:spcBef>
                <a:spcPts val="375"/>
              </a:spcBef>
              <a:buFont typeface="Wingdings" panose="05000000000000000000" pitchFamily="2" charset="2"/>
              <a:buChar char="§"/>
              <a:defRPr sz="1600" kern="1200">
                <a:solidFill>
                  <a:schemeClr val="tx1"/>
                </a:solidFill>
                <a:latin typeface="Calibri Light" panose="020F0302020204030204" pitchFamily="34" charset="0"/>
                <a:ea typeface="+mn-ea"/>
                <a:cs typeface="Calibri Light" panose="020F0302020204030204" pitchFamily="34" charset="0"/>
              </a:defRPr>
            </a:lvl4pPr>
            <a:lvl5pPr marL="900091" indent="-214308" algn="l" defTabSz="685783" rtl="0" eaLnBrk="1" latinLnBrk="0" hangingPunct="1">
              <a:lnSpc>
                <a:spcPct val="90000"/>
              </a:lnSpc>
              <a:spcBef>
                <a:spcPts val="375"/>
              </a:spcBef>
              <a:buFont typeface="Wingdings" panose="05000000000000000000" pitchFamily="2" charset="2"/>
              <a:buChar char="Ø"/>
              <a:defRPr sz="1200"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marL="0" indent="0">
              <a:buNone/>
            </a:pPr>
            <a:r>
              <a:rPr lang="en-US" sz="1000" dirty="0"/>
              <a:t>M&amp;S: Modeling and Simulation; SME: Subject Matter Expert</a:t>
            </a:r>
          </a:p>
        </p:txBody>
      </p:sp>
    </p:spTree>
    <p:extLst>
      <p:ext uri="{BB962C8B-B14F-4D97-AF65-F5344CB8AC3E}">
        <p14:creationId xmlns:p14="http://schemas.microsoft.com/office/powerpoint/2010/main" val="9060810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4129D96-166F-43E1-A653-7415CCB7C30A}"/>
              </a:ext>
            </a:extLst>
          </p:cNvPr>
          <p:cNvSpPr>
            <a:spLocks noGrp="1"/>
          </p:cNvSpPr>
          <p:nvPr>
            <p:ph type="title"/>
          </p:nvPr>
        </p:nvSpPr>
        <p:spPr/>
        <p:txBody>
          <a:bodyPr/>
          <a:lstStyle/>
          <a:p>
            <a:r>
              <a:rPr lang="en-US" dirty="0"/>
              <a:t>We can fit an additive model to the training data</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EBE3B9FE-E3E4-4D2E-B805-02B2A52D474F}"/>
                  </a:ext>
                </a:extLst>
              </p:cNvPr>
              <p:cNvSpPr txBox="1"/>
              <p:nvPr/>
            </p:nvSpPr>
            <p:spPr>
              <a:xfrm>
                <a:off x="-76449" y="1198920"/>
                <a:ext cx="9296898"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m:rPr>
                              <m:nor/>
                            </m:rPr>
                            <a:rPr lang="en-US" sz="2000" b="0" i="0" smtClean="0">
                              <a:latin typeface="Cambria Math" panose="02040503050406030204" pitchFamily="18" charset="0"/>
                              <a:ea typeface="Cambria Math" panose="02040503050406030204" pitchFamily="18" charset="0"/>
                            </a:rPr>
                            <m:t>range</m:t>
                          </m:r>
                        </m:e>
                        <m:sub>
                          <m:r>
                            <a:rPr lang="en-US" sz="2000" b="0" i="1" smtClean="0">
                              <a:latin typeface="Cambria Math" panose="02040503050406030204" pitchFamily="18" charset="0"/>
                            </a:rPr>
                            <m:t>𝑖</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𝛽</m:t>
                          </m:r>
                        </m:e>
                        <m:sub>
                          <m:r>
                            <a:rPr lang="en-US" sz="2000" i="1">
                              <a:latin typeface="Cambria Math" panose="02040503050406030204" pitchFamily="18" charset="0"/>
                            </a:rPr>
                            <m:t>0</m:t>
                          </m:r>
                        </m:sub>
                      </m:sSub>
                      <m:r>
                        <a:rPr lang="en-US" sz="2000" i="1">
                          <a:latin typeface="Cambria Math" panose="02040503050406030204" pitchFamily="18" charset="0"/>
                        </a:rPr>
                        <m:t>+ </m:t>
                      </m:r>
                      <m:sSub>
                        <m:sSubPr>
                          <m:ctrlPr>
                            <a:rPr lang="en-US" sz="2000" i="1">
                              <a:latin typeface="Cambria Math" panose="02040503050406030204" pitchFamily="18" charset="0"/>
                            </a:rPr>
                          </m:ctrlPr>
                        </m:sSubPr>
                        <m:e>
                          <m:r>
                            <a:rPr lang="en-US" sz="2000" i="1">
                              <a:latin typeface="Cambria Math" panose="02040503050406030204" pitchFamily="18" charset="0"/>
                            </a:rPr>
                            <m:t>𝛽</m:t>
                          </m:r>
                        </m:e>
                        <m:sub>
                          <m:r>
                            <m:rPr>
                              <m:sty m:val="p"/>
                            </m:rPr>
                            <a:rPr lang="en-US" sz="2000" i="1" smtClean="0">
                              <a:latin typeface="Cambria Math" panose="02040503050406030204" pitchFamily="18" charset="0"/>
                              <a:ea typeface="Cambria Math" panose="02040503050406030204" pitchFamily="18" charset="0"/>
                            </a:rPr>
                            <m:t>cl</m:t>
                          </m:r>
                        </m:sub>
                      </m:sSub>
                      <m:sSub>
                        <m:sSubPr>
                          <m:ctrlPr>
                            <a:rPr lang="en-US" sz="2000" i="1">
                              <a:latin typeface="Cambria Math" panose="02040503050406030204" pitchFamily="18" charset="0"/>
                            </a:rPr>
                          </m:ctrlPr>
                        </m:sSubPr>
                        <m:e>
                          <m:r>
                            <m:rPr>
                              <m:nor/>
                            </m:rPr>
                            <a:rPr lang="en-US" sz="2000">
                              <a:latin typeface="Cambria Math" panose="02040503050406030204" pitchFamily="18" charset="0"/>
                              <a:ea typeface="Cambria Math" panose="02040503050406030204" pitchFamily="18" charset="0"/>
                            </a:rPr>
                            <m:t>classic</m:t>
                          </m:r>
                        </m:e>
                        <m:sub>
                          <m:r>
                            <a:rPr lang="en-US" sz="2000" i="1">
                              <a:latin typeface="Cambria Math" panose="02040503050406030204" pitchFamily="18" charset="0"/>
                            </a:rPr>
                            <m:t>𝑖</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𝛽</m:t>
                          </m:r>
                        </m:e>
                        <m:sub>
                          <m:r>
                            <m:rPr>
                              <m:nor/>
                            </m:rPr>
                            <a:rPr lang="en-US" sz="2000">
                              <a:latin typeface="Cambria Math" panose="02040503050406030204" pitchFamily="18" charset="0"/>
                              <a:ea typeface="Cambria Math" panose="02040503050406030204" pitchFamily="18" charset="0"/>
                            </a:rPr>
                            <m:t>wr</m:t>
                          </m:r>
                        </m:sub>
                      </m:sSub>
                      <m:sSub>
                        <m:sSubPr>
                          <m:ctrlPr>
                            <a:rPr lang="en-US" sz="2000" i="1">
                              <a:latin typeface="Cambria Math" panose="02040503050406030204" pitchFamily="18" charset="0"/>
                            </a:rPr>
                          </m:ctrlPr>
                        </m:sSubPr>
                        <m:e>
                          <m:r>
                            <m:rPr>
                              <m:nor/>
                            </m:rPr>
                            <a:rPr lang="en-US" sz="2000">
                              <a:latin typeface="Cambria Math" panose="02040503050406030204" pitchFamily="18" charset="0"/>
                              <a:ea typeface="Cambria Math" panose="02040503050406030204" pitchFamily="18" charset="0"/>
                            </a:rPr>
                            <m:t>wrpa</m:t>
                          </m:r>
                        </m:e>
                        <m:sub>
                          <m:r>
                            <a:rPr lang="en-US" sz="2000" i="1">
                              <a:latin typeface="Cambria Math" panose="02040503050406030204" pitchFamily="18" charset="0"/>
                            </a:rPr>
                            <m:t>𝑖</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b="0" i="1" smtClean="0">
                              <a:latin typeface="Cambria Math" panose="02040503050406030204" pitchFamily="18" charset="0"/>
                            </a:rPr>
                            <m:t>𝑓</m:t>
                          </m:r>
                        </m:e>
                        <m:sub>
                          <m:r>
                            <m:rPr>
                              <m:nor/>
                            </m:rPr>
                            <a:rPr lang="en-US" sz="2000">
                              <a:latin typeface="Cambria Math" panose="02040503050406030204" pitchFamily="18" charset="0"/>
                              <a:ea typeface="Cambria Math" panose="02040503050406030204" pitchFamily="18" charset="0"/>
                            </a:rPr>
                            <m:t>as</m:t>
                          </m:r>
                        </m:sub>
                      </m:sSub>
                      <m:d>
                        <m:dPr>
                          <m:ctrlPr>
                            <a:rPr lang="en-US" sz="2000" i="1" smtClean="0">
                              <a:latin typeface="Cambria Math" panose="02040503050406030204" pitchFamily="18" charset="0"/>
                            </a:rPr>
                          </m:ctrlPr>
                        </m:dPr>
                        <m:e>
                          <m:sSub>
                            <m:sSubPr>
                              <m:ctrlPr>
                                <a:rPr lang="en-US" sz="2000" i="1">
                                  <a:latin typeface="Cambria Math" panose="02040503050406030204" pitchFamily="18" charset="0"/>
                                </a:rPr>
                              </m:ctrlPr>
                            </m:sSubPr>
                            <m:e>
                              <m:r>
                                <m:rPr>
                                  <m:nor/>
                                </m:rPr>
                                <a:rPr lang="en-US" sz="2000">
                                  <a:latin typeface="Cambria Math" panose="02040503050406030204" pitchFamily="18" charset="0"/>
                                  <a:ea typeface="Cambria Math" panose="02040503050406030204" pitchFamily="18" charset="0"/>
                                </a:rPr>
                                <m:t>airspeed</m:t>
                              </m:r>
                            </m:e>
                            <m:sub>
                              <m:r>
                                <a:rPr lang="en-US" sz="2000" i="1">
                                  <a:latin typeface="Cambria Math" panose="02040503050406030204" pitchFamily="18" charset="0"/>
                                </a:rPr>
                                <m:t>𝑖</m:t>
                              </m:r>
                            </m:sub>
                          </m:sSub>
                        </m:e>
                      </m:d>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b="0" i="1" smtClean="0">
                              <a:latin typeface="Cambria Math" panose="02040503050406030204" pitchFamily="18" charset="0"/>
                            </a:rPr>
                            <m:t>𝑓</m:t>
                          </m:r>
                        </m:e>
                        <m:sub>
                          <m:r>
                            <m:rPr>
                              <m:nor/>
                            </m:rPr>
                            <a:rPr lang="en-US" sz="2000">
                              <a:latin typeface="Cambria Math" panose="02040503050406030204" pitchFamily="18" charset="0"/>
                              <a:ea typeface="Cambria Math" panose="02040503050406030204" pitchFamily="18" charset="0"/>
                            </a:rPr>
                            <m:t>an</m:t>
                          </m:r>
                        </m:sub>
                      </m:sSub>
                      <m:d>
                        <m:dPr>
                          <m:ctrlPr>
                            <a:rPr lang="en-US" sz="2000" i="1" smtClean="0">
                              <a:latin typeface="Cambria Math" panose="02040503050406030204" pitchFamily="18" charset="0"/>
                            </a:rPr>
                          </m:ctrlPr>
                        </m:dPr>
                        <m:e>
                          <m:sSub>
                            <m:sSubPr>
                              <m:ctrlPr>
                                <a:rPr lang="en-US" sz="2000" i="1">
                                  <a:latin typeface="Cambria Math" panose="02040503050406030204" pitchFamily="18" charset="0"/>
                                </a:rPr>
                              </m:ctrlPr>
                            </m:sSubPr>
                            <m:e>
                              <m:r>
                                <m:rPr>
                                  <m:nor/>
                                </m:rPr>
                                <a:rPr lang="en-US" sz="2000">
                                  <a:latin typeface="Cambria Math" panose="02040503050406030204" pitchFamily="18" charset="0"/>
                                  <a:ea typeface="Cambria Math" panose="02040503050406030204" pitchFamily="18" charset="0"/>
                                </a:rPr>
                                <m:t>angle</m:t>
                              </m:r>
                            </m:e>
                            <m:sub>
                              <m:r>
                                <a:rPr lang="en-US" sz="2000" i="1">
                                  <a:latin typeface="Cambria Math" panose="02040503050406030204" pitchFamily="18" charset="0"/>
                                </a:rPr>
                                <m:t>𝑖</m:t>
                              </m:r>
                            </m:sub>
                          </m:sSub>
                        </m:e>
                      </m:d>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𝜖</m:t>
                          </m:r>
                        </m:e>
                        <m:sub>
                          <m:r>
                            <a:rPr lang="en-US" sz="2000" b="0" i="1" smtClean="0">
                              <a:latin typeface="Cambria Math" panose="02040503050406030204" pitchFamily="18" charset="0"/>
                            </a:rPr>
                            <m:t>𝑖</m:t>
                          </m:r>
                        </m:sub>
                      </m:sSub>
                      <m:r>
                        <a:rPr lang="en-US" sz="2000" i="1">
                          <a:latin typeface="Cambria Math" panose="02040503050406030204" pitchFamily="18" charset="0"/>
                        </a:rPr>
                        <m:t> </m:t>
                      </m:r>
                    </m:oMath>
                  </m:oMathPara>
                </a14:m>
                <a:endParaRPr lang="en-US" sz="2000" dirty="0"/>
              </a:p>
            </p:txBody>
          </p:sp>
        </mc:Choice>
        <mc:Fallback xmlns="">
          <p:sp>
            <p:nvSpPr>
              <p:cNvPr id="11" name="TextBox 10">
                <a:extLst>
                  <a:ext uri="{FF2B5EF4-FFF2-40B4-BE49-F238E27FC236}">
                    <a16:creationId xmlns:a16="http://schemas.microsoft.com/office/drawing/2014/main" id="{EBE3B9FE-E3E4-4D2E-B805-02B2A52D474F}"/>
                  </a:ext>
                </a:extLst>
              </p:cNvPr>
              <p:cNvSpPr txBox="1">
                <a:spLocks noRot="1" noChangeAspect="1" noMove="1" noResize="1" noEditPoints="1" noAdjustHandles="1" noChangeArrowheads="1" noChangeShapeType="1" noTextEdit="1"/>
              </p:cNvSpPr>
              <p:nvPr/>
            </p:nvSpPr>
            <p:spPr>
              <a:xfrm>
                <a:off x="-76449" y="1198920"/>
                <a:ext cx="9296898" cy="400110"/>
              </a:xfrm>
              <a:prstGeom prst="rect">
                <a:avLst/>
              </a:prstGeom>
              <a:blipFill>
                <a:blip r:embed="rId3"/>
                <a:stretch>
                  <a:fillRect b="-18462"/>
                </a:stretch>
              </a:blipFill>
            </p:spPr>
            <p:txBody>
              <a:bodyPr/>
              <a:lstStyle/>
              <a:p>
                <a:r>
                  <a:rPr lang="en-US">
                    <a:noFill/>
                  </a:rPr>
                  <a:t> </a:t>
                </a:r>
              </a:p>
            </p:txBody>
          </p:sp>
        </mc:Fallback>
      </mc:AlternateContent>
      <p:pic>
        <p:nvPicPr>
          <p:cNvPr id="15" name="Picture" descr="Figure 10.10: Estimated response functions for the GAM predicting paper plane terminal range.">
            <a:extLst>
              <a:ext uri="{FF2B5EF4-FFF2-40B4-BE49-F238E27FC236}">
                <a16:creationId xmlns:a16="http://schemas.microsoft.com/office/drawing/2014/main" id="{C6D7D3A0-F927-4EAB-9179-639AD5E4C449}"/>
              </a:ext>
            </a:extLst>
          </p:cNvPr>
          <p:cNvPicPr/>
          <p:nvPr/>
        </p:nvPicPr>
        <p:blipFill>
          <a:blip r:embed="rId4"/>
          <a:stretch>
            <a:fillRect/>
          </a:stretch>
        </p:blipFill>
        <p:spPr bwMode="auto">
          <a:xfrm>
            <a:off x="234683" y="1950451"/>
            <a:ext cx="6131611" cy="2296434"/>
          </a:xfrm>
          <a:prstGeom prst="rect">
            <a:avLst/>
          </a:prstGeom>
          <a:noFill/>
          <a:ln w="9525">
            <a:noFill/>
            <a:headEnd/>
            <a:tailEnd/>
          </a:ln>
        </p:spPr>
      </p:pic>
      <p:pic>
        <p:nvPicPr>
          <p:cNvPr id="6" name="Picture" descr="Figure 10.11: Prediction surfaces for terminal range using the fitted GAM.">
            <a:extLst>
              <a:ext uri="{FF2B5EF4-FFF2-40B4-BE49-F238E27FC236}">
                <a16:creationId xmlns:a16="http://schemas.microsoft.com/office/drawing/2014/main" id="{0CEB6518-92A2-4BD8-9419-3CEF718F3F75}"/>
              </a:ext>
            </a:extLst>
          </p:cNvPr>
          <p:cNvPicPr/>
          <p:nvPr/>
        </p:nvPicPr>
        <p:blipFill>
          <a:blip r:embed="rId5"/>
          <a:stretch>
            <a:fillRect/>
          </a:stretch>
        </p:blipFill>
        <p:spPr bwMode="auto">
          <a:xfrm>
            <a:off x="312319" y="4415731"/>
            <a:ext cx="5976338" cy="2237170"/>
          </a:xfrm>
          <a:prstGeom prst="rect">
            <a:avLst/>
          </a:prstGeom>
          <a:noFill/>
          <a:ln w="9525">
            <a:noFill/>
            <a:headEnd/>
            <a:tailEnd/>
          </a:ln>
        </p:spPr>
      </p:pic>
      <p:sp>
        <p:nvSpPr>
          <p:cNvPr id="2" name="TextBox 1">
            <a:extLst>
              <a:ext uri="{FF2B5EF4-FFF2-40B4-BE49-F238E27FC236}">
                <a16:creationId xmlns:a16="http://schemas.microsoft.com/office/drawing/2014/main" id="{8A1DDD06-AF98-4DFA-98E9-00927583C66B}"/>
              </a:ext>
            </a:extLst>
          </p:cNvPr>
          <p:cNvSpPr txBox="1"/>
          <p:nvPr/>
        </p:nvSpPr>
        <p:spPr>
          <a:xfrm>
            <a:off x="6849374" y="2413337"/>
            <a:ext cx="1906438" cy="1015663"/>
          </a:xfrm>
          <a:prstGeom prst="rect">
            <a:avLst/>
          </a:prstGeom>
          <a:noFill/>
        </p:spPr>
        <p:txBody>
          <a:bodyPr wrap="square" rtlCol="0">
            <a:spAutoFit/>
          </a:bodyPr>
          <a:lstStyle/>
          <a:p>
            <a:r>
              <a:rPr lang="en-US" dirty="0"/>
              <a:t>Average Range:</a:t>
            </a:r>
            <a:br>
              <a:rPr lang="en-US" dirty="0"/>
            </a:br>
            <a:r>
              <a:rPr lang="en-US" sz="1400" dirty="0"/>
              <a:t>Dart: 9.3 m</a:t>
            </a:r>
          </a:p>
          <a:p>
            <a:r>
              <a:rPr lang="en-US" sz="1400" dirty="0"/>
              <a:t>Classic: 7.4 m</a:t>
            </a:r>
          </a:p>
          <a:p>
            <a:r>
              <a:rPr lang="en-US" sz="1400" dirty="0"/>
              <a:t>WRPA: 11.3 m</a:t>
            </a:r>
          </a:p>
        </p:txBody>
      </p:sp>
      <p:sp>
        <p:nvSpPr>
          <p:cNvPr id="7" name="Text Placeholder 3">
            <a:extLst>
              <a:ext uri="{FF2B5EF4-FFF2-40B4-BE49-F238E27FC236}">
                <a16:creationId xmlns:a16="http://schemas.microsoft.com/office/drawing/2014/main" id="{B4EB5273-427D-4A9A-86EB-E4D1436A6683}"/>
              </a:ext>
            </a:extLst>
          </p:cNvPr>
          <p:cNvSpPr txBox="1">
            <a:spLocks/>
          </p:cNvSpPr>
          <p:nvPr/>
        </p:nvSpPr>
        <p:spPr>
          <a:xfrm>
            <a:off x="189531" y="6491655"/>
            <a:ext cx="7459270" cy="277005"/>
          </a:xfrm>
          <a:prstGeom prst="rect">
            <a:avLst/>
          </a:prstGeom>
        </p:spPr>
        <p:txBody>
          <a:bodyPr/>
          <a:lstStyle>
            <a:lvl1pPr marL="171446" indent="-171446" algn="l" defTabSz="685783" rtl="0" eaLnBrk="1" latinLnBrk="0" hangingPunct="1">
              <a:lnSpc>
                <a:spcPct val="90000"/>
              </a:lnSpc>
              <a:spcBef>
                <a:spcPts val="751"/>
              </a:spcBef>
              <a:buFont typeface="Arial" panose="020B0604020202020204" pitchFamily="34" charset="0"/>
              <a:buChar char="•"/>
              <a:defRPr sz="2400" kern="1200" baseline="0">
                <a:solidFill>
                  <a:schemeClr val="tx1"/>
                </a:solidFill>
                <a:latin typeface="Calibri Light" panose="020F0302020204030204" pitchFamily="34" charset="0"/>
                <a:ea typeface="+mn-ea"/>
                <a:cs typeface="Calibri Light" panose="020F0302020204030204" pitchFamily="34" charset="0"/>
              </a:defRPr>
            </a:lvl1pPr>
            <a:lvl2pPr marL="342891" indent="-171446" algn="l" defTabSz="685783" rtl="0" eaLnBrk="1" latinLnBrk="0" hangingPunct="1">
              <a:lnSpc>
                <a:spcPct val="90000"/>
              </a:lnSpc>
              <a:spcBef>
                <a:spcPts val="375"/>
              </a:spcBef>
              <a:buFont typeface="Franklin Gothic Book" panose="020B0503020102020204" pitchFamily="34" charset="0"/>
              <a:buChar char="–"/>
              <a:defRPr sz="2000" kern="1200">
                <a:solidFill>
                  <a:schemeClr val="tx1"/>
                </a:solidFill>
                <a:latin typeface="Calibri Light" panose="020F0302020204030204" pitchFamily="34" charset="0"/>
                <a:ea typeface="+mn-ea"/>
                <a:cs typeface="Calibri Light" panose="020F0302020204030204" pitchFamily="34" charset="0"/>
              </a:defRPr>
            </a:lvl2pPr>
            <a:lvl3pPr marL="514338" indent="-171446" algn="l" defTabSz="685783" rtl="0" eaLnBrk="1" latinLnBrk="0" hangingPunct="1">
              <a:lnSpc>
                <a:spcPct val="90000"/>
              </a:lnSpc>
              <a:spcBef>
                <a:spcPts val="375"/>
              </a:spcBef>
              <a:buFont typeface="Courier New" panose="02070309020205020404" pitchFamily="49" charset="0"/>
              <a:buChar char="o"/>
              <a:defRPr sz="1800" kern="1200">
                <a:solidFill>
                  <a:schemeClr val="tx1"/>
                </a:solidFill>
                <a:latin typeface="Calibri Light" panose="020F0302020204030204" pitchFamily="34" charset="0"/>
                <a:ea typeface="+mn-ea"/>
                <a:cs typeface="Calibri Light" panose="020F0302020204030204" pitchFamily="34" charset="0"/>
              </a:defRPr>
            </a:lvl3pPr>
            <a:lvl4pPr marL="685783" indent="-171446" algn="l" defTabSz="685783" rtl="0" eaLnBrk="1" latinLnBrk="0" hangingPunct="1">
              <a:lnSpc>
                <a:spcPct val="90000"/>
              </a:lnSpc>
              <a:spcBef>
                <a:spcPts val="375"/>
              </a:spcBef>
              <a:buFont typeface="Wingdings" panose="05000000000000000000" pitchFamily="2" charset="2"/>
              <a:buChar char="§"/>
              <a:defRPr sz="1600" kern="1200">
                <a:solidFill>
                  <a:schemeClr val="tx1"/>
                </a:solidFill>
                <a:latin typeface="Calibri Light" panose="020F0302020204030204" pitchFamily="34" charset="0"/>
                <a:ea typeface="+mn-ea"/>
                <a:cs typeface="Calibri Light" panose="020F0302020204030204" pitchFamily="34" charset="0"/>
              </a:defRPr>
            </a:lvl4pPr>
            <a:lvl5pPr marL="900091" indent="-214308" algn="l" defTabSz="685783" rtl="0" eaLnBrk="1" latinLnBrk="0" hangingPunct="1">
              <a:lnSpc>
                <a:spcPct val="90000"/>
              </a:lnSpc>
              <a:spcBef>
                <a:spcPts val="375"/>
              </a:spcBef>
              <a:buFont typeface="Wingdings" panose="05000000000000000000" pitchFamily="2" charset="2"/>
              <a:buChar char="Ø"/>
              <a:defRPr sz="1200"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marL="0" indent="0">
              <a:buNone/>
            </a:pPr>
            <a:r>
              <a:rPr lang="en-US" sz="1000" dirty="0"/>
              <a:t>WRPA: World Record Paper Airplane</a:t>
            </a:r>
          </a:p>
        </p:txBody>
      </p:sp>
    </p:spTree>
    <p:extLst>
      <p:ext uri="{BB962C8B-B14F-4D97-AF65-F5344CB8AC3E}">
        <p14:creationId xmlns:p14="http://schemas.microsoft.com/office/powerpoint/2010/main" val="14781789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4129D96-166F-43E1-A653-7415CCB7C30A}"/>
              </a:ext>
            </a:extLst>
          </p:cNvPr>
          <p:cNvSpPr>
            <a:spLocks noGrp="1"/>
          </p:cNvSpPr>
          <p:nvPr>
            <p:ph type="title"/>
          </p:nvPr>
        </p:nvSpPr>
        <p:spPr/>
        <p:txBody>
          <a:bodyPr/>
          <a:lstStyle/>
          <a:p>
            <a:r>
              <a:rPr lang="en-US" dirty="0"/>
              <a:t>We can fit an additive model to the training data</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EBE3B9FE-E3E4-4D2E-B805-02B2A52D474F}"/>
                  </a:ext>
                </a:extLst>
              </p:cNvPr>
              <p:cNvSpPr txBox="1"/>
              <p:nvPr/>
            </p:nvSpPr>
            <p:spPr>
              <a:xfrm>
                <a:off x="-76449" y="1198920"/>
                <a:ext cx="9296898"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m:rPr>
                              <m:nor/>
                            </m:rPr>
                            <a:rPr lang="en-US" sz="2000" b="0" i="0" smtClean="0">
                              <a:latin typeface="Cambria Math" panose="02040503050406030204" pitchFamily="18" charset="0"/>
                              <a:ea typeface="Cambria Math" panose="02040503050406030204" pitchFamily="18" charset="0"/>
                            </a:rPr>
                            <m:t>range</m:t>
                          </m:r>
                        </m:e>
                        <m:sub>
                          <m:r>
                            <a:rPr lang="en-US" sz="2000" b="0" i="1" smtClean="0">
                              <a:latin typeface="Cambria Math" panose="02040503050406030204" pitchFamily="18" charset="0"/>
                            </a:rPr>
                            <m:t>𝑖</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𝛽</m:t>
                          </m:r>
                        </m:e>
                        <m:sub>
                          <m:r>
                            <a:rPr lang="en-US" sz="2000" i="1">
                              <a:latin typeface="Cambria Math" panose="02040503050406030204" pitchFamily="18" charset="0"/>
                            </a:rPr>
                            <m:t>0</m:t>
                          </m:r>
                        </m:sub>
                      </m:sSub>
                      <m:r>
                        <a:rPr lang="en-US" sz="2000" i="1">
                          <a:latin typeface="Cambria Math" panose="02040503050406030204" pitchFamily="18" charset="0"/>
                        </a:rPr>
                        <m:t>+ </m:t>
                      </m:r>
                      <m:sSub>
                        <m:sSubPr>
                          <m:ctrlPr>
                            <a:rPr lang="en-US" sz="2000" i="1">
                              <a:latin typeface="Cambria Math" panose="02040503050406030204" pitchFamily="18" charset="0"/>
                            </a:rPr>
                          </m:ctrlPr>
                        </m:sSubPr>
                        <m:e>
                          <m:r>
                            <a:rPr lang="en-US" sz="2000" i="1">
                              <a:latin typeface="Cambria Math" panose="02040503050406030204" pitchFamily="18" charset="0"/>
                            </a:rPr>
                            <m:t>𝛽</m:t>
                          </m:r>
                        </m:e>
                        <m:sub>
                          <m:r>
                            <m:rPr>
                              <m:sty m:val="p"/>
                            </m:rPr>
                            <a:rPr lang="en-US" sz="2000" i="1" smtClean="0">
                              <a:latin typeface="Cambria Math" panose="02040503050406030204" pitchFamily="18" charset="0"/>
                              <a:ea typeface="Cambria Math" panose="02040503050406030204" pitchFamily="18" charset="0"/>
                            </a:rPr>
                            <m:t>cl</m:t>
                          </m:r>
                        </m:sub>
                      </m:sSub>
                      <m:sSub>
                        <m:sSubPr>
                          <m:ctrlPr>
                            <a:rPr lang="en-US" sz="2000" i="1">
                              <a:latin typeface="Cambria Math" panose="02040503050406030204" pitchFamily="18" charset="0"/>
                            </a:rPr>
                          </m:ctrlPr>
                        </m:sSubPr>
                        <m:e>
                          <m:r>
                            <m:rPr>
                              <m:nor/>
                            </m:rPr>
                            <a:rPr lang="en-US" sz="2000">
                              <a:latin typeface="Cambria Math" panose="02040503050406030204" pitchFamily="18" charset="0"/>
                              <a:ea typeface="Cambria Math" panose="02040503050406030204" pitchFamily="18" charset="0"/>
                            </a:rPr>
                            <m:t>classic</m:t>
                          </m:r>
                        </m:e>
                        <m:sub>
                          <m:r>
                            <a:rPr lang="en-US" sz="2000" i="1">
                              <a:latin typeface="Cambria Math" panose="02040503050406030204" pitchFamily="18" charset="0"/>
                            </a:rPr>
                            <m:t>𝑖</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𝛽</m:t>
                          </m:r>
                        </m:e>
                        <m:sub>
                          <m:r>
                            <m:rPr>
                              <m:nor/>
                            </m:rPr>
                            <a:rPr lang="en-US" sz="2000">
                              <a:latin typeface="Cambria Math" panose="02040503050406030204" pitchFamily="18" charset="0"/>
                              <a:ea typeface="Cambria Math" panose="02040503050406030204" pitchFamily="18" charset="0"/>
                            </a:rPr>
                            <m:t>wr</m:t>
                          </m:r>
                        </m:sub>
                      </m:sSub>
                      <m:sSub>
                        <m:sSubPr>
                          <m:ctrlPr>
                            <a:rPr lang="en-US" sz="2000" i="1">
                              <a:latin typeface="Cambria Math" panose="02040503050406030204" pitchFamily="18" charset="0"/>
                            </a:rPr>
                          </m:ctrlPr>
                        </m:sSubPr>
                        <m:e>
                          <m:r>
                            <m:rPr>
                              <m:nor/>
                            </m:rPr>
                            <a:rPr lang="en-US" sz="2000">
                              <a:latin typeface="Cambria Math" panose="02040503050406030204" pitchFamily="18" charset="0"/>
                              <a:ea typeface="Cambria Math" panose="02040503050406030204" pitchFamily="18" charset="0"/>
                            </a:rPr>
                            <m:t>wrpa</m:t>
                          </m:r>
                        </m:e>
                        <m:sub>
                          <m:r>
                            <a:rPr lang="en-US" sz="2000" i="1">
                              <a:latin typeface="Cambria Math" panose="02040503050406030204" pitchFamily="18" charset="0"/>
                            </a:rPr>
                            <m:t>𝑖</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b="0" i="1" smtClean="0">
                              <a:latin typeface="Cambria Math" panose="02040503050406030204" pitchFamily="18" charset="0"/>
                            </a:rPr>
                            <m:t>𝑓</m:t>
                          </m:r>
                        </m:e>
                        <m:sub>
                          <m:r>
                            <m:rPr>
                              <m:nor/>
                            </m:rPr>
                            <a:rPr lang="en-US" sz="2000">
                              <a:latin typeface="Cambria Math" panose="02040503050406030204" pitchFamily="18" charset="0"/>
                              <a:ea typeface="Cambria Math" panose="02040503050406030204" pitchFamily="18" charset="0"/>
                            </a:rPr>
                            <m:t>as</m:t>
                          </m:r>
                        </m:sub>
                      </m:sSub>
                      <m:d>
                        <m:dPr>
                          <m:ctrlPr>
                            <a:rPr lang="en-US" sz="2000" i="1" smtClean="0">
                              <a:latin typeface="Cambria Math" panose="02040503050406030204" pitchFamily="18" charset="0"/>
                            </a:rPr>
                          </m:ctrlPr>
                        </m:dPr>
                        <m:e>
                          <m:sSub>
                            <m:sSubPr>
                              <m:ctrlPr>
                                <a:rPr lang="en-US" sz="2000" i="1">
                                  <a:latin typeface="Cambria Math" panose="02040503050406030204" pitchFamily="18" charset="0"/>
                                </a:rPr>
                              </m:ctrlPr>
                            </m:sSubPr>
                            <m:e>
                              <m:r>
                                <m:rPr>
                                  <m:nor/>
                                </m:rPr>
                                <a:rPr lang="en-US" sz="2000">
                                  <a:latin typeface="Cambria Math" panose="02040503050406030204" pitchFamily="18" charset="0"/>
                                  <a:ea typeface="Cambria Math" panose="02040503050406030204" pitchFamily="18" charset="0"/>
                                </a:rPr>
                                <m:t>airspeed</m:t>
                              </m:r>
                            </m:e>
                            <m:sub>
                              <m:r>
                                <a:rPr lang="en-US" sz="2000" i="1">
                                  <a:latin typeface="Cambria Math" panose="02040503050406030204" pitchFamily="18" charset="0"/>
                                </a:rPr>
                                <m:t>𝑖</m:t>
                              </m:r>
                            </m:sub>
                          </m:sSub>
                        </m:e>
                      </m:d>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b="0" i="1" smtClean="0">
                              <a:latin typeface="Cambria Math" panose="02040503050406030204" pitchFamily="18" charset="0"/>
                            </a:rPr>
                            <m:t>𝑓</m:t>
                          </m:r>
                        </m:e>
                        <m:sub>
                          <m:r>
                            <m:rPr>
                              <m:nor/>
                            </m:rPr>
                            <a:rPr lang="en-US" sz="2000">
                              <a:latin typeface="Cambria Math" panose="02040503050406030204" pitchFamily="18" charset="0"/>
                              <a:ea typeface="Cambria Math" panose="02040503050406030204" pitchFamily="18" charset="0"/>
                            </a:rPr>
                            <m:t>an</m:t>
                          </m:r>
                        </m:sub>
                      </m:sSub>
                      <m:d>
                        <m:dPr>
                          <m:ctrlPr>
                            <a:rPr lang="en-US" sz="2000" i="1" smtClean="0">
                              <a:latin typeface="Cambria Math" panose="02040503050406030204" pitchFamily="18" charset="0"/>
                            </a:rPr>
                          </m:ctrlPr>
                        </m:dPr>
                        <m:e>
                          <m:sSub>
                            <m:sSubPr>
                              <m:ctrlPr>
                                <a:rPr lang="en-US" sz="2000" i="1">
                                  <a:latin typeface="Cambria Math" panose="02040503050406030204" pitchFamily="18" charset="0"/>
                                </a:rPr>
                              </m:ctrlPr>
                            </m:sSubPr>
                            <m:e>
                              <m:r>
                                <m:rPr>
                                  <m:nor/>
                                </m:rPr>
                                <a:rPr lang="en-US" sz="2000">
                                  <a:latin typeface="Cambria Math" panose="02040503050406030204" pitchFamily="18" charset="0"/>
                                  <a:ea typeface="Cambria Math" panose="02040503050406030204" pitchFamily="18" charset="0"/>
                                </a:rPr>
                                <m:t>angle</m:t>
                              </m:r>
                            </m:e>
                            <m:sub>
                              <m:r>
                                <a:rPr lang="en-US" sz="2000" i="1">
                                  <a:latin typeface="Cambria Math" panose="02040503050406030204" pitchFamily="18" charset="0"/>
                                </a:rPr>
                                <m:t>𝑖</m:t>
                              </m:r>
                            </m:sub>
                          </m:sSub>
                        </m:e>
                      </m:d>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𝜖</m:t>
                          </m:r>
                        </m:e>
                        <m:sub>
                          <m:r>
                            <a:rPr lang="en-US" sz="2000" b="0" i="1" smtClean="0">
                              <a:latin typeface="Cambria Math" panose="02040503050406030204" pitchFamily="18" charset="0"/>
                            </a:rPr>
                            <m:t>𝑖</m:t>
                          </m:r>
                        </m:sub>
                      </m:sSub>
                      <m:r>
                        <a:rPr lang="en-US" sz="2000" i="1">
                          <a:latin typeface="Cambria Math" panose="02040503050406030204" pitchFamily="18" charset="0"/>
                        </a:rPr>
                        <m:t> </m:t>
                      </m:r>
                    </m:oMath>
                  </m:oMathPara>
                </a14:m>
                <a:endParaRPr lang="en-US" sz="2000" dirty="0"/>
              </a:p>
            </p:txBody>
          </p:sp>
        </mc:Choice>
        <mc:Fallback xmlns="">
          <p:sp>
            <p:nvSpPr>
              <p:cNvPr id="11" name="TextBox 10">
                <a:extLst>
                  <a:ext uri="{FF2B5EF4-FFF2-40B4-BE49-F238E27FC236}">
                    <a16:creationId xmlns:a16="http://schemas.microsoft.com/office/drawing/2014/main" id="{EBE3B9FE-E3E4-4D2E-B805-02B2A52D474F}"/>
                  </a:ext>
                </a:extLst>
              </p:cNvPr>
              <p:cNvSpPr txBox="1">
                <a:spLocks noRot="1" noChangeAspect="1" noMove="1" noResize="1" noEditPoints="1" noAdjustHandles="1" noChangeArrowheads="1" noChangeShapeType="1" noTextEdit="1"/>
              </p:cNvSpPr>
              <p:nvPr/>
            </p:nvSpPr>
            <p:spPr>
              <a:xfrm>
                <a:off x="-76449" y="1198920"/>
                <a:ext cx="9296898" cy="400110"/>
              </a:xfrm>
              <a:prstGeom prst="rect">
                <a:avLst/>
              </a:prstGeom>
              <a:blipFill>
                <a:blip r:embed="rId3"/>
                <a:stretch>
                  <a:fillRect b="-18462"/>
                </a:stretch>
              </a:blipFill>
            </p:spPr>
            <p:txBody>
              <a:bodyPr/>
              <a:lstStyle/>
              <a:p>
                <a:r>
                  <a:rPr lang="en-US">
                    <a:noFill/>
                  </a:rPr>
                  <a:t> </a:t>
                </a:r>
              </a:p>
            </p:txBody>
          </p:sp>
        </mc:Fallback>
      </mc:AlternateContent>
      <p:pic>
        <p:nvPicPr>
          <p:cNvPr id="15" name="Picture" descr="Figure 10.10: Estimated response functions for the GAM predicting paper plane terminal range.">
            <a:extLst>
              <a:ext uri="{FF2B5EF4-FFF2-40B4-BE49-F238E27FC236}">
                <a16:creationId xmlns:a16="http://schemas.microsoft.com/office/drawing/2014/main" id="{C6D7D3A0-F927-4EAB-9179-639AD5E4C449}"/>
              </a:ext>
            </a:extLst>
          </p:cNvPr>
          <p:cNvPicPr/>
          <p:nvPr/>
        </p:nvPicPr>
        <p:blipFill>
          <a:blip r:embed="rId4"/>
          <a:stretch>
            <a:fillRect/>
          </a:stretch>
        </p:blipFill>
        <p:spPr bwMode="auto">
          <a:xfrm>
            <a:off x="234683" y="1950451"/>
            <a:ext cx="6131611" cy="2296434"/>
          </a:xfrm>
          <a:prstGeom prst="rect">
            <a:avLst/>
          </a:prstGeom>
          <a:noFill/>
          <a:ln w="9525">
            <a:noFill/>
            <a:headEnd/>
            <a:tailEnd/>
          </a:ln>
        </p:spPr>
      </p:pic>
      <p:pic>
        <p:nvPicPr>
          <p:cNvPr id="6" name="Picture" descr="Figure 10.11: Prediction surfaces for terminal range using the fitted GAM.">
            <a:extLst>
              <a:ext uri="{FF2B5EF4-FFF2-40B4-BE49-F238E27FC236}">
                <a16:creationId xmlns:a16="http://schemas.microsoft.com/office/drawing/2014/main" id="{0CEB6518-92A2-4BD8-9419-3CEF718F3F75}"/>
              </a:ext>
            </a:extLst>
          </p:cNvPr>
          <p:cNvPicPr/>
          <p:nvPr/>
        </p:nvPicPr>
        <p:blipFill>
          <a:blip r:embed="rId5"/>
          <a:stretch>
            <a:fillRect/>
          </a:stretch>
        </p:blipFill>
        <p:spPr bwMode="auto">
          <a:xfrm>
            <a:off x="312319" y="4415731"/>
            <a:ext cx="5976338" cy="2237170"/>
          </a:xfrm>
          <a:prstGeom prst="rect">
            <a:avLst/>
          </a:prstGeom>
          <a:noFill/>
          <a:ln w="9525">
            <a:noFill/>
            <a:headEnd/>
            <a:tailEnd/>
          </a:ln>
        </p:spPr>
      </p:pic>
      <p:sp>
        <p:nvSpPr>
          <p:cNvPr id="2" name="TextBox 1">
            <a:extLst>
              <a:ext uri="{FF2B5EF4-FFF2-40B4-BE49-F238E27FC236}">
                <a16:creationId xmlns:a16="http://schemas.microsoft.com/office/drawing/2014/main" id="{8A1DDD06-AF98-4DFA-98E9-00927583C66B}"/>
              </a:ext>
            </a:extLst>
          </p:cNvPr>
          <p:cNvSpPr txBox="1"/>
          <p:nvPr/>
        </p:nvSpPr>
        <p:spPr>
          <a:xfrm>
            <a:off x="6849374" y="2413337"/>
            <a:ext cx="1906438" cy="1015663"/>
          </a:xfrm>
          <a:prstGeom prst="rect">
            <a:avLst/>
          </a:prstGeom>
          <a:noFill/>
        </p:spPr>
        <p:txBody>
          <a:bodyPr wrap="square" rtlCol="0">
            <a:spAutoFit/>
          </a:bodyPr>
          <a:lstStyle/>
          <a:p>
            <a:r>
              <a:rPr lang="en-US" dirty="0"/>
              <a:t>Average Range:</a:t>
            </a:r>
            <a:br>
              <a:rPr lang="en-US" dirty="0"/>
            </a:br>
            <a:r>
              <a:rPr lang="en-US" sz="1400" dirty="0"/>
              <a:t>Dart: 9.3 m</a:t>
            </a:r>
          </a:p>
          <a:p>
            <a:r>
              <a:rPr lang="en-US" sz="1400" dirty="0"/>
              <a:t>Classic: 7.4 m</a:t>
            </a:r>
          </a:p>
          <a:p>
            <a:r>
              <a:rPr lang="en-US" sz="1400" dirty="0"/>
              <a:t>WRPA: 11.3 m</a:t>
            </a:r>
          </a:p>
        </p:txBody>
      </p:sp>
      <p:grpSp>
        <p:nvGrpSpPr>
          <p:cNvPr id="14" name="Group 13">
            <a:extLst>
              <a:ext uri="{FF2B5EF4-FFF2-40B4-BE49-F238E27FC236}">
                <a16:creationId xmlns:a16="http://schemas.microsoft.com/office/drawing/2014/main" id="{39AC8C16-35A6-4613-B6F2-6E8E6824DDFE}"/>
              </a:ext>
            </a:extLst>
          </p:cNvPr>
          <p:cNvGrpSpPr/>
          <p:nvPr/>
        </p:nvGrpSpPr>
        <p:grpSpPr>
          <a:xfrm>
            <a:off x="2070340" y="2268749"/>
            <a:ext cx="5759565" cy="3614465"/>
            <a:chOff x="2070340" y="2268749"/>
            <a:chExt cx="5759565" cy="3614465"/>
          </a:xfrm>
        </p:grpSpPr>
        <p:sp>
          <p:nvSpPr>
            <p:cNvPr id="8" name="Rectangle 7">
              <a:extLst>
                <a:ext uri="{FF2B5EF4-FFF2-40B4-BE49-F238E27FC236}">
                  <a16:creationId xmlns:a16="http://schemas.microsoft.com/office/drawing/2014/main" id="{6255E8CD-7802-4E6E-9B8C-9FA411A94ACC}"/>
                </a:ext>
              </a:extLst>
            </p:cNvPr>
            <p:cNvSpPr/>
            <p:nvPr/>
          </p:nvSpPr>
          <p:spPr>
            <a:xfrm flipH="1">
              <a:off x="5748832" y="4368285"/>
              <a:ext cx="2081073" cy="1514929"/>
            </a:xfrm>
            <a:prstGeom prst="rect">
              <a:avLst/>
            </a:prstGeom>
            <a:solidFill>
              <a:srgbClr val="FFFF00"/>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Add values of functions to average range to get average range for some airspeed or angle</a:t>
              </a:r>
            </a:p>
          </p:txBody>
        </p:sp>
        <p:cxnSp>
          <p:nvCxnSpPr>
            <p:cNvPr id="9" name="Straight Arrow Connector 8">
              <a:extLst>
                <a:ext uri="{FF2B5EF4-FFF2-40B4-BE49-F238E27FC236}">
                  <a16:creationId xmlns:a16="http://schemas.microsoft.com/office/drawing/2014/main" id="{40B224B2-D58E-4115-8E0E-3BBC2277211A}"/>
                </a:ext>
              </a:extLst>
            </p:cNvPr>
            <p:cNvCxnSpPr>
              <a:cxnSpLocks/>
              <a:stCxn id="8" idx="0"/>
            </p:cNvCxnSpPr>
            <p:nvPr/>
          </p:nvCxnSpPr>
          <p:spPr>
            <a:xfrm flipH="1" flipV="1">
              <a:off x="5029202" y="2268749"/>
              <a:ext cx="1760166" cy="2099536"/>
            </a:xfrm>
            <a:prstGeom prst="straightConnector1">
              <a:avLst/>
            </a:prstGeom>
            <a:ln w="571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7E2DE7AD-9CAB-441E-8CD8-F5DA35BD48C3}"/>
                </a:ext>
              </a:extLst>
            </p:cNvPr>
            <p:cNvCxnSpPr>
              <a:cxnSpLocks/>
            </p:cNvCxnSpPr>
            <p:nvPr/>
          </p:nvCxnSpPr>
          <p:spPr>
            <a:xfrm flipH="1" flipV="1">
              <a:off x="2070340" y="2329132"/>
              <a:ext cx="3678493" cy="2039154"/>
            </a:xfrm>
            <a:prstGeom prst="straightConnector1">
              <a:avLst/>
            </a:prstGeom>
            <a:ln w="571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13" name="Text Placeholder 3">
            <a:extLst>
              <a:ext uri="{FF2B5EF4-FFF2-40B4-BE49-F238E27FC236}">
                <a16:creationId xmlns:a16="http://schemas.microsoft.com/office/drawing/2014/main" id="{CA93002F-3F67-418A-B26E-D558C9C1A302}"/>
              </a:ext>
            </a:extLst>
          </p:cNvPr>
          <p:cNvSpPr txBox="1">
            <a:spLocks/>
          </p:cNvSpPr>
          <p:nvPr/>
        </p:nvSpPr>
        <p:spPr>
          <a:xfrm>
            <a:off x="189531" y="6491655"/>
            <a:ext cx="7459270" cy="277005"/>
          </a:xfrm>
          <a:prstGeom prst="rect">
            <a:avLst/>
          </a:prstGeom>
        </p:spPr>
        <p:txBody>
          <a:bodyPr/>
          <a:lstStyle>
            <a:lvl1pPr marL="171446" indent="-171446" algn="l" defTabSz="685783" rtl="0" eaLnBrk="1" latinLnBrk="0" hangingPunct="1">
              <a:lnSpc>
                <a:spcPct val="90000"/>
              </a:lnSpc>
              <a:spcBef>
                <a:spcPts val="751"/>
              </a:spcBef>
              <a:buFont typeface="Arial" panose="020B0604020202020204" pitchFamily="34" charset="0"/>
              <a:buChar char="•"/>
              <a:defRPr sz="2400" kern="1200" baseline="0">
                <a:solidFill>
                  <a:schemeClr val="tx1"/>
                </a:solidFill>
                <a:latin typeface="Calibri Light" panose="020F0302020204030204" pitchFamily="34" charset="0"/>
                <a:ea typeface="+mn-ea"/>
                <a:cs typeface="Calibri Light" panose="020F0302020204030204" pitchFamily="34" charset="0"/>
              </a:defRPr>
            </a:lvl1pPr>
            <a:lvl2pPr marL="342891" indent="-171446" algn="l" defTabSz="685783" rtl="0" eaLnBrk="1" latinLnBrk="0" hangingPunct="1">
              <a:lnSpc>
                <a:spcPct val="90000"/>
              </a:lnSpc>
              <a:spcBef>
                <a:spcPts val="375"/>
              </a:spcBef>
              <a:buFont typeface="Franklin Gothic Book" panose="020B0503020102020204" pitchFamily="34" charset="0"/>
              <a:buChar char="–"/>
              <a:defRPr sz="2000" kern="1200">
                <a:solidFill>
                  <a:schemeClr val="tx1"/>
                </a:solidFill>
                <a:latin typeface="Calibri Light" panose="020F0302020204030204" pitchFamily="34" charset="0"/>
                <a:ea typeface="+mn-ea"/>
                <a:cs typeface="Calibri Light" panose="020F0302020204030204" pitchFamily="34" charset="0"/>
              </a:defRPr>
            </a:lvl2pPr>
            <a:lvl3pPr marL="514338" indent="-171446" algn="l" defTabSz="685783" rtl="0" eaLnBrk="1" latinLnBrk="0" hangingPunct="1">
              <a:lnSpc>
                <a:spcPct val="90000"/>
              </a:lnSpc>
              <a:spcBef>
                <a:spcPts val="375"/>
              </a:spcBef>
              <a:buFont typeface="Courier New" panose="02070309020205020404" pitchFamily="49" charset="0"/>
              <a:buChar char="o"/>
              <a:defRPr sz="1800" kern="1200">
                <a:solidFill>
                  <a:schemeClr val="tx1"/>
                </a:solidFill>
                <a:latin typeface="Calibri Light" panose="020F0302020204030204" pitchFamily="34" charset="0"/>
                <a:ea typeface="+mn-ea"/>
                <a:cs typeface="Calibri Light" panose="020F0302020204030204" pitchFamily="34" charset="0"/>
              </a:defRPr>
            </a:lvl3pPr>
            <a:lvl4pPr marL="685783" indent="-171446" algn="l" defTabSz="685783" rtl="0" eaLnBrk="1" latinLnBrk="0" hangingPunct="1">
              <a:lnSpc>
                <a:spcPct val="90000"/>
              </a:lnSpc>
              <a:spcBef>
                <a:spcPts val="375"/>
              </a:spcBef>
              <a:buFont typeface="Wingdings" panose="05000000000000000000" pitchFamily="2" charset="2"/>
              <a:buChar char="§"/>
              <a:defRPr sz="1600" kern="1200">
                <a:solidFill>
                  <a:schemeClr val="tx1"/>
                </a:solidFill>
                <a:latin typeface="Calibri Light" panose="020F0302020204030204" pitchFamily="34" charset="0"/>
                <a:ea typeface="+mn-ea"/>
                <a:cs typeface="Calibri Light" panose="020F0302020204030204" pitchFamily="34" charset="0"/>
              </a:defRPr>
            </a:lvl4pPr>
            <a:lvl5pPr marL="900091" indent="-214308" algn="l" defTabSz="685783" rtl="0" eaLnBrk="1" latinLnBrk="0" hangingPunct="1">
              <a:lnSpc>
                <a:spcPct val="90000"/>
              </a:lnSpc>
              <a:spcBef>
                <a:spcPts val="375"/>
              </a:spcBef>
              <a:buFont typeface="Wingdings" panose="05000000000000000000" pitchFamily="2" charset="2"/>
              <a:buChar char="Ø"/>
              <a:defRPr sz="1200"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marL="0" indent="0">
              <a:buNone/>
            </a:pPr>
            <a:r>
              <a:rPr lang="en-US" sz="1000" dirty="0"/>
              <a:t>WRPA: World Record Paper Airplane</a:t>
            </a:r>
          </a:p>
        </p:txBody>
      </p:sp>
    </p:spTree>
    <p:extLst>
      <p:ext uri="{BB962C8B-B14F-4D97-AF65-F5344CB8AC3E}">
        <p14:creationId xmlns:p14="http://schemas.microsoft.com/office/powerpoint/2010/main" val="27476328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4129D96-166F-43E1-A653-7415CCB7C30A}"/>
              </a:ext>
            </a:extLst>
          </p:cNvPr>
          <p:cNvSpPr>
            <a:spLocks noGrp="1"/>
          </p:cNvSpPr>
          <p:nvPr>
            <p:ph type="title"/>
          </p:nvPr>
        </p:nvSpPr>
        <p:spPr/>
        <p:txBody>
          <a:bodyPr/>
          <a:lstStyle/>
          <a:p>
            <a:r>
              <a:rPr lang="en-US" dirty="0"/>
              <a:t>We can fit an additive model to the training data</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EBE3B9FE-E3E4-4D2E-B805-02B2A52D474F}"/>
                  </a:ext>
                </a:extLst>
              </p:cNvPr>
              <p:cNvSpPr txBox="1"/>
              <p:nvPr/>
            </p:nvSpPr>
            <p:spPr>
              <a:xfrm>
                <a:off x="-76449" y="1198920"/>
                <a:ext cx="9296898"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m:rPr>
                              <m:nor/>
                            </m:rPr>
                            <a:rPr lang="en-US" sz="2000" b="0" i="0" smtClean="0">
                              <a:latin typeface="Cambria Math" panose="02040503050406030204" pitchFamily="18" charset="0"/>
                              <a:ea typeface="Cambria Math" panose="02040503050406030204" pitchFamily="18" charset="0"/>
                            </a:rPr>
                            <m:t>range</m:t>
                          </m:r>
                        </m:e>
                        <m:sub>
                          <m:r>
                            <a:rPr lang="en-US" sz="2000" b="0" i="1" smtClean="0">
                              <a:latin typeface="Cambria Math" panose="02040503050406030204" pitchFamily="18" charset="0"/>
                            </a:rPr>
                            <m:t>𝑖</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𝛽</m:t>
                          </m:r>
                        </m:e>
                        <m:sub>
                          <m:r>
                            <a:rPr lang="en-US" sz="2000" i="1">
                              <a:latin typeface="Cambria Math" panose="02040503050406030204" pitchFamily="18" charset="0"/>
                            </a:rPr>
                            <m:t>0</m:t>
                          </m:r>
                        </m:sub>
                      </m:sSub>
                      <m:r>
                        <a:rPr lang="en-US" sz="2000" i="1">
                          <a:latin typeface="Cambria Math" panose="02040503050406030204" pitchFamily="18" charset="0"/>
                        </a:rPr>
                        <m:t>+ </m:t>
                      </m:r>
                      <m:sSub>
                        <m:sSubPr>
                          <m:ctrlPr>
                            <a:rPr lang="en-US" sz="2000" i="1">
                              <a:latin typeface="Cambria Math" panose="02040503050406030204" pitchFamily="18" charset="0"/>
                            </a:rPr>
                          </m:ctrlPr>
                        </m:sSubPr>
                        <m:e>
                          <m:r>
                            <a:rPr lang="en-US" sz="2000" i="1">
                              <a:latin typeface="Cambria Math" panose="02040503050406030204" pitchFamily="18" charset="0"/>
                            </a:rPr>
                            <m:t>𝛽</m:t>
                          </m:r>
                        </m:e>
                        <m:sub>
                          <m:r>
                            <m:rPr>
                              <m:sty m:val="p"/>
                            </m:rPr>
                            <a:rPr lang="en-US" sz="2000" i="1" smtClean="0">
                              <a:latin typeface="Cambria Math" panose="02040503050406030204" pitchFamily="18" charset="0"/>
                              <a:ea typeface="Cambria Math" panose="02040503050406030204" pitchFamily="18" charset="0"/>
                            </a:rPr>
                            <m:t>cl</m:t>
                          </m:r>
                        </m:sub>
                      </m:sSub>
                      <m:sSub>
                        <m:sSubPr>
                          <m:ctrlPr>
                            <a:rPr lang="en-US" sz="2000" i="1">
                              <a:latin typeface="Cambria Math" panose="02040503050406030204" pitchFamily="18" charset="0"/>
                            </a:rPr>
                          </m:ctrlPr>
                        </m:sSubPr>
                        <m:e>
                          <m:r>
                            <m:rPr>
                              <m:nor/>
                            </m:rPr>
                            <a:rPr lang="en-US" sz="2000">
                              <a:latin typeface="Cambria Math" panose="02040503050406030204" pitchFamily="18" charset="0"/>
                              <a:ea typeface="Cambria Math" panose="02040503050406030204" pitchFamily="18" charset="0"/>
                            </a:rPr>
                            <m:t>classic</m:t>
                          </m:r>
                        </m:e>
                        <m:sub>
                          <m:r>
                            <a:rPr lang="en-US" sz="2000" i="1">
                              <a:latin typeface="Cambria Math" panose="02040503050406030204" pitchFamily="18" charset="0"/>
                            </a:rPr>
                            <m:t>𝑖</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𝛽</m:t>
                          </m:r>
                        </m:e>
                        <m:sub>
                          <m:r>
                            <m:rPr>
                              <m:nor/>
                            </m:rPr>
                            <a:rPr lang="en-US" sz="2000">
                              <a:latin typeface="Cambria Math" panose="02040503050406030204" pitchFamily="18" charset="0"/>
                              <a:ea typeface="Cambria Math" panose="02040503050406030204" pitchFamily="18" charset="0"/>
                            </a:rPr>
                            <m:t>wr</m:t>
                          </m:r>
                        </m:sub>
                      </m:sSub>
                      <m:sSub>
                        <m:sSubPr>
                          <m:ctrlPr>
                            <a:rPr lang="en-US" sz="2000" i="1">
                              <a:latin typeface="Cambria Math" panose="02040503050406030204" pitchFamily="18" charset="0"/>
                            </a:rPr>
                          </m:ctrlPr>
                        </m:sSubPr>
                        <m:e>
                          <m:r>
                            <m:rPr>
                              <m:nor/>
                            </m:rPr>
                            <a:rPr lang="en-US" sz="2000">
                              <a:latin typeface="Cambria Math" panose="02040503050406030204" pitchFamily="18" charset="0"/>
                              <a:ea typeface="Cambria Math" panose="02040503050406030204" pitchFamily="18" charset="0"/>
                            </a:rPr>
                            <m:t>wrpa</m:t>
                          </m:r>
                        </m:e>
                        <m:sub>
                          <m:r>
                            <a:rPr lang="en-US" sz="2000" i="1">
                              <a:latin typeface="Cambria Math" panose="02040503050406030204" pitchFamily="18" charset="0"/>
                            </a:rPr>
                            <m:t>𝑖</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b="0" i="1" smtClean="0">
                              <a:latin typeface="Cambria Math" panose="02040503050406030204" pitchFamily="18" charset="0"/>
                            </a:rPr>
                            <m:t>𝑓</m:t>
                          </m:r>
                        </m:e>
                        <m:sub>
                          <m:r>
                            <m:rPr>
                              <m:nor/>
                            </m:rPr>
                            <a:rPr lang="en-US" sz="2000">
                              <a:latin typeface="Cambria Math" panose="02040503050406030204" pitchFamily="18" charset="0"/>
                              <a:ea typeface="Cambria Math" panose="02040503050406030204" pitchFamily="18" charset="0"/>
                            </a:rPr>
                            <m:t>as</m:t>
                          </m:r>
                        </m:sub>
                      </m:sSub>
                      <m:d>
                        <m:dPr>
                          <m:ctrlPr>
                            <a:rPr lang="en-US" sz="2000" i="1" smtClean="0">
                              <a:latin typeface="Cambria Math" panose="02040503050406030204" pitchFamily="18" charset="0"/>
                            </a:rPr>
                          </m:ctrlPr>
                        </m:dPr>
                        <m:e>
                          <m:sSub>
                            <m:sSubPr>
                              <m:ctrlPr>
                                <a:rPr lang="en-US" sz="2000" i="1">
                                  <a:latin typeface="Cambria Math" panose="02040503050406030204" pitchFamily="18" charset="0"/>
                                </a:rPr>
                              </m:ctrlPr>
                            </m:sSubPr>
                            <m:e>
                              <m:r>
                                <m:rPr>
                                  <m:nor/>
                                </m:rPr>
                                <a:rPr lang="en-US" sz="2000">
                                  <a:latin typeface="Cambria Math" panose="02040503050406030204" pitchFamily="18" charset="0"/>
                                  <a:ea typeface="Cambria Math" panose="02040503050406030204" pitchFamily="18" charset="0"/>
                                </a:rPr>
                                <m:t>airspeed</m:t>
                              </m:r>
                            </m:e>
                            <m:sub>
                              <m:r>
                                <a:rPr lang="en-US" sz="2000" i="1">
                                  <a:latin typeface="Cambria Math" panose="02040503050406030204" pitchFamily="18" charset="0"/>
                                </a:rPr>
                                <m:t>𝑖</m:t>
                              </m:r>
                            </m:sub>
                          </m:sSub>
                        </m:e>
                      </m:d>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b="0" i="1" smtClean="0">
                              <a:latin typeface="Cambria Math" panose="02040503050406030204" pitchFamily="18" charset="0"/>
                            </a:rPr>
                            <m:t>𝑓</m:t>
                          </m:r>
                        </m:e>
                        <m:sub>
                          <m:r>
                            <m:rPr>
                              <m:nor/>
                            </m:rPr>
                            <a:rPr lang="en-US" sz="2000">
                              <a:latin typeface="Cambria Math" panose="02040503050406030204" pitchFamily="18" charset="0"/>
                              <a:ea typeface="Cambria Math" panose="02040503050406030204" pitchFamily="18" charset="0"/>
                            </a:rPr>
                            <m:t>an</m:t>
                          </m:r>
                        </m:sub>
                      </m:sSub>
                      <m:d>
                        <m:dPr>
                          <m:ctrlPr>
                            <a:rPr lang="en-US" sz="2000" i="1" smtClean="0">
                              <a:latin typeface="Cambria Math" panose="02040503050406030204" pitchFamily="18" charset="0"/>
                            </a:rPr>
                          </m:ctrlPr>
                        </m:dPr>
                        <m:e>
                          <m:sSub>
                            <m:sSubPr>
                              <m:ctrlPr>
                                <a:rPr lang="en-US" sz="2000" i="1">
                                  <a:latin typeface="Cambria Math" panose="02040503050406030204" pitchFamily="18" charset="0"/>
                                </a:rPr>
                              </m:ctrlPr>
                            </m:sSubPr>
                            <m:e>
                              <m:r>
                                <m:rPr>
                                  <m:nor/>
                                </m:rPr>
                                <a:rPr lang="en-US" sz="2000">
                                  <a:latin typeface="Cambria Math" panose="02040503050406030204" pitchFamily="18" charset="0"/>
                                  <a:ea typeface="Cambria Math" panose="02040503050406030204" pitchFamily="18" charset="0"/>
                                </a:rPr>
                                <m:t>angle</m:t>
                              </m:r>
                            </m:e>
                            <m:sub>
                              <m:r>
                                <a:rPr lang="en-US" sz="2000" i="1">
                                  <a:latin typeface="Cambria Math" panose="02040503050406030204" pitchFamily="18" charset="0"/>
                                </a:rPr>
                                <m:t>𝑖</m:t>
                              </m:r>
                            </m:sub>
                          </m:sSub>
                        </m:e>
                      </m:d>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𝜖</m:t>
                          </m:r>
                        </m:e>
                        <m:sub>
                          <m:r>
                            <a:rPr lang="en-US" sz="2000" b="0" i="1" smtClean="0">
                              <a:latin typeface="Cambria Math" panose="02040503050406030204" pitchFamily="18" charset="0"/>
                            </a:rPr>
                            <m:t>𝑖</m:t>
                          </m:r>
                        </m:sub>
                      </m:sSub>
                      <m:r>
                        <a:rPr lang="en-US" sz="2000" i="1">
                          <a:latin typeface="Cambria Math" panose="02040503050406030204" pitchFamily="18" charset="0"/>
                        </a:rPr>
                        <m:t> </m:t>
                      </m:r>
                    </m:oMath>
                  </m:oMathPara>
                </a14:m>
                <a:endParaRPr lang="en-US" sz="2000" dirty="0"/>
              </a:p>
            </p:txBody>
          </p:sp>
        </mc:Choice>
        <mc:Fallback xmlns="">
          <p:sp>
            <p:nvSpPr>
              <p:cNvPr id="11" name="TextBox 10">
                <a:extLst>
                  <a:ext uri="{FF2B5EF4-FFF2-40B4-BE49-F238E27FC236}">
                    <a16:creationId xmlns:a16="http://schemas.microsoft.com/office/drawing/2014/main" id="{EBE3B9FE-E3E4-4D2E-B805-02B2A52D474F}"/>
                  </a:ext>
                </a:extLst>
              </p:cNvPr>
              <p:cNvSpPr txBox="1">
                <a:spLocks noRot="1" noChangeAspect="1" noMove="1" noResize="1" noEditPoints="1" noAdjustHandles="1" noChangeArrowheads="1" noChangeShapeType="1" noTextEdit="1"/>
              </p:cNvSpPr>
              <p:nvPr/>
            </p:nvSpPr>
            <p:spPr>
              <a:xfrm>
                <a:off x="-76449" y="1198920"/>
                <a:ext cx="9296898" cy="400110"/>
              </a:xfrm>
              <a:prstGeom prst="rect">
                <a:avLst/>
              </a:prstGeom>
              <a:blipFill>
                <a:blip r:embed="rId3"/>
                <a:stretch>
                  <a:fillRect b="-18462"/>
                </a:stretch>
              </a:blipFill>
            </p:spPr>
            <p:txBody>
              <a:bodyPr/>
              <a:lstStyle/>
              <a:p>
                <a:r>
                  <a:rPr lang="en-US">
                    <a:noFill/>
                  </a:rPr>
                  <a:t> </a:t>
                </a:r>
              </a:p>
            </p:txBody>
          </p:sp>
        </mc:Fallback>
      </mc:AlternateContent>
      <p:pic>
        <p:nvPicPr>
          <p:cNvPr id="15" name="Picture" descr="Figure 10.10: Estimated response functions for the GAM predicting paper plane terminal range.">
            <a:extLst>
              <a:ext uri="{FF2B5EF4-FFF2-40B4-BE49-F238E27FC236}">
                <a16:creationId xmlns:a16="http://schemas.microsoft.com/office/drawing/2014/main" id="{C6D7D3A0-F927-4EAB-9179-639AD5E4C449}"/>
              </a:ext>
            </a:extLst>
          </p:cNvPr>
          <p:cNvPicPr/>
          <p:nvPr/>
        </p:nvPicPr>
        <p:blipFill>
          <a:blip r:embed="rId4"/>
          <a:stretch>
            <a:fillRect/>
          </a:stretch>
        </p:blipFill>
        <p:spPr bwMode="auto">
          <a:xfrm>
            <a:off x="234683" y="1950451"/>
            <a:ext cx="6131611" cy="2296434"/>
          </a:xfrm>
          <a:prstGeom prst="rect">
            <a:avLst/>
          </a:prstGeom>
          <a:noFill/>
          <a:ln w="9525">
            <a:noFill/>
            <a:headEnd/>
            <a:tailEnd/>
          </a:ln>
        </p:spPr>
      </p:pic>
      <p:pic>
        <p:nvPicPr>
          <p:cNvPr id="6" name="Picture" descr="Figure 10.11: Prediction surfaces for terminal range using the fitted GAM.">
            <a:extLst>
              <a:ext uri="{FF2B5EF4-FFF2-40B4-BE49-F238E27FC236}">
                <a16:creationId xmlns:a16="http://schemas.microsoft.com/office/drawing/2014/main" id="{0CEB6518-92A2-4BD8-9419-3CEF718F3F75}"/>
              </a:ext>
            </a:extLst>
          </p:cNvPr>
          <p:cNvPicPr/>
          <p:nvPr/>
        </p:nvPicPr>
        <p:blipFill>
          <a:blip r:embed="rId5"/>
          <a:stretch>
            <a:fillRect/>
          </a:stretch>
        </p:blipFill>
        <p:spPr bwMode="auto">
          <a:xfrm>
            <a:off x="312319" y="4415731"/>
            <a:ext cx="5976338" cy="2237170"/>
          </a:xfrm>
          <a:prstGeom prst="rect">
            <a:avLst/>
          </a:prstGeom>
          <a:noFill/>
          <a:ln w="9525">
            <a:noFill/>
            <a:headEnd/>
            <a:tailEnd/>
          </a:ln>
        </p:spPr>
      </p:pic>
      <p:sp>
        <p:nvSpPr>
          <p:cNvPr id="2" name="TextBox 1">
            <a:extLst>
              <a:ext uri="{FF2B5EF4-FFF2-40B4-BE49-F238E27FC236}">
                <a16:creationId xmlns:a16="http://schemas.microsoft.com/office/drawing/2014/main" id="{8A1DDD06-AF98-4DFA-98E9-00927583C66B}"/>
              </a:ext>
            </a:extLst>
          </p:cNvPr>
          <p:cNvSpPr txBox="1"/>
          <p:nvPr/>
        </p:nvSpPr>
        <p:spPr>
          <a:xfrm>
            <a:off x="6849374" y="2413337"/>
            <a:ext cx="1906438" cy="1015663"/>
          </a:xfrm>
          <a:prstGeom prst="rect">
            <a:avLst/>
          </a:prstGeom>
          <a:noFill/>
        </p:spPr>
        <p:txBody>
          <a:bodyPr wrap="square" rtlCol="0">
            <a:spAutoFit/>
          </a:bodyPr>
          <a:lstStyle/>
          <a:p>
            <a:r>
              <a:rPr lang="en-US" dirty="0"/>
              <a:t>Average Range:</a:t>
            </a:r>
            <a:br>
              <a:rPr lang="en-US" dirty="0"/>
            </a:br>
            <a:r>
              <a:rPr lang="en-US" sz="1400" dirty="0"/>
              <a:t>Dart: 9.3 m</a:t>
            </a:r>
          </a:p>
          <a:p>
            <a:r>
              <a:rPr lang="en-US" sz="1400" dirty="0"/>
              <a:t>Classic: 7.4 m</a:t>
            </a:r>
          </a:p>
          <a:p>
            <a:r>
              <a:rPr lang="en-US" sz="1400" dirty="0"/>
              <a:t>WRPA: 11.3 m</a:t>
            </a:r>
          </a:p>
        </p:txBody>
      </p:sp>
      <p:sp>
        <p:nvSpPr>
          <p:cNvPr id="13" name="Rectangle 12">
            <a:extLst>
              <a:ext uri="{FF2B5EF4-FFF2-40B4-BE49-F238E27FC236}">
                <a16:creationId xmlns:a16="http://schemas.microsoft.com/office/drawing/2014/main" id="{030247A8-3EDA-46AD-A970-28B22FDB9807}"/>
              </a:ext>
            </a:extLst>
          </p:cNvPr>
          <p:cNvSpPr/>
          <p:nvPr/>
        </p:nvSpPr>
        <p:spPr>
          <a:xfrm flipH="1">
            <a:off x="2674187" y="2413338"/>
            <a:ext cx="3795624" cy="2031324"/>
          </a:xfrm>
          <a:prstGeom prst="rect">
            <a:avLst/>
          </a:prstGeom>
          <a:solidFill>
            <a:srgbClr val="FF0000"/>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How do we know we are not overfitting and can predict flights well?</a:t>
            </a:r>
          </a:p>
        </p:txBody>
      </p:sp>
      <p:sp>
        <p:nvSpPr>
          <p:cNvPr id="8" name="Text Placeholder 3">
            <a:extLst>
              <a:ext uri="{FF2B5EF4-FFF2-40B4-BE49-F238E27FC236}">
                <a16:creationId xmlns:a16="http://schemas.microsoft.com/office/drawing/2014/main" id="{46CA4C50-1E52-4D39-97F4-334273BAB407}"/>
              </a:ext>
            </a:extLst>
          </p:cNvPr>
          <p:cNvSpPr txBox="1">
            <a:spLocks/>
          </p:cNvSpPr>
          <p:nvPr/>
        </p:nvSpPr>
        <p:spPr>
          <a:xfrm>
            <a:off x="189531" y="6491655"/>
            <a:ext cx="7459270" cy="277005"/>
          </a:xfrm>
          <a:prstGeom prst="rect">
            <a:avLst/>
          </a:prstGeom>
        </p:spPr>
        <p:txBody>
          <a:bodyPr/>
          <a:lstStyle>
            <a:lvl1pPr marL="171446" indent="-171446" algn="l" defTabSz="685783" rtl="0" eaLnBrk="1" latinLnBrk="0" hangingPunct="1">
              <a:lnSpc>
                <a:spcPct val="90000"/>
              </a:lnSpc>
              <a:spcBef>
                <a:spcPts val="751"/>
              </a:spcBef>
              <a:buFont typeface="Arial" panose="020B0604020202020204" pitchFamily="34" charset="0"/>
              <a:buChar char="•"/>
              <a:defRPr sz="2400" kern="1200" baseline="0">
                <a:solidFill>
                  <a:schemeClr val="tx1"/>
                </a:solidFill>
                <a:latin typeface="Calibri Light" panose="020F0302020204030204" pitchFamily="34" charset="0"/>
                <a:ea typeface="+mn-ea"/>
                <a:cs typeface="Calibri Light" panose="020F0302020204030204" pitchFamily="34" charset="0"/>
              </a:defRPr>
            </a:lvl1pPr>
            <a:lvl2pPr marL="342891" indent="-171446" algn="l" defTabSz="685783" rtl="0" eaLnBrk="1" latinLnBrk="0" hangingPunct="1">
              <a:lnSpc>
                <a:spcPct val="90000"/>
              </a:lnSpc>
              <a:spcBef>
                <a:spcPts val="375"/>
              </a:spcBef>
              <a:buFont typeface="Franklin Gothic Book" panose="020B0503020102020204" pitchFamily="34" charset="0"/>
              <a:buChar char="–"/>
              <a:defRPr sz="2000" kern="1200">
                <a:solidFill>
                  <a:schemeClr val="tx1"/>
                </a:solidFill>
                <a:latin typeface="Calibri Light" panose="020F0302020204030204" pitchFamily="34" charset="0"/>
                <a:ea typeface="+mn-ea"/>
                <a:cs typeface="Calibri Light" panose="020F0302020204030204" pitchFamily="34" charset="0"/>
              </a:defRPr>
            </a:lvl2pPr>
            <a:lvl3pPr marL="514338" indent="-171446" algn="l" defTabSz="685783" rtl="0" eaLnBrk="1" latinLnBrk="0" hangingPunct="1">
              <a:lnSpc>
                <a:spcPct val="90000"/>
              </a:lnSpc>
              <a:spcBef>
                <a:spcPts val="375"/>
              </a:spcBef>
              <a:buFont typeface="Courier New" panose="02070309020205020404" pitchFamily="49" charset="0"/>
              <a:buChar char="o"/>
              <a:defRPr sz="1800" kern="1200">
                <a:solidFill>
                  <a:schemeClr val="tx1"/>
                </a:solidFill>
                <a:latin typeface="Calibri Light" panose="020F0302020204030204" pitchFamily="34" charset="0"/>
                <a:ea typeface="+mn-ea"/>
                <a:cs typeface="Calibri Light" panose="020F0302020204030204" pitchFamily="34" charset="0"/>
              </a:defRPr>
            </a:lvl3pPr>
            <a:lvl4pPr marL="685783" indent="-171446" algn="l" defTabSz="685783" rtl="0" eaLnBrk="1" latinLnBrk="0" hangingPunct="1">
              <a:lnSpc>
                <a:spcPct val="90000"/>
              </a:lnSpc>
              <a:spcBef>
                <a:spcPts val="375"/>
              </a:spcBef>
              <a:buFont typeface="Wingdings" panose="05000000000000000000" pitchFamily="2" charset="2"/>
              <a:buChar char="§"/>
              <a:defRPr sz="1600" kern="1200">
                <a:solidFill>
                  <a:schemeClr val="tx1"/>
                </a:solidFill>
                <a:latin typeface="Calibri Light" panose="020F0302020204030204" pitchFamily="34" charset="0"/>
                <a:ea typeface="+mn-ea"/>
                <a:cs typeface="Calibri Light" panose="020F0302020204030204" pitchFamily="34" charset="0"/>
              </a:defRPr>
            </a:lvl4pPr>
            <a:lvl5pPr marL="900091" indent="-214308" algn="l" defTabSz="685783" rtl="0" eaLnBrk="1" latinLnBrk="0" hangingPunct="1">
              <a:lnSpc>
                <a:spcPct val="90000"/>
              </a:lnSpc>
              <a:spcBef>
                <a:spcPts val="375"/>
              </a:spcBef>
              <a:buFont typeface="Wingdings" panose="05000000000000000000" pitchFamily="2" charset="2"/>
              <a:buChar char="Ø"/>
              <a:defRPr sz="1200"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marL="0" indent="0">
              <a:buNone/>
            </a:pPr>
            <a:r>
              <a:rPr lang="en-US" sz="1000" dirty="0"/>
              <a:t>WRPA: World Record Paper Airplane</a:t>
            </a:r>
          </a:p>
        </p:txBody>
      </p:sp>
    </p:spTree>
    <p:extLst>
      <p:ext uri="{BB962C8B-B14F-4D97-AF65-F5344CB8AC3E}">
        <p14:creationId xmlns:p14="http://schemas.microsoft.com/office/powerpoint/2010/main" val="19474939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AD335-FF64-4C7B-8B9C-161C37702D0A}"/>
              </a:ext>
            </a:extLst>
          </p:cNvPr>
          <p:cNvSpPr>
            <a:spLocks noGrp="1"/>
          </p:cNvSpPr>
          <p:nvPr>
            <p:ph type="title"/>
          </p:nvPr>
        </p:nvSpPr>
        <p:spPr>
          <a:xfrm>
            <a:off x="76200" y="162580"/>
            <a:ext cx="8991600" cy="954107"/>
          </a:xfrm>
        </p:spPr>
        <p:txBody>
          <a:bodyPr/>
          <a:lstStyle/>
          <a:p>
            <a:r>
              <a:rPr lang="en-US" dirty="0"/>
              <a:t>We can compare predicted values to observed values in a calibration plot</a:t>
            </a:r>
          </a:p>
        </p:txBody>
      </p:sp>
      <p:pic>
        <p:nvPicPr>
          <p:cNvPr id="39" name="Picture" descr="Figure 10.12: Calibration plot for observed versus predicted terminal range.">
            <a:extLst>
              <a:ext uri="{FF2B5EF4-FFF2-40B4-BE49-F238E27FC236}">
                <a16:creationId xmlns:a16="http://schemas.microsoft.com/office/drawing/2014/main" id="{A5C33B3F-B4DF-4A1F-9CE1-B43F85394DA4}"/>
              </a:ext>
            </a:extLst>
          </p:cNvPr>
          <p:cNvPicPr/>
          <p:nvPr/>
        </p:nvPicPr>
        <p:blipFill>
          <a:blip r:embed="rId2"/>
          <a:stretch>
            <a:fillRect/>
          </a:stretch>
        </p:blipFill>
        <p:spPr bwMode="auto">
          <a:xfrm>
            <a:off x="2242868" y="2037156"/>
            <a:ext cx="4658264" cy="4658264"/>
          </a:xfrm>
          <a:prstGeom prst="rect">
            <a:avLst/>
          </a:prstGeom>
          <a:noFill/>
          <a:ln w="9525">
            <a:noFill/>
            <a:headEnd/>
            <a:tailEnd/>
          </a:ln>
        </p:spPr>
      </p:pic>
    </p:spTree>
    <p:extLst>
      <p:ext uri="{BB962C8B-B14F-4D97-AF65-F5344CB8AC3E}">
        <p14:creationId xmlns:p14="http://schemas.microsoft.com/office/powerpoint/2010/main" val="28794408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AD335-FF64-4C7B-8B9C-161C37702D0A}"/>
              </a:ext>
            </a:extLst>
          </p:cNvPr>
          <p:cNvSpPr>
            <a:spLocks noGrp="1"/>
          </p:cNvSpPr>
          <p:nvPr>
            <p:ph type="title"/>
          </p:nvPr>
        </p:nvSpPr>
        <p:spPr>
          <a:xfrm>
            <a:off x="76200" y="162580"/>
            <a:ext cx="8991600" cy="954107"/>
          </a:xfrm>
        </p:spPr>
        <p:txBody>
          <a:bodyPr/>
          <a:lstStyle/>
          <a:p>
            <a:r>
              <a:rPr lang="en-US" dirty="0"/>
              <a:t>We can compare predicted values to observed values in a calibration plot</a:t>
            </a:r>
          </a:p>
        </p:txBody>
      </p:sp>
      <p:pic>
        <p:nvPicPr>
          <p:cNvPr id="39" name="Picture" descr="Figure 10.12: Calibration plot for observed versus predicted terminal range.">
            <a:extLst>
              <a:ext uri="{FF2B5EF4-FFF2-40B4-BE49-F238E27FC236}">
                <a16:creationId xmlns:a16="http://schemas.microsoft.com/office/drawing/2014/main" id="{A5C33B3F-B4DF-4A1F-9CE1-B43F85394DA4}"/>
              </a:ext>
            </a:extLst>
          </p:cNvPr>
          <p:cNvPicPr/>
          <p:nvPr/>
        </p:nvPicPr>
        <p:blipFill>
          <a:blip r:embed="rId2"/>
          <a:stretch>
            <a:fillRect/>
          </a:stretch>
        </p:blipFill>
        <p:spPr bwMode="auto">
          <a:xfrm>
            <a:off x="2242868" y="2037156"/>
            <a:ext cx="4658264" cy="4658264"/>
          </a:xfrm>
          <a:prstGeom prst="rect">
            <a:avLst/>
          </a:prstGeom>
          <a:noFill/>
          <a:ln w="9525">
            <a:noFill/>
            <a:headEnd/>
            <a:tailEnd/>
          </a:ln>
        </p:spPr>
      </p:pic>
      <p:grpSp>
        <p:nvGrpSpPr>
          <p:cNvPr id="4" name="Group 3">
            <a:extLst>
              <a:ext uri="{FF2B5EF4-FFF2-40B4-BE49-F238E27FC236}">
                <a16:creationId xmlns:a16="http://schemas.microsoft.com/office/drawing/2014/main" id="{7B841595-B5B1-449C-991B-B76CBAE78D1D}"/>
              </a:ext>
            </a:extLst>
          </p:cNvPr>
          <p:cNvGrpSpPr/>
          <p:nvPr/>
        </p:nvGrpSpPr>
        <p:grpSpPr>
          <a:xfrm>
            <a:off x="312239" y="6021238"/>
            <a:ext cx="4035474" cy="586669"/>
            <a:chOff x="5319105" y="4829315"/>
            <a:chExt cx="4035474" cy="586669"/>
          </a:xfrm>
        </p:grpSpPr>
        <p:sp>
          <p:nvSpPr>
            <p:cNvPr id="5" name="Rectangle 4">
              <a:extLst>
                <a:ext uri="{FF2B5EF4-FFF2-40B4-BE49-F238E27FC236}">
                  <a16:creationId xmlns:a16="http://schemas.microsoft.com/office/drawing/2014/main" id="{003CB44B-CE3D-4BE3-AC0B-A0C87417CE2A}"/>
                </a:ext>
              </a:extLst>
            </p:cNvPr>
            <p:cNvSpPr/>
            <p:nvPr/>
          </p:nvSpPr>
          <p:spPr>
            <a:xfrm flipH="1">
              <a:off x="5319105" y="4829315"/>
              <a:ext cx="2737551" cy="586669"/>
            </a:xfrm>
            <a:prstGeom prst="rect">
              <a:avLst/>
            </a:prstGeom>
            <a:solidFill>
              <a:srgbClr val="FFFF00"/>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Training set predicted value</a:t>
              </a:r>
            </a:p>
          </p:txBody>
        </p:sp>
        <p:cxnSp>
          <p:nvCxnSpPr>
            <p:cNvPr id="6" name="Straight Arrow Connector 5">
              <a:extLst>
                <a:ext uri="{FF2B5EF4-FFF2-40B4-BE49-F238E27FC236}">
                  <a16:creationId xmlns:a16="http://schemas.microsoft.com/office/drawing/2014/main" id="{0AA22D02-0DC4-4241-A32B-5B51D21EE6A3}"/>
                </a:ext>
              </a:extLst>
            </p:cNvPr>
            <p:cNvCxnSpPr>
              <a:cxnSpLocks/>
              <a:stCxn id="5" idx="1"/>
            </p:cNvCxnSpPr>
            <p:nvPr/>
          </p:nvCxnSpPr>
          <p:spPr>
            <a:xfrm>
              <a:off x="8056656" y="5122650"/>
              <a:ext cx="1297923" cy="129359"/>
            </a:xfrm>
            <a:prstGeom prst="straightConnector1">
              <a:avLst/>
            </a:prstGeom>
            <a:ln w="571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76672274-D58E-4208-8671-9D0AFAE8E84C}"/>
              </a:ext>
            </a:extLst>
          </p:cNvPr>
          <p:cNvGrpSpPr/>
          <p:nvPr/>
        </p:nvGrpSpPr>
        <p:grpSpPr>
          <a:xfrm>
            <a:off x="421507" y="1362974"/>
            <a:ext cx="2737551" cy="2225615"/>
            <a:chOff x="5319105" y="4829315"/>
            <a:chExt cx="2737551" cy="2225615"/>
          </a:xfrm>
        </p:grpSpPr>
        <p:sp>
          <p:nvSpPr>
            <p:cNvPr id="10" name="Rectangle 9">
              <a:extLst>
                <a:ext uri="{FF2B5EF4-FFF2-40B4-BE49-F238E27FC236}">
                  <a16:creationId xmlns:a16="http://schemas.microsoft.com/office/drawing/2014/main" id="{681CAA66-EF69-4403-93A8-D965366F2632}"/>
                </a:ext>
              </a:extLst>
            </p:cNvPr>
            <p:cNvSpPr/>
            <p:nvPr/>
          </p:nvSpPr>
          <p:spPr>
            <a:xfrm flipH="1">
              <a:off x="5319105" y="4829315"/>
              <a:ext cx="2737551" cy="586669"/>
            </a:xfrm>
            <a:prstGeom prst="rect">
              <a:avLst/>
            </a:prstGeom>
            <a:solidFill>
              <a:srgbClr val="FFFF00"/>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Training set observed value</a:t>
              </a:r>
            </a:p>
          </p:txBody>
        </p:sp>
        <p:cxnSp>
          <p:nvCxnSpPr>
            <p:cNvPr id="11" name="Straight Arrow Connector 10">
              <a:extLst>
                <a:ext uri="{FF2B5EF4-FFF2-40B4-BE49-F238E27FC236}">
                  <a16:creationId xmlns:a16="http://schemas.microsoft.com/office/drawing/2014/main" id="{FF085ADA-5D01-4CC6-AE62-8CA1F48625CD}"/>
                </a:ext>
              </a:extLst>
            </p:cNvPr>
            <p:cNvCxnSpPr>
              <a:cxnSpLocks/>
              <a:stCxn id="10" idx="2"/>
            </p:cNvCxnSpPr>
            <p:nvPr/>
          </p:nvCxnSpPr>
          <p:spPr>
            <a:xfrm>
              <a:off x="6687880" y="5415984"/>
              <a:ext cx="668246" cy="1638946"/>
            </a:xfrm>
            <a:prstGeom prst="straightConnector1">
              <a:avLst/>
            </a:prstGeom>
            <a:ln w="571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984604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AD335-FF64-4C7B-8B9C-161C37702D0A}"/>
              </a:ext>
            </a:extLst>
          </p:cNvPr>
          <p:cNvSpPr>
            <a:spLocks noGrp="1"/>
          </p:cNvSpPr>
          <p:nvPr>
            <p:ph type="title"/>
          </p:nvPr>
        </p:nvSpPr>
        <p:spPr>
          <a:xfrm>
            <a:off x="76200" y="162580"/>
            <a:ext cx="8991600" cy="954107"/>
          </a:xfrm>
        </p:spPr>
        <p:txBody>
          <a:bodyPr/>
          <a:lstStyle/>
          <a:p>
            <a:r>
              <a:rPr lang="en-US" dirty="0"/>
              <a:t>We can compare predicted values to observed values in a calibration plot</a:t>
            </a:r>
          </a:p>
        </p:txBody>
      </p:sp>
      <p:pic>
        <p:nvPicPr>
          <p:cNvPr id="39" name="Picture" descr="Figure 10.12: Calibration plot for observed versus predicted terminal range.">
            <a:extLst>
              <a:ext uri="{FF2B5EF4-FFF2-40B4-BE49-F238E27FC236}">
                <a16:creationId xmlns:a16="http://schemas.microsoft.com/office/drawing/2014/main" id="{A5C33B3F-B4DF-4A1F-9CE1-B43F85394DA4}"/>
              </a:ext>
            </a:extLst>
          </p:cNvPr>
          <p:cNvPicPr/>
          <p:nvPr/>
        </p:nvPicPr>
        <p:blipFill>
          <a:blip r:embed="rId2"/>
          <a:stretch>
            <a:fillRect/>
          </a:stretch>
        </p:blipFill>
        <p:spPr bwMode="auto">
          <a:xfrm>
            <a:off x="2242868" y="2037156"/>
            <a:ext cx="4658264" cy="4658264"/>
          </a:xfrm>
          <a:prstGeom prst="rect">
            <a:avLst/>
          </a:prstGeom>
          <a:noFill/>
          <a:ln w="9525">
            <a:noFill/>
            <a:headEnd/>
            <a:tailEnd/>
          </a:ln>
        </p:spPr>
      </p:pic>
      <p:grpSp>
        <p:nvGrpSpPr>
          <p:cNvPr id="4" name="Group 3">
            <a:extLst>
              <a:ext uri="{FF2B5EF4-FFF2-40B4-BE49-F238E27FC236}">
                <a16:creationId xmlns:a16="http://schemas.microsoft.com/office/drawing/2014/main" id="{2A6BCE30-7736-412A-80F9-53E4AB74D729}"/>
              </a:ext>
            </a:extLst>
          </p:cNvPr>
          <p:cNvGrpSpPr/>
          <p:nvPr/>
        </p:nvGrpSpPr>
        <p:grpSpPr>
          <a:xfrm>
            <a:off x="5346002" y="3675938"/>
            <a:ext cx="3099257" cy="2122095"/>
            <a:chOff x="5522076" y="3293889"/>
            <a:chExt cx="3099257" cy="2122095"/>
          </a:xfrm>
        </p:grpSpPr>
        <p:sp>
          <p:nvSpPr>
            <p:cNvPr id="5" name="Rectangle 4">
              <a:extLst>
                <a:ext uri="{FF2B5EF4-FFF2-40B4-BE49-F238E27FC236}">
                  <a16:creationId xmlns:a16="http://schemas.microsoft.com/office/drawing/2014/main" id="{FE966F3F-9712-4402-953D-50D2E07AD7F5}"/>
                </a:ext>
              </a:extLst>
            </p:cNvPr>
            <p:cNvSpPr/>
            <p:nvPr/>
          </p:nvSpPr>
          <p:spPr>
            <a:xfrm flipH="1">
              <a:off x="5522076" y="4368285"/>
              <a:ext cx="3099257" cy="1047699"/>
            </a:xfrm>
            <a:prstGeom prst="rect">
              <a:avLst/>
            </a:prstGeom>
            <a:solidFill>
              <a:srgbClr val="FFFF00"/>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Linear, one-to-one relationship implies expected observed values are predicted values</a:t>
              </a:r>
            </a:p>
          </p:txBody>
        </p:sp>
        <p:cxnSp>
          <p:nvCxnSpPr>
            <p:cNvPr id="6" name="Straight Arrow Connector 5">
              <a:extLst>
                <a:ext uri="{FF2B5EF4-FFF2-40B4-BE49-F238E27FC236}">
                  <a16:creationId xmlns:a16="http://schemas.microsoft.com/office/drawing/2014/main" id="{C5D272B5-03AE-4435-A670-E5A2EC15431F}"/>
                </a:ext>
              </a:extLst>
            </p:cNvPr>
            <p:cNvCxnSpPr>
              <a:cxnSpLocks/>
              <a:stCxn id="5" idx="0"/>
            </p:cNvCxnSpPr>
            <p:nvPr/>
          </p:nvCxnSpPr>
          <p:spPr>
            <a:xfrm flipH="1" flipV="1">
              <a:off x="5713400" y="3293889"/>
              <a:ext cx="1358304" cy="1074396"/>
            </a:xfrm>
            <a:prstGeom prst="straightConnector1">
              <a:avLst/>
            </a:prstGeom>
            <a:ln w="571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DD6148D0-96A9-4999-B054-47BE5C44FA31}"/>
              </a:ext>
            </a:extLst>
          </p:cNvPr>
          <p:cNvGrpSpPr/>
          <p:nvPr/>
        </p:nvGrpSpPr>
        <p:grpSpPr>
          <a:xfrm>
            <a:off x="484768" y="2006125"/>
            <a:ext cx="4190749" cy="1907978"/>
            <a:chOff x="5319106" y="4368285"/>
            <a:chExt cx="4190749" cy="1907978"/>
          </a:xfrm>
        </p:grpSpPr>
        <p:sp>
          <p:nvSpPr>
            <p:cNvPr id="11" name="Rectangle 10">
              <a:extLst>
                <a:ext uri="{FF2B5EF4-FFF2-40B4-BE49-F238E27FC236}">
                  <a16:creationId xmlns:a16="http://schemas.microsoft.com/office/drawing/2014/main" id="{2071523B-4BE4-4309-8770-0600E68D6F98}"/>
                </a:ext>
              </a:extLst>
            </p:cNvPr>
            <p:cNvSpPr/>
            <p:nvPr/>
          </p:nvSpPr>
          <p:spPr>
            <a:xfrm flipH="1">
              <a:off x="5319106" y="4368285"/>
              <a:ext cx="2737551" cy="1047699"/>
            </a:xfrm>
            <a:prstGeom prst="rect">
              <a:avLst/>
            </a:prstGeom>
            <a:solidFill>
              <a:srgbClr val="FFFF00"/>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Scatterplot of observed and predicted values</a:t>
              </a:r>
            </a:p>
          </p:txBody>
        </p:sp>
        <p:cxnSp>
          <p:nvCxnSpPr>
            <p:cNvPr id="12" name="Straight Arrow Connector 11">
              <a:extLst>
                <a:ext uri="{FF2B5EF4-FFF2-40B4-BE49-F238E27FC236}">
                  <a16:creationId xmlns:a16="http://schemas.microsoft.com/office/drawing/2014/main" id="{1DFEAC67-C8FC-447A-8030-9FCBE5A9DDAB}"/>
                </a:ext>
              </a:extLst>
            </p:cNvPr>
            <p:cNvCxnSpPr>
              <a:cxnSpLocks/>
              <a:stCxn id="11" idx="1"/>
            </p:cNvCxnSpPr>
            <p:nvPr/>
          </p:nvCxnSpPr>
          <p:spPr>
            <a:xfrm>
              <a:off x="8056657" y="4892135"/>
              <a:ext cx="1453198" cy="1384128"/>
            </a:xfrm>
            <a:prstGeom prst="straightConnector1">
              <a:avLst/>
            </a:prstGeom>
            <a:ln w="571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B3D509AA-C177-4DCC-A191-E5C11CC06CD0}"/>
              </a:ext>
            </a:extLst>
          </p:cNvPr>
          <p:cNvGrpSpPr/>
          <p:nvPr/>
        </p:nvGrpSpPr>
        <p:grpSpPr>
          <a:xfrm>
            <a:off x="188625" y="4366288"/>
            <a:ext cx="4119508" cy="1652660"/>
            <a:chOff x="5522077" y="4122505"/>
            <a:chExt cx="4119508" cy="1652660"/>
          </a:xfrm>
        </p:grpSpPr>
        <p:sp>
          <p:nvSpPr>
            <p:cNvPr id="19" name="Rectangle 18">
              <a:extLst>
                <a:ext uri="{FF2B5EF4-FFF2-40B4-BE49-F238E27FC236}">
                  <a16:creationId xmlns:a16="http://schemas.microsoft.com/office/drawing/2014/main" id="{422D204F-FC5A-49FA-B82E-9A3286A4A219}"/>
                </a:ext>
              </a:extLst>
            </p:cNvPr>
            <p:cNvSpPr/>
            <p:nvPr/>
          </p:nvSpPr>
          <p:spPr>
            <a:xfrm flipH="1">
              <a:off x="5522077" y="4368285"/>
              <a:ext cx="2534580" cy="1406880"/>
            </a:xfrm>
            <a:prstGeom prst="rect">
              <a:avLst/>
            </a:prstGeom>
            <a:solidFill>
              <a:srgbClr val="FFFF00"/>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Low spread implies small deviation between observations and predictions (a confident metamodel)</a:t>
              </a:r>
            </a:p>
          </p:txBody>
        </p:sp>
        <p:cxnSp>
          <p:nvCxnSpPr>
            <p:cNvPr id="20" name="Straight Arrow Connector 19">
              <a:extLst>
                <a:ext uri="{FF2B5EF4-FFF2-40B4-BE49-F238E27FC236}">
                  <a16:creationId xmlns:a16="http://schemas.microsoft.com/office/drawing/2014/main" id="{64281079-2A4C-4C51-9BA7-E3133A4EAC10}"/>
                </a:ext>
              </a:extLst>
            </p:cNvPr>
            <p:cNvCxnSpPr>
              <a:cxnSpLocks/>
              <a:stCxn id="19" idx="1"/>
            </p:cNvCxnSpPr>
            <p:nvPr/>
          </p:nvCxnSpPr>
          <p:spPr>
            <a:xfrm flipV="1">
              <a:off x="8056657" y="4122505"/>
              <a:ext cx="1584928" cy="949220"/>
            </a:xfrm>
            <a:prstGeom prst="straightConnector1">
              <a:avLst/>
            </a:prstGeom>
            <a:ln w="571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933113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AD335-FF64-4C7B-8B9C-161C37702D0A}"/>
              </a:ext>
            </a:extLst>
          </p:cNvPr>
          <p:cNvSpPr>
            <a:spLocks noGrp="1"/>
          </p:cNvSpPr>
          <p:nvPr>
            <p:ph type="title"/>
          </p:nvPr>
        </p:nvSpPr>
        <p:spPr>
          <a:xfrm>
            <a:off x="76200" y="162580"/>
            <a:ext cx="8991600" cy="954107"/>
          </a:xfrm>
        </p:spPr>
        <p:txBody>
          <a:bodyPr/>
          <a:lstStyle/>
          <a:p>
            <a:r>
              <a:rPr lang="en-US" dirty="0"/>
              <a:t>We can compare predicted values to observed values in a calibration plot</a:t>
            </a:r>
          </a:p>
        </p:txBody>
      </p:sp>
      <p:pic>
        <p:nvPicPr>
          <p:cNvPr id="39" name="Picture" descr="Figure 10.12: Calibration plot for observed versus predicted terminal range.">
            <a:extLst>
              <a:ext uri="{FF2B5EF4-FFF2-40B4-BE49-F238E27FC236}">
                <a16:creationId xmlns:a16="http://schemas.microsoft.com/office/drawing/2014/main" id="{A5C33B3F-B4DF-4A1F-9CE1-B43F85394DA4}"/>
              </a:ext>
            </a:extLst>
          </p:cNvPr>
          <p:cNvPicPr/>
          <p:nvPr/>
        </p:nvPicPr>
        <p:blipFill>
          <a:blip r:embed="rId2"/>
          <a:stretch>
            <a:fillRect/>
          </a:stretch>
        </p:blipFill>
        <p:spPr bwMode="auto">
          <a:xfrm>
            <a:off x="2242868" y="2037156"/>
            <a:ext cx="4658264" cy="4658264"/>
          </a:xfrm>
          <a:prstGeom prst="rect">
            <a:avLst/>
          </a:prstGeom>
          <a:noFill/>
          <a:ln w="9525">
            <a:noFill/>
            <a:headEnd/>
            <a:tailEnd/>
          </a:ln>
        </p:spPr>
      </p:pic>
      <p:grpSp>
        <p:nvGrpSpPr>
          <p:cNvPr id="4" name="Group 3">
            <a:extLst>
              <a:ext uri="{FF2B5EF4-FFF2-40B4-BE49-F238E27FC236}">
                <a16:creationId xmlns:a16="http://schemas.microsoft.com/office/drawing/2014/main" id="{2A6BCE30-7736-412A-80F9-53E4AB74D729}"/>
              </a:ext>
            </a:extLst>
          </p:cNvPr>
          <p:cNvGrpSpPr/>
          <p:nvPr/>
        </p:nvGrpSpPr>
        <p:grpSpPr>
          <a:xfrm>
            <a:off x="6330249" y="2516626"/>
            <a:ext cx="2534580" cy="2122095"/>
            <a:chOff x="5522077" y="3293889"/>
            <a:chExt cx="2534580" cy="2122095"/>
          </a:xfrm>
        </p:grpSpPr>
        <p:sp>
          <p:nvSpPr>
            <p:cNvPr id="5" name="Rectangle 4">
              <a:extLst>
                <a:ext uri="{FF2B5EF4-FFF2-40B4-BE49-F238E27FC236}">
                  <a16:creationId xmlns:a16="http://schemas.microsoft.com/office/drawing/2014/main" id="{FE966F3F-9712-4402-953D-50D2E07AD7F5}"/>
                </a:ext>
              </a:extLst>
            </p:cNvPr>
            <p:cNvSpPr/>
            <p:nvPr/>
          </p:nvSpPr>
          <p:spPr>
            <a:xfrm flipH="1">
              <a:off x="5522077" y="4368285"/>
              <a:ext cx="2534580" cy="1047699"/>
            </a:xfrm>
            <a:prstGeom prst="rect">
              <a:avLst/>
            </a:prstGeom>
            <a:solidFill>
              <a:srgbClr val="FFFF00"/>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Blue line represents ideal one-to-one relationship between a prediction and the observed response</a:t>
              </a:r>
            </a:p>
          </p:txBody>
        </p:sp>
        <p:cxnSp>
          <p:nvCxnSpPr>
            <p:cNvPr id="6" name="Straight Arrow Connector 5">
              <a:extLst>
                <a:ext uri="{FF2B5EF4-FFF2-40B4-BE49-F238E27FC236}">
                  <a16:creationId xmlns:a16="http://schemas.microsoft.com/office/drawing/2014/main" id="{C5D272B5-03AE-4435-A670-E5A2EC15431F}"/>
                </a:ext>
              </a:extLst>
            </p:cNvPr>
            <p:cNvCxnSpPr>
              <a:cxnSpLocks/>
              <a:stCxn id="5" idx="0"/>
            </p:cNvCxnSpPr>
            <p:nvPr/>
          </p:nvCxnSpPr>
          <p:spPr>
            <a:xfrm flipH="1" flipV="1">
              <a:off x="5713399" y="3293889"/>
              <a:ext cx="1075968" cy="1074396"/>
            </a:xfrm>
            <a:prstGeom prst="straightConnector1">
              <a:avLst/>
            </a:prstGeom>
            <a:ln w="571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DD6148D0-96A9-4999-B054-47BE5C44FA31}"/>
              </a:ext>
            </a:extLst>
          </p:cNvPr>
          <p:cNvGrpSpPr/>
          <p:nvPr/>
        </p:nvGrpSpPr>
        <p:grpSpPr>
          <a:xfrm>
            <a:off x="328625" y="4356681"/>
            <a:ext cx="4073106" cy="1047699"/>
            <a:chOff x="5319106" y="4368285"/>
            <a:chExt cx="4073106" cy="1047699"/>
          </a:xfrm>
        </p:grpSpPr>
        <p:sp>
          <p:nvSpPr>
            <p:cNvPr id="11" name="Rectangle 10">
              <a:extLst>
                <a:ext uri="{FF2B5EF4-FFF2-40B4-BE49-F238E27FC236}">
                  <a16:creationId xmlns:a16="http://schemas.microsoft.com/office/drawing/2014/main" id="{2071523B-4BE4-4309-8770-0600E68D6F98}"/>
                </a:ext>
              </a:extLst>
            </p:cNvPr>
            <p:cNvSpPr/>
            <p:nvPr/>
          </p:nvSpPr>
          <p:spPr>
            <a:xfrm flipH="1">
              <a:off x="5319106" y="4368285"/>
              <a:ext cx="2737551" cy="1047699"/>
            </a:xfrm>
            <a:prstGeom prst="rect">
              <a:avLst/>
            </a:prstGeom>
            <a:solidFill>
              <a:srgbClr val="FFFF00"/>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Red line is a GAM fitted to observed values’ relationship with predictions</a:t>
              </a:r>
            </a:p>
          </p:txBody>
        </p:sp>
        <p:cxnSp>
          <p:nvCxnSpPr>
            <p:cNvPr id="12" name="Straight Arrow Connector 11">
              <a:extLst>
                <a:ext uri="{FF2B5EF4-FFF2-40B4-BE49-F238E27FC236}">
                  <a16:creationId xmlns:a16="http://schemas.microsoft.com/office/drawing/2014/main" id="{1DFEAC67-C8FC-447A-8030-9FCBE5A9DDAB}"/>
                </a:ext>
              </a:extLst>
            </p:cNvPr>
            <p:cNvCxnSpPr>
              <a:cxnSpLocks/>
              <a:stCxn id="11" idx="1"/>
            </p:cNvCxnSpPr>
            <p:nvPr/>
          </p:nvCxnSpPr>
          <p:spPr>
            <a:xfrm flipV="1">
              <a:off x="8056657" y="4570599"/>
              <a:ext cx="1335555" cy="321536"/>
            </a:xfrm>
            <a:prstGeom prst="straightConnector1">
              <a:avLst/>
            </a:prstGeom>
            <a:ln w="571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B3D509AA-C177-4DCC-A191-E5C11CC06CD0}"/>
              </a:ext>
            </a:extLst>
          </p:cNvPr>
          <p:cNvGrpSpPr/>
          <p:nvPr/>
        </p:nvGrpSpPr>
        <p:grpSpPr>
          <a:xfrm>
            <a:off x="546591" y="5578711"/>
            <a:ext cx="2852218" cy="1098953"/>
            <a:chOff x="5522077" y="4317031"/>
            <a:chExt cx="2852218" cy="1098953"/>
          </a:xfrm>
        </p:grpSpPr>
        <p:sp>
          <p:nvSpPr>
            <p:cNvPr id="19" name="Rectangle 18">
              <a:extLst>
                <a:ext uri="{FF2B5EF4-FFF2-40B4-BE49-F238E27FC236}">
                  <a16:creationId xmlns:a16="http://schemas.microsoft.com/office/drawing/2014/main" id="{422D204F-FC5A-49FA-B82E-9A3286A4A219}"/>
                </a:ext>
              </a:extLst>
            </p:cNvPr>
            <p:cNvSpPr/>
            <p:nvPr/>
          </p:nvSpPr>
          <p:spPr>
            <a:xfrm flipH="1">
              <a:off x="5522077" y="4368285"/>
              <a:ext cx="2534580" cy="1047699"/>
            </a:xfrm>
            <a:prstGeom prst="rect">
              <a:avLst/>
            </a:prstGeom>
            <a:solidFill>
              <a:srgbClr val="FFFF00"/>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Shaded region is a confidence region for the relationship between observed and predicted</a:t>
              </a:r>
            </a:p>
          </p:txBody>
        </p:sp>
        <p:cxnSp>
          <p:nvCxnSpPr>
            <p:cNvPr id="20" name="Straight Arrow Connector 19">
              <a:extLst>
                <a:ext uri="{FF2B5EF4-FFF2-40B4-BE49-F238E27FC236}">
                  <a16:creationId xmlns:a16="http://schemas.microsoft.com/office/drawing/2014/main" id="{64281079-2A4C-4C51-9BA7-E3133A4EAC10}"/>
                </a:ext>
              </a:extLst>
            </p:cNvPr>
            <p:cNvCxnSpPr>
              <a:cxnSpLocks/>
              <a:stCxn id="19" idx="1"/>
            </p:cNvCxnSpPr>
            <p:nvPr/>
          </p:nvCxnSpPr>
          <p:spPr>
            <a:xfrm flipV="1">
              <a:off x="8056657" y="4317031"/>
              <a:ext cx="317638" cy="575104"/>
            </a:xfrm>
            <a:prstGeom prst="straightConnector1">
              <a:avLst/>
            </a:prstGeom>
            <a:ln w="571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13" name="Text Placeholder 3">
            <a:extLst>
              <a:ext uri="{FF2B5EF4-FFF2-40B4-BE49-F238E27FC236}">
                <a16:creationId xmlns:a16="http://schemas.microsoft.com/office/drawing/2014/main" id="{1DB9B0FE-CED1-401D-BD7A-F56105CBD0E6}"/>
              </a:ext>
            </a:extLst>
          </p:cNvPr>
          <p:cNvSpPr txBox="1">
            <a:spLocks/>
          </p:cNvSpPr>
          <p:nvPr/>
        </p:nvSpPr>
        <p:spPr>
          <a:xfrm>
            <a:off x="3116833" y="6565972"/>
            <a:ext cx="2147625" cy="321535"/>
          </a:xfrm>
          <a:prstGeom prst="rect">
            <a:avLst/>
          </a:prstGeom>
        </p:spPr>
        <p:txBody>
          <a:bodyPr/>
          <a:lstStyle>
            <a:lvl1pPr marL="171446" indent="-171446" algn="l" defTabSz="685783" rtl="0" eaLnBrk="1" latinLnBrk="0" hangingPunct="1">
              <a:lnSpc>
                <a:spcPct val="90000"/>
              </a:lnSpc>
              <a:spcBef>
                <a:spcPts val="751"/>
              </a:spcBef>
              <a:buFont typeface="Arial" panose="020B0604020202020204" pitchFamily="34" charset="0"/>
              <a:buChar char="•"/>
              <a:defRPr sz="2400" kern="1200" baseline="0">
                <a:solidFill>
                  <a:schemeClr val="tx1"/>
                </a:solidFill>
                <a:latin typeface="Calibri Light" panose="020F0302020204030204" pitchFamily="34" charset="0"/>
                <a:ea typeface="+mn-ea"/>
                <a:cs typeface="Calibri Light" panose="020F0302020204030204" pitchFamily="34" charset="0"/>
              </a:defRPr>
            </a:lvl1pPr>
            <a:lvl2pPr marL="342891" indent="-171446" algn="l" defTabSz="685783" rtl="0" eaLnBrk="1" latinLnBrk="0" hangingPunct="1">
              <a:lnSpc>
                <a:spcPct val="90000"/>
              </a:lnSpc>
              <a:spcBef>
                <a:spcPts val="375"/>
              </a:spcBef>
              <a:buFont typeface="Franklin Gothic Book" panose="020B0503020102020204" pitchFamily="34" charset="0"/>
              <a:buChar char="–"/>
              <a:defRPr sz="2000" kern="1200">
                <a:solidFill>
                  <a:schemeClr val="tx1"/>
                </a:solidFill>
                <a:latin typeface="Calibri Light" panose="020F0302020204030204" pitchFamily="34" charset="0"/>
                <a:ea typeface="+mn-ea"/>
                <a:cs typeface="Calibri Light" panose="020F0302020204030204" pitchFamily="34" charset="0"/>
              </a:defRPr>
            </a:lvl2pPr>
            <a:lvl3pPr marL="514338" indent="-171446" algn="l" defTabSz="685783" rtl="0" eaLnBrk="1" latinLnBrk="0" hangingPunct="1">
              <a:lnSpc>
                <a:spcPct val="90000"/>
              </a:lnSpc>
              <a:spcBef>
                <a:spcPts val="375"/>
              </a:spcBef>
              <a:buFont typeface="Courier New" panose="02070309020205020404" pitchFamily="49" charset="0"/>
              <a:buChar char="o"/>
              <a:defRPr sz="1800" kern="1200">
                <a:solidFill>
                  <a:schemeClr val="tx1"/>
                </a:solidFill>
                <a:latin typeface="Calibri Light" panose="020F0302020204030204" pitchFamily="34" charset="0"/>
                <a:ea typeface="+mn-ea"/>
                <a:cs typeface="Calibri Light" panose="020F0302020204030204" pitchFamily="34" charset="0"/>
              </a:defRPr>
            </a:lvl3pPr>
            <a:lvl4pPr marL="685783" indent="-171446" algn="l" defTabSz="685783" rtl="0" eaLnBrk="1" latinLnBrk="0" hangingPunct="1">
              <a:lnSpc>
                <a:spcPct val="90000"/>
              </a:lnSpc>
              <a:spcBef>
                <a:spcPts val="375"/>
              </a:spcBef>
              <a:buFont typeface="Wingdings" panose="05000000000000000000" pitchFamily="2" charset="2"/>
              <a:buChar char="§"/>
              <a:defRPr sz="1600" kern="1200">
                <a:solidFill>
                  <a:schemeClr val="tx1"/>
                </a:solidFill>
                <a:latin typeface="Calibri Light" panose="020F0302020204030204" pitchFamily="34" charset="0"/>
                <a:ea typeface="+mn-ea"/>
                <a:cs typeface="Calibri Light" panose="020F0302020204030204" pitchFamily="34" charset="0"/>
              </a:defRPr>
            </a:lvl4pPr>
            <a:lvl5pPr marL="900091" indent="-214308" algn="l" defTabSz="685783" rtl="0" eaLnBrk="1" latinLnBrk="0" hangingPunct="1">
              <a:lnSpc>
                <a:spcPct val="90000"/>
              </a:lnSpc>
              <a:spcBef>
                <a:spcPts val="375"/>
              </a:spcBef>
              <a:buFont typeface="Wingdings" panose="05000000000000000000" pitchFamily="2" charset="2"/>
              <a:buChar char="Ø"/>
              <a:defRPr sz="1200"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marL="0" indent="0">
              <a:buNone/>
            </a:pPr>
            <a:r>
              <a:rPr lang="en-US" sz="1000" dirty="0"/>
              <a:t>GAM: Generalized Additive Model</a:t>
            </a:r>
          </a:p>
        </p:txBody>
      </p:sp>
    </p:spTree>
    <p:extLst>
      <p:ext uri="{BB962C8B-B14F-4D97-AF65-F5344CB8AC3E}">
        <p14:creationId xmlns:p14="http://schemas.microsoft.com/office/powerpoint/2010/main" val="24628033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AD335-FF64-4C7B-8B9C-161C37702D0A}"/>
              </a:ext>
            </a:extLst>
          </p:cNvPr>
          <p:cNvSpPr>
            <a:spLocks noGrp="1"/>
          </p:cNvSpPr>
          <p:nvPr>
            <p:ph type="title"/>
          </p:nvPr>
        </p:nvSpPr>
        <p:spPr>
          <a:xfrm>
            <a:off x="76200" y="162580"/>
            <a:ext cx="8991600" cy="1384995"/>
          </a:xfrm>
        </p:spPr>
        <p:txBody>
          <a:bodyPr/>
          <a:lstStyle/>
          <a:p>
            <a:r>
              <a:rPr lang="en-US" dirty="0"/>
              <a:t>We can do a statistical test to see if the relationship between observed and predicted values is the identity relationship</a:t>
            </a:r>
          </a:p>
        </p:txBody>
      </p:sp>
      <p:pic>
        <p:nvPicPr>
          <p:cNvPr id="39" name="Picture" descr="Figure 10.12: Calibration plot for observed versus predicted terminal range.">
            <a:extLst>
              <a:ext uri="{FF2B5EF4-FFF2-40B4-BE49-F238E27FC236}">
                <a16:creationId xmlns:a16="http://schemas.microsoft.com/office/drawing/2014/main" id="{A5C33B3F-B4DF-4A1F-9CE1-B43F85394DA4}"/>
              </a:ext>
            </a:extLst>
          </p:cNvPr>
          <p:cNvPicPr/>
          <p:nvPr/>
        </p:nvPicPr>
        <p:blipFill>
          <a:blip r:embed="rId2"/>
          <a:stretch>
            <a:fillRect/>
          </a:stretch>
        </p:blipFill>
        <p:spPr bwMode="auto">
          <a:xfrm>
            <a:off x="2242868" y="2037156"/>
            <a:ext cx="4658264" cy="4658264"/>
          </a:xfrm>
          <a:prstGeom prst="rect">
            <a:avLst/>
          </a:prstGeom>
          <a:noFill/>
          <a:ln w="9525">
            <a:noFill/>
            <a:headEnd/>
            <a:tailEnd/>
          </a:ln>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A2875E89-C838-46B9-BABE-74040798CCDE}"/>
                  </a:ext>
                </a:extLst>
              </p:cNvPr>
              <p:cNvSpPr txBox="1"/>
              <p:nvPr/>
            </p:nvSpPr>
            <p:spPr>
              <a:xfrm>
                <a:off x="521898" y="2393140"/>
                <a:ext cx="2251494" cy="42210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𝑝</m:t>
                          </m:r>
                        </m:e>
                        <m:sub>
                          <m:r>
                            <m:rPr>
                              <m:nor/>
                            </m:rPr>
                            <a:rPr lang="en-US" sz="2000" b="0" i="0" smtClean="0">
                              <a:latin typeface="Cambria Math" panose="02040503050406030204" pitchFamily="18" charset="0"/>
                            </a:rPr>
                            <m:t>val</m:t>
                          </m:r>
                        </m:sub>
                      </m:sSub>
                      <m:r>
                        <a:rPr lang="en-US" sz="2000">
                          <a:latin typeface="Cambria Math" panose="02040503050406030204" pitchFamily="18" charset="0"/>
                        </a:rPr>
                        <m:t>≈0.7674</m:t>
                      </m:r>
                    </m:oMath>
                  </m:oMathPara>
                </a14:m>
                <a:endParaRPr lang="en-US" sz="2000" dirty="0"/>
              </a:p>
            </p:txBody>
          </p:sp>
        </mc:Choice>
        <mc:Fallback xmlns="">
          <p:sp>
            <p:nvSpPr>
              <p:cNvPr id="7" name="TextBox 6">
                <a:extLst>
                  <a:ext uri="{FF2B5EF4-FFF2-40B4-BE49-F238E27FC236}">
                    <a16:creationId xmlns:a16="http://schemas.microsoft.com/office/drawing/2014/main" id="{A2875E89-C838-46B9-BABE-74040798CCDE}"/>
                  </a:ext>
                </a:extLst>
              </p:cNvPr>
              <p:cNvSpPr txBox="1">
                <a:spLocks noRot="1" noChangeAspect="1" noMove="1" noResize="1" noEditPoints="1" noAdjustHandles="1" noChangeArrowheads="1" noChangeShapeType="1" noTextEdit="1"/>
              </p:cNvSpPr>
              <p:nvPr/>
            </p:nvSpPr>
            <p:spPr>
              <a:xfrm>
                <a:off x="521898" y="2393140"/>
                <a:ext cx="2251494" cy="422103"/>
              </a:xfrm>
              <a:prstGeom prst="rect">
                <a:avLst/>
              </a:prstGeom>
              <a:blipFill>
                <a:blip r:embed="rId3"/>
                <a:stretch>
                  <a:fillRect b="-8696"/>
                </a:stretch>
              </a:blipFill>
            </p:spPr>
            <p:txBody>
              <a:bodyPr/>
              <a:lstStyle/>
              <a:p>
                <a:r>
                  <a:rPr lang="en-US">
                    <a:noFill/>
                  </a:rPr>
                  <a:t> </a:t>
                </a:r>
              </a:p>
            </p:txBody>
          </p:sp>
        </mc:Fallback>
      </mc:AlternateContent>
      <p:grpSp>
        <p:nvGrpSpPr>
          <p:cNvPr id="13" name="Group 12">
            <a:extLst>
              <a:ext uri="{FF2B5EF4-FFF2-40B4-BE49-F238E27FC236}">
                <a16:creationId xmlns:a16="http://schemas.microsoft.com/office/drawing/2014/main" id="{537EC50C-75AD-4616-A584-44765FA63D87}"/>
              </a:ext>
            </a:extLst>
          </p:cNvPr>
          <p:cNvGrpSpPr/>
          <p:nvPr/>
        </p:nvGrpSpPr>
        <p:grpSpPr>
          <a:xfrm>
            <a:off x="145210" y="1547575"/>
            <a:ext cx="4055853" cy="1056753"/>
            <a:chOff x="145211" y="5642986"/>
            <a:chExt cx="3201838" cy="1056753"/>
          </a:xfrm>
        </p:grpSpPr>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73566571-7608-4837-A60B-27B80E28B574}"/>
                    </a:ext>
                  </a:extLst>
                </p:cNvPr>
                <p:cNvSpPr txBox="1"/>
                <p:nvPr/>
              </p:nvSpPr>
              <p:spPr>
                <a:xfrm>
                  <a:off x="145211" y="5642986"/>
                  <a:ext cx="3201838" cy="70076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i="1" smtClean="0">
                                <a:latin typeface="Cambria Math" panose="02040503050406030204" pitchFamily="18" charset="0"/>
                              </a:rPr>
                              <m:t>𝐻</m:t>
                            </m:r>
                          </m:e>
                          <m:sub>
                            <m:r>
                              <a:rPr lang="en-US" sz="2000" b="0" i="1" smtClean="0">
                                <a:latin typeface="Cambria Math" panose="02040503050406030204" pitchFamily="18" charset="0"/>
                              </a:rPr>
                              <m:t>0</m:t>
                            </m:r>
                          </m:sub>
                        </m:sSub>
                        <m:r>
                          <a:rPr lang="en-US" sz="2000" b="0" i="1" smtClean="0">
                            <a:latin typeface="Cambria Math" panose="02040503050406030204" pitchFamily="18" charset="0"/>
                          </a:rPr>
                          <m:t>: </m:t>
                        </m:r>
                        <m:r>
                          <m:rPr>
                            <m:nor/>
                          </m:rPr>
                          <a:rPr lang="en-US" sz="2000" b="0" i="0" smtClean="0">
                            <a:latin typeface="Cambria Math" panose="02040503050406030204" pitchFamily="18" charset="0"/>
                          </a:rPr>
                          <m:t>Points</m:t>
                        </m:r>
                        <m:r>
                          <m:rPr>
                            <m:nor/>
                          </m:rPr>
                          <a:rPr lang="en-US" sz="2000" b="0" i="0" smtClean="0">
                            <a:latin typeface="Cambria Math" panose="02040503050406030204" pitchFamily="18" charset="0"/>
                          </a:rPr>
                          <m:t> </m:t>
                        </m:r>
                        <m:r>
                          <m:rPr>
                            <m:nor/>
                          </m:rPr>
                          <a:rPr lang="en-US" sz="2000" b="0" i="0" smtClean="0">
                            <a:latin typeface="Cambria Math" panose="02040503050406030204" pitchFamily="18" charset="0"/>
                          </a:rPr>
                          <m:t>generated</m:t>
                        </m:r>
                        <m:r>
                          <m:rPr>
                            <m:nor/>
                          </m:rPr>
                          <a:rPr lang="en-US" sz="2000" b="0" i="0" smtClean="0">
                            <a:latin typeface="Cambria Math" panose="02040503050406030204" pitchFamily="18" charset="0"/>
                          </a:rPr>
                          <m:t> </m:t>
                        </m:r>
                        <m:r>
                          <m:rPr>
                            <m:nor/>
                          </m:rPr>
                          <a:rPr lang="en-US" sz="2000" b="0" i="0" smtClean="0">
                            <a:latin typeface="Cambria Math" panose="02040503050406030204" pitchFamily="18" charset="0"/>
                          </a:rPr>
                          <m:t>by</m:t>
                        </m:r>
                        <m:r>
                          <m:rPr>
                            <m:nor/>
                          </m:rPr>
                          <a:rPr lang="en-US" sz="2000" b="0" i="0" smtClean="0">
                            <a:latin typeface="Cambria Math" panose="02040503050406030204" pitchFamily="18" charset="0"/>
                          </a:rPr>
                          <m:t> </m:t>
                        </m:r>
                        <m:r>
                          <m:rPr>
                            <m:nor/>
                          </m:rPr>
                          <a:rPr lang="en-US" sz="2000" b="0" i="0" smtClean="0">
                            <a:latin typeface="Cambria Math" panose="02040503050406030204" pitchFamily="18" charset="0"/>
                          </a:rPr>
                          <m:t>blue</m:t>
                        </m:r>
                        <m:r>
                          <m:rPr>
                            <m:nor/>
                          </m:rPr>
                          <a:rPr lang="en-US" sz="2000" b="0" i="0" smtClean="0">
                            <a:latin typeface="Cambria Math" panose="02040503050406030204" pitchFamily="18" charset="0"/>
                          </a:rPr>
                          <m:t> </m:t>
                        </m:r>
                        <m:r>
                          <m:rPr>
                            <m:nor/>
                          </m:rPr>
                          <a:rPr lang="en-US" sz="2000" b="0" i="0" smtClean="0">
                            <a:latin typeface="Cambria Math" panose="02040503050406030204" pitchFamily="18" charset="0"/>
                          </a:rPr>
                          <m:t>line</m:t>
                        </m:r>
                      </m:oMath>
                    </m:oMathPara>
                  </a14:m>
                  <a:endParaRPr lang="en-US" sz="3200" dirty="0"/>
                </a:p>
              </p:txBody>
            </p:sp>
          </mc:Choice>
          <mc:Fallback xmlns="">
            <p:sp>
              <p:nvSpPr>
                <p:cNvPr id="15" name="TextBox 14">
                  <a:extLst>
                    <a:ext uri="{FF2B5EF4-FFF2-40B4-BE49-F238E27FC236}">
                      <a16:creationId xmlns:a16="http://schemas.microsoft.com/office/drawing/2014/main" id="{73566571-7608-4837-A60B-27B80E28B574}"/>
                    </a:ext>
                  </a:extLst>
                </p:cNvPr>
                <p:cNvSpPr txBox="1">
                  <a:spLocks noRot="1" noChangeAspect="1" noMove="1" noResize="1" noEditPoints="1" noAdjustHandles="1" noChangeArrowheads="1" noChangeShapeType="1" noTextEdit="1"/>
                </p:cNvSpPr>
                <p:nvPr/>
              </p:nvSpPr>
              <p:spPr>
                <a:xfrm>
                  <a:off x="145211" y="5642986"/>
                  <a:ext cx="3201838" cy="700769"/>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D24E6EBD-2DE6-423C-A77C-D8116209761F}"/>
                    </a:ext>
                  </a:extLst>
                </p:cNvPr>
                <p:cNvSpPr txBox="1"/>
                <p:nvPr/>
              </p:nvSpPr>
              <p:spPr>
                <a:xfrm>
                  <a:off x="205596" y="5998970"/>
                  <a:ext cx="1442049" cy="70076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i="1" smtClean="0">
                                <a:latin typeface="Cambria Math" panose="02040503050406030204" pitchFamily="18" charset="0"/>
                              </a:rPr>
                              <m:t>𝐻</m:t>
                            </m:r>
                          </m:e>
                          <m:sub>
                            <m:r>
                              <a:rPr lang="en-US" sz="2000" b="0" i="1" smtClean="0">
                                <a:latin typeface="Cambria Math" panose="02040503050406030204" pitchFamily="18" charset="0"/>
                              </a:rPr>
                              <m:t>𝐴</m:t>
                            </m:r>
                          </m:sub>
                        </m:sSub>
                        <m:r>
                          <a:rPr lang="en-US" sz="2000" b="0" i="1" smtClean="0">
                            <a:latin typeface="Cambria Math" panose="02040503050406030204" pitchFamily="18" charset="0"/>
                          </a:rPr>
                          <m:t>: </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𝐻</m:t>
                            </m:r>
                          </m:e>
                          <m:sub>
                            <m:r>
                              <a:rPr lang="en-US" sz="2000" b="0" i="1" smtClean="0">
                                <a:latin typeface="Cambria Math" panose="02040503050406030204" pitchFamily="18" charset="0"/>
                              </a:rPr>
                              <m:t>0</m:t>
                            </m:r>
                          </m:sub>
                        </m:sSub>
                        <m:r>
                          <a:rPr lang="en-US" sz="2000" b="0" i="1" smtClean="0">
                            <a:latin typeface="Cambria Math" panose="02040503050406030204" pitchFamily="18" charset="0"/>
                          </a:rPr>
                          <m:t> </m:t>
                        </m:r>
                        <m:r>
                          <m:rPr>
                            <m:nor/>
                          </m:rPr>
                          <a:rPr lang="en-US" sz="2000" b="0" i="0" smtClean="0">
                            <a:latin typeface="Cambria Math" panose="02040503050406030204" pitchFamily="18" charset="0"/>
                          </a:rPr>
                          <m:t>is</m:t>
                        </m:r>
                        <m:r>
                          <m:rPr>
                            <m:nor/>
                          </m:rPr>
                          <a:rPr lang="en-US" sz="2000" b="0" i="0" smtClean="0">
                            <a:latin typeface="Cambria Math" panose="02040503050406030204" pitchFamily="18" charset="0"/>
                          </a:rPr>
                          <m:t> </m:t>
                        </m:r>
                        <m:r>
                          <m:rPr>
                            <m:nor/>
                          </m:rPr>
                          <a:rPr lang="en-US" sz="2000" b="0" i="0" smtClean="0">
                            <a:latin typeface="Cambria Math" panose="02040503050406030204" pitchFamily="18" charset="0"/>
                          </a:rPr>
                          <m:t>false</m:t>
                        </m:r>
                      </m:oMath>
                    </m:oMathPara>
                  </a14:m>
                  <a:endParaRPr lang="en-US" sz="3200" dirty="0"/>
                </a:p>
              </p:txBody>
            </p:sp>
          </mc:Choice>
          <mc:Fallback xmlns="">
            <p:sp>
              <p:nvSpPr>
                <p:cNvPr id="16" name="TextBox 15">
                  <a:extLst>
                    <a:ext uri="{FF2B5EF4-FFF2-40B4-BE49-F238E27FC236}">
                      <a16:creationId xmlns:a16="http://schemas.microsoft.com/office/drawing/2014/main" id="{D24E6EBD-2DE6-423C-A77C-D8116209761F}"/>
                    </a:ext>
                  </a:extLst>
                </p:cNvPr>
                <p:cNvSpPr txBox="1">
                  <a:spLocks noRot="1" noChangeAspect="1" noMove="1" noResize="1" noEditPoints="1" noAdjustHandles="1" noChangeArrowheads="1" noChangeShapeType="1" noTextEdit="1"/>
                </p:cNvSpPr>
                <p:nvPr/>
              </p:nvSpPr>
              <p:spPr>
                <a:xfrm>
                  <a:off x="205596" y="5998970"/>
                  <a:ext cx="1442049" cy="700769"/>
                </a:xfrm>
                <a:prstGeom prst="rect">
                  <a:avLst/>
                </a:prstGeom>
                <a:blipFill>
                  <a:blip r:embed="rId5"/>
                  <a:stretch>
                    <a:fillRect/>
                  </a:stretch>
                </a:blipFill>
              </p:spPr>
              <p:txBody>
                <a:bodyPr/>
                <a:lstStyle/>
                <a:p>
                  <a:r>
                    <a:rPr lang="en-US">
                      <a:noFill/>
                    </a:rPr>
                    <a:t> </a:t>
                  </a:r>
                </a:p>
              </p:txBody>
            </p:sp>
          </mc:Fallback>
        </mc:AlternateContent>
      </p:grpSp>
      <p:grpSp>
        <p:nvGrpSpPr>
          <p:cNvPr id="17" name="Group 16">
            <a:extLst>
              <a:ext uri="{FF2B5EF4-FFF2-40B4-BE49-F238E27FC236}">
                <a16:creationId xmlns:a16="http://schemas.microsoft.com/office/drawing/2014/main" id="{19CC6968-CCF3-4055-85CE-7A7B0E5731CA}"/>
              </a:ext>
            </a:extLst>
          </p:cNvPr>
          <p:cNvGrpSpPr/>
          <p:nvPr/>
        </p:nvGrpSpPr>
        <p:grpSpPr>
          <a:xfrm>
            <a:off x="4382219" y="4470950"/>
            <a:ext cx="4327436" cy="1047699"/>
            <a:chOff x="4505599" y="3709583"/>
            <a:chExt cx="4327436" cy="1047699"/>
          </a:xfrm>
        </p:grpSpPr>
        <p:sp>
          <p:nvSpPr>
            <p:cNvPr id="21" name="Rectangle 20">
              <a:extLst>
                <a:ext uri="{FF2B5EF4-FFF2-40B4-BE49-F238E27FC236}">
                  <a16:creationId xmlns:a16="http://schemas.microsoft.com/office/drawing/2014/main" id="{72023767-14EB-426A-B34C-E0E59E6F8BA9}"/>
                </a:ext>
              </a:extLst>
            </p:cNvPr>
            <p:cNvSpPr/>
            <p:nvPr/>
          </p:nvSpPr>
          <p:spPr>
            <a:xfrm flipH="1">
              <a:off x="5808187" y="3709583"/>
              <a:ext cx="3024848" cy="1047699"/>
            </a:xfrm>
            <a:prstGeom prst="rect">
              <a:avLst/>
            </a:prstGeom>
            <a:solidFill>
              <a:srgbClr val="FFFF00"/>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Red line is an estimate of the relationship between observed and predicted values</a:t>
              </a:r>
            </a:p>
          </p:txBody>
        </p:sp>
        <p:cxnSp>
          <p:nvCxnSpPr>
            <p:cNvPr id="22" name="Straight Arrow Connector 21">
              <a:extLst>
                <a:ext uri="{FF2B5EF4-FFF2-40B4-BE49-F238E27FC236}">
                  <a16:creationId xmlns:a16="http://schemas.microsoft.com/office/drawing/2014/main" id="{673B5EB2-8B00-49E3-A4EE-14B8F513232B}"/>
                </a:ext>
              </a:extLst>
            </p:cNvPr>
            <p:cNvCxnSpPr>
              <a:cxnSpLocks/>
              <a:stCxn id="21" idx="3"/>
            </p:cNvCxnSpPr>
            <p:nvPr/>
          </p:nvCxnSpPr>
          <p:spPr>
            <a:xfrm flipH="1" flipV="1">
              <a:off x="4505599" y="3888271"/>
              <a:ext cx="1302588" cy="345162"/>
            </a:xfrm>
            <a:prstGeom prst="straightConnector1">
              <a:avLst/>
            </a:prstGeom>
            <a:ln w="571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BF1539B-E140-485D-8A00-5EA80D630DE7}"/>
                  </a:ext>
                </a:extLst>
              </p:cNvPr>
              <p:cNvSpPr txBox="1"/>
              <p:nvPr/>
            </p:nvSpPr>
            <p:spPr>
              <a:xfrm>
                <a:off x="145211" y="3036498"/>
                <a:ext cx="2369780" cy="1323439"/>
              </a:xfrm>
              <a:prstGeom prst="rect">
                <a:avLst/>
              </a:prstGeom>
              <a:noFill/>
            </p:spPr>
            <p:txBody>
              <a:bodyPr wrap="square" rtlCol="0">
                <a:spAutoFit/>
              </a:bodyPr>
              <a:lstStyle/>
              <a:p>
                <a:r>
                  <a:rPr lang="en-US" sz="1600" dirty="0"/>
                  <a:t>Conclusion: Do not reject </a:t>
                </a:r>
                <a14:m>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𝐻</m:t>
                        </m:r>
                      </m:e>
                      <m:sub>
                        <m:r>
                          <a:rPr lang="en-US" sz="1600" b="0" i="1" smtClean="0">
                            <a:latin typeface="Cambria Math" panose="02040503050406030204" pitchFamily="18" charset="0"/>
                          </a:rPr>
                          <m:t>0</m:t>
                        </m:r>
                      </m:sub>
                    </m:sSub>
                  </m:oMath>
                </a14:m>
                <a:r>
                  <a:rPr lang="en-US" sz="1600" dirty="0"/>
                  <a:t>; insufficient evidence of metamodel miscalibration in training set</a:t>
                </a:r>
              </a:p>
            </p:txBody>
          </p:sp>
        </mc:Choice>
        <mc:Fallback xmlns="">
          <p:sp>
            <p:nvSpPr>
              <p:cNvPr id="24" name="TextBox 23">
                <a:extLst>
                  <a:ext uri="{FF2B5EF4-FFF2-40B4-BE49-F238E27FC236}">
                    <a16:creationId xmlns:a16="http://schemas.microsoft.com/office/drawing/2014/main" id="{4BF1539B-E140-485D-8A00-5EA80D630DE7}"/>
                  </a:ext>
                </a:extLst>
              </p:cNvPr>
              <p:cNvSpPr txBox="1">
                <a:spLocks noRot="1" noChangeAspect="1" noMove="1" noResize="1" noEditPoints="1" noAdjustHandles="1" noChangeArrowheads="1" noChangeShapeType="1" noTextEdit="1"/>
              </p:cNvSpPr>
              <p:nvPr/>
            </p:nvSpPr>
            <p:spPr>
              <a:xfrm>
                <a:off x="145211" y="3036498"/>
                <a:ext cx="2369780" cy="1323439"/>
              </a:xfrm>
              <a:prstGeom prst="rect">
                <a:avLst/>
              </a:prstGeom>
              <a:blipFill>
                <a:blip r:embed="rId6"/>
                <a:stretch>
                  <a:fillRect l="-1542" t="-1382" r="-3085" b="-5069"/>
                </a:stretch>
              </a:blipFill>
            </p:spPr>
            <p:txBody>
              <a:bodyPr/>
              <a:lstStyle/>
              <a:p>
                <a:r>
                  <a:rPr lang="en-US">
                    <a:noFill/>
                  </a:rPr>
                  <a:t> </a:t>
                </a:r>
              </a:p>
            </p:txBody>
          </p:sp>
        </mc:Fallback>
      </mc:AlternateContent>
    </p:spTree>
    <p:extLst>
      <p:ext uri="{BB962C8B-B14F-4D97-AF65-F5344CB8AC3E}">
        <p14:creationId xmlns:p14="http://schemas.microsoft.com/office/powerpoint/2010/main" val="4685956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AD335-FF64-4C7B-8B9C-161C37702D0A}"/>
              </a:ext>
            </a:extLst>
          </p:cNvPr>
          <p:cNvSpPr>
            <a:spLocks noGrp="1"/>
          </p:cNvSpPr>
          <p:nvPr>
            <p:ph type="title"/>
          </p:nvPr>
        </p:nvSpPr>
        <p:spPr>
          <a:xfrm>
            <a:off x="76200" y="162580"/>
            <a:ext cx="8991600" cy="1384995"/>
          </a:xfrm>
        </p:spPr>
        <p:txBody>
          <a:bodyPr/>
          <a:lstStyle/>
          <a:p>
            <a:r>
              <a:rPr lang="en-US" dirty="0"/>
              <a:t>We can do a statistical test to see if the relationship between observed and predicted values is the identity relationship</a:t>
            </a:r>
          </a:p>
        </p:txBody>
      </p:sp>
      <p:pic>
        <p:nvPicPr>
          <p:cNvPr id="39" name="Picture" descr="Figure 10.12: Calibration plot for observed versus predicted terminal range.">
            <a:extLst>
              <a:ext uri="{FF2B5EF4-FFF2-40B4-BE49-F238E27FC236}">
                <a16:creationId xmlns:a16="http://schemas.microsoft.com/office/drawing/2014/main" id="{A5C33B3F-B4DF-4A1F-9CE1-B43F85394DA4}"/>
              </a:ext>
            </a:extLst>
          </p:cNvPr>
          <p:cNvPicPr/>
          <p:nvPr/>
        </p:nvPicPr>
        <p:blipFill>
          <a:blip r:embed="rId2"/>
          <a:stretch>
            <a:fillRect/>
          </a:stretch>
        </p:blipFill>
        <p:spPr bwMode="auto">
          <a:xfrm>
            <a:off x="2242868" y="2037156"/>
            <a:ext cx="4658264" cy="4658264"/>
          </a:xfrm>
          <a:prstGeom prst="rect">
            <a:avLst/>
          </a:prstGeom>
          <a:noFill/>
          <a:ln w="9525">
            <a:noFill/>
            <a:headEnd/>
            <a:tailEnd/>
          </a:ln>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A2875E89-C838-46B9-BABE-74040798CCDE}"/>
                  </a:ext>
                </a:extLst>
              </p:cNvPr>
              <p:cNvSpPr txBox="1"/>
              <p:nvPr/>
            </p:nvSpPr>
            <p:spPr>
              <a:xfrm>
                <a:off x="521898" y="2393140"/>
                <a:ext cx="2251494" cy="42210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𝑝</m:t>
                          </m:r>
                        </m:e>
                        <m:sub>
                          <m:r>
                            <m:rPr>
                              <m:nor/>
                            </m:rPr>
                            <a:rPr lang="en-US" sz="2000" b="0" i="0" smtClean="0">
                              <a:latin typeface="Cambria Math" panose="02040503050406030204" pitchFamily="18" charset="0"/>
                            </a:rPr>
                            <m:t>val</m:t>
                          </m:r>
                        </m:sub>
                      </m:sSub>
                      <m:r>
                        <a:rPr lang="en-US" sz="2000">
                          <a:latin typeface="Cambria Math" panose="02040503050406030204" pitchFamily="18" charset="0"/>
                        </a:rPr>
                        <m:t>≈0.7674</m:t>
                      </m:r>
                    </m:oMath>
                  </m:oMathPara>
                </a14:m>
                <a:endParaRPr lang="en-US" sz="2000" dirty="0"/>
              </a:p>
            </p:txBody>
          </p:sp>
        </mc:Choice>
        <mc:Fallback xmlns="">
          <p:sp>
            <p:nvSpPr>
              <p:cNvPr id="7" name="TextBox 6">
                <a:extLst>
                  <a:ext uri="{FF2B5EF4-FFF2-40B4-BE49-F238E27FC236}">
                    <a16:creationId xmlns:a16="http://schemas.microsoft.com/office/drawing/2014/main" id="{A2875E89-C838-46B9-BABE-74040798CCDE}"/>
                  </a:ext>
                </a:extLst>
              </p:cNvPr>
              <p:cNvSpPr txBox="1">
                <a:spLocks noRot="1" noChangeAspect="1" noMove="1" noResize="1" noEditPoints="1" noAdjustHandles="1" noChangeArrowheads="1" noChangeShapeType="1" noTextEdit="1"/>
              </p:cNvSpPr>
              <p:nvPr/>
            </p:nvSpPr>
            <p:spPr>
              <a:xfrm>
                <a:off x="521898" y="2393140"/>
                <a:ext cx="2251494" cy="422103"/>
              </a:xfrm>
              <a:prstGeom prst="rect">
                <a:avLst/>
              </a:prstGeom>
              <a:blipFill>
                <a:blip r:embed="rId3"/>
                <a:stretch>
                  <a:fillRect b="-8696"/>
                </a:stretch>
              </a:blipFill>
            </p:spPr>
            <p:txBody>
              <a:bodyPr/>
              <a:lstStyle/>
              <a:p>
                <a:r>
                  <a:rPr lang="en-US">
                    <a:noFill/>
                  </a:rPr>
                  <a:t> </a:t>
                </a:r>
              </a:p>
            </p:txBody>
          </p:sp>
        </mc:Fallback>
      </mc:AlternateContent>
      <p:grpSp>
        <p:nvGrpSpPr>
          <p:cNvPr id="13" name="Group 12">
            <a:extLst>
              <a:ext uri="{FF2B5EF4-FFF2-40B4-BE49-F238E27FC236}">
                <a16:creationId xmlns:a16="http://schemas.microsoft.com/office/drawing/2014/main" id="{537EC50C-75AD-4616-A584-44765FA63D87}"/>
              </a:ext>
            </a:extLst>
          </p:cNvPr>
          <p:cNvGrpSpPr/>
          <p:nvPr/>
        </p:nvGrpSpPr>
        <p:grpSpPr>
          <a:xfrm>
            <a:off x="145210" y="1547575"/>
            <a:ext cx="4055853" cy="1056753"/>
            <a:chOff x="145211" y="5642986"/>
            <a:chExt cx="3201838" cy="1056753"/>
          </a:xfrm>
        </p:grpSpPr>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73566571-7608-4837-A60B-27B80E28B574}"/>
                    </a:ext>
                  </a:extLst>
                </p:cNvPr>
                <p:cNvSpPr txBox="1"/>
                <p:nvPr/>
              </p:nvSpPr>
              <p:spPr>
                <a:xfrm>
                  <a:off x="145211" y="5642986"/>
                  <a:ext cx="3201838" cy="70076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i="1" smtClean="0">
                                <a:latin typeface="Cambria Math" panose="02040503050406030204" pitchFamily="18" charset="0"/>
                              </a:rPr>
                              <m:t>𝐻</m:t>
                            </m:r>
                          </m:e>
                          <m:sub>
                            <m:r>
                              <a:rPr lang="en-US" sz="2000" b="0" i="1" smtClean="0">
                                <a:latin typeface="Cambria Math" panose="02040503050406030204" pitchFamily="18" charset="0"/>
                              </a:rPr>
                              <m:t>0</m:t>
                            </m:r>
                          </m:sub>
                        </m:sSub>
                        <m:r>
                          <a:rPr lang="en-US" sz="2000" b="0" i="1" smtClean="0">
                            <a:latin typeface="Cambria Math" panose="02040503050406030204" pitchFamily="18" charset="0"/>
                          </a:rPr>
                          <m:t>: </m:t>
                        </m:r>
                        <m:r>
                          <m:rPr>
                            <m:nor/>
                          </m:rPr>
                          <a:rPr lang="en-US" sz="2000" b="0" i="0" smtClean="0">
                            <a:latin typeface="Cambria Math" panose="02040503050406030204" pitchFamily="18" charset="0"/>
                          </a:rPr>
                          <m:t>Points</m:t>
                        </m:r>
                        <m:r>
                          <m:rPr>
                            <m:nor/>
                          </m:rPr>
                          <a:rPr lang="en-US" sz="2000" b="0" i="0" smtClean="0">
                            <a:latin typeface="Cambria Math" panose="02040503050406030204" pitchFamily="18" charset="0"/>
                          </a:rPr>
                          <m:t> </m:t>
                        </m:r>
                        <m:r>
                          <m:rPr>
                            <m:nor/>
                          </m:rPr>
                          <a:rPr lang="en-US" sz="2000" b="0" i="0" smtClean="0">
                            <a:latin typeface="Cambria Math" panose="02040503050406030204" pitchFamily="18" charset="0"/>
                          </a:rPr>
                          <m:t>generated</m:t>
                        </m:r>
                        <m:r>
                          <m:rPr>
                            <m:nor/>
                          </m:rPr>
                          <a:rPr lang="en-US" sz="2000" b="0" i="0" smtClean="0">
                            <a:latin typeface="Cambria Math" panose="02040503050406030204" pitchFamily="18" charset="0"/>
                          </a:rPr>
                          <m:t> </m:t>
                        </m:r>
                        <m:r>
                          <m:rPr>
                            <m:nor/>
                          </m:rPr>
                          <a:rPr lang="en-US" sz="2000" b="0" i="0" smtClean="0">
                            <a:latin typeface="Cambria Math" panose="02040503050406030204" pitchFamily="18" charset="0"/>
                          </a:rPr>
                          <m:t>by</m:t>
                        </m:r>
                        <m:r>
                          <m:rPr>
                            <m:nor/>
                          </m:rPr>
                          <a:rPr lang="en-US" sz="2000" b="0" i="0" smtClean="0">
                            <a:latin typeface="Cambria Math" panose="02040503050406030204" pitchFamily="18" charset="0"/>
                          </a:rPr>
                          <m:t> </m:t>
                        </m:r>
                        <m:r>
                          <m:rPr>
                            <m:nor/>
                          </m:rPr>
                          <a:rPr lang="en-US" sz="2000" b="0" i="0" smtClean="0">
                            <a:latin typeface="Cambria Math" panose="02040503050406030204" pitchFamily="18" charset="0"/>
                          </a:rPr>
                          <m:t>blue</m:t>
                        </m:r>
                        <m:r>
                          <m:rPr>
                            <m:nor/>
                          </m:rPr>
                          <a:rPr lang="en-US" sz="2000" b="0" i="0" smtClean="0">
                            <a:latin typeface="Cambria Math" panose="02040503050406030204" pitchFamily="18" charset="0"/>
                          </a:rPr>
                          <m:t> </m:t>
                        </m:r>
                        <m:r>
                          <m:rPr>
                            <m:nor/>
                          </m:rPr>
                          <a:rPr lang="en-US" sz="2000" b="0" i="0" smtClean="0">
                            <a:latin typeface="Cambria Math" panose="02040503050406030204" pitchFamily="18" charset="0"/>
                          </a:rPr>
                          <m:t>line</m:t>
                        </m:r>
                      </m:oMath>
                    </m:oMathPara>
                  </a14:m>
                  <a:endParaRPr lang="en-US" sz="3200" dirty="0"/>
                </a:p>
              </p:txBody>
            </p:sp>
          </mc:Choice>
          <mc:Fallback xmlns="">
            <p:sp>
              <p:nvSpPr>
                <p:cNvPr id="15" name="TextBox 14">
                  <a:extLst>
                    <a:ext uri="{FF2B5EF4-FFF2-40B4-BE49-F238E27FC236}">
                      <a16:creationId xmlns:a16="http://schemas.microsoft.com/office/drawing/2014/main" id="{73566571-7608-4837-A60B-27B80E28B574}"/>
                    </a:ext>
                  </a:extLst>
                </p:cNvPr>
                <p:cNvSpPr txBox="1">
                  <a:spLocks noRot="1" noChangeAspect="1" noMove="1" noResize="1" noEditPoints="1" noAdjustHandles="1" noChangeArrowheads="1" noChangeShapeType="1" noTextEdit="1"/>
                </p:cNvSpPr>
                <p:nvPr/>
              </p:nvSpPr>
              <p:spPr>
                <a:xfrm>
                  <a:off x="145211" y="5642986"/>
                  <a:ext cx="3201838" cy="700769"/>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D24E6EBD-2DE6-423C-A77C-D8116209761F}"/>
                    </a:ext>
                  </a:extLst>
                </p:cNvPr>
                <p:cNvSpPr txBox="1"/>
                <p:nvPr/>
              </p:nvSpPr>
              <p:spPr>
                <a:xfrm>
                  <a:off x="205596" y="5998970"/>
                  <a:ext cx="1442049" cy="70076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i="1" smtClean="0">
                                <a:latin typeface="Cambria Math" panose="02040503050406030204" pitchFamily="18" charset="0"/>
                              </a:rPr>
                              <m:t>𝐻</m:t>
                            </m:r>
                          </m:e>
                          <m:sub>
                            <m:r>
                              <a:rPr lang="en-US" sz="2000" b="0" i="1" smtClean="0">
                                <a:latin typeface="Cambria Math" panose="02040503050406030204" pitchFamily="18" charset="0"/>
                              </a:rPr>
                              <m:t>𝐴</m:t>
                            </m:r>
                          </m:sub>
                        </m:sSub>
                        <m:r>
                          <a:rPr lang="en-US" sz="2000" b="0" i="1" smtClean="0">
                            <a:latin typeface="Cambria Math" panose="02040503050406030204" pitchFamily="18" charset="0"/>
                          </a:rPr>
                          <m:t>: </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𝐻</m:t>
                            </m:r>
                          </m:e>
                          <m:sub>
                            <m:r>
                              <a:rPr lang="en-US" sz="2000" b="0" i="1" smtClean="0">
                                <a:latin typeface="Cambria Math" panose="02040503050406030204" pitchFamily="18" charset="0"/>
                              </a:rPr>
                              <m:t>0</m:t>
                            </m:r>
                          </m:sub>
                        </m:sSub>
                        <m:r>
                          <a:rPr lang="en-US" sz="2000" b="0" i="1" smtClean="0">
                            <a:latin typeface="Cambria Math" panose="02040503050406030204" pitchFamily="18" charset="0"/>
                          </a:rPr>
                          <m:t> </m:t>
                        </m:r>
                        <m:r>
                          <m:rPr>
                            <m:nor/>
                          </m:rPr>
                          <a:rPr lang="en-US" sz="2000" b="0" i="0" smtClean="0">
                            <a:latin typeface="Cambria Math" panose="02040503050406030204" pitchFamily="18" charset="0"/>
                          </a:rPr>
                          <m:t>is</m:t>
                        </m:r>
                        <m:r>
                          <m:rPr>
                            <m:nor/>
                          </m:rPr>
                          <a:rPr lang="en-US" sz="2000" b="0" i="0" smtClean="0">
                            <a:latin typeface="Cambria Math" panose="02040503050406030204" pitchFamily="18" charset="0"/>
                          </a:rPr>
                          <m:t> </m:t>
                        </m:r>
                        <m:r>
                          <m:rPr>
                            <m:nor/>
                          </m:rPr>
                          <a:rPr lang="en-US" sz="2000" b="0" i="0" smtClean="0">
                            <a:latin typeface="Cambria Math" panose="02040503050406030204" pitchFamily="18" charset="0"/>
                          </a:rPr>
                          <m:t>false</m:t>
                        </m:r>
                      </m:oMath>
                    </m:oMathPara>
                  </a14:m>
                  <a:endParaRPr lang="en-US" sz="3200" dirty="0"/>
                </a:p>
              </p:txBody>
            </p:sp>
          </mc:Choice>
          <mc:Fallback xmlns="">
            <p:sp>
              <p:nvSpPr>
                <p:cNvPr id="16" name="TextBox 15">
                  <a:extLst>
                    <a:ext uri="{FF2B5EF4-FFF2-40B4-BE49-F238E27FC236}">
                      <a16:creationId xmlns:a16="http://schemas.microsoft.com/office/drawing/2014/main" id="{D24E6EBD-2DE6-423C-A77C-D8116209761F}"/>
                    </a:ext>
                  </a:extLst>
                </p:cNvPr>
                <p:cNvSpPr txBox="1">
                  <a:spLocks noRot="1" noChangeAspect="1" noMove="1" noResize="1" noEditPoints="1" noAdjustHandles="1" noChangeArrowheads="1" noChangeShapeType="1" noTextEdit="1"/>
                </p:cNvSpPr>
                <p:nvPr/>
              </p:nvSpPr>
              <p:spPr>
                <a:xfrm>
                  <a:off x="205596" y="5998970"/>
                  <a:ext cx="1442049" cy="700769"/>
                </a:xfrm>
                <a:prstGeom prst="rect">
                  <a:avLst/>
                </a:prstGeom>
                <a:blipFill>
                  <a:blip r:embed="rId5"/>
                  <a:stretch>
                    <a:fillRect/>
                  </a:stretch>
                </a:blipFill>
              </p:spPr>
              <p:txBody>
                <a:bodyPr/>
                <a:lstStyle/>
                <a:p>
                  <a:r>
                    <a:rPr lang="en-US">
                      <a:noFill/>
                    </a:rPr>
                    <a:t> </a:t>
                  </a:r>
                </a:p>
              </p:txBody>
            </p:sp>
          </mc:Fallback>
        </mc:AlternateContent>
      </p:grpSp>
      <p:grpSp>
        <p:nvGrpSpPr>
          <p:cNvPr id="17" name="Group 16">
            <a:extLst>
              <a:ext uri="{FF2B5EF4-FFF2-40B4-BE49-F238E27FC236}">
                <a16:creationId xmlns:a16="http://schemas.microsoft.com/office/drawing/2014/main" id="{19CC6968-CCF3-4055-85CE-7A7B0E5731CA}"/>
              </a:ext>
            </a:extLst>
          </p:cNvPr>
          <p:cNvGrpSpPr/>
          <p:nvPr/>
        </p:nvGrpSpPr>
        <p:grpSpPr>
          <a:xfrm>
            <a:off x="4382219" y="4470950"/>
            <a:ext cx="4327436" cy="1047699"/>
            <a:chOff x="4505599" y="3709583"/>
            <a:chExt cx="4327436" cy="1047699"/>
          </a:xfrm>
        </p:grpSpPr>
        <p:sp>
          <p:nvSpPr>
            <p:cNvPr id="21" name="Rectangle 20">
              <a:extLst>
                <a:ext uri="{FF2B5EF4-FFF2-40B4-BE49-F238E27FC236}">
                  <a16:creationId xmlns:a16="http://schemas.microsoft.com/office/drawing/2014/main" id="{72023767-14EB-426A-B34C-E0E59E6F8BA9}"/>
                </a:ext>
              </a:extLst>
            </p:cNvPr>
            <p:cNvSpPr/>
            <p:nvPr/>
          </p:nvSpPr>
          <p:spPr>
            <a:xfrm flipH="1">
              <a:off x="5808187" y="3709583"/>
              <a:ext cx="3024848" cy="1047699"/>
            </a:xfrm>
            <a:prstGeom prst="rect">
              <a:avLst/>
            </a:prstGeom>
            <a:solidFill>
              <a:srgbClr val="FFFF00"/>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Red line is an estimate of the relationship between observed and predicted values</a:t>
              </a:r>
            </a:p>
          </p:txBody>
        </p:sp>
        <p:cxnSp>
          <p:nvCxnSpPr>
            <p:cNvPr id="22" name="Straight Arrow Connector 21">
              <a:extLst>
                <a:ext uri="{FF2B5EF4-FFF2-40B4-BE49-F238E27FC236}">
                  <a16:creationId xmlns:a16="http://schemas.microsoft.com/office/drawing/2014/main" id="{673B5EB2-8B00-49E3-A4EE-14B8F513232B}"/>
                </a:ext>
              </a:extLst>
            </p:cNvPr>
            <p:cNvCxnSpPr>
              <a:cxnSpLocks/>
              <a:stCxn id="21" idx="3"/>
            </p:cNvCxnSpPr>
            <p:nvPr/>
          </p:nvCxnSpPr>
          <p:spPr>
            <a:xfrm flipH="1" flipV="1">
              <a:off x="4505599" y="3888271"/>
              <a:ext cx="1302588" cy="345162"/>
            </a:xfrm>
            <a:prstGeom prst="straightConnector1">
              <a:avLst/>
            </a:prstGeom>
            <a:ln w="571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BF1539B-E140-485D-8A00-5EA80D630DE7}"/>
                  </a:ext>
                </a:extLst>
              </p:cNvPr>
              <p:cNvSpPr txBox="1"/>
              <p:nvPr/>
            </p:nvSpPr>
            <p:spPr>
              <a:xfrm>
                <a:off x="145211" y="3036498"/>
                <a:ext cx="2369780" cy="1323439"/>
              </a:xfrm>
              <a:prstGeom prst="rect">
                <a:avLst/>
              </a:prstGeom>
              <a:noFill/>
            </p:spPr>
            <p:txBody>
              <a:bodyPr wrap="square" rtlCol="0">
                <a:spAutoFit/>
              </a:bodyPr>
              <a:lstStyle/>
              <a:p>
                <a:r>
                  <a:rPr lang="en-US" sz="1600" dirty="0"/>
                  <a:t>Conclusion: Do not reject </a:t>
                </a:r>
                <a14:m>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𝐻</m:t>
                        </m:r>
                      </m:e>
                      <m:sub>
                        <m:r>
                          <a:rPr lang="en-US" sz="1600" b="0" i="1" smtClean="0">
                            <a:latin typeface="Cambria Math" panose="02040503050406030204" pitchFamily="18" charset="0"/>
                          </a:rPr>
                          <m:t>0</m:t>
                        </m:r>
                      </m:sub>
                    </m:sSub>
                  </m:oMath>
                </a14:m>
                <a:r>
                  <a:rPr lang="en-US" sz="1600" dirty="0"/>
                  <a:t>; insufficient evidence of metamodel miscalibration in training set</a:t>
                </a:r>
              </a:p>
            </p:txBody>
          </p:sp>
        </mc:Choice>
        <mc:Fallback xmlns="">
          <p:sp>
            <p:nvSpPr>
              <p:cNvPr id="24" name="TextBox 23">
                <a:extLst>
                  <a:ext uri="{FF2B5EF4-FFF2-40B4-BE49-F238E27FC236}">
                    <a16:creationId xmlns:a16="http://schemas.microsoft.com/office/drawing/2014/main" id="{4BF1539B-E140-485D-8A00-5EA80D630DE7}"/>
                  </a:ext>
                </a:extLst>
              </p:cNvPr>
              <p:cNvSpPr txBox="1">
                <a:spLocks noRot="1" noChangeAspect="1" noMove="1" noResize="1" noEditPoints="1" noAdjustHandles="1" noChangeArrowheads="1" noChangeShapeType="1" noTextEdit="1"/>
              </p:cNvSpPr>
              <p:nvPr/>
            </p:nvSpPr>
            <p:spPr>
              <a:xfrm>
                <a:off x="145211" y="3036498"/>
                <a:ext cx="2369780" cy="1323439"/>
              </a:xfrm>
              <a:prstGeom prst="rect">
                <a:avLst/>
              </a:prstGeom>
              <a:blipFill>
                <a:blip r:embed="rId6"/>
                <a:stretch>
                  <a:fillRect l="-1542" t="-1382" r="-3085" b="-5069"/>
                </a:stretch>
              </a:blipFill>
            </p:spPr>
            <p:txBody>
              <a:bodyPr/>
              <a:lstStyle/>
              <a:p>
                <a:r>
                  <a:rPr lang="en-US">
                    <a:noFill/>
                  </a:rPr>
                  <a:t> </a:t>
                </a:r>
              </a:p>
            </p:txBody>
          </p:sp>
        </mc:Fallback>
      </mc:AlternateContent>
      <p:sp>
        <p:nvSpPr>
          <p:cNvPr id="12" name="Rectangle 11">
            <a:extLst>
              <a:ext uri="{FF2B5EF4-FFF2-40B4-BE49-F238E27FC236}">
                <a16:creationId xmlns:a16="http://schemas.microsoft.com/office/drawing/2014/main" id="{FAF3F0C0-200C-43C5-8D0F-A44044725FB3}"/>
              </a:ext>
            </a:extLst>
          </p:cNvPr>
          <p:cNvSpPr/>
          <p:nvPr/>
        </p:nvSpPr>
        <p:spPr>
          <a:xfrm flipH="1">
            <a:off x="2674187" y="2413338"/>
            <a:ext cx="3795624" cy="2031324"/>
          </a:xfrm>
          <a:prstGeom prst="rect">
            <a:avLst/>
          </a:prstGeom>
          <a:solidFill>
            <a:srgbClr val="FF0000"/>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This is all the training set; what about OOS performance?</a:t>
            </a:r>
          </a:p>
        </p:txBody>
      </p:sp>
      <p:sp>
        <p:nvSpPr>
          <p:cNvPr id="14" name="Text Placeholder 3">
            <a:extLst>
              <a:ext uri="{FF2B5EF4-FFF2-40B4-BE49-F238E27FC236}">
                <a16:creationId xmlns:a16="http://schemas.microsoft.com/office/drawing/2014/main" id="{E8E88F5D-F0D4-41EC-9FBE-B6DF283F0D71}"/>
              </a:ext>
            </a:extLst>
          </p:cNvPr>
          <p:cNvSpPr txBox="1">
            <a:spLocks/>
          </p:cNvSpPr>
          <p:nvPr/>
        </p:nvSpPr>
        <p:spPr>
          <a:xfrm>
            <a:off x="189531" y="6491655"/>
            <a:ext cx="7459270" cy="277005"/>
          </a:xfrm>
          <a:prstGeom prst="rect">
            <a:avLst/>
          </a:prstGeom>
        </p:spPr>
        <p:txBody>
          <a:bodyPr/>
          <a:lstStyle>
            <a:lvl1pPr marL="171446" indent="-171446" algn="l" defTabSz="685783" rtl="0" eaLnBrk="1" latinLnBrk="0" hangingPunct="1">
              <a:lnSpc>
                <a:spcPct val="90000"/>
              </a:lnSpc>
              <a:spcBef>
                <a:spcPts val="751"/>
              </a:spcBef>
              <a:buFont typeface="Arial" panose="020B0604020202020204" pitchFamily="34" charset="0"/>
              <a:buChar char="•"/>
              <a:defRPr sz="2400" kern="1200" baseline="0">
                <a:solidFill>
                  <a:schemeClr val="tx1"/>
                </a:solidFill>
                <a:latin typeface="Calibri Light" panose="020F0302020204030204" pitchFamily="34" charset="0"/>
                <a:ea typeface="+mn-ea"/>
                <a:cs typeface="Calibri Light" panose="020F0302020204030204" pitchFamily="34" charset="0"/>
              </a:defRPr>
            </a:lvl1pPr>
            <a:lvl2pPr marL="342891" indent="-171446" algn="l" defTabSz="685783" rtl="0" eaLnBrk="1" latinLnBrk="0" hangingPunct="1">
              <a:lnSpc>
                <a:spcPct val="90000"/>
              </a:lnSpc>
              <a:spcBef>
                <a:spcPts val="375"/>
              </a:spcBef>
              <a:buFont typeface="Franklin Gothic Book" panose="020B0503020102020204" pitchFamily="34" charset="0"/>
              <a:buChar char="–"/>
              <a:defRPr sz="2000" kern="1200">
                <a:solidFill>
                  <a:schemeClr val="tx1"/>
                </a:solidFill>
                <a:latin typeface="Calibri Light" panose="020F0302020204030204" pitchFamily="34" charset="0"/>
                <a:ea typeface="+mn-ea"/>
                <a:cs typeface="Calibri Light" panose="020F0302020204030204" pitchFamily="34" charset="0"/>
              </a:defRPr>
            </a:lvl2pPr>
            <a:lvl3pPr marL="514338" indent="-171446" algn="l" defTabSz="685783" rtl="0" eaLnBrk="1" latinLnBrk="0" hangingPunct="1">
              <a:lnSpc>
                <a:spcPct val="90000"/>
              </a:lnSpc>
              <a:spcBef>
                <a:spcPts val="375"/>
              </a:spcBef>
              <a:buFont typeface="Courier New" panose="02070309020205020404" pitchFamily="49" charset="0"/>
              <a:buChar char="o"/>
              <a:defRPr sz="1800" kern="1200">
                <a:solidFill>
                  <a:schemeClr val="tx1"/>
                </a:solidFill>
                <a:latin typeface="Calibri Light" panose="020F0302020204030204" pitchFamily="34" charset="0"/>
                <a:ea typeface="+mn-ea"/>
                <a:cs typeface="Calibri Light" panose="020F0302020204030204" pitchFamily="34" charset="0"/>
              </a:defRPr>
            </a:lvl3pPr>
            <a:lvl4pPr marL="685783" indent="-171446" algn="l" defTabSz="685783" rtl="0" eaLnBrk="1" latinLnBrk="0" hangingPunct="1">
              <a:lnSpc>
                <a:spcPct val="90000"/>
              </a:lnSpc>
              <a:spcBef>
                <a:spcPts val="375"/>
              </a:spcBef>
              <a:buFont typeface="Wingdings" panose="05000000000000000000" pitchFamily="2" charset="2"/>
              <a:buChar char="§"/>
              <a:defRPr sz="1600" kern="1200">
                <a:solidFill>
                  <a:schemeClr val="tx1"/>
                </a:solidFill>
                <a:latin typeface="Calibri Light" panose="020F0302020204030204" pitchFamily="34" charset="0"/>
                <a:ea typeface="+mn-ea"/>
                <a:cs typeface="Calibri Light" panose="020F0302020204030204" pitchFamily="34" charset="0"/>
              </a:defRPr>
            </a:lvl4pPr>
            <a:lvl5pPr marL="900091" indent="-214308" algn="l" defTabSz="685783" rtl="0" eaLnBrk="1" latinLnBrk="0" hangingPunct="1">
              <a:lnSpc>
                <a:spcPct val="90000"/>
              </a:lnSpc>
              <a:spcBef>
                <a:spcPts val="375"/>
              </a:spcBef>
              <a:buFont typeface="Wingdings" panose="05000000000000000000" pitchFamily="2" charset="2"/>
              <a:buChar char="Ø"/>
              <a:defRPr sz="1200"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marL="0" indent="0">
              <a:buNone/>
            </a:pPr>
            <a:r>
              <a:rPr lang="en-US" sz="1000" dirty="0"/>
              <a:t>OOS: Out of Sample </a:t>
            </a:r>
          </a:p>
        </p:txBody>
      </p:sp>
    </p:spTree>
    <p:extLst>
      <p:ext uri="{BB962C8B-B14F-4D97-AF65-F5344CB8AC3E}">
        <p14:creationId xmlns:p14="http://schemas.microsoft.com/office/powerpoint/2010/main" val="19927194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descr="Figure 10.13: Calibration plot for observed versus predicted terminal range in the test data set.">
            <a:extLst>
              <a:ext uri="{FF2B5EF4-FFF2-40B4-BE49-F238E27FC236}">
                <a16:creationId xmlns:a16="http://schemas.microsoft.com/office/drawing/2014/main" id="{2A4C79C3-FC16-49FA-8984-D7FF8FB0CDAE}"/>
              </a:ext>
            </a:extLst>
          </p:cNvPr>
          <p:cNvPicPr/>
          <p:nvPr/>
        </p:nvPicPr>
        <p:blipFill>
          <a:blip r:embed="rId2"/>
          <a:stretch>
            <a:fillRect/>
          </a:stretch>
        </p:blipFill>
        <p:spPr bwMode="auto">
          <a:xfrm>
            <a:off x="2270176" y="2048815"/>
            <a:ext cx="4603647" cy="4646606"/>
          </a:xfrm>
          <a:prstGeom prst="rect">
            <a:avLst/>
          </a:prstGeom>
          <a:noFill/>
          <a:ln w="9525">
            <a:noFill/>
            <a:headEnd/>
            <a:tailEnd/>
          </a:ln>
        </p:spPr>
      </p:pic>
      <p:sp>
        <p:nvSpPr>
          <p:cNvPr id="2" name="Title 1">
            <a:extLst>
              <a:ext uri="{FF2B5EF4-FFF2-40B4-BE49-F238E27FC236}">
                <a16:creationId xmlns:a16="http://schemas.microsoft.com/office/drawing/2014/main" id="{314AD335-FF64-4C7B-8B9C-161C37702D0A}"/>
              </a:ext>
            </a:extLst>
          </p:cNvPr>
          <p:cNvSpPr>
            <a:spLocks noGrp="1"/>
          </p:cNvSpPr>
          <p:nvPr>
            <p:ph type="title"/>
          </p:nvPr>
        </p:nvSpPr>
        <p:spPr>
          <a:xfrm>
            <a:off x="76200" y="162580"/>
            <a:ext cx="8991600" cy="954107"/>
          </a:xfrm>
        </p:spPr>
        <p:txBody>
          <a:bodyPr/>
          <a:lstStyle/>
          <a:p>
            <a:r>
              <a:rPr lang="en-US" dirty="0"/>
              <a:t>The metamodel appears to be properly calibrated in a separate set of outputs not used in fitting</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A2875E89-C838-46B9-BABE-74040798CCDE}"/>
                  </a:ext>
                </a:extLst>
              </p:cNvPr>
              <p:cNvSpPr txBox="1"/>
              <p:nvPr/>
            </p:nvSpPr>
            <p:spPr>
              <a:xfrm>
                <a:off x="521898" y="2393140"/>
                <a:ext cx="2251494" cy="42210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𝑝</m:t>
                          </m:r>
                        </m:e>
                        <m:sub>
                          <m:r>
                            <m:rPr>
                              <m:nor/>
                            </m:rPr>
                            <a:rPr lang="en-US" sz="2000" b="0" i="0" smtClean="0">
                              <a:latin typeface="Cambria Math" panose="02040503050406030204" pitchFamily="18" charset="0"/>
                            </a:rPr>
                            <m:t>val</m:t>
                          </m:r>
                        </m:sub>
                      </m:sSub>
                      <m:r>
                        <a:rPr lang="en-US" sz="2000">
                          <a:latin typeface="Cambria Math" panose="02040503050406030204" pitchFamily="18" charset="0"/>
                        </a:rPr>
                        <m:t>≈0.</m:t>
                      </m:r>
                      <m:r>
                        <a:rPr lang="en-US" sz="2000" b="0" i="0" smtClean="0">
                          <a:latin typeface="Cambria Math" panose="02040503050406030204" pitchFamily="18" charset="0"/>
                        </a:rPr>
                        <m:t>3266</m:t>
                      </m:r>
                    </m:oMath>
                  </m:oMathPara>
                </a14:m>
                <a:endParaRPr lang="en-US" sz="2000" dirty="0"/>
              </a:p>
            </p:txBody>
          </p:sp>
        </mc:Choice>
        <mc:Fallback xmlns="">
          <p:sp>
            <p:nvSpPr>
              <p:cNvPr id="7" name="TextBox 6">
                <a:extLst>
                  <a:ext uri="{FF2B5EF4-FFF2-40B4-BE49-F238E27FC236}">
                    <a16:creationId xmlns:a16="http://schemas.microsoft.com/office/drawing/2014/main" id="{A2875E89-C838-46B9-BABE-74040798CCDE}"/>
                  </a:ext>
                </a:extLst>
              </p:cNvPr>
              <p:cNvSpPr txBox="1">
                <a:spLocks noRot="1" noChangeAspect="1" noMove="1" noResize="1" noEditPoints="1" noAdjustHandles="1" noChangeArrowheads="1" noChangeShapeType="1" noTextEdit="1"/>
              </p:cNvSpPr>
              <p:nvPr/>
            </p:nvSpPr>
            <p:spPr>
              <a:xfrm>
                <a:off x="521898" y="2393140"/>
                <a:ext cx="2251494" cy="422103"/>
              </a:xfrm>
              <a:prstGeom prst="rect">
                <a:avLst/>
              </a:prstGeom>
              <a:blipFill>
                <a:blip r:embed="rId3"/>
                <a:stretch>
                  <a:fillRect b="-8696"/>
                </a:stretch>
              </a:blipFill>
            </p:spPr>
            <p:txBody>
              <a:bodyPr/>
              <a:lstStyle/>
              <a:p>
                <a:r>
                  <a:rPr lang="en-US">
                    <a:noFill/>
                  </a:rPr>
                  <a:t> </a:t>
                </a:r>
              </a:p>
            </p:txBody>
          </p:sp>
        </mc:Fallback>
      </mc:AlternateContent>
      <p:grpSp>
        <p:nvGrpSpPr>
          <p:cNvPr id="13" name="Group 12">
            <a:extLst>
              <a:ext uri="{FF2B5EF4-FFF2-40B4-BE49-F238E27FC236}">
                <a16:creationId xmlns:a16="http://schemas.microsoft.com/office/drawing/2014/main" id="{537EC50C-75AD-4616-A584-44765FA63D87}"/>
              </a:ext>
            </a:extLst>
          </p:cNvPr>
          <p:cNvGrpSpPr/>
          <p:nvPr/>
        </p:nvGrpSpPr>
        <p:grpSpPr>
          <a:xfrm>
            <a:off x="145210" y="1547575"/>
            <a:ext cx="4055853" cy="1056753"/>
            <a:chOff x="145211" y="5642986"/>
            <a:chExt cx="3201838" cy="1056753"/>
          </a:xfrm>
        </p:grpSpPr>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73566571-7608-4837-A60B-27B80E28B574}"/>
                    </a:ext>
                  </a:extLst>
                </p:cNvPr>
                <p:cNvSpPr txBox="1"/>
                <p:nvPr/>
              </p:nvSpPr>
              <p:spPr>
                <a:xfrm>
                  <a:off x="145211" y="5642986"/>
                  <a:ext cx="3201838" cy="70076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i="1" smtClean="0">
                                <a:latin typeface="Cambria Math" panose="02040503050406030204" pitchFamily="18" charset="0"/>
                              </a:rPr>
                              <m:t>𝐻</m:t>
                            </m:r>
                          </m:e>
                          <m:sub>
                            <m:r>
                              <a:rPr lang="en-US" sz="2000" b="0" i="1" smtClean="0">
                                <a:latin typeface="Cambria Math" panose="02040503050406030204" pitchFamily="18" charset="0"/>
                              </a:rPr>
                              <m:t>0</m:t>
                            </m:r>
                          </m:sub>
                        </m:sSub>
                        <m:r>
                          <a:rPr lang="en-US" sz="2000" b="0" i="1" smtClean="0">
                            <a:latin typeface="Cambria Math" panose="02040503050406030204" pitchFamily="18" charset="0"/>
                          </a:rPr>
                          <m:t>: </m:t>
                        </m:r>
                        <m:r>
                          <m:rPr>
                            <m:nor/>
                          </m:rPr>
                          <a:rPr lang="en-US" sz="2000" b="0" i="0" smtClean="0">
                            <a:latin typeface="Cambria Math" panose="02040503050406030204" pitchFamily="18" charset="0"/>
                          </a:rPr>
                          <m:t>Points</m:t>
                        </m:r>
                        <m:r>
                          <m:rPr>
                            <m:nor/>
                          </m:rPr>
                          <a:rPr lang="en-US" sz="2000" b="0" i="0" smtClean="0">
                            <a:latin typeface="Cambria Math" panose="02040503050406030204" pitchFamily="18" charset="0"/>
                          </a:rPr>
                          <m:t> </m:t>
                        </m:r>
                        <m:r>
                          <m:rPr>
                            <m:nor/>
                          </m:rPr>
                          <a:rPr lang="en-US" sz="2000" b="0" i="0" smtClean="0">
                            <a:latin typeface="Cambria Math" panose="02040503050406030204" pitchFamily="18" charset="0"/>
                          </a:rPr>
                          <m:t>generated</m:t>
                        </m:r>
                        <m:r>
                          <m:rPr>
                            <m:nor/>
                          </m:rPr>
                          <a:rPr lang="en-US" sz="2000" b="0" i="0" smtClean="0">
                            <a:latin typeface="Cambria Math" panose="02040503050406030204" pitchFamily="18" charset="0"/>
                          </a:rPr>
                          <m:t> </m:t>
                        </m:r>
                        <m:r>
                          <m:rPr>
                            <m:nor/>
                          </m:rPr>
                          <a:rPr lang="en-US" sz="2000" b="0" i="0" smtClean="0">
                            <a:latin typeface="Cambria Math" panose="02040503050406030204" pitchFamily="18" charset="0"/>
                          </a:rPr>
                          <m:t>by</m:t>
                        </m:r>
                        <m:r>
                          <m:rPr>
                            <m:nor/>
                          </m:rPr>
                          <a:rPr lang="en-US" sz="2000" b="0" i="0" smtClean="0">
                            <a:latin typeface="Cambria Math" panose="02040503050406030204" pitchFamily="18" charset="0"/>
                          </a:rPr>
                          <m:t> </m:t>
                        </m:r>
                        <m:r>
                          <m:rPr>
                            <m:nor/>
                          </m:rPr>
                          <a:rPr lang="en-US" sz="2000" b="0" i="0" smtClean="0">
                            <a:latin typeface="Cambria Math" panose="02040503050406030204" pitchFamily="18" charset="0"/>
                          </a:rPr>
                          <m:t>blue</m:t>
                        </m:r>
                        <m:r>
                          <m:rPr>
                            <m:nor/>
                          </m:rPr>
                          <a:rPr lang="en-US" sz="2000" b="0" i="0" smtClean="0">
                            <a:latin typeface="Cambria Math" panose="02040503050406030204" pitchFamily="18" charset="0"/>
                          </a:rPr>
                          <m:t> </m:t>
                        </m:r>
                        <m:r>
                          <m:rPr>
                            <m:nor/>
                          </m:rPr>
                          <a:rPr lang="en-US" sz="2000" b="0" i="0" smtClean="0">
                            <a:latin typeface="Cambria Math" panose="02040503050406030204" pitchFamily="18" charset="0"/>
                          </a:rPr>
                          <m:t>line</m:t>
                        </m:r>
                      </m:oMath>
                    </m:oMathPara>
                  </a14:m>
                  <a:endParaRPr lang="en-US" sz="3200" dirty="0"/>
                </a:p>
              </p:txBody>
            </p:sp>
          </mc:Choice>
          <mc:Fallback xmlns="">
            <p:sp>
              <p:nvSpPr>
                <p:cNvPr id="15" name="TextBox 14">
                  <a:extLst>
                    <a:ext uri="{FF2B5EF4-FFF2-40B4-BE49-F238E27FC236}">
                      <a16:creationId xmlns:a16="http://schemas.microsoft.com/office/drawing/2014/main" id="{73566571-7608-4837-A60B-27B80E28B574}"/>
                    </a:ext>
                  </a:extLst>
                </p:cNvPr>
                <p:cNvSpPr txBox="1">
                  <a:spLocks noRot="1" noChangeAspect="1" noMove="1" noResize="1" noEditPoints="1" noAdjustHandles="1" noChangeArrowheads="1" noChangeShapeType="1" noTextEdit="1"/>
                </p:cNvSpPr>
                <p:nvPr/>
              </p:nvSpPr>
              <p:spPr>
                <a:xfrm>
                  <a:off x="145211" y="5642986"/>
                  <a:ext cx="3201838" cy="700769"/>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D24E6EBD-2DE6-423C-A77C-D8116209761F}"/>
                    </a:ext>
                  </a:extLst>
                </p:cNvPr>
                <p:cNvSpPr txBox="1"/>
                <p:nvPr/>
              </p:nvSpPr>
              <p:spPr>
                <a:xfrm>
                  <a:off x="205596" y="5998970"/>
                  <a:ext cx="1442049" cy="70076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i="1" smtClean="0">
                                <a:latin typeface="Cambria Math" panose="02040503050406030204" pitchFamily="18" charset="0"/>
                              </a:rPr>
                              <m:t>𝐻</m:t>
                            </m:r>
                          </m:e>
                          <m:sub>
                            <m:r>
                              <a:rPr lang="en-US" sz="2000" b="0" i="1" smtClean="0">
                                <a:latin typeface="Cambria Math" panose="02040503050406030204" pitchFamily="18" charset="0"/>
                              </a:rPr>
                              <m:t>𝐴</m:t>
                            </m:r>
                          </m:sub>
                        </m:sSub>
                        <m:r>
                          <a:rPr lang="en-US" sz="2000" b="0" i="1" smtClean="0">
                            <a:latin typeface="Cambria Math" panose="02040503050406030204" pitchFamily="18" charset="0"/>
                          </a:rPr>
                          <m:t>: </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𝐻</m:t>
                            </m:r>
                          </m:e>
                          <m:sub>
                            <m:r>
                              <a:rPr lang="en-US" sz="2000" b="0" i="1" smtClean="0">
                                <a:latin typeface="Cambria Math" panose="02040503050406030204" pitchFamily="18" charset="0"/>
                              </a:rPr>
                              <m:t>0</m:t>
                            </m:r>
                          </m:sub>
                        </m:sSub>
                        <m:r>
                          <a:rPr lang="en-US" sz="2000" b="0" i="1" smtClean="0">
                            <a:latin typeface="Cambria Math" panose="02040503050406030204" pitchFamily="18" charset="0"/>
                          </a:rPr>
                          <m:t> </m:t>
                        </m:r>
                        <m:r>
                          <m:rPr>
                            <m:nor/>
                          </m:rPr>
                          <a:rPr lang="en-US" sz="2000" b="0" i="0" smtClean="0">
                            <a:latin typeface="Cambria Math" panose="02040503050406030204" pitchFamily="18" charset="0"/>
                          </a:rPr>
                          <m:t>is</m:t>
                        </m:r>
                        <m:r>
                          <m:rPr>
                            <m:nor/>
                          </m:rPr>
                          <a:rPr lang="en-US" sz="2000" b="0" i="0" smtClean="0">
                            <a:latin typeface="Cambria Math" panose="02040503050406030204" pitchFamily="18" charset="0"/>
                          </a:rPr>
                          <m:t> </m:t>
                        </m:r>
                        <m:r>
                          <m:rPr>
                            <m:nor/>
                          </m:rPr>
                          <a:rPr lang="en-US" sz="2000" b="0" i="0" smtClean="0">
                            <a:latin typeface="Cambria Math" panose="02040503050406030204" pitchFamily="18" charset="0"/>
                          </a:rPr>
                          <m:t>false</m:t>
                        </m:r>
                      </m:oMath>
                    </m:oMathPara>
                  </a14:m>
                  <a:endParaRPr lang="en-US" sz="3200" dirty="0"/>
                </a:p>
              </p:txBody>
            </p:sp>
          </mc:Choice>
          <mc:Fallback xmlns="">
            <p:sp>
              <p:nvSpPr>
                <p:cNvPr id="16" name="TextBox 15">
                  <a:extLst>
                    <a:ext uri="{FF2B5EF4-FFF2-40B4-BE49-F238E27FC236}">
                      <a16:creationId xmlns:a16="http://schemas.microsoft.com/office/drawing/2014/main" id="{D24E6EBD-2DE6-423C-A77C-D8116209761F}"/>
                    </a:ext>
                  </a:extLst>
                </p:cNvPr>
                <p:cNvSpPr txBox="1">
                  <a:spLocks noRot="1" noChangeAspect="1" noMove="1" noResize="1" noEditPoints="1" noAdjustHandles="1" noChangeArrowheads="1" noChangeShapeType="1" noTextEdit="1"/>
                </p:cNvSpPr>
                <p:nvPr/>
              </p:nvSpPr>
              <p:spPr>
                <a:xfrm>
                  <a:off x="205596" y="5998970"/>
                  <a:ext cx="1442049" cy="700769"/>
                </a:xfrm>
                <a:prstGeom prst="rect">
                  <a:avLst/>
                </a:prstGeom>
                <a:blipFill>
                  <a:blip r:embed="rId5"/>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BF1539B-E140-485D-8A00-5EA80D630DE7}"/>
                  </a:ext>
                </a:extLst>
              </p:cNvPr>
              <p:cNvSpPr txBox="1"/>
              <p:nvPr/>
            </p:nvSpPr>
            <p:spPr>
              <a:xfrm>
                <a:off x="145211" y="3036498"/>
                <a:ext cx="2369780" cy="1323439"/>
              </a:xfrm>
              <a:prstGeom prst="rect">
                <a:avLst/>
              </a:prstGeom>
              <a:noFill/>
            </p:spPr>
            <p:txBody>
              <a:bodyPr wrap="square" rtlCol="0">
                <a:spAutoFit/>
              </a:bodyPr>
              <a:lstStyle/>
              <a:p>
                <a:r>
                  <a:rPr lang="en-US" sz="1600" dirty="0"/>
                  <a:t>Conclusion: Do not reject </a:t>
                </a:r>
                <a14:m>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𝐻</m:t>
                        </m:r>
                      </m:e>
                      <m:sub>
                        <m:r>
                          <a:rPr lang="en-US" sz="1600" b="0" i="1" smtClean="0">
                            <a:latin typeface="Cambria Math" panose="02040503050406030204" pitchFamily="18" charset="0"/>
                          </a:rPr>
                          <m:t>0</m:t>
                        </m:r>
                      </m:sub>
                    </m:sSub>
                  </m:oMath>
                </a14:m>
                <a:r>
                  <a:rPr lang="en-US" sz="1600" dirty="0"/>
                  <a:t>; insufficient evidence of metamodel miscalibration in evaluation set</a:t>
                </a:r>
              </a:p>
            </p:txBody>
          </p:sp>
        </mc:Choice>
        <mc:Fallback xmlns="">
          <p:sp>
            <p:nvSpPr>
              <p:cNvPr id="24" name="TextBox 23">
                <a:extLst>
                  <a:ext uri="{FF2B5EF4-FFF2-40B4-BE49-F238E27FC236}">
                    <a16:creationId xmlns:a16="http://schemas.microsoft.com/office/drawing/2014/main" id="{4BF1539B-E140-485D-8A00-5EA80D630DE7}"/>
                  </a:ext>
                </a:extLst>
              </p:cNvPr>
              <p:cNvSpPr txBox="1">
                <a:spLocks noRot="1" noChangeAspect="1" noMove="1" noResize="1" noEditPoints="1" noAdjustHandles="1" noChangeArrowheads="1" noChangeShapeType="1" noTextEdit="1"/>
              </p:cNvSpPr>
              <p:nvPr/>
            </p:nvSpPr>
            <p:spPr>
              <a:xfrm>
                <a:off x="145211" y="3036498"/>
                <a:ext cx="2369780" cy="1323439"/>
              </a:xfrm>
              <a:prstGeom prst="rect">
                <a:avLst/>
              </a:prstGeom>
              <a:blipFill>
                <a:blip r:embed="rId6"/>
                <a:stretch>
                  <a:fillRect l="-1542" t="-1382" b="-5069"/>
                </a:stretch>
              </a:blipFill>
            </p:spPr>
            <p:txBody>
              <a:bodyPr/>
              <a:lstStyle/>
              <a:p>
                <a:r>
                  <a:rPr lang="en-US">
                    <a:noFill/>
                  </a:rPr>
                  <a:t> </a:t>
                </a:r>
              </a:p>
            </p:txBody>
          </p:sp>
        </mc:Fallback>
      </mc:AlternateContent>
    </p:spTree>
    <p:extLst>
      <p:ext uri="{BB962C8B-B14F-4D97-AF65-F5344CB8AC3E}">
        <p14:creationId xmlns:p14="http://schemas.microsoft.com/office/powerpoint/2010/main" val="26256470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E52FC-34A6-4446-8E8A-5619828FC31E}"/>
              </a:ext>
            </a:extLst>
          </p:cNvPr>
          <p:cNvSpPr>
            <a:spLocks noGrp="1"/>
          </p:cNvSpPr>
          <p:nvPr>
            <p:ph type="title"/>
          </p:nvPr>
        </p:nvSpPr>
        <p:spPr>
          <a:xfrm>
            <a:off x="467777" y="364331"/>
            <a:ext cx="8229600" cy="523220"/>
          </a:xfrm>
        </p:spPr>
        <p:txBody>
          <a:bodyPr/>
          <a:lstStyle/>
          <a:p>
            <a:r>
              <a:rPr lang="en-US" dirty="0"/>
              <a:t>Motivation</a:t>
            </a:r>
          </a:p>
        </p:txBody>
      </p:sp>
      <p:sp>
        <p:nvSpPr>
          <p:cNvPr id="3" name="Content Placeholder 2">
            <a:extLst>
              <a:ext uri="{FF2B5EF4-FFF2-40B4-BE49-F238E27FC236}">
                <a16:creationId xmlns:a16="http://schemas.microsoft.com/office/drawing/2014/main" id="{3856F211-88AA-4D64-9852-60934C6ED3CE}"/>
              </a:ext>
            </a:extLst>
          </p:cNvPr>
          <p:cNvSpPr>
            <a:spLocks noGrp="1"/>
          </p:cNvSpPr>
          <p:nvPr>
            <p:ph idx="1"/>
          </p:nvPr>
        </p:nvSpPr>
        <p:spPr>
          <a:xfrm>
            <a:off x="467777" y="1130710"/>
            <a:ext cx="8229600" cy="4995770"/>
          </a:xfrm>
        </p:spPr>
        <p:txBody>
          <a:bodyPr/>
          <a:lstStyle/>
          <a:p>
            <a:r>
              <a:rPr lang="en-US" dirty="0"/>
              <a:t>The VV&amp;A process should provide a </a:t>
            </a:r>
            <a:r>
              <a:rPr lang="en-US" dirty="0">
                <a:solidFill>
                  <a:schemeClr val="accent1"/>
                </a:solidFill>
              </a:rPr>
              <a:t>quantitative</a:t>
            </a:r>
            <a:r>
              <a:rPr lang="en-US" dirty="0"/>
              <a:t> understanding of how accurate an M&amp;S capability is and identify limitations of the M&amp;S across the factor space of interest.</a:t>
            </a:r>
          </a:p>
          <a:p>
            <a:endParaRPr lang="en-US" dirty="0"/>
          </a:p>
          <a:p>
            <a:r>
              <a:rPr lang="en-US" dirty="0"/>
              <a:t>This requires </a:t>
            </a:r>
            <a:r>
              <a:rPr lang="en-US" dirty="0">
                <a:solidFill>
                  <a:schemeClr val="accent1"/>
                </a:solidFill>
              </a:rPr>
              <a:t>statistical analysis techniques </a:t>
            </a:r>
            <a:r>
              <a:rPr lang="en-US" dirty="0"/>
              <a:t>that can precisely model the M&amp;S output across a set of inputs and compare those results to live test results.</a:t>
            </a:r>
          </a:p>
          <a:p>
            <a:endParaRPr lang="en-US" dirty="0"/>
          </a:p>
          <a:p>
            <a:r>
              <a:rPr lang="en-US" dirty="0"/>
              <a:t>This requires a </a:t>
            </a:r>
            <a:r>
              <a:rPr lang="en-US" dirty="0">
                <a:solidFill>
                  <a:schemeClr val="accent1"/>
                </a:solidFill>
              </a:rPr>
              <a:t>data collection strategy </a:t>
            </a:r>
            <a:r>
              <a:rPr lang="en-US" dirty="0"/>
              <a:t>for both the M&amp;S and the live test data.</a:t>
            </a:r>
          </a:p>
          <a:p>
            <a:endParaRPr lang="en-US" dirty="0"/>
          </a:p>
        </p:txBody>
      </p:sp>
      <p:sp>
        <p:nvSpPr>
          <p:cNvPr id="5" name="Arrow: Down 4">
            <a:extLst>
              <a:ext uri="{FF2B5EF4-FFF2-40B4-BE49-F238E27FC236}">
                <a16:creationId xmlns:a16="http://schemas.microsoft.com/office/drawing/2014/main" id="{0C652D6D-B5A7-4C53-8C0C-5E5C671746DA}"/>
              </a:ext>
            </a:extLst>
          </p:cNvPr>
          <p:cNvSpPr/>
          <p:nvPr/>
        </p:nvSpPr>
        <p:spPr>
          <a:xfrm>
            <a:off x="4390103" y="2192594"/>
            <a:ext cx="363794" cy="523220"/>
          </a:xfrm>
          <a:prstGeom prst="downArrow">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Down 5">
            <a:extLst>
              <a:ext uri="{FF2B5EF4-FFF2-40B4-BE49-F238E27FC236}">
                <a16:creationId xmlns:a16="http://schemas.microsoft.com/office/drawing/2014/main" id="{13518AAF-D266-463F-96C0-428A2774E0C2}"/>
              </a:ext>
            </a:extLst>
          </p:cNvPr>
          <p:cNvSpPr/>
          <p:nvPr/>
        </p:nvSpPr>
        <p:spPr>
          <a:xfrm>
            <a:off x="4390103" y="3792446"/>
            <a:ext cx="363794" cy="523220"/>
          </a:xfrm>
          <a:prstGeom prst="downArrow">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ouble Bracket 7">
            <a:extLst>
              <a:ext uri="{FF2B5EF4-FFF2-40B4-BE49-F238E27FC236}">
                <a16:creationId xmlns:a16="http://schemas.microsoft.com/office/drawing/2014/main" id="{55377652-7CFE-427C-A786-71C9DC7FCA09}"/>
              </a:ext>
            </a:extLst>
          </p:cNvPr>
          <p:cNvSpPr/>
          <p:nvPr/>
        </p:nvSpPr>
        <p:spPr>
          <a:xfrm>
            <a:off x="1999328" y="5392298"/>
            <a:ext cx="4781550" cy="859155"/>
          </a:xfrm>
          <a:prstGeom prst="bracketPair">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libri Light" panose="020F0302020204030204" pitchFamily="34" charset="0"/>
                <a:cs typeface="Calibri Light" panose="020F0302020204030204" pitchFamily="34" charset="0"/>
              </a:rPr>
              <a:t>The right data collection strategy (test design) depends on the goal</a:t>
            </a:r>
          </a:p>
        </p:txBody>
      </p:sp>
      <p:sp>
        <p:nvSpPr>
          <p:cNvPr id="7" name="Text Placeholder 3">
            <a:extLst>
              <a:ext uri="{FF2B5EF4-FFF2-40B4-BE49-F238E27FC236}">
                <a16:creationId xmlns:a16="http://schemas.microsoft.com/office/drawing/2014/main" id="{AD71917A-B361-4AAE-A024-ED3081C584BE}"/>
              </a:ext>
            </a:extLst>
          </p:cNvPr>
          <p:cNvSpPr txBox="1">
            <a:spLocks/>
          </p:cNvSpPr>
          <p:nvPr/>
        </p:nvSpPr>
        <p:spPr>
          <a:xfrm>
            <a:off x="189531" y="6491655"/>
            <a:ext cx="7459270" cy="277005"/>
          </a:xfrm>
          <a:prstGeom prst="rect">
            <a:avLst/>
          </a:prstGeom>
        </p:spPr>
        <p:txBody>
          <a:bodyPr/>
          <a:lstStyle>
            <a:lvl1pPr marL="171446" indent="-171446" algn="l" defTabSz="685783" rtl="0" eaLnBrk="1" latinLnBrk="0" hangingPunct="1">
              <a:lnSpc>
                <a:spcPct val="90000"/>
              </a:lnSpc>
              <a:spcBef>
                <a:spcPts val="751"/>
              </a:spcBef>
              <a:buFont typeface="Arial" panose="020B0604020202020204" pitchFamily="34" charset="0"/>
              <a:buChar char="•"/>
              <a:defRPr sz="2400" kern="1200" baseline="0">
                <a:solidFill>
                  <a:schemeClr val="tx1"/>
                </a:solidFill>
                <a:latin typeface="Calibri Light" panose="020F0302020204030204" pitchFamily="34" charset="0"/>
                <a:ea typeface="+mn-ea"/>
                <a:cs typeface="Calibri Light" panose="020F0302020204030204" pitchFamily="34" charset="0"/>
              </a:defRPr>
            </a:lvl1pPr>
            <a:lvl2pPr marL="342891" indent="-171446" algn="l" defTabSz="685783" rtl="0" eaLnBrk="1" latinLnBrk="0" hangingPunct="1">
              <a:lnSpc>
                <a:spcPct val="90000"/>
              </a:lnSpc>
              <a:spcBef>
                <a:spcPts val="375"/>
              </a:spcBef>
              <a:buFont typeface="Franklin Gothic Book" panose="020B0503020102020204" pitchFamily="34" charset="0"/>
              <a:buChar char="–"/>
              <a:defRPr sz="2000" kern="1200">
                <a:solidFill>
                  <a:schemeClr val="tx1"/>
                </a:solidFill>
                <a:latin typeface="Calibri Light" panose="020F0302020204030204" pitchFamily="34" charset="0"/>
                <a:ea typeface="+mn-ea"/>
                <a:cs typeface="Calibri Light" panose="020F0302020204030204" pitchFamily="34" charset="0"/>
              </a:defRPr>
            </a:lvl2pPr>
            <a:lvl3pPr marL="514338" indent="-171446" algn="l" defTabSz="685783" rtl="0" eaLnBrk="1" latinLnBrk="0" hangingPunct="1">
              <a:lnSpc>
                <a:spcPct val="90000"/>
              </a:lnSpc>
              <a:spcBef>
                <a:spcPts val="375"/>
              </a:spcBef>
              <a:buFont typeface="Courier New" panose="02070309020205020404" pitchFamily="49" charset="0"/>
              <a:buChar char="o"/>
              <a:defRPr sz="1800" kern="1200">
                <a:solidFill>
                  <a:schemeClr val="tx1"/>
                </a:solidFill>
                <a:latin typeface="Calibri Light" panose="020F0302020204030204" pitchFamily="34" charset="0"/>
                <a:ea typeface="+mn-ea"/>
                <a:cs typeface="Calibri Light" panose="020F0302020204030204" pitchFamily="34" charset="0"/>
              </a:defRPr>
            </a:lvl3pPr>
            <a:lvl4pPr marL="685783" indent="-171446" algn="l" defTabSz="685783" rtl="0" eaLnBrk="1" latinLnBrk="0" hangingPunct="1">
              <a:lnSpc>
                <a:spcPct val="90000"/>
              </a:lnSpc>
              <a:spcBef>
                <a:spcPts val="375"/>
              </a:spcBef>
              <a:buFont typeface="Wingdings" panose="05000000000000000000" pitchFamily="2" charset="2"/>
              <a:buChar char="§"/>
              <a:defRPr sz="1600" kern="1200">
                <a:solidFill>
                  <a:schemeClr val="tx1"/>
                </a:solidFill>
                <a:latin typeface="Calibri Light" panose="020F0302020204030204" pitchFamily="34" charset="0"/>
                <a:ea typeface="+mn-ea"/>
                <a:cs typeface="Calibri Light" panose="020F0302020204030204" pitchFamily="34" charset="0"/>
              </a:defRPr>
            </a:lvl4pPr>
            <a:lvl5pPr marL="900091" indent="-214308" algn="l" defTabSz="685783" rtl="0" eaLnBrk="1" latinLnBrk="0" hangingPunct="1">
              <a:lnSpc>
                <a:spcPct val="90000"/>
              </a:lnSpc>
              <a:spcBef>
                <a:spcPts val="375"/>
              </a:spcBef>
              <a:buFont typeface="Wingdings" panose="05000000000000000000" pitchFamily="2" charset="2"/>
              <a:buChar char="Ø"/>
              <a:defRPr sz="1200"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marL="0" indent="0">
              <a:buNone/>
            </a:pPr>
            <a:r>
              <a:rPr lang="en-US" sz="1000" dirty="0"/>
              <a:t>M&amp;S: Modeling and Simulation; VV&amp;A: Verification, Validation, and Accreditation</a:t>
            </a:r>
          </a:p>
        </p:txBody>
      </p:sp>
    </p:spTree>
    <p:extLst>
      <p:ext uri="{BB962C8B-B14F-4D97-AF65-F5344CB8AC3E}">
        <p14:creationId xmlns:p14="http://schemas.microsoft.com/office/powerpoint/2010/main" val="3993252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1F5A7F4-DA5A-4AE9-BC9E-E220B07F615B}"/>
              </a:ext>
            </a:extLst>
          </p:cNvPr>
          <p:cNvSpPr>
            <a:spLocks noGrp="1"/>
          </p:cNvSpPr>
          <p:nvPr>
            <p:ph type="body" sz="quarter" idx="10"/>
          </p:nvPr>
        </p:nvSpPr>
        <p:spPr/>
        <p:txBody>
          <a:bodyPr>
            <a:normAutofit/>
          </a:bodyPr>
          <a:lstStyle/>
          <a:p>
            <a:r>
              <a:rPr lang="en-US" sz="3200" dirty="0"/>
              <a:t>Applications</a:t>
            </a:r>
          </a:p>
        </p:txBody>
      </p:sp>
    </p:spTree>
    <p:extLst>
      <p:ext uri="{BB962C8B-B14F-4D97-AF65-F5344CB8AC3E}">
        <p14:creationId xmlns:p14="http://schemas.microsoft.com/office/powerpoint/2010/main" val="13556570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433F0143-62E2-47BD-893D-5B056E013283}"/>
                  </a:ext>
                </a:extLst>
              </p:cNvPr>
              <p:cNvSpPr txBox="1"/>
              <p:nvPr/>
            </p:nvSpPr>
            <p:spPr>
              <a:xfrm>
                <a:off x="-76449" y="1198920"/>
                <a:ext cx="9296898"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m:rPr>
                              <m:nor/>
                            </m:rPr>
                            <a:rPr lang="en-US" sz="2000" b="0" i="0" smtClean="0">
                              <a:latin typeface="Cambria Math" panose="02040503050406030204" pitchFamily="18" charset="0"/>
                              <a:ea typeface="Cambria Math" panose="02040503050406030204" pitchFamily="18" charset="0"/>
                            </a:rPr>
                            <m:t>range</m:t>
                          </m:r>
                        </m:e>
                        <m:sub>
                          <m:r>
                            <a:rPr lang="en-US" sz="2000" b="0" i="1" smtClean="0">
                              <a:latin typeface="Cambria Math" panose="02040503050406030204" pitchFamily="18" charset="0"/>
                            </a:rPr>
                            <m:t>𝑖</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𝛽</m:t>
                          </m:r>
                        </m:e>
                        <m:sub>
                          <m:r>
                            <a:rPr lang="en-US" sz="2000" i="1">
                              <a:latin typeface="Cambria Math" panose="02040503050406030204" pitchFamily="18" charset="0"/>
                            </a:rPr>
                            <m:t>0</m:t>
                          </m:r>
                        </m:sub>
                      </m:sSub>
                      <m:r>
                        <a:rPr lang="en-US" sz="2000" i="1">
                          <a:latin typeface="Cambria Math" panose="02040503050406030204" pitchFamily="18" charset="0"/>
                        </a:rPr>
                        <m:t>+ </m:t>
                      </m:r>
                      <m:sSub>
                        <m:sSubPr>
                          <m:ctrlPr>
                            <a:rPr lang="en-US" sz="2000" i="1">
                              <a:latin typeface="Cambria Math" panose="02040503050406030204" pitchFamily="18" charset="0"/>
                            </a:rPr>
                          </m:ctrlPr>
                        </m:sSubPr>
                        <m:e>
                          <m:r>
                            <a:rPr lang="en-US" sz="2000" i="1">
                              <a:latin typeface="Cambria Math" panose="02040503050406030204" pitchFamily="18" charset="0"/>
                            </a:rPr>
                            <m:t>𝛽</m:t>
                          </m:r>
                        </m:e>
                        <m:sub>
                          <m:r>
                            <m:rPr>
                              <m:sty m:val="p"/>
                            </m:rPr>
                            <a:rPr lang="en-US" sz="2000" i="1" smtClean="0">
                              <a:latin typeface="Cambria Math" panose="02040503050406030204" pitchFamily="18" charset="0"/>
                              <a:ea typeface="Cambria Math" panose="02040503050406030204" pitchFamily="18" charset="0"/>
                            </a:rPr>
                            <m:t>cl</m:t>
                          </m:r>
                        </m:sub>
                      </m:sSub>
                      <m:sSub>
                        <m:sSubPr>
                          <m:ctrlPr>
                            <a:rPr lang="en-US" sz="2000" i="1">
                              <a:latin typeface="Cambria Math" panose="02040503050406030204" pitchFamily="18" charset="0"/>
                            </a:rPr>
                          </m:ctrlPr>
                        </m:sSubPr>
                        <m:e>
                          <m:r>
                            <m:rPr>
                              <m:nor/>
                            </m:rPr>
                            <a:rPr lang="en-US" sz="2000">
                              <a:latin typeface="Cambria Math" panose="02040503050406030204" pitchFamily="18" charset="0"/>
                              <a:ea typeface="Cambria Math" panose="02040503050406030204" pitchFamily="18" charset="0"/>
                            </a:rPr>
                            <m:t>classic</m:t>
                          </m:r>
                        </m:e>
                        <m:sub>
                          <m:r>
                            <a:rPr lang="en-US" sz="2000" i="1">
                              <a:latin typeface="Cambria Math" panose="02040503050406030204" pitchFamily="18" charset="0"/>
                            </a:rPr>
                            <m:t>𝑖</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𝛽</m:t>
                          </m:r>
                        </m:e>
                        <m:sub>
                          <m:r>
                            <m:rPr>
                              <m:nor/>
                            </m:rPr>
                            <a:rPr lang="en-US" sz="2000">
                              <a:latin typeface="Cambria Math" panose="02040503050406030204" pitchFamily="18" charset="0"/>
                              <a:ea typeface="Cambria Math" panose="02040503050406030204" pitchFamily="18" charset="0"/>
                            </a:rPr>
                            <m:t>wr</m:t>
                          </m:r>
                        </m:sub>
                      </m:sSub>
                      <m:sSub>
                        <m:sSubPr>
                          <m:ctrlPr>
                            <a:rPr lang="en-US" sz="2000" i="1">
                              <a:latin typeface="Cambria Math" panose="02040503050406030204" pitchFamily="18" charset="0"/>
                            </a:rPr>
                          </m:ctrlPr>
                        </m:sSubPr>
                        <m:e>
                          <m:r>
                            <m:rPr>
                              <m:nor/>
                            </m:rPr>
                            <a:rPr lang="en-US" sz="2000">
                              <a:latin typeface="Cambria Math" panose="02040503050406030204" pitchFamily="18" charset="0"/>
                              <a:ea typeface="Cambria Math" panose="02040503050406030204" pitchFamily="18" charset="0"/>
                            </a:rPr>
                            <m:t>wrpa</m:t>
                          </m:r>
                        </m:e>
                        <m:sub>
                          <m:r>
                            <a:rPr lang="en-US" sz="2000" i="1">
                              <a:latin typeface="Cambria Math" panose="02040503050406030204" pitchFamily="18" charset="0"/>
                            </a:rPr>
                            <m:t>𝑖</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b="0" i="1" smtClean="0">
                              <a:latin typeface="Cambria Math" panose="02040503050406030204" pitchFamily="18" charset="0"/>
                            </a:rPr>
                            <m:t>𝑓</m:t>
                          </m:r>
                        </m:e>
                        <m:sub>
                          <m:r>
                            <m:rPr>
                              <m:nor/>
                            </m:rPr>
                            <a:rPr lang="en-US" sz="2000">
                              <a:latin typeface="Cambria Math" panose="02040503050406030204" pitchFamily="18" charset="0"/>
                              <a:ea typeface="Cambria Math" panose="02040503050406030204" pitchFamily="18" charset="0"/>
                            </a:rPr>
                            <m:t>as</m:t>
                          </m:r>
                        </m:sub>
                      </m:sSub>
                      <m:d>
                        <m:dPr>
                          <m:ctrlPr>
                            <a:rPr lang="en-US" sz="2000" i="1" smtClean="0">
                              <a:latin typeface="Cambria Math" panose="02040503050406030204" pitchFamily="18" charset="0"/>
                            </a:rPr>
                          </m:ctrlPr>
                        </m:dPr>
                        <m:e>
                          <m:sSub>
                            <m:sSubPr>
                              <m:ctrlPr>
                                <a:rPr lang="en-US" sz="2000" i="1">
                                  <a:latin typeface="Cambria Math" panose="02040503050406030204" pitchFamily="18" charset="0"/>
                                </a:rPr>
                              </m:ctrlPr>
                            </m:sSubPr>
                            <m:e>
                              <m:r>
                                <m:rPr>
                                  <m:nor/>
                                </m:rPr>
                                <a:rPr lang="en-US" sz="2000">
                                  <a:latin typeface="Cambria Math" panose="02040503050406030204" pitchFamily="18" charset="0"/>
                                  <a:ea typeface="Cambria Math" panose="02040503050406030204" pitchFamily="18" charset="0"/>
                                </a:rPr>
                                <m:t>airspeed</m:t>
                              </m:r>
                            </m:e>
                            <m:sub>
                              <m:r>
                                <a:rPr lang="en-US" sz="2000" i="1">
                                  <a:latin typeface="Cambria Math" panose="02040503050406030204" pitchFamily="18" charset="0"/>
                                </a:rPr>
                                <m:t>𝑖</m:t>
                              </m:r>
                            </m:sub>
                          </m:sSub>
                        </m:e>
                      </m:d>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b="0" i="1" smtClean="0">
                              <a:latin typeface="Cambria Math" panose="02040503050406030204" pitchFamily="18" charset="0"/>
                            </a:rPr>
                            <m:t>𝑓</m:t>
                          </m:r>
                        </m:e>
                        <m:sub>
                          <m:r>
                            <m:rPr>
                              <m:nor/>
                            </m:rPr>
                            <a:rPr lang="en-US" sz="2000">
                              <a:latin typeface="Cambria Math" panose="02040503050406030204" pitchFamily="18" charset="0"/>
                              <a:ea typeface="Cambria Math" panose="02040503050406030204" pitchFamily="18" charset="0"/>
                            </a:rPr>
                            <m:t>an</m:t>
                          </m:r>
                        </m:sub>
                      </m:sSub>
                      <m:d>
                        <m:dPr>
                          <m:ctrlPr>
                            <a:rPr lang="en-US" sz="2000" i="1" smtClean="0">
                              <a:latin typeface="Cambria Math" panose="02040503050406030204" pitchFamily="18" charset="0"/>
                            </a:rPr>
                          </m:ctrlPr>
                        </m:dPr>
                        <m:e>
                          <m:sSub>
                            <m:sSubPr>
                              <m:ctrlPr>
                                <a:rPr lang="en-US" sz="2000" i="1">
                                  <a:latin typeface="Cambria Math" panose="02040503050406030204" pitchFamily="18" charset="0"/>
                                </a:rPr>
                              </m:ctrlPr>
                            </m:sSubPr>
                            <m:e>
                              <m:r>
                                <m:rPr>
                                  <m:nor/>
                                </m:rPr>
                                <a:rPr lang="en-US" sz="2000">
                                  <a:latin typeface="Cambria Math" panose="02040503050406030204" pitchFamily="18" charset="0"/>
                                  <a:ea typeface="Cambria Math" panose="02040503050406030204" pitchFamily="18" charset="0"/>
                                </a:rPr>
                                <m:t>angle</m:t>
                              </m:r>
                            </m:e>
                            <m:sub>
                              <m:r>
                                <a:rPr lang="en-US" sz="2000" i="1">
                                  <a:latin typeface="Cambria Math" panose="02040503050406030204" pitchFamily="18" charset="0"/>
                                </a:rPr>
                                <m:t>𝑖</m:t>
                              </m:r>
                            </m:sub>
                          </m:sSub>
                        </m:e>
                      </m:d>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𝜖</m:t>
                          </m:r>
                        </m:e>
                        <m:sub>
                          <m:r>
                            <a:rPr lang="en-US" sz="2000" b="0" i="1" smtClean="0">
                              <a:latin typeface="Cambria Math" panose="02040503050406030204" pitchFamily="18" charset="0"/>
                            </a:rPr>
                            <m:t>𝑖</m:t>
                          </m:r>
                        </m:sub>
                      </m:sSub>
                      <m:r>
                        <a:rPr lang="en-US" sz="2000" i="1">
                          <a:latin typeface="Cambria Math" panose="02040503050406030204" pitchFamily="18" charset="0"/>
                        </a:rPr>
                        <m:t> </m:t>
                      </m:r>
                    </m:oMath>
                  </m:oMathPara>
                </a14:m>
                <a:endParaRPr lang="en-US" sz="2000" dirty="0"/>
              </a:p>
            </p:txBody>
          </p:sp>
        </mc:Choice>
        <mc:Fallback xmlns="">
          <p:sp>
            <p:nvSpPr>
              <p:cNvPr id="46" name="TextBox 45">
                <a:extLst>
                  <a:ext uri="{FF2B5EF4-FFF2-40B4-BE49-F238E27FC236}">
                    <a16:creationId xmlns:a16="http://schemas.microsoft.com/office/drawing/2014/main" id="{433F0143-62E2-47BD-893D-5B056E013283}"/>
                  </a:ext>
                </a:extLst>
              </p:cNvPr>
              <p:cNvSpPr txBox="1">
                <a:spLocks noRot="1" noChangeAspect="1" noMove="1" noResize="1" noEditPoints="1" noAdjustHandles="1" noChangeArrowheads="1" noChangeShapeType="1" noTextEdit="1"/>
              </p:cNvSpPr>
              <p:nvPr/>
            </p:nvSpPr>
            <p:spPr>
              <a:xfrm>
                <a:off x="-76449" y="1198920"/>
                <a:ext cx="9296898" cy="400110"/>
              </a:xfrm>
              <a:prstGeom prst="rect">
                <a:avLst/>
              </a:prstGeom>
              <a:blipFill>
                <a:blip r:embed="rId2"/>
                <a:stretch>
                  <a:fillRect b="-18462"/>
                </a:stretch>
              </a:blipFill>
            </p:spPr>
            <p:txBody>
              <a:bodyPr/>
              <a:lstStyle/>
              <a:p>
                <a:r>
                  <a:rPr lang="en-US">
                    <a:noFill/>
                  </a:rPr>
                  <a:t> </a:t>
                </a:r>
              </a:p>
            </p:txBody>
          </p:sp>
        </mc:Fallback>
      </mc:AlternateContent>
      <p:pic>
        <p:nvPicPr>
          <p:cNvPr id="47" name="Picture" descr="Figure 10.10: Estimated response functions for the GAM predicting paper plane terminal range.">
            <a:extLst>
              <a:ext uri="{FF2B5EF4-FFF2-40B4-BE49-F238E27FC236}">
                <a16:creationId xmlns:a16="http://schemas.microsoft.com/office/drawing/2014/main" id="{C79B4FD9-7AF6-445A-BEFA-B1F5CD309308}"/>
              </a:ext>
            </a:extLst>
          </p:cNvPr>
          <p:cNvPicPr/>
          <p:nvPr/>
        </p:nvPicPr>
        <p:blipFill>
          <a:blip r:embed="rId3"/>
          <a:stretch>
            <a:fillRect/>
          </a:stretch>
        </p:blipFill>
        <p:spPr bwMode="auto">
          <a:xfrm>
            <a:off x="234683" y="1950451"/>
            <a:ext cx="6131611" cy="2296434"/>
          </a:xfrm>
          <a:prstGeom prst="rect">
            <a:avLst/>
          </a:prstGeom>
          <a:noFill/>
          <a:ln w="9525">
            <a:noFill/>
            <a:headEnd/>
            <a:tailEnd/>
          </a:ln>
        </p:spPr>
      </p:pic>
      <p:pic>
        <p:nvPicPr>
          <p:cNvPr id="51" name="Picture" descr="Figure 10.11: Prediction surfaces for terminal range using the fitted GAM.">
            <a:extLst>
              <a:ext uri="{FF2B5EF4-FFF2-40B4-BE49-F238E27FC236}">
                <a16:creationId xmlns:a16="http://schemas.microsoft.com/office/drawing/2014/main" id="{0700DC24-FDEB-4785-9B6F-787189129D15}"/>
              </a:ext>
            </a:extLst>
          </p:cNvPr>
          <p:cNvPicPr/>
          <p:nvPr/>
        </p:nvPicPr>
        <p:blipFill>
          <a:blip r:embed="rId4"/>
          <a:stretch>
            <a:fillRect/>
          </a:stretch>
        </p:blipFill>
        <p:spPr bwMode="auto">
          <a:xfrm>
            <a:off x="312319" y="4415731"/>
            <a:ext cx="5976338" cy="2237170"/>
          </a:xfrm>
          <a:prstGeom prst="rect">
            <a:avLst/>
          </a:prstGeom>
          <a:noFill/>
          <a:ln w="9525">
            <a:noFill/>
            <a:headEnd/>
            <a:tailEnd/>
          </a:ln>
        </p:spPr>
      </p:pic>
      <p:sp>
        <p:nvSpPr>
          <p:cNvPr id="52" name="TextBox 51">
            <a:extLst>
              <a:ext uri="{FF2B5EF4-FFF2-40B4-BE49-F238E27FC236}">
                <a16:creationId xmlns:a16="http://schemas.microsoft.com/office/drawing/2014/main" id="{8B2B5331-9EB7-4105-85E8-6CC7398A8E82}"/>
              </a:ext>
            </a:extLst>
          </p:cNvPr>
          <p:cNvSpPr txBox="1"/>
          <p:nvPr/>
        </p:nvSpPr>
        <p:spPr>
          <a:xfrm>
            <a:off x="6849374" y="2413337"/>
            <a:ext cx="1906438" cy="1015663"/>
          </a:xfrm>
          <a:prstGeom prst="rect">
            <a:avLst/>
          </a:prstGeom>
          <a:noFill/>
        </p:spPr>
        <p:txBody>
          <a:bodyPr wrap="square" rtlCol="0">
            <a:spAutoFit/>
          </a:bodyPr>
          <a:lstStyle/>
          <a:p>
            <a:r>
              <a:rPr lang="en-US" dirty="0"/>
              <a:t>Average Range:</a:t>
            </a:r>
            <a:br>
              <a:rPr lang="en-US" dirty="0"/>
            </a:br>
            <a:r>
              <a:rPr lang="en-US" sz="1400" dirty="0"/>
              <a:t>Dart: 9.3 m</a:t>
            </a:r>
          </a:p>
          <a:p>
            <a:r>
              <a:rPr lang="en-US" sz="1400" dirty="0"/>
              <a:t>Classic: 7.4 m</a:t>
            </a:r>
          </a:p>
          <a:p>
            <a:r>
              <a:rPr lang="en-US" sz="1400" dirty="0"/>
              <a:t>WRPA: 11.3 m</a:t>
            </a:r>
          </a:p>
        </p:txBody>
      </p:sp>
      <p:sp>
        <p:nvSpPr>
          <p:cNvPr id="2" name="Title 1">
            <a:extLst>
              <a:ext uri="{FF2B5EF4-FFF2-40B4-BE49-F238E27FC236}">
                <a16:creationId xmlns:a16="http://schemas.microsoft.com/office/drawing/2014/main" id="{314AD335-FF64-4C7B-8B9C-161C37702D0A}"/>
              </a:ext>
            </a:extLst>
          </p:cNvPr>
          <p:cNvSpPr>
            <a:spLocks noGrp="1"/>
          </p:cNvSpPr>
          <p:nvPr>
            <p:ph type="title"/>
          </p:nvPr>
        </p:nvSpPr>
        <p:spPr>
          <a:xfrm>
            <a:off x="76200" y="162580"/>
            <a:ext cx="8991600" cy="954107"/>
          </a:xfrm>
        </p:spPr>
        <p:txBody>
          <a:bodyPr/>
          <a:lstStyle/>
          <a:p>
            <a:r>
              <a:rPr lang="en-US" dirty="0"/>
              <a:t>Without live data, metamodels allow for qualitative assessment of M&amp;S environment performance</a:t>
            </a:r>
          </a:p>
        </p:txBody>
      </p:sp>
      <p:sp>
        <p:nvSpPr>
          <p:cNvPr id="32" name="Text Placeholder 3">
            <a:extLst>
              <a:ext uri="{FF2B5EF4-FFF2-40B4-BE49-F238E27FC236}">
                <a16:creationId xmlns:a16="http://schemas.microsoft.com/office/drawing/2014/main" id="{B6BACF7E-606F-4676-BE09-F7420CFAC717}"/>
              </a:ext>
            </a:extLst>
          </p:cNvPr>
          <p:cNvSpPr txBox="1">
            <a:spLocks/>
          </p:cNvSpPr>
          <p:nvPr/>
        </p:nvSpPr>
        <p:spPr>
          <a:xfrm>
            <a:off x="234684" y="6480313"/>
            <a:ext cx="7459270" cy="293539"/>
          </a:xfrm>
          <a:prstGeom prst="rect">
            <a:avLst/>
          </a:prstGeom>
        </p:spPr>
        <p:txBody>
          <a:bodyPr/>
          <a:lstStyle>
            <a:lvl1pPr marL="171446" indent="-171446" algn="l" defTabSz="685783" rtl="0" eaLnBrk="1" latinLnBrk="0" hangingPunct="1">
              <a:lnSpc>
                <a:spcPct val="90000"/>
              </a:lnSpc>
              <a:spcBef>
                <a:spcPts val="751"/>
              </a:spcBef>
              <a:buFont typeface="Arial" panose="020B0604020202020204" pitchFamily="34" charset="0"/>
              <a:buChar char="•"/>
              <a:defRPr sz="2400" kern="1200" baseline="0">
                <a:solidFill>
                  <a:schemeClr val="tx1"/>
                </a:solidFill>
                <a:latin typeface="Calibri Light" panose="020F0302020204030204" pitchFamily="34" charset="0"/>
                <a:ea typeface="+mn-ea"/>
                <a:cs typeface="Calibri Light" panose="020F0302020204030204" pitchFamily="34" charset="0"/>
              </a:defRPr>
            </a:lvl1pPr>
            <a:lvl2pPr marL="342891" indent="-171446" algn="l" defTabSz="685783" rtl="0" eaLnBrk="1" latinLnBrk="0" hangingPunct="1">
              <a:lnSpc>
                <a:spcPct val="90000"/>
              </a:lnSpc>
              <a:spcBef>
                <a:spcPts val="375"/>
              </a:spcBef>
              <a:buFont typeface="Franklin Gothic Book" panose="020B0503020102020204" pitchFamily="34" charset="0"/>
              <a:buChar char="–"/>
              <a:defRPr sz="2000" kern="1200">
                <a:solidFill>
                  <a:schemeClr val="tx1"/>
                </a:solidFill>
                <a:latin typeface="Calibri Light" panose="020F0302020204030204" pitchFamily="34" charset="0"/>
                <a:ea typeface="+mn-ea"/>
                <a:cs typeface="Calibri Light" panose="020F0302020204030204" pitchFamily="34" charset="0"/>
              </a:defRPr>
            </a:lvl2pPr>
            <a:lvl3pPr marL="514338" indent="-171446" algn="l" defTabSz="685783" rtl="0" eaLnBrk="1" latinLnBrk="0" hangingPunct="1">
              <a:lnSpc>
                <a:spcPct val="90000"/>
              </a:lnSpc>
              <a:spcBef>
                <a:spcPts val="375"/>
              </a:spcBef>
              <a:buFont typeface="Courier New" panose="02070309020205020404" pitchFamily="49" charset="0"/>
              <a:buChar char="o"/>
              <a:defRPr sz="1800" kern="1200">
                <a:solidFill>
                  <a:schemeClr val="tx1"/>
                </a:solidFill>
                <a:latin typeface="Calibri Light" panose="020F0302020204030204" pitchFamily="34" charset="0"/>
                <a:ea typeface="+mn-ea"/>
                <a:cs typeface="Calibri Light" panose="020F0302020204030204" pitchFamily="34" charset="0"/>
              </a:defRPr>
            </a:lvl3pPr>
            <a:lvl4pPr marL="685783" indent="-171446" algn="l" defTabSz="685783" rtl="0" eaLnBrk="1" latinLnBrk="0" hangingPunct="1">
              <a:lnSpc>
                <a:spcPct val="90000"/>
              </a:lnSpc>
              <a:spcBef>
                <a:spcPts val="375"/>
              </a:spcBef>
              <a:buFont typeface="Wingdings" panose="05000000000000000000" pitchFamily="2" charset="2"/>
              <a:buChar char="§"/>
              <a:defRPr sz="1600" kern="1200">
                <a:solidFill>
                  <a:schemeClr val="tx1"/>
                </a:solidFill>
                <a:latin typeface="Calibri Light" panose="020F0302020204030204" pitchFamily="34" charset="0"/>
                <a:ea typeface="+mn-ea"/>
                <a:cs typeface="Calibri Light" panose="020F0302020204030204" pitchFamily="34" charset="0"/>
              </a:defRPr>
            </a:lvl4pPr>
            <a:lvl5pPr marL="900091" indent="-214308" algn="l" defTabSz="685783" rtl="0" eaLnBrk="1" latinLnBrk="0" hangingPunct="1">
              <a:lnSpc>
                <a:spcPct val="90000"/>
              </a:lnSpc>
              <a:spcBef>
                <a:spcPts val="375"/>
              </a:spcBef>
              <a:buFont typeface="Wingdings" panose="05000000000000000000" pitchFamily="2" charset="2"/>
              <a:buChar char="Ø"/>
              <a:defRPr sz="1200"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marL="0" indent="0">
              <a:buNone/>
            </a:pPr>
            <a:r>
              <a:rPr lang="en-US" sz="1000" dirty="0"/>
              <a:t>M&amp;S: Modeling and Simulation; WRPA: World Record Paper Airplane</a:t>
            </a:r>
          </a:p>
        </p:txBody>
      </p:sp>
      <p:grpSp>
        <p:nvGrpSpPr>
          <p:cNvPr id="8" name="Group 7">
            <a:extLst>
              <a:ext uri="{FF2B5EF4-FFF2-40B4-BE49-F238E27FC236}">
                <a16:creationId xmlns:a16="http://schemas.microsoft.com/office/drawing/2014/main" id="{95D21E3C-5BF0-4FB8-8D83-1D759627A632}"/>
              </a:ext>
            </a:extLst>
          </p:cNvPr>
          <p:cNvGrpSpPr/>
          <p:nvPr/>
        </p:nvGrpSpPr>
        <p:grpSpPr>
          <a:xfrm>
            <a:off x="6660074" y="4168000"/>
            <a:ext cx="2067760" cy="2067760"/>
            <a:chOff x="7152689" y="4168000"/>
            <a:chExt cx="2067760" cy="2067760"/>
          </a:xfrm>
        </p:grpSpPr>
        <p:pic>
          <p:nvPicPr>
            <p:cNvPr id="4" name="Graphic 3" descr="Pilot">
              <a:extLst>
                <a:ext uri="{FF2B5EF4-FFF2-40B4-BE49-F238E27FC236}">
                  <a16:creationId xmlns:a16="http://schemas.microsoft.com/office/drawing/2014/main" id="{98518EED-B8F1-4797-8C50-4880A4EC7DF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152689" y="4168000"/>
              <a:ext cx="2067760" cy="2067760"/>
            </a:xfrm>
            <a:prstGeom prst="rect">
              <a:avLst/>
            </a:prstGeom>
          </p:spPr>
        </p:pic>
        <p:sp>
          <p:nvSpPr>
            <p:cNvPr id="7" name="Chord 6">
              <a:extLst>
                <a:ext uri="{FF2B5EF4-FFF2-40B4-BE49-F238E27FC236}">
                  <a16:creationId xmlns:a16="http://schemas.microsoft.com/office/drawing/2014/main" id="{6B3300AE-DE5E-4381-A8FB-6D33DDF7C415}"/>
                </a:ext>
              </a:extLst>
            </p:cNvPr>
            <p:cNvSpPr/>
            <p:nvPr/>
          </p:nvSpPr>
          <p:spPr>
            <a:xfrm rot="4450056">
              <a:off x="8044736" y="4964648"/>
              <a:ext cx="283666" cy="283666"/>
            </a:xfrm>
            <a:prstGeom prst="chord">
              <a:avLst>
                <a:gd name="adj1" fmla="val 7413343"/>
                <a:gd name="adj2" fmla="val 16200000"/>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Speech Bubble: Rectangle with Corners Rounded 8">
            <a:extLst>
              <a:ext uri="{FF2B5EF4-FFF2-40B4-BE49-F238E27FC236}">
                <a16:creationId xmlns:a16="http://schemas.microsoft.com/office/drawing/2014/main" id="{B34C7260-7FC8-449E-A165-C88CE7F8EC10}"/>
              </a:ext>
            </a:extLst>
          </p:cNvPr>
          <p:cNvSpPr/>
          <p:nvPr/>
        </p:nvSpPr>
        <p:spPr>
          <a:xfrm>
            <a:off x="5558619" y="3475775"/>
            <a:ext cx="1460075" cy="1015663"/>
          </a:xfrm>
          <a:prstGeom prst="wedgeRoundRectCallout">
            <a:avLst>
              <a:gd name="adj1" fmla="val 43909"/>
              <a:gd name="adj2" fmla="val 83428"/>
              <a:gd name="adj3" fmla="val 16667"/>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THIS CAN’T BE RIGHT!</a:t>
            </a:r>
          </a:p>
        </p:txBody>
      </p:sp>
    </p:spTree>
    <p:extLst>
      <p:ext uri="{BB962C8B-B14F-4D97-AF65-F5344CB8AC3E}">
        <p14:creationId xmlns:p14="http://schemas.microsoft.com/office/powerpoint/2010/main" val="29758749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descr="Figure 10.10: Estimated response functions for the GAM predicting paper plane terminal range.">
            <a:extLst>
              <a:ext uri="{FF2B5EF4-FFF2-40B4-BE49-F238E27FC236}">
                <a16:creationId xmlns:a16="http://schemas.microsoft.com/office/drawing/2014/main" id="{C79B4FD9-7AF6-445A-BEFA-B1F5CD309308}"/>
              </a:ext>
            </a:extLst>
          </p:cNvPr>
          <p:cNvPicPr/>
          <p:nvPr/>
        </p:nvPicPr>
        <p:blipFill>
          <a:blip r:embed="rId2"/>
          <a:stretch>
            <a:fillRect/>
          </a:stretch>
        </p:blipFill>
        <p:spPr bwMode="auto">
          <a:xfrm>
            <a:off x="193220" y="1789043"/>
            <a:ext cx="8757560" cy="3279914"/>
          </a:xfrm>
          <a:prstGeom prst="rect">
            <a:avLst/>
          </a:prstGeom>
          <a:noFill/>
          <a:ln w="9525">
            <a:noFill/>
            <a:headEnd/>
            <a:tailEnd/>
          </a:ln>
        </p:spPr>
      </p:pic>
      <p:sp>
        <p:nvSpPr>
          <p:cNvPr id="2" name="Title 1">
            <a:extLst>
              <a:ext uri="{FF2B5EF4-FFF2-40B4-BE49-F238E27FC236}">
                <a16:creationId xmlns:a16="http://schemas.microsoft.com/office/drawing/2014/main" id="{314AD335-FF64-4C7B-8B9C-161C37702D0A}"/>
              </a:ext>
            </a:extLst>
          </p:cNvPr>
          <p:cNvSpPr>
            <a:spLocks noGrp="1"/>
          </p:cNvSpPr>
          <p:nvPr>
            <p:ph type="title"/>
          </p:nvPr>
        </p:nvSpPr>
        <p:spPr>
          <a:xfrm>
            <a:off x="76200" y="162580"/>
            <a:ext cx="8991600" cy="954107"/>
          </a:xfrm>
        </p:spPr>
        <p:txBody>
          <a:bodyPr/>
          <a:lstStyle/>
          <a:p>
            <a:r>
              <a:rPr lang="en-US" dirty="0"/>
              <a:t>Metamodels can help identify regions where testing should take place</a:t>
            </a:r>
          </a:p>
        </p:txBody>
      </p:sp>
      <p:sp>
        <p:nvSpPr>
          <p:cNvPr id="13" name="Rectangle 12">
            <a:extLst>
              <a:ext uri="{FF2B5EF4-FFF2-40B4-BE49-F238E27FC236}">
                <a16:creationId xmlns:a16="http://schemas.microsoft.com/office/drawing/2014/main" id="{CD676E07-A237-4AD5-8E17-67E7961F1A7C}"/>
              </a:ext>
            </a:extLst>
          </p:cNvPr>
          <p:cNvSpPr/>
          <p:nvPr/>
        </p:nvSpPr>
        <p:spPr>
          <a:xfrm>
            <a:off x="1252329" y="2007704"/>
            <a:ext cx="397567" cy="2145268"/>
          </a:xfrm>
          <a:prstGeom prst="rect">
            <a:avLst/>
          </a:prstGeom>
          <a:solidFill>
            <a:schemeClr val="accent1">
              <a:lumMod val="60000"/>
              <a:lumOff val="40000"/>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B7549D2-83AD-4BDF-A1EB-8C76676B0F9A}"/>
              </a:ext>
            </a:extLst>
          </p:cNvPr>
          <p:cNvSpPr/>
          <p:nvPr/>
        </p:nvSpPr>
        <p:spPr>
          <a:xfrm>
            <a:off x="2584173" y="2007704"/>
            <a:ext cx="397567" cy="2145268"/>
          </a:xfrm>
          <a:prstGeom prst="rect">
            <a:avLst/>
          </a:prstGeom>
          <a:solidFill>
            <a:schemeClr val="accent1">
              <a:lumMod val="60000"/>
              <a:lumOff val="40000"/>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23C90A5-C8C7-4FB6-84E4-FBFCD3E9D76A}"/>
              </a:ext>
            </a:extLst>
          </p:cNvPr>
          <p:cNvSpPr/>
          <p:nvPr/>
        </p:nvSpPr>
        <p:spPr>
          <a:xfrm>
            <a:off x="3607903" y="2007704"/>
            <a:ext cx="397567" cy="2145268"/>
          </a:xfrm>
          <a:prstGeom prst="rect">
            <a:avLst/>
          </a:prstGeom>
          <a:solidFill>
            <a:schemeClr val="accent1">
              <a:lumMod val="60000"/>
              <a:lumOff val="40000"/>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4449A54-C851-49F4-B6DC-BE8B3909E12B}"/>
              </a:ext>
            </a:extLst>
          </p:cNvPr>
          <p:cNvSpPr/>
          <p:nvPr/>
        </p:nvSpPr>
        <p:spPr>
          <a:xfrm>
            <a:off x="6987208" y="2007704"/>
            <a:ext cx="397567" cy="2145268"/>
          </a:xfrm>
          <a:prstGeom prst="rect">
            <a:avLst/>
          </a:prstGeom>
          <a:solidFill>
            <a:schemeClr val="accent1">
              <a:lumMod val="60000"/>
              <a:lumOff val="40000"/>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D590B66-0705-4A30-ADC1-B650C3C0F08B}"/>
              </a:ext>
            </a:extLst>
          </p:cNvPr>
          <p:cNvSpPr/>
          <p:nvPr/>
        </p:nvSpPr>
        <p:spPr>
          <a:xfrm>
            <a:off x="5421203" y="2007704"/>
            <a:ext cx="397567" cy="2145268"/>
          </a:xfrm>
          <a:prstGeom prst="rect">
            <a:avLst/>
          </a:prstGeom>
          <a:solidFill>
            <a:schemeClr val="accent1">
              <a:lumMod val="60000"/>
              <a:lumOff val="40000"/>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3390389-5EA8-46B8-96B4-F4E70D57007C}"/>
              </a:ext>
            </a:extLst>
          </p:cNvPr>
          <p:cNvSpPr/>
          <p:nvPr/>
        </p:nvSpPr>
        <p:spPr>
          <a:xfrm>
            <a:off x="8130206" y="2007704"/>
            <a:ext cx="397567" cy="2145268"/>
          </a:xfrm>
          <a:prstGeom prst="rect">
            <a:avLst/>
          </a:prstGeom>
          <a:solidFill>
            <a:schemeClr val="accent1">
              <a:lumMod val="60000"/>
              <a:lumOff val="40000"/>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11556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descr="Figure 10.10: Estimated response functions for the GAM predicting paper plane terminal range.">
            <a:extLst>
              <a:ext uri="{FF2B5EF4-FFF2-40B4-BE49-F238E27FC236}">
                <a16:creationId xmlns:a16="http://schemas.microsoft.com/office/drawing/2014/main" id="{C79B4FD9-7AF6-445A-BEFA-B1F5CD309308}"/>
              </a:ext>
            </a:extLst>
          </p:cNvPr>
          <p:cNvPicPr/>
          <p:nvPr/>
        </p:nvPicPr>
        <p:blipFill>
          <a:blip r:embed="rId2"/>
          <a:stretch>
            <a:fillRect/>
          </a:stretch>
        </p:blipFill>
        <p:spPr bwMode="auto">
          <a:xfrm>
            <a:off x="193220" y="1789043"/>
            <a:ext cx="8757560" cy="3279914"/>
          </a:xfrm>
          <a:prstGeom prst="rect">
            <a:avLst/>
          </a:prstGeom>
          <a:noFill/>
          <a:ln w="9525">
            <a:noFill/>
            <a:headEnd/>
            <a:tailEnd/>
          </a:ln>
        </p:spPr>
      </p:pic>
      <p:sp>
        <p:nvSpPr>
          <p:cNvPr id="2" name="Title 1">
            <a:extLst>
              <a:ext uri="{FF2B5EF4-FFF2-40B4-BE49-F238E27FC236}">
                <a16:creationId xmlns:a16="http://schemas.microsoft.com/office/drawing/2014/main" id="{314AD335-FF64-4C7B-8B9C-161C37702D0A}"/>
              </a:ext>
            </a:extLst>
          </p:cNvPr>
          <p:cNvSpPr>
            <a:spLocks noGrp="1"/>
          </p:cNvSpPr>
          <p:nvPr>
            <p:ph type="title"/>
          </p:nvPr>
        </p:nvSpPr>
        <p:spPr>
          <a:xfrm>
            <a:off x="76200" y="162580"/>
            <a:ext cx="8991600" cy="954107"/>
          </a:xfrm>
        </p:spPr>
        <p:txBody>
          <a:bodyPr/>
          <a:lstStyle/>
          <a:p>
            <a:r>
              <a:rPr lang="en-US" dirty="0"/>
              <a:t>Metamodels can imply what statistical model should be used for test planning</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77597927-5DC8-4552-A4F5-A92C79C54159}"/>
                  </a:ext>
                </a:extLst>
              </p:cNvPr>
              <p:cNvSpPr txBox="1"/>
              <p:nvPr/>
            </p:nvSpPr>
            <p:spPr>
              <a:xfrm>
                <a:off x="76200" y="5068957"/>
                <a:ext cx="8991600" cy="105740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m:rPr>
                              <m:nor/>
                            </m:rPr>
                            <a:rPr lang="en-US" sz="2000" b="0" i="0" smtClean="0">
                              <a:latin typeface="Cambria Math" panose="02040503050406030204" pitchFamily="18" charset="0"/>
                              <a:ea typeface="Cambria Math" panose="02040503050406030204" pitchFamily="18" charset="0"/>
                            </a:rPr>
                            <m:t>range</m:t>
                          </m:r>
                        </m:e>
                        <m:sub>
                          <m:r>
                            <a:rPr lang="en-US" sz="2000" b="0" i="1" smtClean="0">
                              <a:latin typeface="Cambria Math" panose="02040503050406030204" pitchFamily="18" charset="0"/>
                            </a:rPr>
                            <m:t>𝑖</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𝛽</m:t>
                          </m:r>
                        </m:e>
                        <m:sub>
                          <m:r>
                            <a:rPr lang="en-US" sz="2000" i="1">
                              <a:latin typeface="Cambria Math" panose="02040503050406030204" pitchFamily="18" charset="0"/>
                            </a:rPr>
                            <m:t>0</m:t>
                          </m:r>
                        </m:sub>
                      </m:sSub>
                      <m:r>
                        <a:rPr lang="en-US" sz="2000" i="1">
                          <a:latin typeface="Cambria Math" panose="02040503050406030204" pitchFamily="18" charset="0"/>
                        </a:rPr>
                        <m:t>+ </m:t>
                      </m:r>
                      <m:sSub>
                        <m:sSubPr>
                          <m:ctrlPr>
                            <a:rPr lang="en-US" sz="2000" i="1">
                              <a:latin typeface="Cambria Math" panose="02040503050406030204" pitchFamily="18" charset="0"/>
                            </a:rPr>
                          </m:ctrlPr>
                        </m:sSubPr>
                        <m:e>
                          <m:r>
                            <a:rPr lang="en-US" sz="2000" i="1">
                              <a:latin typeface="Cambria Math" panose="02040503050406030204" pitchFamily="18" charset="0"/>
                            </a:rPr>
                            <m:t>𝛽</m:t>
                          </m:r>
                        </m:e>
                        <m:sub>
                          <m:r>
                            <m:rPr>
                              <m:sty m:val="p"/>
                            </m:rPr>
                            <a:rPr lang="en-US" sz="2000" i="1" smtClean="0">
                              <a:latin typeface="Cambria Math" panose="02040503050406030204" pitchFamily="18" charset="0"/>
                              <a:ea typeface="Cambria Math" panose="02040503050406030204" pitchFamily="18" charset="0"/>
                            </a:rPr>
                            <m:t>cl</m:t>
                          </m:r>
                        </m:sub>
                      </m:sSub>
                      <m:sSub>
                        <m:sSubPr>
                          <m:ctrlPr>
                            <a:rPr lang="en-US" sz="2000" i="1">
                              <a:latin typeface="Cambria Math" panose="02040503050406030204" pitchFamily="18" charset="0"/>
                            </a:rPr>
                          </m:ctrlPr>
                        </m:sSubPr>
                        <m:e>
                          <m:r>
                            <m:rPr>
                              <m:nor/>
                            </m:rPr>
                            <a:rPr lang="en-US" sz="2000">
                              <a:latin typeface="Cambria Math" panose="02040503050406030204" pitchFamily="18" charset="0"/>
                              <a:ea typeface="Cambria Math" panose="02040503050406030204" pitchFamily="18" charset="0"/>
                            </a:rPr>
                            <m:t>classic</m:t>
                          </m:r>
                        </m:e>
                        <m:sub>
                          <m:r>
                            <a:rPr lang="en-US" sz="2000" i="1">
                              <a:latin typeface="Cambria Math" panose="02040503050406030204" pitchFamily="18" charset="0"/>
                            </a:rPr>
                            <m:t>𝑖</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𝛽</m:t>
                          </m:r>
                        </m:e>
                        <m:sub>
                          <m:r>
                            <m:rPr>
                              <m:nor/>
                            </m:rPr>
                            <a:rPr lang="en-US" sz="2000">
                              <a:latin typeface="Cambria Math" panose="02040503050406030204" pitchFamily="18" charset="0"/>
                              <a:ea typeface="Cambria Math" panose="02040503050406030204" pitchFamily="18" charset="0"/>
                            </a:rPr>
                            <m:t>wr</m:t>
                          </m:r>
                        </m:sub>
                      </m:sSub>
                      <m:sSub>
                        <m:sSubPr>
                          <m:ctrlPr>
                            <a:rPr lang="en-US" sz="2000" i="1">
                              <a:latin typeface="Cambria Math" panose="02040503050406030204" pitchFamily="18" charset="0"/>
                            </a:rPr>
                          </m:ctrlPr>
                        </m:sSubPr>
                        <m:e>
                          <m:r>
                            <m:rPr>
                              <m:nor/>
                            </m:rPr>
                            <a:rPr lang="en-US" sz="2000">
                              <a:latin typeface="Cambria Math" panose="02040503050406030204" pitchFamily="18" charset="0"/>
                              <a:ea typeface="Cambria Math" panose="02040503050406030204" pitchFamily="18" charset="0"/>
                            </a:rPr>
                            <m:t>wrpa</m:t>
                          </m:r>
                        </m:e>
                        <m:sub>
                          <m:r>
                            <a:rPr lang="en-US" sz="2000" i="1">
                              <a:latin typeface="Cambria Math" panose="02040503050406030204" pitchFamily="18" charset="0"/>
                            </a:rPr>
                            <m:t>𝑖</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b="0" i="1" smtClean="0">
                              <a:latin typeface="Cambria Math" panose="02040503050406030204" pitchFamily="18" charset="0"/>
                            </a:rPr>
                            <m:t>𝛽</m:t>
                          </m:r>
                        </m:e>
                        <m:sub>
                          <m:r>
                            <m:rPr>
                              <m:nor/>
                            </m:rPr>
                            <a:rPr lang="en-US" sz="2000">
                              <a:latin typeface="Cambria Math" panose="02040503050406030204" pitchFamily="18" charset="0"/>
                              <a:ea typeface="Cambria Math" panose="02040503050406030204" pitchFamily="18" charset="0"/>
                            </a:rPr>
                            <m:t>as</m:t>
                          </m:r>
                        </m:sub>
                      </m:sSub>
                      <m:sSub>
                        <m:sSubPr>
                          <m:ctrlPr>
                            <a:rPr lang="en-US" sz="2000" i="1">
                              <a:latin typeface="Cambria Math" panose="02040503050406030204" pitchFamily="18" charset="0"/>
                            </a:rPr>
                          </m:ctrlPr>
                        </m:sSubPr>
                        <m:e>
                          <m:r>
                            <m:rPr>
                              <m:nor/>
                            </m:rPr>
                            <a:rPr lang="en-US" sz="2000">
                              <a:latin typeface="Cambria Math" panose="02040503050406030204" pitchFamily="18" charset="0"/>
                              <a:ea typeface="Cambria Math" panose="02040503050406030204" pitchFamily="18" charset="0"/>
                            </a:rPr>
                            <m:t>airspeed</m:t>
                          </m:r>
                        </m:e>
                        <m:sub>
                          <m:r>
                            <a:rPr lang="en-US" sz="2000" i="1">
                              <a:latin typeface="Cambria Math" panose="02040503050406030204" pitchFamily="18" charset="0"/>
                            </a:rPr>
                            <m:t>𝑖</m:t>
                          </m:r>
                        </m:sub>
                      </m:sSub>
                      <m:r>
                        <a:rPr lang="en-US" sz="2000" b="0" i="1" smtClean="0">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𝛽</m:t>
                          </m:r>
                        </m:e>
                        <m:sub>
                          <m:r>
                            <m:rPr>
                              <m:nor/>
                            </m:rPr>
                            <a:rPr lang="en-US" sz="2000">
                              <a:latin typeface="Cambria Math" panose="02040503050406030204" pitchFamily="18" charset="0"/>
                              <a:ea typeface="Cambria Math" panose="02040503050406030204" pitchFamily="18" charset="0"/>
                            </a:rPr>
                            <m:t>as</m:t>
                          </m:r>
                          <m:r>
                            <a:rPr lang="en-US" sz="2000" b="0" i="1" smtClean="0">
                              <a:latin typeface="Cambria Math" panose="02040503050406030204" pitchFamily="18" charset="0"/>
                              <a:ea typeface="Cambria Math" panose="02040503050406030204" pitchFamily="18" charset="0"/>
                            </a:rPr>
                            <m:t>2</m:t>
                          </m:r>
                        </m:sub>
                      </m:sSub>
                      <m:sSubSup>
                        <m:sSubSupPr>
                          <m:ctrlPr>
                            <a:rPr lang="en-US" sz="2000" i="1" smtClean="0">
                              <a:latin typeface="Cambria Math" panose="02040503050406030204" pitchFamily="18" charset="0"/>
                              <a:ea typeface="Cambria Math" panose="02040503050406030204" pitchFamily="18" charset="0"/>
                            </a:rPr>
                          </m:ctrlPr>
                        </m:sSubSupPr>
                        <m:e>
                          <m:r>
                            <m:rPr>
                              <m:nor/>
                            </m:rPr>
                            <a:rPr lang="en-US" sz="2000">
                              <a:latin typeface="Cambria Math" panose="02040503050406030204" pitchFamily="18" charset="0"/>
                              <a:ea typeface="Cambria Math" panose="02040503050406030204" pitchFamily="18" charset="0"/>
                            </a:rPr>
                            <m:t>airspeed</m:t>
                          </m:r>
                        </m:e>
                        <m:sub>
                          <m:r>
                            <a:rPr lang="en-US" sz="2000" b="0" i="1" smtClean="0">
                              <a:latin typeface="Cambria Math" panose="02040503050406030204" pitchFamily="18" charset="0"/>
                              <a:ea typeface="Cambria Math" panose="02040503050406030204" pitchFamily="18" charset="0"/>
                            </a:rPr>
                            <m:t>𝑖</m:t>
                          </m:r>
                        </m:sub>
                        <m:sup>
                          <m:r>
                            <a:rPr lang="en-US" sz="2000" b="0" i="1" smtClean="0">
                              <a:latin typeface="Cambria Math" panose="02040503050406030204" pitchFamily="18" charset="0"/>
                              <a:ea typeface="Cambria Math" panose="02040503050406030204" pitchFamily="18" charset="0"/>
                            </a:rPr>
                            <m:t>2</m:t>
                          </m:r>
                        </m:sup>
                      </m:sSubSup>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b="0" i="1" smtClean="0">
                              <a:latin typeface="Cambria Math" panose="02040503050406030204" pitchFamily="18" charset="0"/>
                            </a:rPr>
                            <m:t>𝛽</m:t>
                          </m:r>
                        </m:e>
                        <m:sub>
                          <m:r>
                            <m:rPr>
                              <m:nor/>
                            </m:rPr>
                            <a:rPr lang="en-US" sz="2000">
                              <a:latin typeface="Cambria Math" panose="02040503050406030204" pitchFamily="18" charset="0"/>
                              <a:ea typeface="Cambria Math" panose="02040503050406030204" pitchFamily="18" charset="0"/>
                            </a:rPr>
                            <m:t>an</m:t>
                          </m:r>
                        </m:sub>
                      </m:sSub>
                      <m:sSub>
                        <m:sSubPr>
                          <m:ctrlPr>
                            <a:rPr lang="en-US" sz="2000" i="1">
                              <a:latin typeface="Cambria Math" panose="02040503050406030204" pitchFamily="18" charset="0"/>
                            </a:rPr>
                          </m:ctrlPr>
                        </m:sSubPr>
                        <m:e>
                          <m:r>
                            <m:rPr>
                              <m:nor/>
                            </m:rPr>
                            <a:rPr lang="en-US" sz="2000">
                              <a:latin typeface="Cambria Math" panose="02040503050406030204" pitchFamily="18" charset="0"/>
                              <a:ea typeface="Cambria Math" panose="02040503050406030204" pitchFamily="18" charset="0"/>
                            </a:rPr>
                            <m:t>angle</m:t>
                          </m:r>
                        </m:e>
                        <m:sub>
                          <m:r>
                            <a:rPr lang="en-US" sz="2000" i="1">
                              <a:latin typeface="Cambria Math" panose="02040503050406030204" pitchFamily="18" charset="0"/>
                            </a:rPr>
                            <m:t>𝑖</m:t>
                          </m:r>
                        </m:sub>
                      </m:sSub>
                      <m:r>
                        <a:rPr lang="en-US" sz="2000" b="0" i="1" smtClean="0">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𝛽</m:t>
                          </m:r>
                        </m:e>
                        <m:sub>
                          <m:r>
                            <m:rPr>
                              <m:nor/>
                            </m:rPr>
                            <a:rPr lang="en-US" sz="2000">
                              <a:latin typeface="Cambria Math" panose="02040503050406030204" pitchFamily="18" charset="0"/>
                              <a:ea typeface="Cambria Math" panose="02040503050406030204" pitchFamily="18" charset="0"/>
                            </a:rPr>
                            <m:t>an</m:t>
                          </m:r>
                          <m:r>
                            <m:rPr>
                              <m:nor/>
                            </m:rPr>
                            <a:rPr lang="en-US" sz="2000" b="0" i="0" smtClean="0">
                              <a:latin typeface="Cambria Math" panose="02040503050406030204" pitchFamily="18" charset="0"/>
                              <a:ea typeface="Cambria Math" panose="02040503050406030204" pitchFamily="18" charset="0"/>
                            </a:rPr>
                            <m:t>2</m:t>
                          </m:r>
                        </m:sub>
                      </m:sSub>
                      <m:sSubSup>
                        <m:sSubSupPr>
                          <m:ctrlPr>
                            <a:rPr lang="en-US" sz="2000" i="1" smtClean="0">
                              <a:latin typeface="Cambria Math" panose="02040503050406030204" pitchFamily="18" charset="0"/>
                              <a:ea typeface="Cambria Math" panose="02040503050406030204" pitchFamily="18" charset="0"/>
                            </a:rPr>
                          </m:ctrlPr>
                        </m:sSubSupPr>
                        <m:e>
                          <m:r>
                            <m:rPr>
                              <m:nor/>
                            </m:rPr>
                            <a:rPr lang="en-US" sz="2000">
                              <a:latin typeface="Cambria Math" panose="02040503050406030204" pitchFamily="18" charset="0"/>
                              <a:ea typeface="Cambria Math" panose="02040503050406030204" pitchFamily="18" charset="0"/>
                            </a:rPr>
                            <m:t>angle</m:t>
                          </m:r>
                        </m:e>
                        <m:sub>
                          <m:r>
                            <a:rPr lang="en-US" sz="2000" b="0" i="1" smtClean="0">
                              <a:latin typeface="Cambria Math" panose="02040503050406030204" pitchFamily="18" charset="0"/>
                              <a:ea typeface="Cambria Math" panose="02040503050406030204" pitchFamily="18" charset="0"/>
                            </a:rPr>
                            <m:t>𝑖</m:t>
                          </m:r>
                        </m:sub>
                        <m:sup>
                          <m:r>
                            <a:rPr lang="en-US" sz="2000" b="0" i="1" smtClean="0">
                              <a:latin typeface="Cambria Math" panose="02040503050406030204" pitchFamily="18" charset="0"/>
                              <a:ea typeface="Cambria Math" panose="02040503050406030204" pitchFamily="18" charset="0"/>
                            </a:rPr>
                            <m:t>2</m:t>
                          </m:r>
                        </m:sup>
                      </m:sSubSup>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𝜖</m:t>
                          </m:r>
                        </m:e>
                        <m:sub>
                          <m:r>
                            <a:rPr lang="en-US" sz="2000" b="0" i="1" smtClean="0">
                              <a:latin typeface="Cambria Math" panose="02040503050406030204" pitchFamily="18" charset="0"/>
                            </a:rPr>
                            <m:t>𝑖</m:t>
                          </m:r>
                        </m:sub>
                      </m:sSub>
                      <m:r>
                        <a:rPr lang="en-US" sz="2000" i="1">
                          <a:latin typeface="Cambria Math" panose="02040503050406030204" pitchFamily="18" charset="0"/>
                        </a:rPr>
                        <m:t> </m:t>
                      </m:r>
                    </m:oMath>
                  </m:oMathPara>
                </a14:m>
                <a:endParaRPr lang="en-US" sz="2000" dirty="0"/>
              </a:p>
            </p:txBody>
          </p:sp>
        </mc:Choice>
        <mc:Fallback xmlns="">
          <p:sp>
            <p:nvSpPr>
              <p:cNvPr id="10" name="TextBox 9">
                <a:extLst>
                  <a:ext uri="{FF2B5EF4-FFF2-40B4-BE49-F238E27FC236}">
                    <a16:creationId xmlns:a16="http://schemas.microsoft.com/office/drawing/2014/main" id="{77597927-5DC8-4552-A4F5-A92C79C54159}"/>
                  </a:ext>
                </a:extLst>
              </p:cNvPr>
              <p:cNvSpPr txBox="1">
                <a:spLocks noRot="1" noChangeAspect="1" noMove="1" noResize="1" noEditPoints="1" noAdjustHandles="1" noChangeArrowheads="1" noChangeShapeType="1" noTextEdit="1"/>
              </p:cNvSpPr>
              <p:nvPr/>
            </p:nvSpPr>
            <p:spPr>
              <a:xfrm>
                <a:off x="76200" y="5068957"/>
                <a:ext cx="8991600" cy="1057405"/>
              </a:xfrm>
              <a:prstGeom prst="rect">
                <a:avLst/>
              </a:prstGeom>
              <a:blipFill>
                <a:blip r:embed="rId3"/>
                <a:stretch>
                  <a:fillRect b="-4046"/>
                </a:stretch>
              </a:blipFill>
            </p:spPr>
            <p:txBody>
              <a:bodyPr/>
              <a:lstStyle/>
              <a:p>
                <a:r>
                  <a:rPr lang="en-US">
                    <a:noFill/>
                  </a:rPr>
                  <a:t> </a:t>
                </a:r>
              </a:p>
            </p:txBody>
          </p:sp>
        </mc:Fallback>
      </mc:AlternateContent>
    </p:spTree>
    <p:extLst>
      <p:ext uri="{BB962C8B-B14F-4D97-AF65-F5344CB8AC3E}">
        <p14:creationId xmlns:p14="http://schemas.microsoft.com/office/powerpoint/2010/main" val="9261203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1F5A7F4-DA5A-4AE9-BC9E-E220B07F615B}"/>
              </a:ext>
            </a:extLst>
          </p:cNvPr>
          <p:cNvSpPr>
            <a:spLocks noGrp="1"/>
          </p:cNvSpPr>
          <p:nvPr>
            <p:ph type="body" sz="quarter" idx="10"/>
          </p:nvPr>
        </p:nvSpPr>
        <p:spPr/>
        <p:txBody>
          <a:bodyPr>
            <a:normAutofit/>
          </a:bodyPr>
          <a:lstStyle/>
          <a:p>
            <a:r>
              <a:rPr lang="en-US" sz="3200" dirty="0"/>
              <a:t>Summary</a:t>
            </a:r>
          </a:p>
        </p:txBody>
      </p:sp>
    </p:spTree>
    <p:extLst>
      <p:ext uri="{BB962C8B-B14F-4D97-AF65-F5344CB8AC3E}">
        <p14:creationId xmlns:p14="http://schemas.microsoft.com/office/powerpoint/2010/main" val="23498986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FE76F-0CB8-4A9B-9C2F-1EAC4C8E6ED9}"/>
              </a:ext>
            </a:extLst>
          </p:cNvPr>
          <p:cNvSpPr>
            <a:spLocks noGrp="1"/>
          </p:cNvSpPr>
          <p:nvPr>
            <p:ph type="title"/>
          </p:nvPr>
        </p:nvSpPr>
        <p:spPr>
          <a:xfrm>
            <a:off x="467777" y="364331"/>
            <a:ext cx="8229600" cy="523220"/>
          </a:xfrm>
        </p:spPr>
        <p:txBody>
          <a:bodyPr/>
          <a:lstStyle/>
          <a:p>
            <a:r>
              <a:rPr lang="en-US" dirty="0"/>
              <a:t>Recap</a:t>
            </a:r>
          </a:p>
        </p:txBody>
      </p:sp>
      <p:sp>
        <p:nvSpPr>
          <p:cNvPr id="3" name="Content Placeholder 2">
            <a:extLst>
              <a:ext uri="{FF2B5EF4-FFF2-40B4-BE49-F238E27FC236}">
                <a16:creationId xmlns:a16="http://schemas.microsoft.com/office/drawing/2014/main" id="{26949600-DBF8-4101-8976-5E96D36BA809}"/>
              </a:ext>
            </a:extLst>
          </p:cNvPr>
          <p:cNvSpPr>
            <a:spLocks noGrp="1"/>
          </p:cNvSpPr>
          <p:nvPr>
            <p:ph idx="1"/>
          </p:nvPr>
        </p:nvSpPr>
        <p:spPr>
          <a:xfrm>
            <a:off x="428017" y="1167319"/>
            <a:ext cx="8269360" cy="5175115"/>
          </a:xfrm>
        </p:spPr>
        <p:txBody>
          <a:bodyPr>
            <a:normAutofit/>
          </a:bodyPr>
          <a:lstStyle/>
          <a:p>
            <a:pPr marL="342900" indent="-342900">
              <a:buFont typeface="Arial" panose="020B0604020202020204" pitchFamily="34" charset="0"/>
              <a:buChar char="•"/>
            </a:pPr>
            <a:r>
              <a:rPr lang="en-US" dirty="0"/>
              <a:t>To avoid putting inaccurate predictions in reports, test designs should support capturing M&amp;S behavior and building a metamodel </a:t>
            </a:r>
          </a:p>
          <a:p>
            <a:pPr marL="690563" lvl="1" indent="-342900">
              <a:buFont typeface="Arial" panose="020B0604020202020204" pitchFamily="34" charset="0"/>
              <a:buChar char="•"/>
            </a:pPr>
            <a:r>
              <a:rPr lang="en-US" dirty="0"/>
              <a:t>Supports predictions across tested and untested conditions</a:t>
            </a:r>
          </a:p>
          <a:p>
            <a:pPr marL="690563" lvl="1" indent="-342900">
              <a:buFont typeface="Arial" panose="020B0604020202020204" pitchFamily="34" charset="0"/>
              <a:buChar char="•"/>
            </a:pPr>
            <a:r>
              <a:rPr lang="en-US" dirty="0"/>
              <a:t>Ability to quantify uncertainty</a:t>
            </a:r>
          </a:p>
          <a:p>
            <a:pPr marL="690563" lvl="1" indent="-342900">
              <a:buFont typeface="Arial" panose="020B0604020202020204" pitchFamily="34" charset="0"/>
              <a:buChar char="•"/>
            </a:pPr>
            <a:r>
              <a:rPr lang="en-US" dirty="0"/>
              <a:t>Potential to save time and money by not having to re-run the M&amp;S itself</a:t>
            </a:r>
          </a:p>
        </p:txBody>
      </p:sp>
      <p:sp>
        <p:nvSpPr>
          <p:cNvPr id="4" name="Text Placeholder 3">
            <a:extLst>
              <a:ext uri="{FF2B5EF4-FFF2-40B4-BE49-F238E27FC236}">
                <a16:creationId xmlns:a16="http://schemas.microsoft.com/office/drawing/2014/main" id="{6CFF4D35-747C-4FA6-BB93-65B582587D6C}"/>
              </a:ext>
            </a:extLst>
          </p:cNvPr>
          <p:cNvSpPr txBox="1">
            <a:spLocks/>
          </p:cNvSpPr>
          <p:nvPr/>
        </p:nvSpPr>
        <p:spPr>
          <a:xfrm>
            <a:off x="189531" y="6491655"/>
            <a:ext cx="7459270" cy="277005"/>
          </a:xfrm>
          <a:prstGeom prst="rect">
            <a:avLst/>
          </a:prstGeom>
        </p:spPr>
        <p:txBody>
          <a:bodyPr/>
          <a:lstStyle>
            <a:lvl1pPr marL="171446" indent="-171446" algn="l" defTabSz="685783" rtl="0" eaLnBrk="1" latinLnBrk="0" hangingPunct="1">
              <a:lnSpc>
                <a:spcPct val="90000"/>
              </a:lnSpc>
              <a:spcBef>
                <a:spcPts val="751"/>
              </a:spcBef>
              <a:buFont typeface="Arial" panose="020B0604020202020204" pitchFamily="34" charset="0"/>
              <a:buChar char="•"/>
              <a:defRPr sz="2400" kern="1200" baseline="0">
                <a:solidFill>
                  <a:schemeClr val="tx1"/>
                </a:solidFill>
                <a:latin typeface="Calibri Light" panose="020F0302020204030204" pitchFamily="34" charset="0"/>
                <a:ea typeface="+mn-ea"/>
                <a:cs typeface="Calibri Light" panose="020F0302020204030204" pitchFamily="34" charset="0"/>
              </a:defRPr>
            </a:lvl1pPr>
            <a:lvl2pPr marL="342891" indent="-171446" algn="l" defTabSz="685783" rtl="0" eaLnBrk="1" latinLnBrk="0" hangingPunct="1">
              <a:lnSpc>
                <a:spcPct val="90000"/>
              </a:lnSpc>
              <a:spcBef>
                <a:spcPts val="375"/>
              </a:spcBef>
              <a:buFont typeface="Franklin Gothic Book" panose="020B0503020102020204" pitchFamily="34" charset="0"/>
              <a:buChar char="–"/>
              <a:defRPr sz="2000" kern="1200">
                <a:solidFill>
                  <a:schemeClr val="tx1"/>
                </a:solidFill>
                <a:latin typeface="Calibri Light" panose="020F0302020204030204" pitchFamily="34" charset="0"/>
                <a:ea typeface="+mn-ea"/>
                <a:cs typeface="Calibri Light" panose="020F0302020204030204" pitchFamily="34" charset="0"/>
              </a:defRPr>
            </a:lvl2pPr>
            <a:lvl3pPr marL="514338" indent="-171446" algn="l" defTabSz="685783" rtl="0" eaLnBrk="1" latinLnBrk="0" hangingPunct="1">
              <a:lnSpc>
                <a:spcPct val="90000"/>
              </a:lnSpc>
              <a:spcBef>
                <a:spcPts val="375"/>
              </a:spcBef>
              <a:buFont typeface="Courier New" panose="02070309020205020404" pitchFamily="49" charset="0"/>
              <a:buChar char="o"/>
              <a:defRPr sz="1800" kern="1200">
                <a:solidFill>
                  <a:schemeClr val="tx1"/>
                </a:solidFill>
                <a:latin typeface="Calibri Light" panose="020F0302020204030204" pitchFamily="34" charset="0"/>
                <a:ea typeface="+mn-ea"/>
                <a:cs typeface="Calibri Light" panose="020F0302020204030204" pitchFamily="34" charset="0"/>
              </a:defRPr>
            </a:lvl3pPr>
            <a:lvl4pPr marL="685783" indent="-171446" algn="l" defTabSz="685783" rtl="0" eaLnBrk="1" latinLnBrk="0" hangingPunct="1">
              <a:lnSpc>
                <a:spcPct val="90000"/>
              </a:lnSpc>
              <a:spcBef>
                <a:spcPts val="375"/>
              </a:spcBef>
              <a:buFont typeface="Wingdings" panose="05000000000000000000" pitchFamily="2" charset="2"/>
              <a:buChar char="§"/>
              <a:defRPr sz="1600" kern="1200">
                <a:solidFill>
                  <a:schemeClr val="tx1"/>
                </a:solidFill>
                <a:latin typeface="Calibri Light" panose="020F0302020204030204" pitchFamily="34" charset="0"/>
                <a:ea typeface="+mn-ea"/>
                <a:cs typeface="Calibri Light" panose="020F0302020204030204" pitchFamily="34" charset="0"/>
              </a:defRPr>
            </a:lvl4pPr>
            <a:lvl5pPr marL="900091" indent="-214308" algn="l" defTabSz="685783" rtl="0" eaLnBrk="1" latinLnBrk="0" hangingPunct="1">
              <a:lnSpc>
                <a:spcPct val="90000"/>
              </a:lnSpc>
              <a:spcBef>
                <a:spcPts val="375"/>
              </a:spcBef>
              <a:buFont typeface="Wingdings" panose="05000000000000000000" pitchFamily="2" charset="2"/>
              <a:buChar char="Ø"/>
              <a:defRPr sz="1200"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marL="0" indent="0">
              <a:buNone/>
            </a:pPr>
            <a:r>
              <a:rPr lang="en-US" sz="1000" dirty="0"/>
              <a:t>M&amp;S: Modeling and Simulation</a:t>
            </a:r>
          </a:p>
        </p:txBody>
      </p:sp>
    </p:spTree>
    <p:extLst>
      <p:ext uri="{BB962C8B-B14F-4D97-AF65-F5344CB8AC3E}">
        <p14:creationId xmlns:p14="http://schemas.microsoft.com/office/powerpoint/2010/main" val="22022809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89F286-AA31-4448-8FE4-574D88C36448}"/>
              </a:ext>
            </a:extLst>
          </p:cNvPr>
          <p:cNvSpPr>
            <a:spLocks noGrp="1"/>
          </p:cNvSpPr>
          <p:nvPr>
            <p:ph type="title"/>
          </p:nvPr>
        </p:nvSpPr>
        <p:spPr/>
        <p:txBody>
          <a:bodyPr/>
          <a:lstStyle/>
          <a:p>
            <a:r>
              <a:rPr lang="en-US" dirty="0"/>
              <a:t>Resources and coming attractions</a:t>
            </a:r>
          </a:p>
        </p:txBody>
      </p:sp>
      <p:sp>
        <p:nvSpPr>
          <p:cNvPr id="20" name="Content Placeholder 2">
            <a:extLst>
              <a:ext uri="{FF2B5EF4-FFF2-40B4-BE49-F238E27FC236}">
                <a16:creationId xmlns:a16="http://schemas.microsoft.com/office/drawing/2014/main" id="{A62A2035-7B17-4019-B302-7F8769EDEA2B}"/>
              </a:ext>
            </a:extLst>
          </p:cNvPr>
          <p:cNvSpPr txBox="1">
            <a:spLocks/>
          </p:cNvSpPr>
          <p:nvPr/>
        </p:nvSpPr>
        <p:spPr>
          <a:xfrm>
            <a:off x="428017" y="1167319"/>
            <a:ext cx="8269360" cy="5175115"/>
          </a:xfrm>
          <a:prstGeom prst="rect">
            <a:avLst/>
          </a:prstGeom>
        </p:spPr>
        <p:txBody>
          <a:bodyPr>
            <a:normAutofit/>
          </a:bodyPr>
          <a:lstStyle>
            <a:lvl1pPr marL="171446" indent="-171446" algn="l" defTabSz="685783" rtl="0" eaLnBrk="1" latinLnBrk="0" hangingPunct="1">
              <a:lnSpc>
                <a:spcPct val="90000"/>
              </a:lnSpc>
              <a:spcBef>
                <a:spcPts val="751"/>
              </a:spcBef>
              <a:buFont typeface="Arial" panose="020B0604020202020204" pitchFamily="34" charset="0"/>
              <a:buChar char="•"/>
              <a:defRPr sz="2400" kern="1200" baseline="0">
                <a:solidFill>
                  <a:schemeClr val="tx1"/>
                </a:solidFill>
                <a:latin typeface="Calibri Light" panose="020F0302020204030204" pitchFamily="34" charset="0"/>
                <a:ea typeface="+mn-ea"/>
                <a:cs typeface="Calibri Light" panose="020F0302020204030204" pitchFamily="34" charset="0"/>
              </a:defRPr>
            </a:lvl1pPr>
            <a:lvl2pPr marL="342891" indent="-171446" algn="l" defTabSz="685783" rtl="0" eaLnBrk="1" latinLnBrk="0" hangingPunct="1">
              <a:lnSpc>
                <a:spcPct val="90000"/>
              </a:lnSpc>
              <a:spcBef>
                <a:spcPts val="375"/>
              </a:spcBef>
              <a:buFont typeface="Franklin Gothic Book" panose="020B0503020102020204" pitchFamily="34" charset="0"/>
              <a:buChar char="–"/>
              <a:defRPr sz="2000" kern="1200">
                <a:solidFill>
                  <a:schemeClr val="tx1"/>
                </a:solidFill>
                <a:latin typeface="Calibri Light" panose="020F0302020204030204" pitchFamily="34" charset="0"/>
                <a:ea typeface="+mn-ea"/>
                <a:cs typeface="Calibri Light" panose="020F0302020204030204" pitchFamily="34" charset="0"/>
              </a:defRPr>
            </a:lvl2pPr>
            <a:lvl3pPr marL="514338" indent="-171446" algn="l" defTabSz="685783" rtl="0" eaLnBrk="1" latinLnBrk="0" hangingPunct="1">
              <a:lnSpc>
                <a:spcPct val="90000"/>
              </a:lnSpc>
              <a:spcBef>
                <a:spcPts val="375"/>
              </a:spcBef>
              <a:buFont typeface="Courier New" panose="02070309020205020404" pitchFamily="49" charset="0"/>
              <a:buChar char="o"/>
              <a:defRPr sz="1800" kern="1200">
                <a:solidFill>
                  <a:schemeClr val="tx1"/>
                </a:solidFill>
                <a:latin typeface="Calibri Light" panose="020F0302020204030204" pitchFamily="34" charset="0"/>
                <a:ea typeface="+mn-ea"/>
                <a:cs typeface="Calibri Light" panose="020F0302020204030204" pitchFamily="34" charset="0"/>
              </a:defRPr>
            </a:lvl3pPr>
            <a:lvl4pPr marL="685783" indent="-171446" algn="l" defTabSz="685783" rtl="0" eaLnBrk="1" latinLnBrk="0" hangingPunct="1">
              <a:lnSpc>
                <a:spcPct val="90000"/>
              </a:lnSpc>
              <a:spcBef>
                <a:spcPts val="375"/>
              </a:spcBef>
              <a:buFont typeface="Wingdings" panose="05000000000000000000" pitchFamily="2" charset="2"/>
              <a:buChar char="§"/>
              <a:defRPr sz="1600" kern="1200">
                <a:solidFill>
                  <a:schemeClr val="tx1"/>
                </a:solidFill>
                <a:latin typeface="Calibri Light" panose="020F0302020204030204" pitchFamily="34" charset="0"/>
                <a:ea typeface="+mn-ea"/>
                <a:cs typeface="Calibri Light" panose="020F0302020204030204" pitchFamily="34" charset="0"/>
              </a:defRPr>
            </a:lvl4pPr>
            <a:lvl5pPr marL="900091" indent="-214308" algn="l" defTabSz="685783" rtl="0" eaLnBrk="1" latinLnBrk="0" hangingPunct="1">
              <a:lnSpc>
                <a:spcPct val="90000"/>
              </a:lnSpc>
              <a:spcBef>
                <a:spcPts val="375"/>
              </a:spcBef>
              <a:buFont typeface="Wingdings" panose="05000000000000000000" pitchFamily="2" charset="2"/>
              <a:buChar char="Ø"/>
              <a:defRPr sz="1200"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marL="342900" indent="-342900"/>
            <a:r>
              <a:rPr lang="en-US" dirty="0"/>
              <a:t>Space-Filling paper:  </a:t>
            </a:r>
            <a:r>
              <a:rPr lang="en-US" dirty="0">
                <a:hlinkClick r:id="rId2"/>
              </a:rPr>
              <a:t>https://testscience.org/wp-content/uploads/formidable/20/SFD_Literature_Review_Final.html</a:t>
            </a:r>
            <a:r>
              <a:rPr lang="en-US" dirty="0"/>
              <a:t> </a:t>
            </a:r>
          </a:p>
          <a:p>
            <a:pPr marL="342900" indent="-342900"/>
            <a:endParaRPr lang="en-US" dirty="0"/>
          </a:p>
          <a:p>
            <a:pPr marL="342900" indent="-342900"/>
            <a:r>
              <a:rPr lang="en-US" dirty="0"/>
              <a:t>M&amp;S Handbook:  </a:t>
            </a:r>
            <a:r>
              <a:rPr lang="en-US" dirty="0">
                <a:hlinkClick r:id="rId3"/>
              </a:rPr>
              <a:t>https://testscience.org/wp-content/uploads/formidable/20/Handbook-on-Statistical-Design-Analysis-Techniques-for-Modeling-Simulation-Validation-Reduced.pdf</a:t>
            </a:r>
            <a:r>
              <a:rPr lang="en-US" dirty="0"/>
              <a:t> </a:t>
            </a:r>
          </a:p>
          <a:p>
            <a:pPr marL="342900" indent="-342900"/>
            <a:endParaRPr lang="en-US" dirty="0"/>
          </a:p>
          <a:p>
            <a:pPr marL="342900" indent="-342900"/>
            <a:r>
              <a:rPr lang="en-US" dirty="0"/>
              <a:t>Metamodeling paper: Public soon!</a:t>
            </a:r>
          </a:p>
        </p:txBody>
      </p:sp>
      <p:sp>
        <p:nvSpPr>
          <p:cNvPr id="4" name="Text Placeholder 3">
            <a:extLst>
              <a:ext uri="{FF2B5EF4-FFF2-40B4-BE49-F238E27FC236}">
                <a16:creationId xmlns:a16="http://schemas.microsoft.com/office/drawing/2014/main" id="{424482F1-7D95-43EE-A153-343AC2FB3510}"/>
              </a:ext>
            </a:extLst>
          </p:cNvPr>
          <p:cNvSpPr txBox="1">
            <a:spLocks/>
          </p:cNvSpPr>
          <p:nvPr/>
        </p:nvSpPr>
        <p:spPr>
          <a:xfrm>
            <a:off x="189531" y="6491655"/>
            <a:ext cx="7459270" cy="277005"/>
          </a:xfrm>
          <a:prstGeom prst="rect">
            <a:avLst/>
          </a:prstGeom>
        </p:spPr>
        <p:txBody>
          <a:bodyPr/>
          <a:lstStyle>
            <a:lvl1pPr marL="171446" indent="-171446" algn="l" defTabSz="685783" rtl="0" eaLnBrk="1" latinLnBrk="0" hangingPunct="1">
              <a:lnSpc>
                <a:spcPct val="90000"/>
              </a:lnSpc>
              <a:spcBef>
                <a:spcPts val="751"/>
              </a:spcBef>
              <a:buFont typeface="Arial" panose="020B0604020202020204" pitchFamily="34" charset="0"/>
              <a:buChar char="•"/>
              <a:defRPr sz="2400" kern="1200" baseline="0">
                <a:solidFill>
                  <a:schemeClr val="tx1"/>
                </a:solidFill>
                <a:latin typeface="Calibri Light" panose="020F0302020204030204" pitchFamily="34" charset="0"/>
                <a:ea typeface="+mn-ea"/>
                <a:cs typeface="Calibri Light" panose="020F0302020204030204" pitchFamily="34" charset="0"/>
              </a:defRPr>
            </a:lvl1pPr>
            <a:lvl2pPr marL="342891" indent="-171446" algn="l" defTabSz="685783" rtl="0" eaLnBrk="1" latinLnBrk="0" hangingPunct="1">
              <a:lnSpc>
                <a:spcPct val="90000"/>
              </a:lnSpc>
              <a:spcBef>
                <a:spcPts val="375"/>
              </a:spcBef>
              <a:buFont typeface="Franklin Gothic Book" panose="020B0503020102020204" pitchFamily="34" charset="0"/>
              <a:buChar char="–"/>
              <a:defRPr sz="2000" kern="1200">
                <a:solidFill>
                  <a:schemeClr val="tx1"/>
                </a:solidFill>
                <a:latin typeface="Calibri Light" panose="020F0302020204030204" pitchFamily="34" charset="0"/>
                <a:ea typeface="+mn-ea"/>
                <a:cs typeface="Calibri Light" panose="020F0302020204030204" pitchFamily="34" charset="0"/>
              </a:defRPr>
            </a:lvl2pPr>
            <a:lvl3pPr marL="514338" indent="-171446" algn="l" defTabSz="685783" rtl="0" eaLnBrk="1" latinLnBrk="0" hangingPunct="1">
              <a:lnSpc>
                <a:spcPct val="90000"/>
              </a:lnSpc>
              <a:spcBef>
                <a:spcPts val="375"/>
              </a:spcBef>
              <a:buFont typeface="Courier New" panose="02070309020205020404" pitchFamily="49" charset="0"/>
              <a:buChar char="o"/>
              <a:defRPr sz="1800" kern="1200">
                <a:solidFill>
                  <a:schemeClr val="tx1"/>
                </a:solidFill>
                <a:latin typeface="Calibri Light" panose="020F0302020204030204" pitchFamily="34" charset="0"/>
                <a:ea typeface="+mn-ea"/>
                <a:cs typeface="Calibri Light" panose="020F0302020204030204" pitchFamily="34" charset="0"/>
              </a:defRPr>
            </a:lvl3pPr>
            <a:lvl4pPr marL="685783" indent="-171446" algn="l" defTabSz="685783" rtl="0" eaLnBrk="1" latinLnBrk="0" hangingPunct="1">
              <a:lnSpc>
                <a:spcPct val="90000"/>
              </a:lnSpc>
              <a:spcBef>
                <a:spcPts val="375"/>
              </a:spcBef>
              <a:buFont typeface="Wingdings" panose="05000000000000000000" pitchFamily="2" charset="2"/>
              <a:buChar char="§"/>
              <a:defRPr sz="1600" kern="1200">
                <a:solidFill>
                  <a:schemeClr val="tx1"/>
                </a:solidFill>
                <a:latin typeface="Calibri Light" panose="020F0302020204030204" pitchFamily="34" charset="0"/>
                <a:ea typeface="+mn-ea"/>
                <a:cs typeface="Calibri Light" panose="020F0302020204030204" pitchFamily="34" charset="0"/>
              </a:defRPr>
            </a:lvl4pPr>
            <a:lvl5pPr marL="900091" indent="-214308" algn="l" defTabSz="685783" rtl="0" eaLnBrk="1" latinLnBrk="0" hangingPunct="1">
              <a:lnSpc>
                <a:spcPct val="90000"/>
              </a:lnSpc>
              <a:spcBef>
                <a:spcPts val="375"/>
              </a:spcBef>
              <a:buFont typeface="Wingdings" panose="05000000000000000000" pitchFamily="2" charset="2"/>
              <a:buChar char="Ø"/>
              <a:defRPr sz="1200"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marL="0" indent="0">
              <a:buNone/>
            </a:pPr>
            <a:r>
              <a:rPr lang="en-US" sz="1000" dirty="0"/>
              <a:t>M&amp;S: Modeling and Simulation</a:t>
            </a:r>
          </a:p>
        </p:txBody>
      </p:sp>
    </p:spTree>
    <p:extLst>
      <p:ext uri="{BB962C8B-B14F-4D97-AF65-F5344CB8AC3E}">
        <p14:creationId xmlns:p14="http://schemas.microsoft.com/office/powerpoint/2010/main" val="29363693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1F5A7F4-DA5A-4AE9-BC9E-E220B07F615B}"/>
              </a:ext>
            </a:extLst>
          </p:cNvPr>
          <p:cNvSpPr>
            <a:spLocks noGrp="1"/>
          </p:cNvSpPr>
          <p:nvPr>
            <p:ph type="body" sz="quarter" idx="10"/>
          </p:nvPr>
        </p:nvSpPr>
        <p:spPr/>
        <p:txBody>
          <a:bodyPr>
            <a:normAutofit/>
          </a:bodyPr>
          <a:lstStyle/>
          <a:p>
            <a:r>
              <a:rPr lang="en-US" sz="3200" dirty="0"/>
              <a:t>BACKUP</a:t>
            </a:r>
          </a:p>
        </p:txBody>
      </p:sp>
    </p:spTree>
    <p:extLst>
      <p:ext uri="{BB962C8B-B14F-4D97-AF65-F5344CB8AC3E}">
        <p14:creationId xmlns:p14="http://schemas.microsoft.com/office/powerpoint/2010/main" val="17499430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3CA3DB-2860-4A11-A341-46169A308E13}"/>
              </a:ext>
            </a:extLst>
          </p:cNvPr>
          <p:cNvSpPr>
            <a:spLocks noGrp="1"/>
          </p:cNvSpPr>
          <p:nvPr>
            <p:ph type="title"/>
          </p:nvPr>
        </p:nvSpPr>
        <p:spPr>
          <a:xfrm>
            <a:off x="234683" y="205099"/>
            <a:ext cx="8674639" cy="918445"/>
          </a:xfrm>
        </p:spPr>
        <p:txBody>
          <a:bodyPr/>
          <a:lstStyle/>
          <a:p>
            <a:r>
              <a:rPr lang="en-US" dirty="0"/>
              <a:t>Different M&amp;S architectures have characteristics influencing analysis</a:t>
            </a:r>
          </a:p>
        </p:txBody>
      </p:sp>
      <p:graphicFrame>
        <p:nvGraphicFramePr>
          <p:cNvPr id="2" name="Table 1">
            <a:extLst>
              <a:ext uri="{FF2B5EF4-FFF2-40B4-BE49-F238E27FC236}">
                <a16:creationId xmlns:a16="http://schemas.microsoft.com/office/drawing/2014/main" id="{E79BEC3E-A2A8-463F-9BFA-732DF1EFD0CE}"/>
              </a:ext>
            </a:extLst>
          </p:cNvPr>
          <p:cNvGraphicFramePr>
            <a:graphicFrameLocks noGrp="1"/>
          </p:cNvGraphicFramePr>
          <p:nvPr>
            <p:extLst/>
          </p:nvPr>
        </p:nvGraphicFramePr>
        <p:xfrm>
          <a:off x="457200" y="1312809"/>
          <a:ext cx="8229600" cy="4754950"/>
        </p:xfrm>
        <a:graphic>
          <a:graphicData uri="http://schemas.openxmlformats.org/drawingml/2006/table">
            <a:tbl>
              <a:tblPr firstRow="1" bandRow="1" bandCol="1">
                <a:tableStyleId>{69012ECD-51FC-41F1-AA8D-1B2483CD663E}</a:tableStyleId>
              </a:tblPr>
              <a:tblGrid>
                <a:gridCol w="2743200">
                  <a:extLst>
                    <a:ext uri="{9D8B030D-6E8A-4147-A177-3AD203B41FA5}">
                      <a16:colId xmlns:a16="http://schemas.microsoft.com/office/drawing/2014/main" val="3318027729"/>
                    </a:ext>
                  </a:extLst>
                </a:gridCol>
                <a:gridCol w="2743200">
                  <a:extLst>
                    <a:ext uri="{9D8B030D-6E8A-4147-A177-3AD203B41FA5}">
                      <a16:colId xmlns:a16="http://schemas.microsoft.com/office/drawing/2014/main" val="2605523711"/>
                    </a:ext>
                  </a:extLst>
                </a:gridCol>
                <a:gridCol w="2743200">
                  <a:extLst>
                    <a:ext uri="{9D8B030D-6E8A-4147-A177-3AD203B41FA5}">
                      <a16:colId xmlns:a16="http://schemas.microsoft.com/office/drawing/2014/main" val="3643426832"/>
                    </a:ext>
                  </a:extLst>
                </a:gridCol>
              </a:tblGrid>
              <a:tr h="313685">
                <a:tc>
                  <a:txBody>
                    <a:bodyPr/>
                    <a:lstStyle/>
                    <a:p>
                      <a:pPr marL="0" marR="0" algn="ctr">
                        <a:lnSpc>
                          <a:spcPts val="1200"/>
                        </a:lnSpc>
                        <a:spcBef>
                          <a:spcPts val="300"/>
                        </a:spcBef>
                        <a:spcAft>
                          <a:spcPts val="300"/>
                        </a:spcAft>
                      </a:pPr>
                      <a:r>
                        <a:rPr lang="en-US" sz="1600" dirty="0">
                          <a:effectLst/>
                        </a:rPr>
                        <a:t>Simulation Environment</a:t>
                      </a:r>
                      <a:endParaRPr lang="en-US" sz="1600" b="1" dirty="0">
                        <a:effectLst/>
                        <a:latin typeface="Arial Bold" panose="020B07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ts val="1200"/>
                        </a:lnSpc>
                        <a:spcBef>
                          <a:spcPts val="300"/>
                        </a:spcBef>
                        <a:spcAft>
                          <a:spcPts val="300"/>
                        </a:spcAft>
                      </a:pPr>
                      <a:r>
                        <a:rPr lang="en-US" sz="1600">
                          <a:effectLst/>
                        </a:rPr>
                        <a:t>Acronym</a:t>
                      </a:r>
                      <a:endParaRPr lang="en-US" sz="1600" b="1">
                        <a:effectLst/>
                        <a:latin typeface="Arial Bold" panose="020B07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ts val="1200"/>
                        </a:lnSpc>
                        <a:spcBef>
                          <a:spcPts val="300"/>
                        </a:spcBef>
                        <a:spcAft>
                          <a:spcPts val="300"/>
                        </a:spcAft>
                      </a:pPr>
                      <a:r>
                        <a:rPr lang="en-US" sz="1600" dirty="0">
                          <a:effectLst/>
                        </a:rPr>
                        <a:t>Description</a:t>
                      </a:r>
                      <a:r>
                        <a:rPr lang="en-US" sz="1200" dirty="0">
                          <a:effectLst/>
                        </a:rPr>
                        <a:t>  </a:t>
                      </a:r>
                      <a:endParaRPr lang="en-US" sz="1600" b="1" dirty="0">
                        <a:effectLst/>
                        <a:latin typeface="Arial Bold" panose="020B07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602000328"/>
                  </a:ext>
                </a:extLst>
              </a:tr>
              <a:tr h="1110317">
                <a:tc>
                  <a:txBody>
                    <a:bodyPr/>
                    <a:lstStyle/>
                    <a:p>
                      <a:pPr marL="0" marR="0" algn="ctr">
                        <a:spcBef>
                          <a:spcPts val="600"/>
                        </a:spcBef>
                        <a:spcAft>
                          <a:spcPts val="180"/>
                        </a:spcAft>
                      </a:pPr>
                      <a:r>
                        <a:rPr lang="en-US" sz="1600">
                          <a:effectLst/>
                        </a:rPr>
                        <a:t>Digital Simulation</a:t>
                      </a:r>
                      <a:endParaRPr lang="en-US" sz="1600">
                        <a:effectLst/>
                        <a:latin typeface="Arial" panose="020B0604020202020204" pitchFamily="34" charset="0"/>
                        <a:ea typeface="Calibri" panose="020F0502020204030204" pitchFamily="34" charset="0"/>
                      </a:endParaRPr>
                    </a:p>
                  </a:txBody>
                  <a:tcPr marL="68580" marR="68580" marT="0" marB="0" anchor="ctr"/>
                </a:tc>
                <a:tc>
                  <a:txBody>
                    <a:bodyPr/>
                    <a:lstStyle/>
                    <a:p>
                      <a:pPr marL="0" marR="0" algn="ctr">
                        <a:spcBef>
                          <a:spcPts val="600"/>
                        </a:spcBef>
                        <a:spcAft>
                          <a:spcPts val="180"/>
                        </a:spcAft>
                      </a:pPr>
                      <a:r>
                        <a:rPr lang="en-US" sz="1600">
                          <a:effectLst/>
                        </a:rPr>
                        <a:t>DSIM</a:t>
                      </a:r>
                      <a:endParaRPr lang="en-US" sz="1600">
                        <a:effectLst/>
                        <a:latin typeface="Arial" panose="020B0604020202020204" pitchFamily="34" charset="0"/>
                        <a:ea typeface="Calibri" panose="020F0502020204030204" pitchFamily="34" charset="0"/>
                      </a:endParaRPr>
                    </a:p>
                  </a:txBody>
                  <a:tcPr marL="68580" marR="68580" marT="0" marB="0" anchor="ctr"/>
                </a:tc>
                <a:tc>
                  <a:txBody>
                    <a:bodyPr/>
                    <a:lstStyle/>
                    <a:p>
                      <a:pPr marL="0" marR="0" algn="l">
                        <a:spcBef>
                          <a:spcPts val="600"/>
                        </a:spcBef>
                        <a:spcAft>
                          <a:spcPts val="180"/>
                        </a:spcAft>
                      </a:pPr>
                      <a:r>
                        <a:rPr lang="en-US" sz="1400" dirty="0">
                          <a:effectLst/>
                        </a:rPr>
                        <a:t>A full digital representation of the physical system and intended operational environment.  Can be deterministic or stochastic.</a:t>
                      </a:r>
                      <a:endParaRPr lang="en-US" sz="1400" dirty="0">
                        <a:effectLst/>
                        <a:latin typeface="Arial" panose="020B0604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3993857911"/>
                  </a:ext>
                </a:extLst>
              </a:tr>
              <a:tr h="1554442">
                <a:tc>
                  <a:txBody>
                    <a:bodyPr/>
                    <a:lstStyle/>
                    <a:p>
                      <a:pPr marL="0" marR="0" algn="ctr">
                        <a:spcBef>
                          <a:spcPts val="600"/>
                        </a:spcBef>
                        <a:spcAft>
                          <a:spcPts val="180"/>
                        </a:spcAft>
                      </a:pPr>
                      <a:r>
                        <a:rPr lang="en-US" sz="1600">
                          <a:effectLst/>
                        </a:rPr>
                        <a:t>Hardware-in-the-Loop</a:t>
                      </a:r>
                      <a:endParaRPr lang="en-US" sz="1600">
                        <a:effectLst/>
                        <a:latin typeface="Arial" panose="020B0604020202020204" pitchFamily="34" charset="0"/>
                        <a:ea typeface="Calibri" panose="020F0502020204030204" pitchFamily="34" charset="0"/>
                      </a:endParaRPr>
                    </a:p>
                  </a:txBody>
                  <a:tcPr marL="68580" marR="68580" marT="0" marB="0" anchor="ctr"/>
                </a:tc>
                <a:tc>
                  <a:txBody>
                    <a:bodyPr/>
                    <a:lstStyle/>
                    <a:p>
                      <a:pPr marL="0" marR="0" algn="ctr">
                        <a:spcBef>
                          <a:spcPts val="600"/>
                        </a:spcBef>
                        <a:spcAft>
                          <a:spcPts val="180"/>
                        </a:spcAft>
                      </a:pPr>
                      <a:r>
                        <a:rPr lang="en-US" sz="1600">
                          <a:effectLst/>
                        </a:rPr>
                        <a:t>HITL</a:t>
                      </a:r>
                      <a:endParaRPr lang="en-US" sz="1600">
                        <a:effectLst/>
                        <a:latin typeface="Arial" panose="020B0604020202020204" pitchFamily="34" charset="0"/>
                        <a:ea typeface="Calibri" panose="020F0502020204030204" pitchFamily="34" charset="0"/>
                      </a:endParaRPr>
                    </a:p>
                  </a:txBody>
                  <a:tcPr marL="68580" marR="68580" marT="0" marB="0" anchor="ctr"/>
                </a:tc>
                <a:tc>
                  <a:txBody>
                    <a:bodyPr/>
                    <a:lstStyle/>
                    <a:p>
                      <a:pPr marL="0" marR="0" algn="l">
                        <a:spcBef>
                          <a:spcPts val="600"/>
                        </a:spcBef>
                        <a:spcAft>
                          <a:spcPts val="180"/>
                        </a:spcAft>
                      </a:pPr>
                      <a:r>
                        <a:rPr lang="en-US" sz="1400" dirty="0">
                          <a:effectLst/>
                        </a:rPr>
                        <a:t>A simulation that includes actual physical system hardware.</a:t>
                      </a:r>
                      <a:r>
                        <a:rPr lang="en-US" sz="1100" dirty="0">
                          <a:effectLst/>
                        </a:rPr>
                        <a:t>  </a:t>
                      </a:r>
                      <a:r>
                        <a:rPr lang="en-US" sz="1400" dirty="0">
                          <a:effectLst/>
                        </a:rPr>
                        <a:t> Can be deterministic or stochastic, but often is stochastic due to the architecture of such simulations.</a:t>
                      </a:r>
                      <a:endParaRPr lang="en-US" sz="1400" dirty="0">
                        <a:effectLst/>
                        <a:latin typeface="Arial" panose="020B0604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2361831570"/>
                  </a:ext>
                </a:extLst>
              </a:tr>
              <a:tr h="888253">
                <a:tc>
                  <a:txBody>
                    <a:bodyPr/>
                    <a:lstStyle/>
                    <a:p>
                      <a:pPr marL="0" marR="0" algn="ctr">
                        <a:spcBef>
                          <a:spcPts val="600"/>
                        </a:spcBef>
                        <a:spcAft>
                          <a:spcPts val="180"/>
                        </a:spcAft>
                      </a:pPr>
                      <a:r>
                        <a:rPr lang="en-US" sz="1600">
                          <a:effectLst/>
                        </a:rPr>
                        <a:t>Software-in-the-Loop</a:t>
                      </a:r>
                      <a:endParaRPr lang="en-US" sz="1600">
                        <a:effectLst/>
                        <a:latin typeface="Arial" panose="020B0604020202020204" pitchFamily="34" charset="0"/>
                        <a:ea typeface="Calibri" panose="020F0502020204030204" pitchFamily="34" charset="0"/>
                      </a:endParaRPr>
                    </a:p>
                  </a:txBody>
                  <a:tcPr marL="68580" marR="68580" marT="0" marB="0" anchor="ctr"/>
                </a:tc>
                <a:tc>
                  <a:txBody>
                    <a:bodyPr/>
                    <a:lstStyle/>
                    <a:p>
                      <a:pPr marL="0" marR="0" algn="ctr">
                        <a:spcBef>
                          <a:spcPts val="600"/>
                        </a:spcBef>
                        <a:spcAft>
                          <a:spcPts val="180"/>
                        </a:spcAft>
                      </a:pPr>
                      <a:r>
                        <a:rPr lang="en-US" sz="1600">
                          <a:effectLst/>
                        </a:rPr>
                        <a:t>SITL</a:t>
                      </a:r>
                      <a:endParaRPr lang="en-US" sz="1600">
                        <a:effectLst/>
                        <a:latin typeface="Arial" panose="020B0604020202020204" pitchFamily="34" charset="0"/>
                        <a:ea typeface="Calibri" panose="020F0502020204030204" pitchFamily="34" charset="0"/>
                      </a:endParaRPr>
                    </a:p>
                  </a:txBody>
                  <a:tcPr marL="68580" marR="68580" marT="0" marB="0" anchor="ctr"/>
                </a:tc>
                <a:tc>
                  <a:txBody>
                    <a:bodyPr/>
                    <a:lstStyle/>
                    <a:p>
                      <a:pPr marL="0" marR="0" algn="l">
                        <a:spcBef>
                          <a:spcPts val="600"/>
                        </a:spcBef>
                        <a:spcAft>
                          <a:spcPts val="180"/>
                        </a:spcAft>
                      </a:pPr>
                      <a:r>
                        <a:rPr lang="en-US" sz="1400" dirty="0">
                          <a:effectLst/>
                        </a:rPr>
                        <a:t>A simulation incorporating actual physical system software.  May be deterministic or stochastic.</a:t>
                      </a:r>
                      <a:endParaRPr lang="en-US" sz="1400" dirty="0">
                        <a:effectLst/>
                        <a:latin typeface="Arial" panose="020B0604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220203462"/>
                  </a:ext>
                </a:extLst>
              </a:tr>
              <a:tr h="888253">
                <a:tc>
                  <a:txBody>
                    <a:bodyPr/>
                    <a:lstStyle/>
                    <a:p>
                      <a:pPr marL="0" marR="0" algn="ctr">
                        <a:spcBef>
                          <a:spcPts val="600"/>
                        </a:spcBef>
                        <a:spcAft>
                          <a:spcPts val="180"/>
                        </a:spcAft>
                      </a:pPr>
                      <a:r>
                        <a:rPr lang="en-US" sz="1600" dirty="0">
                          <a:effectLst/>
                        </a:rPr>
                        <a:t>Operator-in-the-Loop</a:t>
                      </a:r>
                      <a:endParaRPr lang="en-US" sz="1600" dirty="0">
                        <a:effectLst/>
                        <a:latin typeface="Arial" panose="020B0604020202020204" pitchFamily="34" charset="0"/>
                        <a:ea typeface="Calibri" panose="020F0502020204030204" pitchFamily="34" charset="0"/>
                      </a:endParaRPr>
                    </a:p>
                  </a:txBody>
                  <a:tcPr marL="68580" marR="68580" marT="0" marB="0" anchor="ctr"/>
                </a:tc>
                <a:tc>
                  <a:txBody>
                    <a:bodyPr/>
                    <a:lstStyle/>
                    <a:p>
                      <a:pPr marL="0" marR="0" algn="ctr">
                        <a:spcBef>
                          <a:spcPts val="600"/>
                        </a:spcBef>
                        <a:spcAft>
                          <a:spcPts val="180"/>
                        </a:spcAft>
                      </a:pPr>
                      <a:r>
                        <a:rPr lang="en-US" sz="1600">
                          <a:effectLst/>
                        </a:rPr>
                        <a:t>OITL</a:t>
                      </a:r>
                      <a:endParaRPr lang="en-US" sz="1600">
                        <a:effectLst/>
                        <a:latin typeface="Arial" panose="020B0604020202020204" pitchFamily="34" charset="0"/>
                        <a:ea typeface="Calibri" panose="020F0502020204030204" pitchFamily="34" charset="0"/>
                      </a:endParaRPr>
                    </a:p>
                  </a:txBody>
                  <a:tcPr marL="68580" marR="68580" marT="0" marB="0" anchor="ctr"/>
                </a:tc>
                <a:tc>
                  <a:txBody>
                    <a:bodyPr/>
                    <a:lstStyle/>
                    <a:p>
                      <a:pPr marL="0" marR="0" algn="l">
                        <a:spcBef>
                          <a:spcPts val="600"/>
                        </a:spcBef>
                        <a:spcAft>
                          <a:spcPts val="180"/>
                        </a:spcAft>
                      </a:pPr>
                      <a:r>
                        <a:rPr lang="en-US" sz="1400" dirty="0">
                          <a:effectLst/>
                        </a:rPr>
                        <a:t>A simulation that includes inputs and decisions from at least one operator.  Highly stochastic.</a:t>
                      </a:r>
                      <a:endParaRPr lang="en-US" sz="1400" dirty="0">
                        <a:effectLst/>
                        <a:latin typeface="Arial" panose="020B0604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1863017176"/>
                  </a:ext>
                </a:extLst>
              </a:tr>
            </a:tbl>
          </a:graphicData>
        </a:graphic>
      </p:graphicFrame>
      <p:sp>
        <p:nvSpPr>
          <p:cNvPr id="4" name="Text Placeholder 3">
            <a:extLst>
              <a:ext uri="{FF2B5EF4-FFF2-40B4-BE49-F238E27FC236}">
                <a16:creationId xmlns:a16="http://schemas.microsoft.com/office/drawing/2014/main" id="{EC60CE4A-27E7-4AE6-B3C0-718DEFB12CB4}"/>
              </a:ext>
            </a:extLst>
          </p:cNvPr>
          <p:cNvSpPr txBox="1">
            <a:spLocks/>
          </p:cNvSpPr>
          <p:nvPr/>
        </p:nvSpPr>
        <p:spPr>
          <a:xfrm>
            <a:off x="189531" y="6491655"/>
            <a:ext cx="7459270" cy="277005"/>
          </a:xfrm>
          <a:prstGeom prst="rect">
            <a:avLst/>
          </a:prstGeom>
        </p:spPr>
        <p:txBody>
          <a:bodyPr/>
          <a:lstStyle>
            <a:lvl1pPr marL="171446" indent="-171446" algn="l" defTabSz="685783" rtl="0" eaLnBrk="1" latinLnBrk="0" hangingPunct="1">
              <a:lnSpc>
                <a:spcPct val="90000"/>
              </a:lnSpc>
              <a:spcBef>
                <a:spcPts val="751"/>
              </a:spcBef>
              <a:buFont typeface="Arial" panose="020B0604020202020204" pitchFamily="34" charset="0"/>
              <a:buChar char="•"/>
              <a:defRPr sz="2400" kern="1200" baseline="0">
                <a:solidFill>
                  <a:schemeClr val="tx1"/>
                </a:solidFill>
                <a:latin typeface="Calibri Light" panose="020F0302020204030204" pitchFamily="34" charset="0"/>
                <a:ea typeface="+mn-ea"/>
                <a:cs typeface="Calibri Light" panose="020F0302020204030204" pitchFamily="34" charset="0"/>
              </a:defRPr>
            </a:lvl1pPr>
            <a:lvl2pPr marL="342891" indent="-171446" algn="l" defTabSz="685783" rtl="0" eaLnBrk="1" latinLnBrk="0" hangingPunct="1">
              <a:lnSpc>
                <a:spcPct val="90000"/>
              </a:lnSpc>
              <a:spcBef>
                <a:spcPts val="375"/>
              </a:spcBef>
              <a:buFont typeface="Franklin Gothic Book" panose="020B0503020102020204" pitchFamily="34" charset="0"/>
              <a:buChar char="–"/>
              <a:defRPr sz="2000" kern="1200">
                <a:solidFill>
                  <a:schemeClr val="tx1"/>
                </a:solidFill>
                <a:latin typeface="Calibri Light" panose="020F0302020204030204" pitchFamily="34" charset="0"/>
                <a:ea typeface="+mn-ea"/>
                <a:cs typeface="Calibri Light" panose="020F0302020204030204" pitchFamily="34" charset="0"/>
              </a:defRPr>
            </a:lvl2pPr>
            <a:lvl3pPr marL="514338" indent="-171446" algn="l" defTabSz="685783" rtl="0" eaLnBrk="1" latinLnBrk="0" hangingPunct="1">
              <a:lnSpc>
                <a:spcPct val="90000"/>
              </a:lnSpc>
              <a:spcBef>
                <a:spcPts val="375"/>
              </a:spcBef>
              <a:buFont typeface="Courier New" panose="02070309020205020404" pitchFamily="49" charset="0"/>
              <a:buChar char="o"/>
              <a:defRPr sz="1800" kern="1200">
                <a:solidFill>
                  <a:schemeClr val="tx1"/>
                </a:solidFill>
                <a:latin typeface="Calibri Light" panose="020F0302020204030204" pitchFamily="34" charset="0"/>
                <a:ea typeface="+mn-ea"/>
                <a:cs typeface="Calibri Light" panose="020F0302020204030204" pitchFamily="34" charset="0"/>
              </a:defRPr>
            </a:lvl3pPr>
            <a:lvl4pPr marL="685783" indent="-171446" algn="l" defTabSz="685783" rtl="0" eaLnBrk="1" latinLnBrk="0" hangingPunct="1">
              <a:lnSpc>
                <a:spcPct val="90000"/>
              </a:lnSpc>
              <a:spcBef>
                <a:spcPts val="375"/>
              </a:spcBef>
              <a:buFont typeface="Wingdings" panose="05000000000000000000" pitchFamily="2" charset="2"/>
              <a:buChar char="§"/>
              <a:defRPr sz="1600" kern="1200">
                <a:solidFill>
                  <a:schemeClr val="tx1"/>
                </a:solidFill>
                <a:latin typeface="Calibri Light" panose="020F0302020204030204" pitchFamily="34" charset="0"/>
                <a:ea typeface="+mn-ea"/>
                <a:cs typeface="Calibri Light" panose="020F0302020204030204" pitchFamily="34" charset="0"/>
              </a:defRPr>
            </a:lvl4pPr>
            <a:lvl5pPr marL="900091" indent="-214308" algn="l" defTabSz="685783" rtl="0" eaLnBrk="1" latinLnBrk="0" hangingPunct="1">
              <a:lnSpc>
                <a:spcPct val="90000"/>
              </a:lnSpc>
              <a:spcBef>
                <a:spcPts val="375"/>
              </a:spcBef>
              <a:buFont typeface="Wingdings" panose="05000000000000000000" pitchFamily="2" charset="2"/>
              <a:buChar char="Ø"/>
              <a:defRPr sz="1200"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marL="0" indent="0">
              <a:buNone/>
            </a:pPr>
            <a:r>
              <a:rPr lang="en-US" sz="1000" dirty="0"/>
              <a:t>M&amp;S: Modeling and Simulation</a:t>
            </a:r>
          </a:p>
        </p:txBody>
      </p:sp>
    </p:spTree>
    <p:extLst>
      <p:ext uri="{BB962C8B-B14F-4D97-AF65-F5344CB8AC3E}">
        <p14:creationId xmlns:p14="http://schemas.microsoft.com/office/powerpoint/2010/main" val="861587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descr="Figure 10.3: Visualization of sliced Latin hypercube design. Each point represents where an observation will be collected. The points are embedded in a Voronoi diagram, where all points within a cell are closest to the observation (the dot) in the cell.">
            <a:extLst>
              <a:ext uri="{FF2B5EF4-FFF2-40B4-BE49-F238E27FC236}">
                <a16:creationId xmlns:a16="http://schemas.microsoft.com/office/drawing/2014/main" id="{FFBF6B06-054D-49CD-A629-BC242DD69F0D}"/>
              </a:ext>
            </a:extLst>
          </p:cNvPr>
          <p:cNvPicPr/>
          <p:nvPr/>
        </p:nvPicPr>
        <p:blipFill>
          <a:blip r:embed="rId2"/>
          <a:stretch>
            <a:fillRect/>
          </a:stretch>
        </p:blipFill>
        <p:spPr bwMode="auto">
          <a:xfrm>
            <a:off x="1095375" y="1515543"/>
            <a:ext cx="6953250" cy="1738312"/>
          </a:xfrm>
          <a:prstGeom prst="rect">
            <a:avLst/>
          </a:prstGeom>
          <a:noFill/>
          <a:ln w="9525">
            <a:noFill/>
            <a:headEnd/>
            <a:tailEnd/>
          </a:ln>
        </p:spPr>
      </p:pic>
      <p:pic>
        <p:nvPicPr>
          <p:cNvPr id="4" name="Picture" descr="Figure 10.4: Observed response variables from the deterministic simulation using the sliced Latin hypercube design. The Voronoi diagram shown in 10.3 gets the cells colored in with the nearest response variable’s value in the DOE to generate this figure. Hence this figure can be seen as showing the predictions of a nearest neighbor interpolator.">
            <a:extLst>
              <a:ext uri="{FF2B5EF4-FFF2-40B4-BE49-F238E27FC236}">
                <a16:creationId xmlns:a16="http://schemas.microsoft.com/office/drawing/2014/main" id="{39CF45FE-E5D2-4348-9BAD-5B0F2B486572}"/>
              </a:ext>
            </a:extLst>
          </p:cNvPr>
          <p:cNvPicPr/>
          <p:nvPr/>
        </p:nvPicPr>
        <p:blipFill rotWithShape="1">
          <a:blip r:embed="rId3"/>
          <a:srcRect b="66198"/>
          <a:stretch/>
        </p:blipFill>
        <p:spPr bwMode="auto">
          <a:xfrm>
            <a:off x="846480" y="3064423"/>
            <a:ext cx="7275446" cy="2767504"/>
          </a:xfrm>
          <a:prstGeom prst="rect">
            <a:avLst/>
          </a:prstGeom>
          <a:noFill/>
          <a:ln w="9525">
            <a:noFill/>
            <a:headEnd/>
            <a:tailEnd/>
          </a:ln>
        </p:spPr>
      </p:pic>
      <p:sp>
        <p:nvSpPr>
          <p:cNvPr id="2" name="Title 1">
            <a:extLst>
              <a:ext uri="{FF2B5EF4-FFF2-40B4-BE49-F238E27FC236}">
                <a16:creationId xmlns:a16="http://schemas.microsoft.com/office/drawing/2014/main" id="{92F75FE2-A208-4EAD-A54F-FCDED2E64700}"/>
              </a:ext>
            </a:extLst>
          </p:cNvPr>
          <p:cNvSpPr>
            <a:spLocks noGrp="1"/>
          </p:cNvSpPr>
          <p:nvPr>
            <p:ph type="title"/>
          </p:nvPr>
        </p:nvSpPr>
        <p:spPr>
          <a:xfrm>
            <a:off x="76200" y="162580"/>
            <a:ext cx="8991600" cy="523220"/>
          </a:xfrm>
        </p:spPr>
        <p:txBody>
          <a:bodyPr/>
          <a:lstStyle/>
          <a:p>
            <a:r>
              <a:rPr lang="en-US" dirty="0"/>
              <a:t>How will we analyze this data?</a:t>
            </a:r>
          </a:p>
        </p:txBody>
      </p:sp>
      <p:sp>
        <p:nvSpPr>
          <p:cNvPr id="10" name="Rectangle 9">
            <a:extLst>
              <a:ext uri="{FF2B5EF4-FFF2-40B4-BE49-F238E27FC236}">
                <a16:creationId xmlns:a16="http://schemas.microsoft.com/office/drawing/2014/main" id="{E4CA3A18-20E8-4935-A706-B200201377BA}"/>
              </a:ext>
            </a:extLst>
          </p:cNvPr>
          <p:cNvSpPr/>
          <p:nvPr/>
        </p:nvSpPr>
        <p:spPr>
          <a:xfrm flipH="1">
            <a:off x="846480" y="4982849"/>
            <a:ext cx="2510753" cy="1472473"/>
          </a:xfrm>
          <a:prstGeom prst="rect">
            <a:avLst/>
          </a:prstGeom>
          <a:solidFill>
            <a:srgbClr val="FF0000"/>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How will we connect the points and quantify our uncertainty of predictions between points?</a:t>
            </a:r>
          </a:p>
        </p:txBody>
      </p:sp>
      <p:sp>
        <p:nvSpPr>
          <p:cNvPr id="11" name="Rectangle 10">
            <a:extLst>
              <a:ext uri="{FF2B5EF4-FFF2-40B4-BE49-F238E27FC236}">
                <a16:creationId xmlns:a16="http://schemas.microsoft.com/office/drawing/2014/main" id="{3771E601-7241-42F9-A336-757F589138C3}"/>
              </a:ext>
            </a:extLst>
          </p:cNvPr>
          <p:cNvSpPr/>
          <p:nvPr/>
        </p:nvSpPr>
        <p:spPr>
          <a:xfrm flipH="1">
            <a:off x="6062281" y="5114433"/>
            <a:ext cx="2059645" cy="1029192"/>
          </a:xfrm>
          <a:prstGeom prst="rect">
            <a:avLst/>
          </a:prstGeom>
          <a:solidFill>
            <a:schemeClr val="bg1">
              <a:lumMod val="65000"/>
            </a:schemeClr>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The simulation outputs are not random</a:t>
            </a:r>
          </a:p>
        </p:txBody>
      </p:sp>
      <p:sp>
        <p:nvSpPr>
          <p:cNvPr id="7" name="Text Placeholder 3">
            <a:extLst>
              <a:ext uri="{FF2B5EF4-FFF2-40B4-BE49-F238E27FC236}">
                <a16:creationId xmlns:a16="http://schemas.microsoft.com/office/drawing/2014/main" id="{4B4FC267-4C7A-42B0-A339-2051ECD06796}"/>
              </a:ext>
            </a:extLst>
          </p:cNvPr>
          <p:cNvSpPr txBox="1">
            <a:spLocks/>
          </p:cNvSpPr>
          <p:nvPr/>
        </p:nvSpPr>
        <p:spPr>
          <a:xfrm>
            <a:off x="189531" y="6491655"/>
            <a:ext cx="7459270" cy="277005"/>
          </a:xfrm>
          <a:prstGeom prst="rect">
            <a:avLst/>
          </a:prstGeom>
        </p:spPr>
        <p:txBody>
          <a:bodyPr/>
          <a:lstStyle>
            <a:lvl1pPr marL="171446" indent="-171446" algn="l" defTabSz="685783" rtl="0" eaLnBrk="1" latinLnBrk="0" hangingPunct="1">
              <a:lnSpc>
                <a:spcPct val="90000"/>
              </a:lnSpc>
              <a:spcBef>
                <a:spcPts val="751"/>
              </a:spcBef>
              <a:buFont typeface="Arial" panose="020B0604020202020204" pitchFamily="34" charset="0"/>
              <a:buChar char="•"/>
              <a:defRPr sz="2400" kern="1200" baseline="0">
                <a:solidFill>
                  <a:schemeClr val="tx1"/>
                </a:solidFill>
                <a:latin typeface="Calibri Light" panose="020F0302020204030204" pitchFamily="34" charset="0"/>
                <a:ea typeface="+mn-ea"/>
                <a:cs typeface="Calibri Light" panose="020F0302020204030204" pitchFamily="34" charset="0"/>
              </a:defRPr>
            </a:lvl1pPr>
            <a:lvl2pPr marL="342891" indent="-171446" algn="l" defTabSz="685783" rtl="0" eaLnBrk="1" latinLnBrk="0" hangingPunct="1">
              <a:lnSpc>
                <a:spcPct val="90000"/>
              </a:lnSpc>
              <a:spcBef>
                <a:spcPts val="375"/>
              </a:spcBef>
              <a:buFont typeface="Franklin Gothic Book" panose="020B0503020102020204" pitchFamily="34" charset="0"/>
              <a:buChar char="–"/>
              <a:defRPr sz="2000" kern="1200">
                <a:solidFill>
                  <a:schemeClr val="tx1"/>
                </a:solidFill>
                <a:latin typeface="Calibri Light" panose="020F0302020204030204" pitchFamily="34" charset="0"/>
                <a:ea typeface="+mn-ea"/>
                <a:cs typeface="Calibri Light" panose="020F0302020204030204" pitchFamily="34" charset="0"/>
              </a:defRPr>
            </a:lvl2pPr>
            <a:lvl3pPr marL="514338" indent="-171446" algn="l" defTabSz="685783" rtl="0" eaLnBrk="1" latinLnBrk="0" hangingPunct="1">
              <a:lnSpc>
                <a:spcPct val="90000"/>
              </a:lnSpc>
              <a:spcBef>
                <a:spcPts val="375"/>
              </a:spcBef>
              <a:buFont typeface="Courier New" panose="02070309020205020404" pitchFamily="49" charset="0"/>
              <a:buChar char="o"/>
              <a:defRPr sz="1800" kern="1200">
                <a:solidFill>
                  <a:schemeClr val="tx1"/>
                </a:solidFill>
                <a:latin typeface="Calibri Light" panose="020F0302020204030204" pitchFamily="34" charset="0"/>
                <a:ea typeface="+mn-ea"/>
                <a:cs typeface="Calibri Light" panose="020F0302020204030204" pitchFamily="34" charset="0"/>
              </a:defRPr>
            </a:lvl3pPr>
            <a:lvl4pPr marL="685783" indent="-171446" algn="l" defTabSz="685783" rtl="0" eaLnBrk="1" latinLnBrk="0" hangingPunct="1">
              <a:lnSpc>
                <a:spcPct val="90000"/>
              </a:lnSpc>
              <a:spcBef>
                <a:spcPts val="375"/>
              </a:spcBef>
              <a:buFont typeface="Wingdings" panose="05000000000000000000" pitchFamily="2" charset="2"/>
              <a:buChar char="§"/>
              <a:defRPr sz="1600" kern="1200">
                <a:solidFill>
                  <a:schemeClr val="tx1"/>
                </a:solidFill>
                <a:latin typeface="Calibri Light" panose="020F0302020204030204" pitchFamily="34" charset="0"/>
                <a:ea typeface="+mn-ea"/>
                <a:cs typeface="Calibri Light" panose="020F0302020204030204" pitchFamily="34" charset="0"/>
              </a:defRPr>
            </a:lvl4pPr>
            <a:lvl5pPr marL="900091" indent="-214308" algn="l" defTabSz="685783" rtl="0" eaLnBrk="1" latinLnBrk="0" hangingPunct="1">
              <a:lnSpc>
                <a:spcPct val="90000"/>
              </a:lnSpc>
              <a:spcBef>
                <a:spcPts val="375"/>
              </a:spcBef>
              <a:buFont typeface="Wingdings" panose="05000000000000000000" pitchFamily="2" charset="2"/>
              <a:buChar char="Ø"/>
              <a:defRPr sz="1200"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marL="0" indent="0">
              <a:buNone/>
            </a:pPr>
            <a:r>
              <a:rPr lang="en-US" sz="1000" dirty="0"/>
              <a:t>WRPA: World Record Paper Airplane</a:t>
            </a:r>
          </a:p>
        </p:txBody>
      </p:sp>
    </p:spTree>
    <p:extLst>
      <p:ext uri="{BB962C8B-B14F-4D97-AF65-F5344CB8AC3E}">
        <p14:creationId xmlns:p14="http://schemas.microsoft.com/office/powerpoint/2010/main" val="31689804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AD335-FF64-4C7B-8B9C-161C37702D0A}"/>
              </a:ext>
            </a:extLst>
          </p:cNvPr>
          <p:cNvSpPr>
            <a:spLocks noGrp="1"/>
          </p:cNvSpPr>
          <p:nvPr>
            <p:ph type="title"/>
          </p:nvPr>
        </p:nvSpPr>
        <p:spPr>
          <a:xfrm>
            <a:off x="76200" y="162580"/>
            <a:ext cx="8991600" cy="523220"/>
          </a:xfrm>
        </p:spPr>
        <p:txBody>
          <a:bodyPr/>
          <a:lstStyle/>
          <a:p>
            <a:r>
              <a:rPr lang="en-US" dirty="0"/>
              <a:t>A metamodel is a useful product in and of itself</a:t>
            </a:r>
          </a:p>
        </p:txBody>
      </p:sp>
      <p:sp>
        <p:nvSpPr>
          <p:cNvPr id="32" name="Text Placeholder 3">
            <a:extLst>
              <a:ext uri="{FF2B5EF4-FFF2-40B4-BE49-F238E27FC236}">
                <a16:creationId xmlns:a16="http://schemas.microsoft.com/office/drawing/2014/main" id="{B6BACF7E-606F-4676-BE09-F7420CFAC717}"/>
              </a:ext>
            </a:extLst>
          </p:cNvPr>
          <p:cNvSpPr txBox="1">
            <a:spLocks/>
          </p:cNvSpPr>
          <p:nvPr/>
        </p:nvSpPr>
        <p:spPr>
          <a:xfrm>
            <a:off x="189531" y="6491655"/>
            <a:ext cx="7459270" cy="277005"/>
          </a:xfrm>
          <a:prstGeom prst="rect">
            <a:avLst/>
          </a:prstGeom>
        </p:spPr>
        <p:txBody>
          <a:bodyPr/>
          <a:lstStyle>
            <a:lvl1pPr marL="171446" indent="-171446" algn="l" defTabSz="685783" rtl="0" eaLnBrk="1" latinLnBrk="0" hangingPunct="1">
              <a:lnSpc>
                <a:spcPct val="90000"/>
              </a:lnSpc>
              <a:spcBef>
                <a:spcPts val="751"/>
              </a:spcBef>
              <a:buFont typeface="Arial" panose="020B0604020202020204" pitchFamily="34" charset="0"/>
              <a:buChar char="•"/>
              <a:defRPr sz="2400" kern="1200" baseline="0">
                <a:solidFill>
                  <a:schemeClr val="tx1"/>
                </a:solidFill>
                <a:latin typeface="Calibri Light" panose="020F0302020204030204" pitchFamily="34" charset="0"/>
                <a:ea typeface="+mn-ea"/>
                <a:cs typeface="Calibri Light" panose="020F0302020204030204" pitchFamily="34" charset="0"/>
              </a:defRPr>
            </a:lvl1pPr>
            <a:lvl2pPr marL="342891" indent="-171446" algn="l" defTabSz="685783" rtl="0" eaLnBrk="1" latinLnBrk="0" hangingPunct="1">
              <a:lnSpc>
                <a:spcPct val="90000"/>
              </a:lnSpc>
              <a:spcBef>
                <a:spcPts val="375"/>
              </a:spcBef>
              <a:buFont typeface="Franklin Gothic Book" panose="020B0503020102020204" pitchFamily="34" charset="0"/>
              <a:buChar char="–"/>
              <a:defRPr sz="2000" kern="1200">
                <a:solidFill>
                  <a:schemeClr val="tx1"/>
                </a:solidFill>
                <a:latin typeface="Calibri Light" panose="020F0302020204030204" pitchFamily="34" charset="0"/>
                <a:ea typeface="+mn-ea"/>
                <a:cs typeface="Calibri Light" panose="020F0302020204030204" pitchFamily="34" charset="0"/>
              </a:defRPr>
            </a:lvl2pPr>
            <a:lvl3pPr marL="514338" indent="-171446" algn="l" defTabSz="685783" rtl="0" eaLnBrk="1" latinLnBrk="0" hangingPunct="1">
              <a:lnSpc>
                <a:spcPct val="90000"/>
              </a:lnSpc>
              <a:spcBef>
                <a:spcPts val="375"/>
              </a:spcBef>
              <a:buFont typeface="Courier New" panose="02070309020205020404" pitchFamily="49" charset="0"/>
              <a:buChar char="o"/>
              <a:defRPr sz="1800" kern="1200">
                <a:solidFill>
                  <a:schemeClr val="tx1"/>
                </a:solidFill>
                <a:latin typeface="Calibri Light" panose="020F0302020204030204" pitchFamily="34" charset="0"/>
                <a:ea typeface="+mn-ea"/>
                <a:cs typeface="Calibri Light" panose="020F0302020204030204" pitchFamily="34" charset="0"/>
              </a:defRPr>
            </a:lvl3pPr>
            <a:lvl4pPr marL="685783" indent="-171446" algn="l" defTabSz="685783" rtl="0" eaLnBrk="1" latinLnBrk="0" hangingPunct="1">
              <a:lnSpc>
                <a:spcPct val="90000"/>
              </a:lnSpc>
              <a:spcBef>
                <a:spcPts val="375"/>
              </a:spcBef>
              <a:buFont typeface="Wingdings" panose="05000000000000000000" pitchFamily="2" charset="2"/>
              <a:buChar char="§"/>
              <a:defRPr sz="1600" kern="1200">
                <a:solidFill>
                  <a:schemeClr val="tx1"/>
                </a:solidFill>
                <a:latin typeface="Calibri Light" panose="020F0302020204030204" pitchFamily="34" charset="0"/>
                <a:ea typeface="+mn-ea"/>
                <a:cs typeface="Calibri Light" panose="020F0302020204030204" pitchFamily="34" charset="0"/>
              </a:defRPr>
            </a:lvl4pPr>
            <a:lvl5pPr marL="900091" indent="-214308" algn="l" defTabSz="685783" rtl="0" eaLnBrk="1" latinLnBrk="0" hangingPunct="1">
              <a:lnSpc>
                <a:spcPct val="90000"/>
              </a:lnSpc>
              <a:spcBef>
                <a:spcPts val="375"/>
              </a:spcBef>
              <a:buFont typeface="Wingdings" panose="05000000000000000000" pitchFamily="2" charset="2"/>
              <a:buChar char="Ø"/>
              <a:defRPr sz="1200"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marL="0" indent="0">
              <a:buNone/>
            </a:pPr>
            <a:r>
              <a:rPr lang="en-US" sz="1000" dirty="0"/>
              <a:t>M&amp;S: Modeling and Simulation; T&amp;E: Test and Evaluation; VV&amp;A: Verification, Validation, and Accreditation</a:t>
            </a:r>
          </a:p>
        </p:txBody>
      </p:sp>
      <p:grpSp>
        <p:nvGrpSpPr>
          <p:cNvPr id="78" name="Group 77">
            <a:extLst>
              <a:ext uri="{FF2B5EF4-FFF2-40B4-BE49-F238E27FC236}">
                <a16:creationId xmlns:a16="http://schemas.microsoft.com/office/drawing/2014/main" id="{58EEFF3F-DF2D-4F06-84FB-6F6C5E4EE31E}"/>
              </a:ext>
            </a:extLst>
          </p:cNvPr>
          <p:cNvGrpSpPr/>
          <p:nvPr/>
        </p:nvGrpSpPr>
        <p:grpSpPr>
          <a:xfrm>
            <a:off x="2026688" y="1093183"/>
            <a:ext cx="3299964" cy="3149241"/>
            <a:chOff x="541298" y="1194657"/>
            <a:chExt cx="3299964" cy="3149241"/>
          </a:xfrm>
        </p:grpSpPr>
        <p:sp>
          <p:nvSpPr>
            <p:cNvPr id="77" name="Rectangle 76">
              <a:extLst>
                <a:ext uri="{FF2B5EF4-FFF2-40B4-BE49-F238E27FC236}">
                  <a16:creationId xmlns:a16="http://schemas.microsoft.com/office/drawing/2014/main" id="{112E0FD9-4A84-4FAA-9CA4-5BC7AE9C7D42}"/>
                </a:ext>
              </a:extLst>
            </p:cNvPr>
            <p:cNvSpPr/>
            <p:nvPr/>
          </p:nvSpPr>
          <p:spPr>
            <a:xfrm>
              <a:off x="541298" y="1194657"/>
              <a:ext cx="3299964" cy="3149241"/>
            </a:xfrm>
            <a:prstGeom prst="rect">
              <a:avLst/>
            </a:prstGeom>
            <a:solidFill>
              <a:schemeClr val="accent1">
                <a:lumMod val="60000"/>
                <a:lumOff val="40000"/>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0F1ED6E-4BA3-4206-8D91-2D0BF3145F33}"/>
                </a:ext>
              </a:extLst>
            </p:cNvPr>
            <p:cNvSpPr txBox="1"/>
            <p:nvPr/>
          </p:nvSpPr>
          <p:spPr>
            <a:xfrm>
              <a:off x="978705" y="1293120"/>
              <a:ext cx="2425147" cy="461665"/>
            </a:xfrm>
            <a:prstGeom prst="rect">
              <a:avLst/>
            </a:prstGeom>
            <a:noFill/>
          </p:spPr>
          <p:txBody>
            <a:bodyPr wrap="square" rtlCol="0">
              <a:spAutoFit/>
            </a:bodyPr>
            <a:lstStyle/>
            <a:p>
              <a:pPr algn="ctr"/>
              <a:r>
                <a:rPr lang="en-US" sz="2400" b="1" dirty="0"/>
                <a:t>T&amp;E</a:t>
              </a:r>
            </a:p>
          </p:txBody>
        </p:sp>
        <p:grpSp>
          <p:nvGrpSpPr>
            <p:cNvPr id="40" name="Group 39">
              <a:extLst>
                <a:ext uri="{FF2B5EF4-FFF2-40B4-BE49-F238E27FC236}">
                  <a16:creationId xmlns:a16="http://schemas.microsoft.com/office/drawing/2014/main" id="{CA1B99DE-F304-4683-8D00-556EAAF822EC}"/>
                </a:ext>
              </a:extLst>
            </p:cNvPr>
            <p:cNvGrpSpPr/>
            <p:nvPr/>
          </p:nvGrpSpPr>
          <p:grpSpPr>
            <a:xfrm>
              <a:off x="1193442" y="2550011"/>
              <a:ext cx="1997598" cy="690466"/>
              <a:chOff x="2969817" y="3449478"/>
              <a:chExt cx="2645465" cy="914400"/>
            </a:xfrm>
          </p:grpSpPr>
          <p:pic>
            <p:nvPicPr>
              <p:cNvPr id="38" name="Graphic 37" descr="Classroom">
                <a:extLst>
                  <a:ext uri="{FF2B5EF4-FFF2-40B4-BE49-F238E27FC236}">
                    <a16:creationId xmlns:a16="http://schemas.microsoft.com/office/drawing/2014/main" id="{19DA1DBA-5FEB-42EB-A4D0-9721469D950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969817" y="3449478"/>
                <a:ext cx="914400" cy="914400"/>
              </a:xfrm>
              <a:prstGeom prst="rect">
                <a:avLst/>
              </a:prstGeom>
            </p:spPr>
          </p:pic>
          <p:sp>
            <p:nvSpPr>
              <p:cNvPr id="39" name="TextBox 38">
                <a:extLst>
                  <a:ext uri="{FF2B5EF4-FFF2-40B4-BE49-F238E27FC236}">
                    <a16:creationId xmlns:a16="http://schemas.microsoft.com/office/drawing/2014/main" id="{F475CBB4-7E1A-4550-82BC-F4CC883D9264}"/>
                  </a:ext>
                </a:extLst>
              </p:cNvPr>
              <p:cNvSpPr txBox="1"/>
              <p:nvPr/>
            </p:nvSpPr>
            <p:spPr>
              <a:xfrm>
                <a:off x="3924474" y="3702879"/>
                <a:ext cx="1690808" cy="407596"/>
              </a:xfrm>
              <a:prstGeom prst="rect">
                <a:avLst/>
              </a:prstGeom>
              <a:noFill/>
            </p:spPr>
            <p:txBody>
              <a:bodyPr wrap="square" rtlCol="0">
                <a:spAutoFit/>
              </a:bodyPr>
              <a:lstStyle/>
              <a:p>
                <a:pPr algn="ctr"/>
                <a:r>
                  <a:rPr lang="en-US" sz="1400" i="1" dirty="0"/>
                  <a:t>Test Planning</a:t>
                </a:r>
              </a:p>
            </p:txBody>
          </p:sp>
        </p:grpSp>
        <p:grpSp>
          <p:nvGrpSpPr>
            <p:cNvPr id="45" name="Group 44">
              <a:extLst>
                <a:ext uri="{FF2B5EF4-FFF2-40B4-BE49-F238E27FC236}">
                  <a16:creationId xmlns:a16="http://schemas.microsoft.com/office/drawing/2014/main" id="{49754EE6-4404-4FD8-A150-2A4387A66C40}"/>
                </a:ext>
              </a:extLst>
            </p:cNvPr>
            <p:cNvGrpSpPr/>
            <p:nvPr/>
          </p:nvGrpSpPr>
          <p:grpSpPr>
            <a:xfrm>
              <a:off x="1200078" y="3374705"/>
              <a:ext cx="1982399" cy="690466"/>
              <a:chOff x="4203426" y="3680275"/>
              <a:chExt cx="2625336" cy="914400"/>
            </a:xfrm>
          </p:grpSpPr>
          <p:pic>
            <p:nvPicPr>
              <p:cNvPr id="43" name="Graphic 42" descr="Rocket">
                <a:extLst>
                  <a:ext uri="{FF2B5EF4-FFF2-40B4-BE49-F238E27FC236}">
                    <a16:creationId xmlns:a16="http://schemas.microsoft.com/office/drawing/2014/main" id="{0FFB3101-62A3-4E94-AA26-D3E5E743739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203426" y="3680275"/>
                <a:ext cx="914400" cy="914400"/>
              </a:xfrm>
              <a:prstGeom prst="rect">
                <a:avLst/>
              </a:prstGeom>
            </p:spPr>
          </p:pic>
          <p:sp>
            <p:nvSpPr>
              <p:cNvPr id="44" name="TextBox 43">
                <a:extLst>
                  <a:ext uri="{FF2B5EF4-FFF2-40B4-BE49-F238E27FC236}">
                    <a16:creationId xmlns:a16="http://schemas.microsoft.com/office/drawing/2014/main" id="{7BD3ADFE-ADB2-4558-BA62-927A77117E17}"/>
                  </a:ext>
                </a:extLst>
              </p:cNvPr>
              <p:cNvSpPr txBox="1"/>
              <p:nvPr/>
            </p:nvSpPr>
            <p:spPr>
              <a:xfrm>
                <a:off x="5137954" y="3787301"/>
                <a:ext cx="1690808" cy="692912"/>
              </a:xfrm>
              <a:prstGeom prst="rect">
                <a:avLst/>
              </a:prstGeom>
              <a:noFill/>
            </p:spPr>
            <p:txBody>
              <a:bodyPr wrap="square" rtlCol="0">
                <a:spAutoFit/>
              </a:bodyPr>
              <a:lstStyle/>
              <a:p>
                <a:pPr algn="ctr"/>
                <a:r>
                  <a:rPr lang="en-US" sz="1400" i="1" dirty="0"/>
                  <a:t>Performance Prediction</a:t>
                </a:r>
              </a:p>
            </p:txBody>
          </p:sp>
        </p:grpSp>
        <p:grpSp>
          <p:nvGrpSpPr>
            <p:cNvPr id="55" name="Group 54">
              <a:extLst>
                <a:ext uri="{FF2B5EF4-FFF2-40B4-BE49-F238E27FC236}">
                  <a16:creationId xmlns:a16="http://schemas.microsoft.com/office/drawing/2014/main" id="{6B5A32A4-CE95-4BDE-965B-D68D1A148A67}"/>
                </a:ext>
              </a:extLst>
            </p:cNvPr>
            <p:cNvGrpSpPr/>
            <p:nvPr/>
          </p:nvGrpSpPr>
          <p:grpSpPr>
            <a:xfrm>
              <a:off x="1415138" y="1887157"/>
              <a:ext cx="1529629" cy="529219"/>
              <a:chOff x="2606080" y="5328311"/>
              <a:chExt cx="2642939" cy="914400"/>
            </a:xfrm>
          </p:grpSpPr>
          <p:pic>
            <p:nvPicPr>
              <p:cNvPr id="53" name="Graphic 52" descr="Contract RTL">
                <a:extLst>
                  <a:ext uri="{FF2B5EF4-FFF2-40B4-BE49-F238E27FC236}">
                    <a16:creationId xmlns:a16="http://schemas.microsoft.com/office/drawing/2014/main" id="{464125BA-8A19-45C3-9E61-F7AB2EC4ED4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606080" y="5328311"/>
                <a:ext cx="914400" cy="914400"/>
              </a:xfrm>
              <a:prstGeom prst="rect">
                <a:avLst/>
              </a:prstGeom>
            </p:spPr>
          </p:pic>
          <p:sp>
            <p:nvSpPr>
              <p:cNvPr id="54" name="TextBox 53">
                <a:extLst>
                  <a:ext uri="{FF2B5EF4-FFF2-40B4-BE49-F238E27FC236}">
                    <a16:creationId xmlns:a16="http://schemas.microsoft.com/office/drawing/2014/main" id="{C1954FDC-F772-41E9-B3DB-7F7EF3ECEF0C}"/>
                  </a:ext>
                </a:extLst>
              </p:cNvPr>
              <p:cNvSpPr txBox="1"/>
              <p:nvPr/>
            </p:nvSpPr>
            <p:spPr>
              <a:xfrm>
                <a:off x="3558211" y="5585455"/>
                <a:ext cx="1690808" cy="531786"/>
              </a:xfrm>
              <a:prstGeom prst="rect">
                <a:avLst/>
              </a:prstGeom>
              <a:noFill/>
            </p:spPr>
            <p:txBody>
              <a:bodyPr wrap="square" rtlCol="0">
                <a:spAutoFit/>
              </a:bodyPr>
              <a:lstStyle/>
              <a:p>
                <a:pPr algn="ctr"/>
                <a:r>
                  <a:rPr lang="en-US" sz="1400" i="1" dirty="0"/>
                  <a:t>VV&amp;A</a:t>
                </a:r>
              </a:p>
            </p:txBody>
          </p:sp>
        </p:grpSp>
      </p:grpSp>
      <p:grpSp>
        <p:nvGrpSpPr>
          <p:cNvPr id="94" name="Group 93">
            <a:extLst>
              <a:ext uri="{FF2B5EF4-FFF2-40B4-BE49-F238E27FC236}">
                <a16:creationId xmlns:a16="http://schemas.microsoft.com/office/drawing/2014/main" id="{94A2ABB5-A91F-4F4F-9E09-2EB185D8BB18}"/>
              </a:ext>
            </a:extLst>
          </p:cNvPr>
          <p:cNvGrpSpPr/>
          <p:nvPr/>
        </p:nvGrpSpPr>
        <p:grpSpPr>
          <a:xfrm>
            <a:off x="967533" y="4005450"/>
            <a:ext cx="3299964" cy="2425567"/>
            <a:chOff x="2871457" y="1828381"/>
            <a:chExt cx="3299964" cy="2425567"/>
          </a:xfrm>
        </p:grpSpPr>
        <p:sp>
          <p:nvSpPr>
            <p:cNvPr id="93" name="Rectangle 92">
              <a:extLst>
                <a:ext uri="{FF2B5EF4-FFF2-40B4-BE49-F238E27FC236}">
                  <a16:creationId xmlns:a16="http://schemas.microsoft.com/office/drawing/2014/main" id="{EE3BB7F6-68E5-4CCB-8C01-86612D33BBD7}"/>
                </a:ext>
              </a:extLst>
            </p:cNvPr>
            <p:cNvSpPr/>
            <p:nvPr/>
          </p:nvSpPr>
          <p:spPr>
            <a:xfrm>
              <a:off x="2871457" y="1828381"/>
              <a:ext cx="3299964" cy="2425567"/>
            </a:xfrm>
            <a:prstGeom prst="rect">
              <a:avLst/>
            </a:prstGeom>
            <a:solidFill>
              <a:schemeClr val="accent3">
                <a:lumMod val="75000"/>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D4A4F719-A2DF-4624-8A92-05185947A405}"/>
                </a:ext>
              </a:extLst>
            </p:cNvPr>
            <p:cNvSpPr txBox="1"/>
            <p:nvPr/>
          </p:nvSpPr>
          <p:spPr>
            <a:xfrm>
              <a:off x="3359426" y="1938651"/>
              <a:ext cx="2425147" cy="461665"/>
            </a:xfrm>
            <a:prstGeom prst="rect">
              <a:avLst/>
            </a:prstGeom>
            <a:noFill/>
          </p:spPr>
          <p:txBody>
            <a:bodyPr wrap="square" rtlCol="0">
              <a:spAutoFit/>
            </a:bodyPr>
            <a:lstStyle/>
            <a:p>
              <a:pPr algn="ctr"/>
              <a:r>
                <a:rPr lang="en-US" sz="2400" b="1" dirty="0"/>
                <a:t>M&amp;S</a:t>
              </a:r>
            </a:p>
          </p:txBody>
        </p:sp>
        <p:grpSp>
          <p:nvGrpSpPr>
            <p:cNvPr id="60" name="Group 59">
              <a:extLst>
                <a:ext uri="{FF2B5EF4-FFF2-40B4-BE49-F238E27FC236}">
                  <a16:creationId xmlns:a16="http://schemas.microsoft.com/office/drawing/2014/main" id="{C068A137-7949-4CCE-B413-413DA1D95C2C}"/>
                </a:ext>
              </a:extLst>
            </p:cNvPr>
            <p:cNvGrpSpPr/>
            <p:nvPr/>
          </p:nvGrpSpPr>
          <p:grpSpPr>
            <a:xfrm>
              <a:off x="3591794" y="3396011"/>
              <a:ext cx="1967200" cy="690466"/>
              <a:chOff x="1834720" y="5513048"/>
              <a:chExt cx="2605208" cy="914400"/>
            </a:xfrm>
          </p:grpSpPr>
          <p:pic>
            <p:nvPicPr>
              <p:cNvPr id="58" name="Graphic 57" descr="Computer">
                <a:extLst>
                  <a:ext uri="{FF2B5EF4-FFF2-40B4-BE49-F238E27FC236}">
                    <a16:creationId xmlns:a16="http://schemas.microsoft.com/office/drawing/2014/main" id="{79C55079-8105-4E6A-80B5-7356AA2F006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834720" y="5513048"/>
                <a:ext cx="914400" cy="914400"/>
              </a:xfrm>
              <a:prstGeom prst="rect">
                <a:avLst/>
              </a:prstGeom>
            </p:spPr>
          </p:pic>
          <p:sp>
            <p:nvSpPr>
              <p:cNvPr id="59" name="TextBox 58">
                <a:extLst>
                  <a:ext uri="{FF2B5EF4-FFF2-40B4-BE49-F238E27FC236}">
                    <a16:creationId xmlns:a16="http://schemas.microsoft.com/office/drawing/2014/main" id="{B81036EE-25D9-4054-A0B8-F29012875582}"/>
                  </a:ext>
                </a:extLst>
              </p:cNvPr>
              <p:cNvSpPr txBox="1"/>
              <p:nvPr/>
            </p:nvSpPr>
            <p:spPr>
              <a:xfrm>
                <a:off x="2749120" y="5616306"/>
                <a:ext cx="1690808" cy="692913"/>
              </a:xfrm>
              <a:prstGeom prst="rect">
                <a:avLst/>
              </a:prstGeom>
              <a:noFill/>
            </p:spPr>
            <p:txBody>
              <a:bodyPr wrap="square" rtlCol="0">
                <a:spAutoFit/>
              </a:bodyPr>
              <a:lstStyle/>
              <a:p>
                <a:pPr algn="ctr"/>
                <a:r>
                  <a:rPr lang="en-US" sz="1400" i="1" dirty="0"/>
                  <a:t>M&amp;S Development</a:t>
                </a:r>
              </a:p>
            </p:txBody>
          </p:sp>
        </p:grpSp>
        <p:grpSp>
          <p:nvGrpSpPr>
            <p:cNvPr id="65" name="Group 64">
              <a:extLst>
                <a:ext uri="{FF2B5EF4-FFF2-40B4-BE49-F238E27FC236}">
                  <a16:creationId xmlns:a16="http://schemas.microsoft.com/office/drawing/2014/main" id="{00F59670-1821-49BE-8E52-433073FC2C5E}"/>
                </a:ext>
              </a:extLst>
            </p:cNvPr>
            <p:cNvGrpSpPr/>
            <p:nvPr/>
          </p:nvGrpSpPr>
          <p:grpSpPr>
            <a:xfrm>
              <a:off x="3585379" y="2591700"/>
              <a:ext cx="1967200" cy="690466"/>
              <a:chOff x="2792083" y="4316272"/>
              <a:chExt cx="2605208" cy="914400"/>
            </a:xfrm>
          </p:grpSpPr>
          <p:pic>
            <p:nvPicPr>
              <p:cNvPr id="63" name="Graphic 62" descr="Statistics">
                <a:extLst>
                  <a:ext uri="{FF2B5EF4-FFF2-40B4-BE49-F238E27FC236}">
                    <a16:creationId xmlns:a16="http://schemas.microsoft.com/office/drawing/2014/main" id="{D723CD30-4C0C-465B-9008-966A474867B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792083" y="4316272"/>
                <a:ext cx="914400" cy="914400"/>
              </a:xfrm>
              <a:prstGeom prst="rect">
                <a:avLst/>
              </a:prstGeom>
            </p:spPr>
          </p:pic>
          <p:sp>
            <p:nvSpPr>
              <p:cNvPr id="64" name="TextBox 63">
                <a:extLst>
                  <a:ext uri="{FF2B5EF4-FFF2-40B4-BE49-F238E27FC236}">
                    <a16:creationId xmlns:a16="http://schemas.microsoft.com/office/drawing/2014/main" id="{D5E9EDA7-8236-47CB-99DA-13FA0D5FCF90}"/>
                  </a:ext>
                </a:extLst>
              </p:cNvPr>
              <p:cNvSpPr txBox="1"/>
              <p:nvPr/>
            </p:nvSpPr>
            <p:spPr>
              <a:xfrm>
                <a:off x="3706483" y="4373432"/>
                <a:ext cx="1690808" cy="692912"/>
              </a:xfrm>
              <a:prstGeom prst="rect">
                <a:avLst/>
              </a:prstGeom>
              <a:noFill/>
            </p:spPr>
            <p:txBody>
              <a:bodyPr wrap="square" rtlCol="0">
                <a:spAutoFit/>
              </a:bodyPr>
              <a:lstStyle/>
              <a:p>
                <a:pPr algn="ctr"/>
                <a:r>
                  <a:rPr lang="en-US" sz="1400" i="1" dirty="0"/>
                  <a:t>M&amp;S Calibration</a:t>
                </a:r>
              </a:p>
            </p:txBody>
          </p:sp>
        </p:grpSp>
      </p:grpSp>
      <p:grpSp>
        <p:nvGrpSpPr>
          <p:cNvPr id="92" name="Group 91">
            <a:extLst>
              <a:ext uri="{FF2B5EF4-FFF2-40B4-BE49-F238E27FC236}">
                <a16:creationId xmlns:a16="http://schemas.microsoft.com/office/drawing/2014/main" id="{6AEAE205-83AE-4A0F-81C0-52850D6FD9B0}"/>
              </a:ext>
            </a:extLst>
          </p:cNvPr>
          <p:cNvGrpSpPr/>
          <p:nvPr/>
        </p:nvGrpSpPr>
        <p:grpSpPr>
          <a:xfrm>
            <a:off x="4772450" y="854206"/>
            <a:ext cx="3299964" cy="4170411"/>
            <a:chOff x="4086453" y="1191111"/>
            <a:chExt cx="3299964" cy="4170411"/>
          </a:xfrm>
        </p:grpSpPr>
        <p:sp>
          <p:nvSpPr>
            <p:cNvPr id="91" name="Rectangle 90">
              <a:extLst>
                <a:ext uri="{FF2B5EF4-FFF2-40B4-BE49-F238E27FC236}">
                  <a16:creationId xmlns:a16="http://schemas.microsoft.com/office/drawing/2014/main" id="{BDF0432F-1400-42F9-AB0C-9980E9E9BB0E}"/>
                </a:ext>
              </a:extLst>
            </p:cNvPr>
            <p:cNvSpPr/>
            <p:nvPr/>
          </p:nvSpPr>
          <p:spPr>
            <a:xfrm>
              <a:off x="4086453" y="1191111"/>
              <a:ext cx="3299964" cy="4170411"/>
            </a:xfrm>
            <a:prstGeom prst="rect">
              <a:avLst/>
            </a:prstGeom>
            <a:solidFill>
              <a:schemeClr val="accent5">
                <a:lumMod val="60000"/>
                <a:lumOff val="40000"/>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AD8428C2-03AE-464B-AD6F-FE84CE1A09D0}"/>
                </a:ext>
              </a:extLst>
            </p:cNvPr>
            <p:cNvSpPr txBox="1"/>
            <p:nvPr/>
          </p:nvSpPr>
          <p:spPr>
            <a:xfrm>
              <a:off x="4537657" y="1251090"/>
              <a:ext cx="2425147" cy="830997"/>
            </a:xfrm>
            <a:prstGeom prst="rect">
              <a:avLst/>
            </a:prstGeom>
            <a:noFill/>
          </p:spPr>
          <p:txBody>
            <a:bodyPr wrap="square" rtlCol="0">
              <a:spAutoFit/>
            </a:bodyPr>
            <a:lstStyle/>
            <a:p>
              <a:pPr algn="ctr"/>
              <a:r>
                <a:rPr lang="en-US" sz="2400" b="1" dirty="0"/>
                <a:t>Operations and Planning</a:t>
              </a:r>
            </a:p>
          </p:txBody>
        </p:sp>
        <p:grpSp>
          <p:nvGrpSpPr>
            <p:cNvPr id="26" name="Group 25">
              <a:extLst>
                <a:ext uri="{FF2B5EF4-FFF2-40B4-BE49-F238E27FC236}">
                  <a16:creationId xmlns:a16="http://schemas.microsoft.com/office/drawing/2014/main" id="{B2DF1BE0-0B48-4D8E-88B7-295799190081}"/>
                </a:ext>
              </a:extLst>
            </p:cNvPr>
            <p:cNvGrpSpPr/>
            <p:nvPr/>
          </p:nvGrpSpPr>
          <p:grpSpPr>
            <a:xfrm>
              <a:off x="4740991" y="3859836"/>
              <a:ext cx="1959010" cy="621479"/>
              <a:chOff x="278296" y="2301701"/>
              <a:chExt cx="2882347" cy="914400"/>
            </a:xfrm>
            <a:solidFill>
              <a:schemeClr val="accent5">
                <a:lumMod val="60000"/>
                <a:lumOff val="40000"/>
              </a:schemeClr>
            </a:solidFill>
          </p:grpSpPr>
          <p:sp>
            <p:nvSpPr>
              <p:cNvPr id="6" name="TextBox 5">
                <a:extLst>
                  <a:ext uri="{FF2B5EF4-FFF2-40B4-BE49-F238E27FC236}">
                    <a16:creationId xmlns:a16="http://schemas.microsoft.com/office/drawing/2014/main" id="{CFCE05F4-06BA-43D5-96C8-C2235EA723A3}"/>
                  </a:ext>
                </a:extLst>
              </p:cNvPr>
              <p:cNvSpPr txBox="1"/>
              <p:nvPr/>
            </p:nvSpPr>
            <p:spPr>
              <a:xfrm>
                <a:off x="1282148" y="2528068"/>
                <a:ext cx="1878495" cy="452841"/>
              </a:xfrm>
              <a:prstGeom prst="rect">
                <a:avLst/>
              </a:prstGeom>
              <a:noFill/>
            </p:spPr>
            <p:txBody>
              <a:bodyPr wrap="square" rtlCol="0">
                <a:spAutoFit/>
              </a:bodyPr>
              <a:lstStyle/>
              <a:p>
                <a:pPr algn="ctr"/>
                <a:r>
                  <a:rPr lang="en-US" sz="1400" i="1" dirty="0"/>
                  <a:t>Wargaming</a:t>
                </a:r>
              </a:p>
            </p:txBody>
          </p:sp>
          <p:pic>
            <p:nvPicPr>
              <p:cNvPr id="25" name="Graphic 24" descr="Dice">
                <a:extLst>
                  <a:ext uri="{FF2B5EF4-FFF2-40B4-BE49-F238E27FC236}">
                    <a16:creationId xmlns:a16="http://schemas.microsoft.com/office/drawing/2014/main" id="{4F67229A-E658-4C33-BBA1-F1E1FB64917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78296" y="2301701"/>
                <a:ext cx="914400" cy="914400"/>
              </a:xfrm>
              <a:prstGeom prst="rect">
                <a:avLst/>
              </a:prstGeom>
            </p:spPr>
          </p:pic>
        </p:grpSp>
        <p:grpSp>
          <p:nvGrpSpPr>
            <p:cNvPr id="35" name="Group 34">
              <a:extLst>
                <a:ext uri="{FF2B5EF4-FFF2-40B4-BE49-F238E27FC236}">
                  <a16:creationId xmlns:a16="http://schemas.microsoft.com/office/drawing/2014/main" id="{586CF884-CB58-4CFA-B13C-53CC59A4EA97}"/>
                </a:ext>
              </a:extLst>
            </p:cNvPr>
            <p:cNvGrpSpPr/>
            <p:nvPr/>
          </p:nvGrpSpPr>
          <p:grpSpPr>
            <a:xfrm>
              <a:off x="4751431" y="2214464"/>
              <a:ext cx="1997598" cy="690466"/>
              <a:chOff x="5763040" y="2769642"/>
              <a:chExt cx="2645465" cy="914400"/>
            </a:xfrm>
          </p:grpSpPr>
          <p:pic>
            <p:nvPicPr>
              <p:cNvPr id="33" name="Graphic 32" descr="Earth Globe   Asia">
                <a:extLst>
                  <a:ext uri="{FF2B5EF4-FFF2-40B4-BE49-F238E27FC236}">
                    <a16:creationId xmlns:a16="http://schemas.microsoft.com/office/drawing/2014/main" id="{66E1AD2A-C496-465D-A1F1-2CA2B720A56C}"/>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763040" y="2769642"/>
                <a:ext cx="914400" cy="914400"/>
              </a:xfrm>
              <a:prstGeom prst="rect">
                <a:avLst/>
              </a:prstGeom>
            </p:spPr>
          </p:pic>
          <p:sp>
            <p:nvSpPr>
              <p:cNvPr id="34" name="TextBox 33">
                <a:extLst>
                  <a:ext uri="{FF2B5EF4-FFF2-40B4-BE49-F238E27FC236}">
                    <a16:creationId xmlns:a16="http://schemas.microsoft.com/office/drawing/2014/main" id="{E757983F-3838-4623-93D6-023FB395B433}"/>
                  </a:ext>
                </a:extLst>
              </p:cNvPr>
              <p:cNvSpPr txBox="1"/>
              <p:nvPr/>
            </p:nvSpPr>
            <p:spPr>
              <a:xfrm>
                <a:off x="6717697" y="2873595"/>
                <a:ext cx="1690808" cy="692912"/>
              </a:xfrm>
              <a:prstGeom prst="rect">
                <a:avLst/>
              </a:prstGeom>
              <a:noFill/>
            </p:spPr>
            <p:txBody>
              <a:bodyPr wrap="square" rtlCol="0">
                <a:spAutoFit/>
              </a:bodyPr>
              <a:lstStyle/>
              <a:p>
                <a:pPr algn="ctr"/>
                <a:r>
                  <a:rPr lang="en-US" sz="1400" i="1" dirty="0"/>
                  <a:t>Campaign Analysis</a:t>
                </a:r>
              </a:p>
            </p:txBody>
          </p:sp>
        </p:grpSp>
        <p:grpSp>
          <p:nvGrpSpPr>
            <p:cNvPr id="50" name="Group 49">
              <a:extLst>
                <a:ext uri="{FF2B5EF4-FFF2-40B4-BE49-F238E27FC236}">
                  <a16:creationId xmlns:a16="http://schemas.microsoft.com/office/drawing/2014/main" id="{63D6A524-3548-4999-9307-96B8699B4EA3}"/>
                </a:ext>
              </a:extLst>
            </p:cNvPr>
            <p:cNvGrpSpPr/>
            <p:nvPr/>
          </p:nvGrpSpPr>
          <p:grpSpPr>
            <a:xfrm>
              <a:off x="4759030" y="3025841"/>
              <a:ext cx="1982399" cy="690466"/>
              <a:chOff x="735496" y="4671056"/>
              <a:chExt cx="2625336" cy="914400"/>
            </a:xfrm>
          </p:grpSpPr>
          <p:pic>
            <p:nvPicPr>
              <p:cNvPr id="48" name="Graphic 47" descr="Playbook">
                <a:extLst>
                  <a:ext uri="{FF2B5EF4-FFF2-40B4-BE49-F238E27FC236}">
                    <a16:creationId xmlns:a16="http://schemas.microsoft.com/office/drawing/2014/main" id="{0CD5A389-05FE-472D-804F-50C6F6027655}"/>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735496" y="4671056"/>
                <a:ext cx="914400" cy="914400"/>
              </a:xfrm>
              <a:prstGeom prst="rect">
                <a:avLst/>
              </a:prstGeom>
            </p:spPr>
          </p:pic>
          <p:sp>
            <p:nvSpPr>
              <p:cNvPr id="49" name="TextBox 48">
                <a:extLst>
                  <a:ext uri="{FF2B5EF4-FFF2-40B4-BE49-F238E27FC236}">
                    <a16:creationId xmlns:a16="http://schemas.microsoft.com/office/drawing/2014/main" id="{3DC6FAB8-A900-41B1-80B3-112C71BFD6C1}"/>
                  </a:ext>
                </a:extLst>
              </p:cNvPr>
              <p:cNvSpPr txBox="1"/>
              <p:nvPr/>
            </p:nvSpPr>
            <p:spPr>
              <a:xfrm>
                <a:off x="1670024" y="4778082"/>
                <a:ext cx="1690808" cy="692912"/>
              </a:xfrm>
              <a:prstGeom prst="rect">
                <a:avLst/>
              </a:prstGeom>
              <a:noFill/>
            </p:spPr>
            <p:txBody>
              <a:bodyPr wrap="square" rtlCol="0">
                <a:spAutoFit/>
              </a:bodyPr>
              <a:lstStyle/>
              <a:p>
                <a:pPr algn="ctr"/>
                <a:r>
                  <a:rPr lang="en-US" sz="1400" i="1" dirty="0"/>
                  <a:t>Exercise Planning</a:t>
                </a:r>
              </a:p>
            </p:txBody>
          </p:sp>
        </p:grpSp>
        <p:grpSp>
          <p:nvGrpSpPr>
            <p:cNvPr id="70" name="Group 69">
              <a:extLst>
                <a:ext uri="{FF2B5EF4-FFF2-40B4-BE49-F238E27FC236}">
                  <a16:creationId xmlns:a16="http://schemas.microsoft.com/office/drawing/2014/main" id="{0B08032D-6D8A-4555-9FF4-9968D5BAEF96}"/>
                </a:ext>
              </a:extLst>
            </p:cNvPr>
            <p:cNvGrpSpPr/>
            <p:nvPr/>
          </p:nvGrpSpPr>
          <p:grpSpPr>
            <a:xfrm>
              <a:off x="4766630" y="4529960"/>
              <a:ext cx="1967200" cy="690466"/>
              <a:chOff x="3358022" y="1179981"/>
              <a:chExt cx="2605208" cy="914400"/>
            </a:xfrm>
          </p:grpSpPr>
          <p:pic>
            <p:nvPicPr>
              <p:cNvPr id="68" name="Graphic 67" descr="Target">
                <a:extLst>
                  <a:ext uri="{FF2B5EF4-FFF2-40B4-BE49-F238E27FC236}">
                    <a16:creationId xmlns:a16="http://schemas.microsoft.com/office/drawing/2014/main" id="{DFCCF3F2-683C-40F0-B10D-85EADFEDB76A}"/>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3358022" y="1179981"/>
                <a:ext cx="914400" cy="914400"/>
              </a:xfrm>
              <a:prstGeom prst="rect">
                <a:avLst/>
              </a:prstGeom>
            </p:spPr>
          </p:pic>
          <p:sp>
            <p:nvSpPr>
              <p:cNvPr id="69" name="TextBox 68">
                <a:extLst>
                  <a:ext uri="{FF2B5EF4-FFF2-40B4-BE49-F238E27FC236}">
                    <a16:creationId xmlns:a16="http://schemas.microsoft.com/office/drawing/2014/main" id="{F1ABD9A3-315E-481D-A6D3-EB7583F09675}"/>
                  </a:ext>
                </a:extLst>
              </p:cNvPr>
              <p:cNvSpPr txBox="1"/>
              <p:nvPr/>
            </p:nvSpPr>
            <p:spPr>
              <a:xfrm>
                <a:off x="4272422" y="1283238"/>
                <a:ext cx="1690808" cy="692912"/>
              </a:xfrm>
              <a:prstGeom prst="rect">
                <a:avLst/>
              </a:prstGeom>
              <a:noFill/>
            </p:spPr>
            <p:txBody>
              <a:bodyPr wrap="square" rtlCol="0">
                <a:spAutoFit/>
              </a:bodyPr>
              <a:lstStyle/>
              <a:p>
                <a:pPr algn="ctr"/>
                <a:r>
                  <a:rPr lang="en-US" sz="1400" i="1" dirty="0"/>
                  <a:t>Tactical Planning</a:t>
                </a:r>
              </a:p>
            </p:txBody>
          </p:sp>
        </p:grpSp>
      </p:grpSp>
      <p:grpSp>
        <p:nvGrpSpPr>
          <p:cNvPr id="96" name="Group 95">
            <a:extLst>
              <a:ext uri="{FF2B5EF4-FFF2-40B4-BE49-F238E27FC236}">
                <a16:creationId xmlns:a16="http://schemas.microsoft.com/office/drawing/2014/main" id="{E59EAFF7-7846-4E9A-B904-DD5492F54ED9}"/>
              </a:ext>
            </a:extLst>
          </p:cNvPr>
          <p:cNvGrpSpPr/>
          <p:nvPr/>
        </p:nvGrpSpPr>
        <p:grpSpPr>
          <a:xfrm>
            <a:off x="3481496" y="4820760"/>
            <a:ext cx="3299964" cy="1537314"/>
            <a:chOff x="2661561" y="1470013"/>
            <a:chExt cx="3299964" cy="1537314"/>
          </a:xfrm>
        </p:grpSpPr>
        <p:sp>
          <p:nvSpPr>
            <p:cNvPr id="95" name="Rectangle 94">
              <a:extLst>
                <a:ext uri="{FF2B5EF4-FFF2-40B4-BE49-F238E27FC236}">
                  <a16:creationId xmlns:a16="http://schemas.microsoft.com/office/drawing/2014/main" id="{7BC33534-B697-4086-B143-CA0CB17A1EAF}"/>
                </a:ext>
              </a:extLst>
            </p:cNvPr>
            <p:cNvSpPr/>
            <p:nvPr/>
          </p:nvSpPr>
          <p:spPr>
            <a:xfrm>
              <a:off x="2661561" y="1470013"/>
              <a:ext cx="3299964" cy="1537314"/>
            </a:xfrm>
            <a:prstGeom prst="rect">
              <a:avLst/>
            </a:prstGeom>
            <a:solidFill>
              <a:srgbClr val="00B050">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2D4373FA-AD54-4F3D-A3B7-0CA596A8AA92}"/>
                </a:ext>
              </a:extLst>
            </p:cNvPr>
            <p:cNvSpPr txBox="1"/>
            <p:nvPr/>
          </p:nvSpPr>
          <p:spPr>
            <a:xfrm>
              <a:off x="3090704" y="1585864"/>
              <a:ext cx="2425147" cy="461665"/>
            </a:xfrm>
            <a:prstGeom prst="rect">
              <a:avLst/>
            </a:prstGeom>
            <a:noFill/>
          </p:spPr>
          <p:txBody>
            <a:bodyPr wrap="square" rtlCol="0">
              <a:spAutoFit/>
            </a:bodyPr>
            <a:lstStyle/>
            <a:p>
              <a:pPr algn="ctr"/>
              <a:r>
                <a:rPr lang="en-US" sz="2400" b="1" dirty="0"/>
                <a:t>Statistics</a:t>
              </a:r>
            </a:p>
          </p:txBody>
        </p:sp>
        <p:grpSp>
          <p:nvGrpSpPr>
            <p:cNvPr id="76" name="Group 75">
              <a:extLst>
                <a:ext uri="{FF2B5EF4-FFF2-40B4-BE49-F238E27FC236}">
                  <a16:creationId xmlns:a16="http://schemas.microsoft.com/office/drawing/2014/main" id="{49FC0EDF-474B-4088-B342-A511511149E1}"/>
                </a:ext>
              </a:extLst>
            </p:cNvPr>
            <p:cNvGrpSpPr/>
            <p:nvPr/>
          </p:nvGrpSpPr>
          <p:grpSpPr>
            <a:xfrm>
              <a:off x="3416649" y="2260854"/>
              <a:ext cx="1769429" cy="560334"/>
              <a:chOff x="5257536" y="5209444"/>
              <a:chExt cx="2343295" cy="742063"/>
            </a:xfrm>
          </p:grpSpPr>
          <p:sp>
            <p:nvSpPr>
              <p:cNvPr id="29" name="TextBox 28">
                <a:extLst>
                  <a:ext uri="{FF2B5EF4-FFF2-40B4-BE49-F238E27FC236}">
                    <a16:creationId xmlns:a16="http://schemas.microsoft.com/office/drawing/2014/main" id="{0E355AA6-B513-47D7-A527-D047453F6D37}"/>
                  </a:ext>
                </a:extLst>
              </p:cNvPr>
              <p:cNvSpPr txBox="1"/>
              <p:nvPr/>
            </p:nvSpPr>
            <p:spPr>
              <a:xfrm>
                <a:off x="5910023" y="5258594"/>
                <a:ext cx="1690808" cy="692913"/>
              </a:xfrm>
              <a:prstGeom prst="rect">
                <a:avLst/>
              </a:prstGeom>
              <a:noFill/>
            </p:spPr>
            <p:txBody>
              <a:bodyPr wrap="square" rtlCol="0">
                <a:spAutoFit/>
              </a:bodyPr>
              <a:lstStyle/>
              <a:p>
                <a:pPr algn="ctr"/>
                <a:r>
                  <a:rPr lang="en-US" sz="1400" i="1" dirty="0"/>
                  <a:t>Parameter Estimation</a:t>
                </a:r>
              </a:p>
            </p:txBody>
          </p:sp>
          <mc:AlternateContent xmlns:mc="http://schemas.openxmlformats.org/markup-compatibility/2006" xmlns:a14="http://schemas.microsoft.com/office/drawing/2010/main">
            <mc:Choice Requires="a14">
              <p:sp>
                <p:nvSpPr>
                  <p:cNvPr id="75" name="TextBox 74">
                    <a:extLst>
                      <a:ext uri="{FF2B5EF4-FFF2-40B4-BE49-F238E27FC236}">
                        <a16:creationId xmlns:a16="http://schemas.microsoft.com/office/drawing/2014/main" id="{7A2C3113-9880-4E5C-A6FF-866578F7B30C}"/>
                      </a:ext>
                    </a:extLst>
                  </p:cNvPr>
                  <p:cNvSpPr txBox="1"/>
                  <p:nvPr/>
                </p:nvSpPr>
                <p:spPr>
                  <a:xfrm>
                    <a:off x="5257536" y="5209444"/>
                    <a:ext cx="608902" cy="72356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sz="2800" b="1" i="1" smtClean="0">
                                  <a:solidFill>
                                    <a:srgbClr val="00B050"/>
                                  </a:solidFill>
                                  <a:latin typeface="Cambria Math" panose="02040503050406030204" pitchFamily="18" charset="0"/>
                                </a:rPr>
                              </m:ctrlPr>
                            </m:accPr>
                            <m:e>
                              <m:r>
                                <a:rPr lang="en-US" sz="2800" b="1" i="1" smtClean="0">
                                  <a:solidFill>
                                    <a:srgbClr val="00B050"/>
                                  </a:solidFill>
                                  <a:latin typeface="Cambria Math" panose="02040503050406030204" pitchFamily="18" charset="0"/>
                                </a:rPr>
                                <m:t>𝜷</m:t>
                              </m:r>
                            </m:e>
                          </m:acc>
                        </m:oMath>
                      </m:oMathPara>
                    </a14:m>
                    <a:endParaRPr lang="en-US" sz="2800" b="1" dirty="0">
                      <a:solidFill>
                        <a:srgbClr val="00B050"/>
                      </a:solidFill>
                    </a:endParaRPr>
                  </a:p>
                </p:txBody>
              </p:sp>
            </mc:Choice>
            <mc:Fallback xmlns="">
              <p:sp>
                <p:nvSpPr>
                  <p:cNvPr id="75" name="TextBox 74">
                    <a:extLst>
                      <a:ext uri="{FF2B5EF4-FFF2-40B4-BE49-F238E27FC236}">
                        <a16:creationId xmlns:a16="http://schemas.microsoft.com/office/drawing/2014/main" id="{7A2C3113-9880-4E5C-A6FF-866578F7B30C}"/>
                      </a:ext>
                    </a:extLst>
                  </p:cNvPr>
                  <p:cNvSpPr txBox="1">
                    <a:spLocks noRot="1" noChangeAspect="1" noMove="1" noResize="1" noEditPoints="1" noAdjustHandles="1" noChangeArrowheads="1" noChangeShapeType="1" noTextEdit="1"/>
                  </p:cNvSpPr>
                  <p:nvPr/>
                </p:nvSpPr>
                <p:spPr>
                  <a:xfrm>
                    <a:off x="5257536" y="5209444"/>
                    <a:ext cx="608902" cy="723567"/>
                  </a:xfrm>
                  <a:prstGeom prst="rect">
                    <a:avLst/>
                  </a:prstGeom>
                  <a:blipFill>
                    <a:blip r:embed="rId20"/>
                    <a:stretch>
                      <a:fillRect/>
                    </a:stretch>
                  </a:blipFill>
                </p:spPr>
                <p:txBody>
                  <a:bodyPr/>
                  <a:lstStyle/>
                  <a:p>
                    <a:r>
                      <a:rPr lang="en-US">
                        <a:noFill/>
                      </a:rPr>
                      <a:t> </a:t>
                    </a:r>
                  </a:p>
                </p:txBody>
              </p:sp>
            </mc:Fallback>
          </mc:AlternateContent>
        </p:grpSp>
      </p:grpSp>
    </p:spTree>
    <p:extLst>
      <p:ext uri="{BB962C8B-B14F-4D97-AF65-F5344CB8AC3E}">
        <p14:creationId xmlns:p14="http://schemas.microsoft.com/office/powerpoint/2010/main" val="6397163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7F736CAE-B821-4E27-97CF-4A730805B7A0}"/>
              </a:ext>
            </a:extLst>
          </p:cNvPr>
          <p:cNvPicPr/>
          <p:nvPr/>
        </p:nvPicPr>
        <p:blipFill rotWithShape="1">
          <a:blip r:embed="rId3">
            <a:extLst>
              <a:ext uri="{28A0092B-C50C-407E-A947-70E740481C1C}">
                <a14:useLocalDpi xmlns:a14="http://schemas.microsoft.com/office/drawing/2010/main" val="0"/>
              </a:ext>
            </a:extLst>
          </a:blip>
          <a:srcRect l="2122" t="10813" r="72101" b="6661"/>
          <a:stretch/>
        </p:blipFill>
        <p:spPr bwMode="auto">
          <a:xfrm>
            <a:off x="4930483" y="3118413"/>
            <a:ext cx="3726500" cy="29143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5" name="Picture 24">
            <a:extLst>
              <a:ext uri="{FF2B5EF4-FFF2-40B4-BE49-F238E27FC236}">
                <a16:creationId xmlns:a16="http://schemas.microsoft.com/office/drawing/2014/main" id="{581D1D1A-CD95-465B-9E81-A53C72AC2B9C}"/>
              </a:ext>
            </a:extLst>
          </p:cNvPr>
          <p:cNvPicPr>
            <a:picLocks noChangeAspect="1"/>
          </p:cNvPicPr>
          <p:nvPr/>
        </p:nvPicPr>
        <p:blipFill rotWithShape="1">
          <a:blip r:embed="rId4"/>
          <a:srcRect l="3425" r="-307" b="5520"/>
          <a:stretch/>
        </p:blipFill>
        <p:spPr>
          <a:xfrm>
            <a:off x="4695605" y="1123544"/>
            <a:ext cx="4213712" cy="18678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itle 2">
            <a:extLst>
              <a:ext uri="{FF2B5EF4-FFF2-40B4-BE49-F238E27FC236}">
                <a16:creationId xmlns:a16="http://schemas.microsoft.com/office/drawing/2014/main" id="{64129D96-166F-43E1-A653-7415CCB7C30A}"/>
              </a:ext>
            </a:extLst>
          </p:cNvPr>
          <p:cNvSpPr>
            <a:spLocks noGrp="1"/>
          </p:cNvSpPr>
          <p:nvPr>
            <p:ph type="title"/>
          </p:nvPr>
        </p:nvSpPr>
        <p:spPr/>
        <p:txBody>
          <a:bodyPr/>
          <a:lstStyle/>
          <a:p>
            <a:r>
              <a:rPr lang="en-US" dirty="0"/>
              <a:t>A GP is a probability model describing random functions </a:t>
            </a:r>
          </a:p>
        </p:txBody>
      </p:sp>
      <p:sp>
        <p:nvSpPr>
          <p:cNvPr id="4" name="Text Placeholder 3">
            <a:extLst>
              <a:ext uri="{FF2B5EF4-FFF2-40B4-BE49-F238E27FC236}">
                <a16:creationId xmlns:a16="http://schemas.microsoft.com/office/drawing/2014/main" id="{E4BCC7C4-AFFB-449B-A530-D6EBA411A04C}"/>
              </a:ext>
            </a:extLst>
          </p:cNvPr>
          <p:cNvSpPr>
            <a:spLocks noGrp="1"/>
          </p:cNvSpPr>
          <p:nvPr>
            <p:ph type="body" sz="quarter" idx="11"/>
          </p:nvPr>
        </p:nvSpPr>
        <p:spPr>
          <a:xfrm>
            <a:off x="231549" y="6354503"/>
            <a:ext cx="7459270" cy="298398"/>
          </a:xfrm>
        </p:spPr>
        <p:txBody>
          <a:bodyPr>
            <a:normAutofit/>
          </a:bodyPr>
          <a:lstStyle/>
          <a:p>
            <a:r>
              <a:rPr lang="en-US" dirty="0"/>
              <a:t>COV: Covariance; GP: Gaussian Process; N: Normal</a:t>
            </a:r>
          </a:p>
        </p:txBody>
      </p:sp>
      <p:grpSp>
        <p:nvGrpSpPr>
          <p:cNvPr id="18" name="Group 17">
            <a:extLst>
              <a:ext uri="{FF2B5EF4-FFF2-40B4-BE49-F238E27FC236}">
                <a16:creationId xmlns:a16="http://schemas.microsoft.com/office/drawing/2014/main" id="{5AC15F03-A8C5-4CBE-A4A7-ED1F341A73B9}"/>
              </a:ext>
            </a:extLst>
          </p:cNvPr>
          <p:cNvGrpSpPr/>
          <p:nvPr/>
        </p:nvGrpSpPr>
        <p:grpSpPr>
          <a:xfrm>
            <a:off x="487017" y="2155455"/>
            <a:ext cx="4208588" cy="2547090"/>
            <a:chOff x="102972" y="2472530"/>
            <a:chExt cx="4208588" cy="2547090"/>
          </a:xfrm>
        </p:grpSpPr>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31EC8E6B-CE83-499C-BF87-83150EAC2A0F}"/>
                    </a:ext>
                  </a:extLst>
                </p:cNvPr>
                <p:cNvSpPr/>
                <p:nvPr/>
              </p:nvSpPr>
              <p:spPr>
                <a:xfrm>
                  <a:off x="798859" y="2472530"/>
                  <a:ext cx="2259080"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𝑓</m:t>
                        </m:r>
                        <m:r>
                          <a:rPr lang="en-US" sz="2800">
                            <a:latin typeface="Cambria Math" panose="02040503050406030204" pitchFamily="18" charset="0"/>
                          </a:rPr>
                          <m:t>∼</m:t>
                        </m:r>
                        <m:r>
                          <m:rPr>
                            <m:nor/>
                          </m:rPr>
                          <a:rPr lang="en-US" sz="2800" i="0">
                            <a:latin typeface="Cambria Math" panose="02040503050406030204" pitchFamily="18" charset="0"/>
                          </a:rPr>
                          <m:t>GP</m:t>
                        </m:r>
                        <m:d>
                          <m:dPr>
                            <m:ctrlPr>
                              <a:rPr lang="en-US" sz="2800" i="1">
                                <a:latin typeface="Cambria Math" panose="02040503050406030204" pitchFamily="18" charset="0"/>
                              </a:rPr>
                            </m:ctrlPr>
                          </m:dPr>
                          <m:e>
                            <m:r>
                              <m:rPr>
                                <m:sty m:val="p"/>
                              </m:rPr>
                              <a:rPr lang="en-US" sz="2800" i="1">
                                <a:latin typeface="Cambria Math" panose="02040503050406030204" pitchFamily="18" charset="0"/>
                              </a:rPr>
                              <m:t>μ</m:t>
                            </m:r>
                            <m:r>
                              <a:rPr lang="en-US" sz="2800">
                                <a:latin typeface="Cambria Math" panose="02040503050406030204" pitchFamily="18" charset="0"/>
                              </a:rPr>
                              <m:t>,</m:t>
                            </m:r>
                            <m:r>
                              <a:rPr lang="en-US" sz="2800" i="1">
                                <a:latin typeface="Cambria Math" panose="02040503050406030204" pitchFamily="18" charset="0"/>
                              </a:rPr>
                              <m:t>𝐾</m:t>
                            </m:r>
                          </m:e>
                        </m:d>
                      </m:oMath>
                    </m:oMathPara>
                  </a14:m>
                  <a:endParaRPr lang="en-US" sz="2800" dirty="0"/>
                </a:p>
              </p:txBody>
            </p:sp>
          </mc:Choice>
          <mc:Fallback xmlns="">
            <p:sp>
              <p:nvSpPr>
                <p:cNvPr id="14" name="Rectangle 13">
                  <a:extLst>
                    <a:ext uri="{FF2B5EF4-FFF2-40B4-BE49-F238E27FC236}">
                      <a16:creationId xmlns:a16="http://schemas.microsoft.com/office/drawing/2014/main" id="{31EC8E6B-CE83-499C-BF87-83150EAC2A0F}"/>
                    </a:ext>
                  </a:extLst>
                </p:cNvPr>
                <p:cNvSpPr>
                  <a:spLocks noRot="1" noChangeAspect="1" noMove="1" noResize="1" noEditPoints="1" noAdjustHandles="1" noChangeArrowheads="1" noChangeShapeType="1" noTextEdit="1"/>
                </p:cNvSpPr>
                <p:nvPr/>
              </p:nvSpPr>
              <p:spPr>
                <a:xfrm>
                  <a:off x="798859" y="2472530"/>
                  <a:ext cx="2259080" cy="523220"/>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018A54A9-1594-40DE-B6C1-4B709C88A348}"/>
                    </a:ext>
                  </a:extLst>
                </p:cNvPr>
                <p:cNvSpPr/>
                <p:nvPr/>
              </p:nvSpPr>
              <p:spPr>
                <a:xfrm>
                  <a:off x="341659" y="3862250"/>
                  <a:ext cx="3731214" cy="57868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𝑓</m:t>
                        </m:r>
                        <m:d>
                          <m:dPr>
                            <m:ctrlPr>
                              <a:rPr lang="en-US" sz="2800" i="1" smtClean="0">
                                <a:latin typeface="Cambria Math" panose="02040503050406030204" pitchFamily="18" charset="0"/>
                              </a:rPr>
                            </m:ctrlPr>
                          </m:dPr>
                          <m:e>
                            <m:r>
                              <a:rPr lang="en-US" sz="2800" b="0" i="1" smtClean="0">
                                <a:latin typeface="Cambria Math" panose="02040503050406030204" pitchFamily="18" charset="0"/>
                              </a:rPr>
                              <m:t>𝑡</m:t>
                            </m:r>
                          </m:e>
                        </m:d>
                        <m:r>
                          <a:rPr lang="en-US" sz="2800">
                            <a:latin typeface="Cambria Math" panose="02040503050406030204" pitchFamily="18" charset="0"/>
                          </a:rPr>
                          <m:t>∼</m:t>
                        </m:r>
                        <m:r>
                          <m:rPr>
                            <m:nor/>
                          </m:rPr>
                          <a:rPr lang="en-US" sz="2800" b="0" i="0" smtClean="0">
                            <a:latin typeface="Cambria Math" panose="02040503050406030204" pitchFamily="18" charset="0"/>
                          </a:rPr>
                          <m:t>N</m:t>
                        </m:r>
                        <m:d>
                          <m:dPr>
                            <m:ctrlPr>
                              <a:rPr lang="en-US" sz="2800" i="1">
                                <a:latin typeface="Cambria Math" panose="02040503050406030204" pitchFamily="18" charset="0"/>
                              </a:rPr>
                            </m:ctrlPr>
                          </m:dPr>
                          <m:e>
                            <m:r>
                              <m:rPr>
                                <m:sty m:val="p"/>
                              </m:rPr>
                              <a:rPr lang="en-US" sz="2800" i="1">
                                <a:latin typeface="Cambria Math" panose="02040503050406030204" pitchFamily="18" charset="0"/>
                              </a:rPr>
                              <m:t>μ</m:t>
                            </m:r>
                            <m:d>
                              <m:dPr>
                                <m:ctrlPr>
                                  <a:rPr lang="en-US" sz="2800" i="1" smtClean="0">
                                    <a:latin typeface="Cambria Math" panose="02040503050406030204" pitchFamily="18" charset="0"/>
                                  </a:rPr>
                                </m:ctrlPr>
                              </m:dPr>
                              <m:e>
                                <m:r>
                                  <a:rPr lang="en-US" sz="2800" b="0" i="1" smtClean="0">
                                    <a:latin typeface="Cambria Math" panose="02040503050406030204" pitchFamily="18" charset="0"/>
                                  </a:rPr>
                                  <m:t>𝑡</m:t>
                                </m:r>
                              </m:e>
                            </m:d>
                            <m:r>
                              <a:rPr lang="en-US" sz="2800">
                                <a:latin typeface="Cambria Math" panose="02040503050406030204" pitchFamily="18" charset="0"/>
                              </a:rPr>
                              <m:t>,</m:t>
                            </m:r>
                            <m:r>
                              <a:rPr lang="en-US" sz="2800" i="1">
                                <a:latin typeface="Cambria Math" panose="02040503050406030204" pitchFamily="18" charset="0"/>
                              </a:rPr>
                              <m:t>𝐾</m:t>
                            </m:r>
                            <m:d>
                              <m:dPr>
                                <m:ctrlPr>
                                  <a:rPr lang="en-US" sz="2800" i="1" smtClean="0">
                                    <a:latin typeface="Cambria Math" panose="02040503050406030204" pitchFamily="18" charset="0"/>
                                  </a:rPr>
                                </m:ctrlPr>
                              </m:dPr>
                              <m:e>
                                <m:r>
                                  <a:rPr lang="en-US" sz="2800" b="0" i="1" smtClean="0">
                                    <a:latin typeface="Cambria Math" panose="02040503050406030204" pitchFamily="18" charset="0"/>
                                  </a:rPr>
                                  <m:t>𝑡</m:t>
                                </m:r>
                                <m:r>
                                  <a:rPr lang="en-US" sz="2800" b="0" i="1" smtClean="0">
                                    <a:latin typeface="Cambria Math" panose="02040503050406030204" pitchFamily="18" charset="0"/>
                                  </a:rPr>
                                  <m:t>,</m:t>
                                </m:r>
                                <m:r>
                                  <a:rPr lang="en-US" sz="2800" b="0" i="1" smtClean="0">
                                    <a:latin typeface="Cambria Math" panose="02040503050406030204" pitchFamily="18" charset="0"/>
                                  </a:rPr>
                                  <m:t>𝑡</m:t>
                                </m:r>
                              </m:e>
                            </m:d>
                          </m:e>
                        </m:d>
                      </m:oMath>
                    </m:oMathPara>
                  </a14:m>
                  <a:endParaRPr lang="en-US" sz="2800" dirty="0"/>
                </a:p>
              </p:txBody>
            </p:sp>
          </mc:Choice>
          <mc:Fallback xmlns="">
            <p:sp>
              <p:nvSpPr>
                <p:cNvPr id="16" name="Rectangle 15">
                  <a:extLst>
                    <a:ext uri="{FF2B5EF4-FFF2-40B4-BE49-F238E27FC236}">
                      <a16:creationId xmlns:a16="http://schemas.microsoft.com/office/drawing/2014/main" id="{018A54A9-1594-40DE-B6C1-4B709C88A348}"/>
                    </a:ext>
                  </a:extLst>
                </p:cNvPr>
                <p:cNvSpPr>
                  <a:spLocks noRot="1" noChangeAspect="1" noMove="1" noResize="1" noEditPoints="1" noAdjustHandles="1" noChangeArrowheads="1" noChangeShapeType="1" noTextEdit="1"/>
                </p:cNvSpPr>
                <p:nvPr/>
              </p:nvSpPr>
              <p:spPr>
                <a:xfrm>
                  <a:off x="341659" y="3862250"/>
                  <a:ext cx="3731214" cy="578685"/>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6C30C4D3-3D0F-4C6D-9FF0-DA0A70FD04B4}"/>
                    </a:ext>
                  </a:extLst>
                </p:cNvPr>
                <p:cNvSpPr/>
                <p:nvPr/>
              </p:nvSpPr>
              <p:spPr>
                <a:xfrm rot="5400000">
                  <a:off x="1582635" y="3045410"/>
                  <a:ext cx="830676" cy="76944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400" b="0" i="1" smtClean="0">
                            <a:latin typeface="Cambria Math" panose="02040503050406030204" pitchFamily="18" charset="0"/>
                            <a:ea typeface="Cambria Math" panose="02040503050406030204" pitchFamily="18" charset="0"/>
                          </a:rPr>
                          <m:t>⇒</m:t>
                        </m:r>
                      </m:oMath>
                    </m:oMathPara>
                  </a14:m>
                  <a:endParaRPr lang="en-US" sz="4400" dirty="0"/>
                </a:p>
              </p:txBody>
            </p:sp>
          </mc:Choice>
          <mc:Fallback xmlns="">
            <p:sp>
              <p:nvSpPr>
                <p:cNvPr id="17" name="Rectangle 16">
                  <a:extLst>
                    <a:ext uri="{FF2B5EF4-FFF2-40B4-BE49-F238E27FC236}">
                      <a16:creationId xmlns:a16="http://schemas.microsoft.com/office/drawing/2014/main" id="{6C30C4D3-3D0F-4C6D-9FF0-DA0A70FD04B4}"/>
                    </a:ext>
                  </a:extLst>
                </p:cNvPr>
                <p:cNvSpPr>
                  <a:spLocks noRot="1" noChangeAspect="1" noMove="1" noResize="1" noEditPoints="1" noAdjustHandles="1" noChangeArrowheads="1" noChangeShapeType="1" noTextEdit="1"/>
                </p:cNvSpPr>
                <p:nvPr/>
              </p:nvSpPr>
              <p:spPr>
                <a:xfrm rot="5400000">
                  <a:off x="1582635" y="3045410"/>
                  <a:ext cx="830676" cy="769441"/>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a:extLst>
                    <a:ext uri="{FF2B5EF4-FFF2-40B4-BE49-F238E27FC236}">
                      <a16:creationId xmlns:a16="http://schemas.microsoft.com/office/drawing/2014/main" id="{29D92C25-0CFC-406E-BA55-EBE5A1E56E7D}"/>
                    </a:ext>
                  </a:extLst>
                </p:cNvPr>
                <p:cNvSpPr/>
                <p:nvPr/>
              </p:nvSpPr>
              <p:spPr>
                <a:xfrm>
                  <a:off x="102972" y="4440935"/>
                  <a:ext cx="4208588" cy="57868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nor/>
                          </m:rPr>
                          <a:rPr lang="en-US" sz="2800" b="0" i="0" smtClean="0">
                            <a:latin typeface="Cambria Math" panose="02040503050406030204" pitchFamily="18" charset="0"/>
                          </a:rPr>
                          <m:t>COV</m:t>
                        </m:r>
                        <m:d>
                          <m:dPr>
                            <m:ctrlPr>
                              <a:rPr lang="en-US" sz="2800" b="0" i="1" smtClean="0">
                                <a:latin typeface="Cambria Math" panose="02040503050406030204" pitchFamily="18" charset="0"/>
                              </a:rPr>
                            </m:ctrlPr>
                          </m:dPr>
                          <m:e>
                            <m:r>
                              <a:rPr lang="en-US" sz="2800" b="0" i="1" smtClean="0">
                                <a:latin typeface="Cambria Math" panose="02040503050406030204" pitchFamily="18" charset="0"/>
                              </a:rPr>
                              <m:t>𝑓</m:t>
                            </m:r>
                            <m:d>
                              <m:dPr>
                                <m:ctrlPr>
                                  <a:rPr lang="en-US" sz="2800" b="0" i="1" smtClean="0">
                                    <a:latin typeface="Cambria Math" panose="02040503050406030204" pitchFamily="18" charset="0"/>
                                  </a:rPr>
                                </m:ctrlPr>
                              </m:dPr>
                              <m:e>
                                <m:r>
                                  <a:rPr lang="en-US" sz="2800" b="0" i="1" smtClean="0">
                                    <a:latin typeface="Cambria Math" panose="02040503050406030204" pitchFamily="18" charset="0"/>
                                  </a:rPr>
                                  <m:t>𝑠</m:t>
                                </m:r>
                              </m:e>
                            </m:d>
                            <m:r>
                              <a:rPr lang="en-US" sz="2800" b="0" i="1" smtClean="0">
                                <a:latin typeface="Cambria Math" panose="02040503050406030204" pitchFamily="18" charset="0"/>
                              </a:rPr>
                              <m:t>,</m:t>
                            </m:r>
                            <m:r>
                              <a:rPr lang="en-US" sz="2800" b="0" i="1" smtClean="0">
                                <a:latin typeface="Cambria Math" panose="02040503050406030204" pitchFamily="18" charset="0"/>
                              </a:rPr>
                              <m:t>𝑓</m:t>
                            </m:r>
                            <m:d>
                              <m:dPr>
                                <m:ctrlPr>
                                  <a:rPr lang="en-US" sz="2800" b="0" i="1" smtClean="0">
                                    <a:latin typeface="Cambria Math" panose="02040503050406030204" pitchFamily="18" charset="0"/>
                                  </a:rPr>
                                </m:ctrlPr>
                              </m:dPr>
                              <m:e>
                                <m:r>
                                  <a:rPr lang="en-US" sz="2800" b="0" i="1" smtClean="0">
                                    <a:latin typeface="Cambria Math" panose="02040503050406030204" pitchFamily="18" charset="0"/>
                                  </a:rPr>
                                  <m:t>𝑡</m:t>
                                </m:r>
                              </m:e>
                            </m:d>
                          </m:e>
                        </m:d>
                        <m:r>
                          <a:rPr lang="en-US" sz="2800" b="0" i="1" smtClean="0">
                            <a:latin typeface="Cambria Math" panose="02040503050406030204" pitchFamily="18" charset="0"/>
                          </a:rPr>
                          <m:t>=</m:t>
                        </m:r>
                        <m:r>
                          <a:rPr lang="en-US" sz="2800" b="0" i="1" smtClean="0">
                            <a:latin typeface="Cambria Math" panose="02040503050406030204" pitchFamily="18" charset="0"/>
                          </a:rPr>
                          <m:t>𝐾</m:t>
                        </m:r>
                        <m:d>
                          <m:dPr>
                            <m:ctrlPr>
                              <a:rPr lang="en-US" sz="2800" b="0" i="1" smtClean="0">
                                <a:latin typeface="Cambria Math" panose="02040503050406030204" pitchFamily="18" charset="0"/>
                              </a:rPr>
                            </m:ctrlPr>
                          </m:dPr>
                          <m:e>
                            <m:r>
                              <a:rPr lang="en-US" sz="2800" b="0" i="1" smtClean="0">
                                <a:latin typeface="Cambria Math" panose="02040503050406030204" pitchFamily="18" charset="0"/>
                              </a:rPr>
                              <m:t>𝑠</m:t>
                            </m:r>
                            <m:r>
                              <a:rPr lang="en-US" sz="2800" b="0" i="1" smtClean="0">
                                <a:latin typeface="Cambria Math" panose="02040503050406030204" pitchFamily="18" charset="0"/>
                              </a:rPr>
                              <m:t>,</m:t>
                            </m:r>
                            <m:r>
                              <a:rPr lang="en-US" sz="2800" b="0" i="1" smtClean="0">
                                <a:latin typeface="Cambria Math" panose="02040503050406030204" pitchFamily="18" charset="0"/>
                              </a:rPr>
                              <m:t>𝑡</m:t>
                            </m:r>
                          </m:e>
                        </m:d>
                      </m:oMath>
                    </m:oMathPara>
                  </a14:m>
                  <a:endParaRPr lang="en-US" sz="2800" dirty="0"/>
                </a:p>
              </p:txBody>
            </p:sp>
          </mc:Choice>
          <mc:Fallback xmlns="">
            <p:sp>
              <p:nvSpPr>
                <p:cNvPr id="19" name="Rectangle 18">
                  <a:extLst>
                    <a:ext uri="{FF2B5EF4-FFF2-40B4-BE49-F238E27FC236}">
                      <a16:creationId xmlns:a16="http://schemas.microsoft.com/office/drawing/2014/main" id="{29D92C25-0CFC-406E-BA55-EBE5A1E56E7D}"/>
                    </a:ext>
                  </a:extLst>
                </p:cNvPr>
                <p:cNvSpPr>
                  <a:spLocks noRot="1" noChangeAspect="1" noMove="1" noResize="1" noEditPoints="1" noAdjustHandles="1" noChangeArrowheads="1" noChangeShapeType="1" noTextEdit="1"/>
                </p:cNvSpPr>
                <p:nvPr/>
              </p:nvSpPr>
              <p:spPr>
                <a:xfrm>
                  <a:off x="102972" y="4440935"/>
                  <a:ext cx="4208588" cy="578685"/>
                </a:xfrm>
                <a:prstGeom prst="rect">
                  <a:avLst/>
                </a:prstGeom>
                <a:blipFill>
                  <a:blip r:embed="rId8"/>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2055993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09AB40D8-8812-4E4C-AA9D-F1E6731FFAC8}"/>
              </a:ext>
            </a:extLst>
          </p:cNvPr>
          <p:cNvPicPr/>
          <p:nvPr/>
        </p:nvPicPr>
        <p:blipFill rotWithShape="1">
          <a:blip r:embed="rId3">
            <a:extLst>
              <a:ext uri="{28A0092B-C50C-407E-A947-70E740481C1C}">
                <a14:useLocalDpi xmlns:a14="http://schemas.microsoft.com/office/drawing/2010/main" val="0"/>
              </a:ext>
            </a:extLst>
          </a:blip>
          <a:srcRect l="2122" t="10813" r="72101" b="6661"/>
          <a:stretch/>
        </p:blipFill>
        <p:spPr bwMode="auto">
          <a:xfrm>
            <a:off x="4930483" y="3118413"/>
            <a:ext cx="3726500" cy="30455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5" name="Picture 24">
            <a:extLst>
              <a:ext uri="{FF2B5EF4-FFF2-40B4-BE49-F238E27FC236}">
                <a16:creationId xmlns:a16="http://schemas.microsoft.com/office/drawing/2014/main" id="{45466B27-A394-47E3-9157-91A13731BE76}"/>
              </a:ext>
            </a:extLst>
          </p:cNvPr>
          <p:cNvPicPr>
            <a:picLocks noChangeAspect="1"/>
          </p:cNvPicPr>
          <p:nvPr/>
        </p:nvPicPr>
        <p:blipFill rotWithShape="1">
          <a:blip r:embed="rId4"/>
          <a:srcRect l="3425" r="-307" b="5520"/>
          <a:stretch/>
        </p:blipFill>
        <p:spPr>
          <a:xfrm>
            <a:off x="4695605" y="1123544"/>
            <a:ext cx="4213712" cy="18678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itle 2">
            <a:extLst>
              <a:ext uri="{FF2B5EF4-FFF2-40B4-BE49-F238E27FC236}">
                <a16:creationId xmlns:a16="http://schemas.microsoft.com/office/drawing/2014/main" id="{64129D96-166F-43E1-A653-7415CCB7C30A}"/>
              </a:ext>
            </a:extLst>
          </p:cNvPr>
          <p:cNvSpPr>
            <a:spLocks noGrp="1"/>
          </p:cNvSpPr>
          <p:nvPr>
            <p:ph type="title"/>
          </p:nvPr>
        </p:nvSpPr>
        <p:spPr/>
        <p:txBody>
          <a:bodyPr/>
          <a:lstStyle/>
          <a:p>
            <a:r>
              <a:rPr lang="en-US" dirty="0"/>
              <a:t>A GP is a probability model describing random functions </a:t>
            </a:r>
          </a:p>
        </p:txBody>
      </p:sp>
      <p:sp>
        <p:nvSpPr>
          <p:cNvPr id="4" name="Text Placeholder 3">
            <a:extLst>
              <a:ext uri="{FF2B5EF4-FFF2-40B4-BE49-F238E27FC236}">
                <a16:creationId xmlns:a16="http://schemas.microsoft.com/office/drawing/2014/main" id="{E4BCC7C4-AFFB-449B-A530-D6EBA411A04C}"/>
              </a:ext>
            </a:extLst>
          </p:cNvPr>
          <p:cNvSpPr>
            <a:spLocks noGrp="1"/>
          </p:cNvSpPr>
          <p:nvPr>
            <p:ph type="body" sz="quarter" idx="11"/>
          </p:nvPr>
        </p:nvSpPr>
        <p:spPr>
          <a:xfrm>
            <a:off x="234683" y="6163988"/>
            <a:ext cx="2268820" cy="550862"/>
          </a:xfrm>
        </p:spPr>
        <p:txBody>
          <a:bodyPr>
            <a:normAutofit/>
          </a:bodyPr>
          <a:lstStyle/>
          <a:p>
            <a:r>
              <a:rPr lang="en-US" dirty="0"/>
              <a:t>COV: Covariance; GP: Gaussian Process; N: Normal</a:t>
            </a:r>
          </a:p>
          <a:p>
            <a:endParaRPr lang="en-US" dirty="0"/>
          </a:p>
        </p:txBody>
      </p:sp>
      <p:grpSp>
        <p:nvGrpSpPr>
          <p:cNvPr id="18" name="Group 17">
            <a:extLst>
              <a:ext uri="{FF2B5EF4-FFF2-40B4-BE49-F238E27FC236}">
                <a16:creationId xmlns:a16="http://schemas.microsoft.com/office/drawing/2014/main" id="{5AC15F03-A8C5-4CBE-A4A7-ED1F341A73B9}"/>
              </a:ext>
            </a:extLst>
          </p:cNvPr>
          <p:cNvGrpSpPr/>
          <p:nvPr/>
        </p:nvGrpSpPr>
        <p:grpSpPr>
          <a:xfrm>
            <a:off x="487017" y="2155455"/>
            <a:ext cx="4208588" cy="2547090"/>
            <a:chOff x="102972" y="2472530"/>
            <a:chExt cx="4208588" cy="2547090"/>
          </a:xfrm>
        </p:grpSpPr>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31EC8E6B-CE83-499C-BF87-83150EAC2A0F}"/>
                    </a:ext>
                  </a:extLst>
                </p:cNvPr>
                <p:cNvSpPr/>
                <p:nvPr/>
              </p:nvSpPr>
              <p:spPr>
                <a:xfrm>
                  <a:off x="798859" y="2472530"/>
                  <a:ext cx="2259080"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𝑓</m:t>
                        </m:r>
                        <m:r>
                          <a:rPr lang="en-US" sz="2800">
                            <a:latin typeface="Cambria Math" panose="02040503050406030204" pitchFamily="18" charset="0"/>
                          </a:rPr>
                          <m:t>∼</m:t>
                        </m:r>
                        <m:r>
                          <m:rPr>
                            <m:nor/>
                          </m:rPr>
                          <a:rPr lang="en-US" sz="2800" i="0">
                            <a:latin typeface="Cambria Math" panose="02040503050406030204" pitchFamily="18" charset="0"/>
                          </a:rPr>
                          <m:t>GP</m:t>
                        </m:r>
                        <m:d>
                          <m:dPr>
                            <m:ctrlPr>
                              <a:rPr lang="en-US" sz="2800" i="1">
                                <a:latin typeface="Cambria Math" panose="02040503050406030204" pitchFamily="18" charset="0"/>
                              </a:rPr>
                            </m:ctrlPr>
                          </m:dPr>
                          <m:e>
                            <m:r>
                              <m:rPr>
                                <m:sty m:val="p"/>
                              </m:rPr>
                              <a:rPr lang="en-US" sz="2800" i="1">
                                <a:latin typeface="Cambria Math" panose="02040503050406030204" pitchFamily="18" charset="0"/>
                              </a:rPr>
                              <m:t>μ</m:t>
                            </m:r>
                            <m:r>
                              <a:rPr lang="en-US" sz="2800">
                                <a:latin typeface="Cambria Math" panose="02040503050406030204" pitchFamily="18" charset="0"/>
                              </a:rPr>
                              <m:t>,</m:t>
                            </m:r>
                            <m:r>
                              <a:rPr lang="en-US" sz="2800" i="1">
                                <a:latin typeface="Cambria Math" panose="02040503050406030204" pitchFamily="18" charset="0"/>
                              </a:rPr>
                              <m:t>𝐾</m:t>
                            </m:r>
                          </m:e>
                        </m:d>
                      </m:oMath>
                    </m:oMathPara>
                  </a14:m>
                  <a:endParaRPr lang="en-US" sz="2800" dirty="0"/>
                </a:p>
              </p:txBody>
            </p:sp>
          </mc:Choice>
          <mc:Fallback xmlns="">
            <p:sp>
              <p:nvSpPr>
                <p:cNvPr id="14" name="Rectangle 13">
                  <a:extLst>
                    <a:ext uri="{FF2B5EF4-FFF2-40B4-BE49-F238E27FC236}">
                      <a16:creationId xmlns:a16="http://schemas.microsoft.com/office/drawing/2014/main" id="{31EC8E6B-CE83-499C-BF87-83150EAC2A0F}"/>
                    </a:ext>
                  </a:extLst>
                </p:cNvPr>
                <p:cNvSpPr>
                  <a:spLocks noRot="1" noChangeAspect="1" noMove="1" noResize="1" noEditPoints="1" noAdjustHandles="1" noChangeArrowheads="1" noChangeShapeType="1" noTextEdit="1"/>
                </p:cNvSpPr>
                <p:nvPr/>
              </p:nvSpPr>
              <p:spPr>
                <a:xfrm>
                  <a:off x="798859" y="2472530"/>
                  <a:ext cx="2259080" cy="523220"/>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018A54A9-1594-40DE-B6C1-4B709C88A348}"/>
                    </a:ext>
                  </a:extLst>
                </p:cNvPr>
                <p:cNvSpPr/>
                <p:nvPr/>
              </p:nvSpPr>
              <p:spPr>
                <a:xfrm>
                  <a:off x="341659" y="3862250"/>
                  <a:ext cx="3731214" cy="57868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𝑓</m:t>
                        </m:r>
                        <m:d>
                          <m:dPr>
                            <m:ctrlPr>
                              <a:rPr lang="en-US" sz="2800" i="1" smtClean="0">
                                <a:latin typeface="Cambria Math" panose="02040503050406030204" pitchFamily="18" charset="0"/>
                              </a:rPr>
                            </m:ctrlPr>
                          </m:dPr>
                          <m:e>
                            <m:r>
                              <a:rPr lang="en-US" sz="2800" b="0" i="1" smtClean="0">
                                <a:latin typeface="Cambria Math" panose="02040503050406030204" pitchFamily="18" charset="0"/>
                              </a:rPr>
                              <m:t>𝑡</m:t>
                            </m:r>
                          </m:e>
                        </m:d>
                        <m:r>
                          <a:rPr lang="en-US" sz="2800">
                            <a:latin typeface="Cambria Math" panose="02040503050406030204" pitchFamily="18" charset="0"/>
                          </a:rPr>
                          <m:t>∼</m:t>
                        </m:r>
                        <m:r>
                          <m:rPr>
                            <m:nor/>
                          </m:rPr>
                          <a:rPr lang="en-US" sz="2800" b="0" i="0" smtClean="0">
                            <a:latin typeface="Cambria Math" panose="02040503050406030204" pitchFamily="18" charset="0"/>
                          </a:rPr>
                          <m:t>N</m:t>
                        </m:r>
                        <m:d>
                          <m:dPr>
                            <m:ctrlPr>
                              <a:rPr lang="en-US" sz="2800" i="1">
                                <a:latin typeface="Cambria Math" panose="02040503050406030204" pitchFamily="18" charset="0"/>
                              </a:rPr>
                            </m:ctrlPr>
                          </m:dPr>
                          <m:e>
                            <m:r>
                              <m:rPr>
                                <m:sty m:val="p"/>
                              </m:rPr>
                              <a:rPr lang="en-US" sz="2800" i="1">
                                <a:latin typeface="Cambria Math" panose="02040503050406030204" pitchFamily="18" charset="0"/>
                              </a:rPr>
                              <m:t>μ</m:t>
                            </m:r>
                            <m:d>
                              <m:dPr>
                                <m:ctrlPr>
                                  <a:rPr lang="en-US" sz="2800" i="1" smtClean="0">
                                    <a:latin typeface="Cambria Math" panose="02040503050406030204" pitchFamily="18" charset="0"/>
                                  </a:rPr>
                                </m:ctrlPr>
                              </m:dPr>
                              <m:e>
                                <m:r>
                                  <a:rPr lang="en-US" sz="2800" b="0" i="1" smtClean="0">
                                    <a:latin typeface="Cambria Math" panose="02040503050406030204" pitchFamily="18" charset="0"/>
                                  </a:rPr>
                                  <m:t>𝑡</m:t>
                                </m:r>
                              </m:e>
                            </m:d>
                            <m:r>
                              <a:rPr lang="en-US" sz="2800">
                                <a:latin typeface="Cambria Math" panose="02040503050406030204" pitchFamily="18" charset="0"/>
                              </a:rPr>
                              <m:t>,</m:t>
                            </m:r>
                            <m:r>
                              <a:rPr lang="en-US" sz="2800" i="1">
                                <a:latin typeface="Cambria Math" panose="02040503050406030204" pitchFamily="18" charset="0"/>
                              </a:rPr>
                              <m:t>𝐾</m:t>
                            </m:r>
                            <m:d>
                              <m:dPr>
                                <m:ctrlPr>
                                  <a:rPr lang="en-US" sz="2800" i="1" smtClean="0">
                                    <a:latin typeface="Cambria Math" panose="02040503050406030204" pitchFamily="18" charset="0"/>
                                  </a:rPr>
                                </m:ctrlPr>
                              </m:dPr>
                              <m:e>
                                <m:r>
                                  <a:rPr lang="en-US" sz="2800" b="0" i="1" smtClean="0">
                                    <a:latin typeface="Cambria Math" panose="02040503050406030204" pitchFamily="18" charset="0"/>
                                  </a:rPr>
                                  <m:t>𝑡</m:t>
                                </m:r>
                                <m:r>
                                  <a:rPr lang="en-US" sz="2800" b="0" i="1" smtClean="0">
                                    <a:latin typeface="Cambria Math" panose="02040503050406030204" pitchFamily="18" charset="0"/>
                                  </a:rPr>
                                  <m:t>,</m:t>
                                </m:r>
                                <m:r>
                                  <a:rPr lang="en-US" sz="2800" b="0" i="1" smtClean="0">
                                    <a:latin typeface="Cambria Math" panose="02040503050406030204" pitchFamily="18" charset="0"/>
                                  </a:rPr>
                                  <m:t>𝑡</m:t>
                                </m:r>
                              </m:e>
                            </m:d>
                          </m:e>
                        </m:d>
                      </m:oMath>
                    </m:oMathPara>
                  </a14:m>
                  <a:endParaRPr lang="en-US" sz="2800" dirty="0"/>
                </a:p>
              </p:txBody>
            </p:sp>
          </mc:Choice>
          <mc:Fallback xmlns="">
            <p:sp>
              <p:nvSpPr>
                <p:cNvPr id="16" name="Rectangle 15">
                  <a:extLst>
                    <a:ext uri="{FF2B5EF4-FFF2-40B4-BE49-F238E27FC236}">
                      <a16:creationId xmlns:a16="http://schemas.microsoft.com/office/drawing/2014/main" id="{018A54A9-1594-40DE-B6C1-4B709C88A348}"/>
                    </a:ext>
                  </a:extLst>
                </p:cNvPr>
                <p:cNvSpPr>
                  <a:spLocks noRot="1" noChangeAspect="1" noMove="1" noResize="1" noEditPoints="1" noAdjustHandles="1" noChangeArrowheads="1" noChangeShapeType="1" noTextEdit="1"/>
                </p:cNvSpPr>
                <p:nvPr/>
              </p:nvSpPr>
              <p:spPr>
                <a:xfrm>
                  <a:off x="341659" y="3862250"/>
                  <a:ext cx="3731214" cy="578685"/>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6C30C4D3-3D0F-4C6D-9FF0-DA0A70FD04B4}"/>
                    </a:ext>
                  </a:extLst>
                </p:cNvPr>
                <p:cNvSpPr/>
                <p:nvPr/>
              </p:nvSpPr>
              <p:spPr>
                <a:xfrm rot="5400000">
                  <a:off x="1582635" y="3045410"/>
                  <a:ext cx="830676" cy="76944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400" b="0" i="1" smtClean="0">
                            <a:latin typeface="Cambria Math" panose="02040503050406030204" pitchFamily="18" charset="0"/>
                            <a:ea typeface="Cambria Math" panose="02040503050406030204" pitchFamily="18" charset="0"/>
                          </a:rPr>
                          <m:t>⇒</m:t>
                        </m:r>
                      </m:oMath>
                    </m:oMathPara>
                  </a14:m>
                  <a:endParaRPr lang="en-US" sz="4400" dirty="0"/>
                </a:p>
              </p:txBody>
            </p:sp>
          </mc:Choice>
          <mc:Fallback xmlns="">
            <p:sp>
              <p:nvSpPr>
                <p:cNvPr id="17" name="Rectangle 16">
                  <a:extLst>
                    <a:ext uri="{FF2B5EF4-FFF2-40B4-BE49-F238E27FC236}">
                      <a16:creationId xmlns:a16="http://schemas.microsoft.com/office/drawing/2014/main" id="{6C30C4D3-3D0F-4C6D-9FF0-DA0A70FD04B4}"/>
                    </a:ext>
                  </a:extLst>
                </p:cNvPr>
                <p:cNvSpPr>
                  <a:spLocks noRot="1" noChangeAspect="1" noMove="1" noResize="1" noEditPoints="1" noAdjustHandles="1" noChangeArrowheads="1" noChangeShapeType="1" noTextEdit="1"/>
                </p:cNvSpPr>
                <p:nvPr/>
              </p:nvSpPr>
              <p:spPr>
                <a:xfrm rot="5400000">
                  <a:off x="1582635" y="3045410"/>
                  <a:ext cx="830676" cy="769441"/>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a:extLst>
                    <a:ext uri="{FF2B5EF4-FFF2-40B4-BE49-F238E27FC236}">
                      <a16:creationId xmlns:a16="http://schemas.microsoft.com/office/drawing/2014/main" id="{29D92C25-0CFC-406E-BA55-EBE5A1E56E7D}"/>
                    </a:ext>
                  </a:extLst>
                </p:cNvPr>
                <p:cNvSpPr/>
                <p:nvPr/>
              </p:nvSpPr>
              <p:spPr>
                <a:xfrm>
                  <a:off x="102972" y="4440935"/>
                  <a:ext cx="4208588" cy="57868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nor/>
                          </m:rPr>
                          <a:rPr lang="en-US" sz="2800" b="0" i="0" smtClean="0">
                            <a:latin typeface="Cambria Math" panose="02040503050406030204" pitchFamily="18" charset="0"/>
                          </a:rPr>
                          <m:t>COV</m:t>
                        </m:r>
                        <m:d>
                          <m:dPr>
                            <m:ctrlPr>
                              <a:rPr lang="en-US" sz="2800" b="0" i="1" smtClean="0">
                                <a:latin typeface="Cambria Math" panose="02040503050406030204" pitchFamily="18" charset="0"/>
                              </a:rPr>
                            </m:ctrlPr>
                          </m:dPr>
                          <m:e>
                            <m:r>
                              <a:rPr lang="en-US" sz="2800" b="0" i="1" smtClean="0">
                                <a:latin typeface="Cambria Math" panose="02040503050406030204" pitchFamily="18" charset="0"/>
                              </a:rPr>
                              <m:t>𝑓</m:t>
                            </m:r>
                            <m:d>
                              <m:dPr>
                                <m:ctrlPr>
                                  <a:rPr lang="en-US" sz="2800" b="0" i="1" smtClean="0">
                                    <a:latin typeface="Cambria Math" panose="02040503050406030204" pitchFamily="18" charset="0"/>
                                  </a:rPr>
                                </m:ctrlPr>
                              </m:dPr>
                              <m:e>
                                <m:r>
                                  <a:rPr lang="en-US" sz="2800" b="0" i="1" smtClean="0">
                                    <a:latin typeface="Cambria Math" panose="02040503050406030204" pitchFamily="18" charset="0"/>
                                  </a:rPr>
                                  <m:t>𝑠</m:t>
                                </m:r>
                              </m:e>
                            </m:d>
                            <m:r>
                              <a:rPr lang="en-US" sz="2800" b="0" i="1" smtClean="0">
                                <a:latin typeface="Cambria Math" panose="02040503050406030204" pitchFamily="18" charset="0"/>
                              </a:rPr>
                              <m:t>,</m:t>
                            </m:r>
                            <m:r>
                              <a:rPr lang="en-US" sz="2800" b="0" i="1" smtClean="0">
                                <a:latin typeface="Cambria Math" panose="02040503050406030204" pitchFamily="18" charset="0"/>
                              </a:rPr>
                              <m:t>𝑓</m:t>
                            </m:r>
                            <m:d>
                              <m:dPr>
                                <m:ctrlPr>
                                  <a:rPr lang="en-US" sz="2800" b="0" i="1" smtClean="0">
                                    <a:latin typeface="Cambria Math" panose="02040503050406030204" pitchFamily="18" charset="0"/>
                                  </a:rPr>
                                </m:ctrlPr>
                              </m:dPr>
                              <m:e>
                                <m:r>
                                  <a:rPr lang="en-US" sz="2800" b="0" i="1" smtClean="0">
                                    <a:latin typeface="Cambria Math" panose="02040503050406030204" pitchFamily="18" charset="0"/>
                                  </a:rPr>
                                  <m:t>𝑡</m:t>
                                </m:r>
                              </m:e>
                            </m:d>
                          </m:e>
                        </m:d>
                        <m:r>
                          <a:rPr lang="en-US" sz="2800" b="0" i="1" smtClean="0">
                            <a:latin typeface="Cambria Math" panose="02040503050406030204" pitchFamily="18" charset="0"/>
                          </a:rPr>
                          <m:t>=</m:t>
                        </m:r>
                        <m:r>
                          <a:rPr lang="en-US" sz="2800" b="0" i="1" smtClean="0">
                            <a:latin typeface="Cambria Math" panose="02040503050406030204" pitchFamily="18" charset="0"/>
                          </a:rPr>
                          <m:t>𝐾</m:t>
                        </m:r>
                        <m:d>
                          <m:dPr>
                            <m:ctrlPr>
                              <a:rPr lang="en-US" sz="2800" b="0" i="1" smtClean="0">
                                <a:latin typeface="Cambria Math" panose="02040503050406030204" pitchFamily="18" charset="0"/>
                              </a:rPr>
                            </m:ctrlPr>
                          </m:dPr>
                          <m:e>
                            <m:r>
                              <a:rPr lang="en-US" sz="2800" b="0" i="1" smtClean="0">
                                <a:latin typeface="Cambria Math" panose="02040503050406030204" pitchFamily="18" charset="0"/>
                              </a:rPr>
                              <m:t>𝑠</m:t>
                            </m:r>
                            <m:r>
                              <a:rPr lang="en-US" sz="2800" b="0" i="1" smtClean="0">
                                <a:latin typeface="Cambria Math" panose="02040503050406030204" pitchFamily="18" charset="0"/>
                              </a:rPr>
                              <m:t>,</m:t>
                            </m:r>
                            <m:r>
                              <a:rPr lang="en-US" sz="2800" b="0" i="1" smtClean="0">
                                <a:latin typeface="Cambria Math" panose="02040503050406030204" pitchFamily="18" charset="0"/>
                              </a:rPr>
                              <m:t>𝑡</m:t>
                            </m:r>
                          </m:e>
                        </m:d>
                      </m:oMath>
                    </m:oMathPara>
                  </a14:m>
                  <a:endParaRPr lang="en-US" sz="2800" dirty="0"/>
                </a:p>
              </p:txBody>
            </p:sp>
          </mc:Choice>
          <mc:Fallback xmlns="">
            <p:sp>
              <p:nvSpPr>
                <p:cNvPr id="19" name="Rectangle 18">
                  <a:extLst>
                    <a:ext uri="{FF2B5EF4-FFF2-40B4-BE49-F238E27FC236}">
                      <a16:creationId xmlns:a16="http://schemas.microsoft.com/office/drawing/2014/main" id="{29D92C25-0CFC-406E-BA55-EBE5A1E56E7D}"/>
                    </a:ext>
                  </a:extLst>
                </p:cNvPr>
                <p:cNvSpPr>
                  <a:spLocks noRot="1" noChangeAspect="1" noMove="1" noResize="1" noEditPoints="1" noAdjustHandles="1" noChangeArrowheads="1" noChangeShapeType="1" noTextEdit="1"/>
                </p:cNvSpPr>
                <p:nvPr/>
              </p:nvSpPr>
              <p:spPr>
                <a:xfrm>
                  <a:off x="102972" y="4440935"/>
                  <a:ext cx="4208588" cy="578685"/>
                </a:xfrm>
                <a:prstGeom prst="rect">
                  <a:avLst/>
                </a:prstGeom>
                <a:blipFill>
                  <a:blip r:embed="rId8"/>
                  <a:stretch>
                    <a:fillRect/>
                  </a:stretch>
                </a:blipFill>
              </p:spPr>
              <p:txBody>
                <a:bodyPr/>
                <a:lstStyle/>
                <a:p>
                  <a:r>
                    <a:rPr lang="en-US">
                      <a:noFill/>
                    </a:rPr>
                    <a:t> </a:t>
                  </a:r>
                </a:p>
              </p:txBody>
            </p:sp>
          </mc:Fallback>
        </mc:AlternateContent>
      </p:grpSp>
      <p:grpSp>
        <p:nvGrpSpPr>
          <p:cNvPr id="13" name="Group 12">
            <a:extLst>
              <a:ext uri="{FF2B5EF4-FFF2-40B4-BE49-F238E27FC236}">
                <a16:creationId xmlns:a16="http://schemas.microsoft.com/office/drawing/2014/main" id="{9080BD11-961F-4B0B-9234-CA2E05D5C133}"/>
              </a:ext>
            </a:extLst>
          </p:cNvPr>
          <p:cNvGrpSpPr/>
          <p:nvPr/>
        </p:nvGrpSpPr>
        <p:grpSpPr>
          <a:xfrm>
            <a:off x="2872407" y="5387362"/>
            <a:ext cx="2989481" cy="1265318"/>
            <a:chOff x="5507098" y="667505"/>
            <a:chExt cx="2989481" cy="1265318"/>
          </a:xfrm>
        </p:grpSpPr>
        <p:sp>
          <p:nvSpPr>
            <p:cNvPr id="20" name="Rectangle 19">
              <a:extLst>
                <a:ext uri="{FF2B5EF4-FFF2-40B4-BE49-F238E27FC236}">
                  <a16:creationId xmlns:a16="http://schemas.microsoft.com/office/drawing/2014/main" id="{073214B3-4CBE-492C-A43C-A4051CF5A6D1}"/>
                </a:ext>
              </a:extLst>
            </p:cNvPr>
            <p:cNvSpPr/>
            <p:nvPr/>
          </p:nvSpPr>
          <p:spPr>
            <a:xfrm flipH="1">
              <a:off x="5507098" y="729675"/>
              <a:ext cx="1923229" cy="1203148"/>
            </a:xfrm>
            <a:prstGeom prst="rect">
              <a:avLst/>
            </a:prstGeom>
            <a:solidFill>
              <a:srgbClr val="FFFF00"/>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Random functions (mean zero, Gaussian kernel)</a:t>
              </a:r>
            </a:p>
          </p:txBody>
        </p:sp>
        <p:cxnSp>
          <p:nvCxnSpPr>
            <p:cNvPr id="21" name="Straight Arrow Connector 20">
              <a:extLst>
                <a:ext uri="{FF2B5EF4-FFF2-40B4-BE49-F238E27FC236}">
                  <a16:creationId xmlns:a16="http://schemas.microsoft.com/office/drawing/2014/main" id="{851E320B-6793-42B7-81B9-F6E0FAE2A0D2}"/>
                </a:ext>
              </a:extLst>
            </p:cNvPr>
            <p:cNvCxnSpPr>
              <a:cxnSpLocks/>
              <a:stCxn id="20" idx="1"/>
            </p:cNvCxnSpPr>
            <p:nvPr/>
          </p:nvCxnSpPr>
          <p:spPr>
            <a:xfrm flipV="1">
              <a:off x="7430327" y="667505"/>
              <a:ext cx="1066252" cy="663744"/>
            </a:xfrm>
            <a:prstGeom prst="straightConnector1">
              <a:avLst/>
            </a:prstGeom>
            <a:ln w="571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3E1B6B7E-DBEC-4411-B52A-966DAD67A68A}"/>
              </a:ext>
            </a:extLst>
          </p:cNvPr>
          <p:cNvGrpSpPr/>
          <p:nvPr/>
        </p:nvGrpSpPr>
        <p:grpSpPr>
          <a:xfrm>
            <a:off x="1590261" y="1071048"/>
            <a:ext cx="4442791" cy="1047983"/>
            <a:chOff x="4941383" y="904486"/>
            <a:chExt cx="3941708" cy="1047983"/>
          </a:xfrm>
        </p:grpSpPr>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C4B3E0B9-103F-43AB-8685-B4CBB7534550}"/>
                    </a:ext>
                  </a:extLst>
                </p:cNvPr>
                <p:cNvSpPr/>
                <p:nvPr/>
              </p:nvSpPr>
              <p:spPr>
                <a:xfrm flipH="1">
                  <a:off x="4941383" y="904486"/>
                  <a:ext cx="2488948" cy="1047983"/>
                </a:xfrm>
                <a:prstGeom prst="rect">
                  <a:avLst/>
                </a:prstGeom>
                <a:solidFill>
                  <a:srgbClr val="FFFF00"/>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Brownian motion, where </a:t>
                  </a:r>
                  <a14:m>
                    <m:oMath xmlns:m="http://schemas.openxmlformats.org/officeDocument/2006/math">
                      <m:r>
                        <a:rPr lang="en-US" sz="1400" b="0" i="1" smtClean="0">
                          <a:solidFill>
                            <a:schemeClr val="tx1"/>
                          </a:solidFill>
                          <a:latin typeface="Cambria Math" panose="02040503050406030204" pitchFamily="18" charset="0"/>
                        </a:rPr>
                        <m:t>𝜇</m:t>
                      </m:r>
                      <m:d>
                        <m:dPr>
                          <m:ctrlPr>
                            <a:rPr lang="en-US" sz="1400" b="0" i="1" smtClean="0">
                              <a:solidFill>
                                <a:schemeClr val="tx1"/>
                              </a:solidFill>
                              <a:latin typeface="Cambria Math" panose="02040503050406030204" pitchFamily="18" charset="0"/>
                            </a:rPr>
                          </m:ctrlPr>
                        </m:dPr>
                        <m:e>
                          <m:r>
                            <a:rPr lang="en-US" sz="1400" b="0" i="1" smtClean="0">
                              <a:solidFill>
                                <a:schemeClr val="tx1"/>
                              </a:solidFill>
                              <a:latin typeface="Cambria Math" panose="02040503050406030204" pitchFamily="18" charset="0"/>
                            </a:rPr>
                            <m:t>𝑡</m:t>
                          </m:r>
                        </m:e>
                      </m:d>
                      <m:r>
                        <a:rPr lang="en-US" sz="1400" b="0" i="1" smtClean="0">
                          <a:solidFill>
                            <a:schemeClr val="tx1"/>
                          </a:solidFill>
                          <a:latin typeface="Cambria Math" panose="02040503050406030204" pitchFamily="18" charset="0"/>
                        </a:rPr>
                        <m:t>=0</m:t>
                      </m:r>
                    </m:oMath>
                  </a14:m>
                  <a:r>
                    <a:rPr lang="en-US" sz="1400" dirty="0">
                      <a:solidFill>
                        <a:schemeClr val="tx1"/>
                      </a:solidFill>
                    </a:rPr>
                    <a:t> and </a:t>
                  </a:r>
                  <a14:m>
                    <m:oMath xmlns:m="http://schemas.openxmlformats.org/officeDocument/2006/math">
                      <m:r>
                        <a:rPr lang="en-US" sz="1400" b="0" i="1" smtClean="0">
                          <a:solidFill>
                            <a:schemeClr val="tx1"/>
                          </a:solidFill>
                          <a:latin typeface="Cambria Math" panose="02040503050406030204" pitchFamily="18" charset="0"/>
                        </a:rPr>
                        <m:t>𝐾</m:t>
                      </m:r>
                      <m:d>
                        <m:dPr>
                          <m:ctrlPr>
                            <a:rPr lang="en-US" sz="1400" b="0" i="1" smtClean="0">
                              <a:solidFill>
                                <a:schemeClr val="tx1"/>
                              </a:solidFill>
                              <a:latin typeface="Cambria Math" panose="02040503050406030204" pitchFamily="18" charset="0"/>
                            </a:rPr>
                          </m:ctrlPr>
                        </m:dPr>
                        <m:e>
                          <m:r>
                            <a:rPr lang="en-US" sz="1400" b="0" i="1" smtClean="0">
                              <a:solidFill>
                                <a:schemeClr val="tx1"/>
                              </a:solidFill>
                              <a:latin typeface="Cambria Math" panose="02040503050406030204" pitchFamily="18" charset="0"/>
                            </a:rPr>
                            <m:t>𝑠</m:t>
                          </m:r>
                          <m:r>
                            <a:rPr lang="en-US" sz="1400" b="0" i="1" smtClean="0">
                              <a:solidFill>
                                <a:schemeClr val="tx1"/>
                              </a:solidFill>
                              <a:latin typeface="Cambria Math" panose="02040503050406030204" pitchFamily="18" charset="0"/>
                            </a:rPr>
                            <m:t>,</m:t>
                          </m:r>
                          <m:r>
                            <a:rPr lang="en-US" sz="1400" b="0" i="1" smtClean="0">
                              <a:solidFill>
                                <a:schemeClr val="tx1"/>
                              </a:solidFill>
                              <a:latin typeface="Cambria Math" panose="02040503050406030204" pitchFamily="18" charset="0"/>
                            </a:rPr>
                            <m:t>𝑡</m:t>
                          </m:r>
                        </m:e>
                      </m:d>
                      <m:r>
                        <a:rPr lang="en-US" sz="1400" b="0" i="1" smtClean="0">
                          <a:solidFill>
                            <a:schemeClr val="tx1"/>
                          </a:solidFill>
                          <a:latin typeface="Cambria Math" panose="02040503050406030204" pitchFamily="18" charset="0"/>
                        </a:rPr>
                        <m:t>=</m:t>
                      </m:r>
                      <m:r>
                        <m:rPr>
                          <m:sty m:val="p"/>
                        </m:rPr>
                        <a:rPr lang="en-US" sz="1400" b="0" i="0" smtClean="0">
                          <a:solidFill>
                            <a:schemeClr val="tx1"/>
                          </a:solidFill>
                          <a:latin typeface="Cambria Math" panose="02040503050406030204" pitchFamily="18" charset="0"/>
                        </a:rPr>
                        <m:t>min</m:t>
                      </m:r>
                      <m:r>
                        <a:rPr lang="en-US" sz="1400" b="0" i="1" smtClean="0">
                          <a:solidFill>
                            <a:schemeClr val="tx1"/>
                          </a:solidFill>
                          <a:latin typeface="Cambria Math" panose="02040503050406030204" pitchFamily="18" charset="0"/>
                        </a:rPr>
                        <m:t>⁡(</m:t>
                      </m:r>
                      <m:r>
                        <a:rPr lang="en-US" sz="1400" b="0" i="1" smtClean="0">
                          <a:solidFill>
                            <a:schemeClr val="tx1"/>
                          </a:solidFill>
                          <a:latin typeface="Cambria Math" panose="02040503050406030204" pitchFamily="18" charset="0"/>
                        </a:rPr>
                        <m:t>𝑠</m:t>
                      </m:r>
                      <m:r>
                        <a:rPr lang="en-US" sz="1400" b="0" i="1" smtClean="0">
                          <a:solidFill>
                            <a:schemeClr val="tx1"/>
                          </a:solidFill>
                          <a:latin typeface="Cambria Math" panose="02040503050406030204" pitchFamily="18" charset="0"/>
                        </a:rPr>
                        <m:t>,</m:t>
                      </m:r>
                      <m:r>
                        <a:rPr lang="en-US" sz="1400" b="0" i="1" smtClean="0">
                          <a:solidFill>
                            <a:schemeClr val="tx1"/>
                          </a:solidFill>
                          <a:latin typeface="Cambria Math" panose="02040503050406030204" pitchFamily="18" charset="0"/>
                        </a:rPr>
                        <m:t>𝑡</m:t>
                      </m:r>
                      <m:r>
                        <a:rPr lang="en-US" sz="1400" b="0" i="1" smtClean="0">
                          <a:solidFill>
                            <a:schemeClr val="tx1"/>
                          </a:solidFill>
                          <a:latin typeface="Cambria Math" panose="02040503050406030204" pitchFamily="18" charset="0"/>
                        </a:rPr>
                        <m:t>)</m:t>
                      </m:r>
                    </m:oMath>
                  </a14:m>
                  <a:r>
                    <a:rPr lang="en-US" sz="1400" dirty="0">
                      <a:solidFill>
                        <a:schemeClr val="tx1"/>
                      </a:solidFill>
                    </a:rPr>
                    <a:t> (motion of a particle through a medium)</a:t>
                  </a:r>
                </a:p>
              </p:txBody>
            </p:sp>
          </mc:Choice>
          <mc:Fallback xmlns="">
            <p:sp>
              <p:nvSpPr>
                <p:cNvPr id="22" name="Rectangle 21">
                  <a:extLst>
                    <a:ext uri="{FF2B5EF4-FFF2-40B4-BE49-F238E27FC236}">
                      <a16:creationId xmlns:a16="http://schemas.microsoft.com/office/drawing/2014/main" id="{C4B3E0B9-103F-43AB-8685-B4CBB7534550}"/>
                    </a:ext>
                  </a:extLst>
                </p:cNvPr>
                <p:cNvSpPr>
                  <a:spLocks noRot="1" noChangeAspect="1" noMove="1" noResize="1" noEditPoints="1" noAdjustHandles="1" noChangeArrowheads="1" noChangeShapeType="1" noTextEdit="1"/>
                </p:cNvSpPr>
                <p:nvPr/>
              </p:nvSpPr>
              <p:spPr>
                <a:xfrm flipH="1">
                  <a:off x="4941383" y="904486"/>
                  <a:ext cx="2488948" cy="1047983"/>
                </a:xfrm>
                <a:prstGeom prst="rect">
                  <a:avLst/>
                </a:prstGeom>
                <a:blipFill>
                  <a:blip r:embed="rId10"/>
                  <a:stretch>
                    <a:fillRect r="-640"/>
                  </a:stretch>
                </a:blipFill>
                <a:ln w="57150">
                  <a:solidFill>
                    <a:schemeClr val="tx1">
                      <a:lumMod val="50000"/>
                      <a:lumOff val="50000"/>
                    </a:schemeClr>
                  </a:solidFill>
                </a:ln>
              </p:spPr>
              <p:txBody>
                <a:bodyPr/>
                <a:lstStyle/>
                <a:p>
                  <a:r>
                    <a:rPr lang="en-US">
                      <a:noFill/>
                    </a:rPr>
                    <a:t> </a:t>
                  </a:r>
                </a:p>
              </p:txBody>
            </p:sp>
          </mc:Fallback>
        </mc:AlternateContent>
        <p:cxnSp>
          <p:nvCxnSpPr>
            <p:cNvPr id="23" name="Straight Arrow Connector 22">
              <a:extLst>
                <a:ext uri="{FF2B5EF4-FFF2-40B4-BE49-F238E27FC236}">
                  <a16:creationId xmlns:a16="http://schemas.microsoft.com/office/drawing/2014/main" id="{BF4D2B91-2B16-4269-BBF9-0276CD5D13E0}"/>
                </a:ext>
              </a:extLst>
            </p:cNvPr>
            <p:cNvCxnSpPr>
              <a:cxnSpLocks/>
              <a:stCxn id="22" idx="1"/>
            </p:cNvCxnSpPr>
            <p:nvPr/>
          </p:nvCxnSpPr>
          <p:spPr>
            <a:xfrm flipV="1">
              <a:off x="7430331" y="1365372"/>
              <a:ext cx="1452760" cy="63106"/>
            </a:xfrm>
            <a:prstGeom prst="straightConnector1">
              <a:avLst/>
            </a:prstGeom>
            <a:ln w="571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243555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4129D96-166F-43E1-A653-7415CCB7C30A}"/>
              </a:ext>
            </a:extLst>
          </p:cNvPr>
          <p:cNvSpPr>
            <a:spLocks noGrp="1"/>
          </p:cNvSpPr>
          <p:nvPr>
            <p:ph type="title"/>
          </p:nvPr>
        </p:nvSpPr>
        <p:spPr/>
        <p:txBody>
          <a:bodyPr/>
          <a:lstStyle/>
          <a:p>
            <a:r>
              <a:rPr lang="en-US" dirty="0"/>
              <a:t>A GP is a probability model describing random functions </a:t>
            </a:r>
          </a:p>
        </p:txBody>
      </p:sp>
      <p:sp>
        <p:nvSpPr>
          <p:cNvPr id="4" name="Text Placeholder 3">
            <a:extLst>
              <a:ext uri="{FF2B5EF4-FFF2-40B4-BE49-F238E27FC236}">
                <a16:creationId xmlns:a16="http://schemas.microsoft.com/office/drawing/2014/main" id="{E4BCC7C4-AFFB-449B-A530-D6EBA411A04C}"/>
              </a:ext>
            </a:extLst>
          </p:cNvPr>
          <p:cNvSpPr>
            <a:spLocks noGrp="1"/>
          </p:cNvSpPr>
          <p:nvPr>
            <p:ph type="body" sz="quarter" idx="11"/>
          </p:nvPr>
        </p:nvSpPr>
        <p:spPr>
          <a:xfrm>
            <a:off x="234683" y="6347476"/>
            <a:ext cx="7459270" cy="289690"/>
          </a:xfrm>
        </p:spPr>
        <p:txBody>
          <a:bodyPr>
            <a:normAutofit/>
          </a:bodyPr>
          <a:lstStyle/>
          <a:p>
            <a:r>
              <a:rPr lang="en-US" dirty="0"/>
              <a:t>COV: Covariance; GP: Gaussian Process; N: Normal</a:t>
            </a:r>
          </a:p>
        </p:txBody>
      </p:sp>
      <p:grpSp>
        <p:nvGrpSpPr>
          <p:cNvPr id="18" name="Group 17">
            <a:extLst>
              <a:ext uri="{FF2B5EF4-FFF2-40B4-BE49-F238E27FC236}">
                <a16:creationId xmlns:a16="http://schemas.microsoft.com/office/drawing/2014/main" id="{5AC15F03-A8C5-4CBE-A4A7-ED1F341A73B9}"/>
              </a:ext>
            </a:extLst>
          </p:cNvPr>
          <p:cNvGrpSpPr/>
          <p:nvPr/>
        </p:nvGrpSpPr>
        <p:grpSpPr>
          <a:xfrm>
            <a:off x="487017" y="2155455"/>
            <a:ext cx="4208588" cy="2547090"/>
            <a:chOff x="102972" y="2472530"/>
            <a:chExt cx="4208588" cy="2547090"/>
          </a:xfrm>
        </p:grpSpPr>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31EC8E6B-CE83-499C-BF87-83150EAC2A0F}"/>
                    </a:ext>
                  </a:extLst>
                </p:cNvPr>
                <p:cNvSpPr/>
                <p:nvPr/>
              </p:nvSpPr>
              <p:spPr>
                <a:xfrm>
                  <a:off x="798859" y="2472530"/>
                  <a:ext cx="2259080"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𝑓</m:t>
                        </m:r>
                        <m:r>
                          <a:rPr lang="en-US" sz="2800">
                            <a:latin typeface="Cambria Math" panose="02040503050406030204" pitchFamily="18" charset="0"/>
                          </a:rPr>
                          <m:t>∼</m:t>
                        </m:r>
                        <m:r>
                          <m:rPr>
                            <m:nor/>
                          </m:rPr>
                          <a:rPr lang="en-US" sz="2800" i="0">
                            <a:latin typeface="Cambria Math" panose="02040503050406030204" pitchFamily="18" charset="0"/>
                          </a:rPr>
                          <m:t>GP</m:t>
                        </m:r>
                        <m:d>
                          <m:dPr>
                            <m:ctrlPr>
                              <a:rPr lang="en-US" sz="2800" i="1">
                                <a:latin typeface="Cambria Math" panose="02040503050406030204" pitchFamily="18" charset="0"/>
                              </a:rPr>
                            </m:ctrlPr>
                          </m:dPr>
                          <m:e>
                            <m:r>
                              <m:rPr>
                                <m:sty m:val="p"/>
                              </m:rPr>
                              <a:rPr lang="en-US" sz="2800" i="1">
                                <a:latin typeface="Cambria Math" panose="02040503050406030204" pitchFamily="18" charset="0"/>
                              </a:rPr>
                              <m:t>μ</m:t>
                            </m:r>
                            <m:r>
                              <a:rPr lang="en-US" sz="2800">
                                <a:latin typeface="Cambria Math" panose="02040503050406030204" pitchFamily="18" charset="0"/>
                              </a:rPr>
                              <m:t>,</m:t>
                            </m:r>
                            <m:r>
                              <a:rPr lang="en-US" sz="2800" i="1">
                                <a:latin typeface="Cambria Math" panose="02040503050406030204" pitchFamily="18" charset="0"/>
                              </a:rPr>
                              <m:t>𝐾</m:t>
                            </m:r>
                          </m:e>
                        </m:d>
                      </m:oMath>
                    </m:oMathPara>
                  </a14:m>
                  <a:endParaRPr lang="en-US" sz="2800" dirty="0"/>
                </a:p>
              </p:txBody>
            </p:sp>
          </mc:Choice>
          <mc:Fallback xmlns="">
            <p:sp>
              <p:nvSpPr>
                <p:cNvPr id="14" name="Rectangle 13">
                  <a:extLst>
                    <a:ext uri="{FF2B5EF4-FFF2-40B4-BE49-F238E27FC236}">
                      <a16:creationId xmlns:a16="http://schemas.microsoft.com/office/drawing/2014/main" id="{31EC8E6B-CE83-499C-BF87-83150EAC2A0F}"/>
                    </a:ext>
                  </a:extLst>
                </p:cNvPr>
                <p:cNvSpPr>
                  <a:spLocks noRot="1" noChangeAspect="1" noMove="1" noResize="1" noEditPoints="1" noAdjustHandles="1" noChangeArrowheads="1" noChangeShapeType="1" noTextEdit="1"/>
                </p:cNvSpPr>
                <p:nvPr/>
              </p:nvSpPr>
              <p:spPr>
                <a:xfrm>
                  <a:off x="798859" y="2472530"/>
                  <a:ext cx="2259080" cy="523220"/>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018A54A9-1594-40DE-B6C1-4B709C88A348}"/>
                    </a:ext>
                  </a:extLst>
                </p:cNvPr>
                <p:cNvSpPr/>
                <p:nvPr/>
              </p:nvSpPr>
              <p:spPr>
                <a:xfrm>
                  <a:off x="341659" y="3862250"/>
                  <a:ext cx="3731214" cy="57868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𝑓</m:t>
                        </m:r>
                        <m:d>
                          <m:dPr>
                            <m:ctrlPr>
                              <a:rPr lang="en-US" sz="2800" i="1" smtClean="0">
                                <a:latin typeface="Cambria Math" panose="02040503050406030204" pitchFamily="18" charset="0"/>
                              </a:rPr>
                            </m:ctrlPr>
                          </m:dPr>
                          <m:e>
                            <m:r>
                              <a:rPr lang="en-US" sz="2800" b="0" i="1" smtClean="0">
                                <a:latin typeface="Cambria Math" panose="02040503050406030204" pitchFamily="18" charset="0"/>
                              </a:rPr>
                              <m:t>𝑡</m:t>
                            </m:r>
                          </m:e>
                        </m:d>
                        <m:r>
                          <a:rPr lang="en-US" sz="2800">
                            <a:latin typeface="Cambria Math" panose="02040503050406030204" pitchFamily="18" charset="0"/>
                          </a:rPr>
                          <m:t>∼</m:t>
                        </m:r>
                        <m:r>
                          <m:rPr>
                            <m:nor/>
                          </m:rPr>
                          <a:rPr lang="en-US" sz="2800" b="0" i="0" smtClean="0">
                            <a:latin typeface="Cambria Math" panose="02040503050406030204" pitchFamily="18" charset="0"/>
                          </a:rPr>
                          <m:t>N</m:t>
                        </m:r>
                        <m:d>
                          <m:dPr>
                            <m:ctrlPr>
                              <a:rPr lang="en-US" sz="2800" i="1">
                                <a:latin typeface="Cambria Math" panose="02040503050406030204" pitchFamily="18" charset="0"/>
                              </a:rPr>
                            </m:ctrlPr>
                          </m:dPr>
                          <m:e>
                            <m:r>
                              <m:rPr>
                                <m:sty m:val="p"/>
                              </m:rPr>
                              <a:rPr lang="en-US" sz="2800" i="1">
                                <a:latin typeface="Cambria Math" panose="02040503050406030204" pitchFamily="18" charset="0"/>
                              </a:rPr>
                              <m:t>μ</m:t>
                            </m:r>
                            <m:d>
                              <m:dPr>
                                <m:ctrlPr>
                                  <a:rPr lang="en-US" sz="2800" i="1" smtClean="0">
                                    <a:latin typeface="Cambria Math" panose="02040503050406030204" pitchFamily="18" charset="0"/>
                                  </a:rPr>
                                </m:ctrlPr>
                              </m:dPr>
                              <m:e>
                                <m:r>
                                  <a:rPr lang="en-US" sz="2800" b="0" i="1" smtClean="0">
                                    <a:latin typeface="Cambria Math" panose="02040503050406030204" pitchFamily="18" charset="0"/>
                                  </a:rPr>
                                  <m:t>𝑡</m:t>
                                </m:r>
                              </m:e>
                            </m:d>
                            <m:r>
                              <a:rPr lang="en-US" sz="2800">
                                <a:latin typeface="Cambria Math" panose="02040503050406030204" pitchFamily="18" charset="0"/>
                              </a:rPr>
                              <m:t>,</m:t>
                            </m:r>
                            <m:r>
                              <a:rPr lang="en-US" sz="2800" i="1">
                                <a:latin typeface="Cambria Math" panose="02040503050406030204" pitchFamily="18" charset="0"/>
                              </a:rPr>
                              <m:t>𝐾</m:t>
                            </m:r>
                            <m:d>
                              <m:dPr>
                                <m:ctrlPr>
                                  <a:rPr lang="en-US" sz="2800" i="1" smtClean="0">
                                    <a:latin typeface="Cambria Math" panose="02040503050406030204" pitchFamily="18" charset="0"/>
                                  </a:rPr>
                                </m:ctrlPr>
                              </m:dPr>
                              <m:e>
                                <m:r>
                                  <a:rPr lang="en-US" sz="2800" b="0" i="1" smtClean="0">
                                    <a:latin typeface="Cambria Math" panose="02040503050406030204" pitchFamily="18" charset="0"/>
                                  </a:rPr>
                                  <m:t>𝑡</m:t>
                                </m:r>
                                <m:r>
                                  <a:rPr lang="en-US" sz="2800" b="0" i="1" smtClean="0">
                                    <a:latin typeface="Cambria Math" panose="02040503050406030204" pitchFamily="18" charset="0"/>
                                  </a:rPr>
                                  <m:t>,</m:t>
                                </m:r>
                                <m:r>
                                  <a:rPr lang="en-US" sz="2800" b="0" i="1" smtClean="0">
                                    <a:latin typeface="Cambria Math" panose="02040503050406030204" pitchFamily="18" charset="0"/>
                                  </a:rPr>
                                  <m:t>𝑡</m:t>
                                </m:r>
                              </m:e>
                            </m:d>
                          </m:e>
                        </m:d>
                      </m:oMath>
                    </m:oMathPara>
                  </a14:m>
                  <a:endParaRPr lang="en-US" sz="2800" dirty="0"/>
                </a:p>
              </p:txBody>
            </p:sp>
          </mc:Choice>
          <mc:Fallback xmlns="">
            <p:sp>
              <p:nvSpPr>
                <p:cNvPr id="16" name="Rectangle 15">
                  <a:extLst>
                    <a:ext uri="{FF2B5EF4-FFF2-40B4-BE49-F238E27FC236}">
                      <a16:creationId xmlns:a16="http://schemas.microsoft.com/office/drawing/2014/main" id="{018A54A9-1594-40DE-B6C1-4B709C88A348}"/>
                    </a:ext>
                  </a:extLst>
                </p:cNvPr>
                <p:cNvSpPr>
                  <a:spLocks noRot="1" noChangeAspect="1" noMove="1" noResize="1" noEditPoints="1" noAdjustHandles="1" noChangeArrowheads="1" noChangeShapeType="1" noTextEdit="1"/>
                </p:cNvSpPr>
                <p:nvPr/>
              </p:nvSpPr>
              <p:spPr>
                <a:xfrm>
                  <a:off x="341659" y="3862250"/>
                  <a:ext cx="3731214" cy="57868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6C30C4D3-3D0F-4C6D-9FF0-DA0A70FD04B4}"/>
                    </a:ext>
                  </a:extLst>
                </p:cNvPr>
                <p:cNvSpPr/>
                <p:nvPr/>
              </p:nvSpPr>
              <p:spPr>
                <a:xfrm rot="5400000">
                  <a:off x="1582635" y="3045410"/>
                  <a:ext cx="830676" cy="76944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400" b="0" i="1" smtClean="0">
                            <a:latin typeface="Cambria Math" panose="02040503050406030204" pitchFamily="18" charset="0"/>
                            <a:ea typeface="Cambria Math" panose="02040503050406030204" pitchFamily="18" charset="0"/>
                          </a:rPr>
                          <m:t>⇒</m:t>
                        </m:r>
                      </m:oMath>
                    </m:oMathPara>
                  </a14:m>
                  <a:endParaRPr lang="en-US" sz="4400" dirty="0"/>
                </a:p>
              </p:txBody>
            </p:sp>
          </mc:Choice>
          <mc:Fallback xmlns="">
            <p:sp>
              <p:nvSpPr>
                <p:cNvPr id="17" name="Rectangle 16">
                  <a:extLst>
                    <a:ext uri="{FF2B5EF4-FFF2-40B4-BE49-F238E27FC236}">
                      <a16:creationId xmlns:a16="http://schemas.microsoft.com/office/drawing/2014/main" id="{6C30C4D3-3D0F-4C6D-9FF0-DA0A70FD04B4}"/>
                    </a:ext>
                  </a:extLst>
                </p:cNvPr>
                <p:cNvSpPr>
                  <a:spLocks noRot="1" noChangeAspect="1" noMove="1" noResize="1" noEditPoints="1" noAdjustHandles="1" noChangeArrowheads="1" noChangeShapeType="1" noTextEdit="1"/>
                </p:cNvSpPr>
                <p:nvPr/>
              </p:nvSpPr>
              <p:spPr>
                <a:xfrm rot="5400000">
                  <a:off x="1582635" y="3045410"/>
                  <a:ext cx="830676" cy="769441"/>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a:extLst>
                    <a:ext uri="{FF2B5EF4-FFF2-40B4-BE49-F238E27FC236}">
                      <a16:creationId xmlns:a16="http://schemas.microsoft.com/office/drawing/2014/main" id="{29D92C25-0CFC-406E-BA55-EBE5A1E56E7D}"/>
                    </a:ext>
                  </a:extLst>
                </p:cNvPr>
                <p:cNvSpPr/>
                <p:nvPr/>
              </p:nvSpPr>
              <p:spPr>
                <a:xfrm>
                  <a:off x="102972" y="4440935"/>
                  <a:ext cx="4208588" cy="57868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nor/>
                          </m:rPr>
                          <a:rPr lang="en-US" sz="2800" b="0" i="0" smtClean="0">
                            <a:latin typeface="Cambria Math" panose="02040503050406030204" pitchFamily="18" charset="0"/>
                          </a:rPr>
                          <m:t>COV</m:t>
                        </m:r>
                        <m:d>
                          <m:dPr>
                            <m:ctrlPr>
                              <a:rPr lang="en-US" sz="2800" b="0" i="1" smtClean="0">
                                <a:latin typeface="Cambria Math" panose="02040503050406030204" pitchFamily="18" charset="0"/>
                              </a:rPr>
                            </m:ctrlPr>
                          </m:dPr>
                          <m:e>
                            <m:r>
                              <a:rPr lang="en-US" sz="2800" b="0" i="1" smtClean="0">
                                <a:latin typeface="Cambria Math" panose="02040503050406030204" pitchFamily="18" charset="0"/>
                              </a:rPr>
                              <m:t>𝑓</m:t>
                            </m:r>
                            <m:d>
                              <m:dPr>
                                <m:ctrlPr>
                                  <a:rPr lang="en-US" sz="2800" b="0" i="1" smtClean="0">
                                    <a:latin typeface="Cambria Math" panose="02040503050406030204" pitchFamily="18" charset="0"/>
                                  </a:rPr>
                                </m:ctrlPr>
                              </m:dPr>
                              <m:e>
                                <m:r>
                                  <a:rPr lang="en-US" sz="2800" b="0" i="1" smtClean="0">
                                    <a:latin typeface="Cambria Math" panose="02040503050406030204" pitchFamily="18" charset="0"/>
                                  </a:rPr>
                                  <m:t>𝑠</m:t>
                                </m:r>
                              </m:e>
                            </m:d>
                            <m:r>
                              <a:rPr lang="en-US" sz="2800" b="0" i="1" smtClean="0">
                                <a:latin typeface="Cambria Math" panose="02040503050406030204" pitchFamily="18" charset="0"/>
                              </a:rPr>
                              <m:t>,</m:t>
                            </m:r>
                            <m:r>
                              <a:rPr lang="en-US" sz="2800" b="0" i="1" smtClean="0">
                                <a:latin typeface="Cambria Math" panose="02040503050406030204" pitchFamily="18" charset="0"/>
                              </a:rPr>
                              <m:t>𝑓</m:t>
                            </m:r>
                            <m:d>
                              <m:dPr>
                                <m:ctrlPr>
                                  <a:rPr lang="en-US" sz="2800" b="0" i="1" smtClean="0">
                                    <a:latin typeface="Cambria Math" panose="02040503050406030204" pitchFamily="18" charset="0"/>
                                  </a:rPr>
                                </m:ctrlPr>
                              </m:dPr>
                              <m:e>
                                <m:r>
                                  <a:rPr lang="en-US" sz="2800" b="0" i="1" smtClean="0">
                                    <a:latin typeface="Cambria Math" panose="02040503050406030204" pitchFamily="18" charset="0"/>
                                  </a:rPr>
                                  <m:t>𝑡</m:t>
                                </m:r>
                              </m:e>
                            </m:d>
                          </m:e>
                        </m:d>
                        <m:r>
                          <a:rPr lang="en-US" sz="2800" b="0" i="1" smtClean="0">
                            <a:latin typeface="Cambria Math" panose="02040503050406030204" pitchFamily="18" charset="0"/>
                          </a:rPr>
                          <m:t>=</m:t>
                        </m:r>
                        <m:r>
                          <a:rPr lang="en-US" sz="2800" b="0" i="1" smtClean="0">
                            <a:latin typeface="Cambria Math" panose="02040503050406030204" pitchFamily="18" charset="0"/>
                          </a:rPr>
                          <m:t>𝐾</m:t>
                        </m:r>
                        <m:d>
                          <m:dPr>
                            <m:ctrlPr>
                              <a:rPr lang="en-US" sz="2800" b="0" i="1" smtClean="0">
                                <a:latin typeface="Cambria Math" panose="02040503050406030204" pitchFamily="18" charset="0"/>
                              </a:rPr>
                            </m:ctrlPr>
                          </m:dPr>
                          <m:e>
                            <m:r>
                              <a:rPr lang="en-US" sz="2800" b="0" i="1" smtClean="0">
                                <a:latin typeface="Cambria Math" panose="02040503050406030204" pitchFamily="18" charset="0"/>
                              </a:rPr>
                              <m:t>𝑠</m:t>
                            </m:r>
                            <m:r>
                              <a:rPr lang="en-US" sz="2800" b="0" i="1" smtClean="0">
                                <a:latin typeface="Cambria Math" panose="02040503050406030204" pitchFamily="18" charset="0"/>
                              </a:rPr>
                              <m:t>,</m:t>
                            </m:r>
                            <m:r>
                              <a:rPr lang="en-US" sz="2800" b="0" i="1" smtClean="0">
                                <a:latin typeface="Cambria Math" panose="02040503050406030204" pitchFamily="18" charset="0"/>
                              </a:rPr>
                              <m:t>𝑡</m:t>
                            </m:r>
                          </m:e>
                        </m:d>
                      </m:oMath>
                    </m:oMathPara>
                  </a14:m>
                  <a:endParaRPr lang="en-US" sz="2800" dirty="0"/>
                </a:p>
              </p:txBody>
            </p:sp>
          </mc:Choice>
          <mc:Fallback xmlns="">
            <p:sp>
              <p:nvSpPr>
                <p:cNvPr id="19" name="Rectangle 18">
                  <a:extLst>
                    <a:ext uri="{FF2B5EF4-FFF2-40B4-BE49-F238E27FC236}">
                      <a16:creationId xmlns:a16="http://schemas.microsoft.com/office/drawing/2014/main" id="{29D92C25-0CFC-406E-BA55-EBE5A1E56E7D}"/>
                    </a:ext>
                  </a:extLst>
                </p:cNvPr>
                <p:cNvSpPr>
                  <a:spLocks noRot="1" noChangeAspect="1" noMove="1" noResize="1" noEditPoints="1" noAdjustHandles="1" noChangeArrowheads="1" noChangeShapeType="1" noTextEdit="1"/>
                </p:cNvSpPr>
                <p:nvPr/>
              </p:nvSpPr>
              <p:spPr>
                <a:xfrm>
                  <a:off x="102972" y="4440935"/>
                  <a:ext cx="4208588" cy="578685"/>
                </a:xfrm>
                <a:prstGeom prst="rect">
                  <a:avLst/>
                </a:prstGeom>
                <a:blipFill>
                  <a:blip r:embed="rId6"/>
                  <a:stretch>
                    <a:fillRect/>
                  </a:stretch>
                </a:blipFill>
              </p:spPr>
              <p:txBody>
                <a:bodyPr/>
                <a:lstStyle/>
                <a:p>
                  <a:r>
                    <a:rPr lang="en-US">
                      <a:noFill/>
                    </a:rPr>
                    <a:t> </a:t>
                  </a:r>
                </a:p>
              </p:txBody>
            </p:sp>
          </mc:Fallback>
        </mc:AlternateContent>
      </p:grpSp>
      <p:pic>
        <p:nvPicPr>
          <p:cNvPr id="11" name="Picture 10">
            <a:extLst>
              <a:ext uri="{FF2B5EF4-FFF2-40B4-BE49-F238E27FC236}">
                <a16:creationId xmlns:a16="http://schemas.microsoft.com/office/drawing/2014/main" id="{69A1ECC7-D852-4759-BD66-DF1F2AD5E3B6}"/>
              </a:ext>
            </a:extLst>
          </p:cNvPr>
          <p:cNvPicPr/>
          <p:nvPr/>
        </p:nvPicPr>
        <p:blipFill rotWithShape="1">
          <a:blip r:embed="rId7">
            <a:extLst>
              <a:ext uri="{28A0092B-C50C-407E-A947-70E740481C1C}">
                <a14:useLocalDpi xmlns:a14="http://schemas.microsoft.com/office/drawing/2010/main" val="0"/>
              </a:ext>
            </a:extLst>
          </a:blip>
          <a:srcRect l="2122" t="10813" r="72101" b="6661"/>
          <a:stretch/>
        </p:blipFill>
        <p:spPr bwMode="auto">
          <a:xfrm>
            <a:off x="4930483" y="3118413"/>
            <a:ext cx="3726500" cy="30346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a:extLst>
              <a:ext uri="{FF2B5EF4-FFF2-40B4-BE49-F238E27FC236}">
                <a16:creationId xmlns:a16="http://schemas.microsoft.com/office/drawing/2014/main" id="{31F73562-0FC1-4FB2-BCFD-F51DF65D0B35}"/>
              </a:ext>
            </a:extLst>
          </p:cNvPr>
          <p:cNvPicPr>
            <a:picLocks noChangeAspect="1"/>
          </p:cNvPicPr>
          <p:nvPr/>
        </p:nvPicPr>
        <p:blipFill rotWithShape="1">
          <a:blip r:embed="rId8"/>
          <a:srcRect l="3425" r="-307" b="5520"/>
          <a:stretch/>
        </p:blipFill>
        <p:spPr>
          <a:xfrm>
            <a:off x="4695605" y="1123544"/>
            <a:ext cx="4213712" cy="18678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2" name="Group 11">
            <a:extLst>
              <a:ext uri="{FF2B5EF4-FFF2-40B4-BE49-F238E27FC236}">
                <a16:creationId xmlns:a16="http://schemas.microsoft.com/office/drawing/2014/main" id="{57C2DFFF-6CCC-4917-9579-F748C95E59FB}"/>
              </a:ext>
            </a:extLst>
          </p:cNvPr>
          <p:cNvGrpSpPr/>
          <p:nvPr/>
        </p:nvGrpSpPr>
        <p:grpSpPr>
          <a:xfrm>
            <a:off x="2766739" y="2484783"/>
            <a:ext cx="5134870" cy="1254805"/>
            <a:chOff x="2766739" y="2484783"/>
            <a:chExt cx="5134870" cy="1254805"/>
          </a:xfrm>
        </p:grpSpPr>
        <p:sp>
          <p:nvSpPr>
            <p:cNvPr id="20" name="Rectangle 19">
              <a:extLst>
                <a:ext uri="{FF2B5EF4-FFF2-40B4-BE49-F238E27FC236}">
                  <a16:creationId xmlns:a16="http://schemas.microsoft.com/office/drawing/2014/main" id="{073214B3-4CBE-492C-A43C-A4051CF5A6D1}"/>
                </a:ext>
              </a:extLst>
            </p:cNvPr>
            <p:cNvSpPr/>
            <p:nvPr/>
          </p:nvSpPr>
          <p:spPr>
            <a:xfrm flipH="1">
              <a:off x="5147987" y="2691651"/>
              <a:ext cx="2753622" cy="853524"/>
            </a:xfrm>
            <a:prstGeom prst="rect">
              <a:avLst/>
            </a:prstGeom>
            <a:solidFill>
              <a:srgbClr val="FFFF00"/>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The mean function; mean value at each point (often 0)</a:t>
              </a:r>
            </a:p>
          </p:txBody>
        </p:sp>
        <p:cxnSp>
          <p:nvCxnSpPr>
            <p:cNvPr id="21" name="Straight Arrow Connector 20">
              <a:extLst>
                <a:ext uri="{FF2B5EF4-FFF2-40B4-BE49-F238E27FC236}">
                  <a16:creationId xmlns:a16="http://schemas.microsoft.com/office/drawing/2014/main" id="{851E320B-6793-42B7-81B9-F6E0FAE2A0D2}"/>
                </a:ext>
              </a:extLst>
            </p:cNvPr>
            <p:cNvCxnSpPr>
              <a:cxnSpLocks/>
              <a:stCxn id="20" idx="3"/>
            </p:cNvCxnSpPr>
            <p:nvPr/>
          </p:nvCxnSpPr>
          <p:spPr>
            <a:xfrm flipH="1" flipV="1">
              <a:off x="2766739" y="2484783"/>
              <a:ext cx="2381248" cy="633630"/>
            </a:xfrm>
            <a:prstGeom prst="straightConnector1">
              <a:avLst/>
            </a:prstGeom>
            <a:ln w="571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66B9DAD8-FEDE-408B-9D3E-215D2ACAC634}"/>
                </a:ext>
              </a:extLst>
            </p:cNvPr>
            <p:cNvCxnSpPr>
              <a:cxnSpLocks/>
              <a:stCxn id="20" idx="3"/>
            </p:cNvCxnSpPr>
            <p:nvPr/>
          </p:nvCxnSpPr>
          <p:spPr>
            <a:xfrm flipH="1">
              <a:off x="3001617" y="3118413"/>
              <a:ext cx="2146370" cy="621175"/>
            </a:xfrm>
            <a:prstGeom prst="straightConnector1">
              <a:avLst/>
            </a:prstGeom>
            <a:ln w="571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252608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70BA0992-38B1-4A6C-9732-56068FAF9E4B}"/>
              </a:ext>
            </a:extLst>
          </p:cNvPr>
          <p:cNvPicPr/>
          <p:nvPr/>
        </p:nvPicPr>
        <p:blipFill rotWithShape="1">
          <a:blip r:embed="rId3">
            <a:extLst>
              <a:ext uri="{28A0092B-C50C-407E-A947-70E740481C1C}">
                <a14:useLocalDpi xmlns:a14="http://schemas.microsoft.com/office/drawing/2010/main" val="0"/>
              </a:ext>
            </a:extLst>
          </a:blip>
          <a:srcRect l="2122" t="10813" r="72101" b="6661"/>
          <a:stretch/>
        </p:blipFill>
        <p:spPr bwMode="auto">
          <a:xfrm>
            <a:off x="4930483" y="3118413"/>
            <a:ext cx="3726500" cy="30472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4" name="Picture 33">
            <a:extLst>
              <a:ext uri="{FF2B5EF4-FFF2-40B4-BE49-F238E27FC236}">
                <a16:creationId xmlns:a16="http://schemas.microsoft.com/office/drawing/2014/main" id="{C8820672-96F0-4C8B-9D45-96BAA3B3BB8B}"/>
              </a:ext>
            </a:extLst>
          </p:cNvPr>
          <p:cNvPicPr>
            <a:picLocks noChangeAspect="1"/>
          </p:cNvPicPr>
          <p:nvPr/>
        </p:nvPicPr>
        <p:blipFill rotWithShape="1">
          <a:blip r:embed="rId4"/>
          <a:srcRect l="3425" r="-307" b="5520"/>
          <a:stretch/>
        </p:blipFill>
        <p:spPr>
          <a:xfrm>
            <a:off x="4695605" y="1123544"/>
            <a:ext cx="4213712" cy="18678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itle 2">
            <a:extLst>
              <a:ext uri="{FF2B5EF4-FFF2-40B4-BE49-F238E27FC236}">
                <a16:creationId xmlns:a16="http://schemas.microsoft.com/office/drawing/2014/main" id="{64129D96-166F-43E1-A653-7415CCB7C30A}"/>
              </a:ext>
            </a:extLst>
          </p:cNvPr>
          <p:cNvSpPr>
            <a:spLocks noGrp="1"/>
          </p:cNvSpPr>
          <p:nvPr>
            <p:ph type="title"/>
          </p:nvPr>
        </p:nvSpPr>
        <p:spPr/>
        <p:txBody>
          <a:bodyPr/>
          <a:lstStyle/>
          <a:p>
            <a:r>
              <a:rPr lang="en-US" dirty="0"/>
              <a:t>A GP is a probability model describing random functions </a:t>
            </a:r>
          </a:p>
        </p:txBody>
      </p:sp>
      <p:sp>
        <p:nvSpPr>
          <p:cNvPr id="4" name="Text Placeholder 3">
            <a:extLst>
              <a:ext uri="{FF2B5EF4-FFF2-40B4-BE49-F238E27FC236}">
                <a16:creationId xmlns:a16="http://schemas.microsoft.com/office/drawing/2014/main" id="{E4BCC7C4-AFFB-449B-A530-D6EBA411A04C}"/>
              </a:ext>
            </a:extLst>
          </p:cNvPr>
          <p:cNvSpPr>
            <a:spLocks noGrp="1"/>
          </p:cNvSpPr>
          <p:nvPr>
            <p:ph type="body" sz="quarter" idx="11"/>
          </p:nvPr>
        </p:nvSpPr>
        <p:spPr>
          <a:xfrm>
            <a:off x="234683" y="6394418"/>
            <a:ext cx="7459270" cy="268583"/>
          </a:xfrm>
        </p:spPr>
        <p:txBody>
          <a:bodyPr>
            <a:normAutofit/>
          </a:bodyPr>
          <a:lstStyle/>
          <a:p>
            <a:r>
              <a:rPr lang="en-US" dirty="0"/>
              <a:t>COV: Covariance; GP: Gaussian Process; N: Normal</a:t>
            </a:r>
          </a:p>
        </p:txBody>
      </p:sp>
      <p:grpSp>
        <p:nvGrpSpPr>
          <p:cNvPr id="18" name="Group 17">
            <a:extLst>
              <a:ext uri="{FF2B5EF4-FFF2-40B4-BE49-F238E27FC236}">
                <a16:creationId xmlns:a16="http://schemas.microsoft.com/office/drawing/2014/main" id="{5AC15F03-A8C5-4CBE-A4A7-ED1F341A73B9}"/>
              </a:ext>
            </a:extLst>
          </p:cNvPr>
          <p:cNvGrpSpPr/>
          <p:nvPr/>
        </p:nvGrpSpPr>
        <p:grpSpPr>
          <a:xfrm>
            <a:off x="487017" y="2155455"/>
            <a:ext cx="4208588" cy="2547090"/>
            <a:chOff x="102972" y="2472530"/>
            <a:chExt cx="4208588" cy="2547090"/>
          </a:xfrm>
        </p:grpSpPr>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31EC8E6B-CE83-499C-BF87-83150EAC2A0F}"/>
                    </a:ext>
                  </a:extLst>
                </p:cNvPr>
                <p:cNvSpPr/>
                <p:nvPr/>
              </p:nvSpPr>
              <p:spPr>
                <a:xfrm>
                  <a:off x="798859" y="2472530"/>
                  <a:ext cx="2259080"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𝑓</m:t>
                        </m:r>
                        <m:r>
                          <a:rPr lang="en-US" sz="2800">
                            <a:latin typeface="Cambria Math" panose="02040503050406030204" pitchFamily="18" charset="0"/>
                          </a:rPr>
                          <m:t>∼</m:t>
                        </m:r>
                        <m:r>
                          <m:rPr>
                            <m:nor/>
                          </m:rPr>
                          <a:rPr lang="en-US" sz="2800" i="0">
                            <a:latin typeface="Cambria Math" panose="02040503050406030204" pitchFamily="18" charset="0"/>
                          </a:rPr>
                          <m:t>GP</m:t>
                        </m:r>
                        <m:d>
                          <m:dPr>
                            <m:ctrlPr>
                              <a:rPr lang="en-US" sz="2800" i="1">
                                <a:latin typeface="Cambria Math" panose="02040503050406030204" pitchFamily="18" charset="0"/>
                              </a:rPr>
                            </m:ctrlPr>
                          </m:dPr>
                          <m:e>
                            <m:r>
                              <m:rPr>
                                <m:sty m:val="p"/>
                              </m:rPr>
                              <a:rPr lang="en-US" sz="2800" i="1">
                                <a:latin typeface="Cambria Math" panose="02040503050406030204" pitchFamily="18" charset="0"/>
                              </a:rPr>
                              <m:t>μ</m:t>
                            </m:r>
                            <m:r>
                              <a:rPr lang="en-US" sz="2800">
                                <a:latin typeface="Cambria Math" panose="02040503050406030204" pitchFamily="18" charset="0"/>
                              </a:rPr>
                              <m:t>,</m:t>
                            </m:r>
                            <m:r>
                              <a:rPr lang="en-US" sz="2800" i="1">
                                <a:latin typeface="Cambria Math" panose="02040503050406030204" pitchFamily="18" charset="0"/>
                              </a:rPr>
                              <m:t>𝐾</m:t>
                            </m:r>
                          </m:e>
                        </m:d>
                      </m:oMath>
                    </m:oMathPara>
                  </a14:m>
                  <a:endParaRPr lang="en-US" sz="2800" dirty="0"/>
                </a:p>
              </p:txBody>
            </p:sp>
          </mc:Choice>
          <mc:Fallback xmlns="">
            <p:sp>
              <p:nvSpPr>
                <p:cNvPr id="14" name="Rectangle 13">
                  <a:extLst>
                    <a:ext uri="{FF2B5EF4-FFF2-40B4-BE49-F238E27FC236}">
                      <a16:creationId xmlns:a16="http://schemas.microsoft.com/office/drawing/2014/main" id="{31EC8E6B-CE83-499C-BF87-83150EAC2A0F}"/>
                    </a:ext>
                  </a:extLst>
                </p:cNvPr>
                <p:cNvSpPr>
                  <a:spLocks noRot="1" noChangeAspect="1" noMove="1" noResize="1" noEditPoints="1" noAdjustHandles="1" noChangeArrowheads="1" noChangeShapeType="1" noTextEdit="1"/>
                </p:cNvSpPr>
                <p:nvPr/>
              </p:nvSpPr>
              <p:spPr>
                <a:xfrm>
                  <a:off x="798859" y="2472530"/>
                  <a:ext cx="2259080" cy="523220"/>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018A54A9-1594-40DE-B6C1-4B709C88A348}"/>
                    </a:ext>
                  </a:extLst>
                </p:cNvPr>
                <p:cNvSpPr/>
                <p:nvPr/>
              </p:nvSpPr>
              <p:spPr>
                <a:xfrm>
                  <a:off x="341659" y="3862250"/>
                  <a:ext cx="3731214" cy="57868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𝑓</m:t>
                        </m:r>
                        <m:d>
                          <m:dPr>
                            <m:ctrlPr>
                              <a:rPr lang="en-US" sz="2800" i="1" smtClean="0">
                                <a:latin typeface="Cambria Math" panose="02040503050406030204" pitchFamily="18" charset="0"/>
                              </a:rPr>
                            </m:ctrlPr>
                          </m:dPr>
                          <m:e>
                            <m:r>
                              <a:rPr lang="en-US" sz="2800" b="0" i="1" smtClean="0">
                                <a:latin typeface="Cambria Math" panose="02040503050406030204" pitchFamily="18" charset="0"/>
                              </a:rPr>
                              <m:t>𝑡</m:t>
                            </m:r>
                          </m:e>
                        </m:d>
                        <m:r>
                          <a:rPr lang="en-US" sz="2800">
                            <a:latin typeface="Cambria Math" panose="02040503050406030204" pitchFamily="18" charset="0"/>
                          </a:rPr>
                          <m:t>∼</m:t>
                        </m:r>
                        <m:r>
                          <m:rPr>
                            <m:nor/>
                          </m:rPr>
                          <a:rPr lang="en-US" sz="2800" b="0" i="0" smtClean="0">
                            <a:latin typeface="Cambria Math" panose="02040503050406030204" pitchFamily="18" charset="0"/>
                          </a:rPr>
                          <m:t>N</m:t>
                        </m:r>
                        <m:d>
                          <m:dPr>
                            <m:ctrlPr>
                              <a:rPr lang="en-US" sz="2800" i="1">
                                <a:latin typeface="Cambria Math" panose="02040503050406030204" pitchFamily="18" charset="0"/>
                              </a:rPr>
                            </m:ctrlPr>
                          </m:dPr>
                          <m:e>
                            <m:r>
                              <m:rPr>
                                <m:sty m:val="p"/>
                              </m:rPr>
                              <a:rPr lang="en-US" sz="2800" i="1">
                                <a:latin typeface="Cambria Math" panose="02040503050406030204" pitchFamily="18" charset="0"/>
                              </a:rPr>
                              <m:t>μ</m:t>
                            </m:r>
                            <m:d>
                              <m:dPr>
                                <m:ctrlPr>
                                  <a:rPr lang="en-US" sz="2800" i="1" smtClean="0">
                                    <a:latin typeface="Cambria Math" panose="02040503050406030204" pitchFamily="18" charset="0"/>
                                  </a:rPr>
                                </m:ctrlPr>
                              </m:dPr>
                              <m:e>
                                <m:r>
                                  <a:rPr lang="en-US" sz="2800" b="0" i="1" smtClean="0">
                                    <a:latin typeface="Cambria Math" panose="02040503050406030204" pitchFamily="18" charset="0"/>
                                  </a:rPr>
                                  <m:t>𝑡</m:t>
                                </m:r>
                              </m:e>
                            </m:d>
                            <m:r>
                              <a:rPr lang="en-US" sz="2800">
                                <a:latin typeface="Cambria Math" panose="02040503050406030204" pitchFamily="18" charset="0"/>
                              </a:rPr>
                              <m:t>,</m:t>
                            </m:r>
                            <m:r>
                              <a:rPr lang="en-US" sz="2800" i="1">
                                <a:latin typeface="Cambria Math" panose="02040503050406030204" pitchFamily="18" charset="0"/>
                              </a:rPr>
                              <m:t>𝐾</m:t>
                            </m:r>
                            <m:d>
                              <m:dPr>
                                <m:ctrlPr>
                                  <a:rPr lang="en-US" sz="2800" i="1" smtClean="0">
                                    <a:latin typeface="Cambria Math" panose="02040503050406030204" pitchFamily="18" charset="0"/>
                                  </a:rPr>
                                </m:ctrlPr>
                              </m:dPr>
                              <m:e>
                                <m:r>
                                  <a:rPr lang="en-US" sz="2800" b="0" i="1" smtClean="0">
                                    <a:latin typeface="Cambria Math" panose="02040503050406030204" pitchFamily="18" charset="0"/>
                                  </a:rPr>
                                  <m:t>𝑡</m:t>
                                </m:r>
                                <m:r>
                                  <a:rPr lang="en-US" sz="2800" b="0" i="1" smtClean="0">
                                    <a:latin typeface="Cambria Math" panose="02040503050406030204" pitchFamily="18" charset="0"/>
                                  </a:rPr>
                                  <m:t>,</m:t>
                                </m:r>
                                <m:r>
                                  <a:rPr lang="en-US" sz="2800" b="0" i="1" smtClean="0">
                                    <a:latin typeface="Cambria Math" panose="02040503050406030204" pitchFamily="18" charset="0"/>
                                  </a:rPr>
                                  <m:t>𝑡</m:t>
                                </m:r>
                              </m:e>
                            </m:d>
                          </m:e>
                        </m:d>
                      </m:oMath>
                    </m:oMathPara>
                  </a14:m>
                  <a:endParaRPr lang="en-US" sz="2800" dirty="0"/>
                </a:p>
              </p:txBody>
            </p:sp>
          </mc:Choice>
          <mc:Fallback xmlns="">
            <p:sp>
              <p:nvSpPr>
                <p:cNvPr id="16" name="Rectangle 15">
                  <a:extLst>
                    <a:ext uri="{FF2B5EF4-FFF2-40B4-BE49-F238E27FC236}">
                      <a16:creationId xmlns:a16="http://schemas.microsoft.com/office/drawing/2014/main" id="{018A54A9-1594-40DE-B6C1-4B709C88A348}"/>
                    </a:ext>
                  </a:extLst>
                </p:cNvPr>
                <p:cNvSpPr>
                  <a:spLocks noRot="1" noChangeAspect="1" noMove="1" noResize="1" noEditPoints="1" noAdjustHandles="1" noChangeArrowheads="1" noChangeShapeType="1" noTextEdit="1"/>
                </p:cNvSpPr>
                <p:nvPr/>
              </p:nvSpPr>
              <p:spPr>
                <a:xfrm>
                  <a:off x="341659" y="3862250"/>
                  <a:ext cx="3731214" cy="578685"/>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6C30C4D3-3D0F-4C6D-9FF0-DA0A70FD04B4}"/>
                    </a:ext>
                  </a:extLst>
                </p:cNvPr>
                <p:cNvSpPr/>
                <p:nvPr/>
              </p:nvSpPr>
              <p:spPr>
                <a:xfrm rot="5400000">
                  <a:off x="1582635" y="3045410"/>
                  <a:ext cx="830676" cy="76944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400" b="0" i="1" smtClean="0">
                            <a:latin typeface="Cambria Math" panose="02040503050406030204" pitchFamily="18" charset="0"/>
                            <a:ea typeface="Cambria Math" panose="02040503050406030204" pitchFamily="18" charset="0"/>
                          </a:rPr>
                          <m:t>⇒</m:t>
                        </m:r>
                      </m:oMath>
                    </m:oMathPara>
                  </a14:m>
                  <a:endParaRPr lang="en-US" sz="4400" dirty="0"/>
                </a:p>
              </p:txBody>
            </p:sp>
          </mc:Choice>
          <mc:Fallback xmlns="">
            <p:sp>
              <p:nvSpPr>
                <p:cNvPr id="17" name="Rectangle 16">
                  <a:extLst>
                    <a:ext uri="{FF2B5EF4-FFF2-40B4-BE49-F238E27FC236}">
                      <a16:creationId xmlns:a16="http://schemas.microsoft.com/office/drawing/2014/main" id="{6C30C4D3-3D0F-4C6D-9FF0-DA0A70FD04B4}"/>
                    </a:ext>
                  </a:extLst>
                </p:cNvPr>
                <p:cNvSpPr>
                  <a:spLocks noRot="1" noChangeAspect="1" noMove="1" noResize="1" noEditPoints="1" noAdjustHandles="1" noChangeArrowheads="1" noChangeShapeType="1" noTextEdit="1"/>
                </p:cNvSpPr>
                <p:nvPr/>
              </p:nvSpPr>
              <p:spPr>
                <a:xfrm rot="5400000">
                  <a:off x="1582635" y="3045410"/>
                  <a:ext cx="830676" cy="769441"/>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a:extLst>
                    <a:ext uri="{FF2B5EF4-FFF2-40B4-BE49-F238E27FC236}">
                      <a16:creationId xmlns:a16="http://schemas.microsoft.com/office/drawing/2014/main" id="{29D92C25-0CFC-406E-BA55-EBE5A1E56E7D}"/>
                    </a:ext>
                  </a:extLst>
                </p:cNvPr>
                <p:cNvSpPr/>
                <p:nvPr/>
              </p:nvSpPr>
              <p:spPr>
                <a:xfrm>
                  <a:off x="102972" y="4440935"/>
                  <a:ext cx="4208588" cy="57868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nor/>
                          </m:rPr>
                          <a:rPr lang="en-US" sz="2800" b="0" i="0" smtClean="0">
                            <a:latin typeface="Cambria Math" panose="02040503050406030204" pitchFamily="18" charset="0"/>
                          </a:rPr>
                          <m:t>COV</m:t>
                        </m:r>
                        <m:d>
                          <m:dPr>
                            <m:ctrlPr>
                              <a:rPr lang="en-US" sz="2800" b="0" i="1" smtClean="0">
                                <a:latin typeface="Cambria Math" panose="02040503050406030204" pitchFamily="18" charset="0"/>
                              </a:rPr>
                            </m:ctrlPr>
                          </m:dPr>
                          <m:e>
                            <m:r>
                              <a:rPr lang="en-US" sz="2800" b="0" i="1" smtClean="0">
                                <a:latin typeface="Cambria Math" panose="02040503050406030204" pitchFamily="18" charset="0"/>
                              </a:rPr>
                              <m:t>𝑓</m:t>
                            </m:r>
                            <m:d>
                              <m:dPr>
                                <m:ctrlPr>
                                  <a:rPr lang="en-US" sz="2800" b="0" i="1" smtClean="0">
                                    <a:latin typeface="Cambria Math" panose="02040503050406030204" pitchFamily="18" charset="0"/>
                                  </a:rPr>
                                </m:ctrlPr>
                              </m:dPr>
                              <m:e>
                                <m:r>
                                  <a:rPr lang="en-US" sz="2800" b="0" i="1" smtClean="0">
                                    <a:latin typeface="Cambria Math" panose="02040503050406030204" pitchFamily="18" charset="0"/>
                                  </a:rPr>
                                  <m:t>𝑠</m:t>
                                </m:r>
                              </m:e>
                            </m:d>
                            <m:r>
                              <a:rPr lang="en-US" sz="2800" b="0" i="1" smtClean="0">
                                <a:latin typeface="Cambria Math" panose="02040503050406030204" pitchFamily="18" charset="0"/>
                              </a:rPr>
                              <m:t>,</m:t>
                            </m:r>
                            <m:r>
                              <a:rPr lang="en-US" sz="2800" b="0" i="1" smtClean="0">
                                <a:latin typeface="Cambria Math" panose="02040503050406030204" pitchFamily="18" charset="0"/>
                              </a:rPr>
                              <m:t>𝑓</m:t>
                            </m:r>
                            <m:d>
                              <m:dPr>
                                <m:ctrlPr>
                                  <a:rPr lang="en-US" sz="2800" b="0" i="1" smtClean="0">
                                    <a:latin typeface="Cambria Math" panose="02040503050406030204" pitchFamily="18" charset="0"/>
                                  </a:rPr>
                                </m:ctrlPr>
                              </m:dPr>
                              <m:e>
                                <m:r>
                                  <a:rPr lang="en-US" sz="2800" b="0" i="1" smtClean="0">
                                    <a:latin typeface="Cambria Math" panose="02040503050406030204" pitchFamily="18" charset="0"/>
                                  </a:rPr>
                                  <m:t>𝑡</m:t>
                                </m:r>
                              </m:e>
                            </m:d>
                          </m:e>
                        </m:d>
                        <m:r>
                          <a:rPr lang="en-US" sz="2800" b="0" i="1" smtClean="0">
                            <a:latin typeface="Cambria Math" panose="02040503050406030204" pitchFamily="18" charset="0"/>
                          </a:rPr>
                          <m:t>=</m:t>
                        </m:r>
                        <m:r>
                          <a:rPr lang="en-US" sz="2800" b="0" i="1" smtClean="0">
                            <a:latin typeface="Cambria Math" panose="02040503050406030204" pitchFamily="18" charset="0"/>
                          </a:rPr>
                          <m:t>𝐾</m:t>
                        </m:r>
                        <m:d>
                          <m:dPr>
                            <m:ctrlPr>
                              <a:rPr lang="en-US" sz="2800" b="0" i="1" smtClean="0">
                                <a:latin typeface="Cambria Math" panose="02040503050406030204" pitchFamily="18" charset="0"/>
                              </a:rPr>
                            </m:ctrlPr>
                          </m:dPr>
                          <m:e>
                            <m:r>
                              <a:rPr lang="en-US" sz="2800" b="0" i="1" smtClean="0">
                                <a:latin typeface="Cambria Math" panose="02040503050406030204" pitchFamily="18" charset="0"/>
                              </a:rPr>
                              <m:t>𝑠</m:t>
                            </m:r>
                            <m:r>
                              <a:rPr lang="en-US" sz="2800" b="0" i="1" smtClean="0">
                                <a:latin typeface="Cambria Math" panose="02040503050406030204" pitchFamily="18" charset="0"/>
                              </a:rPr>
                              <m:t>,</m:t>
                            </m:r>
                            <m:r>
                              <a:rPr lang="en-US" sz="2800" b="0" i="1" smtClean="0">
                                <a:latin typeface="Cambria Math" panose="02040503050406030204" pitchFamily="18" charset="0"/>
                              </a:rPr>
                              <m:t>𝑡</m:t>
                            </m:r>
                          </m:e>
                        </m:d>
                      </m:oMath>
                    </m:oMathPara>
                  </a14:m>
                  <a:endParaRPr lang="en-US" sz="2800" dirty="0"/>
                </a:p>
              </p:txBody>
            </p:sp>
          </mc:Choice>
          <mc:Fallback xmlns="">
            <p:sp>
              <p:nvSpPr>
                <p:cNvPr id="19" name="Rectangle 18">
                  <a:extLst>
                    <a:ext uri="{FF2B5EF4-FFF2-40B4-BE49-F238E27FC236}">
                      <a16:creationId xmlns:a16="http://schemas.microsoft.com/office/drawing/2014/main" id="{29D92C25-0CFC-406E-BA55-EBE5A1E56E7D}"/>
                    </a:ext>
                  </a:extLst>
                </p:cNvPr>
                <p:cNvSpPr>
                  <a:spLocks noRot="1" noChangeAspect="1" noMove="1" noResize="1" noEditPoints="1" noAdjustHandles="1" noChangeArrowheads="1" noChangeShapeType="1" noTextEdit="1"/>
                </p:cNvSpPr>
                <p:nvPr/>
              </p:nvSpPr>
              <p:spPr>
                <a:xfrm>
                  <a:off x="102972" y="4440935"/>
                  <a:ext cx="4208588" cy="578685"/>
                </a:xfrm>
                <a:prstGeom prst="rect">
                  <a:avLst/>
                </a:prstGeom>
                <a:blipFill>
                  <a:blip r:embed="rId8"/>
                  <a:stretch>
                    <a:fillRect/>
                  </a:stretch>
                </a:blipFill>
              </p:spPr>
              <p:txBody>
                <a:bodyPr/>
                <a:lstStyle/>
                <a:p>
                  <a:r>
                    <a:rPr lang="en-US">
                      <a:noFill/>
                    </a:rPr>
                    <a:t> </a:t>
                  </a:r>
                </a:p>
              </p:txBody>
            </p:sp>
          </mc:Fallback>
        </mc:AlternateContent>
      </p:grpSp>
      <p:grpSp>
        <p:nvGrpSpPr>
          <p:cNvPr id="9" name="Group 8">
            <a:extLst>
              <a:ext uri="{FF2B5EF4-FFF2-40B4-BE49-F238E27FC236}">
                <a16:creationId xmlns:a16="http://schemas.microsoft.com/office/drawing/2014/main" id="{92ACC822-1E87-4488-A971-09EA4BC3D482}"/>
              </a:ext>
            </a:extLst>
          </p:cNvPr>
          <p:cNvGrpSpPr/>
          <p:nvPr/>
        </p:nvGrpSpPr>
        <p:grpSpPr>
          <a:xfrm>
            <a:off x="3119144" y="2213424"/>
            <a:ext cx="4206478" cy="2120692"/>
            <a:chOff x="3119144" y="2213424"/>
            <a:chExt cx="4206478" cy="2120692"/>
          </a:xfrm>
        </p:grpSpPr>
        <p:sp>
          <p:nvSpPr>
            <p:cNvPr id="20" name="Rectangle 19">
              <a:extLst>
                <a:ext uri="{FF2B5EF4-FFF2-40B4-BE49-F238E27FC236}">
                  <a16:creationId xmlns:a16="http://schemas.microsoft.com/office/drawing/2014/main" id="{073214B3-4CBE-492C-A43C-A4051CF5A6D1}"/>
                </a:ext>
              </a:extLst>
            </p:cNvPr>
            <p:cNvSpPr/>
            <p:nvPr/>
          </p:nvSpPr>
          <p:spPr>
            <a:xfrm flipH="1">
              <a:off x="4572000" y="2213424"/>
              <a:ext cx="2753622" cy="1325237"/>
            </a:xfrm>
            <a:prstGeom prst="rect">
              <a:avLst/>
            </a:prstGeom>
            <a:solidFill>
              <a:srgbClr val="FFFF00"/>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The covariance kernel; describes the correlation between two points, thus controlling continuity and smoothness</a:t>
              </a:r>
            </a:p>
          </p:txBody>
        </p:sp>
        <p:cxnSp>
          <p:nvCxnSpPr>
            <p:cNvPr id="21" name="Straight Arrow Connector 20">
              <a:extLst>
                <a:ext uri="{FF2B5EF4-FFF2-40B4-BE49-F238E27FC236}">
                  <a16:creationId xmlns:a16="http://schemas.microsoft.com/office/drawing/2014/main" id="{851E320B-6793-42B7-81B9-F6E0FAE2A0D2}"/>
                </a:ext>
              </a:extLst>
            </p:cNvPr>
            <p:cNvCxnSpPr>
              <a:cxnSpLocks/>
              <a:stCxn id="20" idx="3"/>
            </p:cNvCxnSpPr>
            <p:nvPr/>
          </p:nvCxnSpPr>
          <p:spPr>
            <a:xfrm flipH="1" flipV="1">
              <a:off x="3119144" y="2453732"/>
              <a:ext cx="1452856" cy="422311"/>
            </a:xfrm>
            <a:prstGeom prst="straightConnector1">
              <a:avLst/>
            </a:prstGeom>
            <a:ln w="571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66B9DAD8-FEDE-408B-9D3E-215D2ACAC634}"/>
                </a:ext>
              </a:extLst>
            </p:cNvPr>
            <p:cNvCxnSpPr>
              <a:cxnSpLocks/>
              <a:stCxn id="20" idx="3"/>
            </p:cNvCxnSpPr>
            <p:nvPr/>
          </p:nvCxnSpPr>
          <p:spPr>
            <a:xfrm flipH="1">
              <a:off x="3409255" y="2876043"/>
              <a:ext cx="1162745" cy="834543"/>
            </a:xfrm>
            <a:prstGeom prst="straightConnector1">
              <a:avLst/>
            </a:prstGeom>
            <a:ln w="571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49B8A2EC-C319-4082-AB1E-817DE80D5AC5}"/>
                </a:ext>
              </a:extLst>
            </p:cNvPr>
            <p:cNvCxnSpPr>
              <a:cxnSpLocks/>
              <a:stCxn id="20" idx="3"/>
            </p:cNvCxnSpPr>
            <p:nvPr/>
          </p:nvCxnSpPr>
          <p:spPr>
            <a:xfrm flipH="1">
              <a:off x="3754076" y="2876043"/>
              <a:ext cx="817924" cy="1458073"/>
            </a:xfrm>
            <a:prstGeom prst="straightConnector1">
              <a:avLst/>
            </a:prstGeom>
            <a:ln w="571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1927721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09AB40D8-8812-4E4C-AA9D-F1E6731FFAC8}"/>
              </a:ext>
            </a:extLst>
          </p:cNvPr>
          <p:cNvPicPr/>
          <p:nvPr/>
        </p:nvPicPr>
        <p:blipFill rotWithShape="1">
          <a:blip r:embed="rId3">
            <a:extLst>
              <a:ext uri="{28A0092B-C50C-407E-A947-70E740481C1C}">
                <a14:useLocalDpi xmlns:a14="http://schemas.microsoft.com/office/drawing/2010/main" val="0"/>
              </a:ext>
            </a:extLst>
          </a:blip>
          <a:srcRect l="2122" t="10813" r="72101" b="6661"/>
          <a:stretch/>
        </p:blipFill>
        <p:spPr bwMode="auto">
          <a:xfrm>
            <a:off x="4930483" y="3118413"/>
            <a:ext cx="3664877" cy="30344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5" name="Picture 24">
            <a:extLst>
              <a:ext uri="{FF2B5EF4-FFF2-40B4-BE49-F238E27FC236}">
                <a16:creationId xmlns:a16="http://schemas.microsoft.com/office/drawing/2014/main" id="{45466B27-A394-47E3-9157-91A13731BE76}"/>
              </a:ext>
            </a:extLst>
          </p:cNvPr>
          <p:cNvPicPr>
            <a:picLocks noChangeAspect="1"/>
          </p:cNvPicPr>
          <p:nvPr/>
        </p:nvPicPr>
        <p:blipFill rotWithShape="1">
          <a:blip r:embed="rId4"/>
          <a:srcRect l="3425" r="-307" b="5520"/>
          <a:stretch/>
        </p:blipFill>
        <p:spPr>
          <a:xfrm>
            <a:off x="4695605" y="1123544"/>
            <a:ext cx="4213712" cy="18678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itle 2">
            <a:extLst>
              <a:ext uri="{FF2B5EF4-FFF2-40B4-BE49-F238E27FC236}">
                <a16:creationId xmlns:a16="http://schemas.microsoft.com/office/drawing/2014/main" id="{64129D96-166F-43E1-A653-7415CCB7C30A}"/>
              </a:ext>
            </a:extLst>
          </p:cNvPr>
          <p:cNvSpPr>
            <a:spLocks noGrp="1"/>
          </p:cNvSpPr>
          <p:nvPr>
            <p:ph type="title"/>
          </p:nvPr>
        </p:nvSpPr>
        <p:spPr/>
        <p:txBody>
          <a:bodyPr/>
          <a:lstStyle/>
          <a:p>
            <a:r>
              <a:rPr lang="en-US" dirty="0"/>
              <a:t>A GP is a probability model describing random functions </a:t>
            </a:r>
          </a:p>
        </p:txBody>
      </p:sp>
      <p:sp>
        <p:nvSpPr>
          <p:cNvPr id="4" name="Text Placeholder 3">
            <a:extLst>
              <a:ext uri="{FF2B5EF4-FFF2-40B4-BE49-F238E27FC236}">
                <a16:creationId xmlns:a16="http://schemas.microsoft.com/office/drawing/2014/main" id="{E4BCC7C4-AFFB-449B-A530-D6EBA411A04C}"/>
              </a:ext>
            </a:extLst>
          </p:cNvPr>
          <p:cNvSpPr>
            <a:spLocks noGrp="1"/>
          </p:cNvSpPr>
          <p:nvPr>
            <p:ph type="body" sz="quarter" idx="11"/>
          </p:nvPr>
        </p:nvSpPr>
        <p:spPr>
          <a:xfrm>
            <a:off x="234683" y="6395005"/>
            <a:ext cx="7459270" cy="550862"/>
          </a:xfrm>
        </p:spPr>
        <p:txBody>
          <a:bodyPr>
            <a:normAutofit/>
          </a:bodyPr>
          <a:lstStyle/>
          <a:p>
            <a:r>
              <a:rPr lang="en-US" dirty="0"/>
              <a:t>COV: Covariance; GP: Gaussian Process; N: Normal</a:t>
            </a:r>
          </a:p>
        </p:txBody>
      </p:sp>
      <p:grpSp>
        <p:nvGrpSpPr>
          <p:cNvPr id="18" name="Group 17">
            <a:extLst>
              <a:ext uri="{FF2B5EF4-FFF2-40B4-BE49-F238E27FC236}">
                <a16:creationId xmlns:a16="http://schemas.microsoft.com/office/drawing/2014/main" id="{5AC15F03-A8C5-4CBE-A4A7-ED1F341A73B9}"/>
              </a:ext>
            </a:extLst>
          </p:cNvPr>
          <p:cNvGrpSpPr/>
          <p:nvPr/>
        </p:nvGrpSpPr>
        <p:grpSpPr>
          <a:xfrm>
            <a:off x="487017" y="2155455"/>
            <a:ext cx="4208588" cy="2547090"/>
            <a:chOff x="102972" y="2472530"/>
            <a:chExt cx="4208588" cy="2547090"/>
          </a:xfrm>
        </p:grpSpPr>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31EC8E6B-CE83-499C-BF87-83150EAC2A0F}"/>
                    </a:ext>
                  </a:extLst>
                </p:cNvPr>
                <p:cNvSpPr/>
                <p:nvPr/>
              </p:nvSpPr>
              <p:spPr>
                <a:xfrm>
                  <a:off x="798859" y="2472530"/>
                  <a:ext cx="2259080"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𝑓</m:t>
                        </m:r>
                        <m:r>
                          <a:rPr lang="en-US" sz="2800">
                            <a:latin typeface="Cambria Math" panose="02040503050406030204" pitchFamily="18" charset="0"/>
                          </a:rPr>
                          <m:t>∼</m:t>
                        </m:r>
                        <m:r>
                          <m:rPr>
                            <m:nor/>
                          </m:rPr>
                          <a:rPr lang="en-US" sz="2800" i="0">
                            <a:latin typeface="Cambria Math" panose="02040503050406030204" pitchFamily="18" charset="0"/>
                          </a:rPr>
                          <m:t>GP</m:t>
                        </m:r>
                        <m:d>
                          <m:dPr>
                            <m:ctrlPr>
                              <a:rPr lang="en-US" sz="2800" i="1">
                                <a:latin typeface="Cambria Math" panose="02040503050406030204" pitchFamily="18" charset="0"/>
                              </a:rPr>
                            </m:ctrlPr>
                          </m:dPr>
                          <m:e>
                            <m:r>
                              <m:rPr>
                                <m:sty m:val="p"/>
                              </m:rPr>
                              <a:rPr lang="en-US" sz="2800" i="1">
                                <a:latin typeface="Cambria Math" panose="02040503050406030204" pitchFamily="18" charset="0"/>
                              </a:rPr>
                              <m:t>μ</m:t>
                            </m:r>
                            <m:r>
                              <a:rPr lang="en-US" sz="2800">
                                <a:latin typeface="Cambria Math" panose="02040503050406030204" pitchFamily="18" charset="0"/>
                              </a:rPr>
                              <m:t>,</m:t>
                            </m:r>
                            <m:r>
                              <a:rPr lang="en-US" sz="2800" i="1">
                                <a:latin typeface="Cambria Math" panose="02040503050406030204" pitchFamily="18" charset="0"/>
                              </a:rPr>
                              <m:t>𝐾</m:t>
                            </m:r>
                          </m:e>
                        </m:d>
                      </m:oMath>
                    </m:oMathPara>
                  </a14:m>
                  <a:endParaRPr lang="en-US" sz="2800" dirty="0"/>
                </a:p>
              </p:txBody>
            </p:sp>
          </mc:Choice>
          <mc:Fallback xmlns="">
            <p:sp>
              <p:nvSpPr>
                <p:cNvPr id="14" name="Rectangle 13">
                  <a:extLst>
                    <a:ext uri="{FF2B5EF4-FFF2-40B4-BE49-F238E27FC236}">
                      <a16:creationId xmlns:a16="http://schemas.microsoft.com/office/drawing/2014/main" id="{31EC8E6B-CE83-499C-BF87-83150EAC2A0F}"/>
                    </a:ext>
                  </a:extLst>
                </p:cNvPr>
                <p:cNvSpPr>
                  <a:spLocks noRot="1" noChangeAspect="1" noMove="1" noResize="1" noEditPoints="1" noAdjustHandles="1" noChangeArrowheads="1" noChangeShapeType="1" noTextEdit="1"/>
                </p:cNvSpPr>
                <p:nvPr/>
              </p:nvSpPr>
              <p:spPr>
                <a:xfrm>
                  <a:off x="798859" y="2472530"/>
                  <a:ext cx="2259080" cy="523220"/>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018A54A9-1594-40DE-B6C1-4B709C88A348}"/>
                    </a:ext>
                  </a:extLst>
                </p:cNvPr>
                <p:cNvSpPr/>
                <p:nvPr/>
              </p:nvSpPr>
              <p:spPr>
                <a:xfrm>
                  <a:off x="341659" y="3862250"/>
                  <a:ext cx="3731214" cy="57868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𝑓</m:t>
                        </m:r>
                        <m:d>
                          <m:dPr>
                            <m:ctrlPr>
                              <a:rPr lang="en-US" sz="2800" i="1" smtClean="0">
                                <a:latin typeface="Cambria Math" panose="02040503050406030204" pitchFamily="18" charset="0"/>
                              </a:rPr>
                            </m:ctrlPr>
                          </m:dPr>
                          <m:e>
                            <m:r>
                              <a:rPr lang="en-US" sz="2800" b="0" i="1" smtClean="0">
                                <a:latin typeface="Cambria Math" panose="02040503050406030204" pitchFamily="18" charset="0"/>
                              </a:rPr>
                              <m:t>𝑡</m:t>
                            </m:r>
                          </m:e>
                        </m:d>
                        <m:r>
                          <a:rPr lang="en-US" sz="2800">
                            <a:latin typeface="Cambria Math" panose="02040503050406030204" pitchFamily="18" charset="0"/>
                          </a:rPr>
                          <m:t>∼</m:t>
                        </m:r>
                        <m:r>
                          <m:rPr>
                            <m:nor/>
                          </m:rPr>
                          <a:rPr lang="en-US" sz="2800" b="0" i="0" smtClean="0">
                            <a:latin typeface="Cambria Math" panose="02040503050406030204" pitchFamily="18" charset="0"/>
                          </a:rPr>
                          <m:t>N</m:t>
                        </m:r>
                        <m:d>
                          <m:dPr>
                            <m:ctrlPr>
                              <a:rPr lang="en-US" sz="2800" i="1">
                                <a:latin typeface="Cambria Math" panose="02040503050406030204" pitchFamily="18" charset="0"/>
                              </a:rPr>
                            </m:ctrlPr>
                          </m:dPr>
                          <m:e>
                            <m:r>
                              <m:rPr>
                                <m:sty m:val="p"/>
                              </m:rPr>
                              <a:rPr lang="en-US" sz="2800" i="1">
                                <a:latin typeface="Cambria Math" panose="02040503050406030204" pitchFamily="18" charset="0"/>
                              </a:rPr>
                              <m:t>μ</m:t>
                            </m:r>
                            <m:d>
                              <m:dPr>
                                <m:ctrlPr>
                                  <a:rPr lang="en-US" sz="2800" i="1" smtClean="0">
                                    <a:latin typeface="Cambria Math" panose="02040503050406030204" pitchFamily="18" charset="0"/>
                                  </a:rPr>
                                </m:ctrlPr>
                              </m:dPr>
                              <m:e>
                                <m:r>
                                  <a:rPr lang="en-US" sz="2800" b="0" i="1" smtClean="0">
                                    <a:latin typeface="Cambria Math" panose="02040503050406030204" pitchFamily="18" charset="0"/>
                                  </a:rPr>
                                  <m:t>𝑡</m:t>
                                </m:r>
                              </m:e>
                            </m:d>
                            <m:r>
                              <a:rPr lang="en-US" sz="2800">
                                <a:latin typeface="Cambria Math" panose="02040503050406030204" pitchFamily="18" charset="0"/>
                              </a:rPr>
                              <m:t>,</m:t>
                            </m:r>
                            <m:r>
                              <a:rPr lang="en-US" sz="2800" i="1">
                                <a:latin typeface="Cambria Math" panose="02040503050406030204" pitchFamily="18" charset="0"/>
                              </a:rPr>
                              <m:t>𝐾</m:t>
                            </m:r>
                            <m:d>
                              <m:dPr>
                                <m:ctrlPr>
                                  <a:rPr lang="en-US" sz="2800" i="1" smtClean="0">
                                    <a:latin typeface="Cambria Math" panose="02040503050406030204" pitchFamily="18" charset="0"/>
                                  </a:rPr>
                                </m:ctrlPr>
                              </m:dPr>
                              <m:e>
                                <m:r>
                                  <a:rPr lang="en-US" sz="2800" b="0" i="1" smtClean="0">
                                    <a:latin typeface="Cambria Math" panose="02040503050406030204" pitchFamily="18" charset="0"/>
                                  </a:rPr>
                                  <m:t>𝑡</m:t>
                                </m:r>
                                <m:r>
                                  <a:rPr lang="en-US" sz="2800" b="0" i="1" smtClean="0">
                                    <a:latin typeface="Cambria Math" panose="02040503050406030204" pitchFamily="18" charset="0"/>
                                  </a:rPr>
                                  <m:t>,</m:t>
                                </m:r>
                                <m:r>
                                  <a:rPr lang="en-US" sz="2800" b="0" i="1" smtClean="0">
                                    <a:latin typeface="Cambria Math" panose="02040503050406030204" pitchFamily="18" charset="0"/>
                                  </a:rPr>
                                  <m:t>𝑡</m:t>
                                </m:r>
                              </m:e>
                            </m:d>
                          </m:e>
                        </m:d>
                      </m:oMath>
                    </m:oMathPara>
                  </a14:m>
                  <a:endParaRPr lang="en-US" sz="2800" dirty="0"/>
                </a:p>
              </p:txBody>
            </p:sp>
          </mc:Choice>
          <mc:Fallback xmlns="">
            <p:sp>
              <p:nvSpPr>
                <p:cNvPr id="16" name="Rectangle 15">
                  <a:extLst>
                    <a:ext uri="{FF2B5EF4-FFF2-40B4-BE49-F238E27FC236}">
                      <a16:creationId xmlns:a16="http://schemas.microsoft.com/office/drawing/2014/main" id="{018A54A9-1594-40DE-B6C1-4B709C88A348}"/>
                    </a:ext>
                  </a:extLst>
                </p:cNvPr>
                <p:cNvSpPr>
                  <a:spLocks noRot="1" noChangeAspect="1" noMove="1" noResize="1" noEditPoints="1" noAdjustHandles="1" noChangeArrowheads="1" noChangeShapeType="1" noTextEdit="1"/>
                </p:cNvSpPr>
                <p:nvPr/>
              </p:nvSpPr>
              <p:spPr>
                <a:xfrm>
                  <a:off x="341659" y="3862250"/>
                  <a:ext cx="3731214" cy="578685"/>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6C30C4D3-3D0F-4C6D-9FF0-DA0A70FD04B4}"/>
                    </a:ext>
                  </a:extLst>
                </p:cNvPr>
                <p:cNvSpPr/>
                <p:nvPr/>
              </p:nvSpPr>
              <p:spPr>
                <a:xfrm rot="5400000">
                  <a:off x="1582635" y="3045410"/>
                  <a:ext cx="830676" cy="76944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400" b="0" i="1" smtClean="0">
                            <a:latin typeface="Cambria Math" panose="02040503050406030204" pitchFamily="18" charset="0"/>
                            <a:ea typeface="Cambria Math" panose="02040503050406030204" pitchFamily="18" charset="0"/>
                          </a:rPr>
                          <m:t>⇒</m:t>
                        </m:r>
                      </m:oMath>
                    </m:oMathPara>
                  </a14:m>
                  <a:endParaRPr lang="en-US" sz="4400" dirty="0"/>
                </a:p>
              </p:txBody>
            </p:sp>
          </mc:Choice>
          <mc:Fallback xmlns="">
            <p:sp>
              <p:nvSpPr>
                <p:cNvPr id="17" name="Rectangle 16">
                  <a:extLst>
                    <a:ext uri="{FF2B5EF4-FFF2-40B4-BE49-F238E27FC236}">
                      <a16:creationId xmlns:a16="http://schemas.microsoft.com/office/drawing/2014/main" id="{6C30C4D3-3D0F-4C6D-9FF0-DA0A70FD04B4}"/>
                    </a:ext>
                  </a:extLst>
                </p:cNvPr>
                <p:cNvSpPr>
                  <a:spLocks noRot="1" noChangeAspect="1" noMove="1" noResize="1" noEditPoints="1" noAdjustHandles="1" noChangeArrowheads="1" noChangeShapeType="1" noTextEdit="1"/>
                </p:cNvSpPr>
                <p:nvPr/>
              </p:nvSpPr>
              <p:spPr>
                <a:xfrm rot="5400000">
                  <a:off x="1582635" y="3045410"/>
                  <a:ext cx="830676" cy="769441"/>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a:extLst>
                    <a:ext uri="{FF2B5EF4-FFF2-40B4-BE49-F238E27FC236}">
                      <a16:creationId xmlns:a16="http://schemas.microsoft.com/office/drawing/2014/main" id="{29D92C25-0CFC-406E-BA55-EBE5A1E56E7D}"/>
                    </a:ext>
                  </a:extLst>
                </p:cNvPr>
                <p:cNvSpPr/>
                <p:nvPr/>
              </p:nvSpPr>
              <p:spPr>
                <a:xfrm>
                  <a:off x="102972" y="4440935"/>
                  <a:ext cx="4208588" cy="57868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nor/>
                          </m:rPr>
                          <a:rPr lang="en-US" sz="2800" b="0" i="0" smtClean="0">
                            <a:latin typeface="Cambria Math" panose="02040503050406030204" pitchFamily="18" charset="0"/>
                          </a:rPr>
                          <m:t>COV</m:t>
                        </m:r>
                        <m:d>
                          <m:dPr>
                            <m:ctrlPr>
                              <a:rPr lang="en-US" sz="2800" b="0" i="1" smtClean="0">
                                <a:latin typeface="Cambria Math" panose="02040503050406030204" pitchFamily="18" charset="0"/>
                              </a:rPr>
                            </m:ctrlPr>
                          </m:dPr>
                          <m:e>
                            <m:r>
                              <a:rPr lang="en-US" sz="2800" b="0" i="1" smtClean="0">
                                <a:latin typeface="Cambria Math" panose="02040503050406030204" pitchFamily="18" charset="0"/>
                              </a:rPr>
                              <m:t>𝑓</m:t>
                            </m:r>
                            <m:d>
                              <m:dPr>
                                <m:ctrlPr>
                                  <a:rPr lang="en-US" sz="2800" b="0" i="1" smtClean="0">
                                    <a:latin typeface="Cambria Math" panose="02040503050406030204" pitchFamily="18" charset="0"/>
                                  </a:rPr>
                                </m:ctrlPr>
                              </m:dPr>
                              <m:e>
                                <m:r>
                                  <a:rPr lang="en-US" sz="2800" b="0" i="1" smtClean="0">
                                    <a:latin typeface="Cambria Math" panose="02040503050406030204" pitchFamily="18" charset="0"/>
                                  </a:rPr>
                                  <m:t>𝑠</m:t>
                                </m:r>
                              </m:e>
                            </m:d>
                            <m:r>
                              <a:rPr lang="en-US" sz="2800" b="0" i="1" smtClean="0">
                                <a:latin typeface="Cambria Math" panose="02040503050406030204" pitchFamily="18" charset="0"/>
                              </a:rPr>
                              <m:t>,</m:t>
                            </m:r>
                            <m:r>
                              <a:rPr lang="en-US" sz="2800" b="0" i="1" smtClean="0">
                                <a:latin typeface="Cambria Math" panose="02040503050406030204" pitchFamily="18" charset="0"/>
                              </a:rPr>
                              <m:t>𝑓</m:t>
                            </m:r>
                            <m:d>
                              <m:dPr>
                                <m:ctrlPr>
                                  <a:rPr lang="en-US" sz="2800" b="0" i="1" smtClean="0">
                                    <a:latin typeface="Cambria Math" panose="02040503050406030204" pitchFamily="18" charset="0"/>
                                  </a:rPr>
                                </m:ctrlPr>
                              </m:dPr>
                              <m:e>
                                <m:r>
                                  <a:rPr lang="en-US" sz="2800" b="0" i="1" smtClean="0">
                                    <a:latin typeface="Cambria Math" panose="02040503050406030204" pitchFamily="18" charset="0"/>
                                  </a:rPr>
                                  <m:t>𝑡</m:t>
                                </m:r>
                              </m:e>
                            </m:d>
                          </m:e>
                        </m:d>
                        <m:r>
                          <a:rPr lang="en-US" sz="2800" b="0" i="1" smtClean="0">
                            <a:latin typeface="Cambria Math" panose="02040503050406030204" pitchFamily="18" charset="0"/>
                          </a:rPr>
                          <m:t>=</m:t>
                        </m:r>
                        <m:r>
                          <a:rPr lang="en-US" sz="2800" b="0" i="1" smtClean="0">
                            <a:latin typeface="Cambria Math" panose="02040503050406030204" pitchFamily="18" charset="0"/>
                          </a:rPr>
                          <m:t>𝐾</m:t>
                        </m:r>
                        <m:d>
                          <m:dPr>
                            <m:ctrlPr>
                              <a:rPr lang="en-US" sz="2800" b="0" i="1" smtClean="0">
                                <a:latin typeface="Cambria Math" panose="02040503050406030204" pitchFamily="18" charset="0"/>
                              </a:rPr>
                            </m:ctrlPr>
                          </m:dPr>
                          <m:e>
                            <m:r>
                              <a:rPr lang="en-US" sz="2800" b="0" i="1" smtClean="0">
                                <a:latin typeface="Cambria Math" panose="02040503050406030204" pitchFamily="18" charset="0"/>
                              </a:rPr>
                              <m:t>𝑠</m:t>
                            </m:r>
                            <m:r>
                              <a:rPr lang="en-US" sz="2800" b="0" i="1" smtClean="0">
                                <a:latin typeface="Cambria Math" panose="02040503050406030204" pitchFamily="18" charset="0"/>
                              </a:rPr>
                              <m:t>,</m:t>
                            </m:r>
                            <m:r>
                              <a:rPr lang="en-US" sz="2800" b="0" i="1" smtClean="0">
                                <a:latin typeface="Cambria Math" panose="02040503050406030204" pitchFamily="18" charset="0"/>
                              </a:rPr>
                              <m:t>𝑡</m:t>
                            </m:r>
                          </m:e>
                        </m:d>
                      </m:oMath>
                    </m:oMathPara>
                  </a14:m>
                  <a:endParaRPr lang="en-US" sz="2800" dirty="0"/>
                </a:p>
              </p:txBody>
            </p:sp>
          </mc:Choice>
          <mc:Fallback xmlns="">
            <p:sp>
              <p:nvSpPr>
                <p:cNvPr id="19" name="Rectangle 18">
                  <a:extLst>
                    <a:ext uri="{FF2B5EF4-FFF2-40B4-BE49-F238E27FC236}">
                      <a16:creationId xmlns:a16="http://schemas.microsoft.com/office/drawing/2014/main" id="{29D92C25-0CFC-406E-BA55-EBE5A1E56E7D}"/>
                    </a:ext>
                  </a:extLst>
                </p:cNvPr>
                <p:cNvSpPr>
                  <a:spLocks noRot="1" noChangeAspect="1" noMove="1" noResize="1" noEditPoints="1" noAdjustHandles="1" noChangeArrowheads="1" noChangeShapeType="1" noTextEdit="1"/>
                </p:cNvSpPr>
                <p:nvPr/>
              </p:nvSpPr>
              <p:spPr>
                <a:xfrm>
                  <a:off x="102972" y="4440935"/>
                  <a:ext cx="4208588" cy="578685"/>
                </a:xfrm>
                <a:prstGeom prst="rect">
                  <a:avLst/>
                </a:prstGeom>
                <a:blipFill>
                  <a:blip r:embed="rId8"/>
                  <a:stretch>
                    <a:fillRect/>
                  </a:stretch>
                </a:blipFill>
              </p:spPr>
              <p:txBody>
                <a:bodyPr/>
                <a:lstStyle/>
                <a:p>
                  <a:r>
                    <a:rPr lang="en-US">
                      <a:noFill/>
                    </a:rPr>
                    <a:t> </a:t>
                  </a:r>
                </a:p>
              </p:txBody>
            </p:sp>
          </mc:Fallback>
        </mc:AlternateContent>
      </p:grpSp>
      <p:grpSp>
        <p:nvGrpSpPr>
          <p:cNvPr id="13" name="Group 12">
            <a:extLst>
              <a:ext uri="{FF2B5EF4-FFF2-40B4-BE49-F238E27FC236}">
                <a16:creationId xmlns:a16="http://schemas.microsoft.com/office/drawing/2014/main" id="{9080BD11-961F-4B0B-9234-CA2E05D5C133}"/>
              </a:ext>
            </a:extLst>
          </p:cNvPr>
          <p:cNvGrpSpPr/>
          <p:nvPr/>
        </p:nvGrpSpPr>
        <p:grpSpPr>
          <a:xfrm>
            <a:off x="2544417" y="4887537"/>
            <a:ext cx="3345935" cy="1265318"/>
            <a:chOff x="5507098" y="667505"/>
            <a:chExt cx="2989481" cy="1265318"/>
          </a:xfrm>
        </p:grpSpPr>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073214B3-4CBE-492C-A43C-A4051CF5A6D1}"/>
                    </a:ext>
                  </a:extLst>
                </p:cNvPr>
                <p:cNvSpPr/>
                <p:nvPr/>
              </p:nvSpPr>
              <p:spPr>
                <a:xfrm flipH="1">
                  <a:off x="5507098" y="729675"/>
                  <a:ext cx="1923229" cy="1203148"/>
                </a:xfrm>
                <a:prstGeom prst="rect">
                  <a:avLst/>
                </a:prstGeom>
                <a:solidFill>
                  <a:srgbClr val="FFFF00"/>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Stationary process; statistical properties do not change with </a:t>
                  </a:r>
                  <a14:m>
                    <m:oMath xmlns:m="http://schemas.openxmlformats.org/officeDocument/2006/math">
                      <m:r>
                        <a:rPr lang="en-US" sz="1600" b="0" i="1" smtClean="0">
                          <a:solidFill>
                            <a:schemeClr val="tx1"/>
                          </a:solidFill>
                          <a:latin typeface="Cambria Math" panose="02040503050406030204" pitchFamily="18" charset="0"/>
                        </a:rPr>
                        <m:t>𝑡</m:t>
                      </m:r>
                    </m:oMath>
                  </a14:m>
                  <a:endParaRPr lang="en-US" sz="1600" dirty="0">
                    <a:solidFill>
                      <a:schemeClr val="tx1"/>
                    </a:solidFill>
                  </a:endParaRPr>
                </a:p>
              </p:txBody>
            </p:sp>
          </mc:Choice>
          <mc:Fallback xmlns="">
            <p:sp>
              <p:nvSpPr>
                <p:cNvPr id="20" name="Rectangle 19">
                  <a:extLst>
                    <a:ext uri="{FF2B5EF4-FFF2-40B4-BE49-F238E27FC236}">
                      <a16:creationId xmlns:a16="http://schemas.microsoft.com/office/drawing/2014/main" id="{073214B3-4CBE-492C-A43C-A4051CF5A6D1}"/>
                    </a:ext>
                  </a:extLst>
                </p:cNvPr>
                <p:cNvSpPr>
                  <a:spLocks noRot="1" noChangeAspect="1" noMove="1" noResize="1" noEditPoints="1" noAdjustHandles="1" noChangeArrowheads="1" noChangeShapeType="1" noTextEdit="1"/>
                </p:cNvSpPr>
                <p:nvPr/>
              </p:nvSpPr>
              <p:spPr>
                <a:xfrm flipH="1">
                  <a:off x="5507098" y="729675"/>
                  <a:ext cx="1923229" cy="1203148"/>
                </a:xfrm>
                <a:prstGeom prst="rect">
                  <a:avLst/>
                </a:prstGeom>
                <a:blipFill>
                  <a:blip r:embed="rId9"/>
                  <a:stretch>
                    <a:fillRect/>
                  </a:stretch>
                </a:blipFill>
                <a:ln w="57150">
                  <a:solidFill>
                    <a:schemeClr val="tx1">
                      <a:lumMod val="50000"/>
                      <a:lumOff val="50000"/>
                    </a:schemeClr>
                  </a:solidFill>
                </a:ln>
              </p:spPr>
              <p:txBody>
                <a:bodyPr/>
                <a:lstStyle/>
                <a:p>
                  <a:r>
                    <a:rPr lang="en-US">
                      <a:noFill/>
                    </a:rPr>
                    <a:t> </a:t>
                  </a:r>
                </a:p>
              </p:txBody>
            </p:sp>
          </mc:Fallback>
        </mc:AlternateContent>
        <p:cxnSp>
          <p:nvCxnSpPr>
            <p:cNvPr id="21" name="Straight Arrow Connector 20">
              <a:extLst>
                <a:ext uri="{FF2B5EF4-FFF2-40B4-BE49-F238E27FC236}">
                  <a16:creationId xmlns:a16="http://schemas.microsoft.com/office/drawing/2014/main" id="{851E320B-6793-42B7-81B9-F6E0FAE2A0D2}"/>
                </a:ext>
              </a:extLst>
            </p:cNvPr>
            <p:cNvCxnSpPr>
              <a:cxnSpLocks/>
              <a:stCxn id="20" idx="1"/>
            </p:cNvCxnSpPr>
            <p:nvPr/>
          </p:nvCxnSpPr>
          <p:spPr>
            <a:xfrm flipV="1">
              <a:off x="7430327" y="667505"/>
              <a:ext cx="1066252" cy="663744"/>
            </a:xfrm>
            <a:prstGeom prst="straightConnector1">
              <a:avLst/>
            </a:prstGeom>
            <a:ln w="571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3E1B6B7E-DBEC-4411-B52A-966DAD67A68A}"/>
              </a:ext>
            </a:extLst>
          </p:cNvPr>
          <p:cNvGrpSpPr/>
          <p:nvPr/>
        </p:nvGrpSpPr>
        <p:grpSpPr>
          <a:xfrm>
            <a:off x="1590261" y="1071048"/>
            <a:ext cx="4442791" cy="1047983"/>
            <a:chOff x="4941383" y="904486"/>
            <a:chExt cx="3941708" cy="1047983"/>
          </a:xfrm>
        </p:grpSpPr>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C4B3E0B9-103F-43AB-8685-B4CBB7534550}"/>
                    </a:ext>
                  </a:extLst>
                </p:cNvPr>
                <p:cNvSpPr/>
                <p:nvPr/>
              </p:nvSpPr>
              <p:spPr>
                <a:xfrm flipH="1">
                  <a:off x="4941383" y="904486"/>
                  <a:ext cx="2488948" cy="1047983"/>
                </a:xfrm>
                <a:prstGeom prst="rect">
                  <a:avLst/>
                </a:prstGeom>
                <a:solidFill>
                  <a:srgbClr val="FFFF00"/>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Nonstationary process (variance increases with </a:t>
                  </a:r>
                  <a14:m>
                    <m:oMath xmlns:m="http://schemas.openxmlformats.org/officeDocument/2006/math">
                      <m:r>
                        <a:rPr lang="en-US" sz="1600" b="0" i="1" smtClean="0">
                          <a:solidFill>
                            <a:schemeClr val="tx1"/>
                          </a:solidFill>
                          <a:latin typeface="Cambria Math" panose="02040503050406030204" pitchFamily="18" charset="0"/>
                        </a:rPr>
                        <m:t>𝑡</m:t>
                      </m:r>
                    </m:oMath>
                  </a14:m>
                  <a:r>
                    <a:rPr lang="en-US" sz="1600" dirty="0">
                      <a:solidFill>
                        <a:schemeClr val="tx1"/>
                      </a:solidFill>
                    </a:rPr>
                    <a:t>)</a:t>
                  </a:r>
                </a:p>
              </p:txBody>
            </p:sp>
          </mc:Choice>
          <mc:Fallback xmlns="">
            <p:sp>
              <p:nvSpPr>
                <p:cNvPr id="22" name="Rectangle 21">
                  <a:extLst>
                    <a:ext uri="{FF2B5EF4-FFF2-40B4-BE49-F238E27FC236}">
                      <a16:creationId xmlns:a16="http://schemas.microsoft.com/office/drawing/2014/main" id="{C4B3E0B9-103F-43AB-8685-B4CBB7534550}"/>
                    </a:ext>
                  </a:extLst>
                </p:cNvPr>
                <p:cNvSpPr>
                  <a:spLocks noRot="1" noChangeAspect="1" noMove="1" noResize="1" noEditPoints="1" noAdjustHandles="1" noChangeArrowheads="1" noChangeShapeType="1" noTextEdit="1"/>
                </p:cNvSpPr>
                <p:nvPr/>
              </p:nvSpPr>
              <p:spPr>
                <a:xfrm flipH="1">
                  <a:off x="4941383" y="904486"/>
                  <a:ext cx="2488948" cy="1047983"/>
                </a:xfrm>
                <a:prstGeom prst="rect">
                  <a:avLst/>
                </a:prstGeom>
                <a:blipFill>
                  <a:blip r:embed="rId10"/>
                  <a:stretch>
                    <a:fillRect/>
                  </a:stretch>
                </a:blipFill>
                <a:ln w="57150">
                  <a:solidFill>
                    <a:schemeClr val="tx1">
                      <a:lumMod val="50000"/>
                      <a:lumOff val="50000"/>
                    </a:schemeClr>
                  </a:solidFill>
                </a:ln>
              </p:spPr>
              <p:txBody>
                <a:bodyPr/>
                <a:lstStyle/>
                <a:p>
                  <a:r>
                    <a:rPr lang="en-US">
                      <a:noFill/>
                    </a:rPr>
                    <a:t> </a:t>
                  </a:r>
                </a:p>
              </p:txBody>
            </p:sp>
          </mc:Fallback>
        </mc:AlternateContent>
        <p:cxnSp>
          <p:nvCxnSpPr>
            <p:cNvPr id="23" name="Straight Arrow Connector 22">
              <a:extLst>
                <a:ext uri="{FF2B5EF4-FFF2-40B4-BE49-F238E27FC236}">
                  <a16:creationId xmlns:a16="http://schemas.microsoft.com/office/drawing/2014/main" id="{BF4D2B91-2B16-4269-BBF9-0276CD5D13E0}"/>
                </a:ext>
              </a:extLst>
            </p:cNvPr>
            <p:cNvCxnSpPr>
              <a:cxnSpLocks/>
              <a:stCxn id="22" idx="1"/>
            </p:cNvCxnSpPr>
            <p:nvPr/>
          </p:nvCxnSpPr>
          <p:spPr>
            <a:xfrm flipV="1">
              <a:off x="7430331" y="1365372"/>
              <a:ext cx="1452760" cy="63106"/>
            </a:xfrm>
            <a:prstGeom prst="straightConnector1">
              <a:avLst/>
            </a:prstGeom>
            <a:ln w="571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520146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2D3C258-B2F4-415A-9D1C-82770B4B6186}"/>
              </a:ext>
            </a:extLst>
          </p:cNvPr>
          <p:cNvSpPr>
            <a:spLocks noGrp="1"/>
          </p:cNvSpPr>
          <p:nvPr>
            <p:ph type="title"/>
          </p:nvPr>
        </p:nvSpPr>
        <p:spPr>
          <a:xfrm>
            <a:off x="234683" y="205099"/>
            <a:ext cx="8674639" cy="918445"/>
          </a:xfrm>
        </p:spPr>
        <p:txBody>
          <a:bodyPr/>
          <a:lstStyle/>
          <a:p>
            <a:r>
              <a:rPr lang="en-US" dirty="0"/>
              <a:t>GP interpolation is Bayesian inference on a function</a:t>
            </a:r>
          </a:p>
        </p:txBody>
      </p:sp>
      <p:sp>
        <p:nvSpPr>
          <p:cNvPr id="4" name="Text Placeholder 3">
            <a:extLst>
              <a:ext uri="{FF2B5EF4-FFF2-40B4-BE49-F238E27FC236}">
                <a16:creationId xmlns:a16="http://schemas.microsoft.com/office/drawing/2014/main" id="{F1C16B48-3BA3-41FF-9852-063472F5A424}"/>
              </a:ext>
            </a:extLst>
          </p:cNvPr>
          <p:cNvSpPr>
            <a:spLocks noGrp="1"/>
          </p:cNvSpPr>
          <p:nvPr>
            <p:ph type="body" sz="quarter" idx="11"/>
          </p:nvPr>
        </p:nvSpPr>
        <p:spPr/>
        <p:txBody>
          <a:bodyPr/>
          <a:lstStyle/>
          <a:p>
            <a:r>
              <a:rPr lang="en-US" dirty="0"/>
              <a:t>GP: Gaussian Process</a:t>
            </a:r>
          </a:p>
        </p:txBody>
      </p:sp>
      <mc:AlternateContent xmlns:mc="http://schemas.openxmlformats.org/markup-compatibility/2006" xmlns:a14="http://schemas.microsoft.com/office/drawing/2010/main">
        <mc:Choice Requires="a14">
          <p:sp>
            <p:nvSpPr>
              <p:cNvPr id="30" name="Rectangle 29">
                <a:extLst>
                  <a:ext uri="{FF2B5EF4-FFF2-40B4-BE49-F238E27FC236}">
                    <a16:creationId xmlns:a16="http://schemas.microsoft.com/office/drawing/2014/main" id="{6C8FC1C9-DF7D-48C0-B0EF-4B5D15E468B7}"/>
                  </a:ext>
                </a:extLst>
              </p:cNvPr>
              <p:cNvSpPr/>
              <p:nvPr/>
            </p:nvSpPr>
            <p:spPr>
              <a:xfrm>
                <a:off x="2706393" y="755935"/>
                <a:ext cx="3867405"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𝑝</m:t>
                      </m:r>
                      <m:d>
                        <m:dPr>
                          <m:ctrlPr>
                            <a:rPr lang="en-US" sz="2800" b="0" i="1" smtClean="0">
                              <a:latin typeface="Cambria Math" panose="02040503050406030204" pitchFamily="18" charset="0"/>
                            </a:rPr>
                          </m:ctrlPr>
                        </m:dPr>
                        <m:e>
                          <m:r>
                            <a:rPr lang="en-US" sz="2800" b="0" i="1" smtClean="0">
                              <a:latin typeface="Cambria Math" panose="02040503050406030204" pitchFamily="18" charset="0"/>
                            </a:rPr>
                            <m:t>𝐻</m:t>
                          </m:r>
                        </m:e>
                        <m:e>
                          <m:r>
                            <a:rPr lang="en-US" sz="2800" b="0" i="1" smtClean="0">
                              <a:latin typeface="Cambria Math" panose="02040503050406030204" pitchFamily="18" charset="0"/>
                            </a:rPr>
                            <m:t>𝐷</m:t>
                          </m:r>
                        </m:e>
                      </m:d>
                      <m:r>
                        <a:rPr lang="en-US" sz="2800" i="1" smtClean="0">
                          <a:latin typeface="Cambria Math" panose="02040503050406030204" pitchFamily="18" charset="0"/>
                          <a:ea typeface="Cambria Math" panose="02040503050406030204" pitchFamily="18" charset="0"/>
                        </a:rPr>
                        <m:t>∝</m:t>
                      </m:r>
                      <m:r>
                        <a:rPr lang="en-US" sz="2800" i="1">
                          <a:latin typeface="Cambria Math" panose="02040503050406030204" pitchFamily="18" charset="0"/>
                        </a:rPr>
                        <m:t>𝑝</m:t>
                      </m:r>
                      <m:d>
                        <m:dPr>
                          <m:ctrlPr>
                            <a:rPr lang="en-US" sz="2800" i="1">
                              <a:latin typeface="Cambria Math" panose="02040503050406030204" pitchFamily="18" charset="0"/>
                            </a:rPr>
                          </m:ctrlPr>
                        </m:dPr>
                        <m:e>
                          <m:r>
                            <a:rPr lang="en-US" sz="2800" b="0" i="1" smtClean="0">
                              <a:latin typeface="Cambria Math" panose="02040503050406030204" pitchFamily="18" charset="0"/>
                            </a:rPr>
                            <m:t>𝐷</m:t>
                          </m:r>
                        </m:e>
                        <m:e>
                          <m:r>
                            <a:rPr lang="en-US" sz="2800" b="0" i="1" smtClean="0">
                              <a:latin typeface="Cambria Math" panose="02040503050406030204" pitchFamily="18" charset="0"/>
                            </a:rPr>
                            <m:t>𝐻</m:t>
                          </m:r>
                        </m:e>
                      </m:d>
                      <m:r>
                        <a:rPr lang="en-US" sz="2800" b="0" i="1" smtClean="0">
                          <a:latin typeface="Cambria Math" panose="02040503050406030204" pitchFamily="18" charset="0"/>
                        </a:rPr>
                        <m:t>𝑝</m:t>
                      </m:r>
                      <m:d>
                        <m:dPr>
                          <m:ctrlPr>
                            <a:rPr lang="en-US" sz="2800" b="0" i="1" smtClean="0">
                              <a:latin typeface="Cambria Math" panose="02040503050406030204" pitchFamily="18" charset="0"/>
                            </a:rPr>
                          </m:ctrlPr>
                        </m:dPr>
                        <m:e>
                          <m:r>
                            <a:rPr lang="en-US" sz="2800" b="0" i="1" smtClean="0">
                              <a:latin typeface="Cambria Math" panose="02040503050406030204" pitchFamily="18" charset="0"/>
                            </a:rPr>
                            <m:t>𝐻</m:t>
                          </m:r>
                        </m:e>
                      </m:d>
                    </m:oMath>
                  </m:oMathPara>
                </a14:m>
                <a:endParaRPr lang="en-US" sz="2800" dirty="0"/>
              </a:p>
            </p:txBody>
          </p:sp>
        </mc:Choice>
        <mc:Fallback xmlns="">
          <p:sp>
            <p:nvSpPr>
              <p:cNvPr id="30" name="Rectangle 29">
                <a:extLst>
                  <a:ext uri="{FF2B5EF4-FFF2-40B4-BE49-F238E27FC236}">
                    <a16:creationId xmlns:a16="http://schemas.microsoft.com/office/drawing/2014/main" id="{6C8FC1C9-DF7D-48C0-B0EF-4B5D15E468B7}"/>
                  </a:ext>
                </a:extLst>
              </p:cNvPr>
              <p:cNvSpPr>
                <a:spLocks noRot="1" noChangeAspect="1" noMove="1" noResize="1" noEditPoints="1" noAdjustHandles="1" noChangeArrowheads="1" noChangeShapeType="1" noTextEdit="1"/>
              </p:cNvSpPr>
              <p:nvPr/>
            </p:nvSpPr>
            <p:spPr>
              <a:xfrm>
                <a:off x="2706393" y="755935"/>
                <a:ext cx="3867405" cy="523220"/>
              </a:xfrm>
              <a:prstGeom prst="rect">
                <a:avLst/>
              </a:prstGeom>
              <a:blipFill>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3638345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2D3C258-B2F4-415A-9D1C-82770B4B6186}"/>
              </a:ext>
            </a:extLst>
          </p:cNvPr>
          <p:cNvSpPr>
            <a:spLocks noGrp="1"/>
          </p:cNvSpPr>
          <p:nvPr>
            <p:ph type="title"/>
          </p:nvPr>
        </p:nvSpPr>
        <p:spPr>
          <a:xfrm>
            <a:off x="234683" y="205099"/>
            <a:ext cx="8674639" cy="918445"/>
          </a:xfrm>
        </p:spPr>
        <p:txBody>
          <a:bodyPr/>
          <a:lstStyle/>
          <a:p>
            <a:r>
              <a:rPr lang="en-US" dirty="0"/>
              <a:t>GP interpolation is Bayesian inference on a function</a:t>
            </a:r>
          </a:p>
        </p:txBody>
      </p:sp>
      <p:sp>
        <p:nvSpPr>
          <p:cNvPr id="4" name="Text Placeholder 3">
            <a:extLst>
              <a:ext uri="{FF2B5EF4-FFF2-40B4-BE49-F238E27FC236}">
                <a16:creationId xmlns:a16="http://schemas.microsoft.com/office/drawing/2014/main" id="{F1C16B48-3BA3-41FF-9852-063472F5A424}"/>
              </a:ext>
            </a:extLst>
          </p:cNvPr>
          <p:cNvSpPr>
            <a:spLocks noGrp="1"/>
          </p:cNvSpPr>
          <p:nvPr>
            <p:ph type="body" sz="quarter" idx="11"/>
          </p:nvPr>
        </p:nvSpPr>
        <p:spPr/>
        <p:txBody>
          <a:bodyPr/>
          <a:lstStyle/>
          <a:p>
            <a:r>
              <a:rPr lang="en-US" dirty="0"/>
              <a:t>GP: Gaussian Process; M&amp;S: Modeling and Simulation</a:t>
            </a:r>
          </a:p>
        </p:txBody>
      </p:sp>
      <mc:AlternateContent xmlns:mc="http://schemas.openxmlformats.org/markup-compatibility/2006" xmlns:a14="http://schemas.microsoft.com/office/drawing/2010/main">
        <mc:Choice Requires="a14">
          <p:sp>
            <p:nvSpPr>
              <p:cNvPr id="30" name="Rectangle 29">
                <a:extLst>
                  <a:ext uri="{FF2B5EF4-FFF2-40B4-BE49-F238E27FC236}">
                    <a16:creationId xmlns:a16="http://schemas.microsoft.com/office/drawing/2014/main" id="{6C8FC1C9-DF7D-48C0-B0EF-4B5D15E468B7}"/>
                  </a:ext>
                </a:extLst>
              </p:cNvPr>
              <p:cNvSpPr/>
              <p:nvPr/>
            </p:nvSpPr>
            <p:spPr>
              <a:xfrm>
                <a:off x="2706393" y="755935"/>
                <a:ext cx="3867405"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𝑝</m:t>
                      </m:r>
                      <m:d>
                        <m:dPr>
                          <m:ctrlPr>
                            <a:rPr lang="en-US" sz="2800" b="0" i="1" smtClean="0">
                              <a:latin typeface="Cambria Math" panose="02040503050406030204" pitchFamily="18" charset="0"/>
                            </a:rPr>
                          </m:ctrlPr>
                        </m:dPr>
                        <m:e>
                          <m:r>
                            <a:rPr lang="en-US" sz="2800" b="0" i="1" smtClean="0">
                              <a:latin typeface="Cambria Math" panose="02040503050406030204" pitchFamily="18" charset="0"/>
                            </a:rPr>
                            <m:t>𝐻</m:t>
                          </m:r>
                        </m:e>
                        <m:e>
                          <m:r>
                            <a:rPr lang="en-US" sz="2800" b="0" i="1" smtClean="0">
                              <a:latin typeface="Cambria Math" panose="02040503050406030204" pitchFamily="18" charset="0"/>
                            </a:rPr>
                            <m:t>𝐷</m:t>
                          </m:r>
                        </m:e>
                      </m:d>
                      <m:r>
                        <a:rPr lang="en-US" sz="2800" i="1" smtClean="0">
                          <a:latin typeface="Cambria Math" panose="02040503050406030204" pitchFamily="18" charset="0"/>
                          <a:ea typeface="Cambria Math" panose="02040503050406030204" pitchFamily="18" charset="0"/>
                        </a:rPr>
                        <m:t>∝</m:t>
                      </m:r>
                      <m:r>
                        <a:rPr lang="en-US" sz="2800" i="1">
                          <a:latin typeface="Cambria Math" panose="02040503050406030204" pitchFamily="18" charset="0"/>
                        </a:rPr>
                        <m:t>𝑝</m:t>
                      </m:r>
                      <m:d>
                        <m:dPr>
                          <m:ctrlPr>
                            <a:rPr lang="en-US" sz="2800" i="1">
                              <a:latin typeface="Cambria Math" panose="02040503050406030204" pitchFamily="18" charset="0"/>
                            </a:rPr>
                          </m:ctrlPr>
                        </m:dPr>
                        <m:e>
                          <m:r>
                            <a:rPr lang="en-US" sz="2800" b="0" i="1" smtClean="0">
                              <a:latin typeface="Cambria Math" panose="02040503050406030204" pitchFamily="18" charset="0"/>
                            </a:rPr>
                            <m:t>𝐷</m:t>
                          </m:r>
                        </m:e>
                        <m:e>
                          <m:r>
                            <a:rPr lang="en-US" sz="2800" b="0" i="1" smtClean="0">
                              <a:latin typeface="Cambria Math" panose="02040503050406030204" pitchFamily="18" charset="0"/>
                            </a:rPr>
                            <m:t>𝐻</m:t>
                          </m:r>
                        </m:e>
                      </m:d>
                      <m:r>
                        <a:rPr lang="en-US" sz="2800" b="0" i="1" smtClean="0">
                          <a:latin typeface="Cambria Math" panose="02040503050406030204" pitchFamily="18" charset="0"/>
                        </a:rPr>
                        <m:t>𝑝</m:t>
                      </m:r>
                      <m:d>
                        <m:dPr>
                          <m:ctrlPr>
                            <a:rPr lang="en-US" sz="2800" b="0" i="1" smtClean="0">
                              <a:latin typeface="Cambria Math" panose="02040503050406030204" pitchFamily="18" charset="0"/>
                            </a:rPr>
                          </m:ctrlPr>
                        </m:dPr>
                        <m:e>
                          <m:r>
                            <a:rPr lang="en-US" sz="2800" b="0" i="1" smtClean="0">
                              <a:latin typeface="Cambria Math" panose="02040503050406030204" pitchFamily="18" charset="0"/>
                            </a:rPr>
                            <m:t>𝐻</m:t>
                          </m:r>
                        </m:e>
                      </m:d>
                    </m:oMath>
                  </m:oMathPara>
                </a14:m>
                <a:endParaRPr lang="en-US" sz="2800" dirty="0"/>
              </a:p>
            </p:txBody>
          </p:sp>
        </mc:Choice>
        <mc:Fallback xmlns="">
          <p:sp>
            <p:nvSpPr>
              <p:cNvPr id="30" name="Rectangle 29">
                <a:extLst>
                  <a:ext uri="{FF2B5EF4-FFF2-40B4-BE49-F238E27FC236}">
                    <a16:creationId xmlns:a16="http://schemas.microsoft.com/office/drawing/2014/main" id="{6C8FC1C9-DF7D-48C0-B0EF-4B5D15E468B7}"/>
                  </a:ext>
                </a:extLst>
              </p:cNvPr>
              <p:cNvSpPr>
                <a:spLocks noRot="1" noChangeAspect="1" noMove="1" noResize="1" noEditPoints="1" noAdjustHandles="1" noChangeArrowheads="1" noChangeShapeType="1" noTextEdit="1"/>
              </p:cNvSpPr>
              <p:nvPr/>
            </p:nvSpPr>
            <p:spPr>
              <a:xfrm>
                <a:off x="2706393" y="755935"/>
                <a:ext cx="3867405" cy="523220"/>
              </a:xfrm>
              <a:prstGeom prst="rect">
                <a:avLst/>
              </a:prstGeom>
              <a:blipFill>
                <a:blip r:embed="rId2"/>
                <a:stretch>
                  <a:fillRect/>
                </a:stretch>
              </a:blipFill>
            </p:spPr>
            <p:txBody>
              <a:bodyPr/>
              <a:lstStyle/>
              <a:p>
                <a:r>
                  <a:rPr lang="en-US">
                    <a:noFill/>
                  </a:rPr>
                  <a:t> </a:t>
                </a:r>
              </a:p>
            </p:txBody>
          </p:sp>
        </mc:Fallback>
      </mc:AlternateContent>
      <p:grpSp>
        <p:nvGrpSpPr>
          <p:cNvPr id="5" name="Group 4">
            <a:extLst>
              <a:ext uri="{FF2B5EF4-FFF2-40B4-BE49-F238E27FC236}">
                <a16:creationId xmlns:a16="http://schemas.microsoft.com/office/drawing/2014/main" id="{C05E0106-427C-497A-8123-3D9372635D39}"/>
              </a:ext>
            </a:extLst>
          </p:cNvPr>
          <p:cNvGrpSpPr/>
          <p:nvPr/>
        </p:nvGrpSpPr>
        <p:grpSpPr>
          <a:xfrm>
            <a:off x="6351103" y="1123544"/>
            <a:ext cx="2262111" cy="1957586"/>
            <a:chOff x="8751158" y="-741739"/>
            <a:chExt cx="2021121" cy="1957586"/>
          </a:xfrm>
        </p:grpSpPr>
        <p:sp>
          <p:nvSpPr>
            <p:cNvPr id="6" name="Rectangle 5">
              <a:extLst>
                <a:ext uri="{FF2B5EF4-FFF2-40B4-BE49-F238E27FC236}">
                  <a16:creationId xmlns:a16="http://schemas.microsoft.com/office/drawing/2014/main" id="{BA200778-819F-40FF-8851-A3265515A619}"/>
                </a:ext>
              </a:extLst>
            </p:cNvPr>
            <p:cNvSpPr/>
            <p:nvPr/>
          </p:nvSpPr>
          <p:spPr>
            <a:xfrm flipH="1">
              <a:off x="8849050" y="-190903"/>
              <a:ext cx="1923229" cy="1406750"/>
            </a:xfrm>
            <a:prstGeom prst="rect">
              <a:avLst/>
            </a:prstGeom>
            <a:solidFill>
              <a:srgbClr val="FFFF00"/>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The prior: our belief about M&amp;S output’s potential values and behavior before collecting outputs</a:t>
              </a:r>
            </a:p>
          </p:txBody>
        </p:sp>
        <p:cxnSp>
          <p:nvCxnSpPr>
            <p:cNvPr id="7" name="Straight Arrow Connector 6">
              <a:extLst>
                <a:ext uri="{FF2B5EF4-FFF2-40B4-BE49-F238E27FC236}">
                  <a16:creationId xmlns:a16="http://schemas.microsoft.com/office/drawing/2014/main" id="{77A19268-D1C2-4A03-B61E-4294525D2B3E}"/>
                </a:ext>
              </a:extLst>
            </p:cNvPr>
            <p:cNvCxnSpPr>
              <a:cxnSpLocks/>
            </p:cNvCxnSpPr>
            <p:nvPr/>
          </p:nvCxnSpPr>
          <p:spPr>
            <a:xfrm flipH="1" flipV="1">
              <a:off x="8751158" y="-741739"/>
              <a:ext cx="381854" cy="550836"/>
            </a:xfrm>
            <a:prstGeom prst="straightConnector1">
              <a:avLst/>
            </a:prstGeom>
            <a:ln w="571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766E4464-F1C4-453D-9282-FF067A276DAC}"/>
              </a:ext>
            </a:extLst>
          </p:cNvPr>
          <p:cNvGrpSpPr/>
          <p:nvPr/>
        </p:nvGrpSpPr>
        <p:grpSpPr>
          <a:xfrm>
            <a:off x="4046878" y="1279155"/>
            <a:ext cx="2152547" cy="1957586"/>
            <a:chOff x="8849050" y="-741739"/>
            <a:chExt cx="1923229" cy="1957586"/>
          </a:xfrm>
        </p:grpSpPr>
        <p:sp>
          <p:nvSpPr>
            <p:cNvPr id="11" name="Rectangle 10">
              <a:extLst>
                <a:ext uri="{FF2B5EF4-FFF2-40B4-BE49-F238E27FC236}">
                  <a16:creationId xmlns:a16="http://schemas.microsoft.com/office/drawing/2014/main" id="{85EA9AB2-6F7F-4EAF-9649-A80989D96B8F}"/>
                </a:ext>
              </a:extLst>
            </p:cNvPr>
            <p:cNvSpPr/>
            <p:nvPr/>
          </p:nvSpPr>
          <p:spPr>
            <a:xfrm flipH="1">
              <a:off x="8849050" y="-190903"/>
              <a:ext cx="1923229" cy="1406750"/>
            </a:xfrm>
            <a:prstGeom prst="rect">
              <a:avLst/>
            </a:prstGeom>
            <a:solidFill>
              <a:srgbClr val="FFFF00"/>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The likelihood: how likely the M&amp;S output is given that our belief about the output is true</a:t>
              </a:r>
            </a:p>
          </p:txBody>
        </p:sp>
        <p:cxnSp>
          <p:nvCxnSpPr>
            <p:cNvPr id="12" name="Straight Arrow Connector 11">
              <a:extLst>
                <a:ext uri="{FF2B5EF4-FFF2-40B4-BE49-F238E27FC236}">
                  <a16:creationId xmlns:a16="http://schemas.microsoft.com/office/drawing/2014/main" id="{1B42F017-1181-4D95-B191-022668138547}"/>
                </a:ext>
              </a:extLst>
            </p:cNvPr>
            <p:cNvCxnSpPr>
              <a:cxnSpLocks/>
              <a:stCxn id="11" idx="0"/>
            </p:cNvCxnSpPr>
            <p:nvPr/>
          </p:nvCxnSpPr>
          <p:spPr>
            <a:xfrm flipV="1">
              <a:off x="9810664" y="-741739"/>
              <a:ext cx="0" cy="550836"/>
            </a:xfrm>
            <a:prstGeom prst="straightConnector1">
              <a:avLst/>
            </a:prstGeom>
            <a:ln w="571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271DC50C-094B-42BB-9DE2-0CC228A32040}"/>
              </a:ext>
            </a:extLst>
          </p:cNvPr>
          <p:cNvGrpSpPr/>
          <p:nvPr/>
        </p:nvGrpSpPr>
        <p:grpSpPr>
          <a:xfrm>
            <a:off x="1630119" y="1201350"/>
            <a:ext cx="2152547" cy="1879780"/>
            <a:chOff x="8849050" y="-663933"/>
            <a:chExt cx="1923229" cy="1879780"/>
          </a:xfrm>
        </p:grpSpPr>
        <p:sp>
          <p:nvSpPr>
            <p:cNvPr id="16" name="Rectangle 15">
              <a:extLst>
                <a:ext uri="{FF2B5EF4-FFF2-40B4-BE49-F238E27FC236}">
                  <a16:creationId xmlns:a16="http://schemas.microsoft.com/office/drawing/2014/main" id="{ECE8F528-0D47-44CE-B9B3-9AB6AE83BBA1}"/>
                </a:ext>
              </a:extLst>
            </p:cNvPr>
            <p:cNvSpPr/>
            <p:nvPr/>
          </p:nvSpPr>
          <p:spPr>
            <a:xfrm flipH="1">
              <a:off x="8849050" y="-190903"/>
              <a:ext cx="1923229" cy="1406750"/>
            </a:xfrm>
            <a:prstGeom prst="rect">
              <a:avLst/>
            </a:prstGeom>
            <a:solidFill>
              <a:srgbClr val="FFFF00"/>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The posterior: what we believe about the M&amp;S output’s potential values after observing output</a:t>
              </a:r>
            </a:p>
          </p:txBody>
        </p:sp>
        <p:cxnSp>
          <p:nvCxnSpPr>
            <p:cNvPr id="17" name="Straight Arrow Connector 16">
              <a:extLst>
                <a:ext uri="{FF2B5EF4-FFF2-40B4-BE49-F238E27FC236}">
                  <a16:creationId xmlns:a16="http://schemas.microsoft.com/office/drawing/2014/main" id="{E62BAFA5-4C8C-4FFD-BA17-D640CFF5FCA0}"/>
                </a:ext>
              </a:extLst>
            </p:cNvPr>
            <p:cNvCxnSpPr>
              <a:cxnSpLocks/>
            </p:cNvCxnSpPr>
            <p:nvPr/>
          </p:nvCxnSpPr>
          <p:spPr>
            <a:xfrm flipV="1">
              <a:off x="10181001" y="-663933"/>
              <a:ext cx="319691" cy="473030"/>
            </a:xfrm>
            <a:prstGeom prst="straightConnector1">
              <a:avLst/>
            </a:prstGeom>
            <a:ln w="571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2903506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2D3C258-B2F4-415A-9D1C-82770B4B6186}"/>
              </a:ext>
            </a:extLst>
          </p:cNvPr>
          <p:cNvSpPr>
            <a:spLocks noGrp="1"/>
          </p:cNvSpPr>
          <p:nvPr>
            <p:ph type="title"/>
          </p:nvPr>
        </p:nvSpPr>
        <p:spPr>
          <a:xfrm>
            <a:off x="234683" y="205099"/>
            <a:ext cx="8674639" cy="918445"/>
          </a:xfrm>
        </p:spPr>
        <p:txBody>
          <a:bodyPr/>
          <a:lstStyle/>
          <a:p>
            <a:r>
              <a:rPr lang="en-US" dirty="0"/>
              <a:t>GP interpolation is Bayesian inference on a function</a:t>
            </a:r>
          </a:p>
        </p:txBody>
      </p:sp>
      <p:sp>
        <p:nvSpPr>
          <p:cNvPr id="4" name="Text Placeholder 3">
            <a:extLst>
              <a:ext uri="{FF2B5EF4-FFF2-40B4-BE49-F238E27FC236}">
                <a16:creationId xmlns:a16="http://schemas.microsoft.com/office/drawing/2014/main" id="{F1C16B48-3BA3-41FF-9852-063472F5A424}"/>
              </a:ext>
            </a:extLst>
          </p:cNvPr>
          <p:cNvSpPr>
            <a:spLocks noGrp="1"/>
          </p:cNvSpPr>
          <p:nvPr>
            <p:ph type="body" sz="quarter" idx="11"/>
          </p:nvPr>
        </p:nvSpPr>
        <p:spPr/>
        <p:txBody>
          <a:bodyPr/>
          <a:lstStyle/>
          <a:p>
            <a:r>
              <a:rPr lang="en-US" dirty="0"/>
              <a:t>GP: Gaussian Process</a:t>
            </a:r>
          </a:p>
        </p:txBody>
      </p:sp>
      <p:pic>
        <p:nvPicPr>
          <p:cNvPr id="13" name="Picture 12">
            <a:extLst>
              <a:ext uri="{FF2B5EF4-FFF2-40B4-BE49-F238E27FC236}">
                <a16:creationId xmlns:a16="http://schemas.microsoft.com/office/drawing/2014/main" id="{ACAC6BB5-7082-4488-B99F-533D36900955}"/>
              </a:ext>
            </a:extLst>
          </p:cNvPr>
          <p:cNvPicPr>
            <a:picLocks noChangeAspect="1"/>
          </p:cNvPicPr>
          <p:nvPr/>
        </p:nvPicPr>
        <p:blipFill>
          <a:blip r:embed="rId2"/>
          <a:stretch>
            <a:fillRect/>
          </a:stretch>
        </p:blipFill>
        <p:spPr>
          <a:xfrm>
            <a:off x="6442128" y="1530450"/>
            <a:ext cx="2523970" cy="2044968"/>
          </a:xfrm>
          <a:prstGeom prst="rect">
            <a:avLst/>
          </a:prstGeom>
        </p:spPr>
      </p:pic>
      <mc:AlternateContent xmlns:mc="http://schemas.openxmlformats.org/markup-compatibility/2006" xmlns:a14="http://schemas.microsoft.com/office/drawing/2010/main">
        <mc:Choice Requires="a14">
          <p:sp>
            <p:nvSpPr>
              <p:cNvPr id="30" name="Rectangle 29">
                <a:extLst>
                  <a:ext uri="{FF2B5EF4-FFF2-40B4-BE49-F238E27FC236}">
                    <a16:creationId xmlns:a16="http://schemas.microsoft.com/office/drawing/2014/main" id="{6C8FC1C9-DF7D-48C0-B0EF-4B5D15E468B7}"/>
                  </a:ext>
                </a:extLst>
              </p:cNvPr>
              <p:cNvSpPr/>
              <p:nvPr/>
            </p:nvSpPr>
            <p:spPr>
              <a:xfrm>
                <a:off x="2706393" y="755935"/>
                <a:ext cx="3867405"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𝑝</m:t>
                      </m:r>
                      <m:d>
                        <m:dPr>
                          <m:ctrlPr>
                            <a:rPr lang="en-US" sz="2800" b="0" i="1" smtClean="0">
                              <a:latin typeface="Cambria Math" panose="02040503050406030204" pitchFamily="18" charset="0"/>
                            </a:rPr>
                          </m:ctrlPr>
                        </m:dPr>
                        <m:e>
                          <m:r>
                            <a:rPr lang="en-US" sz="2800" b="0" i="1" smtClean="0">
                              <a:latin typeface="Cambria Math" panose="02040503050406030204" pitchFamily="18" charset="0"/>
                            </a:rPr>
                            <m:t>𝐻</m:t>
                          </m:r>
                        </m:e>
                        <m:e>
                          <m:r>
                            <a:rPr lang="en-US" sz="2800" b="0" i="1" smtClean="0">
                              <a:latin typeface="Cambria Math" panose="02040503050406030204" pitchFamily="18" charset="0"/>
                            </a:rPr>
                            <m:t>𝐷</m:t>
                          </m:r>
                        </m:e>
                      </m:d>
                      <m:r>
                        <a:rPr lang="en-US" sz="2800" i="1" smtClean="0">
                          <a:latin typeface="Cambria Math" panose="02040503050406030204" pitchFamily="18" charset="0"/>
                          <a:ea typeface="Cambria Math" panose="02040503050406030204" pitchFamily="18" charset="0"/>
                        </a:rPr>
                        <m:t>∝</m:t>
                      </m:r>
                      <m:r>
                        <a:rPr lang="en-US" sz="2800" i="1">
                          <a:latin typeface="Cambria Math" panose="02040503050406030204" pitchFamily="18" charset="0"/>
                        </a:rPr>
                        <m:t>𝑝</m:t>
                      </m:r>
                      <m:d>
                        <m:dPr>
                          <m:ctrlPr>
                            <a:rPr lang="en-US" sz="2800" i="1">
                              <a:latin typeface="Cambria Math" panose="02040503050406030204" pitchFamily="18" charset="0"/>
                            </a:rPr>
                          </m:ctrlPr>
                        </m:dPr>
                        <m:e>
                          <m:r>
                            <a:rPr lang="en-US" sz="2800" b="0" i="1" smtClean="0">
                              <a:latin typeface="Cambria Math" panose="02040503050406030204" pitchFamily="18" charset="0"/>
                            </a:rPr>
                            <m:t>𝐷</m:t>
                          </m:r>
                        </m:e>
                        <m:e>
                          <m:r>
                            <a:rPr lang="en-US" sz="2800" b="0" i="1" smtClean="0">
                              <a:latin typeface="Cambria Math" panose="02040503050406030204" pitchFamily="18" charset="0"/>
                            </a:rPr>
                            <m:t>𝐻</m:t>
                          </m:r>
                        </m:e>
                      </m:d>
                      <m:r>
                        <a:rPr lang="en-US" sz="2800" b="0" i="1" smtClean="0">
                          <a:latin typeface="Cambria Math" panose="02040503050406030204" pitchFamily="18" charset="0"/>
                        </a:rPr>
                        <m:t>𝑝</m:t>
                      </m:r>
                      <m:d>
                        <m:dPr>
                          <m:ctrlPr>
                            <a:rPr lang="en-US" sz="2800" b="0" i="1" smtClean="0">
                              <a:latin typeface="Cambria Math" panose="02040503050406030204" pitchFamily="18" charset="0"/>
                            </a:rPr>
                          </m:ctrlPr>
                        </m:dPr>
                        <m:e>
                          <m:r>
                            <a:rPr lang="en-US" sz="2800" b="0" i="1" smtClean="0">
                              <a:latin typeface="Cambria Math" panose="02040503050406030204" pitchFamily="18" charset="0"/>
                            </a:rPr>
                            <m:t>𝐻</m:t>
                          </m:r>
                        </m:e>
                      </m:d>
                    </m:oMath>
                  </m:oMathPara>
                </a14:m>
                <a:endParaRPr lang="en-US" sz="2800" dirty="0"/>
              </a:p>
            </p:txBody>
          </p:sp>
        </mc:Choice>
        <mc:Fallback xmlns="">
          <p:sp>
            <p:nvSpPr>
              <p:cNvPr id="30" name="Rectangle 29">
                <a:extLst>
                  <a:ext uri="{FF2B5EF4-FFF2-40B4-BE49-F238E27FC236}">
                    <a16:creationId xmlns:a16="http://schemas.microsoft.com/office/drawing/2014/main" id="{6C8FC1C9-DF7D-48C0-B0EF-4B5D15E468B7}"/>
                  </a:ext>
                </a:extLst>
              </p:cNvPr>
              <p:cNvSpPr>
                <a:spLocks noRot="1" noChangeAspect="1" noMove="1" noResize="1" noEditPoints="1" noAdjustHandles="1" noChangeArrowheads="1" noChangeShapeType="1" noTextEdit="1"/>
              </p:cNvSpPr>
              <p:nvPr/>
            </p:nvSpPr>
            <p:spPr>
              <a:xfrm>
                <a:off x="2706393" y="755935"/>
                <a:ext cx="3867405" cy="523220"/>
              </a:xfrm>
              <a:prstGeom prst="rect">
                <a:avLst/>
              </a:prstGeom>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46195703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2D3C258-B2F4-415A-9D1C-82770B4B6186}"/>
              </a:ext>
            </a:extLst>
          </p:cNvPr>
          <p:cNvSpPr>
            <a:spLocks noGrp="1"/>
          </p:cNvSpPr>
          <p:nvPr>
            <p:ph type="title"/>
          </p:nvPr>
        </p:nvSpPr>
        <p:spPr>
          <a:xfrm>
            <a:off x="234683" y="205099"/>
            <a:ext cx="8674639" cy="918445"/>
          </a:xfrm>
        </p:spPr>
        <p:txBody>
          <a:bodyPr/>
          <a:lstStyle/>
          <a:p>
            <a:r>
              <a:rPr lang="en-US" dirty="0"/>
              <a:t>GP interpolation is Bayesian inference on a function</a:t>
            </a:r>
          </a:p>
        </p:txBody>
      </p:sp>
      <p:sp>
        <p:nvSpPr>
          <p:cNvPr id="4" name="Text Placeholder 3">
            <a:extLst>
              <a:ext uri="{FF2B5EF4-FFF2-40B4-BE49-F238E27FC236}">
                <a16:creationId xmlns:a16="http://schemas.microsoft.com/office/drawing/2014/main" id="{F1C16B48-3BA3-41FF-9852-063472F5A424}"/>
              </a:ext>
            </a:extLst>
          </p:cNvPr>
          <p:cNvSpPr>
            <a:spLocks noGrp="1"/>
          </p:cNvSpPr>
          <p:nvPr>
            <p:ph type="body" sz="quarter" idx="11"/>
          </p:nvPr>
        </p:nvSpPr>
        <p:spPr/>
        <p:txBody>
          <a:bodyPr/>
          <a:lstStyle/>
          <a:p>
            <a:r>
              <a:rPr lang="en-US" dirty="0"/>
              <a:t>GP: Gaussian Process</a:t>
            </a:r>
          </a:p>
        </p:txBody>
      </p:sp>
      <p:pic>
        <p:nvPicPr>
          <p:cNvPr id="14" name="Picture 13">
            <a:extLst>
              <a:ext uri="{FF2B5EF4-FFF2-40B4-BE49-F238E27FC236}">
                <a16:creationId xmlns:a16="http://schemas.microsoft.com/office/drawing/2014/main" id="{F8480BA9-97F5-4D0F-839A-843D3BAA4BD9}"/>
              </a:ext>
            </a:extLst>
          </p:cNvPr>
          <p:cNvPicPr>
            <a:picLocks noChangeAspect="1"/>
          </p:cNvPicPr>
          <p:nvPr/>
        </p:nvPicPr>
        <p:blipFill>
          <a:blip r:embed="rId2"/>
          <a:stretch>
            <a:fillRect/>
          </a:stretch>
        </p:blipFill>
        <p:spPr>
          <a:xfrm>
            <a:off x="3294815" y="1530449"/>
            <a:ext cx="2523969" cy="2044967"/>
          </a:xfrm>
          <a:prstGeom prst="rect">
            <a:avLst/>
          </a:prstGeom>
        </p:spPr>
      </p:pic>
      <p:pic>
        <p:nvPicPr>
          <p:cNvPr id="13" name="Picture 12">
            <a:extLst>
              <a:ext uri="{FF2B5EF4-FFF2-40B4-BE49-F238E27FC236}">
                <a16:creationId xmlns:a16="http://schemas.microsoft.com/office/drawing/2014/main" id="{ACAC6BB5-7082-4488-B99F-533D36900955}"/>
              </a:ext>
            </a:extLst>
          </p:cNvPr>
          <p:cNvPicPr>
            <a:picLocks noChangeAspect="1"/>
          </p:cNvPicPr>
          <p:nvPr/>
        </p:nvPicPr>
        <p:blipFill>
          <a:blip r:embed="rId3"/>
          <a:stretch>
            <a:fillRect/>
          </a:stretch>
        </p:blipFill>
        <p:spPr>
          <a:xfrm>
            <a:off x="6442128" y="1530450"/>
            <a:ext cx="2523970" cy="2044968"/>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81D8BD77-C956-4F97-A794-50A630E03694}"/>
                  </a:ext>
                </a:extLst>
              </p:cNvPr>
              <p:cNvSpPr txBox="1"/>
              <p:nvPr/>
            </p:nvSpPr>
            <p:spPr>
              <a:xfrm>
                <a:off x="5951409" y="1937354"/>
                <a:ext cx="513457" cy="83099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5400" i="1" smtClean="0">
                          <a:latin typeface="Cambria Math" panose="02040503050406030204" pitchFamily="18" charset="0"/>
                          <a:ea typeface="Cambria Math" panose="02040503050406030204" pitchFamily="18" charset="0"/>
                        </a:rPr>
                        <m:t>×</m:t>
                      </m:r>
                    </m:oMath>
                  </m:oMathPara>
                </a14:m>
                <a:endParaRPr lang="en-US" sz="5400" dirty="0"/>
              </a:p>
            </p:txBody>
          </p:sp>
        </mc:Choice>
        <mc:Fallback xmlns="">
          <p:sp>
            <p:nvSpPr>
              <p:cNvPr id="10" name="TextBox 9">
                <a:extLst>
                  <a:ext uri="{FF2B5EF4-FFF2-40B4-BE49-F238E27FC236}">
                    <a16:creationId xmlns:a16="http://schemas.microsoft.com/office/drawing/2014/main" id="{81D8BD77-C956-4F97-A794-50A630E03694}"/>
                  </a:ext>
                </a:extLst>
              </p:cNvPr>
              <p:cNvSpPr txBox="1">
                <a:spLocks noRot="1" noChangeAspect="1" noMove="1" noResize="1" noEditPoints="1" noAdjustHandles="1" noChangeArrowheads="1" noChangeShapeType="1" noTextEdit="1"/>
              </p:cNvSpPr>
              <p:nvPr/>
            </p:nvSpPr>
            <p:spPr>
              <a:xfrm>
                <a:off x="5951409" y="1937354"/>
                <a:ext cx="513457" cy="830997"/>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Rectangle 29">
                <a:extLst>
                  <a:ext uri="{FF2B5EF4-FFF2-40B4-BE49-F238E27FC236}">
                    <a16:creationId xmlns:a16="http://schemas.microsoft.com/office/drawing/2014/main" id="{6C8FC1C9-DF7D-48C0-B0EF-4B5D15E468B7}"/>
                  </a:ext>
                </a:extLst>
              </p:cNvPr>
              <p:cNvSpPr/>
              <p:nvPr/>
            </p:nvSpPr>
            <p:spPr>
              <a:xfrm>
                <a:off x="2706393" y="755935"/>
                <a:ext cx="3867405"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𝑝</m:t>
                      </m:r>
                      <m:d>
                        <m:dPr>
                          <m:ctrlPr>
                            <a:rPr lang="en-US" sz="2800" b="0" i="1" smtClean="0">
                              <a:latin typeface="Cambria Math" panose="02040503050406030204" pitchFamily="18" charset="0"/>
                            </a:rPr>
                          </m:ctrlPr>
                        </m:dPr>
                        <m:e>
                          <m:r>
                            <a:rPr lang="en-US" sz="2800" b="0" i="1" smtClean="0">
                              <a:latin typeface="Cambria Math" panose="02040503050406030204" pitchFamily="18" charset="0"/>
                            </a:rPr>
                            <m:t>𝐻</m:t>
                          </m:r>
                        </m:e>
                        <m:e>
                          <m:r>
                            <a:rPr lang="en-US" sz="2800" b="0" i="1" smtClean="0">
                              <a:latin typeface="Cambria Math" panose="02040503050406030204" pitchFamily="18" charset="0"/>
                            </a:rPr>
                            <m:t>𝐷</m:t>
                          </m:r>
                        </m:e>
                      </m:d>
                      <m:r>
                        <a:rPr lang="en-US" sz="2800" i="1" smtClean="0">
                          <a:latin typeface="Cambria Math" panose="02040503050406030204" pitchFamily="18" charset="0"/>
                          <a:ea typeface="Cambria Math" panose="02040503050406030204" pitchFamily="18" charset="0"/>
                        </a:rPr>
                        <m:t>∝</m:t>
                      </m:r>
                      <m:r>
                        <a:rPr lang="en-US" sz="2800" i="1">
                          <a:latin typeface="Cambria Math" panose="02040503050406030204" pitchFamily="18" charset="0"/>
                        </a:rPr>
                        <m:t>𝑝</m:t>
                      </m:r>
                      <m:d>
                        <m:dPr>
                          <m:ctrlPr>
                            <a:rPr lang="en-US" sz="2800" i="1">
                              <a:latin typeface="Cambria Math" panose="02040503050406030204" pitchFamily="18" charset="0"/>
                            </a:rPr>
                          </m:ctrlPr>
                        </m:dPr>
                        <m:e>
                          <m:r>
                            <a:rPr lang="en-US" sz="2800" b="0" i="1" smtClean="0">
                              <a:latin typeface="Cambria Math" panose="02040503050406030204" pitchFamily="18" charset="0"/>
                            </a:rPr>
                            <m:t>𝐷</m:t>
                          </m:r>
                        </m:e>
                        <m:e>
                          <m:r>
                            <a:rPr lang="en-US" sz="2800" b="0" i="1" smtClean="0">
                              <a:latin typeface="Cambria Math" panose="02040503050406030204" pitchFamily="18" charset="0"/>
                            </a:rPr>
                            <m:t>𝐻</m:t>
                          </m:r>
                        </m:e>
                      </m:d>
                      <m:r>
                        <a:rPr lang="en-US" sz="2800" b="0" i="1" smtClean="0">
                          <a:latin typeface="Cambria Math" panose="02040503050406030204" pitchFamily="18" charset="0"/>
                        </a:rPr>
                        <m:t>𝑝</m:t>
                      </m:r>
                      <m:d>
                        <m:dPr>
                          <m:ctrlPr>
                            <a:rPr lang="en-US" sz="2800" b="0" i="1" smtClean="0">
                              <a:latin typeface="Cambria Math" panose="02040503050406030204" pitchFamily="18" charset="0"/>
                            </a:rPr>
                          </m:ctrlPr>
                        </m:dPr>
                        <m:e>
                          <m:r>
                            <a:rPr lang="en-US" sz="2800" b="0" i="1" smtClean="0">
                              <a:latin typeface="Cambria Math" panose="02040503050406030204" pitchFamily="18" charset="0"/>
                            </a:rPr>
                            <m:t>𝐻</m:t>
                          </m:r>
                        </m:e>
                      </m:d>
                    </m:oMath>
                  </m:oMathPara>
                </a14:m>
                <a:endParaRPr lang="en-US" sz="2800" dirty="0"/>
              </a:p>
            </p:txBody>
          </p:sp>
        </mc:Choice>
        <mc:Fallback xmlns="">
          <p:sp>
            <p:nvSpPr>
              <p:cNvPr id="30" name="Rectangle 29">
                <a:extLst>
                  <a:ext uri="{FF2B5EF4-FFF2-40B4-BE49-F238E27FC236}">
                    <a16:creationId xmlns:a16="http://schemas.microsoft.com/office/drawing/2014/main" id="{6C8FC1C9-DF7D-48C0-B0EF-4B5D15E468B7}"/>
                  </a:ext>
                </a:extLst>
              </p:cNvPr>
              <p:cNvSpPr>
                <a:spLocks noRot="1" noChangeAspect="1" noMove="1" noResize="1" noEditPoints="1" noAdjustHandles="1" noChangeArrowheads="1" noChangeShapeType="1" noTextEdit="1"/>
              </p:cNvSpPr>
              <p:nvPr/>
            </p:nvSpPr>
            <p:spPr>
              <a:xfrm>
                <a:off x="2706393" y="755935"/>
                <a:ext cx="3867405" cy="523220"/>
              </a:xfrm>
              <a:prstGeom prst="rect">
                <a:avLst/>
              </a:prstGeom>
              <a:blipFill>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96709835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2D3C258-B2F4-415A-9D1C-82770B4B6186}"/>
              </a:ext>
            </a:extLst>
          </p:cNvPr>
          <p:cNvSpPr>
            <a:spLocks noGrp="1"/>
          </p:cNvSpPr>
          <p:nvPr>
            <p:ph type="title"/>
          </p:nvPr>
        </p:nvSpPr>
        <p:spPr>
          <a:xfrm>
            <a:off x="234683" y="205099"/>
            <a:ext cx="8674639" cy="918445"/>
          </a:xfrm>
        </p:spPr>
        <p:txBody>
          <a:bodyPr/>
          <a:lstStyle/>
          <a:p>
            <a:r>
              <a:rPr lang="en-US" dirty="0"/>
              <a:t>GP interpolation is Bayesian inference on a function</a:t>
            </a:r>
          </a:p>
        </p:txBody>
      </p:sp>
      <p:sp>
        <p:nvSpPr>
          <p:cNvPr id="4" name="Text Placeholder 3">
            <a:extLst>
              <a:ext uri="{FF2B5EF4-FFF2-40B4-BE49-F238E27FC236}">
                <a16:creationId xmlns:a16="http://schemas.microsoft.com/office/drawing/2014/main" id="{F1C16B48-3BA3-41FF-9852-063472F5A424}"/>
              </a:ext>
            </a:extLst>
          </p:cNvPr>
          <p:cNvSpPr>
            <a:spLocks noGrp="1"/>
          </p:cNvSpPr>
          <p:nvPr>
            <p:ph type="body" sz="quarter" idx="11"/>
          </p:nvPr>
        </p:nvSpPr>
        <p:spPr/>
        <p:txBody>
          <a:bodyPr/>
          <a:lstStyle/>
          <a:p>
            <a:r>
              <a:rPr lang="en-US" dirty="0"/>
              <a:t>GP: Gaussian Process</a:t>
            </a:r>
          </a:p>
        </p:txBody>
      </p:sp>
      <p:pic>
        <p:nvPicPr>
          <p:cNvPr id="15" name="Picture 14">
            <a:extLst>
              <a:ext uri="{FF2B5EF4-FFF2-40B4-BE49-F238E27FC236}">
                <a16:creationId xmlns:a16="http://schemas.microsoft.com/office/drawing/2014/main" id="{0BA65028-DE19-457A-8C4A-535560C65BBA}"/>
              </a:ext>
            </a:extLst>
          </p:cNvPr>
          <p:cNvPicPr>
            <a:picLocks noChangeAspect="1"/>
          </p:cNvPicPr>
          <p:nvPr/>
        </p:nvPicPr>
        <p:blipFill>
          <a:blip r:embed="rId2"/>
          <a:stretch>
            <a:fillRect/>
          </a:stretch>
        </p:blipFill>
        <p:spPr>
          <a:xfrm>
            <a:off x="119443" y="1530449"/>
            <a:ext cx="2523968" cy="2044967"/>
          </a:xfrm>
          <a:prstGeom prst="rect">
            <a:avLst/>
          </a:prstGeom>
        </p:spPr>
      </p:pic>
      <p:pic>
        <p:nvPicPr>
          <p:cNvPr id="14" name="Picture 13">
            <a:extLst>
              <a:ext uri="{FF2B5EF4-FFF2-40B4-BE49-F238E27FC236}">
                <a16:creationId xmlns:a16="http://schemas.microsoft.com/office/drawing/2014/main" id="{F8480BA9-97F5-4D0F-839A-843D3BAA4BD9}"/>
              </a:ext>
            </a:extLst>
          </p:cNvPr>
          <p:cNvPicPr>
            <a:picLocks noChangeAspect="1"/>
          </p:cNvPicPr>
          <p:nvPr/>
        </p:nvPicPr>
        <p:blipFill>
          <a:blip r:embed="rId3"/>
          <a:stretch>
            <a:fillRect/>
          </a:stretch>
        </p:blipFill>
        <p:spPr>
          <a:xfrm>
            <a:off x="3294815" y="1530449"/>
            <a:ext cx="2523969" cy="2044967"/>
          </a:xfrm>
          <a:prstGeom prst="rect">
            <a:avLst/>
          </a:prstGeom>
        </p:spPr>
      </p:pic>
      <p:pic>
        <p:nvPicPr>
          <p:cNvPr id="13" name="Picture 12">
            <a:extLst>
              <a:ext uri="{FF2B5EF4-FFF2-40B4-BE49-F238E27FC236}">
                <a16:creationId xmlns:a16="http://schemas.microsoft.com/office/drawing/2014/main" id="{ACAC6BB5-7082-4488-B99F-533D36900955}"/>
              </a:ext>
            </a:extLst>
          </p:cNvPr>
          <p:cNvPicPr>
            <a:picLocks noChangeAspect="1"/>
          </p:cNvPicPr>
          <p:nvPr/>
        </p:nvPicPr>
        <p:blipFill>
          <a:blip r:embed="rId4"/>
          <a:stretch>
            <a:fillRect/>
          </a:stretch>
        </p:blipFill>
        <p:spPr>
          <a:xfrm>
            <a:off x="6442128" y="1530450"/>
            <a:ext cx="2523970" cy="2044968"/>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81D8BD77-C956-4F97-A794-50A630E03694}"/>
                  </a:ext>
                </a:extLst>
              </p:cNvPr>
              <p:cNvSpPr txBox="1"/>
              <p:nvPr/>
            </p:nvSpPr>
            <p:spPr>
              <a:xfrm>
                <a:off x="5951409" y="1937354"/>
                <a:ext cx="513457" cy="83099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5400" i="1" smtClean="0">
                          <a:latin typeface="Cambria Math" panose="02040503050406030204" pitchFamily="18" charset="0"/>
                          <a:ea typeface="Cambria Math" panose="02040503050406030204" pitchFamily="18" charset="0"/>
                        </a:rPr>
                        <m:t>×</m:t>
                      </m:r>
                    </m:oMath>
                  </m:oMathPara>
                </a14:m>
                <a:endParaRPr lang="en-US" sz="5400" dirty="0"/>
              </a:p>
            </p:txBody>
          </p:sp>
        </mc:Choice>
        <mc:Fallback xmlns="">
          <p:sp>
            <p:nvSpPr>
              <p:cNvPr id="10" name="TextBox 9">
                <a:extLst>
                  <a:ext uri="{FF2B5EF4-FFF2-40B4-BE49-F238E27FC236}">
                    <a16:creationId xmlns:a16="http://schemas.microsoft.com/office/drawing/2014/main" id="{81D8BD77-C956-4F97-A794-50A630E03694}"/>
                  </a:ext>
                </a:extLst>
              </p:cNvPr>
              <p:cNvSpPr txBox="1">
                <a:spLocks noRot="1" noChangeAspect="1" noMove="1" noResize="1" noEditPoints="1" noAdjustHandles="1" noChangeArrowheads="1" noChangeShapeType="1" noTextEdit="1"/>
              </p:cNvSpPr>
              <p:nvPr/>
            </p:nvSpPr>
            <p:spPr>
              <a:xfrm>
                <a:off x="5951409" y="1937354"/>
                <a:ext cx="513457" cy="830997"/>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4D7904BA-A686-4369-9827-596746D34069}"/>
                  </a:ext>
                </a:extLst>
              </p:cNvPr>
              <p:cNvSpPr txBox="1"/>
              <p:nvPr/>
            </p:nvSpPr>
            <p:spPr>
              <a:xfrm>
                <a:off x="2821596" y="1934370"/>
                <a:ext cx="513457" cy="83099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5400" b="0" i="1" smtClean="0">
                          <a:latin typeface="Cambria Math" panose="02040503050406030204" pitchFamily="18" charset="0"/>
                          <a:ea typeface="Cambria Math" panose="02040503050406030204" pitchFamily="18" charset="0"/>
                        </a:rPr>
                        <m:t>=</m:t>
                      </m:r>
                    </m:oMath>
                  </m:oMathPara>
                </a14:m>
                <a:endParaRPr lang="en-US" sz="5400" dirty="0"/>
              </a:p>
            </p:txBody>
          </p:sp>
        </mc:Choice>
        <mc:Fallback xmlns="">
          <p:sp>
            <p:nvSpPr>
              <p:cNvPr id="11" name="TextBox 10">
                <a:extLst>
                  <a:ext uri="{FF2B5EF4-FFF2-40B4-BE49-F238E27FC236}">
                    <a16:creationId xmlns:a16="http://schemas.microsoft.com/office/drawing/2014/main" id="{4D7904BA-A686-4369-9827-596746D34069}"/>
                  </a:ext>
                </a:extLst>
              </p:cNvPr>
              <p:cNvSpPr txBox="1">
                <a:spLocks noRot="1" noChangeAspect="1" noMove="1" noResize="1" noEditPoints="1" noAdjustHandles="1" noChangeArrowheads="1" noChangeShapeType="1" noTextEdit="1"/>
              </p:cNvSpPr>
              <p:nvPr/>
            </p:nvSpPr>
            <p:spPr>
              <a:xfrm>
                <a:off x="2821596" y="1934370"/>
                <a:ext cx="513457" cy="830997"/>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Rectangle 29">
                <a:extLst>
                  <a:ext uri="{FF2B5EF4-FFF2-40B4-BE49-F238E27FC236}">
                    <a16:creationId xmlns:a16="http://schemas.microsoft.com/office/drawing/2014/main" id="{6C8FC1C9-DF7D-48C0-B0EF-4B5D15E468B7}"/>
                  </a:ext>
                </a:extLst>
              </p:cNvPr>
              <p:cNvSpPr/>
              <p:nvPr/>
            </p:nvSpPr>
            <p:spPr>
              <a:xfrm>
                <a:off x="2706393" y="755935"/>
                <a:ext cx="3867405"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𝑝</m:t>
                      </m:r>
                      <m:d>
                        <m:dPr>
                          <m:ctrlPr>
                            <a:rPr lang="en-US" sz="2800" b="0" i="1" smtClean="0">
                              <a:latin typeface="Cambria Math" panose="02040503050406030204" pitchFamily="18" charset="0"/>
                            </a:rPr>
                          </m:ctrlPr>
                        </m:dPr>
                        <m:e>
                          <m:r>
                            <a:rPr lang="en-US" sz="2800" b="0" i="1" smtClean="0">
                              <a:latin typeface="Cambria Math" panose="02040503050406030204" pitchFamily="18" charset="0"/>
                            </a:rPr>
                            <m:t>𝐻</m:t>
                          </m:r>
                        </m:e>
                        <m:e>
                          <m:r>
                            <a:rPr lang="en-US" sz="2800" b="0" i="1" smtClean="0">
                              <a:latin typeface="Cambria Math" panose="02040503050406030204" pitchFamily="18" charset="0"/>
                            </a:rPr>
                            <m:t>𝐷</m:t>
                          </m:r>
                        </m:e>
                      </m:d>
                      <m:r>
                        <a:rPr lang="en-US" sz="2800" i="1" smtClean="0">
                          <a:latin typeface="Cambria Math" panose="02040503050406030204" pitchFamily="18" charset="0"/>
                          <a:ea typeface="Cambria Math" panose="02040503050406030204" pitchFamily="18" charset="0"/>
                        </a:rPr>
                        <m:t>∝</m:t>
                      </m:r>
                      <m:r>
                        <a:rPr lang="en-US" sz="2800" i="1">
                          <a:latin typeface="Cambria Math" panose="02040503050406030204" pitchFamily="18" charset="0"/>
                        </a:rPr>
                        <m:t>𝑝</m:t>
                      </m:r>
                      <m:d>
                        <m:dPr>
                          <m:ctrlPr>
                            <a:rPr lang="en-US" sz="2800" i="1">
                              <a:latin typeface="Cambria Math" panose="02040503050406030204" pitchFamily="18" charset="0"/>
                            </a:rPr>
                          </m:ctrlPr>
                        </m:dPr>
                        <m:e>
                          <m:r>
                            <a:rPr lang="en-US" sz="2800" b="0" i="1" smtClean="0">
                              <a:latin typeface="Cambria Math" panose="02040503050406030204" pitchFamily="18" charset="0"/>
                            </a:rPr>
                            <m:t>𝐷</m:t>
                          </m:r>
                        </m:e>
                        <m:e>
                          <m:r>
                            <a:rPr lang="en-US" sz="2800" b="0" i="1" smtClean="0">
                              <a:latin typeface="Cambria Math" panose="02040503050406030204" pitchFamily="18" charset="0"/>
                            </a:rPr>
                            <m:t>𝐻</m:t>
                          </m:r>
                        </m:e>
                      </m:d>
                      <m:r>
                        <a:rPr lang="en-US" sz="2800" b="0" i="1" smtClean="0">
                          <a:latin typeface="Cambria Math" panose="02040503050406030204" pitchFamily="18" charset="0"/>
                        </a:rPr>
                        <m:t>𝑝</m:t>
                      </m:r>
                      <m:d>
                        <m:dPr>
                          <m:ctrlPr>
                            <a:rPr lang="en-US" sz="2800" b="0" i="1" smtClean="0">
                              <a:latin typeface="Cambria Math" panose="02040503050406030204" pitchFamily="18" charset="0"/>
                            </a:rPr>
                          </m:ctrlPr>
                        </m:dPr>
                        <m:e>
                          <m:r>
                            <a:rPr lang="en-US" sz="2800" b="0" i="1" smtClean="0">
                              <a:latin typeface="Cambria Math" panose="02040503050406030204" pitchFamily="18" charset="0"/>
                            </a:rPr>
                            <m:t>𝐻</m:t>
                          </m:r>
                        </m:e>
                      </m:d>
                    </m:oMath>
                  </m:oMathPara>
                </a14:m>
                <a:endParaRPr lang="en-US" sz="2800" dirty="0"/>
              </a:p>
            </p:txBody>
          </p:sp>
        </mc:Choice>
        <mc:Fallback xmlns="">
          <p:sp>
            <p:nvSpPr>
              <p:cNvPr id="30" name="Rectangle 29">
                <a:extLst>
                  <a:ext uri="{FF2B5EF4-FFF2-40B4-BE49-F238E27FC236}">
                    <a16:creationId xmlns:a16="http://schemas.microsoft.com/office/drawing/2014/main" id="{6C8FC1C9-DF7D-48C0-B0EF-4B5D15E468B7}"/>
                  </a:ext>
                </a:extLst>
              </p:cNvPr>
              <p:cNvSpPr>
                <a:spLocks noRot="1" noChangeAspect="1" noMove="1" noResize="1" noEditPoints="1" noAdjustHandles="1" noChangeArrowheads="1" noChangeShapeType="1" noTextEdit="1"/>
              </p:cNvSpPr>
              <p:nvPr/>
            </p:nvSpPr>
            <p:spPr>
              <a:xfrm>
                <a:off x="2706393" y="755935"/>
                <a:ext cx="3867405" cy="523220"/>
              </a:xfrm>
              <a:prstGeom prst="rect">
                <a:avLst/>
              </a:prstGeom>
              <a:blipFill>
                <a:blip r:embed="rId1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1421963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1F5A7F4-DA5A-4AE9-BC9E-E220B07F615B}"/>
              </a:ext>
            </a:extLst>
          </p:cNvPr>
          <p:cNvSpPr>
            <a:spLocks noGrp="1"/>
          </p:cNvSpPr>
          <p:nvPr>
            <p:ph type="body" sz="quarter" idx="10"/>
          </p:nvPr>
        </p:nvSpPr>
        <p:spPr/>
        <p:txBody>
          <a:bodyPr>
            <a:normAutofit/>
          </a:bodyPr>
          <a:lstStyle/>
          <a:p>
            <a:r>
              <a:rPr lang="en-US" sz="3200" dirty="0"/>
              <a:t>Motivating Example</a:t>
            </a:r>
          </a:p>
        </p:txBody>
      </p:sp>
    </p:spTree>
    <p:extLst>
      <p:ext uri="{BB962C8B-B14F-4D97-AF65-F5344CB8AC3E}">
        <p14:creationId xmlns:p14="http://schemas.microsoft.com/office/powerpoint/2010/main" val="115485778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2D3C258-B2F4-415A-9D1C-82770B4B6186}"/>
              </a:ext>
            </a:extLst>
          </p:cNvPr>
          <p:cNvSpPr>
            <a:spLocks noGrp="1"/>
          </p:cNvSpPr>
          <p:nvPr>
            <p:ph type="title"/>
          </p:nvPr>
        </p:nvSpPr>
        <p:spPr>
          <a:xfrm>
            <a:off x="234683" y="205099"/>
            <a:ext cx="8674639" cy="918445"/>
          </a:xfrm>
        </p:spPr>
        <p:txBody>
          <a:bodyPr/>
          <a:lstStyle/>
          <a:p>
            <a:r>
              <a:rPr lang="en-US" dirty="0"/>
              <a:t>GP interpolation is Bayesian inference on a function</a:t>
            </a:r>
          </a:p>
        </p:txBody>
      </p:sp>
      <p:sp>
        <p:nvSpPr>
          <p:cNvPr id="4" name="Text Placeholder 3">
            <a:extLst>
              <a:ext uri="{FF2B5EF4-FFF2-40B4-BE49-F238E27FC236}">
                <a16:creationId xmlns:a16="http://schemas.microsoft.com/office/drawing/2014/main" id="{F1C16B48-3BA3-41FF-9852-063472F5A424}"/>
              </a:ext>
            </a:extLst>
          </p:cNvPr>
          <p:cNvSpPr>
            <a:spLocks noGrp="1"/>
          </p:cNvSpPr>
          <p:nvPr>
            <p:ph type="body" sz="quarter" idx="11"/>
          </p:nvPr>
        </p:nvSpPr>
        <p:spPr/>
        <p:txBody>
          <a:bodyPr/>
          <a:lstStyle/>
          <a:p>
            <a:r>
              <a:rPr lang="en-US" dirty="0"/>
              <a:t>GP: Gaussian Process</a:t>
            </a:r>
          </a:p>
        </p:txBody>
      </p:sp>
      <p:pic>
        <p:nvPicPr>
          <p:cNvPr id="15" name="Picture 14">
            <a:extLst>
              <a:ext uri="{FF2B5EF4-FFF2-40B4-BE49-F238E27FC236}">
                <a16:creationId xmlns:a16="http://schemas.microsoft.com/office/drawing/2014/main" id="{0BA65028-DE19-457A-8C4A-535560C65BBA}"/>
              </a:ext>
            </a:extLst>
          </p:cNvPr>
          <p:cNvPicPr>
            <a:picLocks noChangeAspect="1"/>
          </p:cNvPicPr>
          <p:nvPr/>
        </p:nvPicPr>
        <p:blipFill>
          <a:blip r:embed="rId2"/>
          <a:stretch>
            <a:fillRect/>
          </a:stretch>
        </p:blipFill>
        <p:spPr>
          <a:xfrm>
            <a:off x="119443" y="1530449"/>
            <a:ext cx="2523968" cy="2044967"/>
          </a:xfrm>
          <a:prstGeom prst="rect">
            <a:avLst/>
          </a:prstGeom>
        </p:spPr>
      </p:pic>
      <p:pic>
        <p:nvPicPr>
          <p:cNvPr id="14" name="Picture 13">
            <a:extLst>
              <a:ext uri="{FF2B5EF4-FFF2-40B4-BE49-F238E27FC236}">
                <a16:creationId xmlns:a16="http://schemas.microsoft.com/office/drawing/2014/main" id="{F8480BA9-97F5-4D0F-839A-843D3BAA4BD9}"/>
              </a:ext>
            </a:extLst>
          </p:cNvPr>
          <p:cNvPicPr>
            <a:picLocks noChangeAspect="1"/>
          </p:cNvPicPr>
          <p:nvPr/>
        </p:nvPicPr>
        <p:blipFill>
          <a:blip r:embed="rId3"/>
          <a:stretch>
            <a:fillRect/>
          </a:stretch>
        </p:blipFill>
        <p:spPr>
          <a:xfrm>
            <a:off x="3294815" y="1530449"/>
            <a:ext cx="2523969" cy="2044967"/>
          </a:xfrm>
          <a:prstGeom prst="rect">
            <a:avLst/>
          </a:prstGeom>
        </p:spPr>
      </p:pic>
      <p:pic>
        <p:nvPicPr>
          <p:cNvPr id="13" name="Picture 12">
            <a:extLst>
              <a:ext uri="{FF2B5EF4-FFF2-40B4-BE49-F238E27FC236}">
                <a16:creationId xmlns:a16="http://schemas.microsoft.com/office/drawing/2014/main" id="{ACAC6BB5-7082-4488-B99F-533D36900955}"/>
              </a:ext>
            </a:extLst>
          </p:cNvPr>
          <p:cNvPicPr>
            <a:picLocks noChangeAspect="1"/>
          </p:cNvPicPr>
          <p:nvPr/>
        </p:nvPicPr>
        <p:blipFill>
          <a:blip r:embed="rId4"/>
          <a:stretch>
            <a:fillRect/>
          </a:stretch>
        </p:blipFill>
        <p:spPr>
          <a:xfrm>
            <a:off x="6442128" y="1530450"/>
            <a:ext cx="2523970" cy="2044968"/>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81D8BD77-C956-4F97-A794-50A630E03694}"/>
                  </a:ext>
                </a:extLst>
              </p:cNvPr>
              <p:cNvSpPr txBox="1"/>
              <p:nvPr/>
            </p:nvSpPr>
            <p:spPr>
              <a:xfrm>
                <a:off x="5951409" y="1937354"/>
                <a:ext cx="513457" cy="83099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5400" i="1" smtClean="0">
                          <a:latin typeface="Cambria Math" panose="02040503050406030204" pitchFamily="18" charset="0"/>
                          <a:ea typeface="Cambria Math" panose="02040503050406030204" pitchFamily="18" charset="0"/>
                        </a:rPr>
                        <m:t>×</m:t>
                      </m:r>
                    </m:oMath>
                  </m:oMathPara>
                </a14:m>
                <a:endParaRPr lang="en-US" sz="5400" dirty="0"/>
              </a:p>
            </p:txBody>
          </p:sp>
        </mc:Choice>
        <mc:Fallback xmlns="">
          <p:sp>
            <p:nvSpPr>
              <p:cNvPr id="10" name="TextBox 9">
                <a:extLst>
                  <a:ext uri="{FF2B5EF4-FFF2-40B4-BE49-F238E27FC236}">
                    <a16:creationId xmlns:a16="http://schemas.microsoft.com/office/drawing/2014/main" id="{81D8BD77-C956-4F97-A794-50A630E03694}"/>
                  </a:ext>
                </a:extLst>
              </p:cNvPr>
              <p:cNvSpPr txBox="1">
                <a:spLocks noRot="1" noChangeAspect="1" noMove="1" noResize="1" noEditPoints="1" noAdjustHandles="1" noChangeArrowheads="1" noChangeShapeType="1" noTextEdit="1"/>
              </p:cNvSpPr>
              <p:nvPr/>
            </p:nvSpPr>
            <p:spPr>
              <a:xfrm>
                <a:off x="5951409" y="1937354"/>
                <a:ext cx="513457" cy="830997"/>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4D7904BA-A686-4369-9827-596746D34069}"/>
                  </a:ext>
                </a:extLst>
              </p:cNvPr>
              <p:cNvSpPr txBox="1"/>
              <p:nvPr/>
            </p:nvSpPr>
            <p:spPr>
              <a:xfrm>
                <a:off x="2821596" y="1934370"/>
                <a:ext cx="513457" cy="83099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5400" b="0" i="1" smtClean="0">
                          <a:latin typeface="Cambria Math" panose="02040503050406030204" pitchFamily="18" charset="0"/>
                          <a:ea typeface="Cambria Math" panose="02040503050406030204" pitchFamily="18" charset="0"/>
                        </a:rPr>
                        <m:t>=</m:t>
                      </m:r>
                    </m:oMath>
                  </m:oMathPara>
                </a14:m>
                <a:endParaRPr lang="en-US" sz="5400" dirty="0"/>
              </a:p>
            </p:txBody>
          </p:sp>
        </mc:Choice>
        <mc:Fallback xmlns="">
          <p:sp>
            <p:nvSpPr>
              <p:cNvPr id="11" name="TextBox 10">
                <a:extLst>
                  <a:ext uri="{FF2B5EF4-FFF2-40B4-BE49-F238E27FC236}">
                    <a16:creationId xmlns:a16="http://schemas.microsoft.com/office/drawing/2014/main" id="{4D7904BA-A686-4369-9827-596746D34069}"/>
                  </a:ext>
                </a:extLst>
              </p:cNvPr>
              <p:cNvSpPr txBox="1">
                <a:spLocks noRot="1" noChangeAspect="1" noMove="1" noResize="1" noEditPoints="1" noAdjustHandles="1" noChangeArrowheads="1" noChangeShapeType="1" noTextEdit="1"/>
              </p:cNvSpPr>
              <p:nvPr/>
            </p:nvSpPr>
            <p:spPr>
              <a:xfrm>
                <a:off x="2821596" y="1934370"/>
                <a:ext cx="513457" cy="830997"/>
              </a:xfrm>
              <a:prstGeom prst="rect">
                <a:avLst/>
              </a:prstGeom>
              <a:blipFill>
                <a:blip r:embed="rId6"/>
                <a:stretch>
                  <a:fillRect/>
                </a:stretch>
              </a:blipFill>
            </p:spPr>
            <p:txBody>
              <a:bodyPr/>
              <a:lstStyle/>
              <a:p>
                <a:r>
                  <a:rPr lang="en-US">
                    <a:noFill/>
                  </a:rPr>
                  <a:t> </a:t>
                </a:r>
              </a:p>
            </p:txBody>
          </p:sp>
        </mc:Fallback>
      </mc:AlternateContent>
      <p:pic>
        <p:nvPicPr>
          <p:cNvPr id="28" name="Picture 27">
            <a:extLst>
              <a:ext uri="{FF2B5EF4-FFF2-40B4-BE49-F238E27FC236}">
                <a16:creationId xmlns:a16="http://schemas.microsoft.com/office/drawing/2014/main" id="{118529C3-EF59-4895-ACC1-FD8257B88987}"/>
              </a:ext>
            </a:extLst>
          </p:cNvPr>
          <p:cNvPicPr>
            <a:picLocks noChangeAspect="1"/>
          </p:cNvPicPr>
          <p:nvPr/>
        </p:nvPicPr>
        <p:blipFill>
          <a:blip r:embed="rId7"/>
          <a:stretch>
            <a:fillRect/>
          </a:stretch>
        </p:blipFill>
        <p:spPr>
          <a:xfrm>
            <a:off x="6458815" y="4175038"/>
            <a:ext cx="2523969" cy="2044968"/>
          </a:xfrm>
          <a:prstGeom prst="rect">
            <a:avLst/>
          </a:prstGeom>
        </p:spPr>
      </p:pic>
      <mc:AlternateContent xmlns:mc="http://schemas.openxmlformats.org/markup-compatibility/2006" xmlns:a14="http://schemas.microsoft.com/office/drawing/2010/main">
        <mc:Choice Requires="a14">
          <p:sp>
            <p:nvSpPr>
              <p:cNvPr id="30" name="Rectangle 29">
                <a:extLst>
                  <a:ext uri="{FF2B5EF4-FFF2-40B4-BE49-F238E27FC236}">
                    <a16:creationId xmlns:a16="http://schemas.microsoft.com/office/drawing/2014/main" id="{6C8FC1C9-DF7D-48C0-B0EF-4B5D15E468B7}"/>
                  </a:ext>
                </a:extLst>
              </p:cNvPr>
              <p:cNvSpPr/>
              <p:nvPr/>
            </p:nvSpPr>
            <p:spPr>
              <a:xfrm>
                <a:off x="2706393" y="755935"/>
                <a:ext cx="3867405"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𝑝</m:t>
                      </m:r>
                      <m:d>
                        <m:dPr>
                          <m:ctrlPr>
                            <a:rPr lang="en-US" sz="2800" b="0" i="1" smtClean="0">
                              <a:latin typeface="Cambria Math" panose="02040503050406030204" pitchFamily="18" charset="0"/>
                            </a:rPr>
                          </m:ctrlPr>
                        </m:dPr>
                        <m:e>
                          <m:r>
                            <a:rPr lang="en-US" sz="2800" b="0" i="1" smtClean="0">
                              <a:latin typeface="Cambria Math" panose="02040503050406030204" pitchFamily="18" charset="0"/>
                            </a:rPr>
                            <m:t>𝐻</m:t>
                          </m:r>
                        </m:e>
                        <m:e>
                          <m:r>
                            <a:rPr lang="en-US" sz="2800" b="0" i="1" smtClean="0">
                              <a:latin typeface="Cambria Math" panose="02040503050406030204" pitchFamily="18" charset="0"/>
                            </a:rPr>
                            <m:t>𝐷</m:t>
                          </m:r>
                        </m:e>
                      </m:d>
                      <m:r>
                        <a:rPr lang="en-US" sz="2800" i="1" smtClean="0">
                          <a:latin typeface="Cambria Math" panose="02040503050406030204" pitchFamily="18" charset="0"/>
                          <a:ea typeface="Cambria Math" panose="02040503050406030204" pitchFamily="18" charset="0"/>
                        </a:rPr>
                        <m:t>∝</m:t>
                      </m:r>
                      <m:r>
                        <a:rPr lang="en-US" sz="2800" i="1">
                          <a:latin typeface="Cambria Math" panose="02040503050406030204" pitchFamily="18" charset="0"/>
                        </a:rPr>
                        <m:t>𝑝</m:t>
                      </m:r>
                      <m:d>
                        <m:dPr>
                          <m:ctrlPr>
                            <a:rPr lang="en-US" sz="2800" i="1">
                              <a:latin typeface="Cambria Math" panose="02040503050406030204" pitchFamily="18" charset="0"/>
                            </a:rPr>
                          </m:ctrlPr>
                        </m:dPr>
                        <m:e>
                          <m:r>
                            <a:rPr lang="en-US" sz="2800" b="0" i="1" smtClean="0">
                              <a:latin typeface="Cambria Math" panose="02040503050406030204" pitchFamily="18" charset="0"/>
                            </a:rPr>
                            <m:t>𝐷</m:t>
                          </m:r>
                        </m:e>
                        <m:e>
                          <m:r>
                            <a:rPr lang="en-US" sz="2800" b="0" i="1" smtClean="0">
                              <a:latin typeface="Cambria Math" panose="02040503050406030204" pitchFamily="18" charset="0"/>
                            </a:rPr>
                            <m:t>𝐻</m:t>
                          </m:r>
                        </m:e>
                      </m:d>
                      <m:r>
                        <a:rPr lang="en-US" sz="2800" b="0" i="1" smtClean="0">
                          <a:latin typeface="Cambria Math" panose="02040503050406030204" pitchFamily="18" charset="0"/>
                        </a:rPr>
                        <m:t>𝑝</m:t>
                      </m:r>
                      <m:d>
                        <m:dPr>
                          <m:ctrlPr>
                            <a:rPr lang="en-US" sz="2800" b="0" i="1" smtClean="0">
                              <a:latin typeface="Cambria Math" panose="02040503050406030204" pitchFamily="18" charset="0"/>
                            </a:rPr>
                          </m:ctrlPr>
                        </m:dPr>
                        <m:e>
                          <m:r>
                            <a:rPr lang="en-US" sz="2800" b="0" i="1" smtClean="0">
                              <a:latin typeface="Cambria Math" panose="02040503050406030204" pitchFamily="18" charset="0"/>
                            </a:rPr>
                            <m:t>𝐻</m:t>
                          </m:r>
                        </m:e>
                      </m:d>
                    </m:oMath>
                  </m:oMathPara>
                </a14:m>
                <a:endParaRPr lang="en-US" sz="2800" dirty="0"/>
              </a:p>
            </p:txBody>
          </p:sp>
        </mc:Choice>
        <mc:Fallback xmlns="">
          <p:sp>
            <p:nvSpPr>
              <p:cNvPr id="30" name="Rectangle 29">
                <a:extLst>
                  <a:ext uri="{FF2B5EF4-FFF2-40B4-BE49-F238E27FC236}">
                    <a16:creationId xmlns:a16="http://schemas.microsoft.com/office/drawing/2014/main" id="{6C8FC1C9-DF7D-48C0-B0EF-4B5D15E468B7}"/>
                  </a:ext>
                </a:extLst>
              </p:cNvPr>
              <p:cNvSpPr>
                <a:spLocks noRot="1" noChangeAspect="1" noMove="1" noResize="1" noEditPoints="1" noAdjustHandles="1" noChangeArrowheads="1" noChangeShapeType="1" noTextEdit="1"/>
              </p:cNvSpPr>
              <p:nvPr/>
            </p:nvSpPr>
            <p:spPr>
              <a:xfrm>
                <a:off x="2706393" y="755935"/>
                <a:ext cx="3867405" cy="523220"/>
              </a:xfrm>
              <a:prstGeom prst="rect">
                <a:avLst/>
              </a:prstGeom>
              <a:blipFill>
                <a:blip r:embed="rId8"/>
                <a:stretch>
                  <a:fillRect/>
                </a:stretch>
              </a:blipFill>
            </p:spPr>
            <p:txBody>
              <a:bodyPr/>
              <a:lstStyle/>
              <a:p>
                <a:r>
                  <a:rPr lang="en-US">
                    <a:noFill/>
                  </a:rPr>
                  <a:t> </a:t>
                </a:r>
              </a:p>
            </p:txBody>
          </p:sp>
        </mc:Fallback>
      </mc:AlternateContent>
      <p:sp>
        <p:nvSpPr>
          <p:cNvPr id="12" name="Text Placeholder 1">
            <a:extLst>
              <a:ext uri="{FF2B5EF4-FFF2-40B4-BE49-F238E27FC236}">
                <a16:creationId xmlns:a16="http://schemas.microsoft.com/office/drawing/2014/main" id="{E1D51069-7A0E-41CF-B4E8-C006FAF27783}"/>
              </a:ext>
            </a:extLst>
          </p:cNvPr>
          <p:cNvSpPr>
            <a:spLocks noGrp="1"/>
          </p:cNvSpPr>
          <p:nvPr>
            <p:ph type="body" sz="quarter" idx="10"/>
          </p:nvPr>
        </p:nvSpPr>
        <p:spPr>
          <a:xfrm>
            <a:off x="3885233" y="3429000"/>
            <a:ext cx="1373533" cy="887895"/>
          </a:xfrm>
        </p:spPr>
        <p:txBody>
          <a:bodyPr>
            <a:normAutofit/>
          </a:bodyPr>
          <a:lstStyle/>
          <a:p>
            <a:pPr algn="ctr"/>
            <a:r>
              <a:rPr lang="en-US" sz="5400" b="1" dirty="0"/>
              <a:t>OR</a:t>
            </a:r>
          </a:p>
        </p:txBody>
      </p:sp>
    </p:spTree>
    <p:extLst>
      <p:ext uri="{BB962C8B-B14F-4D97-AF65-F5344CB8AC3E}">
        <p14:creationId xmlns:p14="http://schemas.microsoft.com/office/powerpoint/2010/main" val="128980545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58107A92-5CEB-44CF-A50E-DEBDC99AFFB3}"/>
              </a:ext>
            </a:extLst>
          </p:cNvPr>
          <p:cNvPicPr>
            <a:picLocks noChangeAspect="1"/>
          </p:cNvPicPr>
          <p:nvPr/>
        </p:nvPicPr>
        <p:blipFill>
          <a:blip r:embed="rId2"/>
          <a:stretch>
            <a:fillRect/>
          </a:stretch>
        </p:blipFill>
        <p:spPr>
          <a:xfrm>
            <a:off x="3311502" y="4175038"/>
            <a:ext cx="2523969" cy="2044967"/>
          </a:xfrm>
          <a:prstGeom prst="rect">
            <a:avLst/>
          </a:prstGeom>
        </p:spPr>
      </p:pic>
      <p:sp>
        <p:nvSpPr>
          <p:cNvPr id="3" name="Title 2">
            <a:extLst>
              <a:ext uri="{FF2B5EF4-FFF2-40B4-BE49-F238E27FC236}">
                <a16:creationId xmlns:a16="http://schemas.microsoft.com/office/drawing/2014/main" id="{52D3C258-B2F4-415A-9D1C-82770B4B6186}"/>
              </a:ext>
            </a:extLst>
          </p:cNvPr>
          <p:cNvSpPr>
            <a:spLocks noGrp="1"/>
          </p:cNvSpPr>
          <p:nvPr>
            <p:ph type="title"/>
          </p:nvPr>
        </p:nvSpPr>
        <p:spPr>
          <a:xfrm>
            <a:off x="234683" y="205099"/>
            <a:ext cx="8674639" cy="918445"/>
          </a:xfrm>
        </p:spPr>
        <p:txBody>
          <a:bodyPr/>
          <a:lstStyle/>
          <a:p>
            <a:r>
              <a:rPr lang="en-US" dirty="0"/>
              <a:t>GP interpolation is Bayesian inference on a function</a:t>
            </a:r>
          </a:p>
        </p:txBody>
      </p:sp>
      <p:sp>
        <p:nvSpPr>
          <p:cNvPr id="4" name="Text Placeholder 3">
            <a:extLst>
              <a:ext uri="{FF2B5EF4-FFF2-40B4-BE49-F238E27FC236}">
                <a16:creationId xmlns:a16="http://schemas.microsoft.com/office/drawing/2014/main" id="{F1C16B48-3BA3-41FF-9852-063472F5A424}"/>
              </a:ext>
            </a:extLst>
          </p:cNvPr>
          <p:cNvSpPr>
            <a:spLocks noGrp="1"/>
          </p:cNvSpPr>
          <p:nvPr>
            <p:ph type="body" sz="quarter" idx="11"/>
          </p:nvPr>
        </p:nvSpPr>
        <p:spPr/>
        <p:txBody>
          <a:bodyPr/>
          <a:lstStyle/>
          <a:p>
            <a:r>
              <a:rPr lang="en-US" dirty="0"/>
              <a:t>GP: Gaussian Process</a:t>
            </a:r>
          </a:p>
        </p:txBody>
      </p:sp>
      <p:pic>
        <p:nvPicPr>
          <p:cNvPr id="15" name="Picture 14">
            <a:extLst>
              <a:ext uri="{FF2B5EF4-FFF2-40B4-BE49-F238E27FC236}">
                <a16:creationId xmlns:a16="http://schemas.microsoft.com/office/drawing/2014/main" id="{0BA65028-DE19-457A-8C4A-535560C65BBA}"/>
              </a:ext>
            </a:extLst>
          </p:cNvPr>
          <p:cNvPicPr>
            <a:picLocks noChangeAspect="1"/>
          </p:cNvPicPr>
          <p:nvPr/>
        </p:nvPicPr>
        <p:blipFill>
          <a:blip r:embed="rId3"/>
          <a:stretch>
            <a:fillRect/>
          </a:stretch>
        </p:blipFill>
        <p:spPr>
          <a:xfrm>
            <a:off x="119443" y="1530449"/>
            <a:ext cx="2523968" cy="2044967"/>
          </a:xfrm>
          <a:prstGeom prst="rect">
            <a:avLst/>
          </a:prstGeom>
        </p:spPr>
      </p:pic>
      <p:pic>
        <p:nvPicPr>
          <p:cNvPr id="14" name="Picture 13">
            <a:extLst>
              <a:ext uri="{FF2B5EF4-FFF2-40B4-BE49-F238E27FC236}">
                <a16:creationId xmlns:a16="http://schemas.microsoft.com/office/drawing/2014/main" id="{F8480BA9-97F5-4D0F-839A-843D3BAA4BD9}"/>
              </a:ext>
            </a:extLst>
          </p:cNvPr>
          <p:cNvPicPr>
            <a:picLocks noChangeAspect="1"/>
          </p:cNvPicPr>
          <p:nvPr/>
        </p:nvPicPr>
        <p:blipFill>
          <a:blip r:embed="rId2"/>
          <a:stretch>
            <a:fillRect/>
          </a:stretch>
        </p:blipFill>
        <p:spPr>
          <a:xfrm>
            <a:off x="3294815" y="1530449"/>
            <a:ext cx="2523969" cy="2044967"/>
          </a:xfrm>
          <a:prstGeom prst="rect">
            <a:avLst/>
          </a:prstGeom>
        </p:spPr>
      </p:pic>
      <p:pic>
        <p:nvPicPr>
          <p:cNvPr id="13" name="Picture 12">
            <a:extLst>
              <a:ext uri="{FF2B5EF4-FFF2-40B4-BE49-F238E27FC236}">
                <a16:creationId xmlns:a16="http://schemas.microsoft.com/office/drawing/2014/main" id="{ACAC6BB5-7082-4488-B99F-533D36900955}"/>
              </a:ext>
            </a:extLst>
          </p:cNvPr>
          <p:cNvPicPr>
            <a:picLocks noChangeAspect="1"/>
          </p:cNvPicPr>
          <p:nvPr/>
        </p:nvPicPr>
        <p:blipFill>
          <a:blip r:embed="rId4"/>
          <a:stretch>
            <a:fillRect/>
          </a:stretch>
        </p:blipFill>
        <p:spPr>
          <a:xfrm>
            <a:off x="6442128" y="1530450"/>
            <a:ext cx="2523970" cy="2044968"/>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81D8BD77-C956-4F97-A794-50A630E03694}"/>
                  </a:ext>
                </a:extLst>
              </p:cNvPr>
              <p:cNvSpPr txBox="1"/>
              <p:nvPr/>
            </p:nvSpPr>
            <p:spPr>
              <a:xfrm>
                <a:off x="5951409" y="1937354"/>
                <a:ext cx="513457" cy="83099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5400" i="1" smtClean="0">
                          <a:latin typeface="Cambria Math" panose="02040503050406030204" pitchFamily="18" charset="0"/>
                          <a:ea typeface="Cambria Math" panose="02040503050406030204" pitchFamily="18" charset="0"/>
                        </a:rPr>
                        <m:t>×</m:t>
                      </m:r>
                    </m:oMath>
                  </m:oMathPara>
                </a14:m>
                <a:endParaRPr lang="en-US" sz="5400" dirty="0"/>
              </a:p>
            </p:txBody>
          </p:sp>
        </mc:Choice>
        <mc:Fallback xmlns="">
          <p:sp>
            <p:nvSpPr>
              <p:cNvPr id="10" name="TextBox 9">
                <a:extLst>
                  <a:ext uri="{FF2B5EF4-FFF2-40B4-BE49-F238E27FC236}">
                    <a16:creationId xmlns:a16="http://schemas.microsoft.com/office/drawing/2014/main" id="{81D8BD77-C956-4F97-A794-50A630E03694}"/>
                  </a:ext>
                </a:extLst>
              </p:cNvPr>
              <p:cNvSpPr txBox="1">
                <a:spLocks noRot="1" noChangeAspect="1" noMove="1" noResize="1" noEditPoints="1" noAdjustHandles="1" noChangeArrowheads="1" noChangeShapeType="1" noTextEdit="1"/>
              </p:cNvSpPr>
              <p:nvPr/>
            </p:nvSpPr>
            <p:spPr>
              <a:xfrm>
                <a:off x="5951409" y="1937354"/>
                <a:ext cx="513457" cy="830997"/>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4D7904BA-A686-4369-9827-596746D34069}"/>
                  </a:ext>
                </a:extLst>
              </p:cNvPr>
              <p:cNvSpPr txBox="1"/>
              <p:nvPr/>
            </p:nvSpPr>
            <p:spPr>
              <a:xfrm>
                <a:off x="2821596" y="1934370"/>
                <a:ext cx="513457" cy="83099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5400" b="0" i="1" smtClean="0">
                          <a:latin typeface="Cambria Math" panose="02040503050406030204" pitchFamily="18" charset="0"/>
                          <a:ea typeface="Cambria Math" panose="02040503050406030204" pitchFamily="18" charset="0"/>
                        </a:rPr>
                        <m:t>=</m:t>
                      </m:r>
                    </m:oMath>
                  </m:oMathPara>
                </a14:m>
                <a:endParaRPr lang="en-US" sz="5400" dirty="0"/>
              </a:p>
            </p:txBody>
          </p:sp>
        </mc:Choice>
        <mc:Fallback xmlns="">
          <p:sp>
            <p:nvSpPr>
              <p:cNvPr id="11" name="TextBox 10">
                <a:extLst>
                  <a:ext uri="{FF2B5EF4-FFF2-40B4-BE49-F238E27FC236}">
                    <a16:creationId xmlns:a16="http://schemas.microsoft.com/office/drawing/2014/main" id="{4D7904BA-A686-4369-9827-596746D34069}"/>
                  </a:ext>
                </a:extLst>
              </p:cNvPr>
              <p:cNvSpPr txBox="1">
                <a:spLocks noRot="1" noChangeAspect="1" noMove="1" noResize="1" noEditPoints="1" noAdjustHandles="1" noChangeArrowheads="1" noChangeShapeType="1" noTextEdit="1"/>
              </p:cNvSpPr>
              <p:nvPr/>
            </p:nvSpPr>
            <p:spPr>
              <a:xfrm>
                <a:off x="2821596" y="1934370"/>
                <a:ext cx="513457" cy="830997"/>
              </a:xfrm>
              <a:prstGeom prst="rect">
                <a:avLst/>
              </a:prstGeom>
              <a:blipFill>
                <a:blip r:embed="rId6"/>
                <a:stretch>
                  <a:fillRect/>
                </a:stretch>
              </a:blipFill>
            </p:spPr>
            <p:txBody>
              <a:bodyPr/>
              <a:lstStyle/>
              <a:p>
                <a:r>
                  <a:rPr lang="en-US">
                    <a:noFill/>
                  </a:rPr>
                  <a:t> </a:t>
                </a:r>
              </a:p>
            </p:txBody>
          </p:sp>
        </mc:Fallback>
      </mc:AlternateContent>
      <p:pic>
        <p:nvPicPr>
          <p:cNvPr id="28" name="Picture 27">
            <a:extLst>
              <a:ext uri="{FF2B5EF4-FFF2-40B4-BE49-F238E27FC236}">
                <a16:creationId xmlns:a16="http://schemas.microsoft.com/office/drawing/2014/main" id="{118529C3-EF59-4895-ACC1-FD8257B88987}"/>
              </a:ext>
            </a:extLst>
          </p:cNvPr>
          <p:cNvPicPr>
            <a:picLocks noChangeAspect="1"/>
          </p:cNvPicPr>
          <p:nvPr/>
        </p:nvPicPr>
        <p:blipFill>
          <a:blip r:embed="rId7"/>
          <a:stretch>
            <a:fillRect/>
          </a:stretch>
        </p:blipFill>
        <p:spPr>
          <a:xfrm>
            <a:off x="6458815" y="4175038"/>
            <a:ext cx="2523969" cy="2044968"/>
          </a:xfrm>
          <a:prstGeom prst="rect">
            <a:avLst/>
          </a:prstGeom>
        </p:spPr>
      </p:pic>
      <p:pic>
        <p:nvPicPr>
          <p:cNvPr id="27" name="Picture 26">
            <a:extLst>
              <a:ext uri="{FF2B5EF4-FFF2-40B4-BE49-F238E27FC236}">
                <a16:creationId xmlns:a16="http://schemas.microsoft.com/office/drawing/2014/main" id="{57F58ED1-710B-4C83-B638-EB3CBCE6510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7503" y="4261078"/>
            <a:ext cx="2523968" cy="1872887"/>
          </a:xfrm>
          <a:prstGeom prst="rect">
            <a:avLst/>
          </a:prstGeom>
        </p:spPr>
      </p:pic>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1FE8D7ED-8C88-4AB2-832C-A7A4F9FEF5BA}"/>
                  </a:ext>
                </a:extLst>
              </p:cNvPr>
              <p:cNvSpPr txBox="1"/>
              <p:nvPr/>
            </p:nvSpPr>
            <p:spPr>
              <a:xfrm>
                <a:off x="5968096" y="4581943"/>
                <a:ext cx="513457" cy="83099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5400" i="1" smtClean="0">
                          <a:latin typeface="Cambria Math" panose="02040503050406030204" pitchFamily="18" charset="0"/>
                          <a:ea typeface="Cambria Math" panose="02040503050406030204" pitchFamily="18" charset="0"/>
                        </a:rPr>
                        <m:t>×</m:t>
                      </m:r>
                    </m:oMath>
                  </m:oMathPara>
                </a14:m>
                <a:endParaRPr lang="en-US" sz="5400" dirty="0"/>
              </a:p>
            </p:txBody>
          </p:sp>
        </mc:Choice>
        <mc:Fallback xmlns="">
          <p:sp>
            <p:nvSpPr>
              <p:cNvPr id="22" name="TextBox 21">
                <a:extLst>
                  <a:ext uri="{FF2B5EF4-FFF2-40B4-BE49-F238E27FC236}">
                    <a16:creationId xmlns:a16="http://schemas.microsoft.com/office/drawing/2014/main" id="{1FE8D7ED-8C88-4AB2-832C-A7A4F9FEF5BA}"/>
                  </a:ext>
                </a:extLst>
              </p:cNvPr>
              <p:cNvSpPr txBox="1">
                <a:spLocks noRot="1" noChangeAspect="1" noMove="1" noResize="1" noEditPoints="1" noAdjustHandles="1" noChangeArrowheads="1" noChangeShapeType="1" noTextEdit="1"/>
              </p:cNvSpPr>
              <p:nvPr/>
            </p:nvSpPr>
            <p:spPr>
              <a:xfrm>
                <a:off x="5968096" y="4581943"/>
                <a:ext cx="513457" cy="830997"/>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1AFF8F7E-428C-4190-BFD1-6243D976E1BB}"/>
                  </a:ext>
                </a:extLst>
              </p:cNvPr>
              <p:cNvSpPr txBox="1"/>
              <p:nvPr/>
            </p:nvSpPr>
            <p:spPr>
              <a:xfrm>
                <a:off x="2838283" y="4578959"/>
                <a:ext cx="513457" cy="83099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5400" b="0" i="1" smtClean="0">
                          <a:latin typeface="Cambria Math" panose="02040503050406030204" pitchFamily="18" charset="0"/>
                          <a:ea typeface="Cambria Math" panose="02040503050406030204" pitchFamily="18" charset="0"/>
                        </a:rPr>
                        <m:t>=</m:t>
                      </m:r>
                    </m:oMath>
                  </m:oMathPara>
                </a14:m>
                <a:endParaRPr lang="en-US" sz="5400" dirty="0"/>
              </a:p>
            </p:txBody>
          </p:sp>
        </mc:Choice>
        <mc:Fallback xmlns="">
          <p:sp>
            <p:nvSpPr>
              <p:cNvPr id="23" name="TextBox 22">
                <a:extLst>
                  <a:ext uri="{FF2B5EF4-FFF2-40B4-BE49-F238E27FC236}">
                    <a16:creationId xmlns:a16="http://schemas.microsoft.com/office/drawing/2014/main" id="{1AFF8F7E-428C-4190-BFD1-6243D976E1BB}"/>
                  </a:ext>
                </a:extLst>
              </p:cNvPr>
              <p:cNvSpPr txBox="1">
                <a:spLocks noRot="1" noChangeAspect="1" noMove="1" noResize="1" noEditPoints="1" noAdjustHandles="1" noChangeArrowheads="1" noChangeShapeType="1" noTextEdit="1"/>
              </p:cNvSpPr>
              <p:nvPr/>
            </p:nvSpPr>
            <p:spPr>
              <a:xfrm>
                <a:off x="2838283" y="4578959"/>
                <a:ext cx="513457" cy="830997"/>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Rectangle 29">
                <a:extLst>
                  <a:ext uri="{FF2B5EF4-FFF2-40B4-BE49-F238E27FC236}">
                    <a16:creationId xmlns:a16="http://schemas.microsoft.com/office/drawing/2014/main" id="{6C8FC1C9-DF7D-48C0-B0EF-4B5D15E468B7}"/>
                  </a:ext>
                </a:extLst>
              </p:cNvPr>
              <p:cNvSpPr/>
              <p:nvPr/>
            </p:nvSpPr>
            <p:spPr>
              <a:xfrm>
                <a:off x="2706393" y="755935"/>
                <a:ext cx="3867405"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𝑝</m:t>
                      </m:r>
                      <m:d>
                        <m:dPr>
                          <m:ctrlPr>
                            <a:rPr lang="en-US" sz="2800" b="0" i="1" smtClean="0">
                              <a:latin typeface="Cambria Math" panose="02040503050406030204" pitchFamily="18" charset="0"/>
                            </a:rPr>
                          </m:ctrlPr>
                        </m:dPr>
                        <m:e>
                          <m:r>
                            <a:rPr lang="en-US" sz="2800" b="0" i="1" smtClean="0">
                              <a:latin typeface="Cambria Math" panose="02040503050406030204" pitchFamily="18" charset="0"/>
                            </a:rPr>
                            <m:t>𝐻</m:t>
                          </m:r>
                        </m:e>
                        <m:e>
                          <m:r>
                            <a:rPr lang="en-US" sz="2800" b="0" i="1" smtClean="0">
                              <a:latin typeface="Cambria Math" panose="02040503050406030204" pitchFamily="18" charset="0"/>
                            </a:rPr>
                            <m:t>𝐷</m:t>
                          </m:r>
                        </m:e>
                      </m:d>
                      <m:r>
                        <a:rPr lang="en-US" sz="2800" i="1" smtClean="0">
                          <a:latin typeface="Cambria Math" panose="02040503050406030204" pitchFamily="18" charset="0"/>
                          <a:ea typeface="Cambria Math" panose="02040503050406030204" pitchFamily="18" charset="0"/>
                        </a:rPr>
                        <m:t>∝</m:t>
                      </m:r>
                      <m:r>
                        <a:rPr lang="en-US" sz="2800" i="1">
                          <a:latin typeface="Cambria Math" panose="02040503050406030204" pitchFamily="18" charset="0"/>
                        </a:rPr>
                        <m:t>𝑝</m:t>
                      </m:r>
                      <m:d>
                        <m:dPr>
                          <m:ctrlPr>
                            <a:rPr lang="en-US" sz="2800" i="1">
                              <a:latin typeface="Cambria Math" panose="02040503050406030204" pitchFamily="18" charset="0"/>
                            </a:rPr>
                          </m:ctrlPr>
                        </m:dPr>
                        <m:e>
                          <m:r>
                            <a:rPr lang="en-US" sz="2800" b="0" i="1" smtClean="0">
                              <a:latin typeface="Cambria Math" panose="02040503050406030204" pitchFamily="18" charset="0"/>
                            </a:rPr>
                            <m:t>𝐷</m:t>
                          </m:r>
                        </m:e>
                        <m:e>
                          <m:r>
                            <a:rPr lang="en-US" sz="2800" b="0" i="1" smtClean="0">
                              <a:latin typeface="Cambria Math" panose="02040503050406030204" pitchFamily="18" charset="0"/>
                            </a:rPr>
                            <m:t>𝐻</m:t>
                          </m:r>
                        </m:e>
                      </m:d>
                      <m:r>
                        <a:rPr lang="en-US" sz="2800" b="0" i="1" smtClean="0">
                          <a:latin typeface="Cambria Math" panose="02040503050406030204" pitchFamily="18" charset="0"/>
                        </a:rPr>
                        <m:t>𝑝</m:t>
                      </m:r>
                      <m:d>
                        <m:dPr>
                          <m:ctrlPr>
                            <a:rPr lang="en-US" sz="2800" b="0" i="1" smtClean="0">
                              <a:latin typeface="Cambria Math" panose="02040503050406030204" pitchFamily="18" charset="0"/>
                            </a:rPr>
                          </m:ctrlPr>
                        </m:dPr>
                        <m:e>
                          <m:r>
                            <a:rPr lang="en-US" sz="2800" b="0" i="1" smtClean="0">
                              <a:latin typeface="Cambria Math" panose="02040503050406030204" pitchFamily="18" charset="0"/>
                            </a:rPr>
                            <m:t>𝐻</m:t>
                          </m:r>
                        </m:e>
                      </m:d>
                    </m:oMath>
                  </m:oMathPara>
                </a14:m>
                <a:endParaRPr lang="en-US" sz="2800" dirty="0"/>
              </a:p>
            </p:txBody>
          </p:sp>
        </mc:Choice>
        <mc:Fallback xmlns="">
          <p:sp>
            <p:nvSpPr>
              <p:cNvPr id="30" name="Rectangle 29">
                <a:extLst>
                  <a:ext uri="{FF2B5EF4-FFF2-40B4-BE49-F238E27FC236}">
                    <a16:creationId xmlns:a16="http://schemas.microsoft.com/office/drawing/2014/main" id="{6C8FC1C9-DF7D-48C0-B0EF-4B5D15E468B7}"/>
                  </a:ext>
                </a:extLst>
              </p:cNvPr>
              <p:cNvSpPr>
                <a:spLocks noRot="1" noChangeAspect="1" noMove="1" noResize="1" noEditPoints="1" noAdjustHandles="1" noChangeArrowheads="1" noChangeShapeType="1" noTextEdit="1"/>
              </p:cNvSpPr>
              <p:nvPr/>
            </p:nvSpPr>
            <p:spPr>
              <a:xfrm>
                <a:off x="2706393" y="755935"/>
                <a:ext cx="3867405" cy="523220"/>
              </a:xfrm>
              <a:prstGeom prst="rect">
                <a:avLst/>
              </a:prstGeom>
              <a:blipFill>
                <a:blip r:embed="rId11"/>
                <a:stretch>
                  <a:fillRect/>
                </a:stretch>
              </a:blipFill>
            </p:spPr>
            <p:txBody>
              <a:bodyPr/>
              <a:lstStyle/>
              <a:p>
                <a:r>
                  <a:rPr lang="en-US">
                    <a:noFill/>
                  </a:rPr>
                  <a:t> </a:t>
                </a:r>
              </a:p>
            </p:txBody>
          </p:sp>
        </mc:Fallback>
      </mc:AlternateContent>
      <p:sp>
        <p:nvSpPr>
          <p:cNvPr id="31" name="Text Placeholder 1">
            <a:extLst>
              <a:ext uri="{FF2B5EF4-FFF2-40B4-BE49-F238E27FC236}">
                <a16:creationId xmlns:a16="http://schemas.microsoft.com/office/drawing/2014/main" id="{B921F3A5-C221-436B-865F-C0F5D1BB665E}"/>
              </a:ext>
            </a:extLst>
          </p:cNvPr>
          <p:cNvSpPr>
            <a:spLocks noGrp="1"/>
          </p:cNvSpPr>
          <p:nvPr>
            <p:ph type="body" sz="quarter" idx="10"/>
          </p:nvPr>
        </p:nvSpPr>
        <p:spPr>
          <a:xfrm>
            <a:off x="3885233" y="3429000"/>
            <a:ext cx="1373533" cy="887895"/>
          </a:xfrm>
        </p:spPr>
        <p:txBody>
          <a:bodyPr>
            <a:normAutofit/>
          </a:bodyPr>
          <a:lstStyle/>
          <a:p>
            <a:pPr algn="ctr"/>
            <a:r>
              <a:rPr lang="en-US" sz="5400" b="1" dirty="0"/>
              <a:t>OR</a:t>
            </a:r>
          </a:p>
        </p:txBody>
      </p:sp>
    </p:spTree>
    <p:extLst>
      <p:ext uri="{BB962C8B-B14F-4D97-AF65-F5344CB8AC3E}">
        <p14:creationId xmlns:p14="http://schemas.microsoft.com/office/powerpoint/2010/main" val="268083041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7593EDC7-CA9D-4490-B205-E8250E4DCE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503" y="4261078"/>
            <a:ext cx="2523968" cy="1872887"/>
          </a:xfrm>
          <a:prstGeom prst="rect">
            <a:avLst/>
          </a:prstGeom>
        </p:spPr>
      </p:pic>
      <p:pic>
        <p:nvPicPr>
          <p:cNvPr id="20" name="Picture 19">
            <a:extLst>
              <a:ext uri="{FF2B5EF4-FFF2-40B4-BE49-F238E27FC236}">
                <a16:creationId xmlns:a16="http://schemas.microsoft.com/office/drawing/2014/main" id="{58107A92-5CEB-44CF-A50E-DEBDC99AFFB3}"/>
              </a:ext>
            </a:extLst>
          </p:cNvPr>
          <p:cNvPicPr>
            <a:picLocks noChangeAspect="1"/>
          </p:cNvPicPr>
          <p:nvPr/>
        </p:nvPicPr>
        <p:blipFill>
          <a:blip r:embed="rId3"/>
          <a:stretch>
            <a:fillRect/>
          </a:stretch>
        </p:blipFill>
        <p:spPr>
          <a:xfrm>
            <a:off x="3311502" y="4175038"/>
            <a:ext cx="2523969" cy="2044967"/>
          </a:xfrm>
          <a:prstGeom prst="rect">
            <a:avLst/>
          </a:prstGeom>
        </p:spPr>
      </p:pic>
      <p:sp>
        <p:nvSpPr>
          <p:cNvPr id="3" name="Title 2">
            <a:extLst>
              <a:ext uri="{FF2B5EF4-FFF2-40B4-BE49-F238E27FC236}">
                <a16:creationId xmlns:a16="http://schemas.microsoft.com/office/drawing/2014/main" id="{52D3C258-B2F4-415A-9D1C-82770B4B6186}"/>
              </a:ext>
            </a:extLst>
          </p:cNvPr>
          <p:cNvSpPr>
            <a:spLocks noGrp="1"/>
          </p:cNvSpPr>
          <p:nvPr>
            <p:ph type="title"/>
          </p:nvPr>
        </p:nvSpPr>
        <p:spPr>
          <a:xfrm>
            <a:off x="234683" y="205099"/>
            <a:ext cx="8674639" cy="918445"/>
          </a:xfrm>
        </p:spPr>
        <p:txBody>
          <a:bodyPr/>
          <a:lstStyle/>
          <a:p>
            <a:r>
              <a:rPr lang="en-US" dirty="0"/>
              <a:t>GP interpolation is Bayesian inference on a function</a:t>
            </a:r>
          </a:p>
        </p:txBody>
      </p:sp>
      <p:sp>
        <p:nvSpPr>
          <p:cNvPr id="4" name="Text Placeholder 3">
            <a:extLst>
              <a:ext uri="{FF2B5EF4-FFF2-40B4-BE49-F238E27FC236}">
                <a16:creationId xmlns:a16="http://schemas.microsoft.com/office/drawing/2014/main" id="{F1C16B48-3BA3-41FF-9852-063472F5A424}"/>
              </a:ext>
            </a:extLst>
          </p:cNvPr>
          <p:cNvSpPr>
            <a:spLocks noGrp="1"/>
          </p:cNvSpPr>
          <p:nvPr>
            <p:ph type="body" sz="quarter" idx="11"/>
          </p:nvPr>
        </p:nvSpPr>
        <p:spPr/>
        <p:txBody>
          <a:bodyPr/>
          <a:lstStyle/>
          <a:p>
            <a:r>
              <a:rPr lang="en-US" dirty="0"/>
              <a:t>GP: Gaussian Process; M&amp;S: Modeling and Simulation</a:t>
            </a:r>
          </a:p>
        </p:txBody>
      </p:sp>
      <p:pic>
        <p:nvPicPr>
          <p:cNvPr id="15" name="Picture 14">
            <a:extLst>
              <a:ext uri="{FF2B5EF4-FFF2-40B4-BE49-F238E27FC236}">
                <a16:creationId xmlns:a16="http://schemas.microsoft.com/office/drawing/2014/main" id="{0BA65028-DE19-457A-8C4A-535560C65BBA}"/>
              </a:ext>
            </a:extLst>
          </p:cNvPr>
          <p:cNvPicPr>
            <a:picLocks noChangeAspect="1"/>
          </p:cNvPicPr>
          <p:nvPr/>
        </p:nvPicPr>
        <p:blipFill>
          <a:blip r:embed="rId4"/>
          <a:stretch>
            <a:fillRect/>
          </a:stretch>
        </p:blipFill>
        <p:spPr>
          <a:xfrm>
            <a:off x="119443" y="1530449"/>
            <a:ext cx="2523968" cy="2044967"/>
          </a:xfrm>
          <a:prstGeom prst="rect">
            <a:avLst/>
          </a:prstGeom>
        </p:spPr>
      </p:pic>
      <p:pic>
        <p:nvPicPr>
          <p:cNvPr id="14" name="Picture 13">
            <a:extLst>
              <a:ext uri="{FF2B5EF4-FFF2-40B4-BE49-F238E27FC236}">
                <a16:creationId xmlns:a16="http://schemas.microsoft.com/office/drawing/2014/main" id="{F8480BA9-97F5-4D0F-839A-843D3BAA4BD9}"/>
              </a:ext>
            </a:extLst>
          </p:cNvPr>
          <p:cNvPicPr>
            <a:picLocks noChangeAspect="1"/>
          </p:cNvPicPr>
          <p:nvPr/>
        </p:nvPicPr>
        <p:blipFill>
          <a:blip r:embed="rId3"/>
          <a:stretch>
            <a:fillRect/>
          </a:stretch>
        </p:blipFill>
        <p:spPr>
          <a:xfrm>
            <a:off x="3294815" y="1530449"/>
            <a:ext cx="2523969" cy="2044967"/>
          </a:xfrm>
          <a:prstGeom prst="rect">
            <a:avLst/>
          </a:prstGeom>
        </p:spPr>
      </p:pic>
      <p:pic>
        <p:nvPicPr>
          <p:cNvPr id="13" name="Picture 12">
            <a:extLst>
              <a:ext uri="{FF2B5EF4-FFF2-40B4-BE49-F238E27FC236}">
                <a16:creationId xmlns:a16="http://schemas.microsoft.com/office/drawing/2014/main" id="{ACAC6BB5-7082-4488-B99F-533D36900955}"/>
              </a:ext>
            </a:extLst>
          </p:cNvPr>
          <p:cNvPicPr>
            <a:picLocks noChangeAspect="1"/>
          </p:cNvPicPr>
          <p:nvPr/>
        </p:nvPicPr>
        <p:blipFill>
          <a:blip r:embed="rId5"/>
          <a:stretch>
            <a:fillRect/>
          </a:stretch>
        </p:blipFill>
        <p:spPr>
          <a:xfrm>
            <a:off x="6442128" y="1530450"/>
            <a:ext cx="2523970" cy="2044968"/>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81D8BD77-C956-4F97-A794-50A630E03694}"/>
                  </a:ext>
                </a:extLst>
              </p:cNvPr>
              <p:cNvSpPr txBox="1"/>
              <p:nvPr/>
            </p:nvSpPr>
            <p:spPr>
              <a:xfrm>
                <a:off x="5951409" y="1937354"/>
                <a:ext cx="513457" cy="83099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5400" i="1" smtClean="0">
                          <a:latin typeface="Cambria Math" panose="02040503050406030204" pitchFamily="18" charset="0"/>
                          <a:ea typeface="Cambria Math" panose="02040503050406030204" pitchFamily="18" charset="0"/>
                        </a:rPr>
                        <m:t>×</m:t>
                      </m:r>
                    </m:oMath>
                  </m:oMathPara>
                </a14:m>
                <a:endParaRPr lang="en-US" sz="5400" dirty="0"/>
              </a:p>
            </p:txBody>
          </p:sp>
        </mc:Choice>
        <mc:Fallback xmlns="">
          <p:sp>
            <p:nvSpPr>
              <p:cNvPr id="10" name="TextBox 9">
                <a:extLst>
                  <a:ext uri="{FF2B5EF4-FFF2-40B4-BE49-F238E27FC236}">
                    <a16:creationId xmlns:a16="http://schemas.microsoft.com/office/drawing/2014/main" id="{81D8BD77-C956-4F97-A794-50A630E03694}"/>
                  </a:ext>
                </a:extLst>
              </p:cNvPr>
              <p:cNvSpPr txBox="1">
                <a:spLocks noRot="1" noChangeAspect="1" noMove="1" noResize="1" noEditPoints="1" noAdjustHandles="1" noChangeArrowheads="1" noChangeShapeType="1" noTextEdit="1"/>
              </p:cNvSpPr>
              <p:nvPr/>
            </p:nvSpPr>
            <p:spPr>
              <a:xfrm>
                <a:off x="5951409" y="1937354"/>
                <a:ext cx="513457" cy="830997"/>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4D7904BA-A686-4369-9827-596746D34069}"/>
                  </a:ext>
                </a:extLst>
              </p:cNvPr>
              <p:cNvSpPr txBox="1"/>
              <p:nvPr/>
            </p:nvSpPr>
            <p:spPr>
              <a:xfrm>
                <a:off x="2821596" y="1934370"/>
                <a:ext cx="513457" cy="83099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5400" b="0" i="1" smtClean="0">
                          <a:latin typeface="Cambria Math" panose="02040503050406030204" pitchFamily="18" charset="0"/>
                          <a:ea typeface="Cambria Math" panose="02040503050406030204" pitchFamily="18" charset="0"/>
                        </a:rPr>
                        <m:t>=</m:t>
                      </m:r>
                    </m:oMath>
                  </m:oMathPara>
                </a14:m>
                <a:endParaRPr lang="en-US" sz="5400" dirty="0"/>
              </a:p>
            </p:txBody>
          </p:sp>
        </mc:Choice>
        <mc:Fallback xmlns="">
          <p:sp>
            <p:nvSpPr>
              <p:cNvPr id="11" name="TextBox 10">
                <a:extLst>
                  <a:ext uri="{FF2B5EF4-FFF2-40B4-BE49-F238E27FC236}">
                    <a16:creationId xmlns:a16="http://schemas.microsoft.com/office/drawing/2014/main" id="{4D7904BA-A686-4369-9827-596746D34069}"/>
                  </a:ext>
                </a:extLst>
              </p:cNvPr>
              <p:cNvSpPr txBox="1">
                <a:spLocks noRot="1" noChangeAspect="1" noMove="1" noResize="1" noEditPoints="1" noAdjustHandles="1" noChangeArrowheads="1" noChangeShapeType="1" noTextEdit="1"/>
              </p:cNvSpPr>
              <p:nvPr/>
            </p:nvSpPr>
            <p:spPr>
              <a:xfrm>
                <a:off x="2821596" y="1934370"/>
                <a:ext cx="513457" cy="830997"/>
              </a:xfrm>
              <a:prstGeom prst="rect">
                <a:avLst/>
              </a:prstGeom>
              <a:blipFill>
                <a:blip r:embed="rId7"/>
                <a:stretch>
                  <a:fillRect/>
                </a:stretch>
              </a:blipFill>
            </p:spPr>
            <p:txBody>
              <a:bodyPr/>
              <a:lstStyle/>
              <a:p>
                <a:r>
                  <a:rPr lang="en-US">
                    <a:noFill/>
                  </a:rPr>
                  <a:t> </a:t>
                </a:r>
              </a:p>
            </p:txBody>
          </p:sp>
        </mc:Fallback>
      </mc:AlternateContent>
      <p:pic>
        <p:nvPicPr>
          <p:cNvPr id="28" name="Picture 27">
            <a:extLst>
              <a:ext uri="{FF2B5EF4-FFF2-40B4-BE49-F238E27FC236}">
                <a16:creationId xmlns:a16="http://schemas.microsoft.com/office/drawing/2014/main" id="{118529C3-EF59-4895-ACC1-FD8257B88987}"/>
              </a:ext>
            </a:extLst>
          </p:cNvPr>
          <p:cNvPicPr>
            <a:picLocks noChangeAspect="1"/>
          </p:cNvPicPr>
          <p:nvPr/>
        </p:nvPicPr>
        <p:blipFill>
          <a:blip r:embed="rId8"/>
          <a:stretch>
            <a:fillRect/>
          </a:stretch>
        </p:blipFill>
        <p:spPr>
          <a:xfrm>
            <a:off x="6458815" y="4175038"/>
            <a:ext cx="2523969" cy="2044968"/>
          </a:xfrm>
          <a:prstGeom prst="rect">
            <a:avLst/>
          </a:prstGeom>
        </p:spPr>
      </p:pic>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1FE8D7ED-8C88-4AB2-832C-A7A4F9FEF5BA}"/>
                  </a:ext>
                </a:extLst>
              </p:cNvPr>
              <p:cNvSpPr txBox="1"/>
              <p:nvPr/>
            </p:nvSpPr>
            <p:spPr>
              <a:xfrm>
                <a:off x="5968096" y="4581943"/>
                <a:ext cx="513457" cy="83099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5400" i="1" smtClean="0">
                          <a:latin typeface="Cambria Math" panose="02040503050406030204" pitchFamily="18" charset="0"/>
                          <a:ea typeface="Cambria Math" panose="02040503050406030204" pitchFamily="18" charset="0"/>
                        </a:rPr>
                        <m:t>×</m:t>
                      </m:r>
                    </m:oMath>
                  </m:oMathPara>
                </a14:m>
                <a:endParaRPr lang="en-US" sz="5400" dirty="0"/>
              </a:p>
            </p:txBody>
          </p:sp>
        </mc:Choice>
        <mc:Fallback xmlns="">
          <p:sp>
            <p:nvSpPr>
              <p:cNvPr id="22" name="TextBox 21">
                <a:extLst>
                  <a:ext uri="{FF2B5EF4-FFF2-40B4-BE49-F238E27FC236}">
                    <a16:creationId xmlns:a16="http://schemas.microsoft.com/office/drawing/2014/main" id="{1FE8D7ED-8C88-4AB2-832C-A7A4F9FEF5BA}"/>
                  </a:ext>
                </a:extLst>
              </p:cNvPr>
              <p:cNvSpPr txBox="1">
                <a:spLocks noRot="1" noChangeAspect="1" noMove="1" noResize="1" noEditPoints="1" noAdjustHandles="1" noChangeArrowheads="1" noChangeShapeType="1" noTextEdit="1"/>
              </p:cNvSpPr>
              <p:nvPr/>
            </p:nvSpPr>
            <p:spPr>
              <a:xfrm>
                <a:off x="5968096" y="4581943"/>
                <a:ext cx="513457" cy="830997"/>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1AFF8F7E-428C-4190-BFD1-6243D976E1BB}"/>
                  </a:ext>
                </a:extLst>
              </p:cNvPr>
              <p:cNvSpPr txBox="1"/>
              <p:nvPr/>
            </p:nvSpPr>
            <p:spPr>
              <a:xfrm>
                <a:off x="2838283" y="4578959"/>
                <a:ext cx="513457" cy="83099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5400" b="0" i="1" smtClean="0">
                          <a:latin typeface="Cambria Math" panose="02040503050406030204" pitchFamily="18" charset="0"/>
                          <a:ea typeface="Cambria Math" panose="02040503050406030204" pitchFamily="18" charset="0"/>
                        </a:rPr>
                        <m:t>=</m:t>
                      </m:r>
                    </m:oMath>
                  </m:oMathPara>
                </a14:m>
                <a:endParaRPr lang="en-US" sz="5400" dirty="0"/>
              </a:p>
            </p:txBody>
          </p:sp>
        </mc:Choice>
        <mc:Fallback xmlns="">
          <p:sp>
            <p:nvSpPr>
              <p:cNvPr id="23" name="TextBox 22">
                <a:extLst>
                  <a:ext uri="{FF2B5EF4-FFF2-40B4-BE49-F238E27FC236}">
                    <a16:creationId xmlns:a16="http://schemas.microsoft.com/office/drawing/2014/main" id="{1AFF8F7E-428C-4190-BFD1-6243D976E1BB}"/>
                  </a:ext>
                </a:extLst>
              </p:cNvPr>
              <p:cNvSpPr txBox="1">
                <a:spLocks noRot="1" noChangeAspect="1" noMove="1" noResize="1" noEditPoints="1" noAdjustHandles="1" noChangeArrowheads="1" noChangeShapeType="1" noTextEdit="1"/>
              </p:cNvSpPr>
              <p:nvPr/>
            </p:nvSpPr>
            <p:spPr>
              <a:xfrm>
                <a:off x="2838283" y="4578959"/>
                <a:ext cx="513457" cy="830997"/>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Rectangle 29">
                <a:extLst>
                  <a:ext uri="{FF2B5EF4-FFF2-40B4-BE49-F238E27FC236}">
                    <a16:creationId xmlns:a16="http://schemas.microsoft.com/office/drawing/2014/main" id="{6C8FC1C9-DF7D-48C0-B0EF-4B5D15E468B7}"/>
                  </a:ext>
                </a:extLst>
              </p:cNvPr>
              <p:cNvSpPr/>
              <p:nvPr/>
            </p:nvSpPr>
            <p:spPr>
              <a:xfrm>
                <a:off x="2706393" y="755935"/>
                <a:ext cx="3867405"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𝑝</m:t>
                      </m:r>
                      <m:d>
                        <m:dPr>
                          <m:ctrlPr>
                            <a:rPr lang="en-US" sz="2800" b="0" i="1" smtClean="0">
                              <a:latin typeface="Cambria Math" panose="02040503050406030204" pitchFamily="18" charset="0"/>
                            </a:rPr>
                          </m:ctrlPr>
                        </m:dPr>
                        <m:e>
                          <m:r>
                            <a:rPr lang="en-US" sz="2800" b="0" i="1" smtClean="0">
                              <a:latin typeface="Cambria Math" panose="02040503050406030204" pitchFamily="18" charset="0"/>
                            </a:rPr>
                            <m:t>𝐻</m:t>
                          </m:r>
                        </m:e>
                        <m:e>
                          <m:r>
                            <a:rPr lang="en-US" sz="2800" b="0" i="1" smtClean="0">
                              <a:latin typeface="Cambria Math" panose="02040503050406030204" pitchFamily="18" charset="0"/>
                            </a:rPr>
                            <m:t>𝐷</m:t>
                          </m:r>
                        </m:e>
                      </m:d>
                      <m:r>
                        <a:rPr lang="en-US" sz="2800" i="1" smtClean="0">
                          <a:latin typeface="Cambria Math" panose="02040503050406030204" pitchFamily="18" charset="0"/>
                          <a:ea typeface="Cambria Math" panose="02040503050406030204" pitchFamily="18" charset="0"/>
                        </a:rPr>
                        <m:t>∝</m:t>
                      </m:r>
                      <m:r>
                        <a:rPr lang="en-US" sz="2800" i="1">
                          <a:latin typeface="Cambria Math" panose="02040503050406030204" pitchFamily="18" charset="0"/>
                        </a:rPr>
                        <m:t>𝑝</m:t>
                      </m:r>
                      <m:d>
                        <m:dPr>
                          <m:ctrlPr>
                            <a:rPr lang="en-US" sz="2800" i="1">
                              <a:latin typeface="Cambria Math" panose="02040503050406030204" pitchFamily="18" charset="0"/>
                            </a:rPr>
                          </m:ctrlPr>
                        </m:dPr>
                        <m:e>
                          <m:r>
                            <a:rPr lang="en-US" sz="2800" b="0" i="1" smtClean="0">
                              <a:latin typeface="Cambria Math" panose="02040503050406030204" pitchFamily="18" charset="0"/>
                            </a:rPr>
                            <m:t>𝐷</m:t>
                          </m:r>
                        </m:e>
                        <m:e>
                          <m:r>
                            <a:rPr lang="en-US" sz="2800" b="0" i="1" smtClean="0">
                              <a:latin typeface="Cambria Math" panose="02040503050406030204" pitchFamily="18" charset="0"/>
                            </a:rPr>
                            <m:t>𝐻</m:t>
                          </m:r>
                        </m:e>
                      </m:d>
                      <m:r>
                        <a:rPr lang="en-US" sz="2800" b="0" i="1" smtClean="0">
                          <a:latin typeface="Cambria Math" panose="02040503050406030204" pitchFamily="18" charset="0"/>
                        </a:rPr>
                        <m:t>𝑝</m:t>
                      </m:r>
                      <m:d>
                        <m:dPr>
                          <m:ctrlPr>
                            <a:rPr lang="en-US" sz="2800" b="0" i="1" smtClean="0">
                              <a:latin typeface="Cambria Math" panose="02040503050406030204" pitchFamily="18" charset="0"/>
                            </a:rPr>
                          </m:ctrlPr>
                        </m:dPr>
                        <m:e>
                          <m:r>
                            <a:rPr lang="en-US" sz="2800" b="0" i="1" smtClean="0">
                              <a:latin typeface="Cambria Math" panose="02040503050406030204" pitchFamily="18" charset="0"/>
                            </a:rPr>
                            <m:t>𝐻</m:t>
                          </m:r>
                        </m:e>
                      </m:d>
                    </m:oMath>
                  </m:oMathPara>
                </a14:m>
                <a:endParaRPr lang="en-US" sz="2800" dirty="0"/>
              </a:p>
            </p:txBody>
          </p:sp>
        </mc:Choice>
        <mc:Fallback xmlns="">
          <p:sp>
            <p:nvSpPr>
              <p:cNvPr id="30" name="Rectangle 29">
                <a:extLst>
                  <a:ext uri="{FF2B5EF4-FFF2-40B4-BE49-F238E27FC236}">
                    <a16:creationId xmlns:a16="http://schemas.microsoft.com/office/drawing/2014/main" id="{6C8FC1C9-DF7D-48C0-B0EF-4B5D15E468B7}"/>
                  </a:ext>
                </a:extLst>
              </p:cNvPr>
              <p:cNvSpPr>
                <a:spLocks noRot="1" noChangeAspect="1" noMove="1" noResize="1" noEditPoints="1" noAdjustHandles="1" noChangeArrowheads="1" noChangeShapeType="1" noTextEdit="1"/>
              </p:cNvSpPr>
              <p:nvPr/>
            </p:nvSpPr>
            <p:spPr>
              <a:xfrm>
                <a:off x="2706393" y="755935"/>
                <a:ext cx="3867405" cy="523220"/>
              </a:xfrm>
              <a:prstGeom prst="rect">
                <a:avLst/>
              </a:prstGeom>
              <a:blipFill>
                <a:blip r:embed="rId11"/>
                <a:stretch>
                  <a:fillRect/>
                </a:stretch>
              </a:blipFill>
            </p:spPr>
            <p:txBody>
              <a:bodyPr/>
              <a:lstStyle/>
              <a:p>
                <a:r>
                  <a:rPr lang="en-US">
                    <a:noFill/>
                  </a:rPr>
                  <a:t> </a:t>
                </a:r>
              </a:p>
            </p:txBody>
          </p:sp>
        </mc:Fallback>
      </mc:AlternateContent>
      <p:sp>
        <p:nvSpPr>
          <p:cNvPr id="31" name="Text Placeholder 1">
            <a:extLst>
              <a:ext uri="{FF2B5EF4-FFF2-40B4-BE49-F238E27FC236}">
                <a16:creationId xmlns:a16="http://schemas.microsoft.com/office/drawing/2014/main" id="{B921F3A5-C221-436B-865F-C0F5D1BB665E}"/>
              </a:ext>
            </a:extLst>
          </p:cNvPr>
          <p:cNvSpPr>
            <a:spLocks noGrp="1"/>
          </p:cNvSpPr>
          <p:nvPr>
            <p:ph type="body" sz="quarter" idx="10"/>
          </p:nvPr>
        </p:nvSpPr>
        <p:spPr>
          <a:xfrm>
            <a:off x="3885233" y="3429000"/>
            <a:ext cx="1373533" cy="887895"/>
          </a:xfrm>
        </p:spPr>
        <p:txBody>
          <a:bodyPr>
            <a:normAutofit/>
          </a:bodyPr>
          <a:lstStyle/>
          <a:p>
            <a:pPr algn="ctr"/>
            <a:r>
              <a:rPr lang="en-US" sz="5400" b="1" dirty="0"/>
              <a:t>OR</a:t>
            </a:r>
          </a:p>
        </p:txBody>
      </p:sp>
      <p:grpSp>
        <p:nvGrpSpPr>
          <p:cNvPr id="16" name="Group 15">
            <a:extLst>
              <a:ext uri="{FF2B5EF4-FFF2-40B4-BE49-F238E27FC236}">
                <a16:creationId xmlns:a16="http://schemas.microsoft.com/office/drawing/2014/main" id="{A5B1B9F0-2D96-426B-A0F1-774D17C15055}"/>
              </a:ext>
            </a:extLst>
          </p:cNvPr>
          <p:cNvGrpSpPr/>
          <p:nvPr/>
        </p:nvGrpSpPr>
        <p:grpSpPr>
          <a:xfrm>
            <a:off x="6617681" y="2834136"/>
            <a:ext cx="2152547" cy="1714833"/>
            <a:chOff x="7525889" y="-586128"/>
            <a:chExt cx="1923229" cy="1714833"/>
          </a:xfrm>
        </p:grpSpPr>
        <p:sp>
          <p:nvSpPr>
            <p:cNvPr id="17" name="Rectangle 16">
              <a:extLst>
                <a:ext uri="{FF2B5EF4-FFF2-40B4-BE49-F238E27FC236}">
                  <a16:creationId xmlns:a16="http://schemas.microsoft.com/office/drawing/2014/main" id="{83A1DC0A-DA48-4460-8096-DCAA80D2A5FE}"/>
                </a:ext>
              </a:extLst>
            </p:cNvPr>
            <p:cNvSpPr/>
            <p:nvPr/>
          </p:nvSpPr>
          <p:spPr>
            <a:xfrm flipH="1">
              <a:off x="7525889" y="-74443"/>
              <a:ext cx="1923229" cy="1203148"/>
            </a:xfrm>
            <a:prstGeom prst="rect">
              <a:avLst/>
            </a:prstGeom>
            <a:solidFill>
              <a:srgbClr val="FFFF00"/>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Prior: any one of these functions could be the “right” function</a:t>
              </a:r>
            </a:p>
          </p:txBody>
        </p:sp>
        <p:cxnSp>
          <p:nvCxnSpPr>
            <p:cNvPr id="18" name="Straight Arrow Connector 17">
              <a:extLst>
                <a:ext uri="{FF2B5EF4-FFF2-40B4-BE49-F238E27FC236}">
                  <a16:creationId xmlns:a16="http://schemas.microsoft.com/office/drawing/2014/main" id="{8D5EA7DC-8CDF-4C3A-9155-6561B2993F57}"/>
                </a:ext>
              </a:extLst>
            </p:cNvPr>
            <p:cNvCxnSpPr>
              <a:cxnSpLocks/>
              <a:stCxn id="17" idx="0"/>
            </p:cNvCxnSpPr>
            <p:nvPr/>
          </p:nvCxnSpPr>
          <p:spPr>
            <a:xfrm flipV="1">
              <a:off x="8487503" y="-586128"/>
              <a:ext cx="0" cy="511685"/>
            </a:xfrm>
            <a:prstGeom prst="straightConnector1">
              <a:avLst/>
            </a:prstGeom>
            <a:ln w="571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D5C37CCE-5527-4C3C-AD61-ADE08BC75075}"/>
              </a:ext>
            </a:extLst>
          </p:cNvPr>
          <p:cNvGrpSpPr/>
          <p:nvPr/>
        </p:nvGrpSpPr>
        <p:grpSpPr>
          <a:xfrm>
            <a:off x="3488869" y="2834136"/>
            <a:ext cx="2152547" cy="1714833"/>
            <a:chOff x="7525889" y="-586128"/>
            <a:chExt cx="1923229" cy="1714833"/>
          </a:xfrm>
        </p:grpSpPr>
        <p:sp>
          <p:nvSpPr>
            <p:cNvPr id="24" name="Rectangle 23">
              <a:extLst>
                <a:ext uri="{FF2B5EF4-FFF2-40B4-BE49-F238E27FC236}">
                  <a16:creationId xmlns:a16="http://schemas.microsoft.com/office/drawing/2014/main" id="{CFFA1AAC-F4EA-452A-96F5-F6CF8BEE124E}"/>
                </a:ext>
              </a:extLst>
            </p:cNvPr>
            <p:cNvSpPr/>
            <p:nvPr/>
          </p:nvSpPr>
          <p:spPr>
            <a:xfrm flipH="1">
              <a:off x="7525889" y="-74443"/>
              <a:ext cx="1923229" cy="1203148"/>
            </a:xfrm>
            <a:prstGeom prst="rect">
              <a:avLst/>
            </a:prstGeom>
            <a:solidFill>
              <a:srgbClr val="FFFF00"/>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Observe M&amp;S output</a:t>
              </a:r>
            </a:p>
          </p:txBody>
        </p:sp>
        <p:cxnSp>
          <p:nvCxnSpPr>
            <p:cNvPr id="25" name="Straight Arrow Connector 24">
              <a:extLst>
                <a:ext uri="{FF2B5EF4-FFF2-40B4-BE49-F238E27FC236}">
                  <a16:creationId xmlns:a16="http://schemas.microsoft.com/office/drawing/2014/main" id="{EE19C906-D999-4D3E-A06B-4948581C78ED}"/>
                </a:ext>
              </a:extLst>
            </p:cNvPr>
            <p:cNvCxnSpPr>
              <a:cxnSpLocks/>
              <a:stCxn id="24" idx="0"/>
            </p:cNvCxnSpPr>
            <p:nvPr/>
          </p:nvCxnSpPr>
          <p:spPr>
            <a:xfrm flipV="1">
              <a:off x="8487503" y="-586128"/>
              <a:ext cx="0" cy="511685"/>
            </a:xfrm>
            <a:prstGeom prst="straightConnector1">
              <a:avLst/>
            </a:prstGeom>
            <a:ln w="571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46AFDF77-9AF5-4578-8293-F60912C6A506}"/>
              </a:ext>
            </a:extLst>
          </p:cNvPr>
          <p:cNvGrpSpPr/>
          <p:nvPr/>
        </p:nvGrpSpPr>
        <p:grpSpPr>
          <a:xfrm>
            <a:off x="490864" y="2087217"/>
            <a:ext cx="2152547" cy="2461752"/>
            <a:chOff x="7525889" y="-1333047"/>
            <a:chExt cx="1923229" cy="2461752"/>
          </a:xfrm>
        </p:grpSpPr>
        <p:sp>
          <p:nvSpPr>
            <p:cNvPr id="32" name="Rectangle 31">
              <a:extLst>
                <a:ext uri="{FF2B5EF4-FFF2-40B4-BE49-F238E27FC236}">
                  <a16:creationId xmlns:a16="http://schemas.microsoft.com/office/drawing/2014/main" id="{DBA704FF-0AA8-4D46-80FC-DA3E6792471D}"/>
                </a:ext>
              </a:extLst>
            </p:cNvPr>
            <p:cNvSpPr/>
            <p:nvPr/>
          </p:nvSpPr>
          <p:spPr>
            <a:xfrm flipH="1">
              <a:off x="7525889" y="-74443"/>
              <a:ext cx="1923229" cy="1203148"/>
            </a:xfrm>
            <a:prstGeom prst="rect">
              <a:avLst/>
            </a:prstGeom>
            <a:solidFill>
              <a:srgbClr val="FFFF00"/>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Posterior: only functions connecting observed points could be “right”</a:t>
              </a:r>
            </a:p>
          </p:txBody>
        </p:sp>
        <p:cxnSp>
          <p:nvCxnSpPr>
            <p:cNvPr id="33" name="Straight Arrow Connector 32">
              <a:extLst>
                <a:ext uri="{FF2B5EF4-FFF2-40B4-BE49-F238E27FC236}">
                  <a16:creationId xmlns:a16="http://schemas.microsoft.com/office/drawing/2014/main" id="{83E9CC92-C433-45C1-8D38-7E04BC86684D}"/>
                </a:ext>
              </a:extLst>
            </p:cNvPr>
            <p:cNvCxnSpPr>
              <a:cxnSpLocks/>
              <a:stCxn id="32" idx="0"/>
            </p:cNvCxnSpPr>
            <p:nvPr/>
          </p:nvCxnSpPr>
          <p:spPr>
            <a:xfrm flipV="1">
              <a:off x="8487503" y="-1333047"/>
              <a:ext cx="0" cy="1258604"/>
            </a:xfrm>
            <a:prstGeom prst="straightConnector1">
              <a:avLst/>
            </a:prstGeom>
            <a:ln w="571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3034776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CD33F1CC-DCE8-49D0-AC16-347563F67B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7503" y="4261078"/>
            <a:ext cx="2523968" cy="1872887"/>
          </a:xfrm>
          <a:prstGeom prst="rect">
            <a:avLst/>
          </a:prstGeom>
        </p:spPr>
      </p:pic>
      <p:pic>
        <p:nvPicPr>
          <p:cNvPr id="20" name="Picture 19">
            <a:extLst>
              <a:ext uri="{FF2B5EF4-FFF2-40B4-BE49-F238E27FC236}">
                <a16:creationId xmlns:a16="http://schemas.microsoft.com/office/drawing/2014/main" id="{58107A92-5CEB-44CF-A50E-DEBDC99AFFB3}"/>
              </a:ext>
            </a:extLst>
          </p:cNvPr>
          <p:cNvPicPr>
            <a:picLocks noChangeAspect="1"/>
          </p:cNvPicPr>
          <p:nvPr/>
        </p:nvPicPr>
        <p:blipFill>
          <a:blip r:embed="rId4"/>
          <a:stretch>
            <a:fillRect/>
          </a:stretch>
        </p:blipFill>
        <p:spPr>
          <a:xfrm>
            <a:off x="3311502" y="4175038"/>
            <a:ext cx="2523969" cy="2044967"/>
          </a:xfrm>
          <a:prstGeom prst="rect">
            <a:avLst/>
          </a:prstGeom>
        </p:spPr>
      </p:pic>
      <p:sp>
        <p:nvSpPr>
          <p:cNvPr id="3" name="Title 2">
            <a:extLst>
              <a:ext uri="{FF2B5EF4-FFF2-40B4-BE49-F238E27FC236}">
                <a16:creationId xmlns:a16="http://schemas.microsoft.com/office/drawing/2014/main" id="{52D3C258-B2F4-415A-9D1C-82770B4B6186}"/>
              </a:ext>
            </a:extLst>
          </p:cNvPr>
          <p:cNvSpPr>
            <a:spLocks noGrp="1"/>
          </p:cNvSpPr>
          <p:nvPr>
            <p:ph type="title"/>
          </p:nvPr>
        </p:nvSpPr>
        <p:spPr>
          <a:xfrm>
            <a:off x="234683" y="205099"/>
            <a:ext cx="8674639" cy="918445"/>
          </a:xfrm>
        </p:spPr>
        <p:txBody>
          <a:bodyPr/>
          <a:lstStyle/>
          <a:p>
            <a:r>
              <a:rPr lang="en-US" dirty="0"/>
              <a:t>GP interpolation is Bayesian inference on a function</a:t>
            </a:r>
          </a:p>
        </p:txBody>
      </p:sp>
      <p:sp>
        <p:nvSpPr>
          <p:cNvPr id="4" name="Text Placeholder 3">
            <a:extLst>
              <a:ext uri="{FF2B5EF4-FFF2-40B4-BE49-F238E27FC236}">
                <a16:creationId xmlns:a16="http://schemas.microsoft.com/office/drawing/2014/main" id="{F1C16B48-3BA3-41FF-9852-063472F5A424}"/>
              </a:ext>
            </a:extLst>
          </p:cNvPr>
          <p:cNvSpPr>
            <a:spLocks noGrp="1"/>
          </p:cNvSpPr>
          <p:nvPr>
            <p:ph type="body" sz="quarter" idx="11"/>
          </p:nvPr>
        </p:nvSpPr>
        <p:spPr/>
        <p:txBody>
          <a:bodyPr/>
          <a:lstStyle/>
          <a:p>
            <a:r>
              <a:rPr lang="en-US" dirty="0"/>
              <a:t>GP: Gaussian Process; M&amp;S: Modeling and Simulation</a:t>
            </a:r>
          </a:p>
        </p:txBody>
      </p:sp>
      <p:pic>
        <p:nvPicPr>
          <p:cNvPr id="15" name="Picture 14">
            <a:extLst>
              <a:ext uri="{FF2B5EF4-FFF2-40B4-BE49-F238E27FC236}">
                <a16:creationId xmlns:a16="http://schemas.microsoft.com/office/drawing/2014/main" id="{0BA65028-DE19-457A-8C4A-535560C65BBA}"/>
              </a:ext>
            </a:extLst>
          </p:cNvPr>
          <p:cNvPicPr>
            <a:picLocks noChangeAspect="1"/>
          </p:cNvPicPr>
          <p:nvPr/>
        </p:nvPicPr>
        <p:blipFill>
          <a:blip r:embed="rId5"/>
          <a:stretch>
            <a:fillRect/>
          </a:stretch>
        </p:blipFill>
        <p:spPr>
          <a:xfrm>
            <a:off x="119443" y="1530449"/>
            <a:ext cx="2523968" cy="2044967"/>
          </a:xfrm>
          <a:prstGeom prst="rect">
            <a:avLst/>
          </a:prstGeom>
        </p:spPr>
      </p:pic>
      <p:pic>
        <p:nvPicPr>
          <p:cNvPr id="14" name="Picture 13">
            <a:extLst>
              <a:ext uri="{FF2B5EF4-FFF2-40B4-BE49-F238E27FC236}">
                <a16:creationId xmlns:a16="http://schemas.microsoft.com/office/drawing/2014/main" id="{F8480BA9-97F5-4D0F-839A-843D3BAA4BD9}"/>
              </a:ext>
            </a:extLst>
          </p:cNvPr>
          <p:cNvPicPr>
            <a:picLocks noChangeAspect="1"/>
          </p:cNvPicPr>
          <p:nvPr/>
        </p:nvPicPr>
        <p:blipFill>
          <a:blip r:embed="rId4"/>
          <a:stretch>
            <a:fillRect/>
          </a:stretch>
        </p:blipFill>
        <p:spPr>
          <a:xfrm>
            <a:off x="3294815" y="1530449"/>
            <a:ext cx="2523969" cy="2044967"/>
          </a:xfrm>
          <a:prstGeom prst="rect">
            <a:avLst/>
          </a:prstGeom>
        </p:spPr>
      </p:pic>
      <p:pic>
        <p:nvPicPr>
          <p:cNvPr id="13" name="Picture 12">
            <a:extLst>
              <a:ext uri="{FF2B5EF4-FFF2-40B4-BE49-F238E27FC236}">
                <a16:creationId xmlns:a16="http://schemas.microsoft.com/office/drawing/2014/main" id="{ACAC6BB5-7082-4488-B99F-533D36900955}"/>
              </a:ext>
            </a:extLst>
          </p:cNvPr>
          <p:cNvPicPr>
            <a:picLocks noChangeAspect="1"/>
          </p:cNvPicPr>
          <p:nvPr/>
        </p:nvPicPr>
        <p:blipFill>
          <a:blip r:embed="rId6"/>
          <a:stretch>
            <a:fillRect/>
          </a:stretch>
        </p:blipFill>
        <p:spPr>
          <a:xfrm>
            <a:off x="6442128" y="1530450"/>
            <a:ext cx="2523970" cy="2044968"/>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81D8BD77-C956-4F97-A794-50A630E03694}"/>
                  </a:ext>
                </a:extLst>
              </p:cNvPr>
              <p:cNvSpPr txBox="1"/>
              <p:nvPr/>
            </p:nvSpPr>
            <p:spPr>
              <a:xfrm>
                <a:off x="5951409" y="1937354"/>
                <a:ext cx="513457" cy="83099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5400" i="1" smtClean="0">
                          <a:latin typeface="Cambria Math" panose="02040503050406030204" pitchFamily="18" charset="0"/>
                          <a:ea typeface="Cambria Math" panose="02040503050406030204" pitchFamily="18" charset="0"/>
                        </a:rPr>
                        <m:t>×</m:t>
                      </m:r>
                    </m:oMath>
                  </m:oMathPara>
                </a14:m>
                <a:endParaRPr lang="en-US" sz="5400" dirty="0"/>
              </a:p>
            </p:txBody>
          </p:sp>
        </mc:Choice>
        <mc:Fallback xmlns="">
          <p:sp>
            <p:nvSpPr>
              <p:cNvPr id="10" name="TextBox 9">
                <a:extLst>
                  <a:ext uri="{FF2B5EF4-FFF2-40B4-BE49-F238E27FC236}">
                    <a16:creationId xmlns:a16="http://schemas.microsoft.com/office/drawing/2014/main" id="{81D8BD77-C956-4F97-A794-50A630E03694}"/>
                  </a:ext>
                </a:extLst>
              </p:cNvPr>
              <p:cNvSpPr txBox="1">
                <a:spLocks noRot="1" noChangeAspect="1" noMove="1" noResize="1" noEditPoints="1" noAdjustHandles="1" noChangeArrowheads="1" noChangeShapeType="1" noTextEdit="1"/>
              </p:cNvSpPr>
              <p:nvPr/>
            </p:nvSpPr>
            <p:spPr>
              <a:xfrm>
                <a:off x="5951409" y="1937354"/>
                <a:ext cx="513457" cy="830997"/>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4D7904BA-A686-4369-9827-596746D34069}"/>
                  </a:ext>
                </a:extLst>
              </p:cNvPr>
              <p:cNvSpPr txBox="1"/>
              <p:nvPr/>
            </p:nvSpPr>
            <p:spPr>
              <a:xfrm>
                <a:off x="2821596" y="1934370"/>
                <a:ext cx="513457" cy="83099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5400" b="0" i="1" smtClean="0">
                          <a:latin typeface="Cambria Math" panose="02040503050406030204" pitchFamily="18" charset="0"/>
                          <a:ea typeface="Cambria Math" panose="02040503050406030204" pitchFamily="18" charset="0"/>
                        </a:rPr>
                        <m:t>=</m:t>
                      </m:r>
                    </m:oMath>
                  </m:oMathPara>
                </a14:m>
                <a:endParaRPr lang="en-US" sz="5400" dirty="0"/>
              </a:p>
            </p:txBody>
          </p:sp>
        </mc:Choice>
        <mc:Fallback xmlns="">
          <p:sp>
            <p:nvSpPr>
              <p:cNvPr id="11" name="TextBox 10">
                <a:extLst>
                  <a:ext uri="{FF2B5EF4-FFF2-40B4-BE49-F238E27FC236}">
                    <a16:creationId xmlns:a16="http://schemas.microsoft.com/office/drawing/2014/main" id="{4D7904BA-A686-4369-9827-596746D34069}"/>
                  </a:ext>
                </a:extLst>
              </p:cNvPr>
              <p:cNvSpPr txBox="1">
                <a:spLocks noRot="1" noChangeAspect="1" noMove="1" noResize="1" noEditPoints="1" noAdjustHandles="1" noChangeArrowheads="1" noChangeShapeType="1" noTextEdit="1"/>
              </p:cNvSpPr>
              <p:nvPr/>
            </p:nvSpPr>
            <p:spPr>
              <a:xfrm>
                <a:off x="2821596" y="1934370"/>
                <a:ext cx="513457" cy="830997"/>
              </a:xfrm>
              <a:prstGeom prst="rect">
                <a:avLst/>
              </a:prstGeom>
              <a:blipFill>
                <a:blip r:embed="rId8"/>
                <a:stretch>
                  <a:fillRect/>
                </a:stretch>
              </a:blipFill>
            </p:spPr>
            <p:txBody>
              <a:bodyPr/>
              <a:lstStyle/>
              <a:p>
                <a:r>
                  <a:rPr lang="en-US">
                    <a:noFill/>
                  </a:rPr>
                  <a:t> </a:t>
                </a:r>
              </a:p>
            </p:txBody>
          </p:sp>
        </mc:Fallback>
      </mc:AlternateContent>
      <p:pic>
        <p:nvPicPr>
          <p:cNvPr id="28" name="Picture 27">
            <a:extLst>
              <a:ext uri="{FF2B5EF4-FFF2-40B4-BE49-F238E27FC236}">
                <a16:creationId xmlns:a16="http://schemas.microsoft.com/office/drawing/2014/main" id="{118529C3-EF59-4895-ACC1-FD8257B88987}"/>
              </a:ext>
            </a:extLst>
          </p:cNvPr>
          <p:cNvPicPr>
            <a:picLocks noChangeAspect="1"/>
          </p:cNvPicPr>
          <p:nvPr/>
        </p:nvPicPr>
        <p:blipFill>
          <a:blip r:embed="rId9"/>
          <a:stretch>
            <a:fillRect/>
          </a:stretch>
        </p:blipFill>
        <p:spPr>
          <a:xfrm>
            <a:off x="6458815" y="4175038"/>
            <a:ext cx="2523969" cy="2044968"/>
          </a:xfrm>
          <a:prstGeom prst="rect">
            <a:avLst/>
          </a:prstGeom>
        </p:spPr>
      </p:pic>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1FE8D7ED-8C88-4AB2-832C-A7A4F9FEF5BA}"/>
                  </a:ext>
                </a:extLst>
              </p:cNvPr>
              <p:cNvSpPr txBox="1"/>
              <p:nvPr/>
            </p:nvSpPr>
            <p:spPr>
              <a:xfrm>
                <a:off x="5968096" y="4581943"/>
                <a:ext cx="513457" cy="83099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5400" i="1" smtClean="0">
                          <a:latin typeface="Cambria Math" panose="02040503050406030204" pitchFamily="18" charset="0"/>
                          <a:ea typeface="Cambria Math" panose="02040503050406030204" pitchFamily="18" charset="0"/>
                        </a:rPr>
                        <m:t>×</m:t>
                      </m:r>
                    </m:oMath>
                  </m:oMathPara>
                </a14:m>
                <a:endParaRPr lang="en-US" sz="5400" dirty="0"/>
              </a:p>
            </p:txBody>
          </p:sp>
        </mc:Choice>
        <mc:Fallback xmlns="">
          <p:sp>
            <p:nvSpPr>
              <p:cNvPr id="22" name="TextBox 21">
                <a:extLst>
                  <a:ext uri="{FF2B5EF4-FFF2-40B4-BE49-F238E27FC236}">
                    <a16:creationId xmlns:a16="http://schemas.microsoft.com/office/drawing/2014/main" id="{1FE8D7ED-8C88-4AB2-832C-A7A4F9FEF5BA}"/>
                  </a:ext>
                </a:extLst>
              </p:cNvPr>
              <p:cNvSpPr txBox="1">
                <a:spLocks noRot="1" noChangeAspect="1" noMove="1" noResize="1" noEditPoints="1" noAdjustHandles="1" noChangeArrowheads="1" noChangeShapeType="1" noTextEdit="1"/>
              </p:cNvSpPr>
              <p:nvPr/>
            </p:nvSpPr>
            <p:spPr>
              <a:xfrm>
                <a:off x="5968096" y="4581943"/>
                <a:ext cx="513457" cy="830997"/>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1AFF8F7E-428C-4190-BFD1-6243D976E1BB}"/>
                  </a:ext>
                </a:extLst>
              </p:cNvPr>
              <p:cNvSpPr txBox="1"/>
              <p:nvPr/>
            </p:nvSpPr>
            <p:spPr>
              <a:xfrm>
                <a:off x="2838283" y="4578959"/>
                <a:ext cx="513457" cy="83099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5400" b="0" i="1" smtClean="0">
                          <a:latin typeface="Cambria Math" panose="02040503050406030204" pitchFamily="18" charset="0"/>
                          <a:ea typeface="Cambria Math" panose="02040503050406030204" pitchFamily="18" charset="0"/>
                        </a:rPr>
                        <m:t>=</m:t>
                      </m:r>
                    </m:oMath>
                  </m:oMathPara>
                </a14:m>
                <a:endParaRPr lang="en-US" sz="5400" dirty="0"/>
              </a:p>
            </p:txBody>
          </p:sp>
        </mc:Choice>
        <mc:Fallback xmlns="">
          <p:sp>
            <p:nvSpPr>
              <p:cNvPr id="23" name="TextBox 22">
                <a:extLst>
                  <a:ext uri="{FF2B5EF4-FFF2-40B4-BE49-F238E27FC236}">
                    <a16:creationId xmlns:a16="http://schemas.microsoft.com/office/drawing/2014/main" id="{1AFF8F7E-428C-4190-BFD1-6243D976E1BB}"/>
                  </a:ext>
                </a:extLst>
              </p:cNvPr>
              <p:cNvSpPr txBox="1">
                <a:spLocks noRot="1" noChangeAspect="1" noMove="1" noResize="1" noEditPoints="1" noAdjustHandles="1" noChangeArrowheads="1" noChangeShapeType="1" noTextEdit="1"/>
              </p:cNvSpPr>
              <p:nvPr/>
            </p:nvSpPr>
            <p:spPr>
              <a:xfrm>
                <a:off x="2838283" y="4578959"/>
                <a:ext cx="513457" cy="830997"/>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Rectangle 29">
                <a:extLst>
                  <a:ext uri="{FF2B5EF4-FFF2-40B4-BE49-F238E27FC236}">
                    <a16:creationId xmlns:a16="http://schemas.microsoft.com/office/drawing/2014/main" id="{6C8FC1C9-DF7D-48C0-B0EF-4B5D15E468B7}"/>
                  </a:ext>
                </a:extLst>
              </p:cNvPr>
              <p:cNvSpPr/>
              <p:nvPr/>
            </p:nvSpPr>
            <p:spPr>
              <a:xfrm>
                <a:off x="2706393" y="755935"/>
                <a:ext cx="3867405"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𝑝</m:t>
                      </m:r>
                      <m:d>
                        <m:dPr>
                          <m:ctrlPr>
                            <a:rPr lang="en-US" sz="2800" b="0" i="1" smtClean="0">
                              <a:latin typeface="Cambria Math" panose="02040503050406030204" pitchFamily="18" charset="0"/>
                            </a:rPr>
                          </m:ctrlPr>
                        </m:dPr>
                        <m:e>
                          <m:r>
                            <a:rPr lang="en-US" sz="2800" b="0" i="1" smtClean="0">
                              <a:latin typeface="Cambria Math" panose="02040503050406030204" pitchFamily="18" charset="0"/>
                            </a:rPr>
                            <m:t>𝐻</m:t>
                          </m:r>
                        </m:e>
                        <m:e>
                          <m:r>
                            <a:rPr lang="en-US" sz="2800" b="0" i="1" smtClean="0">
                              <a:latin typeface="Cambria Math" panose="02040503050406030204" pitchFamily="18" charset="0"/>
                            </a:rPr>
                            <m:t>𝐷</m:t>
                          </m:r>
                        </m:e>
                      </m:d>
                      <m:r>
                        <a:rPr lang="en-US" sz="2800" i="1" smtClean="0">
                          <a:latin typeface="Cambria Math" panose="02040503050406030204" pitchFamily="18" charset="0"/>
                          <a:ea typeface="Cambria Math" panose="02040503050406030204" pitchFamily="18" charset="0"/>
                        </a:rPr>
                        <m:t>∝</m:t>
                      </m:r>
                      <m:r>
                        <a:rPr lang="en-US" sz="2800" i="1">
                          <a:latin typeface="Cambria Math" panose="02040503050406030204" pitchFamily="18" charset="0"/>
                        </a:rPr>
                        <m:t>𝑝</m:t>
                      </m:r>
                      <m:d>
                        <m:dPr>
                          <m:ctrlPr>
                            <a:rPr lang="en-US" sz="2800" i="1">
                              <a:latin typeface="Cambria Math" panose="02040503050406030204" pitchFamily="18" charset="0"/>
                            </a:rPr>
                          </m:ctrlPr>
                        </m:dPr>
                        <m:e>
                          <m:r>
                            <a:rPr lang="en-US" sz="2800" b="0" i="1" smtClean="0">
                              <a:latin typeface="Cambria Math" panose="02040503050406030204" pitchFamily="18" charset="0"/>
                            </a:rPr>
                            <m:t>𝐷</m:t>
                          </m:r>
                        </m:e>
                        <m:e>
                          <m:r>
                            <a:rPr lang="en-US" sz="2800" b="0" i="1" smtClean="0">
                              <a:latin typeface="Cambria Math" panose="02040503050406030204" pitchFamily="18" charset="0"/>
                            </a:rPr>
                            <m:t>𝐻</m:t>
                          </m:r>
                        </m:e>
                      </m:d>
                      <m:r>
                        <a:rPr lang="en-US" sz="2800" b="0" i="1" smtClean="0">
                          <a:latin typeface="Cambria Math" panose="02040503050406030204" pitchFamily="18" charset="0"/>
                        </a:rPr>
                        <m:t>𝑝</m:t>
                      </m:r>
                      <m:d>
                        <m:dPr>
                          <m:ctrlPr>
                            <a:rPr lang="en-US" sz="2800" b="0" i="1" smtClean="0">
                              <a:latin typeface="Cambria Math" panose="02040503050406030204" pitchFamily="18" charset="0"/>
                            </a:rPr>
                          </m:ctrlPr>
                        </m:dPr>
                        <m:e>
                          <m:r>
                            <a:rPr lang="en-US" sz="2800" b="0" i="1" smtClean="0">
                              <a:latin typeface="Cambria Math" panose="02040503050406030204" pitchFamily="18" charset="0"/>
                            </a:rPr>
                            <m:t>𝐻</m:t>
                          </m:r>
                        </m:e>
                      </m:d>
                    </m:oMath>
                  </m:oMathPara>
                </a14:m>
                <a:endParaRPr lang="en-US" sz="2800" dirty="0"/>
              </a:p>
            </p:txBody>
          </p:sp>
        </mc:Choice>
        <mc:Fallback xmlns="">
          <p:sp>
            <p:nvSpPr>
              <p:cNvPr id="30" name="Rectangle 29">
                <a:extLst>
                  <a:ext uri="{FF2B5EF4-FFF2-40B4-BE49-F238E27FC236}">
                    <a16:creationId xmlns:a16="http://schemas.microsoft.com/office/drawing/2014/main" id="{6C8FC1C9-DF7D-48C0-B0EF-4B5D15E468B7}"/>
                  </a:ext>
                </a:extLst>
              </p:cNvPr>
              <p:cNvSpPr>
                <a:spLocks noRot="1" noChangeAspect="1" noMove="1" noResize="1" noEditPoints="1" noAdjustHandles="1" noChangeArrowheads="1" noChangeShapeType="1" noTextEdit="1"/>
              </p:cNvSpPr>
              <p:nvPr/>
            </p:nvSpPr>
            <p:spPr>
              <a:xfrm>
                <a:off x="2706393" y="755935"/>
                <a:ext cx="3867405" cy="523220"/>
              </a:xfrm>
              <a:prstGeom prst="rect">
                <a:avLst/>
              </a:prstGeom>
              <a:blipFill>
                <a:blip r:embed="rId12"/>
                <a:stretch>
                  <a:fillRect/>
                </a:stretch>
              </a:blipFill>
            </p:spPr>
            <p:txBody>
              <a:bodyPr/>
              <a:lstStyle/>
              <a:p>
                <a:r>
                  <a:rPr lang="en-US">
                    <a:noFill/>
                  </a:rPr>
                  <a:t> </a:t>
                </a:r>
              </a:p>
            </p:txBody>
          </p:sp>
        </mc:Fallback>
      </mc:AlternateContent>
      <p:sp>
        <p:nvSpPr>
          <p:cNvPr id="31" name="Text Placeholder 1">
            <a:extLst>
              <a:ext uri="{FF2B5EF4-FFF2-40B4-BE49-F238E27FC236}">
                <a16:creationId xmlns:a16="http://schemas.microsoft.com/office/drawing/2014/main" id="{B921F3A5-C221-436B-865F-C0F5D1BB665E}"/>
              </a:ext>
            </a:extLst>
          </p:cNvPr>
          <p:cNvSpPr>
            <a:spLocks noGrp="1"/>
          </p:cNvSpPr>
          <p:nvPr>
            <p:ph type="body" sz="quarter" idx="10"/>
          </p:nvPr>
        </p:nvSpPr>
        <p:spPr>
          <a:xfrm>
            <a:off x="3885233" y="3429000"/>
            <a:ext cx="1373533" cy="887895"/>
          </a:xfrm>
        </p:spPr>
        <p:txBody>
          <a:bodyPr>
            <a:normAutofit/>
          </a:bodyPr>
          <a:lstStyle/>
          <a:p>
            <a:pPr algn="ctr"/>
            <a:r>
              <a:rPr lang="en-US" sz="5400" b="1" dirty="0"/>
              <a:t>OR</a:t>
            </a:r>
          </a:p>
        </p:txBody>
      </p:sp>
      <p:grpSp>
        <p:nvGrpSpPr>
          <p:cNvPr id="16" name="Group 15">
            <a:extLst>
              <a:ext uri="{FF2B5EF4-FFF2-40B4-BE49-F238E27FC236}">
                <a16:creationId xmlns:a16="http://schemas.microsoft.com/office/drawing/2014/main" id="{A5B1B9F0-2D96-426B-A0F1-774D17C15055}"/>
              </a:ext>
            </a:extLst>
          </p:cNvPr>
          <p:cNvGrpSpPr/>
          <p:nvPr/>
        </p:nvGrpSpPr>
        <p:grpSpPr>
          <a:xfrm>
            <a:off x="6756775" y="2484253"/>
            <a:ext cx="2152547" cy="1723136"/>
            <a:chOff x="7525889" y="-74443"/>
            <a:chExt cx="1923229" cy="1723136"/>
          </a:xfrm>
        </p:grpSpPr>
        <p:sp>
          <p:nvSpPr>
            <p:cNvPr id="17" name="Rectangle 16">
              <a:extLst>
                <a:ext uri="{FF2B5EF4-FFF2-40B4-BE49-F238E27FC236}">
                  <a16:creationId xmlns:a16="http://schemas.microsoft.com/office/drawing/2014/main" id="{83A1DC0A-DA48-4460-8096-DCAA80D2A5FE}"/>
                </a:ext>
              </a:extLst>
            </p:cNvPr>
            <p:cNvSpPr/>
            <p:nvPr/>
          </p:nvSpPr>
          <p:spPr>
            <a:xfrm flipH="1">
              <a:off x="7525889" y="-74443"/>
              <a:ext cx="1923229" cy="1203148"/>
            </a:xfrm>
            <a:prstGeom prst="rect">
              <a:avLst/>
            </a:prstGeom>
            <a:solidFill>
              <a:srgbClr val="FFFF00"/>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(Pointwise) credible regions for the function’s value under the prior</a:t>
              </a:r>
            </a:p>
          </p:txBody>
        </p:sp>
        <p:cxnSp>
          <p:nvCxnSpPr>
            <p:cNvPr id="18" name="Straight Arrow Connector 17">
              <a:extLst>
                <a:ext uri="{FF2B5EF4-FFF2-40B4-BE49-F238E27FC236}">
                  <a16:creationId xmlns:a16="http://schemas.microsoft.com/office/drawing/2014/main" id="{8D5EA7DC-8CDF-4C3A-9155-6561B2993F57}"/>
                </a:ext>
              </a:extLst>
            </p:cNvPr>
            <p:cNvCxnSpPr>
              <a:cxnSpLocks/>
              <a:stCxn id="17" idx="2"/>
            </p:cNvCxnSpPr>
            <p:nvPr/>
          </p:nvCxnSpPr>
          <p:spPr>
            <a:xfrm>
              <a:off x="8487503" y="1128705"/>
              <a:ext cx="0" cy="519988"/>
            </a:xfrm>
            <a:prstGeom prst="straightConnector1">
              <a:avLst/>
            </a:prstGeom>
            <a:ln w="571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D5C37CCE-5527-4C3C-AD61-ADE08BC75075}"/>
              </a:ext>
            </a:extLst>
          </p:cNvPr>
          <p:cNvGrpSpPr/>
          <p:nvPr/>
        </p:nvGrpSpPr>
        <p:grpSpPr>
          <a:xfrm>
            <a:off x="3488869" y="2445279"/>
            <a:ext cx="2152547" cy="1957756"/>
            <a:chOff x="7525889" y="-74443"/>
            <a:chExt cx="1923229" cy="1957756"/>
          </a:xfrm>
        </p:grpSpPr>
        <p:sp>
          <p:nvSpPr>
            <p:cNvPr id="24" name="Rectangle 23">
              <a:extLst>
                <a:ext uri="{FF2B5EF4-FFF2-40B4-BE49-F238E27FC236}">
                  <a16:creationId xmlns:a16="http://schemas.microsoft.com/office/drawing/2014/main" id="{CFFA1AAC-F4EA-452A-96F5-F6CF8BEE124E}"/>
                </a:ext>
              </a:extLst>
            </p:cNvPr>
            <p:cNvSpPr/>
            <p:nvPr/>
          </p:nvSpPr>
          <p:spPr>
            <a:xfrm flipH="1">
              <a:off x="7525889" y="-74443"/>
              <a:ext cx="1923229" cy="1203148"/>
            </a:xfrm>
            <a:prstGeom prst="rect">
              <a:avLst/>
            </a:prstGeom>
            <a:solidFill>
              <a:srgbClr val="FFFF00"/>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Observe M&amp;S output</a:t>
              </a:r>
            </a:p>
          </p:txBody>
        </p:sp>
        <p:cxnSp>
          <p:nvCxnSpPr>
            <p:cNvPr id="25" name="Straight Arrow Connector 24">
              <a:extLst>
                <a:ext uri="{FF2B5EF4-FFF2-40B4-BE49-F238E27FC236}">
                  <a16:creationId xmlns:a16="http://schemas.microsoft.com/office/drawing/2014/main" id="{EE19C906-D999-4D3E-A06B-4948581C78ED}"/>
                </a:ext>
              </a:extLst>
            </p:cNvPr>
            <p:cNvCxnSpPr>
              <a:cxnSpLocks/>
              <a:stCxn id="24" idx="2"/>
            </p:cNvCxnSpPr>
            <p:nvPr/>
          </p:nvCxnSpPr>
          <p:spPr>
            <a:xfrm>
              <a:off x="8487503" y="1128705"/>
              <a:ext cx="66968" cy="754608"/>
            </a:xfrm>
            <a:prstGeom prst="straightConnector1">
              <a:avLst/>
            </a:prstGeom>
            <a:ln w="571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46AFDF77-9AF5-4578-8293-F60912C6A506}"/>
              </a:ext>
            </a:extLst>
          </p:cNvPr>
          <p:cNvGrpSpPr/>
          <p:nvPr/>
        </p:nvGrpSpPr>
        <p:grpSpPr>
          <a:xfrm>
            <a:off x="1526686" y="1231150"/>
            <a:ext cx="2152547" cy="3371912"/>
            <a:chOff x="8451361" y="-285915"/>
            <a:chExt cx="1923229" cy="2382452"/>
          </a:xfrm>
        </p:grpSpPr>
        <p:sp>
          <p:nvSpPr>
            <p:cNvPr id="32" name="Rectangle 31">
              <a:extLst>
                <a:ext uri="{FF2B5EF4-FFF2-40B4-BE49-F238E27FC236}">
                  <a16:creationId xmlns:a16="http://schemas.microsoft.com/office/drawing/2014/main" id="{DBA704FF-0AA8-4D46-80FC-DA3E6792471D}"/>
                </a:ext>
              </a:extLst>
            </p:cNvPr>
            <p:cNvSpPr/>
            <p:nvPr/>
          </p:nvSpPr>
          <p:spPr>
            <a:xfrm flipH="1">
              <a:off x="8451361" y="-285915"/>
              <a:ext cx="1923229" cy="1203148"/>
            </a:xfrm>
            <a:prstGeom prst="rect">
              <a:avLst/>
            </a:prstGeom>
            <a:solidFill>
              <a:srgbClr val="FFFF00"/>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Posterior credible regions; at observed output, no uncertainty, but there is at unobserved regions</a:t>
              </a:r>
            </a:p>
          </p:txBody>
        </p:sp>
        <p:cxnSp>
          <p:nvCxnSpPr>
            <p:cNvPr id="33" name="Straight Arrow Connector 32">
              <a:extLst>
                <a:ext uri="{FF2B5EF4-FFF2-40B4-BE49-F238E27FC236}">
                  <a16:creationId xmlns:a16="http://schemas.microsoft.com/office/drawing/2014/main" id="{83E9CC92-C433-45C1-8D38-7E04BC86684D}"/>
                </a:ext>
              </a:extLst>
            </p:cNvPr>
            <p:cNvCxnSpPr>
              <a:cxnSpLocks/>
              <a:stCxn id="32" idx="2"/>
            </p:cNvCxnSpPr>
            <p:nvPr/>
          </p:nvCxnSpPr>
          <p:spPr>
            <a:xfrm flipH="1">
              <a:off x="8723213" y="917233"/>
              <a:ext cx="689763" cy="1179304"/>
            </a:xfrm>
            <a:prstGeom prst="straightConnector1">
              <a:avLst/>
            </a:prstGeom>
            <a:ln w="571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37784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CD33F1CC-DCE8-49D0-AC16-347563F67B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7503" y="4261078"/>
            <a:ext cx="2523968" cy="1872887"/>
          </a:xfrm>
          <a:prstGeom prst="rect">
            <a:avLst/>
          </a:prstGeom>
        </p:spPr>
      </p:pic>
      <p:pic>
        <p:nvPicPr>
          <p:cNvPr id="20" name="Picture 19">
            <a:extLst>
              <a:ext uri="{FF2B5EF4-FFF2-40B4-BE49-F238E27FC236}">
                <a16:creationId xmlns:a16="http://schemas.microsoft.com/office/drawing/2014/main" id="{58107A92-5CEB-44CF-A50E-DEBDC99AFFB3}"/>
              </a:ext>
            </a:extLst>
          </p:cNvPr>
          <p:cNvPicPr>
            <a:picLocks noChangeAspect="1"/>
          </p:cNvPicPr>
          <p:nvPr/>
        </p:nvPicPr>
        <p:blipFill>
          <a:blip r:embed="rId4"/>
          <a:stretch>
            <a:fillRect/>
          </a:stretch>
        </p:blipFill>
        <p:spPr>
          <a:xfrm>
            <a:off x="3311502" y="4175038"/>
            <a:ext cx="2523969" cy="2044967"/>
          </a:xfrm>
          <a:prstGeom prst="rect">
            <a:avLst/>
          </a:prstGeom>
        </p:spPr>
      </p:pic>
      <p:sp>
        <p:nvSpPr>
          <p:cNvPr id="3" name="Title 2">
            <a:extLst>
              <a:ext uri="{FF2B5EF4-FFF2-40B4-BE49-F238E27FC236}">
                <a16:creationId xmlns:a16="http://schemas.microsoft.com/office/drawing/2014/main" id="{52D3C258-B2F4-415A-9D1C-82770B4B6186}"/>
              </a:ext>
            </a:extLst>
          </p:cNvPr>
          <p:cNvSpPr>
            <a:spLocks noGrp="1"/>
          </p:cNvSpPr>
          <p:nvPr>
            <p:ph type="title"/>
          </p:nvPr>
        </p:nvSpPr>
        <p:spPr>
          <a:xfrm>
            <a:off x="234683" y="205099"/>
            <a:ext cx="8674639" cy="918445"/>
          </a:xfrm>
        </p:spPr>
        <p:txBody>
          <a:bodyPr/>
          <a:lstStyle/>
          <a:p>
            <a:r>
              <a:rPr lang="en-US" dirty="0"/>
              <a:t>GP interpolation is Bayesian inference on a function</a:t>
            </a:r>
          </a:p>
        </p:txBody>
      </p:sp>
      <p:sp>
        <p:nvSpPr>
          <p:cNvPr id="4" name="Text Placeholder 3">
            <a:extLst>
              <a:ext uri="{FF2B5EF4-FFF2-40B4-BE49-F238E27FC236}">
                <a16:creationId xmlns:a16="http://schemas.microsoft.com/office/drawing/2014/main" id="{F1C16B48-3BA3-41FF-9852-063472F5A424}"/>
              </a:ext>
            </a:extLst>
          </p:cNvPr>
          <p:cNvSpPr>
            <a:spLocks noGrp="1"/>
          </p:cNvSpPr>
          <p:nvPr>
            <p:ph type="body" sz="quarter" idx="11"/>
          </p:nvPr>
        </p:nvSpPr>
        <p:spPr/>
        <p:txBody>
          <a:bodyPr/>
          <a:lstStyle/>
          <a:p>
            <a:r>
              <a:rPr lang="en-US" dirty="0"/>
              <a:t>GP: Gaussian Process</a:t>
            </a:r>
          </a:p>
        </p:txBody>
      </p:sp>
      <p:pic>
        <p:nvPicPr>
          <p:cNvPr id="15" name="Picture 14">
            <a:extLst>
              <a:ext uri="{FF2B5EF4-FFF2-40B4-BE49-F238E27FC236}">
                <a16:creationId xmlns:a16="http://schemas.microsoft.com/office/drawing/2014/main" id="{0BA65028-DE19-457A-8C4A-535560C65BBA}"/>
              </a:ext>
            </a:extLst>
          </p:cNvPr>
          <p:cNvPicPr>
            <a:picLocks noChangeAspect="1"/>
          </p:cNvPicPr>
          <p:nvPr/>
        </p:nvPicPr>
        <p:blipFill>
          <a:blip r:embed="rId5"/>
          <a:stretch>
            <a:fillRect/>
          </a:stretch>
        </p:blipFill>
        <p:spPr>
          <a:xfrm>
            <a:off x="119443" y="1530449"/>
            <a:ext cx="2523968" cy="2044967"/>
          </a:xfrm>
          <a:prstGeom prst="rect">
            <a:avLst/>
          </a:prstGeom>
        </p:spPr>
      </p:pic>
      <p:pic>
        <p:nvPicPr>
          <p:cNvPr id="14" name="Picture 13">
            <a:extLst>
              <a:ext uri="{FF2B5EF4-FFF2-40B4-BE49-F238E27FC236}">
                <a16:creationId xmlns:a16="http://schemas.microsoft.com/office/drawing/2014/main" id="{F8480BA9-97F5-4D0F-839A-843D3BAA4BD9}"/>
              </a:ext>
            </a:extLst>
          </p:cNvPr>
          <p:cNvPicPr>
            <a:picLocks noChangeAspect="1"/>
          </p:cNvPicPr>
          <p:nvPr/>
        </p:nvPicPr>
        <p:blipFill>
          <a:blip r:embed="rId4"/>
          <a:stretch>
            <a:fillRect/>
          </a:stretch>
        </p:blipFill>
        <p:spPr>
          <a:xfrm>
            <a:off x="3294815" y="1530449"/>
            <a:ext cx="2523969" cy="2044967"/>
          </a:xfrm>
          <a:prstGeom prst="rect">
            <a:avLst/>
          </a:prstGeom>
        </p:spPr>
      </p:pic>
      <p:pic>
        <p:nvPicPr>
          <p:cNvPr id="13" name="Picture 12">
            <a:extLst>
              <a:ext uri="{FF2B5EF4-FFF2-40B4-BE49-F238E27FC236}">
                <a16:creationId xmlns:a16="http://schemas.microsoft.com/office/drawing/2014/main" id="{ACAC6BB5-7082-4488-B99F-533D36900955}"/>
              </a:ext>
            </a:extLst>
          </p:cNvPr>
          <p:cNvPicPr>
            <a:picLocks noChangeAspect="1"/>
          </p:cNvPicPr>
          <p:nvPr/>
        </p:nvPicPr>
        <p:blipFill>
          <a:blip r:embed="rId6"/>
          <a:stretch>
            <a:fillRect/>
          </a:stretch>
        </p:blipFill>
        <p:spPr>
          <a:xfrm>
            <a:off x="6442128" y="1530450"/>
            <a:ext cx="2523970" cy="2044968"/>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81D8BD77-C956-4F97-A794-50A630E03694}"/>
                  </a:ext>
                </a:extLst>
              </p:cNvPr>
              <p:cNvSpPr txBox="1"/>
              <p:nvPr/>
            </p:nvSpPr>
            <p:spPr>
              <a:xfrm>
                <a:off x="5951409" y="1937354"/>
                <a:ext cx="513457" cy="83099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5400" i="1" smtClean="0">
                          <a:latin typeface="Cambria Math" panose="02040503050406030204" pitchFamily="18" charset="0"/>
                          <a:ea typeface="Cambria Math" panose="02040503050406030204" pitchFamily="18" charset="0"/>
                        </a:rPr>
                        <m:t>×</m:t>
                      </m:r>
                    </m:oMath>
                  </m:oMathPara>
                </a14:m>
                <a:endParaRPr lang="en-US" sz="5400" dirty="0"/>
              </a:p>
            </p:txBody>
          </p:sp>
        </mc:Choice>
        <mc:Fallback xmlns="">
          <p:sp>
            <p:nvSpPr>
              <p:cNvPr id="10" name="TextBox 9">
                <a:extLst>
                  <a:ext uri="{FF2B5EF4-FFF2-40B4-BE49-F238E27FC236}">
                    <a16:creationId xmlns:a16="http://schemas.microsoft.com/office/drawing/2014/main" id="{81D8BD77-C956-4F97-A794-50A630E03694}"/>
                  </a:ext>
                </a:extLst>
              </p:cNvPr>
              <p:cNvSpPr txBox="1">
                <a:spLocks noRot="1" noChangeAspect="1" noMove="1" noResize="1" noEditPoints="1" noAdjustHandles="1" noChangeArrowheads="1" noChangeShapeType="1" noTextEdit="1"/>
              </p:cNvSpPr>
              <p:nvPr/>
            </p:nvSpPr>
            <p:spPr>
              <a:xfrm>
                <a:off x="5951409" y="1937354"/>
                <a:ext cx="513457" cy="830997"/>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4D7904BA-A686-4369-9827-596746D34069}"/>
                  </a:ext>
                </a:extLst>
              </p:cNvPr>
              <p:cNvSpPr txBox="1"/>
              <p:nvPr/>
            </p:nvSpPr>
            <p:spPr>
              <a:xfrm>
                <a:off x="2821596" y="1934370"/>
                <a:ext cx="513457" cy="83099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5400" b="0" i="1" smtClean="0">
                          <a:latin typeface="Cambria Math" panose="02040503050406030204" pitchFamily="18" charset="0"/>
                          <a:ea typeface="Cambria Math" panose="02040503050406030204" pitchFamily="18" charset="0"/>
                        </a:rPr>
                        <m:t>=</m:t>
                      </m:r>
                    </m:oMath>
                  </m:oMathPara>
                </a14:m>
                <a:endParaRPr lang="en-US" sz="5400" dirty="0"/>
              </a:p>
            </p:txBody>
          </p:sp>
        </mc:Choice>
        <mc:Fallback xmlns="">
          <p:sp>
            <p:nvSpPr>
              <p:cNvPr id="11" name="TextBox 10">
                <a:extLst>
                  <a:ext uri="{FF2B5EF4-FFF2-40B4-BE49-F238E27FC236}">
                    <a16:creationId xmlns:a16="http://schemas.microsoft.com/office/drawing/2014/main" id="{4D7904BA-A686-4369-9827-596746D34069}"/>
                  </a:ext>
                </a:extLst>
              </p:cNvPr>
              <p:cNvSpPr txBox="1">
                <a:spLocks noRot="1" noChangeAspect="1" noMove="1" noResize="1" noEditPoints="1" noAdjustHandles="1" noChangeArrowheads="1" noChangeShapeType="1" noTextEdit="1"/>
              </p:cNvSpPr>
              <p:nvPr/>
            </p:nvSpPr>
            <p:spPr>
              <a:xfrm>
                <a:off x="2821596" y="1934370"/>
                <a:ext cx="513457" cy="830997"/>
              </a:xfrm>
              <a:prstGeom prst="rect">
                <a:avLst/>
              </a:prstGeom>
              <a:blipFill>
                <a:blip r:embed="rId8"/>
                <a:stretch>
                  <a:fillRect/>
                </a:stretch>
              </a:blipFill>
            </p:spPr>
            <p:txBody>
              <a:bodyPr/>
              <a:lstStyle/>
              <a:p>
                <a:r>
                  <a:rPr lang="en-US">
                    <a:noFill/>
                  </a:rPr>
                  <a:t> </a:t>
                </a:r>
              </a:p>
            </p:txBody>
          </p:sp>
        </mc:Fallback>
      </mc:AlternateContent>
      <p:pic>
        <p:nvPicPr>
          <p:cNvPr id="28" name="Picture 27">
            <a:extLst>
              <a:ext uri="{FF2B5EF4-FFF2-40B4-BE49-F238E27FC236}">
                <a16:creationId xmlns:a16="http://schemas.microsoft.com/office/drawing/2014/main" id="{118529C3-EF59-4895-ACC1-FD8257B88987}"/>
              </a:ext>
            </a:extLst>
          </p:cNvPr>
          <p:cNvPicPr>
            <a:picLocks noChangeAspect="1"/>
          </p:cNvPicPr>
          <p:nvPr/>
        </p:nvPicPr>
        <p:blipFill>
          <a:blip r:embed="rId9"/>
          <a:stretch>
            <a:fillRect/>
          </a:stretch>
        </p:blipFill>
        <p:spPr>
          <a:xfrm>
            <a:off x="6458815" y="4175038"/>
            <a:ext cx="2523969" cy="2044968"/>
          </a:xfrm>
          <a:prstGeom prst="rect">
            <a:avLst/>
          </a:prstGeom>
        </p:spPr>
      </p:pic>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1FE8D7ED-8C88-4AB2-832C-A7A4F9FEF5BA}"/>
                  </a:ext>
                </a:extLst>
              </p:cNvPr>
              <p:cNvSpPr txBox="1"/>
              <p:nvPr/>
            </p:nvSpPr>
            <p:spPr>
              <a:xfrm>
                <a:off x="5968096" y="4581943"/>
                <a:ext cx="513457" cy="83099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5400" i="1" smtClean="0">
                          <a:latin typeface="Cambria Math" panose="02040503050406030204" pitchFamily="18" charset="0"/>
                          <a:ea typeface="Cambria Math" panose="02040503050406030204" pitchFamily="18" charset="0"/>
                        </a:rPr>
                        <m:t>×</m:t>
                      </m:r>
                    </m:oMath>
                  </m:oMathPara>
                </a14:m>
                <a:endParaRPr lang="en-US" sz="5400" dirty="0"/>
              </a:p>
            </p:txBody>
          </p:sp>
        </mc:Choice>
        <mc:Fallback xmlns="">
          <p:sp>
            <p:nvSpPr>
              <p:cNvPr id="22" name="TextBox 21">
                <a:extLst>
                  <a:ext uri="{FF2B5EF4-FFF2-40B4-BE49-F238E27FC236}">
                    <a16:creationId xmlns:a16="http://schemas.microsoft.com/office/drawing/2014/main" id="{1FE8D7ED-8C88-4AB2-832C-A7A4F9FEF5BA}"/>
                  </a:ext>
                </a:extLst>
              </p:cNvPr>
              <p:cNvSpPr txBox="1">
                <a:spLocks noRot="1" noChangeAspect="1" noMove="1" noResize="1" noEditPoints="1" noAdjustHandles="1" noChangeArrowheads="1" noChangeShapeType="1" noTextEdit="1"/>
              </p:cNvSpPr>
              <p:nvPr/>
            </p:nvSpPr>
            <p:spPr>
              <a:xfrm>
                <a:off x="5968096" y="4581943"/>
                <a:ext cx="513457" cy="830997"/>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1AFF8F7E-428C-4190-BFD1-6243D976E1BB}"/>
                  </a:ext>
                </a:extLst>
              </p:cNvPr>
              <p:cNvSpPr txBox="1"/>
              <p:nvPr/>
            </p:nvSpPr>
            <p:spPr>
              <a:xfrm>
                <a:off x="2838283" y="4578959"/>
                <a:ext cx="513457" cy="83099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5400" b="0" i="1" smtClean="0">
                          <a:latin typeface="Cambria Math" panose="02040503050406030204" pitchFamily="18" charset="0"/>
                          <a:ea typeface="Cambria Math" panose="02040503050406030204" pitchFamily="18" charset="0"/>
                        </a:rPr>
                        <m:t>=</m:t>
                      </m:r>
                    </m:oMath>
                  </m:oMathPara>
                </a14:m>
                <a:endParaRPr lang="en-US" sz="5400" dirty="0"/>
              </a:p>
            </p:txBody>
          </p:sp>
        </mc:Choice>
        <mc:Fallback xmlns="">
          <p:sp>
            <p:nvSpPr>
              <p:cNvPr id="23" name="TextBox 22">
                <a:extLst>
                  <a:ext uri="{FF2B5EF4-FFF2-40B4-BE49-F238E27FC236}">
                    <a16:creationId xmlns:a16="http://schemas.microsoft.com/office/drawing/2014/main" id="{1AFF8F7E-428C-4190-BFD1-6243D976E1BB}"/>
                  </a:ext>
                </a:extLst>
              </p:cNvPr>
              <p:cNvSpPr txBox="1">
                <a:spLocks noRot="1" noChangeAspect="1" noMove="1" noResize="1" noEditPoints="1" noAdjustHandles="1" noChangeArrowheads="1" noChangeShapeType="1" noTextEdit="1"/>
              </p:cNvSpPr>
              <p:nvPr/>
            </p:nvSpPr>
            <p:spPr>
              <a:xfrm>
                <a:off x="2838283" y="4578959"/>
                <a:ext cx="513457" cy="830997"/>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Rectangle 29">
                <a:extLst>
                  <a:ext uri="{FF2B5EF4-FFF2-40B4-BE49-F238E27FC236}">
                    <a16:creationId xmlns:a16="http://schemas.microsoft.com/office/drawing/2014/main" id="{6C8FC1C9-DF7D-48C0-B0EF-4B5D15E468B7}"/>
                  </a:ext>
                </a:extLst>
              </p:cNvPr>
              <p:cNvSpPr/>
              <p:nvPr/>
            </p:nvSpPr>
            <p:spPr>
              <a:xfrm>
                <a:off x="2706393" y="755935"/>
                <a:ext cx="3867405"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𝑝</m:t>
                      </m:r>
                      <m:d>
                        <m:dPr>
                          <m:ctrlPr>
                            <a:rPr lang="en-US" sz="2800" b="0" i="1" smtClean="0">
                              <a:latin typeface="Cambria Math" panose="02040503050406030204" pitchFamily="18" charset="0"/>
                            </a:rPr>
                          </m:ctrlPr>
                        </m:dPr>
                        <m:e>
                          <m:r>
                            <a:rPr lang="en-US" sz="2800" b="0" i="1" smtClean="0">
                              <a:latin typeface="Cambria Math" panose="02040503050406030204" pitchFamily="18" charset="0"/>
                            </a:rPr>
                            <m:t>𝐻</m:t>
                          </m:r>
                        </m:e>
                        <m:e>
                          <m:r>
                            <a:rPr lang="en-US" sz="2800" b="0" i="1" smtClean="0">
                              <a:latin typeface="Cambria Math" panose="02040503050406030204" pitchFamily="18" charset="0"/>
                            </a:rPr>
                            <m:t>𝐷</m:t>
                          </m:r>
                        </m:e>
                      </m:d>
                      <m:r>
                        <a:rPr lang="en-US" sz="2800" i="1" smtClean="0">
                          <a:latin typeface="Cambria Math" panose="02040503050406030204" pitchFamily="18" charset="0"/>
                          <a:ea typeface="Cambria Math" panose="02040503050406030204" pitchFamily="18" charset="0"/>
                        </a:rPr>
                        <m:t>∝</m:t>
                      </m:r>
                      <m:r>
                        <a:rPr lang="en-US" sz="2800" i="1">
                          <a:latin typeface="Cambria Math" panose="02040503050406030204" pitchFamily="18" charset="0"/>
                        </a:rPr>
                        <m:t>𝑝</m:t>
                      </m:r>
                      <m:d>
                        <m:dPr>
                          <m:ctrlPr>
                            <a:rPr lang="en-US" sz="2800" i="1">
                              <a:latin typeface="Cambria Math" panose="02040503050406030204" pitchFamily="18" charset="0"/>
                            </a:rPr>
                          </m:ctrlPr>
                        </m:dPr>
                        <m:e>
                          <m:r>
                            <a:rPr lang="en-US" sz="2800" b="0" i="1" smtClean="0">
                              <a:latin typeface="Cambria Math" panose="02040503050406030204" pitchFamily="18" charset="0"/>
                            </a:rPr>
                            <m:t>𝐷</m:t>
                          </m:r>
                        </m:e>
                        <m:e>
                          <m:r>
                            <a:rPr lang="en-US" sz="2800" b="0" i="1" smtClean="0">
                              <a:latin typeface="Cambria Math" panose="02040503050406030204" pitchFamily="18" charset="0"/>
                            </a:rPr>
                            <m:t>𝐻</m:t>
                          </m:r>
                        </m:e>
                      </m:d>
                      <m:r>
                        <a:rPr lang="en-US" sz="2800" b="0" i="1" smtClean="0">
                          <a:latin typeface="Cambria Math" panose="02040503050406030204" pitchFamily="18" charset="0"/>
                        </a:rPr>
                        <m:t>𝑝</m:t>
                      </m:r>
                      <m:d>
                        <m:dPr>
                          <m:ctrlPr>
                            <a:rPr lang="en-US" sz="2800" b="0" i="1" smtClean="0">
                              <a:latin typeface="Cambria Math" panose="02040503050406030204" pitchFamily="18" charset="0"/>
                            </a:rPr>
                          </m:ctrlPr>
                        </m:dPr>
                        <m:e>
                          <m:r>
                            <a:rPr lang="en-US" sz="2800" b="0" i="1" smtClean="0">
                              <a:latin typeface="Cambria Math" panose="02040503050406030204" pitchFamily="18" charset="0"/>
                            </a:rPr>
                            <m:t>𝐻</m:t>
                          </m:r>
                        </m:e>
                      </m:d>
                    </m:oMath>
                  </m:oMathPara>
                </a14:m>
                <a:endParaRPr lang="en-US" sz="2800" dirty="0"/>
              </a:p>
            </p:txBody>
          </p:sp>
        </mc:Choice>
        <mc:Fallback xmlns="">
          <p:sp>
            <p:nvSpPr>
              <p:cNvPr id="30" name="Rectangle 29">
                <a:extLst>
                  <a:ext uri="{FF2B5EF4-FFF2-40B4-BE49-F238E27FC236}">
                    <a16:creationId xmlns:a16="http://schemas.microsoft.com/office/drawing/2014/main" id="{6C8FC1C9-DF7D-48C0-B0EF-4B5D15E468B7}"/>
                  </a:ext>
                </a:extLst>
              </p:cNvPr>
              <p:cNvSpPr>
                <a:spLocks noRot="1" noChangeAspect="1" noMove="1" noResize="1" noEditPoints="1" noAdjustHandles="1" noChangeArrowheads="1" noChangeShapeType="1" noTextEdit="1"/>
              </p:cNvSpPr>
              <p:nvPr/>
            </p:nvSpPr>
            <p:spPr>
              <a:xfrm>
                <a:off x="2706393" y="755935"/>
                <a:ext cx="3867405" cy="523220"/>
              </a:xfrm>
              <a:prstGeom prst="rect">
                <a:avLst/>
              </a:prstGeom>
              <a:blipFill>
                <a:blip r:embed="rId12"/>
                <a:stretch>
                  <a:fillRect/>
                </a:stretch>
              </a:blipFill>
            </p:spPr>
            <p:txBody>
              <a:bodyPr/>
              <a:lstStyle/>
              <a:p>
                <a:r>
                  <a:rPr lang="en-US">
                    <a:noFill/>
                  </a:rPr>
                  <a:t> </a:t>
                </a:r>
              </a:p>
            </p:txBody>
          </p:sp>
        </mc:Fallback>
      </mc:AlternateContent>
      <p:sp>
        <p:nvSpPr>
          <p:cNvPr id="31" name="Text Placeholder 1">
            <a:extLst>
              <a:ext uri="{FF2B5EF4-FFF2-40B4-BE49-F238E27FC236}">
                <a16:creationId xmlns:a16="http://schemas.microsoft.com/office/drawing/2014/main" id="{B921F3A5-C221-436B-865F-C0F5D1BB665E}"/>
              </a:ext>
            </a:extLst>
          </p:cNvPr>
          <p:cNvSpPr>
            <a:spLocks noGrp="1"/>
          </p:cNvSpPr>
          <p:nvPr>
            <p:ph type="body" sz="quarter" idx="10"/>
          </p:nvPr>
        </p:nvSpPr>
        <p:spPr>
          <a:xfrm>
            <a:off x="3885233" y="3429000"/>
            <a:ext cx="1373533" cy="887895"/>
          </a:xfrm>
        </p:spPr>
        <p:txBody>
          <a:bodyPr>
            <a:normAutofit/>
          </a:bodyPr>
          <a:lstStyle/>
          <a:p>
            <a:pPr algn="ctr"/>
            <a:r>
              <a:rPr lang="en-US" sz="5400" b="1" dirty="0"/>
              <a:t>OR</a:t>
            </a:r>
          </a:p>
        </p:txBody>
      </p:sp>
      <p:sp>
        <p:nvSpPr>
          <p:cNvPr id="17" name="Rectangle 16">
            <a:extLst>
              <a:ext uri="{FF2B5EF4-FFF2-40B4-BE49-F238E27FC236}">
                <a16:creationId xmlns:a16="http://schemas.microsoft.com/office/drawing/2014/main" id="{83A1DC0A-DA48-4460-8096-DCAA80D2A5FE}"/>
              </a:ext>
            </a:extLst>
          </p:cNvPr>
          <p:cNvSpPr/>
          <p:nvPr/>
        </p:nvSpPr>
        <p:spPr>
          <a:xfrm flipH="1">
            <a:off x="4421251" y="5782211"/>
            <a:ext cx="2152547" cy="696551"/>
          </a:xfrm>
          <a:prstGeom prst="rect">
            <a:avLst/>
          </a:prstGeom>
          <a:solidFill>
            <a:schemeClr val="bg1">
              <a:lumMod val="75000"/>
            </a:schemeClr>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This process is also known as kriging</a:t>
            </a:r>
          </a:p>
        </p:txBody>
      </p:sp>
    </p:spTree>
    <p:extLst>
      <p:ext uri="{BB962C8B-B14F-4D97-AF65-F5344CB8AC3E}">
        <p14:creationId xmlns:p14="http://schemas.microsoft.com/office/powerpoint/2010/main" val="265611896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3C41DDB-E2F9-4823-A70F-10BF6E0A68D9}"/>
              </a:ext>
            </a:extLst>
          </p:cNvPr>
          <p:cNvPicPr>
            <a:picLocks noChangeAspect="1"/>
          </p:cNvPicPr>
          <p:nvPr/>
        </p:nvPicPr>
        <p:blipFill rotWithShape="1">
          <a:blip r:embed="rId2"/>
          <a:srcRect r="65807"/>
          <a:stretch/>
        </p:blipFill>
        <p:spPr>
          <a:xfrm>
            <a:off x="6022653" y="3088347"/>
            <a:ext cx="1874910" cy="1743866"/>
          </a:xfrm>
          <a:prstGeom prst="rect">
            <a:avLst/>
          </a:prstGeom>
        </p:spPr>
      </p:pic>
      <p:sp>
        <p:nvSpPr>
          <p:cNvPr id="3" name="Title 2">
            <a:extLst>
              <a:ext uri="{FF2B5EF4-FFF2-40B4-BE49-F238E27FC236}">
                <a16:creationId xmlns:a16="http://schemas.microsoft.com/office/drawing/2014/main" id="{52D3C258-B2F4-415A-9D1C-82770B4B6186}"/>
              </a:ext>
            </a:extLst>
          </p:cNvPr>
          <p:cNvSpPr>
            <a:spLocks noGrp="1"/>
          </p:cNvSpPr>
          <p:nvPr>
            <p:ph type="title"/>
          </p:nvPr>
        </p:nvSpPr>
        <p:spPr>
          <a:xfrm>
            <a:off x="234683" y="205099"/>
            <a:ext cx="8674639" cy="918445"/>
          </a:xfrm>
        </p:spPr>
        <p:txBody>
          <a:bodyPr/>
          <a:lstStyle/>
          <a:p>
            <a:r>
              <a:rPr lang="en-US" dirty="0"/>
              <a:t>GP interpolation requires picking a family of covariance kernels</a:t>
            </a:r>
          </a:p>
        </p:txBody>
      </p:sp>
      <p:sp>
        <p:nvSpPr>
          <p:cNvPr id="4" name="Text Placeholder 3">
            <a:extLst>
              <a:ext uri="{FF2B5EF4-FFF2-40B4-BE49-F238E27FC236}">
                <a16:creationId xmlns:a16="http://schemas.microsoft.com/office/drawing/2014/main" id="{F1C16B48-3BA3-41FF-9852-063472F5A424}"/>
              </a:ext>
            </a:extLst>
          </p:cNvPr>
          <p:cNvSpPr>
            <a:spLocks noGrp="1"/>
          </p:cNvSpPr>
          <p:nvPr>
            <p:ph type="body" sz="quarter" idx="11"/>
          </p:nvPr>
        </p:nvSpPr>
        <p:spPr/>
        <p:txBody>
          <a:bodyPr/>
          <a:lstStyle/>
          <a:p>
            <a:r>
              <a:rPr lang="en-US" dirty="0"/>
              <a:t>GP: Gaussian Process</a:t>
            </a:r>
          </a:p>
        </p:txBody>
      </p:sp>
      <p:sp>
        <p:nvSpPr>
          <p:cNvPr id="2" name="TextBox 1">
            <a:extLst>
              <a:ext uri="{FF2B5EF4-FFF2-40B4-BE49-F238E27FC236}">
                <a16:creationId xmlns:a16="http://schemas.microsoft.com/office/drawing/2014/main" id="{35CE8391-E41A-47B6-B19B-FBA3C958B2F6}"/>
              </a:ext>
            </a:extLst>
          </p:cNvPr>
          <p:cNvSpPr txBox="1"/>
          <p:nvPr/>
        </p:nvSpPr>
        <p:spPr>
          <a:xfrm>
            <a:off x="1101849" y="1982985"/>
            <a:ext cx="2862470" cy="646331"/>
          </a:xfrm>
          <a:prstGeom prst="rect">
            <a:avLst/>
          </a:prstGeom>
          <a:noFill/>
        </p:spPr>
        <p:txBody>
          <a:bodyPr wrap="square" rtlCol="0">
            <a:spAutoFit/>
          </a:bodyPr>
          <a:lstStyle/>
          <a:p>
            <a:pPr algn="ctr"/>
            <a:r>
              <a:rPr lang="en-US" sz="3600" dirty="0"/>
              <a:t>Gaussian</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CAEB4B42-E2B0-431C-AA46-AF11B2C14590}"/>
                  </a:ext>
                </a:extLst>
              </p:cNvPr>
              <p:cNvSpPr txBox="1"/>
              <p:nvPr/>
            </p:nvSpPr>
            <p:spPr>
              <a:xfrm>
                <a:off x="390942" y="1139409"/>
                <a:ext cx="8474765" cy="400110"/>
              </a:xfrm>
              <a:prstGeom prst="rect">
                <a:avLst/>
              </a:prstGeom>
              <a:noFill/>
            </p:spPr>
            <p:txBody>
              <a:bodyPr wrap="square" rtlCol="0">
                <a:spAutoFit/>
              </a:bodyPr>
              <a:lstStyle/>
              <a:p>
                <a:r>
                  <a:rPr lang="en-US" sz="2000" dirty="0"/>
                  <a:t>Stationary Kernel: </a:t>
                </a:r>
                <a14:m>
                  <m:oMath xmlns:m="http://schemas.openxmlformats.org/officeDocument/2006/math">
                    <m:r>
                      <a:rPr lang="en-US" sz="2000" b="0" i="1" smtClean="0">
                        <a:latin typeface="Cambria Math" panose="02040503050406030204" pitchFamily="18" charset="0"/>
                      </a:rPr>
                      <m:t>𝐾</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𝑠</m:t>
                        </m:r>
                        <m:r>
                          <a:rPr lang="en-US" sz="2000" b="0" i="1" smtClean="0">
                            <a:latin typeface="Cambria Math" panose="02040503050406030204" pitchFamily="18" charset="0"/>
                          </a:rPr>
                          <m:t>,</m:t>
                        </m:r>
                        <m:r>
                          <a:rPr lang="en-US" sz="2000" b="0" i="1" smtClean="0">
                            <a:latin typeface="Cambria Math" panose="02040503050406030204" pitchFamily="18" charset="0"/>
                          </a:rPr>
                          <m:t>𝑡</m:t>
                        </m:r>
                      </m:e>
                    </m:d>
                    <m:r>
                      <a:rPr lang="en-US" sz="2000" b="0" i="1" smtClean="0">
                        <a:latin typeface="Cambria Math" panose="02040503050406030204" pitchFamily="18" charset="0"/>
                      </a:rPr>
                      <m:t>=</m:t>
                    </m:r>
                    <m:r>
                      <a:rPr lang="en-US" sz="2000" i="1">
                        <a:latin typeface="Cambria Math" panose="02040503050406030204" pitchFamily="18" charset="0"/>
                      </a:rPr>
                      <m:t>𝐾</m:t>
                    </m:r>
                    <m:d>
                      <m:dPr>
                        <m:ctrlPr>
                          <a:rPr lang="en-US" sz="2000" i="1">
                            <a:latin typeface="Cambria Math" panose="02040503050406030204" pitchFamily="18" charset="0"/>
                          </a:rPr>
                        </m:ctrlPr>
                      </m:dPr>
                      <m:e>
                        <m:r>
                          <a:rPr lang="en-US" sz="2000" i="1">
                            <a:latin typeface="Cambria Math" panose="02040503050406030204" pitchFamily="18" charset="0"/>
                          </a:rPr>
                          <m:t>𝑟</m:t>
                        </m:r>
                      </m:e>
                    </m:d>
                  </m:oMath>
                </a14:m>
                <a:r>
                  <a:rPr lang="en-US" sz="2000" dirty="0"/>
                  <a:t>, where </a:t>
                </a:r>
                <a14:m>
                  <m:oMath xmlns:m="http://schemas.openxmlformats.org/officeDocument/2006/math">
                    <m:r>
                      <a:rPr lang="en-US" sz="2000" i="1">
                        <a:latin typeface="Cambria Math" panose="02040503050406030204" pitchFamily="18" charset="0"/>
                      </a:rPr>
                      <m:t>𝑟</m:t>
                    </m:r>
                  </m:oMath>
                </a14:m>
                <a:r>
                  <a:rPr lang="en-US" sz="2000" dirty="0"/>
                  <a:t> is the distance between </a:t>
                </a:r>
                <a14:m>
                  <m:oMath xmlns:m="http://schemas.openxmlformats.org/officeDocument/2006/math">
                    <m:r>
                      <a:rPr lang="en-US" sz="2000" i="1">
                        <a:latin typeface="Cambria Math" panose="02040503050406030204" pitchFamily="18" charset="0"/>
                      </a:rPr>
                      <m:t>𝑠</m:t>
                    </m:r>
                  </m:oMath>
                </a14:m>
                <a:r>
                  <a:rPr lang="en-US" sz="2000" dirty="0"/>
                  <a:t> and </a:t>
                </a:r>
                <a14:m>
                  <m:oMath xmlns:m="http://schemas.openxmlformats.org/officeDocument/2006/math">
                    <m:r>
                      <a:rPr lang="en-US" sz="2000" i="1">
                        <a:latin typeface="Cambria Math" panose="02040503050406030204" pitchFamily="18" charset="0"/>
                      </a:rPr>
                      <m:t>𝑡</m:t>
                    </m:r>
                  </m:oMath>
                </a14:m>
                <a:endParaRPr lang="en-US" sz="2000" dirty="0"/>
              </a:p>
            </p:txBody>
          </p:sp>
        </mc:Choice>
        <mc:Fallback xmlns="">
          <p:sp>
            <p:nvSpPr>
              <p:cNvPr id="6" name="TextBox 5">
                <a:extLst>
                  <a:ext uri="{FF2B5EF4-FFF2-40B4-BE49-F238E27FC236}">
                    <a16:creationId xmlns:a16="http://schemas.microsoft.com/office/drawing/2014/main" id="{CAEB4B42-E2B0-431C-AA46-AF11B2C14590}"/>
                  </a:ext>
                </a:extLst>
              </p:cNvPr>
              <p:cNvSpPr txBox="1">
                <a:spLocks noRot="1" noChangeAspect="1" noMove="1" noResize="1" noEditPoints="1" noAdjustHandles="1" noChangeArrowheads="1" noChangeShapeType="1" noTextEdit="1"/>
              </p:cNvSpPr>
              <p:nvPr/>
            </p:nvSpPr>
            <p:spPr>
              <a:xfrm>
                <a:off x="390942" y="1139409"/>
                <a:ext cx="8474765" cy="400110"/>
              </a:xfrm>
              <a:prstGeom prst="rect">
                <a:avLst/>
              </a:prstGeom>
              <a:blipFill>
                <a:blip r:embed="rId6"/>
                <a:stretch>
                  <a:fillRect l="-719" t="-7576" b="-27273"/>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1324A5A3-3140-49E4-AC12-2060D4983CC5}"/>
              </a:ext>
            </a:extLst>
          </p:cNvPr>
          <p:cNvPicPr>
            <a:picLocks noChangeAspect="1"/>
          </p:cNvPicPr>
          <p:nvPr/>
        </p:nvPicPr>
        <p:blipFill rotWithShape="1">
          <a:blip r:embed="rId7"/>
          <a:srcRect r="16401" b="7194"/>
          <a:stretch/>
        </p:blipFill>
        <p:spPr>
          <a:xfrm>
            <a:off x="5966781" y="1523955"/>
            <a:ext cx="1982710" cy="1564392"/>
          </a:xfrm>
          <a:prstGeom prst="rect">
            <a:avLst/>
          </a:prstGeom>
        </p:spPr>
      </p:pic>
      <p:pic>
        <p:nvPicPr>
          <p:cNvPr id="7" name="Picture 6">
            <a:extLst>
              <a:ext uri="{FF2B5EF4-FFF2-40B4-BE49-F238E27FC236}">
                <a16:creationId xmlns:a16="http://schemas.microsoft.com/office/drawing/2014/main" id="{1AEEDB3D-0D04-4CCD-A254-576DE1F59A37}"/>
              </a:ext>
            </a:extLst>
          </p:cNvPr>
          <p:cNvPicPr>
            <a:picLocks noChangeAspect="1"/>
          </p:cNvPicPr>
          <p:nvPr/>
        </p:nvPicPr>
        <p:blipFill rotWithShape="1">
          <a:blip r:embed="rId8"/>
          <a:srcRect b="6786"/>
          <a:stretch/>
        </p:blipFill>
        <p:spPr>
          <a:xfrm>
            <a:off x="5770573" y="4711148"/>
            <a:ext cx="2361288" cy="1564392"/>
          </a:xfrm>
          <a:prstGeom prst="rect">
            <a:avLst/>
          </a:prstGeom>
        </p:spPr>
      </p:pic>
      <p:sp>
        <p:nvSpPr>
          <p:cNvPr id="12" name="TextBox 11">
            <a:extLst>
              <a:ext uri="{FF2B5EF4-FFF2-40B4-BE49-F238E27FC236}">
                <a16:creationId xmlns:a16="http://schemas.microsoft.com/office/drawing/2014/main" id="{A01434F5-76CC-4463-92AE-6095EDA876D8}"/>
              </a:ext>
            </a:extLst>
          </p:cNvPr>
          <p:cNvSpPr txBox="1"/>
          <p:nvPr/>
        </p:nvSpPr>
        <p:spPr>
          <a:xfrm>
            <a:off x="1101849" y="3637114"/>
            <a:ext cx="2862470" cy="646331"/>
          </a:xfrm>
          <a:prstGeom prst="rect">
            <a:avLst/>
          </a:prstGeom>
          <a:noFill/>
        </p:spPr>
        <p:txBody>
          <a:bodyPr wrap="square" rtlCol="0">
            <a:spAutoFit/>
          </a:bodyPr>
          <a:lstStyle/>
          <a:p>
            <a:pPr algn="ctr"/>
            <a:r>
              <a:rPr lang="en-US" sz="3600" dirty="0" err="1"/>
              <a:t>Matérn</a:t>
            </a:r>
            <a:endParaRPr lang="en-US" sz="3600" dirty="0"/>
          </a:p>
        </p:txBody>
      </p:sp>
      <p:sp>
        <p:nvSpPr>
          <p:cNvPr id="13" name="TextBox 12">
            <a:extLst>
              <a:ext uri="{FF2B5EF4-FFF2-40B4-BE49-F238E27FC236}">
                <a16:creationId xmlns:a16="http://schemas.microsoft.com/office/drawing/2014/main" id="{D584DB59-D1EB-4503-BDF3-D132BB356A87}"/>
              </a:ext>
            </a:extLst>
          </p:cNvPr>
          <p:cNvSpPr txBox="1"/>
          <p:nvPr/>
        </p:nvSpPr>
        <p:spPr>
          <a:xfrm>
            <a:off x="971246" y="5172342"/>
            <a:ext cx="3123676" cy="646331"/>
          </a:xfrm>
          <a:prstGeom prst="rect">
            <a:avLst/>
          </a:prstGeom>
          <a:noFill/>
        </p:spPr>
        <p:txBody>
          <a:bodyPr wrap="square" rtlCol="0">
            <a:spAutoFit/>
          </a:bodyPr>
          <a:lstStyle/>
          <a:p>
            <a:pPr algn="ctr"/>
            <a:r>
              <a:rPr lang="en-US" sz="3600" dirty="0"/>
              <a:t>Nugget Effect</a:t>
            </a:r>
          </a:p>
        </p:txBody>
      </p:sp>
    </p:spTree>
    <p:extLst>
      <p:ext uri="{BB962C8B-B14F-4D97-AF65-F5344CB8AC3E}">
        <p14:creationId xmlns:p14="http://schemas.microsoft.com/office/powerpoint/2010/main" val="5312801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3C41DDB-E2F9-4823-A70F-10BF6E0A68D9}"/>
              </a:ext>
            </a:extLst>
          </p:cNvPr>
          <p:cNvPicPr>
            <a:picLocks noChangeAspect="1"/>
          </p:cNvPicPr>
          <p:nvPr/>
        </p:nvPicPr>
        <p:blipFill rotWithShape="1">
          <a:blip r:embed="rId2"/>
          <a:srcRect r="65807"/>
          <a:stretch/>
        </p:blipFill>
        <p:spPr>
          <a:xfrm>
            <a:off x="6022653" y="3088347"/>
            <a:ext cx="1874910" cy="1743866"/>
          </a:xfrm>
          <a:prstGeom prst="rect">
            <a:avLst/>
          </a:prstGeom>
        </p:spPr>
      </p:pic>
      <mc:AlternateContent xmlns:mc="http://schemas.openxmlformats.org/markup-compatibility/2006" xmlns:a14="http://schemas.microsoft.com/office/drawing/2010/main">
        <mc:Choice Requires="a14">
          <p:sp>
            <p:nvSpPr>
              <p:cNvPr id="3" name="Title 2">
                <a:extLst>
                  <a:ext uri="{FF2B5EF4-FFF2-40B4-BE49-F238E27FC236}">
                    <a16:creationId xmlns:a16="http://schemas.microsoft.com/office/drawing/2014/main" id="{52D3C258-B2F4-415A-9D1C-82770B4B6186}"/>
                  </a:ext>
                </a:extLst>
              </p:cNvPr>
              <p:cNvSpPr>
                <a:spLocks noGrp="1"/>
              </p:cNvSpPr>
              <p:nvPr>
                <p:ph type="title"/>
              </p:nvPr>
            </p:nvSpPr>
            <p:spPr>
              <a:xfrm>
                <a:off x="234683" y="205099"/>
                <a:ext cx="8674639" cy="918445"/>
              </a:xfrm>
            </p:spPr>
            <p:txBody>
              <a:bodyPr/>
              <a:lstStyle/>
              <a:p>
                <a:r>
                  <a:rPr lang="en-US" dirty="0"/>
                  <a:t>We prefer the </a:t>
                </a:r>
                <a:r>
                  <a:rPr lang="en-US" dirty="0" err="1"/>
                  <a:t>Matérn</a:t>
                </a:r>
                <a:r>
                  <a:rPr lang="en-US" dirty="0"/>
                  <a:t> kernel as a default, using MLE for picking </a:t>
                </a:r>
                <a14:m>
                  <m:oMath xmlns:m="http://schemas.openxmlformats.org/officeDocument/2006/math">
                    <m:r>
                      <a:rPr lang="en-US" b="0" i="1" smtClean="0">
                        <a:latin typeface="Cambria Math" panose="02040503050406030204" pitchFamily="18" charset="0"/>
                      </a:rPr>
                      <m:t>𝜆</m:t>
                    </m:r>
                  </m:oMath>
                </a14:m>
                <a:r>
                  <a:rPr lang="en-US" dirty="0"/>
                  <a:t> and </a:t>
                </a:r>
                <a14:m>
                  <m:oMath xmlns:m="http://schemas.openxmlformats.org/officeDocument/2006/math">
                    <m:r>
                      <a:rPr lang="en-US" b="0" i="1" smtClean="0">
                        <a:latin typeface="Cambria Math" panose="02040503050406030204" pitchFamily="18" charset="0"/>
                      </a:rPr>
                      <m:t>𝜏</m:t>
                    </m:r>
                  </m:oMath>
                </a14:m>
                <a:r>
                  <a:rPr lang="en-US" dirty="0"/>
                  <a:t>, and picking </a:t>
                </a:r>
                <a14:m>
                  <m:oMath xmlns:m="http://schemas.openxmlformats.org/officeDocument/2006/math">
                    <m:r>
                      <a:rPr lang="en-US" b="0" i="1" smtClean="0">
                        <a:latin typeface="Cambria Math" panose="02040503050406030204" pitchFamily="18" charset="0"/>
                      </a:rPr>
                      <m:t>𝜈</m:t>
                    </m:r>
                  </m:oMath>
                </a14:m>
                <a:r>
                  <a:rPr lang="en-US" dirty="0"/>
                  <a:t> via another method</a:t>
                </a:r>
                <a:br>
                  <a:rPr lang="en-US" dirty="0"/>
                </a:br>
                <a:endParaRPr lang="en-US" dirty="0"/>
              </a:p>
            </p:txBody>
          </p:sp>
        </mc:Choice>
        <mc:Fallback xmlns="">
          <p:sp>
            <p:nvSpPr>
              <p:cNvPr id="3" name="Title 2">
                <a:extLst>
                  <a:ext uri="{FF2B5EF4-FFF2-40B4-BE49-F238E27FC236}">
                    <a16:creationId xmlns:a16="http://schemas.microsoft.com/office/drawing/2014/main" id="{52D3C258-B2F4-415A-9D1C-82770B4B6186}"/>
                  </a:ext>
                </a:extLst>
              </p:cNvPr>
              <p:cNvSpPr>
                <a:spLocks noGrp="1" noRot="1" noChangeAspect="1" noMove="1" noResize="1" noEditPoints="1" noAdjustHandles="1" noChangeArrowheads="1" noChangeShapeType="1" noTextEdit="1"/>
              </p:cNvSpPr>
              <p:nvPr>
                <p:ph type="title"/>
              </p:nvPr>
            </p:nvSpPr>
            <p:spPr>
              <a:xfrm>
                <a:off x="234683" y="205099"/>
                <a:ext cx="8674639" cy="918445"/>
              </a:xfrm>
              <a:blipFill>
                <a:blip r:embed="rId3"/>
                <a:stretch>
                  <a:fillRect l="-1404" t="-6667" r="-1475" b="-22667"/>
                </a:stretch>
              </a:blipFill>
            </p:spPr>
            <p:txBody>
              <a:bodyPr/>
              <a:lstStyle/>
              <a:p>
                <a:r>
                  <a:rPr lang="en-US">
                    <a:noFill/>
                  </a:rPr>
                  <a:t> </a:t>
                </a:r>
              </a:p>
            </p:txBody>
          </p:sp>
        </mc:Fallback>
      </mc:AlternateContent>
      <p:sp>
        <p:nvSpPr>
          <p:cNvPr id="4" name="Text Placeholder 3">
            <a:extLst>
              <a:ext uri="{FF2B5EF4-FFF2-40B4-BE49-F238E27FC236}">
                <a16:creationId xmlns:a16="http://schemas.microsoft.com/office/drawing/2014/main" id="{F1C16B48-3BA3-41FF-9852-063472F5A424}"/>
              </a:ext>
            </a:extLst>
          </p:cNvPr>
          <p:cNvSpPr>
            <a:spLocks noGrp="1"/>
          </p:cNvSpPr>
          <p:nvPr>
            <p:ph type="body" sz="quarter" idx="11"/>
          </p:nvPr>
        </p:nvSpPr>
        <p:spPr/>
        <p:txBody>
          <a:bodyPr/>
          <a:lstStyle/>
          <a:p>
            <a:r>
              <a:rPr lang="en-US" dirty="0"/>
              <a:t>GP: Gaussian Process</a:t>
            </a:r>
            <a:br>
              <a:rPr lang="en-US" dirty="0"/>
            </a:br>
            <a:r>
              <a:rPr lang="en-US" dirty="0"/>
              <a:t>MLE: Maximum Likelihood Estimation</a:t>
            </a:r>
          </a:p>
        </p:txBody>
      </p:sp>
      <p:sp>
        <p:nvSpPr>
          <p:cNvPr id="2" name="TextBox 1">
            <a:extLst>
              <a:ext uri="{FF2B5EF4-FFF2-40B4-BE49-F238E27FC236}">
                <a16:creationId xmlns:a16="http://schemas.microsoft.com/office/drawing/2014/main" id="{35CE8391-E41A-47B6-B19B-FBA3C958B2F6}"/>
              </a:ext>
            </a:extLst>
          </p:cNvPr>
          <p:cNvSpPr txBox="1"/>
          <p:nvPr/>
        </p:nvSpPr>
        <p:spPr>
          <a:xfrm>
            <a:off x="1101849" y="1982985"/>
            <a:ext cx="2862470" cy="646331"/>
          </a:xfrm>
          <a:prstGeom prst="rect">
            <a:avLst/>
          </a:prstGeom>
          <a:noFill/>
        </p:spPr>
        <p:txBody>
          <a:bodyPr wrap="square" rtlCol="0">
            <a:spAutoFit/>
          </a:bodyPr>
          <a:lstStyle/>
          <a:p>
            <a:pPr algn="ctr"/>
            <a:r>
              <a:rPr lang="en-US" sz="3600" dirty="0"/>
              <a:t>Gaussian</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CAEB4B42-E2B0-431C-AA46-AF11B2C14590}"/>
                  </a:ext>
                </a:extLst>
              </p:cNvPr>
              <p:cNvSpPr txBox="1"/>
              <p:nvPr/>
            </p:nvSpPr>
            <p:spPr>
              <a:xfrm>
                <a:off x="390942" y="1139409"/>
                <a:ext cx="8474765" cy="400110"/>
              </a:xfrm>
              <a:prstGeom prst="rect">
                <a:avLst/>
              </a:prstGeom>
              <a:noFill/>
            </p:spPr>
            <p:txBody>
              <a:bodyPr wrap="square" rtlCol="0">
                <a:spAutoFit/>
              </a:bodyPr>
              <a:lstStyle/>
              <a:p>
                <a:r>
                  <a:rPr lang="en-US" sz="2000" dirty="0"/>
                  <a:t>Stationary Kernel: </a:t>
                </a:r>
                <a14:m>
                  <m:oMath xmlns:m="http://schemas.openxmlformats.org/officeDocument/2006/math">
                    <m:r>
                      <a:rPr lang="en-US" sz="2000" b="0" i="1" smtClean="0">
                        <a:latin typeface="Cambria Math" panose="02040503050406030204" pitchFamily="18" charset="0"/>
                      </a:rPr>
                      <m:t>𝐾</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𝑠</m:t>
                        </m:r>
                        <m:r>
                          <a:rPr lang="en-US" sz="2000" b="0" i="1" smtClean="0">
                            <a:latin typeface="Cambria Math" panose="02040503050406030204" pitchFamily="18" charset="0"/>
                          </a:rPr>
                          <m:t>,</m:t>
                        </m:r>
                        <m:r>
                          <a:rPr lang="en-US" sz="2000" b="0" i="1" smtClean="0">
                            <a:latin typeface="Cambria Math" panose="02040503050406030204" pitchFamily="18" charset="0"/>
                          </a:rPr>
                          <m:t>𝑡</m:t>
                        </m:r>
                      </m:e>
                    </m:d>
                    <m:r>
                      <a:rPr lang="en-US" sz="2000" b="0" i="1" smtClean="0">
                        <a:latin typeface="Cambria Math" panose="02040503050406030204" pitchFamily="18" charset="0"/>
                      </a:rPr>
                      <m:t>=</m:t>
                    </m:r>
                    <m:r>
                      <a:rPr lang="en-US" sz="2000" i="1">
                        <a:latin typeface="Cambria Math" panose="02040503050406030204" pitchFamily="18" charset="0"/>
                      </a:rPr>
                      <m:t>𝐾</m:t>
                    </m:r>
                    <m:d>
                      <m:dPr>
                        <m:ctrlPr>
                          <a:rPr lang="en-US" sz="2000" i="1">
                            <a:latin typeface="Cambria Math" panose="02040503050406030204" pitchFamily="18" charset="0"/>
                          </a:rPr>
                        </m:ctrlPr>
                      </m:dPr>
                      <m:e>
                        <m:r>
                          <a:rPr lang="en-US" sz="2000" i="1">
                            <a:latin typeface="Cambria Math" panose="02040503050406030204" pitchFamily="18" charset="0"/>
                          </a:rPr>
                          <m:t>𝑟</m:t>
                        </m:r>
                      </m:e>
                    </m:d>
                  </m:oMath>
                </a14:m>
                <a:r>
                  <a:rPr lang="en-US" sz="2000" dirty="0"/>
                  <a:t>, where </a:t>
                </a:r>
                <a14:m>
                  <m:oMath xmlns:m="http://schemas.openxmlformats.org/officeDocument/2006/math">
                    <m:r>
                      <a:rPr lang="en-US" sz="2000" i="1">
                        <a:latin typeface="Cambria Math" panose="02040503050406030204" pitchFamily="18" charset="0"/>
                      </a:rPr>
                      <m:t>𝑟</m:t>
                    </m:r>
                  </m:oMath>
                </a14:m>
                <a:r>
                  <a:rPr lang="en-US" sz="2000" dirty="0"/>
                  <a:t> is the distance between </a:t>
                </a:r>
                <a14:m>
                  <m:oMath xmlns:m="http://schemas.openxmlformats.org/officeDocument/2006/math">
                    <m:r>
                      <a:rPr lang="en-US" sz="2000" i="1">
                        <a:latin typeface="Cambria Math" panose="02040503050406030204" pitchFamily="18" charset="0"/>
                      </a:rPr>
                      <m:t>𝑠</m:t>
                    </m:r>
                  </m:oMath>
                </a14:m>
                <a:r>
                  <a:rPr lang="en-US" sz="2000" dirty="0"/>
                  <a:t> and </a:t>
                </a:r>
                <a14:m>
                  <m:oMath xmlns:m="http://schemas.openxmlformats.org/officeDocument/2006/math">
                    <m:r>
                      <a:rPr lang="en-US" sz="2000" i="1">
                        <a:latin typeface="Cambria Math" panose="02040503050406030204" pitchFamily="18" charset="0"/>
                      </a:rPr>
                      <m:t>𝑡</m:t>
                    </m:r>
                  </m:oMath>
                </a14:m>
                <a:endParaRPr lang="en-US" sz="2000" dirty="0"/>
              </a:p>
            </p:txBody>
          </p:sp>
        </mc:Choice>
        <mc:Fallback xmlns="">
          <p:sp>
            <p:nvSpPr>
              <p:cNvPr id="6" name="TextBox 5">
                <a:extLst>
                  <a:ext uri="{FF2B5EF4-FFF2-40B4-BE49-F238E27FC236}">
                    <a16:creationId xmlns:a16="http://schemas.microsoft.com/office/drawing/2014/main" id="{CAEB4B42-E2B0-431C-AA46-AF11B2C14590}"/>
                  </a:ext>
                </a:extLst>
              </p:cNvPr>
              <p:cNvSpPr txBox="1">
                <a:spLocks noRot="1" noChangeAspect="1" noMove="1" noResize="1" noEditPoints="1" noAdjustHandles="1" noChangeArrowheads="1" noChangeShapeType="1" noTextEdit="1"/>
              </p:cNvSpPr>
              <p:nvPr/>
            </p:nvSpPr>
            <p:spPr>
              <a:xfrm>
                <a:off x="390942" y="1139409"/>
                <a:ext cx="8474765" cy="400110"/>
              </a:xfrm>
              <a:prstGeom prst="rect">
                <a:avLst/>
              </a:prstGeom>
              <a:blipFill>
                <a:blip r:embed="rId4"/>
                <a:stretch>
                  <a:fillRect l="-719" t="-7576" b="-27273"/>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1324A5A3-3140-49E4-AC12-2060D4983CC5}"/>
              </a:ext>
            </a:extLst>
          </p:cNvPr>
          <p:cNvPicPr>
            <a:picLocks noChangeAspect="1"/>
          </p:cNvPicPr>
          <p:nvPr/>
        </p:nvPicPr>
        <p:blipFill rotWithShape="1">
          <a:blip r:embed="rId5"/>
          <a:srcRect r="16401" b="7194"/>
          <a:stretch/>
        </p:blipFill>
        <p:spPr>
          <a:xfrm>
            <a:off x="5966781" y="1523955"/>
            <a:ext cx="1982710" cy="1564392"/>
          </a:xfrm>
          <a:prstGeom prst="rect">
            <a:avLst/>
          </a:prstGeom>
        </p:spPr>
      </p:pic>
      <p:pic>
        <p:nvPicPr>
          <p:cNvPr id="7" name="Picture 6">
            <a:extLst>
              <a:ext uri="{FF2B5EF4-FFF2-40B4-BE49-F238E27FC236}">
                <a16:creationId xmlns:a16="http://schemas.microsoft.com/office/drawing/2014/main" id="{1AEEDB3D-0D04-4CCD-A254-576DE1F59A37}"/>
              </a:ext>
            </a:extLst>
          </p:cNvPr>
          <p:cNvPicPr>
            <a:picLocks noChangeAspect="1"/>
          </p:cNvPicPr>
          <p:nvPr/>
        </p:nvPicPr>
        <p:blipFill rotWithShape="1">
          <a:blip r:embed="rId6"/>
          <a:srcRect b="6786"/>
          <a:stretch/>
        </p:blipFill>
        <p:spPr>
          <a:xfrm>
            <a:off x="5770573" y="4711148"/>
            <a:ext cx="2361288" cy="1564392"/>
          </a:xfrm>
          <a:prstGeom prst="rect">
            <a:avLst/>
          </a:prstGeom>
        </p:spPr>
      </p:pic>
      <p:sp>
        <p:nvSpPr>
          <p:cNvPr id="12" name="TextBox 11">
            <a:extLst>
              <a:ext uri="{FF2B5EF4-FFF2-40B4-BE49-F238E27FC236}">
                <a16:creationId xmlns:a16="http://schemas.microsoft.com/office/drawing/2014/main" id="{A01434F5-76CC-4463-92AE-6095EDA876D8}"/>
              </a:ext>
            </a:extLst>
          </p:cNvPr>
          <p:cNvSpPr txBox="1"/>
          <p:nvPr/>
        </p:nvSpPr>
        <p:spPr>
          <a:xfrm>
            <a:off x="1101849" y="3637114"/>
            <a:ext cx="2862470" cy="646331"/>
          </a:xfrm>
          <a:prstGeom prst="rect">
            <a:avLst/>
          </a:prstGeom>
          <a:noFill/>
        </p:spPr>
        <p:txBody>
          <a:bodyPr wrap="square" rtlCol="0">
            <a:spAutoFit/>
          </a:bodyPr>
          <a:lstStyle/>
          <a:p>
            <a:pPr algn="ctr"/>
            <a:r>
              <a:rPr lang="en-US" sz="3600" dirty="0" err="1"/>
              <a:t>Matérn</a:t>
            </a:r>
            <a:endParaRPr lang="en-US" sz="3600" dirty="0"/>
          </a:p>
        </p:txBody>
      </p:sp>
      <p:sp>
        <p:nvSpPr>
          <p:cNvPr id="13" name="TextBox 12">
            <a:extLst>
              <a:ext uri="{FF2B5EF4-FFF2-40B4-BE49-F238E27FC236}">
                <a16:creationId xmlns:a16="http://schemas.microsoft.com/office/drawing/2014/main" id="{D584DB59-D1EB-4503-BDF3-D132BB356A87}"/>
              </a:ext>
            </a:extLst>
          </p:cNvPr>
          <p:cNvSpPr txBox="1"/>
          <p:nvPr/>
        </p:nvSpPr>
        <p:spPr>
          <a:xfrm>
            <a:off x="971246" y="5172342"/>
            <a:ext cx="3123676" cy="646331"/>
          </a:xfrm>
          <a:prstGeom prst="rect">
            <a:avLst/>
          </a:prstGeom>
          <a:noFill/>
        </p:spPr>
        <p:txBody>
          <a:bodyPr wrap="square" rtlCol="0">
            <a:spAutoFit/>
          </a:bodyPr>
          <a:lstStyle/>
          <a:p>
            <a:pPr algn="ctr"/>
            <a:r>
              <a:rPr lang="en-US" sz="3600" dirty="0"/>
              <a:t>Nugget Effect</a:t>
            </a:r>
          </a:p>
        </p:txBody>
      </p:sp>
      <p:sp>
        <p:nvSpPr>
          <p:cNvPr id="11" name="Rectangle 10">
            <a:extLst>
              <a:ext uri="{FF2B5EF4-FFF2-40B4-BE49-F238E27FC236}">
                <a16:creationId xmlns:a16="http://schemas.microsoft.com/office/drawing/2014/main" id="{93FDC495-7F8D-4FEE-B78B-4381C7A1926D}"/>
              </a:ext>
            </a:extLst>
          </p:cNvPr>
          <p:cNvSpPr/>
          <p:nvPr/>
        </p:nvSpPr>
        <p:spPr>
          <a:xfrm>
            <a:off x="1028699" y="2967282"/>
            <a:ext cx="7459269" cy="1743866"/>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712653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75FE2-A208-4EAD-A54F-FCDED2E64700}"/>
              </a:ext>
            </a:extLst>
          </p:cNvPr>
          <p:cNvSpPr>
            <a:spLocks noGrp="1"/>
          </p:cNvSpPr>
          <p:nvPr>
            <p:ph type="title"/>
          </p:nvPr>
        </p:nvSpPr>
        <p:spPr>
          <a:xfrm>
            <a:off x="76200" y="162580"/>
            <a:ext cx="8991600" cy="954107"/>
          </a:xfrm>
        </p:spPr>
        <p:txBody>
          <a:bodyPr/>
          <a:lstStyle/>
          <a:p>
            <a:r>
              <a:rPr lang="en-US" dirty="0"/>
              <a:t>We used a </a:t>
            </a:r>
            <a:r>
              <a:rPr lang="en-US" dirty="0" err="1"/>
              <a:t>Matérn</a:t>
            </a:r>
            <a:r>
              <a:rPr lang="en-US" dirty="0"/>
              <a:t> kernel and GP interpolation to fit the USLWUG range data</a:t>
            </a:r>
          </a:p>
        </p:txBody>
      </p:sp>
      <p:sp>
        <p:nvSpPr>
          <p:cNvPr id="12" name="Text Placeholder 3">
            <a:extLst>
              <a:ext uri="{FF2B5EF4-FFF2-40B4-BE49-F238E27FC236}">
                <a16:creationId xmlns:a16="http://schemas.microsoft.com/office/drawing/2014/main" id="{A27AA555-6037-464B-959D-EE3AB5D1B746}"/>
              </a:ext>
            </a:extLst>
          </p:cNvPr>
          <p:cNvSpPr txBox="1">
            <a:spLocks/>
          </p:cNvSpPr>
          <p:nvPr/>
        </p:nvSpPr>
        <p:spPr>
          <a:xfrm>
            <a:off x="234684" y="6222990"/>
            <a:ext cx="7459270" cy="550862"/>
          </a:xfrm>
          <a:prstGeom prst="rect">
            <a:avLst/>
          </a:prstGeom>
        </p:spPr>
        <p:txBody>
          <a:bodyPr/>
          <a:lstStyle>
            <a:lvl1pPr marL="171446" indent="-171446" algn="l" defTabSz="685783" rtl="0" eaLnBrk="1" latinLnBrk="0" hangingPunct="1">
              <a:lnSpc>
                <a:spcPct val="90000"/>
              </a:lnSpc>
              <a:spcBef>
                <a:spcPts val="751"/>
              </a:spcBef>
              <a:buFont typeface="Arial" panose="020B0604020202020204" pitchFamily="34" charset="0"/>
              <a:buChar char="•"/>
              <a:defRPr sz="2400" kern="1200" baseline="0">
                <a:solidFill>
                  <a:schemeClr val="tx1"/>
                </a:solidFill>
                <a:latin typeface="Calibri Light" panose="020F0302020204030204" pitchFamily="34" charset="0"/>
                <a:ea typeface="+mn-ea"/>
                <a:cs typeface="Calibri Light" panose="020F0302020204030204" pitchFamily="34" charset="0"/>
              </a:defRPr>
            </a:lvl1pPr>
            <a:lvl2pPr marL="342891" indent="-171446" algn="l" defTabSz="685783" rtl="0" eaLnBrk="1" latinLnBrk="0" hangingPunct="1">
              <a:lnSpc>
                <a:spcPct val="90000"/>
              </a:lnSpc>
              <a:spcBef>
                <a:spcPts val="375"/>
              </a:spcBef>
              <a:buFont typeface="Franklin Gothic Book" panose="020B0503020102020204" pitchFamily="34" charset="0"/>
              <a:buChar char="–"/>
              <a:defRPr sz="2000" kern="1200">
                <a:solidFill>
                  <a:schemeClr val="tx1"/>
                </a:solidFill>
                <a:latin typeface="Calibri Light" panose="020F0302020204030204" pitchFamily="34" charset="0"/>
                <a:ea typeface="+mn-ea"/>
                <a:cs typeface="Calibri Light" panose="020F0302020204030204" pitchFamily="34" charset="0"/>
              </a:defRPr>
            </a:lvl2pPr>
            <a:lvl3pPr marL="514338" indent="-171446" algn="l" defTabSz="685783" rtl="0" eaLnBrk="1" latinLnBrk="0" hangingPunct="1">
              <a:lnSpc>
                <a:spcPct val="90000"/>
              </a:lnSpc>
              <a:spcBef>
                <a:spcPts val="375"/>
              </a:spcBef>
              <a:buFont typeface="Courier New" panose="02070309020205020404" pitchFamily="49" charset="0"/>
              <a:buChar char="o"/>
              <a:defRPr sz="1800" kern="1200">
                <a:solidFill>
                  <a:schemeClr val="tx1"/>
                </a:solidFill>
                <a:latin typeface="Calibri Light" panose="020F0302020204030204" pitchFamily="34" charset="0"/>
                <a:ea typeface="+mn-ea"/>
                <a:cs typeface="Calibri Light" panose="020F0302020204030204" pitchFamily="34" charset="0"/>
              </a:defRPr>
            </a:lvl3pPr>
            <a:lvl4pPr marL="685783" indent="-171446" algn="l" defTabSz="685783" rtl="0" eaLnBrk="1" latinLnBrk="0" hangingPunct="1">
              <a:lnSpc>
                <a:spcPct val="90000"/>
              </a:lnSpc>
              <a:spcBef>
                <a:spcPts val="375"/>
              </a:spcBef>
              <a:buFont typeface="Wingdings" panose="05000000000000000000" pitchFamily="2" charset="2"/>
              <a:buChar char="§"/>
              <a:defRPr sz="1600" kern="1200">
                <a:solidFill>
                  <a:schemeClr val="tx1"/>
                </a:solidFill>
                <a:latin typeface="Calibri Light" panose="020F0302020204030204" pitchFamily="34" charset="0"/>
                <a:ea typeface="+mn-ea"/>
                <a:cs typeface="Calibri Light" panose="020F0302020204030204" pitchFamily="34" charset="0"/>
              </a:defRPr>
            </a:lvl4pPr>
            <a:lvl5pPr marL="900091" indent="-214308" algn="l" defTabSz="685783" rtl="0" eaLnBrk="1" latinLnBrk="0" hangingPunct="1">
              <a:lnSpc>
                <a:spcPct val="90000"/>
              </a:lnSpc>
              <a:spcBef>
                <a:spcPts val="375"/>
              </a:spcBef>
              <a:buFont typeface="Wingdings" panose="05000000000000000000" pitchFamily="2" charset="2"/>
              <a:buChar char="Ø"/>
              <a:defRPr sz="1200"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marL="0" indent="0">
              <a:buNone/>
            </a:pPr>
            <a:r>
              <a:rPr lang="en-US" sz="1000" dirty="0"/>
              <a:t>GP: Gaussian Process; USLWUG: Ultra-Small Light Weight Unguided Glider; WRPA: World Record Paper Airplane</a:t>
            </a:r>
            <a:br>
              <a:rPr lang="en-US" sz="1000" dirty="0"/>
            </a:br>
            <a:endParaRPr lang="en-US" sz="1000" dirty="0"/>
          </a:p>
        </p:txBody>
      </p:sp>
      <p:pic>
        <p:nvPicPr>
          <p:cNvPr id="13" name="Picture" descr="Figure 10.5: GP interpolation of the observed simulation ranges.">
            <a:extLst>
              <a:ext uri="{FF2B5EF4-FFF2-40B4-BE49-F238E27FC236}">
                <a16:creationId xmlns:a16="http://schemas.microsoft.com/office/drawing/2014/main" id="{913C9DE1-21B2-41EA-B6D3-EEA87537596E}"/>
              </a:ext>
            </a:extLst>
          </p:cNvPr>
          <p:cNvPicPr/>
          <p:nvPr/>
        </p:nvPicPr>
        <p:blipFill>
          <a:blip r:embed="rId2"/>
          <a:stretch>
            <a:fillRect/>
          </a:stretch>
        </p:blipFill>
        <p:spPr bwMode="auto">
          <a:xfrm>
            <a:off x="401104" y="1116687"/>
            <a:ext cx="8341792" cy="3124200"/>
          </a:xfrm>
          <a:prstGeom prst="rect">
            <a:avLst/>
          </a:prstGeom>
          <a:noFill/>
          <a:ln w="9525">
            <a:noFill/>
            <a:headEnd/>
            <a:tailEnd/>
          </a:ln>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CED30A48-C6F7-40BC-B367-738AA15DD613}"/>
                  </a:ext>
                </a:extLst>
              </p:cNvPr>
              <p:cNvSpPr txBox="1"/>
              <p:nvPr/>
            </p:nvSpPr>
            <p:spPr>
              <a:xfrm>
                <a:off x="702604" y="4432392"/>
                <a:ext cx="6991350" cy="1592039"/>
              </a:xfrm>
              <a:prstGeom prst="rect">
                <a:avLst/>
              </a:prstGeom>
              <a:noFill/>
            </p:spPr>
            <p:txBody>
              <a:bodyPr wrap="square" rtlCol="0">
                <a:spAutoFit/>
              </a:bodyPr>
              <a:lstStyle/>
              <a:p>
                <a:pPr marL="285750" indent="-285750">
                  <a:buFont typeface="Arial" panose="020B0604020202020204" pitchFamily="34" charset="0"/>
                  <a:buChar char="•"/>
                </a:pPr>
                <a:r>
                  <a:rPr lang="en-US" dirty="0"/>
                  <a:t>Independent GPs for each plane design</a:t>
                </a:r>
              </a:p>
              <a:p>
                <a:pPr marL="285750" indent="-285750">
                  <a:buFont typeface="Arial" panose="020B0604020202020204" pitchFamily="34" charset="0"/>
                  <a:buChar char="•"/>
                </a:pPr>
                <a:r>
                  <a:rPr lang="en-US" dirty="0"/>
                  <a:t>Used </a:t>
                </a:r>
                <a:r>
                  <a:rPr lang="en-US" dirty="0" err="1"/>
                  <a:t>Matérn</a:t>
                </a:r>
                <a:r>
                  <a:rPr lang="en-US" dirty="0"/>
                  <a:t> kernel with </a:t>
                </a:r>
                <a14:m>
                  <m:oMath xmlns:m="http://schemas.openxmlformats.org/officeDocument/2006/math">
                    <m:r>
                      <a:rPr lang="en-US" i="1">
                        <a:latin typeface="Cambria Math" panose="02040503050406030204" pitchFamily="18" charset="0"/>
                      </a:rPr>
                      <m:t>𝜈</m:t>
                    </m:r>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9</m:t>
                        </m:r>
                      </m:num>
                      <m:den>
                        <m:r>
                          <a:rPr lang="en-US" i="1">
                            <a:latin typeface="Cambria Math" panose="02040503050406030204" pitchFamily="18" charset="0"/>
                          </a:rPr>
                          <m:t>2</m:t>
                        </m:r>
                      </m:den>
                    </m:f>
                  </m:oMath>
                </a14:m>
                <a:r>
                  <a:rPr lang="en-US" dirty="0"/>
                  <a:t> (four continuous derivatives)</a:t>
                </a:r>
              </a:p>
              <a:p>
                <a:pPr marL="285750" indent="-285750">
                  <a:buFont typeface="Arial" panose="020B0604020202020204" pitchFamily="34" charset="0"/>
                  <a:buChar char="•"/>
                </a:pPr>
                <a:r>
                  <a:rPr lang="en-US" dirty="0"/>
                  <a:t>Included small nugget effect for easier calculations</a:t>
                </a:r>
              </a:p>
              <a:p>
                <a:pPr marL="285750" indent="-285750">
                  <a:buFont typeface="Arial" panose="020B0604020202020204" pitchFamily="34" charset="0"/>
                  <a:buChar char="•"/>
                </a:pPr>
                <a:r>
                  <a:rPr lang="en-US" dirty="0"/>
                  <a:t>Used R package </a:t>
                </a:r>
                <a:r>
                  <a:rPr lang="en-US" b="1" dirty="0" err="1"/>
                  <a:t>GPfit</a:t>
                </a:r>
                <a:endParaRPr lang="en-US" dirty="0"/>
              </a:p>
              <a:p>
                <a:pPr marL="285750" indent="-285750">
                  <a:buFont typeface="Arial" panose="020B0604020202020204" pitchFamily="34" charset="0"/>
                  <a:buChar char="•"/>
                </a:pPr>
                <a:endParaRPr lang="en-US" dirty="0"/>
              </a:p>
            </p:txBody>
          </p:sp>
        </mc:Choice>
        <mc:Fallback xmlns="">
          <p:sp>
            <p:nvSpPr>
              <p:cNvPr id="5" name="TextBox 4">
                <a:extLst>
                  <a:ext uri="{FF2B5EF4-FFF2-40B4-BE49-F238E27FC236}">
                    <a16:creationId xmlns:a16="http://schemas.microsoft.com/office/drawing/2014/main" id="{CED30A48-C6F7-40BC-B367-738AA15DD613}"/>
                  </a:ext>
                </a:extLst>
              </p:cNvPr>
              <p:cNvSpPr txBox="1">
                <a:spLocks noRot="1" noChangeAspect="1" noMove="1" noResize="1" noEditPoints="1" noAdjustHandles="1" noChangeArrowheads="1" noChangeShapeType="1" noTextEdit="1"/>
              </p:cNvSpPr>
              <p:nvPr/>
            </p:nvSpPr>
            <p:spPr>
              <a:xfrm>
                <a:off x="702604" y="4432392"/>
                <a:ext cx="6991350" cy="1592039"/>
              </a:xfrm>
              <a:prstGeom prst="rect">
                <a:avLst/>
              </a:prstGeom>
              <a:blipFill>
                <a:blip r:embed="rId3"/>
                <a:stretch>
                  <a:fillRect l="-523" t="-1916"/>
                </a:stretch>
              </a:blipFill>
            </p:spPr>
            <p:txBody>
              <a:bodyPr/>
              <a:lstStyle/>
              <a:p>
                <a:r>
                  <a:rPr lang="en-US">
                    <a:noFill/>
                  </a:rPr>
                  <a:t> </a:t>
                </a:r>
              </a:p>
            </p:txBody>
          </p:sp>
        </mc:Fallback>
      </mc:AlternateContent>
    </p:spTree>
    <p:extLst>
      <p:ext uri="{BB962C8B-B14F-4D97-AF65-F5344CB8AC3E}">
        <p14:creationId xmlns:p14="http://schemas.microsoft.com/office/powerpoint/2010/main" val="269080113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75FE2-A208-4EAD-A54F-FCDED2E64700}"/>
              </a:ext>
            </a:extLst>
          </p:cNvPr>
          <p:cNvSpPr>
            <a:spLocks noGrp="1"/>
          </p:cNvSpPr>
          <p:nvPr>
            <p:ph type="title"/>
          </p:nvPr>
        </p:nvSpPr>
        <p:spPr>
          <a:xfrm>
            <a:off x="76200" y="162580"/>
            <a:ext cx="8991600" cy="954107"/>
          </a:xfrm>
        </p:spPr>
        <p:txBody>
          <a:bodyPr/>
          <a:lstStyle/>
          <a:p>
            <a:r>
              <a:rPr lang="en-US" dirty="0"/>
              <a:t>We can obtain confidence bounds for the value of the simulator at unobserved points</a:t>
            </a:r>
          </a:p>
        </p:txBody>
      </p:sp>
      <p:pic>
        <p:nvPicPr>
          <p:cNvPr id="6" name="Picture" descr="Figure 10.6: From top to bottom: the lower bound of the confidence region, the upper bound, and and width of the region.">
            <a:extLst>
              <a:ext uri="{FF2B5EF4-FFF2-40B4-BE49-F238E27FC236}">
                <a16:creationId xmlns:a16="http://schemas.microsoft.com/office/drawing/2014/main" id="{1C5B02C7-7BB9-418B-B2A4-5FB6EF22893B}"/>
              </a:ext>
            </a:extLst>
          </p:cNvPr>
          <p:cNvPicPr/>
          <p:nvPr/>
        </p:nvPicPr>
        <p:blipFill>
          <a:blip r:embed="rId2"/>
          <a:stretch>
            <a:fillRect/>
          </a:stretch>
        </p:blipFill>
        <p:spPr bwMode="auto">
          <a:xfrm>
            <a:off x="495299" y="1116686"/>
            <a:ext cx="5019675" cy="5646227"/>
          </a:xfrm>
          <a:prstGeom prst="rect">
            <a:avLst/>
          </a:prstGeom>
          <a:noFill/>
          <a:ln w="9525">
            <a:noFill/>
            <a:headEnd/>
            <a:tailEnd/>
          </a:ln>
        </p:spPr>
      </p:pic>
      <p:sp>
        <p:nvSpPr>
          <p:cNvPr id="4" name="Text Placeholder 3">
            <a:extLst>
              <a:ext uri="{FF2B5EF4-FFF2-40B4-BE49-F238E27FC236}">
                <a16:creationId xmlns:a16="http://schemas.microsoft.com/office/drawing/2014/main" id="{139F600F-5328-4100-A1CF-FB6F39F21B02}"/>
              </a:ext>
            </a:extLst>
          </p:cNvPr>
          <p:cNvSpPr txBox="1">
            <a:spLocks/>
          </p:cNvSpPr>
          <p:nvPr/>
        </p:nvSpPr>
        <p:spPr>
          <a:xfrm>
            <a:off x="76200" y="6582569"/>
            <a:ext cx="7459270" cy="550862"/>
          </a:xfrm>
          <a:prstGeom prst="rect">
            <a:avLst/>
          </a:prstGeom>
        </p:spPr>
        <p:txBody>
          <a:bodyPr/>
          <a:lstStyle>
            <a:lvl1pPr marL="171446" indent="-171446" algn="l" defTabSz="685783" rtl="0" eaLnBrk="1" latinLnBrk="0" hangingPunct="1">
              <a:lnSpc>
                <a:spcPct val="90000"/>
              </a:lnSpc>
              <a:spcBef>
                <a:spcPts val="751"/>
              </a:spcBef>
              <a:buFont typeface="Arial" panose="020B0604020202020204" pitchFamily="34" charset="0"/>
              <a:buChar char="•"/>
              <a:defRPr sz="2400" kern="1200" baseline="0">
                <a:solidFill>
                  <a:schemeClr val="tx1"/>
                </a:solidFill>
                <a:latin typeface="Calibri Light" panose="020F0302020204030204" pitchFamily="34" charset="0"/>
                <a:ea typeface="+mn-ea"/>
                <a:cs typeface="Calibri Light" panose="020F0302020204030204" pitchFamily="34" charset="0"/>
              </a:defRPr>
            </a:lvl1pPr>
            <a:lvl2pPr marL="342891" indent="-171446" algn="l" defTabSz="685783" rtl="0" eaLnBrk="1" latinLnBrk="0" hangingPunct="1">
              <a:lnSpc>
                <a:spcPct val="90000"/>
              </a:lnSpc>
              <a:spcBef>
                <a:spcPts val="375"/>
              </a:spcBef>
              <a:buFont typeface="Franklin Gothic Book" panose="020B0503020102020204" pitchFamily="34" charset="0"/>
              <a:buChar char="–"/>
              <a:defRPr sz="2000" kern="1200">
                <a:solidFill>
                  <a:schemeClr val="tx1"/>
                </a:solidFill>
                <a:latin typeface="Calibri Light" panose="020F0302020204030204" pitchFamily="34" charset="0"/>
                <a:ea typeface="+mn-ea"/>
                <a:cs typeface="Calibri Light" panose="020F0302020204030204" pitchFamily="34" charset="0"/>
              </a:defRPr>
            </a:lvl2pPr>
            <a:lvl3pPr marL="514338" indent="-171446" algn="l" defTabSz="685783" rtl="0" eaLnBrk="1" latinLnBrk="0" hangingPunct="1">
              <a:lnSpc>
                <a:spcPct val="90000"/>
              </a:lnSpc>
              <a:spcBef>
                <a:spcPts val="375"/>
              </a:spcBef>
              <a:buFont typeface="Courier New" panose="02070309020205020404" pitchFamily="49" charset="0"/>
              <a:buChar char="o"/>
              <a:defRPr sz="1800" kern="1200">
                <a:solidFill>
                  <a:schemeClr val="tx1"/>
                </a:solidFill>
                <a:latin typeface="Calibri Light" panose="020F0302020204030204" pitchFamily="34" charset="0"/>
                <a:ea typeface="+mn-ea"/>
                <a:cs typeface="Calibri Light" panose="020F0302020204030204" pitchFamily="34" charset="0"/>
              </a:defRPr>
            </a:lvl3pPr>
            <a:lvl4pPr marL="685783" indent="-171446" algn="l" defTabSz="685783" rtl="0" eaLnBrk="1" latinLnBrk="0" hangingPunct="1">
              <a:lnSpc>
                <a:spcPct val="90000"/>
              </a:lnSpc>
              <a:spcBef>
                <a:spcPts val="375"/>
              </a:spcBef>
              <a:buFont typeface="Wingdings" panose="05000000000000000000" pitchFamily="2" charset="2"/>
              <a:buChar char="§"/>
              <a:defRPr sz="1600" kern="1200">
                <a:solidFill>
                  <a:schemeClr val="tx1"/>
                </a:solidFill>
                <a:latin typeface="Calibri Light" panose="020F0302020204030204" pitchFamily="34" charset="0"/>
                <a:ea typeface="+mn-ea"/>
                <a:cs typeface="Calibri Light" panose="020F0302020204030204" pitchFamily="34" charset="0"/>
              </a:defRPr>
            </a:lvl4pPr>
            <a:lvl5pPr marL="900091" indent="-214308" algn="l" defTabSz="685783" rtl="0" eaLnBrk="1" latinLnBrk="0" hangingPunct="1">
              <a:lnSpc>
                <a:spcPct val="90000"/>
              </a:lnSpc>
              <a:spcBef>
                <a:spcPts val="375"/>
              </a:spcBef>
              <a:buFont typeface="Wingdings" panose="05000000000000000000" pitchFamily="2" charset="2"/>
              <a:buChar char="Ø"/>
              <a:defRPr sz="1200"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marL="0" indent="0">
              <a:buNone/>
            </a:pPr>
            <a:r>
              <a:rPr lang="en-US" sz="1000" dirty="0"/>
              <a:t>WRPA: World Record Paper Airplane</a:t>
            </a:r>
            <a:br>
              <a:rPr lang="en-US" sz="1000" dirty="0"/>
            </a:br>
            <a:endParaRPr lang="en-US" sz="1000" dirty="0"/>
          </a:p>
        </p:txBody>
      </p:sp>
    </p:spTree>
    <p:extLst>
      <p:ext uri="{BB962C8B-B14F-4D97-AF65-F5344CB8AC3E}">
        <p14:creationId xmlns:p14="http://schemas.microsoft.com/office/powerpoint/2010/main" val="277979310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75FE2-A208-4EAD-A54F-FCDED2E64700}"/>
              </a:ext>
            </a:extLst>
          </p:cNvPr>
          <p:cNvSpPr>
            <a:spLocks noGrp="1"/>
          </p:cNvSpPr>
          <p:nvPr>
            <p:ph type="title"/>
          </p:nvPr>
        </p:nvSpPr>
        <p:spPr>
          <a:xfrm>
            <a:off x="76200" y="162580"/>
            <a:ext cx="8991600" cy="954107"/>
          </a:xfrm>
        </p:spPr>
        <p:txBody>
          <a:bodyPr/>
          <a:lstStyle/>
          <a:p>
            <a:r>
              <a:rPr lang="en-US" dirty="0"/>
              <a:t>We can obtain confidence bounds for the value of the simulator at unobserved points</a:t>
            </a:r>
          </a:p>
        </p:txBody>
      </p:sp>
      <p:pic>
        <p:nvPicPr>
          <p:cNvPr id="6" name="Picture" descr="Figure 10.6: From top to bottom: the lower bound of the confidence region, the upper bound, and and width of the region.">
            <a:extLst>
              <a:ext uri="{FF2B5EF4-FFF2-40B4-BE49-F238E27FC236}">
                <a16:creationId xmlns:a16="http://schemas.microsoft.com/office/drawing/2014/main" id="{1C5B02C7-7BB9-418B-B2A4-5FB6EF22893B}"/>
              </a:ext>
            </a:extLst>
          </p:cNvPr>
          <p:cNvPicPr/>
          <p:nvPr/>
        </p:nvPicPr>
        <p:blipFill>
          <a:blip r:embed="rId2"/>
          <a:stretch>
            <a:fillRect/>
          </a:stretch>
        </p:blipFill>
        <p:spPr bwMode="auto">
          <a:xfrm>
            <a:off x="495299" y="1116686"/>
            <a:ext cx="5019675" cy="5646227"/>
          </a:xfrm>
          <a:prstGeom prst="rect">
            <a:avLst/>
          </a:prstGeom>
          <a:noFill/>
          <a:ln w="9525">
            <a:noFill/>
            <a:headEnd/>
            <a:tailEnd/>
          </a:ln>
        </p:spPr>
      </p:pic>
      <p:grpSp>
        <p:nvGrpSpPr>
          <p:cNvPr id="4" name="Group 3">
            <a:extLst>
              <a:ext uri="{FF2B5EF4-FFF2-40B4-BE49-F238E27FC236}">
                <a16:creationId xmlns:a16="http://schemas.microsoft.com/office/drawing/2014/main" id="{52B180F4-6925-4DCD-B0EE-4052D1263334}"/>
              </a:ext>
            </a:extLst>
          </p:cNvPr>
          <p:cNvGrpSpPr/>
          <p:nvPr/>
        </p:nvGrpSpPr>
        <p:grpSpPr>
          <a:xfrm>
            <a:off x="4953000" y="3923896"/>
            <a:ext cx="3695701" cy="1181504"/>
            <a:chOff x="4953000" y="3923896"/>
            <a:chExt cx="3971921" cy="1181504"/>
          </a:xfrm>
        </p:grpSpPr>
        <p:sp>
          <p:nvSpPr>
            <p:cNvPr id="5" name="Rectangle 4">
              <a:extLst>
                <a:ext uri="{FF2B5EF4-FFF2-40B4-BE49-F238E27FC236}">
                  <a16:creationId xmlns:a16="http://schemas.microsoft.com/office/drawing/2014/main" id="{690904AD-8A43-4B62-AFA5-7FB9DF7F3B28}"/>
                </a:ext>
              </a:extLst>
            </p:cNvPr>
            <p:cNvSpPr/>
            <p:nvPr/>
          </p:nvSpPr>
          <p:spPr>
            <a:xfrm flipH="1">
              <a:off x="5825038" y="3923896"/>
              <a:ext cx="3099883" cy="1080664"/>
            </a:xfrm>
            <a:prstGeom prst="rect">
              <a:avLst/>
            </a:prstGeom>
            <a:solidFill>
              <a:srgbClr val="FFFF00"/>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The DOE is of sufficient size and density, and the simulation smooth enough, that MOEs are narrow</a:t>
              </a:r>
            </a:p>
          </p:txBody>
        </p:sp>
        <p:cxnSp>
          <p:nvCxnSpPr>
            <p:cNvPr id="7" name="Straight Arrow Connector 6">
              <a:extLst>
                <a:ext uri="{FF2B5EF4-FFF2-40B4-BE49-F238E27FC236}">
                  <a16:creationId xmlns:a16="http://schemas.microsoft.com/office/drawing/2014/main" id="{5349BDE9-188A-49E4-91DB-60480CD99DF3}"/>
                </a:ext>
              </a:extLst>
            </p:cNvPr>
            <p:cNvCxnSpPr>
              <a:cxnSpLocks/>
              <a:stCxn id="5" idx="3"/>
            </p:cNvCxnSpPr>
            <p:nvPr/>
          </p:nvCxnSpPr>
          <p:spPr>
            <a:xfrm flipH="1">
              <a:off x="4953000" y="4464228"/>
              <a:ext cx="872038" cy="641172"/>
            </a:xfrm>
            <a:prstGeom prst="straightConnector1">
              <a:avLst/>
            </a:prstGeom>
            <a:ln w="571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10" name="Text Placeholder 3">
            <a:extLst>
              <a:ext uri="{FF2B5EF4-FFF2-40B4-BE49-F238E27FC236}">
                <a16:creationId xmlns:a16="http://schemas.microsoft.com/office/drawing/2014/main" id="{18DB17B1-F58E-4C2A-9A83-25E4CDE87FBE}"/>
              </a:ext>
            </a:extLst>
          </p:cNvPr>
          <p:cNvSpPr txBox="1">
            <a:spLocks/>
          </p:cNvSpPr>
          <p:nvPr/>
        </p:nvSpPr>
        <p:spPr>
          <a:xfrm>
            <a:off x="234684" y="6419635"/>
            <a:ext cx="1712103" cy="343278"/>
          </a:xfrm>
          <a:prstGeom prst="rect">
            <a:avLst/>
          </a:prstGeom>
        </p:spPr>
        <p:txBody>
          <a:bodyPr/>
          <a:lstStyle>
            <a:lvl1pPr marL="171446" indent="-171446" algn="l" defTabSz="685783" rtl="0" eaLnBrk="1" latinLnBrk="0" hangingPunct="1">
              <a:lnSpc>
                <a:spcPct val="90000"/>
              </a:lnSpc>
              <a:spcBef>
                <a:spcPts val="751"/>
              </a:spcBef>
              <a:buFont typeface="Arial" panose="020B0604020202020204" pitchFamily="34" charset="0"/>
              <a:buChar char="•"/>
              <a:defRPr sz="2400" kern="1200" baseline="0">
                <a:solidFill>
                  <a:schemeClr val="tx1"/>
                </a:solidFill>
                <a:latin typeface="Calibri Light" panose="020F0302020204030204" pitchFamily="34" charset="0"/>
                <a:ea typeface="+mn-ea"/>
                <a:cs typeface="Calibri Light" panose="020F0302020204030204" pitchFamily="34" charset="0"/>
              </a:defRPr>
            </a:lvl1pPr>
            <a:lvl2pPr marL="342891" indent="-171446" algn="l" defTabSz="685783" rtl="0" eaLnBrk="1" latinLnBrk="0" hangingPunct="1">
              <a:lnSpc>
                <a:spcPct val="90000"/>
              </a:lnSpc>
              <a:spcBef>
                <a:spcPts val="375"/>
              </a:spcBef>
              <a:buFont typeface="Franklin Gothic Book" panose="020B0503020102020204" pitchFamily="34" charset="0"/>
              <a:buChar char="–"/>
              <a:defRPr sz="2000" kern="1200">
                <a:solidFill>
                  <a:schemeClr val="tx1"/>
                </a:solidFill>
                <a:latin typeface="Calibri Light" panose="020F0302020204030204" pitchFamily="34" charset="0"/>
                <a:ea typeface="+mn-ea"/>
                <a:cs typeface="Calibri Light" panose="020F0302020204030204" pitchFamily="34" charset="0"/>
              </a:defRPr>
            </a:lvl2pPr>
            <a:lvl3pPr marL="514338" indent="-171446" algn="l" defTabSz="685783" rtl="0" eaLnBrk="1" latinLnBrk="0" hangingPunct="1">
              <a:lnSpc>
                <a:spcPct val="90000"/>
              </a:lnSpc>
              <a:spcBef>
                <a:spcPts val="375"/>
              </a:spcBef>
              <a:buFont typeface="Courier New" panose="02070309020205020404" pitchFamily="49" charset="0"/>
              <a:buChar char="o"/>
              <a:defRPr sz="1800" kern="1200">
                <a:solidFill>
                  <a:schemeClr val="tx1"/>
                </a:solidFill>
                <a:latin typeface="Calibri Light" panose="020F0302020204030204" pitchFamily="34" charset="0"/>
                <a:ea typeface="+mn-ea"/>
                <a:cs typeface="Calibri Light" panose="020F0302020204030204" pitchFamily="34" charset="0"/>
              </a:defRPr>
            </a:lvl3pPr>
            <a:lvl4pPr marL="685783" indent="-171446" algn="l" defTabSz="685783" rtl="0" eaLnBrk="1" latinLnBrk="0" hangingPunct="1">
              <a:lnSpc>
                <a:spcPct val="90000"/>
              </a:lnSpc>
              <a:spcBef>
                <a:spcPts val="375"/>
              </a:spcBef>
              <a:buFont typeface="Wingdings" panose="05000000000000000000" pitchFamily="2" charset="2"/>
              <a:buChar char="§"/>
              <a:defRPr sz="1600" kern="1200">
                <a:solidFill>
                  <a:schemeClr val="tx1"/>
                </a:solidFill>
                <a:latin typeface="Calibri Light" panose="020F0302020204030204" pitchFamily="34" charset="0"/>
                <a:ea typeface="+mn-ea"/>
                <a:cs typeface="Calibri Light" panose="020F0302020204030204" pitchFamily="34" charset="0"/>
              </a:defRPr>
            </a:lvl4pPr>
            <a:lvl5pPr marL="900091" indent="-214308" algn="l" defTabSz="685783" rtl="0" eaLnBrk="1" latinLnBrk="0" hangingPunct="1">
              <a:lnSpc>
                <a:spcPct val="90000"/>
              </a:lnSpc>
              <a:spcBef>
                <a:spcPts val="375"/>
              </a:spcBef>
              <a:buFont typeface="Wingdings" panose="05000000000000000000" pitchFamily="2" charset="2"/>
              <a:buChar char="Ø"/>
              <a:defRPr sz="1200"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marL="0" indent="0">
              <a:buNone/>
            </a:pPr>
            <a:r>
              <a:rPr lang="en-US" sz="1000" dirty="0"/>
              <a:t>DOE: Design of Experiments; MOE: Margin of Error</a:t>
            </a:r>
          </a:p>
        </p:txBody>
      </p:sp>
    </p:spTree>
    <p:extLst>
      <p:ext uri="{BB962C8B-B14F-4D97-AF65-F5344CB8AC3E}">
        <p14:creationId xmlns:p14="http://schemas.microsoft.com/office/powerpoint/2010/main" val="292851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227D1FD-086E-4F2E-9461-B91A3A2BFA9D}"/>
              </a:ext>
            </a:extLst>
          </p:cNvPr>
          <p:cNvSpPr>
            <a:spLocks noGrp="1"/>
          </p:cNvSpPr>
          <p:nvPr>
            <p:ph type="title"/>
          </p:nvPr>
        </p:nvSpPr>
        <p:spPr/>
        <p:txBody>
          <a:bodyPr/>
          <a:lstStyle/>
          <a:p>
            <a:r>
              <a:rPr lang="en-US" dirty="0"/>
              <a:t>Our Toy (Motivating) Example Will Be a Paper Airplane Simulator</a:t>
            </a:r>
          </a:p>
        </p:txBody>
      </p:sp>
      <p:pic>
        <p:nvPicPr>
          <p:cNvPr id="6" name="Picture 5">
            <a:extLst>
              <a:ext uri="{FF2B5EF4-FFF2-40B4-BE49-F238E27FC236}">
                <a16:creationId xmlns:a16="http://schemas.microsoft.com/office/drawing/2014/main" id="{A01F60F5-8884-419C-B4CB-1BD799CFB5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8761" y="1734381"/>
            <a:ext cx="7746478" cy="4357394"/>
          </a:xfrm>
          <a:prstGeom prst="rect">
            <a:avLst/>
          </a:prstGeom>
        </p:spPr>
      </p:pic>
      <p:sp>
        <p:nvSpPr>
          <p:cNvPr id="4" name="Callout: Bent Line 3">
            <a:extLst>
              <a:ext uri="{FF2B5EF4-FFF2-40B4-BE49-F238E27FC236}">
                <a16:creationId xmlns:a16="http://schemas.microsoft.com/office/drawing/2014/main" id="{8B44E95D-DB95-4902-94F7-A3CD684462CA}"/>
              </a:ext>
            </a:extLst>
          </p:cNvPr>
          <p:cNvSpPr/>
          <p:nvPr/>
        </p:nvSpPr>
        <p:spPr>
          <a:xfrm>
            <a:off x="6315081" y="1310640"/>
            <a:ext cx="1574800" cy="423741"/>
          </a:xfrm>
          <a:prstGeom prst="borderCallout2">
            <a:avLst>
              <a:gd name="adj1" fmla="val 18750"/>
              <a:gd name="adj2" fmla="val -8333"/>
              <a:gd name="adj3" fmla="val 18750"/>
              <a:gd name="adj4" fmla="val -16667"/>
              <a:gd name="adj5" fmla="val 285134"/>
              <a:gd name="adj6" fmla="val -56344"/>
            </a:avLst>
          </a:prstGeom>
          <a:solidFill>
            <a:srgbClr val="FFFF00"/>
          </a:solidFill>
          <a:ln w="57150">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b="1" dirty="0">
                <a:solidFill>
                  <a:schemeClr val="tx1"/>
                </a:solidFill>
              </a:rPr>
              <a:t>CLASSIC</a:t>
            </a:r>
          </a:p>
        </p:txBody>
      </p:sp>
      <p:sp>
        <p:nvSpPr>
          <p:cNvPr id="7" name="Callout: Bent Line 6">
            <a:extLst>
              <a:ext uri="{FF2B5EF4-FFF2-40B4-BE49-F238E27FC236}">
                <a16:creationId xmlns:a16="http://schemas.microsoft.com/office/drawing/2014/main" id="{A290C2BE-E881-45A8-A52D-686412887364}"/>
              </a:ext>
            </a:extLst>
          </p:cNvPr>
          <p:cNvSpPr/>
          <p:nvPr/>
        </p:nvSpPr>
        <p:spPr>
          <a:xfrm>
            <a:off x="4077310" y="1190574"/>
            <a:ext cx="1574800" cy="423741"/>
          </a:xfrm>
          <a:prstGeom prst="borderCallout2">
            <a:avLst>
              <a:gd name="adj1" fmla="val 18750"/>
              <a:gd name="adj2" fmla="val -8333"/>
              <a:gd name="adj3" fmla="val 18750"/>
              <a:gd name="adj4" fmla="val -16667"/>
              <a:gd name="adj5" fmla="val 250989"/>
              <a:gd name="adj6" fmla="val -21839"/>
            </a:avLst>
          </a:prstGeom>
          <a:solidFill>
            <a:srgbClr val="FFFF00"/>
          </a:solidFill>
          <a:ln w="57150">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b="1" dirty="0">
                <a:solidFill>
                  <a:schemeClr val="tx1"/>
                </a:solidFill>
              </a:rPr>
              <a:t>DART</a:t>
            </a:r>
          </a:p>
        </p:txBody>
      </p:sp>
      <p:sp>
        <p:nvSpPr>
          <p:cNvPr id="8" name="Callout: Bent Line 7">
            <a:extLst>
              <a:ext uri="{FF2B5EF4-FFF2-40B4-BE49-F238E27FC236}">
                <a16:creationId xmlns:a16="http://schemas.microsoft.com/office/drawing/2014/main" id="{87E0BA64-5552-487F-B41E-0016F633A8E7}"/>
              </a:ext>
            </a:extLst>
          </p:cNvPr>
          <p:cNvSpPr/>
          <p:nvPr/>
        </p:nvSpPr>
        <p:spPr>
          <a:xfrm flipH="1">
            <a:off x="653279" y="3489337"/>
            <a:ext cx="1456962" cy="423741"/>
          </a:xfrm>
          <a:prstGeom prst="borderCallout2">
            <a:avLst>
              <a:gd name="adj1" fmla="val 18750"/>
              <a:gd name="adj2" fmla="val -8333"/>
              <a:gd name="adj3" fmla="val 18750"/>
              <a:gd name="adj4" fmla="val -16667"/>
              <a:gd name="adj5" fmla="val -138419"/>
              <a:gd name="adj6" fmla="val -33499"/>
            </a:avLst>
          </a:prstGeom>
          <a:solidFill>
            <a:srgbClr val="FFFF00"/>
          </a:solidFill>
          <a:ln w="57150">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b="1" dirty="0">
                <a:solidFill>
                  <a:schemeClr val="tx1"/>
                </a:solidFill>
              </a:rPr>
              <a:t>BULLDOG</a:t>
            </a:r>
          </a:p>
        </p:txBody>
      </p:sp>
      <p:sp>
        <p:nvSpPr>
          <p:cNvPr id="9" name="Callout: Bent Line 8">
            <a:extLst>
              <a:ext uri="{FF2B5EF4-FFF2-40B4-BE49-F238E27FC236}">
                <a16:creationId xmlns:a16="http://schemas.microsoft.com/office/drawing/2014/main" id="{CDD2987C-7C75-48A6-934F-D97079D15F1E}"/>
              </a:ext>
            </a:extLst>
          </p:cNvPr>
          <p:cNvSpPr/>
          <p:nvPr/>
        </p:nvSpPr>
        <p:spPr>
          <a:xfrm flipH="1">
            <a:off x="1381760" y="6078104"/>
            <a:ext cx="1805366" cy="663357"/>
          </a:xfrm>
          <a:prstGeom prst="borderCallout2">
            <a:avLst>
              <a:gd name="adj1" fmla="val 18750"/>
              <a:gd name="adj2" fmla="val -8333"/>
              <a:gd name="adj3" fmla="val 18750"/>
              <a:gd name="adj4" fmla="val -16667"/>
              <a:gd name="adj5" fmla="val -66205"/>
              <a:gd name="adj6" fmla="val -4731"/>
            </a:avLst>
          </a:prstGeom>
          <a:solidFill>
            <a:srgbClr val="FFFF00"/>
          </a:solidFill>
          <a:ln w="57150">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050" b="1" dirty="0">
                <a:solidFill>
                  <a:schemeClr val="tx1"/>
                </a:solidFill>
              </a:rPr>
              <a:t>WORLD RECORD PAPER AIRPLANE (WRPA)</a:t>
            </a:r>
          </a:p>
        </p:txBody>
      </p:sp>
      <p:sp>
        <p:nvSpPr>
          <p:cNvPr id="10" name="Callout: Bent Line 9">
            <a:extLst>
              <a:ext uri="{FF2B5EF4-FFF2-40B4-BE49-F238E27FC236}">
                <a16:creationId xmlns:a16="http://schemas.microsoft.com/office/drawing/2014/main" id="{A6C00DEE-4424-46FB-B3B7-B495CD6294DF}"/>
              </a:ext>
            </a:extLst>
          </p:cNvPr>
          <p:cNvSpPr/>
          <p:nvPr/>
        </p:nvSpPr>
        <p:spPr>
          <a:xfrm>
            <a:off x="4178300" y="6211841"/>
            <a:ext cx="1574800" cy="423741"/>
          </a:xfrm>
          <a:prstGeom prst="borderCallout2">
            <a:avLst>
              <a:gd name="adj1" fmla="val 18750"/>
              <a:gd name="adj2" fmla="val -8333"/>
              <a:gd name="adj3" fmla="val 18750"/>
              <a:gd name="adj4" fmla="val -16667"/>
              <a:gd name="adj5" fmla="val -319084"/>
              <a:gd name="adj6" fmla="val 7527"/>
            </a:avLst>
          </a:prstGeom>
          <a:solidFill>
            <a:srgbClr val="FFFF00"/>
          </a:solidFill>
          <a:ln w="57150">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b="1" dirty="0">
                <a:solidFill>
                  <a:schemeClr val="tx1"/>
                </a:solidFill>
              </a:rPr>
              <a:t>HAMMER</a:t>
            </a:r>
          </a:p>
        </p:txBody>
      </p:sp>
      <p:sp>
        <p:nvSpPr>
          <p:cNvPr id="12" name="Callout: Bent Line 11">
            <a:extLst>
              <a:ext uri="{FF2B5EF4-FFF2-40B4-BE49-F238E27FC236}">
                <a16:creationId xmlns:a16="http://schemas.microsoft.com/office/drawing/2014/main" id="{11D82F4C-15CC-4AE2-8225-2B1AC07AF43F}"/>
              </a:ext>
            </a:extLst>
          </p:cNvPr>
          <p:cNvSpPr/>
          <p:nvPr/>
        </p:nvSpPr>
        <p:spPr>
          <a:xfrm>
            <a:off x="6187440" y="6230219"/>
            <a:ext cx="1574800" cy="423741"/>
          </a:xfrm>
          <a:prstGeom prst="borderCallout2">
            <a:avLst>
              <a:gd name="adj1" fmla="val 18750"/>
              <a:gd name="adj2" fmla="val -8333"/>
              <a:gd name="adj3" fmla="val 18750"/>
              <a:gd name="adj4" fmla="val -16667"/>
              <a:gd name="adj5" fmla="val -275926"/>
              <a:gd name="adj6" fmla="val 1076"/>
            </a:avLst>
          </a:prstGeom>
          <a:solidFill>
            <a:srgbClr val="FFFF00"/>
          </a:solidFill>
          <a:ln w="57150">
            <a:solidFill>
              <a:schemeClr val="bg1">
                <a:lumMod val="6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b="1" dirty="0">
                <a:solidFill>
                  <a:schemeClr val="tx1"/>
                </a:solidFill>
              </a:rPr>
              <a:t>HARRIER</a:t>
            </a:r>
          </a:p>
        </p:txBody>
      </p:sp>
    </p:spTree>
    <p:extLst>
      <p:ext uri="{BB962C8B-B14F-4D97-AF65-F5344CB8AC3E}">
        <p14:creationId xmlns:p14="http://schemas.microsoft.com/office/powerpoint/2010/main" val="228028263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2D3C258-B2F4-415A-9D1C-82770B4B6186}"/>
              </a:ext>
            </a:extLst>
          </p:cNvPr>
          <p:cNvSpPr>
            <a:spLocks noGrp="1"/>
          </p:cNvSpPr>
          <p:nvPr>
            <p:ph type="title"/>
          </p:nvPr>
        </p:nvSpPr>
        <p:spPr>
          <a:xfrm>
            <a:off x="234683" y="205099"/>
            <a:ext cx="8674639" cy="918445"/>
          </a:xfrm>
        </p:spPr>
        <p:txBody>
          <a:bodyPr/>
          <a:lstStyle/>
          <a:p>
            <a:r>
              <a:rPr lang="en-US" dirty="0"/>
              <a:t>Gaussian kernels are very smooth and depend on two parameters</a:t>
            </a:r>
          </a:p>
        </p:txBody>
      </p:sp>
      <p:pic>
        <p:nvPicPr>
          <p:cNvPr id="5" name="Picture 4">
            <a:extLst>
              <a:ext uri="{FF2B5EF4-FFF2-40B4-BE49-F238E27FC236}">
                <a16:creationId xmlns:a16="http://schemas.microsoft.com/office/drawing/2014/main" id="{1324A5A3-3140-49E4-AC12-2060D4983CC5}"/>
              </a:ext>
            </a:extLst>
          </p:cNvPr>
          <p:cNvPicPr>
            <a:picLocks noChangeAspect="1"/>
          </p:cNvPicPr>
          <p:nvPr/>
        </p:nvPicPr>
        <p:blipFill rotWithShape="1">
          <a:blip r:embed="rId2"/>
          <a:srcRect l="1" t="1" r="1931" b="-2314"/>
          <a:stretch/>
        </p:blipFill>
        <p:spPr>
          <a:xfrm>
            <a:off x="1284172" y="1896705"/>
            <a:ext cx="3731031" cy="2766585"/>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AE420175-4330-4E53-A192-DE60609549D0}"/>
                  </a:ext>
                </a:extLst>
              </p:cNvPr>
              <p:cNvSpPr txBox="1"/>
              <p:nvPr/>
            </p:nvSpPr>
            <p:spPr>
              <a:xfrm>
                <a:off x="141375" y="1178340"/>
                <a:ext cx="3963486" cy="50917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𝐾</m:t>
                      </m:r>
                      <m:r>
                        <a:rPr lang="en-US" sz="2400">
                          <a:latin typeface="Cambria Math" panose="02040503050406030204" pitchFamily="18" charset="0"/>
                        </a:rPr>
                        <m:t>(</m:t>
                      </m:r>
                      <m:r>
                        <a:rPr lang="en-US" sz="2400" i="1">
                          <a:latin typeface="Cambria Math" panose="02040503050406030204" pitchFamily="18" charset="0"/>
                        </a:rPr>
                        <m:t>𝑟</m:t>
                      </m:r>
                      <m:r>
                        <a:rPr lang="en-US" sz="2400">
                          <a:latin typeface="Cambria Math" panose="02040503050406030204" pitchFamily="18" charset="0"/>
                        </a:rPr>
                        <m:t>;</m:t>
                      </m:r>
                      <m:r>
                        <a:rPr lang="en-US" sz="2400" i="1">
                          <a:latin typeface="Cambria Math" panose="02040503050406030204" pitchFamily="18" charset="0"/>
                        </a:rPr>
                        <m:t>𝜏</m:t>
                      </m:r>
                      <m:r>
                        <a:rPr lang="en-US" sz="2400">
                          <a:latin typeface="Cambria Math" panose="02040503050406030204" pitchFamily="18" charset="0"/>
                        </a:rPr>
                        <m:t>,</m:t>
                      </m:r>
                      <m:r>
                        <a:rPr lang="en-US" sz="2400" i="1">
                          <a:latin typeface="Cambria Math" panose="02040503050406030204" pitchFamily="18" charset="0"/>
                        </a:rPr>
                        <m:t>𝜆</m:t>
                      </m:r>
                      <m:r>
                        <a:rPr lang="en-US" sz="2400">
                          <a:latin typeface="Cambria Math" panose="02040503050406030204" pitchFamily="18" charset="0"/>
                        </a:rPr>
                        <m:t>)=</m:t>
                      </m:r>
                      <m:sSup>
                        <m:sSupPr>
                          <m:ctrlPr>
                            <a:rPr lang="en-US" sz="2400" i="1">
                              <a:latin typeface="Cambria Math" panose="02040503050406030204" pitchFamily="18" charset="0"/>
                            </a:rPr>
                          </m:ctrlPr>
                        </m:sSupPr>
                        <m:e>
                          <m:r>
                            <a:rPr lang="en-US" sz="2400" i="1">
                              <a:latin typeface="Cambria Math" panose="02040503050406030204" pitchFamily="18" charset="0"/>
                            </a:rPr>
                            <m:t>𝜏</m:t>
                          </m:r>
                        </m:e>
                        <m:sup>
                          <m:r>
                            <a:rPr lang="en-US" sz="2400">
                              <a:latin typeface="Cambria Math" panose="02040503050406030204" pitchFamily="18" charset="0"/>
                            </a:rPr>
                            <m:t>2</m:t>
                          </m:r>
                        </m:sup>
                      </m:sSup>
                      <m:r>
                        <m:rPr>
                          <m:nor/>
                        </m:rPr>
                        <a:rPr lang="en-US" sz="2400"/>
                        <m:t>exp</m:t>
                      </m:r>
                      <m:d>
                        <m:dPr>
                          <m:ctrlPr>
                            <a:rPr lang="en-US" sz="2400" i="1">
                              <a:latin typeface="Cambria Math" panose="02040503050406030204" pitchFamily="18" charset="0"/>
                            </a:rPr>
                          </m:ctrlPr>
                        </m:dPr>
                        <m:e>
                          <m:r>
                            <a:rPr lang="en-US" sz="2400" i="1">
                              <a:latin typeface="Cambria Math" panose="02040503050406030204" pitchFamily="18" charset="0"/>
                            </a:rPr>
                            <m:t>−</m:t>
                          </m:r>
                          <m:sSup>
                            <m:sSupPr>
                              <m:ctrlPr>
                                <a:rPr lang="en-US" sz="2400" i="1">
                                  <a:latin typeface="Cambria Math" panose="02040503050406030204" pitchFamily="18" charset="0"/>
                                </a:rPr>
                              </m:ctrlPr>
                            </m:sSupPr>
                            <m:e>
                              <m:r>
                                <a:rPr lang="en-US" sz="2400" i="1">
                                  <a:latin typeface="Cambria Math" panose="02040503050406030204" pitchFamily="18" charset="0"/>
                                </a:rPr>
                                <m:t>𝑟</m:t>
                              </m:r>
                            </m:e>
                            <m:sup>
                              <m:r>
                                <a:rPr lang="en-US" sz="2400">
                                  <a:latin typeface="Cambria Math" panose="02040503050406030204" pitchFamily="18" charset="0"/>
                                </a:rPr>
                                <m:t>2</m:t>
                              </m:r>
                            </m:sup>
                          </m:sSup>
                          <m:r>
                            <a:rPr lang="en-US" sz="2400">
                              <a:latin typeface="Cambria Math" panose="02040503050406030204" pitchFamily="18" charset="0"/>
                            </a:rPr>
                            <m:t>/</m:t>
                          </m:r>
                          <m:r>
                            <a:rPr lang="en-US" sz="2400" i="1">
                              <a:latin typeface="Cambria Math" panose="02040503050406030204" pitchFamily="18" charset="0"/>
                            </a:rPr>
                            <m:t>𝜆</m:t>
                          </m:r>
                        </m:e>
                      </m:d>
                    </m:oMath>
                  </m:oMathPara>
                </a14:m>
                <a:endParaRPr lang="en-US" sz="2400" dirty="0"/>
              </a:p>
            </p:txBody>
          </p:sp>
        </mc:Choice>
        <mc:Fallback xmlns="">
          <p:sp>
            <p:nvSpPr>
              <p:cNvPr id="11" name="TextBox 10">
                <a:extLst>
                  <a:ext uri="{FF2B5EF4-FFF2-40B4-BE49-F238E27FC236}">
                    <a16:creationId xmlns:a16="http://schemas.microsoft.com/office/drawing/2014/main" id="{AE420175-4330-4E53-A192-DE60609549D0}"/>
                  </a:ext>
                </a:extLst>
              </p:cNvPr>
              <p:cNvSpPr txBox="1">
                <a:spLocks noRot="1" noChangeAspect="1" noMove="1" noResize="1" noEditPoints="1" noAdjustHandles="1" noChangeArrowheads="1" noChangeShapeType="1" noTextEdit="1"/>
              </p:cNvSpPr>
              <p:nvPr/>
            </p:nvSpPr>
            <p:spPr>
              <a:xfrm>
                <a:off x="141375" y="1178340"/>
                <a:ext cx="3963486" cy="509178"/>
              </a:xfrm>
              <a:prstGeom prst="rect">
                <a:avLst/>
              </a:prstGeom>
              <a:blipFill>
                <a:blip r:embed="rId3"/>
                <a:stretch>
                  <a:fillRect/>
                </a:stretch>
              </a:blipFill>
            </p:spPr>
            <p:txBody>
              <a:bodyPr/>
              <a:lstStyle/>
              <a:p>
                <a:r>
                  <a:rPr lang="en-US">
                    <a:noFill/>
                  </a:rPr>
                  <a:t> </a:t>
                </a:r>
              </a:p>
            </p:txBody>
          </p:sp>
        </mc:Fallback>
      </mc:AlternateContent>
      <p:pic>
        <p:nvPicPr>
          <p:cNvPr id="19" name="Picture 18">
            <a:extLst>
              <a:ext uri="{FF2B5EF4-FFF2-40B4-BE49-F238E27FC236}">
                <a16:creationId xmlns:a16="http://schemas.microsoft.com/office/drawing/2014/main" id="{8131FBC0-ECEA-4D27-BD39-81A70B53F8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90391" y="1348930"/>
            <a:ext cx="2802018" cy="2080069"/>
          </a:xfrm>
          <a:prstGeom prst="rect">
            <a:avLst/>
          </a:prstGeom>
        </p:spPr>
      </p:pic>
      <p:pic>
        <p:nvPicPr>
          <p:cNvPr id="21" name="Picture 20">
            <a:extLst>
              <a:ext uri="{FF2B5EF4-FFF2-40B4-BE49-F238E27FC236}">
                <a16:creationId xmlns:a16="http://schemas.microsoft.com/office/drawing/2014/main" id="{933CE138-EEF7-426B-A624-D09B47210E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99082" y="3450883"/>
            <a:ext cx="2802018" cy="2080069"/>
          </a:xfrm>
          <a:prstGeom prst="rect">
            <a:avLst/>
          </a:prstGeom>
        </p:spPr>
      </p:pic>
      <p:pic>
        <p:nvPicPr>
          <p:cNvPr id="14" name="Picture 13">
            <a:extLst>
              <a:ext uri="{FF2B5EF4-FFF2-40B4-BE49-F238E27FC236}">
                <a16:creationId xmlns:a16="http://schemas.microsoft.com/office/drawing/2014/main" id="{498DA95D-6A9E-4771-83DA-9274324221F5}"/>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52299" y="4727641"/>
            <a:ext cx="5938092" cy="1688170"/>
          </a:xfrm>
          <a:prstGeom prst="rect">
            <a:avLst/>
          </a:prstGeom>
          <a:noFill/>
          <a:ln>
            <a:noFill/>
          </a:ln>
        </p:spPr>
      </p:pic>
    </p:spTree>
    <p:extLst>
      <p:ext uri="{BB962C8B-B14F-4D97-AF65-F5344CB8AC3E}">
        <p14:creationId xmlns:p14="http://schemas.microsoft.com/office/powerpoint/2010/main" val="192837015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2D3C258-B2F4-415A-9D1C-82770B4B6186}"/>
              </a:ext>
            </a:extLst>
          </p:cNvPr>
          <p:cNvSpPr>
            <a:spLocks noGrp="1"/>
          </p:cNvSpPr>
          <p:nvPr>
            <p:ph type="title"/>
          </p:nvPr>
        </p:nvSpPr>
        <p:spPr>
          <a:xfrm>
            <a:off x="234683" y="205099"/>
            <a:ext cx="8674639" cy="918445"/>
          </a:xfrm>
        </p:spPr>
        <p:txBody>
          <a:bodyPr/>
          <a:lstStyle/>
          <a:p>
            <a:r>
              <a:rPr lang="en-US" dirty="0"/>
              <a:t>Gaussian kernels are very smooth and depend on two parameters</a:t>
            </a:r>
          </a:p>
        </p:txBody>
      </p:sp>
      <p:pic>
        <p:nvPicPr>
          <p:cNvPr id="5" name="Picture 4">
            <a:extLst>
              <a:ext uri="{FF2B5EF4-FFF2-40B4-BE49-F238E27FC236}">
                <a16:creationId xmlns:a16="http://schemas.microsoft.com/office/drawing/2014/main" id="{1324A5A3-3140-49E4-AC12-2060D4983CC5}"/>
              </a:ext>
            </a:extLst>
          </p:cNvPr>
          <p:cNvPicPr>
            <a:picLocks noChangeAspect="1"/>
          </p:cNvPicPr>
          <p:nvPr/>
        </p:nvPicPr>
        <p:blipFill rotWithShape="1">
          <a:blip r:embed="rId2"/>
          <a:srcRect l="1" t="1" r="1931" b="-2314"/>
          <a:stretch/>
        </p:blipFill>
        <p:spPr>
          <a:xfrm>
            <a:off x="1284172" y="1896705"/>
            <a:ext cx="3731031" cy="2766585"/>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AE420175-4330-4E53-A192-DE60609549D0}"/>
                  </a:ext>
                </a:extLst>
              </p:cNvPr>
              <p:cNvSpPr txBox="1"/>
              <p:nvPr/>
            </p:nvSpPr>
            <p:spPr>
              <a:xfrm>
                <a:off x="141375" y="1178340"/>
                <a:ext cx="3963486" cy="50917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𝐾</m:t>
                      </m:r>
                      <m:r>
                        <a:rPr lang="en-US" sz="2400">
                          <a:latin typeface="Cambria Math" panose="02040503050406030204" pitchFamily="18" charset="0"/>
                        </a:rPr>
                        <m:t>(</m:t>
                      </m:r>
                      <m:r>
                        <a:rPr lang="en-US" sz="2400" i="1">
                          <a:latin typeface="Cambria Math" panose="02040503050406030204" pitchFamily="18" charset="0"/>
                        </a:rPr>
                        <m:t>𝑟</m:t>
                      </m:r>
                      <m:r>
                        <a:rPr lang="en-US" sz="2400">
                          <a:latin typeface="Cambria Math" panose="02040503050406030204" pitchFamily="18" charset="0"/>
                        </a:rPr>
                        <m:t>;</m:t>
                      </m:r>
                      <m:r>
                        <a:rPr lang="en-US" sz="2400" i="1">
                          <a:latin typeface="Cambria Math" panose="02040503050406030204" pitchFamily="18" charset="0"/>
                        </a:rPr>
                        <m:t>𝜏</m:t>
                      </m:r>
                      <m:r>
                        <a:rPr lang="en-US" sz="2400">
                          <a:latin typeface="Cambria Math" panose="02040503050406030204" pitchFamily="18" charset="0"/>
                        </a:rPr>
                        <m:t>,</m:t>
                      </m:r>
                      <m:r>
                        <a:rPr lang="en-US" sz="2400" i="1">
                          <a:latin typeface="Cambria Math" panose="02040503050406030204" pitchFamily="18" charset="0"/>
                        </a:rPr>
                        <m:t>𝜆</m:t>
                      </m:r>
                      <m:r>
                        <a:rPr lang="en-US" sz="2400">
                          <a:latin typeface="Cambria Math" panose="02040503050406030204" pitchFamily="18" charset="0"/>
                        </a:rPr>
                        <m:t>)=</m:t>
                      </m:r>
                      <m:sSup>
                        <m:sSupPr>
                          <m:ctrlPr>
                            <a:rPr lang="en-US" sz="2400" i="1">
                              <a:latin typeface="Cambria Math" panose="02040503050406030204" pitchFamily="18" charset="0"/>
                            </a:rPr>
                          </m:ctrlPr>
                        </m:sSupPr>
                        <m:e>
                          <m:r>
                            <a:rPr lang="en-US" sz="2400" i="1">
                              <a:latin typeface="Cambria Math" panose="02040503050406030204" pitchFamily="18" charset="0"/>
                            </a:rPr>
                            <m:t>𝜏</m:t>
                          </m:r>
                        </m:e>
                        <m:sup>
                          <m:r>
                            <a:rPr lang="en-US" sz="2400">
                              <a:latin typeface="Cambria Math" panose="02040503050406030204" pitchFamily="18" charset="0"/>
                            </a:rPr>
                            <m:t>2</m:t>
                          </m:r>
                        </m:sup>
                      </m:sSup>
                      <m:r>
                        <m:rPr>
                          <m:nor/>
                        </m:rPr>
                        <a:rPr lang="en-US" sz="2400"/>
                        <m:t>exp</m:t>
                      </m:r>
                      <m:d>
                        <m:dPr>
                          <m:ctrlPr>
                            <a:rPr lang="en-US" sz="2400" i="1">
                              <a:latin typeface="Cambria Math" panose="02040503050406030204" pitchFamily="18" charset="0"/>
                            </a:rPr>
                          </m:ctrlPr>
                        </m:dPr>
                        <m:e>
                          <m:r>
                            <a:rPr lang="en-US" sz="2400" i="1">
                              <a:latin typeface="Cambria Math" panose="02040503050406030204" pitchFamily="18" charset="0"/>
                            </a:rPr>
                            <m:t>−</m:t>
                          </m:r>
                          <m:sSup>
                            <m:sSupPr>
                              <m:ctrlPr>
                                <a:rPr lang="en-US" sz="2400" i="1">
                                  <a:latin typeface="Cambria Math" panose="02040503050406030204" pitchFamily="18" charset="0"/>
                                </a:rPr>
                              </m:ctrlPr>
                            </m:sSupPr>
                            <m:e>
                              <m:r>
                                <a:rPr lang="en-US" sz="2400" i="1">
                                  <a:latin typeface="Cambria Math" panose="02040503050406030204" pitchFamily="18" charset="0"/>
                                </a:rPr>
                                <m:t>𝑟</m:t>
                              </m:r>
                            </m:e>
                            <m:sup>
                              <m:r>
                                <a:rPr lang="en-US" sz="2400">
                                  <a:latin typeface="Cambria Math" panose="02040503050406030204" pitchFamily="18" charset="0"/>
                                </a:rPr>
                                <m:t>2</m:t>
                              </m:r>
                            </m:sup>
                          </m:sSup>
                          <m:r>
                            <a:rPr lang="en-US" sz="2400">
                              <a:latin typeface="Cambria Math" panose="02040503050406030204" pitchFamily="18" charset="0"/>
                            </a:rPr>
                            <m:t>/</m:t>
                          </m:r>
                          <m:r>
                            <a:rPr lang="en-US" sz="2400" i="1">
                              <a:latin typeface="Cambria Math" panose="02040503050406030204" pitchFamily="18" charset="0"/>
                            </a:rPr>
                            <m:t>𝜆</m:t>
                          </m:r>
                        </m:e>
                      </m:d>
                    </m:oMath>
                  </m:oMathPara>
                </a14:m>
                <a:endParaRPr lang="en-US" sz="2400" dirty="0"/>
              </a:p>
            </p:txBody>
          </p:sp>
        </mc:Choice>
        <mc:Fallback xmlns="">
          <p:sp>
            <p:nvSpPr>
              <p:cNvPr id="11" name="TextBox 10">
                <a:extLst>
                  <a:ext uri="{FF2B5EF4-FFF2-40B4-BE49-F238E27FC236}">
                    <a16:creationId xmlns:a16="http://schemas.microsoft.com/office/drawing/2014/main" id="{AE420175-4330-4E53-A192-DE60609549D0}"/>
                  </a:ext>
                </a:extLst>
              </p:cNvPr>
              <p:cNvSpPr txBox="1">
                <a:spLocks noRot="1" noChangeAspect="1" noMove="1" noResize="1" noEditPoints="1" noAdjustHandles="1" noChangeArrowheads="1" noChangeShapeType="1" noTextEdit="1"/>
              </p:cNvSpPr>
              <p:nvPr/>
            </p:nvSpPr>
            <p:spPr>
              <a:xfrm>
                <a:off x="141375" y="1178340"/>
                <a:ext cx="3963486" cy="509178"/>
              </a:xfrm>
              <a:prstGeom prst="rect">
                <a:avLst/>
              </a:prstGeom>
              <a:blipFill>
                <a:blip r:embed="rId3"/>
                <a:stretch>
                  <a:fillRect/>
                </a:stretch>
              </a:blipFill>
            </p:spPr>
            <p:txBody>
              <a:bodyPr/>
              <a:lstStyle/>
              <a:p>
                <a:r>
                  <a:rPr lang="en-US">
                    <a:noFill/>
                  </a:rPr>
                  <a:t> </a:t>
                </a:r>
              </a:p>
            </p:txBody>
          </p:sp>
        </mc:Fallback>
      </mc:AlternateContent>
      <p:pic>
        <p:nvPicPr>
          <p:cNvPr id="19" name="Picture 18">
            <a:extLst>
              <a:ext uri="{FF2B5EF4-FFF2-40B4-BE49-F238E27FC236}">
                <a16:creationId xmlns:a16="http://schemas.microsoft.com/office/drawing/2014/main" id="{8131FBC0-ECEA-4D27-BD39-81A70B53F8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90391" y="1348930"/>
            <a:ext cx="2802018" cy="2080069"/>
          </a:xfrm>
          <a:prstGeom prst="rect">
            <a:avLst/>
          </a:prstGeom>
        </p:spPr>
      </p:pic>
      <p:pic>
        <p:nvPicPr>
          <p:cNvPr id="21" name="Picture 20">
            <a:extLst>
              <a:ext uri="{FF2B5EF4-FFF2-40B4-BE49-F238E27FC236}">
                <a16:creationId xmlns:a16="http://schemas.microsoft.com/office/drawing/2014/main" id="{933CE138-EEF7-426B-A624-D09B47210E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99082" y="3450883"/>
            <a:ext cx="2802018" cy="2080069"/>
          </a:xfrm>
          <a:prstGeom prst="rect">
            <a:avLst/>
          </a:prstGeom>
        </p:spPr>
      </p:pic>
      <p:pic>
        <p:nvPicPr>
          <p:cNvPr id="14" name="Picture 13">
            <a:extLst>
              <a:ext uri="{FF2B5EF4-FFF2-40B4-BE49-F238E27FC236}">
                <a16:creationId xmlns:a16="http://schemas.microsoft.com/office/drawing/2014/main" id="{498DA95D-6A9E-4771-83DA-9274324221F5}"/>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52299" y="4727641"/>
            <a:ext cx="5938092" cy="1688170"/>
          </a:xfrm>
          <a:prstGeom prst="rect">
            <a:avLst/>
          </a:prstGeom>
          <a:noFill/>
          <a:ln>
            <a:noFill/>
          </a:ln>
        </p:spPr>
      </p:pic>
      <p:grpSp>
        <p:nvGrpSpPr>
          <p:cNvPr id="36" name="Group 35">
            <a:extLst>
              <a:ext uri="{FF2B5EF4-FFF2-40B4-BE49-F238E27FC236}">
                <a16:creationId xmlns:a16="http://schemas.microsoft.com/office/drawing/2014/main" id="{91078641-995D-48CC-B37F-269B198D667D}"/>
              </a:ext>
            </a:extLst>
          </p:cNvPr>
          <p:cNvGrpSpPr/>
          <p:nvPr/>
        </p:nvGrpSpPr>
        <p:grpSpPr>
          <a:xfrm>
            <a:off x="2071688" y="1661297"/>
            <a:ext cx="4530690" cy="4197969"/>
            <a:chOff x="2071688" y="1661297"/>
            <a:chExt cx="4530690" cy="4197969"/>
          </a:xfrm>
        </p:grpSpPr>
        <p:sp>
          <p:nvSpPr>
            <p:cNvPr id="23" name="Rectangle 22">
              <a:extLst>
                <a:ext uri="{FF2B5EF4-FFF2-40B4-BE49-F238E27FC236}">
                  <a16:creationId xmlns:a16="http://schemas.microsoft.com/office/drawing/2014/main" id="{CB482095-492E-4140-A517-C4FE419F95B9}"/>
                </a:ext>
              </a:extLst>
            </p:cNvPr>
            <p:cNvSpPr/>
            <p:nvPr/>
          </p:nvSpPr>
          <p:spPr>
            <a:xfrm flipH="1">
              <a:off x="2871347" y="4663290"/>
              <a:ext cx="2152547" cy="1195976"/>
            </a:xfrm>
            <a:prstGeom prst="rect">
              <a:avLst/>
            </a:prstGeom>
            <a:solidFill>
              <a:srgbClr val="FFFF00"/>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Mostly responsible for interval width; scales the kernel vertically</a:t>
              </a:r>
            </a:p>
          </p:txBody>
        </p:sp>
        <p:cxnSp>
          <p:nvCxnSpPr>
            <p:cNvPr id="24" name="Straight Arrow Connector 23">
              <a:extLst>
                <a:ext uri="{FF2B5EF4-FFF2-40B4-BE49-F238E27FC236}">
                  <a16:creationId xmlns:a16="http://schemas.microsoft.com/office/drawing/2014/main" id="{72FEC433-ECE0-42CE-9CAE-80238E687C86}"/>
                </a:ext>
              </a:extLst>
            </p:cNvPr>
            <p:cNvCxnSpPr>
              <a:cxnSpLocks/>
              <a:endCxn id="37" idx="2"/>
            </p:cNvCxnSpPr>
            <p:nvPr/>
          </p:nvCxnSpPr>
          <p:spPr>
            <a:xfrm flipH="1" flipV="1">
              <a:off x="2071688" y="1661297"/>
              <a:ext cx="1404938" cy="3001994"/>
            </a:xfrm>
            <a:prstGeom prst="straightConnector1">
              <a:avLst/>
            </a:prstGeom>
            <a:ln w="571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F25DEE8C-32FD-4539-9071-A57F63D07B28}"/>
                </a:ext>
              </a:extLst>
            </p:cNvPr>
            <p:cNvCxnSpPr>
              <a:cxnSpLocks/>
              <a:stCxn id="23" idx="0"/>
            </p:cNvCxnSpPr>
            <p:nvPr/>
          </p:nvCxnSpPr>
          <p:spPr>
            <a:xfrm flipH="1" flipV="1">
              <a:off x="3075843" y="2130359"/>
              <a:ext cx="871777" cy="2532931"/>
            </a:xfrm>
            <a:prstGeom prst="straightConnector1">
              <a:avLst/>
            </a:prstGeom>
            <a:ln w="571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41BFE421-2344-4810-98BF-F8DB54252BD7}"/>
                </a:ext>
              </a:extLst>
            </p:cNvPr>
            <p:cNvCxnSpPr>
              <a:cxnSpLocks/>
              <a:stCxn id="23" idx="1"/>
            </p:cNvCxnSpPr>
            <p:nvPr/>
          </p:nvCxnSpPr>
          <p:spPr>
            <a:xfrm flipV="1">
              <a:off x="5023894" y="4663290"/>
              <a:ext cx="1578484" cy="597988"/>
            </a:xfrm>
            <a:prstGeom prst="straightConnector1">
              <a:avLst/>
            </a:prstGeom>
            <a:ln w="571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37" name="Rectangle 36">
            <a:extLst>
              <a:ext uri="{FF2B5EF4-FFF2-40B4-BE49-F238E27FC236}">
                <a16:creationId xmlns:a16="http://schemas.microsoft.com/office/drawing/2014/main" id="{B513D2C5-7157-4DE5-B7DB-FC712B8F6CA2}"/>
              </a:ext>
            </a:extLst>
          </p:cNvPr>
          <p:cNvSpPr/>
          <p:nvPr/>
        </p:nvSpPr>
        <p:spPr>
          <a:xfrm>
            <a:off x="1838325" y="1152119"/>
            <a:ext cx="466725" cy="509178"/>
          </a:xfrm>
          <a:prstGeom prst="rect">
            <a:avLst/>
          </a:prstGeom>
          <a:no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886496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2D3C258-B2F4-415A-9D1C-82770B4B6186}"/>
              </a:ext>
            </a:extLst>
          </p:cNvPr>
          <p:cNvSpPr>
            <a:spLocks noGrp="1"/>
          </p:cNvSpPr>
          <p:nvPr>
            <p:ph type="title"/>
          </p:nvPr>
        </p:nvSpPr>
        <p:spPr>
          <a:xfrm>
            <a:off x="234683" y="205099"/>
            <a:ext cx="8674639" cy="918445"/>
          </a:xfrm>
        </p:spPr>
        <p:txBody>
          <a:bodyPr/>
          <a:lstStyle/>
          <a:p>
            <a:r>
              <a:rPr lang="en-US" dirty="0"/>
              <a:t>Gaussian kernels are very smooth and depend on two parameters</a:t>
            </a:r>
          </a:p>
        </p:txBody>
      </p:sp>
      <p:pic>
        <p:nvPicPr>
          <p:cNvPr id="5" name="Picture 4">
            <a:extLst>
              <a:ext uri="{FF2B5EF4-FFF2-40B4-BE49-F238E27FC236}">
                <a16:creationId xmlns:a16="http://schemas.microsoft.com/office/drawing/2014/main" id="{1324A5A3-3140-49E4-AC12-2060D4983CC5}"/>
              </a:ext>
            </a:extLst>
          </p:cNvPr>
          <p:cNvPicPr>
            <a:picLocks noChangeAspect="1"/>
          </p:cNvPicPr>
          <p:nvPr/>
        </p:nvPicPr>
        <p:blipFill rotWithShape="1">
          <a:blip r:embed="rId2"/>
          <a:srcRect l="1" t="1" r="1931" b="-2314"/>
          <a:stretch/>
        </p:blipFill>
        <p:spPr>
          <a:xfrm>
            <a:off x="1284172" y="1896705"/>
            <a:ext cx="3731031" cy="2766585"/>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AE420175-4330-4E53-A192-DE60609549D0}"/>
                  </a:ext>
                </a:extLst>
              </p:cNvPr>
              <p:cNvSpPr txBox="1"/>
              <p:nvPr/>
            </p:nvSpPr>
            <p:spPr>
              <a:xfrm>
                <a:off x="141375" y="1178340"/>
                <a:ext cx="3963486" cy="50917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𝐾</m:t>
                      </m:r>
                      <m:r>
                        <a:rPr lang="en-US" sz="2400">
                          <a:latin typeface="Cambria Math" panose="02040503050406030204" pitchFamily="18" charset="0"/>
                        </a:rPr>
                        <m:t>(</m:t>
                      </m:r>
                      <m:r>
                        <a:rPr lang="en-US" sz="2400" i="1">
                          <a:latin typeface="Cambria Math" panose="02040503050406030204" pitchFamily="18" charset="0"/>
                        </a:rPr>
                        <m:t>𝑟</m:t>
                      </m:r>
                      <m:r>
                        <a:rPr lang="en-US" sz="2400">
                          <a:latin typeface="Cambria Math" panose="02040503050406030204" pitchFamily="18" charset="0"/>
                        </a:rPr>
                        <m:t>;</m:t>
                      </m:r>
                      <m:r>
                        <a:rPr lang="en-US" sz="2400" i="1">
                          <a:latin typeface="Cambria Math" panose="02040503050406030204" pitchFamily="18" charset="0"/>
                        </a:rPr>
                        <m:t>𝜏</m:t>
                      </m:r>
                      <m:r>
                        <a:rPr lang="en-US" sz="2400">
                          <a:latin typeface="Cambria Math" panose="02040503050406030204" pitchFamily="18" charset="0"/>
                        </a:rPr>
                        <m:t>,</m:t>
                      </m:r>
                      <m:r>
                        <a:rPr lang="en-US" sz="2400" i="1">
                          <a:latin typeface="Cambria Math" panose="02040503050406030204" pitchFamily="18" charset="0"/>
                        </a:rPr>
                        <m:t>𝜆</m:t>
                      </m:r>
                      <m:r>
                        <a:rPr lang="en-US" sz="2400">
                          <a:latin typeface="Cambria Math" panose="02040503050406030204" pitchFamily="18" charset="0"/>
                        </a:rPr>
                        <m:t>)=</m:t>
                      </m:r>
                      <m:sSup>
                        <m:sSupPr>
                          <m:ctrlPr>
                            <a:rPr lang="en-US" sz="2400" i="1">
                              <a:latin typeface="Cambria Math" panose="02040503050406030204" pitchFamily="18" charset="0"/>
                            </a:rPr>
                          </m:ctrlPr>
                        </m:sSupPr>
                        <m:e>
                          <m:r>
                            <a:rPr lang="en-US" sz="2400" i="1">
                              <a:latin typeface="Cambria Math" panose="02040503050406030204" pitchFamily="18" charset="0"/>
                            </a:rPr>
                            <m:t>𝜏</m:t>
                          </m:r>
                        </m:e>
                        <m:sup>
                          <m:r>
                            <a:rPr lang="en-US" sz="2400">
                              <a:latin typeface="Cambria Math" panose="02040503050406030204" pitchFamily="18" charset="0"/>
                            </a:rPr>
                            <m:t>2</m:t>
                          </m:r>
                        </m:sup>
                      </m:sSup>
                      <m:r>
                        <m:rPr>
                          <m:nor/>
                        </m:rPr>
                        <a:rPr lang="en-US" sz="2400"/>
                        <m:t>exp</m:t>
                      </m:r>
                      <m:d>
                        <m:dPr>
                          <m:ctrlPr>
                            <a:rPr lang="en-US" sz="2400" i="1">
                              <a:latin typeface="Cambria Math" panose="02040503050406030204" pitchFamily="18" charset="0"/>
                            </a:rPr>
                          </m:ctrlPr>
                        </m:dPr>
                        <m:e>
                          <m:r>
                            <a:rPr lang="en-US" sz="2400" i="1">
                              <a:latin typeface="Cambria Math" panose="02040503050406030204" pitchFamily="18" charset="0"/>
                            </a:rPr>
                            <m:t>−</m:t>
                          </m:r>
                          <m:sSup>
                            <m:sSupPr>
                              <m:ctrlPr>
                                <a:rPr lang="en-US" sz="2400" i="1">
                                  <a:latin typeface="Cambria Math" panose="02040503050406030204" pitchFamily="18" charset="0"/>
                                </a:rPr>
                              </m:ctrlPr>
                            </m:sSupPr>
                            <m:e>
                              <m:r>
                                <a:rPr lang="en-US" sz="2400" i="1">
                                  <a:latin typeface="Cambria Math" panose="02040503050406030204" pitchFamily="18" charset="0"/>
                                </a:rPr>
                                <m:t>𝑟</m:t>
                              </m:r>
                            </m:e>
                            <m:sup>
                              <m:r>
                                <a:rPr lang="en-US" sz="2400">
                                  <a:latin typeface="Cambria Math" panose="02040503050406030204" pitchFamily="18" charset="0"/>
                                </a:rPr>
                                <m:t>2</m:t>
                              </m:r>
                            </m:sup>
                          </m:sSup>
                          <m:r>
                            <a:rPr lang="en-US" sz="2400">
                              <a:latin typeface="Cambria Math" panose="02040503050406030204" pitchFamily="18" charset="0"/>
                            </a:rPr>
                            <m:t>/</m:t>
                          </m:r>
                          <m:r>
                            <a:rPr lang="en-US" sz="2400" i="1">
                              <a:latin typeface="Cambria Math" panose="02040503050406030204" pitchFamily="18" charset="0"/>
                            </a:rPr>
                            <m:t>𝜆</m:t>
                          </m:r>
                        </m:e>
                      </m:d>
                    </m:oMath>
                  </m:oMathPara>
                </a14:m>
                <a:endParaRPr lang="en-US" sz="2400" dirty="0"/>
              </a:p>
            </p:txBody>
          </p:sp>
        </mc:Choice>
        <mc:Fallback xmlns="">
          <p:sp>
            <p:nvSpPr>
              <p:cNvPr id="11" name="TextBox 10">
                <a:extLst>
                  <a:ext uri="{FF2B5EF4-FFF2-40B4-BE49-F238E27FC236}">
                    <a16:creationId xmlns:a16="http://schemas.microsoft.com/office/drawing/2014/main" id="{AE420175-4330-4E53-A192-DE60609549D0}"/>
                  </a:ext>
                </a:extLst>
              </p:cNvPr>
              <p:cNvSpPr txBox="1">
                <a:spLocks noRot="1" noChangeAspect="1" noMove="1" noResize="1" noEditPoints="1" noAdjustHandles="1" noChangeArrowheads="1" noChangeShapeType="1" noTextEdit="1"/>
              </p:cNvSpPr>
              <p:nvPr/>
            </p:nvSpPr>
            <p:spPr>
              <a:xfrm>
                <a:off x="141375" y="1178340"/>
                <a:ext cx="3963486" cy="509178"/>
              </a:xfrm>
              <a:prstGeom prst="rect">
                <a:avLst/>
              </a:prstGeom>
              <a:blipFill>
                <a:blip r:embed="rId3"/>
                <a:stretch>
                  <a:fillRect/>
                </a:stretch>
              </a:blipFill>
            </p:spPr>
            <p:txBody>
              <a:bodyPr/>
              <a:lstStyle/>
              <a:p>
                <a:r>
                  <a:rPr lang="en-US">
                    <a:noFill/>
                  </a:rPr>
                  <a:t> </a:t>
                </a:r>
              </a:p>
            </p:txBody>
          </p:sp>
        </mc:Fallback>
      </mc:AlternateContent>
      <p:pic>
        <p:nvPicPr>
          <p:cNvPr id="19" name="Picture 18">
            <a:extLst>
              <a:ext uri="{FF2B5EF4-FFF2-40B4-BE49-F238E27FC236}">
                <a16:creationId xmlns:a16="http://schemas.microsoft.com/office/drawing/2014/main" id="{8131FBC0-ECEA-4D27-BD39-81A70B53F8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90391" y="1348930"/>
            <a:ext cx="2802018" cy="2080069"/>
          </a:xfrm>
          <a:prstGeom prst="rect">
            <a:avLst/>
          </a:prstGeom>
        </p:spPr>
      </p:pic>
      <p:pic>
        <p:nvPicPr>
          <p:cNvPr id="21" name="Picture 20">
            <a:extLst>
              <a:ext uri="{FF2B5EF4-FFF2-40B4-BE49-F238E27FC236}">
                <a16:creationId xmlns:a16="http://schemas.microsoft.com/office/drawing/2014/main" id="{933CE138-EEF7-426B-A624-D09B47210E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99082" y="3450883"/>
            <a:ext cx="2802018" cy="2080069"/>
          </a:xfrm>
          <a:prstGeom prst="rect">
            <a:avLst/>
          </a:prstGeom>
        </p:spPr>
      </p:pic>
      <p:pic>
        <p:nvPicPr>
          <p:cNvPr id="14" name="Picture 13">
            <a:extLst>
              <a:ext uri="{FF2B5EF4-FFF2-40B4-BE49-F238E27FC236}">
                <a16:creationId xmlns:a16="http://schemas.microsoft.com/office/drawing/2014/main" id="{498DA95D-6A9E-4771-83DA-9274324221F5}"/>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52299" y="4727641"/>
            <a:ext cx="5938092" cy="1688170"/>
          </a:xfrm>
          <a:prstGeom prst="rect">
            <a:avLst/>
          </a:prstGeom>
          <a:noFill/>
          <a:ln>
            <a:noFill/>
          </a:ln>
        </p:spPr>
      </p:pic>
      <p:grpSp>
        <p:nvGrpSpPr>
          <p:cNvPr id="36" name="Group 35">
            <a:extLst>
              <a:ext uri="{FF2B5EF4-FFF2-40B4-BE49-F238E27FC236}">
                <a16:creationId xmlns:a16="http://schemas.microsoft.com/office/drawing/2014/main" id="{91078641-995D-48CC-B37F-269B198D667D}"/>
              </a:ext>
            </a:extLst>
          </p:cNvPr>
          <p:cNvGrpSpPr/>
          <p:nvPr/>
        </p:nvGrpSpPr>
        <p:grpSpPr>
          <a:xfrm>
            <a:off x="1381125" y="1687518"/>
            <a:ext cx="5005469" cy="4141782"/>
            <a:chOff x="1381125" y="1687518"/>
            <a:chExt cx="5005469" cy="4141782"/>
          </a:xfrm>
        </p:grpSpPr>
        <p:sp>
          <p:nvSpPr>
            <p:cNvPr id="23" name="Rectangle 22">
              <a:extLst>
                <a:ext uri="{FF2B5EF4-FFF2-40B4-BE49-F238E27FC236}">
                  <a16:creationId xmlns:a16="http://schemas.microsoft.com/office/drawing/2014/main" id="{CB482095-492E-4140-A517-C4FE419F95B9}"/>
                </a:ext>
              </a:extLst>
            </p:cNvPr>
            <p:cNvSpPr/>
            <p:nvPr/>
          </p:nvSpPr>
          <p:spPr>
            <a:xfrm flipH="1">
              <a:off x="1381125" y="4667405"/>
              <a:ext cx="2385468" cy="1161895"/>
            </a:xfrm>
            <a:prstGeom prst="rect">
              <a:avLst/>
            </a:prstGeom>
            <a:solidFill>
              <a:srgbClr val="FFFF00"/>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Controls how correlated two points are; changes the shape of the fit, and width of intervals</a:t>
              </a:r>
            </a:p>
          </p:txBody>
        </p:sp>
        <p:cxnSp>
          <p:nvCxnSpPr>
            <p:cNvPr id="24" name="Straight Arrow Connector 23">
              <a:extLst>
                <a:ext uri="{FF2B5EF4-FFF2-40B4-BE49-F238E27FC236}">
                  <a16:creationId xmlns:a16="http://schemas.microsoft.com/office/drawing/2014/main" id="{72FEC433-ECE0-42CE-9CAE-80238E687C86}"/>
                </a:ext>
              </a:extLst>
            </p:cNvPr>
            <p:cNvCxnSpPr>
              <a:cxnSpLocks/>
            </p:cNvCxnSpPr>
            <p:nvPr/>
          </p:nvCxnSpPr>
          <p:spPr>
            <a:xfrm flipV="1">
              <a:off x="3476626" y="1687518"/>
              <a:ext cx="142874" cy="2975773"/>
            </a:xfrm>
            <a:prstGeom prst="straightConnector1">
              <a:avLst/>
            </a:prstGeom>
            <a:ln w="571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F25DEE8C-32FD-4539-9071-A57F63D07B28}"/>
                </a:ext>
              </a:extLst>
            </p:cNvPr>
            <p:cNvCxnSpPr>
              <a:cxnSpLocks/>
              <a:stCxn id="23" idx="0"/>
            </p:cNvCxnSpPr>
            <p:nvPr/>
          </p:nvCxnSpPr>
          <p:spPr>
            <a:xfrm flipH="1" flipV="1">
              <a:off x="2362201" y="4223693"/>
              <a:ext cx="211658" cy="443712"/>
            </a:xfrm>
            <a:prstGeom prst="straightConnector1">
              <a:avLst/>
            </a:prstGeom>
            <a:ln w="571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41BFE421-2344-4810-98BF-F8DB54252BD7}"/>
                </a:ext>
              </a:extLst>
            </p:cNvPr>
            <p:cNvCxnSpPr>
              <a:cxnSpLocks/>
              <a:stCxn id="23" idx="1"/>
            </p:cNvCxnSpPr>
            <p:nvPr/>
          </p:nvCxnSpPr>
          <p:spPr>
            <a:xfrm flipV="1">
              <a:off x="3766593" y="2626601"/>
              <a:ext cx="2620001" cy="2621752"/>
            </a:xfrm>
            <a:prstGeom prst="straightConnector1">
              <a:avLst/>
            </a:prstGeom>
            <a:ln w="571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37" name="Rectangle 36">
            <a:extLst>
              <a:ext uri="{FF2B5EF4-FFF2-40B4-BE49-F238E27FC236}">
                <a16:creationId xmlns:a16="http://schemas.microsoft.com/office/drawing/2014/main" id="{B513D2C5-7157-4DE5-B7DB-FC712B8F6CA2}"/>
              </a:ext>
            </a:extLst>
          </p:cNvPr>
          <p:cNvSpPr/>
          <p:nvPr/>
        </p:nvSpPr>
        <p:spPr>
          <a:xfrm>
            <a:off x="3386137" y="1162934"/>
            <a:ext cx="466725" cy="509178"/>
          </a:xfrm>
          <a:prstGeom prst="rect">
            <a:avLst/>
          </a:prstGeom>
          <a:no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43628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CEA11B6B-11D1-4FB5-96AC-1CCC229226AC}"/>
                  </a:ext>
                </a:extLst>
              </p:cNvPr>
              <p:cNvSpPr txBox="1"/>
              <p:nvPr/>
            </p:nvSpPr>
            <p:spPr>
              <a:xfrm>
                <a:off x="272778" y="1083534"/>
                <a:ext cx="4225783" cy="81317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400" i="1">
                          <a:latin typeface="Cambria Math" panose="02040503050406030204" pitchFamily="18" charset="0"/>
                        </a:rPr>
                        <m:t>𝐾</m:t>
                      </m:r>
                      <m:r>
                        <a:rPr lang="en-US" sz="1400">
                          <a:latin typeface="Cambria Math" panose="02040503050406030204" pitchFamily="18" charset="0"/>
                        </a:rPr>
                        <m:t>(</m:t>
                      </m:r>
                      <m:r>
                        <a:rPr lang="en-US" sz="1400" i="1">
                          <a:latin typeface="Cambria Math" panose="02040503050406030204" pitchFamily="18" charset="0"/>
                        </a:rPr>
                        <m:t>𝑟</m:t>
                      </m:r>
                      <m:r>
                        <a:rPr lang="en-US" sz="1400">
                          <a:latin typeface="Cambria Math" panose="02040503050406030204" pitchFamily="18" charset="0"/>
                        </a:rPr>
                        <m:t>;</m:t>
                      </m:r>
                      <m:r>
                        <a:rPr lang="en-US" sz="1400" i="1">
                          <a:latin typeface="Cambria Math" panose="02040503050406030204" pitchFamily="18" charset="0"/>
                        </a:rPr>
                        <m:t>𝜏</m:t>
                      </m:r>
                      <m:r>
                        <a:rPr lang="en-US" sz="1400">
                          <a:latin typeface="Cambria Math" panose="02040503050406030204" pitchFamily="18" charset="0"/>
                        </a:rPr>
                        <m:t>,</m:t>
                      </m:r>
                      <m:r>
                        <a:rPr lang="en-US" sz="1400" i="1">
                          <a:latin typeface="Cambria Math" panose="02040503050406030204" pitchFamily="18" charset="0"/>
                        </a:rPr>
                        <m:t>𝜆</m:t>
                      </m:r>
                      <m:r>
                        <a:rPr lang="en-US" sz="1400">
                          <a:latin typeface="Cambria Math" panose="02040503050406030204" pitchFamily="18" charset="0"/>
                        </a:rPr>
                        <m:t>)=</m:t>
                      </m:r>
                      <m:sSup>
                        <m:sSupPr>
                          <m:ctrlPr>
                            <a:rPr lang="en-US" sz="1400" i="1">
                              <a:latin typeface="Cambria Math" panose="02040503050406030204" pitchFamily="18" charset="0"/>
                            </a:rPr>
                          </m:ctrlPr>
                        </m:sSupPr>
                        <m:e>
                          <m:r>
                            <a:rPr lang="en-US" sz="1400" i="1">
                              <a:latin typeface="Cambria Math" panose="02040503050406030204" pitchFamily="18" charset="0"/>
                            </a:rPr>
                            <m:t>𝜏</m:t>
                          </m:r>
                        </m:e>
                        <m:sup>
                          <m:r>
                            <a:rPr lang="en-US" sz="1400">
                              <a:latin typeface="Cambria Math" panose="02040503050406030204" pitchFamily="18" charset="0"/>
                            </a:rPr>
                            <m:t>2</m:t>
                          </m:r>
                        </m:sup>
                      </m:sSup>
                      <m:f>
                        <m:fPr>
                          <m:ctrlPr>
                            <a:rPr lang="en-US" sz="1400" i="1">
                              <a:latin typeface="Cambria Math" panose="02040503050406030204" pitchFamily="18" charset="0"/>
                            </a:rPr>
                          </m:ctrlPr>
                        </m:fPr>
                        <m:num>
                          <m:sSup>
                            <m:sSupPr>
                              <m:ctrlPr>
                                <a:rPr lang="en-US" sz="1400" i="1">
                                  <a:latin typeface="Cambria Math" panose="02040503050406030204" pitchFamily="18" charset="0"/>
                                </a:rPr>
                              </m:ctrlPr>
                            </m:sSupPr>
                            <m:e>
                              <m:r>
                                <a:rPr lang="en-US" sz="1400">
                                  <a:latin typeface="Cambria Math" panose="02040503050406030204" pitchFamily="18" charset="0"/>
                                </a:rPr>
                                <m:t>2</m:t>
                              </m:r>
                            </m:e>
                            <m:sup>
                              <m:r>
                                <a:rPr lang="en-US" sz="1400">
                                  <a:latin typeface="Cambria Math" panose="02040503050406030204" pitchFamily="18" charset="0"/>
                                </a:rPr>
                                <m:t>1</m:t>
                              </m:r>
                              <m:r>
                                <a:rPr lang="en-US" sz="1400" i="1">
                                  <a:latin typeface="Cambria Math" panose="02040503050406030204" pitchFamily="18" charset="0"/>
                                </a:rPr>
                                <m:t>−</m:t>
                              </m:r>
                              <m:r>
                                <a:rPr lang="en-US" sz="1400" i="1">
                                  <a:latin typeface="Cambria Math" panose="02040503050406030204" pitchFamily="18" charset="0"/>
                                </a:rPr>
                                <m:t>𝜈</m:t>
                              </m:r>
                            </m:sup>
                          </m:sSup>
                        </m:num>
                        <m:den>
                          <m:r>
                            <a:rPr lang="en-US" sz="1400" i="1">
                              <a:latin typeface="Cambria Math" panose="02040503050406030204" pitchFamily="18" charset="0"/>
                            </a:rPr>
                            <m:t>𝛤</m:t>
                          </m:r>
                          <m:r>
                            <a:rPr lang="en-US" sz="1400">
                              <a:latin typeface="Cambria Math" panose="02040503050406030204" pitchFamily="18" charset="0"/>
                            </a:rPr>
                            <m:t>(</m:t>
                          </m:r>
                          <m:r>
                            <a:rPr lang="en-US" sz="1400" i="1">
                              <a:latin typeface="Cambria Math" panose="02040503050406030204" pitchFamily="18" charset="0"/>
                            </a:rPr>
                            <m:t>𝜈</m:t>
                          </m:r>
                          <m:r>
                            <a:rPr lang="en-US" sz="1400">
                              <a:latin typeface="Cambria Math" panose="02040503050406030204" pitchFamily="18" charset="0"/>
                            </a:rPr>
                            <m:t>)</m:t>
                          </m:r>
                        </m:den>
                      </m:f>
                      <m:sSup>
                        <m:sSupPr>
                          <m:ctrlPr>
                            <a:rPr lang="en-US" sz="1400" i="1">
                              <a:latin typeface="Cambria Math" panose="02040503050406030204" pitchFamily="18" charset="0"/>
                            </a:rPr>
                          </m:ctrlPr>
                        </m:sSupPr>
                        <m:e>
                          <m:d>
                            <m:dPr>
                              <m:ctrlPr>
                                <a:rPr lang="en-US" sz="1400" i="1">
                                  <a:latin typeface="Cambria Math" panose="02040503050406030204" pitchFamily="18" charset="0"/>
                                </a:rPr>
                              </m:ctrlPr>
                            </m:dPr>
                            <m:e>
                              <m:r>
                                <a:rPr lang="en-US" sz="1400" i="1">
                                  <a:latin typeface="Cambria Math" panose="02040503050406030204" pitchFamily="18" charset="0"/>
                                </a:rPr>
                                <m:t>𝑟</m:t>
                              </m:r>
                              <m:rad>
                                <m:radPr>
                                  <m:degHide m:val="on"/>
                                  <m:ctrlPr>
                                    <a:rPr lang="en-US" sz="1400" i="1">
                                      <a:latin typeface="Cambria Math" panose="02040503050406030204" pitchFamily="18" charset="0"/>
                                    </a:rPr>
                                  </m:ctrlPr>
                                </m:radPr>
                                <m:deg/>
                                <m:e>
                                  <m:f>
                                    <m:fPr>
                                      <m:ctrlPr>
                                        <a:rPr lang="en-US" sz="1400" i="1">
                                          <a:latin typeface="Cambria Math" panose="02040503050406030204" pitchFamily="18" charset="0"/>
                                        </a:rPr>
                                      </m:ctrlPr>
                                    </m:fPr>
                                    <m:num>
                                      <m:r>
                                        <a:rPr lang="en-US" sz="1400">
                                          <a:latin typeface="Cambria Math" panose="02040503050406030204" pitchFamily="18" charset="0"/>
                                        </a:rPr>
                                        <m:t>2</m:t>
                                      </m:r>
                                      <m:r>
                                        <a:rPr lang="en-US" sz="1400" i="1">
                                          <a:latin typeface="Cambria Math" panose="02040503050406030204" pitchFamily="18" charset="0"/>
                                        </a:rPr>
                                        <m:t>𝜈</m:t>
                                      </m:r>
                                    </m:num>
                                    <m:den>
                                      <m:r>
                                        <a:rPr lang="en-US" sz="1400" i="1">
                                          <a:latin typeface="Cambria Math" panose="02040503050406030204" pitchFamily="18" charset="0"/>
                                        </a:rPr>
                                        <m:t>𝜆</m:t>
                                      </m:r>
                                    </m:den>
                                  </m:f>
                                </m:e>
                              </m:rad>
                            </m:e>
                          </m:d>
                        </m:e>
                        <m:sup>
                          <m:r>
                            <a:rPr lang="en-US" sz="1400" i="1">
                              <a:latin typeface="Cambria Math" panose="02040503050406030204" pitchFamily="18" charset="0"/>
                            </a:rPr>
                            <m:t>𝜈</m:t>
                          </m:r>
                        </m:sup>
                      </m:sSup>
                      <m:sSub>
                        <m:sSubPr>
                          <m:ctrlPr>
                            <a:rPr lang="en-US" sz="1400" i="1">
                              <a:latin typeface="Cambria Math" panose="02040503050406030204" pitchFamily="18" charset="0"/>
                            </a:rPr>
                          </m:ctrlPr>
                        </m:sSubPr>
                        <m:e>
                          <m:r>
                            <a:rPr lang="en-US" sz="1400" i="1">
                              <a:latin typeface="Cambria Math" panose="02040503050406030204" pitchFamily="18" charset="0"/>
                            </a:rPr>
                            <m:t>𝑌</m:t>
                          </m:r>
                        </m:e>
                        <m:sub>
                          <m:r>
                            <a:rPr lang="en-US" sz="1400" i="1">
                              <a:latin typeface="Cambria Math" panose="02040503050406030204" pitchFamily="18" charset="0"/>
                            </a:rPr>
                            <m:t>𝜈</m:t>
                          </m:r>
                        </m:sub>
                      </m:sSub>
                      <m:d>
                        <m:dPr>
                          <m:ctrlPr>
                            <a:rPr lang="en-US" sz="1400" i="1">
                              <a:latin typeface="Cambria Math" panose="02040503050406030204" pitchFamily="18" charset="0"/>
                            </a:rPr>
                          </m:ctrlPr>
                        </m:dPr>
                        <m:e>
                          <m:r>
                            <a:rPr lang="en-US" sz="1400" i="1">
                              <a:latin typeface="Cambria Math" panose="02040503050406030204" pitchFamily="18" charset="0"/>
                            </a:rPr>
                            <m:t>𝑟</m:t>
                          </m:r>
                          <m:rad>
                            <m:radPr>
                              <m:degHide m:val="on"/>
                              <m:ctrlPr>
                                <a:rPr lang="en-US" sz="1400" i="1">
                                  <a:latin typeface="Cambria Math" panose="02040503050406030204" pitchFamily="18" charset="0"/>
                                </a:rPr>
                              </m:ctrlPr>
                            </m:radPr>
                            <m:deg/>
                            <m:e>
                              <m:f>
                                <m:fPr>
                                  <m:ctrlPr>
                                    <a:rPr lang="en-US" sz="1400" i="1">
                                      <a:latin typeface="Cambria Math" panose="02040503050406030204" pitchFamily="18" charset="0"/>
                                    </a:rPr>
                                  </m:ctrlPr>
                                </m:fPr>
                                <m:num>
                                  <m:r>
                                    <a:rPr lang="en-US" sz="1400">
                                      <a:latin typeface="Cambria Math" panose="02040503050406030204" pitchFamily="18" charset="0"/>
                                    </a:rPr>
                                    <m:t>2</m:t>
                                  </m:r>
                                  <m:r>
                                    <a:rPr lang="en-US" sz="1400" i="1">
                                      <a:latin typeface="Cambria Math" panose="02040503050406030204" pitchFamily="18" charset="0"/>
                                    </a:rPr>
                                    <m:t>𝜈</m:t>
                                  </m:r>
                                </m:num>
                                <m:den>
                                  <m:r>
                                    <a:rPr lang="en-US" sz="1400" i="1">
                                      <a:latin typeface="Cambria Math" panose="02040503050406030204" pitchFamily="18" charset="0"/>
                                    </a:rPr>
                                    <m:t>𝜆</m:t>
                                  </m:r>
                                </m:den>
                              </m:f>
                            </m:e>
                          </m:rad>
                        </m:e>
                      </m:d>
                    </m:oMath>
                  </m:oMathPara>
                </a14:m>
                <a:endParaRPr lang="en-US" sz="1400" dirty="0"/>
              </a:p>
            </p:txBody>
          </p:sp>
        </mc:Choice>
        <mc:Fallback xmlns="">
          <p:sp>
            <p:nvSpPr>
              <p:cNvPr id="8" name="TextBox 7">
                <a:extLst>
                  <a:ext uri="{FF2B5EF4-FFF2-40B4-BE49-F238E27FC236}">
                    <a16:creationId xmlns:a16="http://schemas.microsoft.com/office/drawing/2014/main" id="{CEA11B6B-11D1-4FB5-96AC-1CCC229226AC}"/>
                  </a:ext>
                </a:extLst>
              </p:cNvPr>
              <p:cNvSpPr txBox="1">
                <a:spLocks noRot="1" noChangeAspect="1" noMove="1" noResize="1" noEditPoints="1" noAdjustHandles="1" noChangeArrowheads="1" noChangeShapeType="1" noTextEdit="1"/>
              </p:cNvSpPr>
              <p:nvPr/>
            </p:nvSpPr>
            <p:spPr>
              <a:xfrm>
                <a:off x="272778" y="1083534"/>
                <a:ext cx="4225783" cy="813171"/>
              </a:xfrm>
              <a:prstGeom prst="rect">
                <a:avLst/>
              </a:prstGeom>
              <a:blipFill>
                <a:blip r:embed="rId2"/>
                <a:stretch>
                  <a:fillRect/>
                </a:stretch>
              </a:blipFill>
            </p:spPr>
            <p:txBody>
              <a:bodyPr/>
              <a:lstStyle/>
              <a:p>
                <a:r>
                  <a:rPr lang="en-US">
                    <a:noFill/>
                  </a:rPr>
                  <a:t> </a:t>
                </a:r>
              </a:p>
            </p:txBody>
          </p:sp>
        </mc:Fallback>
      </mc:AlternateContent>
      <p:sp>
        <p:nvSpPr>
          <p:cNvPr id="3" name="Title 2">
            <a:extLst>
              <a:ext uri="{FF2B5EF4-FFF2-40B4-BE49-F238E27FC236}">
                <a16:creationId xmlns:a16="http://schemas.microsoft.com/office/drawing/2014/main" id="{52D3C258-B2F4-415A-9D1C-82770B4B6186}"/>
              </a:ext>
            </a:extLst>
          </p:cNvPr>
          <p:cNvSpPr>
            <a:spLocks noGrp="1"/>
          </p:cNvSpPr>
          <p:nvPr>
            <p:ph type="title"/>
          </p:nvPr>
        </p:nvSpPr>
        <p:spPr>
          <a:xfrm>
            <a:off x="234683" y="205099"/>
            <a:ext cx="8674639" cy="918445"/>
          </a:xfrm>
        </p:spPr>
        <p:txBody>
          <a:bodyPr/>
          <a:lstStyle/>
          <a:p>
            <a:r>
              <a:rPr lang="en-US" dirty="0" err="1"/>
              <a:t>Matérn</a:t>
            </a:r>
            <a:r>
              <a:rPr lang="en-US" dirty="0"/>
              <a:t> kernels have varying smoothness and depend on three parameters</a:t>
            </a:r>
          </a:p>
        </p:txBody>
      </p:sp>
      <p:pic>
        <p:nvPicPr>
          <p:cNvPr id="9" name="Picture 8">
            <a:extLst>
              <a:ext uri="{FF2B5EF4-FFF2-40B4-BE49-F238E27FC236}">
                <a16:creationId xmlns:a16="http://schemas.microsoft.com/office/drawing/2014/main" id="{48488AE8-975A-45D0-A0B2-1AEACF19B924}"/>
              </a:ext>
            </a:extLst>
          </p:cNvPr>
          <p:cNvPicPr>
            <a:picLocks noChangeAspect="1"/>
          </p:cNvPicPr>
          <p:nvPr/>
        </p:nvPicPr>
        <p:blipFill rotWithShape="1">
          <a:blip r:embed="rId3"/>
          <a:srcRect l="-107" t="-2412" r="-123" b="272"/>
          <a:stretch/>
        </p:blipFill>
        <p:spPr>
          <a:xfrm>
            <a:off x="509566" y="2078665"/>
            <a:ext cx="8333081" cy="2700670"/>
          </a:xfrm>
          <a:prstGeom prst="rect">
            <a:avLst/>
          </a:prstGeom>
        </p:spPr>
      </p:pic>
    </p:spTree>
    <p:extLst>
      <p:ext uri="{BB962C8B-B14F-4D97-AF65-F5344CB8AC3E}">
        <p14:creationId xmlns:p14="http://schemas.microsoft.com/office/powerpoint/2010/main" val="126704781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CEA11B6B-11D1-4FB5-96AC-1CCC229226AC}"/>
                  </a:ext>
                </a:extLst>
              </p:cNvPr>
              <p:cNvSpPr txBox="1"/>
              <p:nvPr/>
            </p:nvSpPr>
            <p:spPr>
              <a:xfrm>
                <a:off x="272778" y="1083534"/>
                <a:ext cx="4225783" cy="81317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400" i="1">
                          <a:latin typeface="Cambria Math" panose="02040503050406030204" pitchFamily="18" charset="0"/>
                        </a:rPr>
                        <m:t>𝐾</m:t>
                      </m:r>
                      <m:r>
                        <a:rPr lang="en-US" sz="1400">
                          <a:latin typeface="Cambria Math" panose="02040503050406030204" pitchFamily="18" charset="0"/>
                        </a:rPr>
                        <m:t>(</m:t>
                      </m:r>
                      <m:r>
                        <a:rPr lang="en-US" sz="1400" i="1">
                          <a:latin typeface="Cambria Math" panose="02040503050406030204" pitchFamily="18" charset="0"/>
                        </a:rPr>
                        <m:t>𝑟</m:t>
                      </m:r>
                      <m:r>
                        <a:rPr lang="en-US" sz="1400">
                          <a:latin typeface="Cambria Math" panose="02040503050406030204" pitchFamily="18" charset="0"/>
                        </a:rPr>
                        <m:t>;</m:t>
                      </m:r>
                      <m:r>
                        <a:rPr lang="en-US" sz="1400" i="1">
                          <a:latin typeface="Cambria Math" panose="02040503050406030204" pitchFamily="18" charset="0"/>
                        </a:rPr>
                        <m:t>𝜏</m:t>
                      </m:r>
                      <m:r>
                        <a:rPr lang="en-US" sz="1400">
                          <a:latin typeface="Cambria Math" panose="02040503050406030204" pitchFamily="18" charset="0"/>
                        </a:rPr>
                        <m:t>,</m:t>
                      </m:r>
                      <m:r>
                        <a:rPr lang="en-US" sz="1400" i="1">
                          <a:latin typeface="Cambria Math" panose="02040503050406030204" pitchFamily="18" charset="0"/>
                        </a:rPr>
                        <m:t>𝜆</m:t>
                      </m:r>
                      <m:r>
                        <a:rPr lang="en-US" sz="1400">
                          <a:latin typeface="Cambria Math" panose="02040503050406030204" pitchFamily="18" charset="0"/>
                        </a:rPr>
                        <m:t>)=</m:t>
                      </m:r>
                      <m:sSup>
                        <m:sSupPr>
                          <m:ctrlPr>
                            <a:rPr lang="en-US" sz="1400" i="1">
                              <a:latin typeface="Cambria Math" panose="02040503050406030204" pitchFamily="18" charset="0"/>
                            </a:rPr>
                          </m:ctrlPr>
                        </m:sSupPr>
                        <m:e>
                          <m:r>
                            <a:rPr lang="en-US" sz="1400" i="1">
                              <a:latin typeface="Cambria Math" panose="02040503050406030204" pitchFamily="18" charset="0"/>
                            </a:rPr>
                            <m:t>𝜏</m:t>
                          </m:r>
                        </m:e>
                        <m:sup>
                          <m:r>
                            <a:rPr lang="en-US" sz="1400">
                              <a:latin typeface="Cambria Math" panose="02040503050406030204" pitchFamily="18" charset="0"/>
                            </a:rPr>
                            <m:t>2</m:t>
                          </m:r>
                        </m:sup>
                      </m:sSup>
                      <m:f>
                        <m:fPr>
                          <m:ctrlPr>
                            <a:rPr lang="en-US" sz="1400" i="1">
                              <a:latin typeface="Cambria Math" panose="02040503050406030204" pitchFamily="18" charset="0"/>
                            </a:rPr>
                          </m:ctrlPr>
                        </m:fPr>
                        <m:num>
                          <m:sSup>
                            <m:sSupPr>
                              <m:ctrlPr>
                                <a:rPr lang="en-US" sz="1400" i="1">
                                  <a:latin typeface="Cambria Math" panose="02040503050406030204" pitchFamily="18" charset="0"/>
                                </a:rPr>
                              </m:ctrlPr>
                            </m:sSupPr>
                            <m:e>
                              <m:r>
                                <a:rPr lang="en-US" sz="1400">
                                  <a:latin typeface="Cambria Math" panose="02040503050406030204" pitchFamily="18" charset="0"/>
                                </a:rPr>
                                <m:t>2</m:t>
                              </m:r>
                            </m:e>
                            <m:sup>
                              <m:r>
                                <a:rPr lang="en-US" sz="1400">
                                  <a:latin typeface="Cambria Math" panose="02040503050406030204" pitchFamily="18" charset="0"/>
                                </a:rPr>
                                <m:t>1</m:t>
                              </m:r>
                              <m:r>
                                <a:rPr lang="en-US" sz="1400" i="1">
                                  <a:latin typeface="Cambria Math" panose="02040503050406030204" pitchFamily="18" charset="0"/>
                                </a:rPr>
                                <m:t>−</m:t>
                              </m:r>
                              <m:r>
                                <a:rPr lang="en-US" sz="1400" i="1">
                                  <a:latin typeface="Cambria Math" panose="02040503050406030204" pitchFamily="18" charset="0"/>
                                </a:rPr>
                                <m:t>𝜈</m:t>
                              </m:r>
                            </m:sup>
                          </m:sSup>
                        </m:num>
                        <m:den>
                          <m:r>
                            <a:rPr lang="en-US" sz="1400" i="1">
                              <a:latin typeface="Cambria Math" panose="02040503050406030204" pitchFamily="18" charset="0"/>
                            </a:rPr>
                            <m:t>𝛤</m:t>
                          </m:r>
                          <m:r>
                            <a:rPr lang="en-US" sz="1400">
                              <a:latin typeface="Cambria Math" panose="02040503050406030204" pitchFamily="18" charset="0"/>
                            </a:rPr>
                            <m:t>(</m:t>
                          </m:r>
                          <m:r>
                            <a:rPr lang="en-US" sz="1400" i="1">
                              <a:latin typeface="Cambria Math" panose="02040503050406030204" pitchFamily="18" charset="0"/>
                            </a:rPr>
                            <m:t>𝜈</m:t>
                          </m:r>
                          <m:r>
                            <a:rPr lang="en-US" sz="1400">
                              <a:latin typeface="Cambria Math" panose="02040503050406030204" pitchFamily="18" charset="0"/>
                            </a:rPr>
                            <m:t>)</m:t>
                          </m:r>
                        </m:den>
                      </m:f>
                      <m:sSup>
                        <m:sSupPr>
                          <m:ctrlPr>
                            <a:rPr lang="en-US" sz="1400" i="1">
                              <a:latin typeface="Cambria Math" panose="02040503050406030204" pitchFamily="18" charset="0"/>
                            </a:rPr>
                          </m:ctrlPr>
                        </m:sSupPr>
                        <m:e>
                          <m:d>
                            <m:dPr>
                              <m:ctrlPr>
                                <a:rPr lang="en-US" sz="1400" i="1">
                                  <a:latin typeface="Cambria Math" panose="02040503050406030204" pitchFamily="18" charset="0"/>
                                </a:rPr>
                              </m:ctrlPr>
                            </m:dPr>
                            <m:e>
                              <m:r>
                                <a:rPr lang="en-US" sz="1400" i="1">
                                  <a:latin typeface="Cambria Math" panose="02040503050406030204" pitchFamily="18" charset="0"/>
                                </a:rPr>
                                <m:t>𝑟</m:t>
                              </m:r>
                              <m:rad>
                                <m:radPr>
                                  <m:degHide m:val="on"/>
                                  <m:ctrlPr>
                                    <a:rPr lang="en-US" sz="1400" i="1">
                                      <a:latin typeface="Cambria Math" panose="02040503050406030204" pitchFamily="18" charset="0"/>
                                    </a:rPr>
                                  </m:ctrlPr>
                                </m:radPr>
                                <m:deg/>
                                <m:e>
                                  <m:f>
                                    <m:fPr>
                                      <m:ctrlPr>
                                        <a:rPr lang="en-US" sz="1400" i="1">
                                          <a:latin typeface="Cambria Math" panose="02040503050406030204" pitchFamily="18" charset="0"/>
                                        </a:rPr>
                                      </m:ctrlPr>
                                    </m:fPr>
                                    <m:num>
                                      <m:r>
                                        <a:rPr lang="en-US" sz="1400">
                                          <a:latin typeface="Cambria Math" panose="02040503050406030204" pitchFamily="18" charset="0"/>
                                        </a:rPr>
                                        <m:t>2</m:t>
                                      </m:r>
                                      <m:r>
                                        <a:rPr lang="en-US" sz="1400" i="1">
                                          <a:latin typeface="Cambria Math" panose="02040503050406030204" pitchFamily="18" charset="0"/>
                                        </a:rPr>
                                        <m:t>𝜈</m:t>
                                      </m:r>
                                    </m:num>
                                    <m:den>
                                      <m:r>
                                        <a:rPr lang="en-US" sz="1400" i="1">
                                          <a:latin typeface="Cambria Math" panose="02040503050406030204" pitchFamily="18" charset="0"/>
                                        </a:rPr>
                                        <m:t>𝜆</m:t>
                                      </m:r>
                                    </m:den>
                                  </m:f>
                                </m:e>
                              </m:rad>
                            </m:e>
                          </m:d>
                        </m:e>
                        <m:sup>
                          <m:r>
                            <a:rPr lang="en-US" sz="1400" i="1">
                              <a:latin typeface="Cambria Math" panose="02040503050406030204" pitchFamily="18" charset="0"/>
                            </a:rPr>
                            <m:t>𝜈</m:t>
                          </m:r>
                        </m:sup>
                      </m:sSup>
                      <m:sSub>
                        <m:sSubPr>
                          <m:ctrlPr>
                            <a:rPr lang="en-US" sz="1400" i="1">
                              <a:latin typeface="Cambria Math" panose="02040503050406030204" pitchFamily="18" charset="0"/>
                            </a:rPr>
                          </m:ctrlPr>
                        </m:sSubPr>
                        <m:e>
                          <m:r>
                            <a:rPr lang="en-US" sz="1400" i="1">
                              <a:latin typeface="Cambria Math" panose="02040503050406030204" pitchFamily="18" charset="0"/>
                            </a:rPr>
                            <m:t>𝑌</m:t>
                          </m:r>
                        </m:e>
                        <m:sub>
                          <m:r>
                            <a:rPr lang="en-US" sz="1400" i="1">
                              <a:latin typeface="Cambria Math" panose="02040503050406030204" pitchFamily="18" charset="0"/>
                            </a:rPr>
                            <m:t>𝜈</m:t>
                          </m:r>
                        </m:sub>
                      </m:sSub>
                      <m:d>
                        <m:dPr>
                          <m:ctrlPr>
                            <a:rPr lang="en-US" sz="1400" i="1">
                              <a:latin typeface="Cambria Math" panose="02040503050406030204" pitchFamily="18" charset="0"/>
                            </a:rPr>
                          </m:ctrlPr>
                        </m:dPr>
                        <m:e>
                          <m:r>
                            <a:rPr lang="en-US" sz="1400" i="1">
                              <a:latin typeface="Cambria Math" panose="02040503050406030204" pitchFamily="18" charset="0"/>
                            </a:rPr>
                            <m:t>𝑟</m:t>
                          </m:r>
                          <m:rad>
                            <m:radPr>
                              <m:degHide m:val="on"/>
                              <m:ctrlPr>
                                <a:rPr lang="en-US" sz="1400" i="1">
                                  <a:latin typeface="Cambria Math" panose="02040503050406030204" pitchFamily="18" charset="0"/>
                                </a:rPr>
                              </m:ctrlPr>
                            </m:radPr>
                            <m:deg/>
                            <m:e>
                              <m:f>
                                <m:fPr>
                                  <m:ctrlPr>
                                    <a:rPr lang="en-US" sz="1400" i="1">
                                      <a:latin typeface="Cambria Math" panose="02040503050406030204" pitchFamily="18" charset="0"/>
                                    </a:rPr>
                                  </m:ctrlPr>
                                </m:fPr>
                                <m:num>
                                  <m:r>
                                    <a:rPr lang="en-US" sz="1400">
                                      <a:latin typeface="Cambria Math" panose="02040503050406030204" pitchFamily="18" charset="0"/>
                                    </a:rPr>
                                    <m:t>2</m:t>
                                  </m:r>
                                  <m:r>
                                    <a:rPr lang="en-US" sz="1400" i="1">
                                      <a:latin typeface="Cambria Math" panose="02040503050406030204" pitchFamily="18" charset="0"/>
                                    </a:rPr>
                                    <m:t>𝜈</m:t>
                                  </m:r>
                                </m:num>
                                <m:den>
                                  <m:r>
                                    <a:rPr lang="en-US" sz="1400" i="1">
                                      <a:latin typeface="Cambria Math" panose="02040503050406030204" pitchFamily="18" charset="0"/>
                                    </a:rPr>
                                    <m:t>𝜆</m:t>
                                  </m:r>
                                </m:den>
                              </m:f>
                            </m:e>
                          </m:rad>
                        </m:e>
                      </m:d>
                    </m:oMath>
                  </m:oMathPara>
                </a14:m>
                <a:endParaRPr lang="en-US" sz="1400" dirty="0"/>
              </a:p>
            </p:txBody>
          </p:sp>
        </mc:Choice>
        <mc:Fallback xmlns="">
          <p:sp>
            <p:nvSpPr>
              <p:cNvPr id="8" name="TextBox 7">
                <a:extLst>
                  <a:ext uri="{FF2B5EF4-FFF2-40B4-BE49-F238E27FC236}">
                    <a16:creationId xmlns:a16="http://schemas.microsoft.com/office/drawing/2014/main" id="{CEA11B6B-11D1-4FB5-96AC-1CCC229226AC}"/>
                  </a:ext>
                </a:extLst>
              </p:cNvPr>
              <p:cNvSpPr txBox="1">
                <a:spLocks noRot="1" noChangeAspect="1" noMove="1" noResize="1" noEditPoints="1" noAdjustHandles="1" noChangeArrowheads="1" noChangeShapeType="1" noTextEdit="1"/>
              </p:cNvSpPr>
              <p:nvPr/>
            </p:nvSpPr>
            <p:spPr>
              <a:xfrm>
                <a:off x="272778" y="1083534"/>
                <a:ext cx="4225783" cy="813171"/>
              </a:xfrm>
              <a:prstGeom prst="rect">
                <a:avLst/>
              </a:prstGeom>
              <a:blipFill>
                <a:blip r:embed="rId2"/>
                <a:stretch>
                  <a:fillRect/>
                </a:stretch>
              </a:blipFill>
            </p:spPr>
            <p:txBody>
              <a:bodyPr/>
              <a:lstStyle/>
              <a:p>
                <a:r>
                  <a:rPr lang="en-US">
                    <a:noFill/>
                  </a:rPr>
                  <a:t> </a:t>
                </a:r>
              </a:p>
            </p:txBody>
          </p:sp>
        </mc:Fallback>
      </mc:AlternateContent>
      <p:sp>
        <p:nvSpPr>
          <p:cNvPr id="3" name="Title 2">
            <a:extLst>
              <a:ext uri="{FF2B5EF4-FFF2-40B4-BE49-F238E27FC236}">
                <a16:creationId xmlns:a16="http://schemas.microsoft.com/office/drawing/2014/main" id="{52D3C258-B2F4-415A-9D1C-82770B4B6186}"/>
              </a:ext>
            </a:extLst>
          </p:cNvPr>
          <p:cNvSpPr>
            <a:spLocks noGrp="1"/>
          </p:cNvSpPr>
          <p:nvPr>
            <p:ph type="title"/>
          </p:nvPr>
        </p:nvSpPr>
        <p:spPr>
          <a:xfrm>
            <a:off x="234683" y="205099"/>
            <a:ext cx="8674639" cy="918445"/>
          </a:xfrm>
        </p:spPr>
        <p:txBody>
          <a:bodyPr/>
          <a:lstStyle/>
          <a:p>
            <a:r>
              <a:rPr lang="en-US" dirty="0" err="1"/>
              <a:t>Matérn</a:t>
            </a:r>
            <a:r>
              <a:rPr lang="en-US" dirty="0"/>
              <a:t> kernels have varying smoothness and depend on three parameters</a:t>
            </a:r>
          </a:p>
        </p:txBody>
      </p:sp>
      <p:pic>
        <p:nvPicPr>
          <p:cNvPr id="9" name="Picture 8">
            <a:extLst>
              <a:ext uri="{FF2B5EF4-FFF2-40B4-BE49-F238E27FC236}">
                <a16:creationId xmlns:a16="http://schemas.microsoft.com/office/drawing/2014/main" id="{48488AE8-975A-45D0-A0B2-1AEACF19B924}"/>
              </a:ext>
            </a:extLst>
          </p:cNvPr>
          <p:cNvPicPr>
            <a:picLocks noChangeAspect="1"/>
          </p:cNvPicPr>
          <p:nvPr/>
        </p:nvPicPr>
        <p:blipFill rotWithShape="1">
          <a:blip r:embed="rId3"/>
          <a:srcRect l="-107" t="-2412" r="-123" b="272"/>
          <a:stretch/>
        </p:blipFill>
        <p:spPr>
          <a:xfrm>
            <a:off x="509566" y="2078665"/>
            <a:ext cx="8333081" cy="2700670"/>
          </a:xfrm>
          <a:prstGeom prst="rect">
            <a:avLst/>
          </a:prstGeom>
        </p:spPr>
      </p:pic>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E62F782E-675D-4626-86B6-BB30B69D6B3A}"/>
                  </a:ext>
                </a:extLst>
              </p:cNvPr>
              <p:cNvSpPr/>
              <p:nvPr/>
            </p:nvSpPr>
            <p:spPr>
              <a:xfrm flipH="1">
                <a:off x="509566" y="5361345"/>
                <a:ext cx="1872103" cy="1195976"/>
              </a:xfrm>
              <a:prstGeom prst="rect">
                <a:avLst/>
              </a:prstGeom>
              <a:solidFill>
                <a:srgbClr val="FFFF00"/>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r>
                      <a:rPr lang="en-US" sz="1600" b="0" i="1" smtClean="0">
                        <a:solidFill>
                          <a:schemeClr val="tx1"/>
                        </a:solidFill>
                        <a:latin typeface="Cambria Math" panose="02040503050406030204" pitchFamily="18" charset="0"/>
                      </a:rPr>
                      <m:t>𝜆</m:t>
                    </m:r>
                  </m:oMath>
                </a14:m>
                <a:r>
                  <a:rPr lang="en-US" sz="1600" dirty="0">
                    <a:solidFill>
                      <a:schemeClr val="tx1"/>
                    </a:solidFill>
                  </a:rPr>
                  <a:t> and </a:t>
                </a:r>
                <a14:m>
                  <m:oMath xmlns:m="http://schemas.openxmlformats.org/officeDocument/2006/math">
                    <m:r>
                      <a:rPr lang="en-US" sz="1600" b="0" i="1" smtClean="0">
                        <a:solidFill>
                          <a:schemeClr val="tx1"/>
                        </a:solidFill>
                        <a:latin typeface="Cambria Math" panose="02040503050406030204" pitchFamily="18" charset="0"/>
                      </a:rPr>
                      <m:t>𝜏</m:t>
                    </m:r>
                  </m:oMath>
                </a14:m>
                <a:r>
                  <a:rPr lang="en-US" sz="1600" dirty="0">
                    <a:solidFill>
                      <a:schemeClr val="tx1"/>
                    </a:solidFill>
                  </a:rPr>
                  <a:t> act like they do for the Gaussian kernel</a:t>
                </a:r>
              </a:p>
            </p:txBody>
          </p:sp>
        </mc:Choice>
        <mc:Fallback xmlns="">
          <p:sp>
            <p:nvSpPr>
              <p:cNvPr id="5" name="Rectangle 4">
                <a:extLst>
                  <a:ext uri="{FF2B5EF4-FFF2-40B4-BE49-F238E27FC236}">
                    <a16:creationId xmlns:a16="http://schemas.microsoft.com/office/drawing/2014/main" id="{E62F782E-675D-4626-86B6-BB30B69D6B3A}"/>
                  </a:ext>
                </a:extLst>
              </p:cNvPr>
              <p:cNvSpPr>
                <a:spLocks noRot="1" noChangeAspect="1" noMove="1" noResize="1" noEditPoints="1" noAdjustHandles="1" noChangeArrowheads="1" noChangeShapeType="1" noTextEdit="1"/>
              </p:cNvSpPr>
              <p:nvPr/>
            </p:nvSpPr>
            <p:spPr>
              <a:xfrm flipH="1">
                <a:off x="509566" y="5361345"/>
                <a:ext cx="1872103" cy="1195976"/>
              </a:xfrm>
              <a:prstGeom prst="rect">
                <a:avLst/>
              </a:prstGeom>
              <a:blipFill>
                <a:blip r:embed="rId5"/>
                <a:stretch>
                  <a:fillRect/>
                </a:stretch>
              </a:blipFill>
              <a:ln w="57150">
                <a:solidFill>
                  <a:schemeClr val="tx1">
                    <a:lumMod val="50000"/>
                    <a:lumOff val="50000"/>
                  </a:schemeClr>
                </a:solidFill>
              </a:ln>
            </p:spPr>
            <p:txBody>
              <a:bodyPr/>
              <a:lstStyle/>
              <a:p>
                <a:r>
                  <a:rPr lang="en-US">
                    <a:noFill/>
                  </a:rPr>
                  <a:t> </a:t>
                </a:r>
              </a:p>
            </p:txBody>
          </p:sp>
        </mc:Fallback>
      </mc:AlternateContent>
      <p:grpSp>
        <p:nvGrpSpPr>
          <p:cNvPr id="6" name="Group 5">
            <a:extLst>
              <a:ext uri="{FF2B5EF4-FFF2-40B4-BE49-F238E27FC236}">
                <a16:creationId xmlns:a16="http://schemas.microsoft.com/office/drawing/2014/main" id="{61CFA03F-280C-4A4E-A36A-4A4A37BA6FA7}"/>
              </a:ext>
            </a:extLst>
          </p:cNvPr>
          <p:cNvGrpSpPr/>
          <p:nvPr/>
        </p:nvGrpSpPr>
        <p:grpSpPr>
          <a:xfrm>
            <a:off x="2282912" y="2628900"/>
            <a:ext cx="4375063" cy="3371850"/>
            <a:chOff x="1835237" y="2211532"/>
            <a:chExt cx="4375063" cy="3371850"/>
          </a:xfrm>
        </p:grpSpPr>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187113B9-BA22-4BEE-82BF-40F0EC9460B0}"/>
                    </a:ext>
                  </a:extLst>
                </p:cNvPr>
                <p:cNvSpPr/>
                <p:nvPr/>
              </p:nvSpPr>
              <p:spPr>
                <a:xfrm flipH="1">
                  <a:off x="2871345" y="4663290"/>
                  <a:ext cx="2462653" cy="920092"/>
                </a:xfrm>
                <a:prstGeom prst="rect">
                  <a:avLst/>
                </a:prstGeom>
                <a:solidFill>
                  <a:srgbClr val="FFFF00"/>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r>
                        <a:rPr lang="en-US" sz="1600" b="0" i="1" smtClean="0">
                          <a:solidFill>
                            <a:schemeClr val="tx1"/>
                          </a:solidFill>
                          <a:latin typeface="Cambria Math" panose="02040503050406030204" pitchFamily="18" charset="0"/>
                        </a:rPr>
                        <m:t>𝜈</m:t>
                      </m:r>
                    </m:oMath>
                  </a14:m>
                  <a:r>
                    <a:rPr lang="en-US" sz="1600" dirty="0">
                      <a:solidFill>
                        <a:schemeClr val="tx1"/>
                      </a:solidFill>
                    </a:rPr>
                    <a:t> controls how pointy the kernel is; this controls smoothness of GPs</a:t>
                  </a:r>
                </a:p>
              </p:txBody>
            </p:sp>
          </mc:Choice>
          <mc:Fallback xmlns="">
            <p:sp>
              <p:nvSpPr>
                <p:cNvPr id="7" name="Rectangle 6">
                  <a:extLst>
                    <a:ext uri="{FF2B5EF4-FFF2-40B4-BE49-F238E27FC236}">
                      <a16:creationId xmlns:a16="http://schemas.microsoft.com/office/drawing/2014/main" id="{187113B9-BA22-4BEE-82BF-40F0EC9460B0}"/>
                    </a:ext>
                  </a:extLst>
                </p:cNvPr>
                <p:cNvSpPr>
                  <a:spLocks noRot="1" noChangeAspect="1" noMove="1" noResize="1" noEditPoints="1" noAdjustHandles="1" noChangeArrowheads="1" noChangeShapeType="1" noTextEdit="1"/>
                </p:cNvSpPr>
                <p:nvPr/>
              </p:nvSpPr>
              <p:spPr>
                <a:xfrm flipH="1">
                  <a:off x="2871345" y="4663290"/>
                  <a:ext cx="2462653" cy="920092"/>
                </a:xfrm>
                <a:prstGeom prst="rect">
                  <a:avLst/>
                </a:prstGeom>
                <a:blipFill>
                  <a:blip r:embed="rId6"/>
                  <a:stretch>
                    <a:fillRect r="-2179"/>
                  </a:stretch>
                </a:blipFill>
                <a:ln w="57150">
                  <a:solidFill>
                    <a:schemeClr val="tx1">
                      <a:lumMod val="50000"/>
                      <a:lumOff val="50000"/>
                    </a:schemeClr>
                  </a:solidFill>
                </a:ln>
              </p:spPr>
              <p:txBody>
                <a:bodyPr/>
                <a:lstStyle/>
                <a:p>
                  <a:r>
                    <a:rPr lang="en-US">
                      <a:noFill/>
                    </a:rPr>
                    <a:t> </a:t>
                  </a:r>
                </a:p>
              </p:txBody>
            </p:sp>
          </mc:Fallback>
        </mc:AlternateContent>
        <p:cxnSp>
          <p:nvCxnSpPr>
            <p:cNvPr id="10" name="Straight Arrow Connector 9">
              <a:extLst>
                <a:ext uri="{FF2B5EF4-FFF2-40B4-BE49-F238E27FC236}">
                  <a16:creationId xmlns:a16="http://schemas.microsoft.com/office/drawing/2014/main" id="{B4BEBE97-F2C3-420E-91D2-3AB9BB634C1F}"/>
                </a:ext>
              </a:extLst>
            </p:cNvPr>
            <p:cNvCxnSpPr>
              <a:cxnSpLocks/>
            </p:cNvCxnSpPr>
            <p:nvPr/>
          </p:nvCxnSpPr>
          <p:spPr>
            <a:xfrm flipH="1" flipV="1">
              <a:off x="1835237" y="2211532"/>
              <a:ext cx="1641389" cy="2451759"/>
            </a:xfrm>
            <a:prstGeom prst="straightConnector1">
              <a:avLst/>
            </a:prstGeom>
            <a:ln w="571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10F712D3-A9AD-4A86-8D71-AE645E624828}"/>
                </a:ext>
              </a:extLst>
            </p:cNvPr>
            <p:cNvCxnSpPr>
              <a:cxnSpLocks/>
              <a:stCxn id="7" idx="0"/>
            </p:cNvCxnSpPr>
            <p:nvPr/>
          </p:nvCxnSpPr>
          <p:spPr>
            <a:xfrm flipH="1" flipV="1">
              <a:off x="4050887" y="2211532"/>
              <a:ext cx="51784" cy="2451758"/>
            </a:xfrm>
            <a:prstGeom prst="straightConnector1">
              <a:avLst/>
            </a:prstGeom>
            <a:ln w="571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B59E5A58-F625-4857-AB84-6FBCE21D669F}"/>
                </a:ext>
              </a:extLst>
            </p:cNvPr>
            <p:cNvCxnSpPr>
              <a:cxnSpLocks/>
            </p:cNvCxnSpPr>
            <p:nvPr/>
          </p:nvCxnSpPr>
          <p:spPr>
            <a:xfrm flipV="1">
              <a:off x="4772026" y="2211532"/>
              <a:ext cx="1438274" cy="2451758"/>
            </a:xfrm>
            <a:prstGeom prst="straightConnector1">
              <a:avLst/>
            </a:prstGeom>
            <a:ln w="571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13" name="Text Placeholder 3">
            <a:extLst>
              <a:ext uri="{FF2B5EF4-FFF2-40B4-BE49-F238E27FC236}">
                <a16:creationId xmlns:a16="http://schemas.microsoft.com/office/drawing/2014/main" id="{475690A3-0F23-4141-AC93-447910BF05E7}"/>
              </a:ext>
            </a:extLst>
          </p:cNvPr>
          <p:cNvSpPr txBox="1">
            <a:spLocks/>
          </p:cNvSpPr>
          <p:nvPr/>
        </p:nvSpPr>
        <p:spPr>
          <a:xfrm>
            <a:off x="234683" y="6588469"/>
            <a:ext cx="7459270" cy="136796"/>
          </a:xfrm>
          <a:prstGeom prst="rect">
            <a:avLst/>
          </a:prstGeom>
        </p:spPr>
        <p:txBody>
          <a:bodyPr/>
          <a:lstStyle>
            <a:lvl1pPr marL="171446" indent="-171446" algn="l" defTabSz="685783" rtl="0" eaLnBrk="1" latinLnBrk="0" hangingPunct="1">
              <a:lnSpc>
                <a:spcPct val="90000"/>
              </a:lnSpc>
              <a:spcBef>
                <a:spcPts val="751"/>
              </a:spcBef>
              <a:buFont typeface="Arial" panose="020B0604020202020204" pitchFamily="34" charset="0"/>
              <a:buChar char="•"/>
              <a:defRPr sz="2400" kern="1200" baseline="0">
                <a:solidFill>
                  <a:schemeClr val="tx1"/>
                </a:solidFill>
                <a:latin typeface="Calibri Light" panose="020F0302020204030204" pitchFamily="34" charset="0"/>
                <a:ea typeface="+mn-ea"/>
                <a:cs typeface="Calibri Light" panose="020F0302020204030204" pitchFamily="34" charset="0"/>
              </a:defRPr>
            </a:lvl1pPr>
            <a:lvl2pPr marL="342891" indent="-171446" algn="l" defTabSz="685783" rtl="0" eaLnBrk="1" latinLnBrk="0" hangingPunct="1">
              <a:lnSpc>
                <a:spcPct val="90000"/>
              </a:lnSpc>
              <a:spcBef>
                <a:spcPts val="375"/>
              </a:spcBef>
              <a:buFont typeface="Franklin Gothic Book" panose="020B0503020102020204" pitchFamily="34" charset="0"/>
              <a:buChar char="–"/>
              <a:defRPr sz="2000" kern="1200">
                <a:solidFill>
                  <a:schemeClr val="tx1"/>
                </a:solidFill>
                <a:latin typeface="Calibri Light" panose="020F0302020204030204" pitchFamily="34" charset="0"/>
                <a:ea typeface="+mn-ea"/>
                <a:cs typeface="Calibri Light" panose="020F0302020204030204" pitchFamily="34" charset="0"/>
              </a:defRPr>
            </a:lvl2pPr>
            <a:lvl3pPr marL="514338" indent="-171446" algn="l" defTabSz="685783" rtl="0" eaLnBrk="1" latinLnBrk="0" hangingPunct="1">
              <a:lnSpc>
                <a:spcPct val="90000"/>
              </a:lnSpc>
              <a:spcBef>
                <a:spcPts val="375"/>
              </a:spcBef>
              <a:buFont typeface="Courier New" panose="02070309020205020404" pitchFamily="49" charset="0"/>
              <a:buChar char="o"/>
              <a:defRPr sz="1800" kern="1200">
                <a:solidFill>
                  <a:schemeClr val="tx1"/>
                </a:solidFill>
                <a:latin typeface="Calibri Light" panose="020F0302020204030204" pitchFamily="34" charset="0"/>
                <a:ea typeface="+mn-ea"/>
                <a:cs typeface="Calibri Light" panose="020F0302020204030204" pitchFamily="34" charset="0"/>
              </a:defRPr>
            </a:lvl3pPr>
            <a:lvl4pPr marL="685783" indent="-171446" algn="l" defTabSz="685783" rtl="0" eaLnBrk="1" latinLnBrk="0" hangingPunct="1">
              <a:lnSpc>
                <a:spcPct val="90000"/>
              </a:lnSpc>
              <a:spcBef>
                <a:spcPts val="375"/>
              </a:spcBef>
              <a:buFont typeface="Wingdings" panose="05000000000000000000" pitchFamily="2" charset="2"/>
              <a:buChar char="§"/>
              <a:defRPr sz="1600" kern="1200">
                <a:solidFill>
                  <a:schemeClr val="tx1"/>
                </a:solidFill>
                <a:latin typeface="Calibri Light" panose="020F0302020204030204" pitchFamily="34" charset="0"/>
                <a:ea typeface="+mn-ea"/>
                <a:cs typeface="Calibri Light" panose="020F0302020204030204" pitchFamily="34" charset="0"/>
              </a:defRPr>
            </a:lvl4pPr>
            <a:lvl5pPr marL="900091" indent="-214308" algn="l" defTabSz="685783" rtl="0" eaLnBrk="1" latinLnBrk="0" hangingPunct="1">
              <a:lnSpc>
                <a:spcPct val="90000"/>
              </a:lnSpc>
              <a:spcBef>
                <a:spcPts val="375"/>
              </a:spcBef>
              <a:buFont typeface="Wingdings" panose="05000000000000000000" pitchFamily="2" charset="2"/>
              <a:buChar char="Ø"/>
              <a:defRPr sz="1200"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marL="0" indent="0">
              <a:buNone/>
            </a:pPr>
            <a:r>
              <a:rPr lang="en-US" sz="1000" dirty="0"/>
              <a:t>GP: Gaussian Process</a:t>
            </a:r>
            <a:br>
              <a:rPr lang="en-US" sz="1000" dirty="0"/>
            </a:br>
            <a:endParaRPr lang="en-US" sz="1000" dirty="0"/>
          </a:p>
        </p:txBody>
      </p:sp>
    </p:spTree>
    <p:extLst>
      <p:ext uri="{BB962C8B-B14F-4D97-AF65-F5344CB8AC3E}">
        <p14:creationId xmlns:p14="http://schemas.microsoft.com/office/powerpoint/2010/main" val="364006744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2D3C258-B2F4-415A-9D1C-82770B4B6186}"/>
              </a:ext>
            </a:extLst>
          </p:cNvPr>
          <p:cNvSpPr>
            <a:spLocks noGrp="1"/>
          </p:cNvSpPr>
          <p:nvPr>
            <p:ph type="title"/>
          </p:nvPr>
        </p:nvSpPr>
        <p:spPr>
          <a:xfrm>
            <a:off x="234683" y="205099"/>
            <a:ext cx="8674639" cy="918445"/>
          </a:xfrm>
        </p:spPr>
        <p:txBody>
          <a:bodyPr/>
          <a:lstStyle/>
          <a:p>
            <a:r>
              <a:rPr lang="en-US" dirty="0"/>
              <a:t>Drawing from the </a:t>
            </a:r>
            <a:r>
              <a:rPr lang="en-US" dirty="0" err="1"/>
              <a:t>Matérn</a:t>
            </a:r>
            <a:r>
              <a:rPr lang="en-US" dirty="0"/>
              <a:t> kernel’s prior shows what it thinks the M&amp;S environment’s output might look like</a:t>
            </a:r>
          </a:p>
        </p:txBody>
      </p:sp>
      <p:pic>
        <p:nvPicPr>
          <p:cNvPr id="5" name="Picture 4">
            <a:extLst>
              <a:ext uri="{FF2B5EF4-FFF2-40B4-BE49-F238E27FC236}">
                <a16:creationId xmlns:a16="http://schemas.microsoft.com/office/drawing/2014/main" id="{AB6846A5-ECB8-4BD1-91C8-33B8C77CB428}"/>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0525" y="1123544"/>
            <a:ext cx="8362950" cy="5211966"/>
          </a:xfrm>
          <a:prstGeom prst="rect">
            <a:avLst/>
          </a:prstGeom>
          <a:noFill/>
          <a:ln>
            <a:noFill/>
          </a:ln>
        </p:spPr>
      </p:pic>
      <p:sp>
        <p:nvSpPr>
          <p:cNvPr id="4" name="Text Placeholder 3">
            <a:extLst>
              <a:ext uri="{FF2B5EF4-FFF2-40B4-BE49-F238E27FC236}">
                <a16:creationId xmlns:a16="http://schemas.microsoft.com/office/drawing/2014/main" id="{CE4F8A2F-9761-43CD-9C8F-1DE8F4A0C4C6}"/>
              </a:ext>
            </a:extLst>
          </p:cNvPr>
          <p:cNvSpPr txBox="1">
            <a:spLocks/>
          </p:cNvSpPr>
          <p:nvPr/>
        </p:nvSpPr>
        <p:spPr>
          <a:xfrm>
            <a:off x="234684" y="6596616"/>
            <a:ext cx="7459270" cy="295798"/>
          </a:xfrm>
          <a:prstGeom prst="rect">
            <a:avLst/>
          </a:prstGeom>
        </p:spPr>
        <p:txBody>
          <a:bodyPr/>
          <a:lstStyle>
            <a:lvl1pPr marL="171446" indent="-171446" algn="l" defTabSz="685783" rtl="0" eaLnBrk="1" latinLnBrk="0" hangingPunct="1">
              <a:lnSpc>
                <a:spcPct val="90000"/>
              </a:lnSpc>
              <a:spcBef>
                <a:spcPts val="751"/>
              </a:spcBef>
              <a:buFont typeface="Arial" panose="020B0604020202020204" pitchFamily="34" charset="0"/>
              <a:buChar char="•"/>
              <a:defRPr sz="2400" kern="1200" baseline="0">
                <a:solidFill>
                  <a:schemeClr val="tx1"/>
                </a:solidFill>
                <a:latin typeface="Calibri Light" panose="020F0302020204030204" pitchFamily="34" charset="0"/>
                <a:ea typeface="+mn-ea"/>
                <a:cs typeface="Calibri Light" panose="020F0302020204030204" pitchFamily="34" charset="0"/>
              </a:defRPr>
            </a:lvl1pPr>
            <a:lvl2pPr marL="342891" indent="-171446" algn="l" defTabSz="685783" rtl="0" eaLnBrk="1" latinLnBrk="0" hangingPunct="1">
              <a:lnSpc>
                <a:spcPct val="90000"/>
              </a:lnSpc>
              <a:spcBef>
                <a:spcPts val="375"/>
              </a:spcBef>
              <a:buFont typeface="Franklin Gothic Book" panose="020B0503020102020204" pitchFamily="34" charset="0"/>
              <a:buChar char="–"/>
              <a:defRPr sz="2000" kern="1200">
                <a:solidFill>
                  <a:schemeClr val="tx1"/>
                </a:solidFill>
                <a:latin typeface="Calibri Light" panose="020F0302020204030204" pitchFamily="34" charset="0"/>
                <a:ea typeface="+mn-ea"/>
                <a:cs typeface="Calibri Light" panose="020F0302020204030204" pitchFamily="34" charset="0"/>
              </a:defRPr>
            </a:lvl2pPr>
            <a:lvl3pPr marL="514338" indent="-171446" algn="l" defTabSz="685783" rtl="0" eaLnBrk="1" latinLnBrk="0" hangingPunct="1">
              <a:lnSpc>
                <a:spcPct val="90000"/>
              </a:lnSpc>
              <a:spcBef>
                <a:spcPts val="375"/>
              </a:spcBef>
              <a:buFont typeface="Courier New" panose="02070309020205020404" pitchFamily="49" charset="0"/>
              <a:buChar char="o"/>
              <a:defRPr sz="1800" kern="1200">
                <a:solidFill>
                  <a:schemeClr val="tx1"/>
                </a:solidFill>
                <a:latin typeface="Calibri Light" panose="020F0302020204030204" pitchFamily="34" charset="0"/>
                <a:ea typeface="+mn-ea"/>
                <a:cs typeface="Calibri Light" panose="020F0302020204030204" pitchFamily="34" charset="0"/>
              </a:defRPr>
            </a:lvl3pPr>
            <a:lvl4pPr marL="685783" indent="-171446" algn="l" defTabSz="685783" rtl="0" eaLnBrk="1" latinLnBrk="0" hangingPunct="1">
              <a:lnSpc>
                <a:spcPct val="90000"/>
              </a:lnSpc>
              <a:spcBef>
                <a:spcPts val="375"/>
              </a:spcBef>
              <a:buFont typeface="Wingdings" panose="05000000000000000000" pitchFamily="2" charset="2"/>
              <a:buChar char="§"/>
              <a:defRPr sz="1600" kern="1200">
                <a:solidFill>
                  <a:schemeClr val="tx1"/>
                </a:solidFill>
                <a:latin typeface="Calibri Light" panose="020F0302020204030204" pitchFamily="34" charset="0"/>
                <a:ea typeface="+mn-ea"/>
                <a:cs typeface="Calibri Light" panose="020F0302020204030204" pitchFamily="34" charset="0"/>
              </a:defRPr>
            </a:lvl4pPr>
            <a:lvl5pPr marL="900091" indent="-214308" algn="l" defTabSz="685783" rtl="0" eaLnBrk="1" latinLnBrk="0" hangingPunct="1">
              <a:lnSpc>
                <a:spcPct val="90000"/>
              </a:lnSpc>
              <a:spcBef>
                <a:spcPts val="375"/>
              </a:spcBef>
              <a:buFont typeface="Wingdings" panose="05000000000000000000" pitchFamily="2" charset="2"/>
              <a:buChar char="Ø"/>
              <a:defRPr sz="1200"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marL="0" indent="0">
              <a:buNone/>
            </a:pPr>
            <a:r>
              <a:rPr lang="en-US" sz="1000" dirty="0"/>
              <a:t>M&amp;S: Modeling and Simulation</a:t>
            </a:r>
          </a:p>
        </p:txBody>
      </p:sp>
    </p:spTree>
    <p:extLst>
      <p:ext uri="{BB962C8B-B14F-4D97-AF65-F5344CB8AC3E}">
        <p14:creationId xmlns:p14="http://schemas.microsoft.com/office/powerpoint/2010/main" val="52967948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2D3C258-B2F4-415A-9D1C-82770B4B6186}"/>
              </a:ext>
            </a:extLst>
          </p:cNvPr>
          <p:cNvSpPr>
            <a:spLocks noGrp="1"/>
          </p:cNvSpPr>
          <p:nvPr>
            <p:ph type="title"/>
          </p:nvPr>
        </p:nvSpPr>
        <p:spPr>
          <a:xfrm>
            <a:off x="234683" y="205099"/>
            <a:ext cx="8674639" cy="918445"/>
          </a:xfrm>
        </p:spPr>
        <p:txBody>
          <a:bodyPr/>
          <a:lstStyle/>
          <a:p>
            <a:r>
              <a:rPr lang="en-US" dirty="0"/>
              <a:t>Drawing from the </a:t>
            </a:r>
            <a:r>
              <a:rPr lang="en-US" dirty="0" err="1"/>
              <a:t>Matérn</a:t>
            </a:r>
            <a:r>
              <a:rPr lang="en-US" dirty="0"/>
              <a:t> kernel’s prior shows what it thinks the M&amp;S environment’s output might look like</a:t>
            </a:r>
          </a:p>
        </p:txBody>
      </p:sp>
      <p:pic>
        <p:nvPicPr>
          <p:cNvPr id="5" name="Picture 4">
            <a:extLst>
              <a:ext uri="{FF2B5EF4-FFF2-40B4-BE49-F238E27FC236}">
                <a16:creationId xmlns:a16="http://schemas.microsoft.com/office/drawing/2014/main" id="{AB6846A5-ECB8-4BD1-91C8-33B8C77CB428}"/>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0525" y="1123544"/>
            <a:ext cx="8362950" cy="5211966"/>
          </a:xfrm>
          <a:prstGeom prst="rect">
            <a:avLst/>
          </a:prstGeom>
          <a:noFill/>
          <a:ln>
            <a:noFill/>
          </a:ln>
        </p:spPr>
      </p:pic>
      <p:grpSp>
        <p:nvGrpSpPr>
          <p:cNvPr id="6" name="Group 5">
            <a:extLst>
              <a:ext uri="{FF2B5EF4-FFF2-40B4-BE49-F238E27FC236}">
                <a16:creationId xmlns:a16="http://schemas.microsoft.com/office/drawing/2014/main" id="{1D78E8AF-3074-4F54-BAFF-A37320A4D6E2}"/>
              </a:ext>
            </a:extLst>
          </p:cNvPr>
          <p:cNvGrpSpPr/>
          <p:nvPr/>
        </p:nvGrpSpPr>
        <p:grpSpPr>
          <a:xfrm>
            <a:off x="2482578" y="2041989"/>
            <a:ext cx="4508770" cy="3425361"/>
            <a:chOff x="825228" y="2300896"/>
            <a:chExt cx="4508770" cy="3425361"/>
          </a:xfrm>
        </p:grpSpPr>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A08343B5-BF3C-4E0A-AC72-68E4BFCB49E0}"/>
                    </a:ext>
                  </a:extLst>
                </p:cNvPr>
                <p:cNvSpPr/>
                <p:nvPr/>
              </p:nvSpPr>
              <p:spPr>
                <a:xfrm flipH="1">
                  <a:off x="2871345" y="4663290"/>
                  <a:ext cx="2462653" cy="920092"/>
                </a:xfrm>
                <a:prstGeom prst="rect">
                  <a:avLst/>
                </a:prstGeom>
                <a:solidFill>
                  <a:srgbClr val="FFFF00"/>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0" dirty="0">
                      <a:solidFill>
                        <a:schemeClr val="tx1"/>
                      </a:solidFill>
                    </a:rPr>
                    <a:t>Increasing </a:t>
                  </a:r>
                  <a14:m>
                    <m:oMath xmlns:m="http://schemas.openxmlformats.org/officeDocument/2006/math">
                      <m:r>
                        <a:rPr lang="en-US" sz="1600" b="0" i="1" smtClean="0">
                          <a:solidFill>
                            <a:schemeClr val="tx1"/>
                          </a:solidFill>
                          <a:latin typeface="Cambria Math" panose="02040503050406030204" pitchFamily="18" charset="0"/>
                        </a:rPr>
                        <m:t>𝜈</m:t>
                      </m:r>
                      <m:r>
                        <a:rPr lang="en-US" sz="1600" b="0" i="1" smtClean="0">
                          <a:solidFill>
                            <a:schemeClr val="tx1"/>
                          </a:solidFill>
                          <a:latin typeface="Cambria Math" panose="02040503050406030204" pitchFamily="18" charset="0"/>
                        </a:rPr>
                        <m:t> ⇒</m:t>
                      </m:r>
                    </m:oMath>
                  </a14:m>
                  <a:r>
                    <a:rPr lang="en-US" sz="1600" dirty="0">
                      <a:solidFill>
                        <a:schemeClr val="tx1"/>
                      </a:solidFill>
                    </a:rPr>
                    <a:t> increasing smoothness</a:t>
                  </a:r>
                </a:p>
              </p:txBody>
            </p:sp>
          </mc:Choice>
          <mc:Fallback xmlns="">
            <p:sp>
              <p:nvSpPr>
                <p:cNvPr id="7" name="Rectangle 6">
                  <a:extLst>
                    <a:ext uri="{FF2B5EF4-FFF2-40B4-BE49-F238E27FC236}">
                      <a16:creationId xmlns:a16="http://schemas.microsoft.com/office/drawing/2014/main" id="{A08343B5-BF3C-4E0A-AC72-68E4BFCB49E0}"/>
                    </a:ext>
                  </a:extLst>
                </p:cNvPr>
                <p:cNvSpPr>
                  <a:spLocks noRot="1" noChangeAspect="1" noMove="1" noResize="1" noEditPoints="1" noAdjustHandles="1" noChangeArrowheads="1" noChangeShapeType="1" noTextEdit="1"/>
                </p:cNvSpPr>
                <p:nvPr/>
              </p:nvSpPr>
              <p:spPr>
                <a:xfrm flipH="1">
                  <a:off x="2871345" y="4663290"/>
                  <a:ext cx="2462653" cy="920092"/>
                </a:xfrm>
                <a:prstGeom prst="rect">
                  <a:avLst/>
                </a:prstGeom>
                <a:blipFill>
                  <a:blip r:embed="rId3"/>
                  <a:stretch>
                    <a:fillRect/>
                  </a:stretch>
                </a:blipFill>
                <a:ln w="57150">
                  <a:solidFill>
                    <a:schemeClr val="tx1">
                      <a:lumMod val="50000"/>
                      <a:lumOff val="50000"/>
                    </a:schemeClr>
                  </a:solidFill>
                </a:ln>
              </p:spPr>
              <p:txBody>
                <a:bodyPr/>
                <a:lstStyle/>
                <a:p>
                  <a:r>
                    <a:rPr lang="en-US">
                      <a:noFill/>
                    </a:rPr>
                    <a:t> </a:t>
                  </a:r>
                </a:p>
              </p:txBody>
            </p:sp>
          </mc:Fallback>
        </mc:AlternateContent>
        <p:cxnSp>
          <p:nvCxnSpPr>
            <p:cNvPr id="10" name="Straight Arrow Connector 9">
              <a:extLst>
                <a:ext uri="{FF2B5EF4-FFF2-40B4-BE49-F238E27FC236}">
                  <a16:creationId xmlns:a16="http://schemas.microsoft.com/office/drawing/2014/main" id="{8E96703D-BACF-4318-80CB-A3B818252B4D}"/>
                </a:ext>
              </a:extLst>
            </p:cNvPr>
            <p:cNvCxnSpPr>
              <a:cxnSpLocks/>
            </p:cNvCxnSpPr>
            <p:nvPr/>
          </p:nvCxnSpPr>
          <p:spPr>
            <a:xfrm flipH="1">
              <a:off x="981075" y="5440507"/>
              <a:ext cx="1890271" cy="285750"/>
            </a:xfrm>
            <a:prstGeom prst="straightConnector1">
              <a:avLst/>
            </a:prstGeom>
            <a:ln w="571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A73DF314-AA28-42EA-9F49-A0672C66DA9E}"/>
                </a:ext>
              </a:extLst>
            </p:cNvPr>
            <p:cNvCxnSpPr>
              <a:cxnSpLocks/>
              <a:stCxn id="7" idx="3"/>
            </p:cNvCxnSpPr>
            <p:nvPr/>
          </p:nvCxnSpPr>
          <p:spPr>
            <a:xfrm flipH="1" flipV="1">
              <a:off x="981075" y="3834209"/>
              <a:ext cx="1890270" cy="1289127"/>
            </a:xfrm>
            <a:prstGeom prst="straightConnector1">
              <a:avLst/>
            </a:prstGeom>
            <a:ln w="571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D8DD37D1-1A7C-43A8-8EF8-8F1168937D14}"/>
                </a:ext>
              </a:extLst>
            </p:cNvPr>
            <p:cNvCxnSpPr>
              <a:cxnSpLocks/>
            </p:cNvCxnSpPr>
            <p:nvPr/>
          </p:nvCxnSpPr>
          <p:spPr>
            <a:xfrm flipH="1" flipV="1">
              <a:off x="825228" y="2300896"/>
              <a:ext cx="2046116" cy="2549062"/>
            </a:xfrm>
            <a:prstGeom prst="straightConnector1">
              <a:avLst/>
            </a:prstGeom>
            <a:ln w="571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9" name="Text Placeholder 3">
            <a:extLst>
              <a:ext uri="{FF2B5EF4-FFF2-40B4-BE49-F238E27FC236}">
                <a16:creationId xmlns:a16="http://schemas.microsoft.com/office/drawing/2014/main" id="{2022D45B-49DA-43AD-96D2-5292EF61C5DE}"/>
              </a:ext>
            </a:extLst>
          </p:cNvPr>
          <p:cNvSpPr txBox="1">
            <a:spLocks/>
          </p:cNvSpPr>
          <p:nvPr/>
        </p:nvSpPr>
        <p:spPr>
          <a:xfrm>
            <a:off x="234684" y="6596616"/>
            <a:ext cx="7459270" cy="295798"/>
          </a:xfrm>
          <a:prstGeom prst="rect">
            <a:avLst/>
          </a:prstGeom>
        </p:spPr>
        <p:txBody>
          <a:bodyPr/>
          <a:lstStyle>
            <a:lvl1pPr marL="171446" indent="-171446" algn="l" defTabSz="685783" rtl="0" eaLnBrk="1" latinLnBrk="0" hangingPunct="1">
              <a:lnSpc>
                <a:spcPct val="90000"/>
              </a:lnSpc>
              <a:spcBef>
                <a:spcPts val="751"/>
              </a:spcBef>
              <a:buFont typeface="Arial" panose="020B0604020202020204" pitchFamily="34" charset="0"/>
              <a:buChar char="•"/>
              <a:defRPr sz="2400" kern="1200" baseline="0">
                <a:solidFill>
                  <a:schemeClr val="tx1"/>
                </a:solidFill>
                <a:latin typeface="Calibri Light" panose="020F0302020204030204" pitchFamily="34" charset="0"/>
                <a:ea typeface="+mn-ea"/>
                <a:cs typeface="Calibri Light" panose="020F0302020204030204" pitchFamily="34" charset="0"/>
              </a:defRPr>
            </a:lvl1pPr>
            <a:lvl2pPr marL="342891" indent="-171446" algn="l" defTabSz="685783" rtl="0" eaLnBrk="1" latinLnBrk="0" hangingPunct="1">
              <a:lnSpc>
                <a:spcPct val="90000"/>
              </a:lnSpc>
              <a:spcBef>
                <a:spcPts val="375"/>
              </a:spcBef>
              <a:buFont typeface="Franklin Gothic Book" panose="020B0503020102020204" pitchFamily="34" charset="0"/>
              <a:buChar char="–"/>
              <a:defRPr sz="2000" kern="1200">
                <a:solidFill>
                  <a:schemeClr val="tx1"/>
                </a:solidFill>
                <a:latin typeface="Calibri Light" panose="020F0302020204030204" pitchFamily="34" charset="0"/>
                <a:ea typeface="+mn-ea"/>
                <a:cs typeface="Calibri Light" panose="020F0302020204030204" pitchFamily="34" charset="0"/>
              </a:defRPr>
            </a:lvl2pPr>
            <a:lvl3pPr marL="514338" indent="-171446" algn="l" defTabSz="685783" rtl="0" eaLnBrk="1" latinLnBrk="0" hangingPunct="1">
              <a:lnSpc>
                <a:spcPct val="90000"/>
              </a:lnSpc>
              <a:spcBef>
                <a:spcPts val="375"/>
              </a:spcBef>
              <a:buFont typeface="Courier New" panose="02070309020205020404" pitchFamily="49" charset="0"/>
              <a:buChar char="o"/>
              <a:defRPr sz="1800" kern="1200">
                <a:solidFill>
                  <a:schemeClr val="tx1"/>
                </a:solidFill>
                <a:latin typeface="Calibri Light" panose="020F0302020204030204" pitchFamily="34" charset="0"/>
                <a:ea typeface="+mn-ea"/>
                <a:cs typeface="Calibri Light" panose="020F0302020204030204" pitchFamily="34" charset="0"/>
              </a:defRPr>
            </a:lvl3pPr>
            <a:lvl4pPr marL="685783" indent="-171446" algn="l" defTabSz="685783" rtl="0" eaLnBrk="1" latinLnBrk="0" hangingPunct="1">
              <a:lnSpc>
                <a:spcPct val="90000"/>
              </a:lnSpc>
              <a:spcBef>
                <a:spcPts val="375"/>
              </a:spcBef>
              <a:buFont typeface="Wingdings" panose="05000000000000000000" pitchFamily="2" charset="2"/>
              <a:buChar char="§"/>
              <a:defRPr sz="1600" kern="1200">
                <a:solidFill>
                  <a:schemeClr val="tx1"/>
                </a:solidFill>
                <a:latin typeface="Calibri Light" panose="020F0302020204030204" pitchFamily="34" charset="0"/>
                <a:ea typeface="+mn-ea"/>
                <a:cs typeface="Calibri Light" panose="020F0302020204030204" pitchFamily="34" charset="0"/>
              </a:defRPr>
            </a:lvl4pPr>
            <a:lvl5pPr marL="900091" indent="-214308" algn="l" defTabSz="685783" rtl="0" eaLnBrk="1" latinLnBrk="0" hangingPunct="1">
              <a:lnSpc>
                <a:spcPct val="90000"/>
              </a:lnSpc>
              <a:spcBef>
                <a:spcPts val="375"/>
              </a:spcBef>
              <a:buFont typeface="Wingdings" panose="05000000000000000000" pitchFamily="2" charset="2"/>
              <a:buChar char="Ø"/>
              <a:defRPr sz="1200"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marL="0" indent="0">
              <a:buNone/>
            </a:pPr>
            <a:r>
              <a:rPr lang="en-US" sz="1000" dirty="0"/>
              <a:t>M&amp;S: Modeling and Simulation</a:t>
            </a:r>
          </a:p>
        </p:txBody>
      </p:sp>
    </p:spTree>
    <p:extLst>
      <p:ext uri="{BB962C8B-B14F-4D97-AF65-F5344CB8AC3E}">
        <p14:creationId xmlns:p14="http://schemas.microsoft.com/office/powerpoint/2010/main" val="191768891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2D3C258-B2F4-415A-9D1C-82770B4B6186}"/>
              </a:ext>
            </a:extLst>
          </p:cNvPr>
          <p:cNvSpPr>
            <a:spLocks noGrp="1"/>
          </p:cNvSpPr>
          <p:nvPr>
            <p:ph type="title"/>
          </p:nvPr>
        </p:nvSpPr>
        <p:spPr>
          <a:xfrm>
            <a:off x="234683" y="205099"/>
            <a:ext cx="8674639" cy="918445"/>
          </a:xfrm>
        </p:spPr>
        <p:txBody>
          <a:bodyPr/>
          <a:lstStyle/>
          <a:p>
            <a:r>
              <a:rPr lang="en-US" dirty="0"/>
              <a:t>Drawing from the </a:t>
            </a:r>
            <a:r>
              <a:rPr lang="en-US" dirty="0" err="1"/>
              <a:t>Matérn</a:t>
            </a:r>
            <a:r>
              <a:rPr lang="en-US" dirty="0"/>
              <a:t> kernel’s prior shows what it thinks the M&amp;S environment’s output might look like</a:t>
            </a:r>
          </a:p>
        </p:txBody>
      </p:sp>
      <p:pic>
        <p:nvPicPr>
          <p:cNvPr id="5" name="Picture 4">
            <a:extLst>
              <a:ext uri="{FF2B5EF4-FFF2-40B4-BE49-F238E27FC236}">
                <a16:creationId xmlns:a16="http://schemas.microsoft.com/office/drawing/2014/main" id="{AB6846A5-ECB8-4BD1-91C8-33B8C77CB428}"/>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0525" y="1123544"/>
            <a:ext cx="8362950" cy="5211966"/>
          </a:xfrm>
          <a:prstGeom prst="rect">
            <a:avLst/>
          </a:prstGeom>
          <a:noFill/>
          <a:ln>
            <a:noFill/>
          </a:ln>
        </p:spPr>
      </p:pic>
      <p:grpSp>
        <p:nvGrpSpPr>
          <p:cNvPr id="18" name="Group 17">
            <a:extLst>
              <a:ext uri="{FF2B5EF4-FFF2-40B4-BE49-F238E27FC236}">
                <a16:creationId xmlns:a16="http://schemas.microsoft.com/office/drawing/2014/main" id="{8D5F92C7-DFAD-48E0-827E-B233372992E9}"/>
              </a:ext>
            </a:extLst>
          </p:cNvPr>
          <p:cNvGrpSpPr/>
          <p:nvPr/>
        </p:nvGrpSpPr>
        <p:grpSpPr>
          <a:xfrm>
            <a:off x="1613626" y="2303944"/>
            <a:ext cx="5858951" cy="2189606"/>
            <a:chOff x="1613626" y="2303944"/>
            <a:chExt cx="5858951" cy="2189606"/>
          </a:xfrm>
        </p:grpSpPr>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A08343B5-BF3C-4E0A-AC72-68E4BFCB49E0}"/>
                    </a:ext>
                  </a:extLst>
                </p:cNvPr>
                <p:cNvSpPr/>
                <p:nvPr/>
              </p:nvSpPr>
              <p:spPr>
                <a:xfrm flipH="1">
                  <a:off x="3252344" y="2303944"/>
                  <a:ext cx="2462653" cy="920092"/>
                </a:xfrm>
                <a:prstGeom prst="rect">
                  <a:avLst/>
                </a:prstGeom>
                <a:solidFill>
                  <a:srgbClr val="FFFF00"/>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0" dirty="0">
                      <a:solidFill>
                        <a:schemeClr val="tx1"/>
                      </a:solidFill>
                    </a:rPr>
                    <a:t>Increasing </a:t>
                  </a:r>
                  <a14:m>
                    <m:oMath xmlns:m="http://schemas.openxmlformats.org/officeDocument/2006/math">
                      <m:r>
                        <a:rPr lang="en-US" sz="1600" b="0" i="1" smtClean="0">
                          <a:solidFill>
                            <a:schemeClr val="tx1"/>
                          </a:solidFill>
                          <a:latin typeface="Cambria Math" panose="02040503050406030204" pitchFamily="18" charset="0"/>
                        </a:rPr>
                        <m:t>𝜆</m:t>
                      </m:r>
                      <m:r>
                        <a:rPr lang="en-US" sz="1600" b="0" i="1" smtClean="0">
                          <a:solidFill>
                            <a:schemeClr val="tx1"/>
                          </a:solidFill>
                          <a:latin typeface="Cambria Math" panose="02040503050406030204" pitchFamily="18" charset="0"/>
                          <a:ea typeface="Cambria Math" panose="02040503050406030204" pitchFamily="18" charset="0"/>
                        </a:rPr>
                        <m:t>⇒</m:t>
                      </m:r>
                    </m:oMath>
                  </a14:m>
                  <a:r>
                    <a:rPr lang="en-US" sz="1600" dirty="0">
                      <a:solidFill>
                        <a:schemeClr val="tx1"/>
                      </a:solidFill>
                    </a:rPr>
                    <a:t> fewer bumps and wiggles</a:t>
                  </a:r>
                </a:p>
              </p:txBody>
            </p:sp>
          </mc:Choice>
          <mc:Fallback xmlns="">
            <p:sp>
              <p:nvSpPr>
                <p:cNvPr id="7" name="Rectangle 6">
                  <a:extLst>
                    <a:ext uri="{FF2B5EF4-FFF2-40B4-BE49-F238E27FC236}">
                      <a16:creationId xmlns:a16="http://schemas.microsoft.com/office/drawing/2014/main" id="{A08343B5-BF3C-4E0A-AC72-68E4BFCB49E0}"/>
                    </a:ext>
                  </a:extLst>
                </p:cNvPr>
                <p:cNvSpPr>
                  <a:spLocks noRot="1" noChangeAspect="1" noMove="1" noResize="1" noEditPoints="1" noAdjustHandles="1" noChangeArrowheads="1" noChangeShapeType="1" noTextEdit="1"/>
                </p:cNvSpPr>
                <p:nvPr/>
              </p:nvSpPr>
              <p:spPr>
                <a:xfrm flipH="1">
                  <a:off x="3252344" y="2303944"/>
                  <a:ext cx="2462653" cy="920092"/>
                </a:xfrm>
                <a:prstGeom prst="rect">
                  <a:avLst/>
                </a:prstGeom>
                <a:blipFill>
                  <a:blip r:embed="rId4"/>
                  <a:stretch>
                    <a:fillRect/>
                  </a:stretch>
                </a:blipFill>
                <a:ln w="57150">
                  <a:solidFill>
                    <a:schemeClr val="tx1">
                      <a:lumMod val="50000"/>
                      <a:lumOff val="50000"/>
                    </a:schemeClr>
                  </a:solidFill>
                </a:ln>
              </p:spPr>
              <p:txBody>
                <a:bodyPr/>
                <a:lstStyle/>
                <a:p>
                  <a:r>
                    <a:rPr lang="en-US">
                      <a:noFill/>
                    </a:rPr>
                    <a:t> </a:t>
                  </a:r>
                </a:p>
              </p:txBody>
            </p:sp>
          </mc:Fallback>
        </mc:AlternateContent>
        <p:cxnSp>
          <p:nvCxnSpPr>
            <p:cNvPr id="10" name="Straight Arrow Connector 9">
              <a:extLst>
                <a:ext uri="{FF2B5EF4-FFF2-40B4-BE49-F238E27FC236}">
                  <a16:creationId xmlns:a16="http://schemas.microsoft.com/office/drawing/2014/main" id="{8E96703D-BACF-4318-80CB-A3B818252B4D}"/>
                </a:ext>
              </a:extLst>
            </p:cNvPr>
            <p:cNvCxnSpPr>
              <a:cxnSpLocks/>
            </p:cNvCxnSpPr>
            <p:nvPr/>
          </p:nvCxnSpPr>
          <p:spPr>
            <a:xfrm flipH="1">
              <a:off x="1613626" y="3224036"/>
              <a:ext cx="2870044" cy="1269514"/>
            </a:xfrm>
            <a:prstGeom prst="straightConnector1">
              <a:avLst/>
            </a:prstGeom>
            <a:ln w="571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A73DF314-AA28-42EA-9F49-A0672C66DA9E}"/>
                </a:ext>
              </a:extLst>
            </p:cNvPr>
            <p:cNvCxnSpPr>
              <a:cxnSpLocks/>
              <a:stCxn id="7" idx="2"/>
            </p:cNvCxnSpPr>
            <p:nvPr/>
          </p:nvCxnSpPr>
          <p:spPr>
            <a:xfrm flipH="1">
              <a:off x="3810000" y="3224036"/>
              <a:ext cx="673670" cy="1231309"/>
            </a:xfrm>
            <a:prstGeom prst="straightConnector1">
              <a:avLst/>
            </a:prstGeom>
            <a:ln w="571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D8DD37D1-1A7C-43A8-8EF8-8F1168937D14}"/>
                </a:ext>
              </a:extLst>
            </p:cNvPr>
            <p:cNvCxnSpPr>
              <a:cxnSpLocks/>
              <a:stCxn id="7" idx="2"/>
            </p:cNvCxnSpPr>
            <p:nvPr/>
          </p:nvCxnSpPr>
          <p:spPr>
            <a:xfrm>
              <a:off x="4483670" y="3224036"/>
              <a:ext cx="1111845" cy="1269514"/>
            </a:xfrm>
            <a:prstGeom prst="straightConnector1">
              <a:avLst/>
            </a:prstGeom>
            <a:ln w="571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A2415942-CD44-442A-92A6-7DAC939B9FF8}"/>
                </a:ext>
              </a:extLst>
            </p:cNvPr>
            <p:cNvCxnSpPr>
              <a:cxnSpLocks/>
            </p:cNvCxnSpPr>
            <p:nvPr/>
          </p:nvCxnSpPr>
          <p:spPr>
            <a:xfrm>
              <a:off x="4483670" y="3224036"/>
              <a:ext cx="2988907" cy="1269514"/>
            </a:xfrm>
            <a:prstGeom prst="straightConnector1">
              <a:avLst/>
            </a:prstGeom>
            <a:ln w="571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13" name="Text Placeholder 3">
            <a:extLst>
              <a:ext uri="{FF2B5EF4-FFF2-40B4-BE49-F238E27FC236}">
                <a16:creationId xmlns:a16="http://schemas.microsoft.com/office/drawing/2014/main" id="{9CBB3BAE-D041-4756-A6A0-F79D7EF8E705}"/>
              </a:ext>
            </a:extLst>
          </p:cNvPr>
          <p:cNvSpPr txBox="1">
            <a:spLocks/>
          </p:cNvSpPr>
          <p:nvPr/>
        </p:nvSpPr>
        <p:spPr>
          <a:xfrm>
            <a:off x="234684" y="6596616"/>
            <a:ext cx="7459270" cy="295798"/>
          </a:xfrm>
          <a:prstGeom prst="rect">
            <a:avLst/>
          </a:prstGeom>
        </p:spPr>
        <p:txBody>
          <a:bodyPr/>
          <a:lstStyle>
            <a:lvl1pPr marL="171446" indent="-171446" algn="l" defTabSz="685783" rtl="0" eaLnBrk="1" latinLnBrk="0" hangingPunct="1">
              <a:lnSpc>
                <a:spcPct val="90000"/>
              </a:lnSpc>
              <a:spcBef>
                <a:spcPts val="751"/>
              </a:spcBef>
              <a:buFont typeface="Arial" panose="020B0604020202020204" pitchFamily="34" charset="0"/>
              <a:buChar char="•"/>
              <a:defRPr sz="2400" kern="1200" baseline="0">
                <a:solidFill>
                  <a:schemeClr val="tx1"/>
                </a:solidFill>
                <a:latin typeface="Calibri Light" panose="020F0302020204030204" pitchFamily="34" charset="0"/>
                <a:ea typeface="+mn-ea"/>
                <a:cs typeface="Calibri Light" panose="020F0302020204030204" pitchFamily="34" charset="0"/>
              </a:defRPr>
            </a:lvl1pPr>
            <a:lvl2pPr marL="342891" indent="-171446" algn="l" defTabSz="685783" rtl="0" eaLnBrk="1" latinLnBrk="0" hangingPunct="1">
              <a:lnSpc>
                <a:spcPct val="90000"/>
              </a:lnSpc>
              <a:spcBef>
                <a:spcPts val="375"/>
              </a:spcBef>
              <a:buFont typeface="Franklin Gothic Book" panose="020B0503020102020204" pitchFamily="34" charset="0"/>
              <a:buChar char="–"/>
              <a:defRPr sz="2000" kern="1200">
                <a:solidFill>
                  <a:schemeClr val="tx1"/>
                </a:solidFill>
                <a:latin typeface="Calibri Light" panose="020F0302020204030204" pitchFamily="34" charset="0"/>
                <a:ea typeface="+mn-ea"/>
                <a:cs typeface="Calibri Light" panose="020F0302020204030204" pitchFamily="34" charset="0"/>
              </a:defRPr>
            </a:lvl2pPr>
            <a:lvl3pPr marL="514338" indent="-171446" algn="l" defTabSz="685783" rtl="0" eaLnBrk="1" latinLnBrk="0" hangingPunct="1">
              <a:lnSpc>
                <a:spcPct val="90000"/>
              </a:lnSpc>
              <a:spcBef>
                <a:spcPts val="375"/>
              </a:spcBef>
              <a:buFont typeface="Courier New" panose="02070309020205020404" pitchFamily="49" charset="0"/>
              <a:buChar char="o"/>
              <a:defRPr sz="1800" kern="1200">
                <a:solidFill>
                  <a:schemeClr val="tx1"/>
                </a:solidFill>
                <a:latin typeface="Calibri Light" panose="020F0302020204030204" pitchFamily="34" charset="0"/>
                <a:ea typeface="+mn-ea"/>
                <a:cs typeface="Calibri Light" panose="020F0302020204030204" pitchFamily="34" charset="0"/>
              </a:defRPr>
            </a:lvl3pPr>
            <a:lvl4pPr marL="685783" indent="-171446" algn="l" defTabSz="685783" rtl="0" eaLnBrk="1" latinLnBrk="0" hangingPunct="1">
              <a:lnSpc>
                <a:spcPct val="90000"/>
              </a:lnSpc>
              <a:spcBef>
                <a:spcPts val="375"/>
              </a:spcBef>
              <a:buFont typeface="Wingdings" panose="05000000000000000000" pitchFamily="2" charset="2"/>
              <a:buChar char="§"/>
              <a:defRPr sz="1600" kern="1200">
                <a:solidFill>
                  <a:schemeClr val="tx1"/>
                </a:solidFill>
                <a:latin typeface="Calibri Light" panose="020F0302020204030204" pitchFamily="34" charset="0"/>
                <a:ea typeface="+mn-ea"/>
                <a:cs typeface="Calibri Light" panose="020F0302020204030204" pitchFamily="34" charset="0"/>
              </a:defRPr>
            </a:lvl4pPr>
            <a:lvl5pPr marL="900091" indent="-214308" algn="l" defTabSz="685783" rtl="0" eaLnBrk="1" latinLnBrk="0" hangingPunct="1">
              <a:lnSpc>
                <a:spcPct val="90000"/>
              </a:lnSpc>
              <a:spcBef>
                <a:spcPts val="375"/>
              </a:spcBef>
              <a:buFont typeface="Wingdings" panose="05000000000000000000" pitchFamily="2" charset="2"/>
              <a:buChar char="Ø"/>
              <a:defRPr sz="1200"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marL="0" indent="0">
              <a:buNone/>
            </a:pPr>
            <a:r>
              <a:rPr lang="en-US" sz="1000" dirty="0"/>
              <a:t>M&amp;S: Modeling and Simulation</a:t>
            </a:r>
          </a:p>
        </p:txBody>
      </p:sp>
    </p:spTree>
    <p:extLst>
      <p:ext uri="{BB962C8B-B14F-4D97-AF65-F5344CB8AC3E}">
        <p14:creationId xmlns:p14="http://schemas.microsoft.com/office/powerpoint/2010/main" val="230246897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2D3C258-B2F4-415A-9D1C-82770B4B6186}"/>
              </a:ext>
            </a:extLst>
          </p:cNvPr>
          <p:cNvSpPr>
            <a:spLocks noGrp="1"/>
          </p:cNvSpPr>
          <p:nvPr>
            <p:ph type="title"/>
          </p:nvPr>
        </p:nvSpPr>
        <p:spPr>
          <a:xfrm>
            <a:off x="234683" y="205099"/>
            <a:ext cx="8674639" cy="918445"/>
          </a:xfrm>
        </p:spPr>
        <p:txBody>
          <a:bodyPr/>
          <a:lstStyle/>
          <a:p>
            <a:r>
              <a:rPr lang="en-US" dirty="0"/>
              <a:t>The </a:t>
            </a:r>
            <a:r>
              <a:rPr lang="en-US" dirty="0" err="1"/>
              <a:t>Matérn</a:t>
            </a:r>
            <a:r>
              <a:rPr lang="en-US" dirty="0"/>
              <a:t> kernel offers more options for fitting M&amp;S outputs</a:t>
            </a:r>
          </a:p>
        </p:txBody>
      </p:sp>
      <p:pic>
        <p:nvPicPr>
          <p:cNvPr id="8" name="Picture 7">
            <a:extLst>
              <a:ext uri="{FF2B5EF4-FFF2-40B4-BE49-F238E27FC236}">
                <a16:creationId xmlns:a16="http://schemas.microsoft.com/office/drawing/2014/main" id="{764DFB8D-D673-4759-B0B6-614BE547A1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508" y="1093431"/>
            <a:ext cx="3657600" cy="2715208"/>
          </a:xfrm>
          <a:prstGeom prst="rect">
            <a:avLst/>
          </a:prstGeom>
        </p:spPr>
      </p:pic>
      <p:pic>
        <p:nvPicPr>
          <p:cNvPr id="13" name="Picture 12">
            <a:extLst>
              <a:ext uri="{FF2B5EF4-FFF2-40B4-BE49-F238E27FC236}">
                <a16:creationId xmlns:a16="http://schemas.microsoft.com/office/drawing/2014/main" id="{4773E999-350F-400A-91F9-582EA8A174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093431"/>
            <a:ext cx="3657600" cy="2715208"/>
          </a:xfrm>
          <a:prstGeom prst="rect">
            <a:avLst/>
          </a:prstGeom>
        </p:spPr>
      </p:pic>
      <p:pic>
        <p:nvPicPr>
          <p:cNvPr id="16" name="Picture 15">
            <a:extLst>
              <a:ext uri="{FF2B5EF4-FFF2-40B4-BE49-F238E27FC236}">
                <a16:creationId xmlns:a16="http://schemas.microsoft.com/office/drawing/2014/main" id="{1BF5ECAD-6652-4BE9-B201-B32A7248B3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3200" y="3900196"/>
            <a:ext cx="3657600" cy="2715208"/>
          </a:xfrm>
          <a:prstGeom prst="rect">
            <a:avLst/>
          </a:prstGeom>
        </p:spPr>
      </p:pic>
      <p:sp>
        <p:nvSpPr>
          <p:cNvPr id="6" name="Text Placeholder 3">
            <a:extLst>
              <a:ext uri="{FF2B5EF4-FFF2-40B4-BE49-F238E27FC236}">
                <a16:creationId xmlns:a16="http://schemas.microsoft.com/office/drawing/2014/main" id="{D92467D3-9869-4E92-A806-C434FC2FAEB4}"/>
              </a:ext>
            </a:extLst>
          </p:cNvPr>
          <p:cNvSpPr txBox="1">
            <a:spLocks/>
          </p:cNvSpPr>
          <p:nvPr/>
        </p:nvSpPr>
        <p:spPr>
          <a:xfrm>
            <a:off x="234684" y="6596616"/>
            <a:ext cx="7459270" cy="295798"/>
          </a:xfrm>
          <a:prstGeom prst="rect">
            <a:avLst/>
          </a:prstGeom>
        </p:spPr>
        <p:txBody>
          <a:bodyPr/>
          <a:lstStyle>
            <a:lvl1pPr marL="171446" indent="-171446" algn="l" defTabSz="685783" rtl="0" eaLnBrk="1" latinLnBrk="0" hangingPunct="1">
              <a:lnSpc>
                <a:spcPct val="90000"/>
              </a:lnSpc>
              <a:spcBef>
                <a:spcPts val="751"/>
              </a:spcBef>
              <a:buFont typeface="Arial" panose="020B0604020202020204" pitchFamily="34" charset="0"/>
              <a:buChar char="•"/>
              <a:defRPr sz="2400" kern="1200" baseline="0">
                <a:solidFill>
                  <a:schemeClr val="tx1"/>
                </a:solidFill>
                <a:latin typeface="Calibri Light" panose="020F0302020204030204" pitchFamily="34" charset="0"/>
                <a:ea typeface="+mn-ea"/>
                <a:cs typeface="Calibri Light" panose="020F0302020204030204" pitchFamily="34" charset="0"/>
              </a:defRPr>
            </a:lvl1pPr>
            <a:lvl2pPr marL="342891" indent="-171446" algn="l" defTabSz="685783" rtl="0" eaLnBrk="1" latinLnBrk="0" hangingPunct="1">
              <a:lnSpc>
                <a:spcPct val="90000"/>
              </a:lnSpc>
              <a:spcBef>
                <a:spcPts val="375"/>
              </a:spcBef>
              <a:buFont typeface="Franklin Gothic Book" panose="020B0503020102020204" pitchFamily="34" charset="0"/>
              <a:buChar char="–"/>
              <a:defRPr sz="2000" kern="1200">
                <a:solidFill>
                  <a:schemeClr val="tx1"/>
                </a:solidFill>
                <a:latin typeface="Calibri Light" panose="020F0302020204030204" pitchFamily="34" charset="0"/>
                <a:ea typeface="+mn-ea"/>
                <a:cs typeface="Calibri Light" panose="020F0302020204030204" pitchFamily="34" charset="0"/>
              </a:defRPr>
            </a:lvl2pPr>
            <a:lvl3pPr marL="514338" indent="-171446" algn="l" defTabSz="685783" rtl="0" eaLnBrk="1" latinLnBrk="0" hangingPunct="1">
              <a:lnSpc>
                <a:spcPct val="90000"/>
              </a:lnSpc>
              <a:spcBef>
                <a:spcPts val="375"/>
              </a:spcBef>
              <a:buFont typeface="Courier New" panose="02070309020205020404" pitchFamily="49" charset="0"/>
              <a:buChar char="o"/>
              <a:defRPr sz="1800" kern="1200">
                <a:solidFill>
                  <a:schemeClr val="tx1"/>
                </a:solidFill>
                <a:latin typeface="Calibri Light" panose="020F0302020204030204" pitchFamily="34" charset="0"/>
                <a:ea typeface="+mn-ea"/>
                <a:cs typeface="Calibri Light" panose="020F0302020204030204" pitchFamily="34" charset="0"/>
              </a:defRPr>
            </a:lvl3pPr>
            <a:lvl4pPr marL="685783" indent="-171446" algn="l" defTabSz="685783" rtl="0" eaLnBrk="1" latinLnBrk="0" hangingPunct="1">
              <a:lnSpc>
                <a:spcPct val="90000"/>
              </a:lnSpc>
              <a:spcBef>
                <a:spcPts val="375"/>
              </a:spcBef>
              <a:buFont typeface="Wingdings" panose="05000000000000000000" pitchFamily="2" charset="2"/>
              <a:buChar char="§"/>
              <a:defRPr sz="1600" kern="1200">
                <a:solidFill>
                  <a:schemeClr val="tx1"/>
                </a:solidFill>
                <a:latin typeface="Calibri Light" panose="020F0302020204030204" pitchFamily="34" charset="0"/>
                <a:ea typeface="+mn-ea"/>
                <a:cs typeface="Calibri Light" panose="020F0302020204030204" pitchFamily="34" charset="0"/>
              </a:defRPr>
            </a:lvl4pPr>
            <a:lvl5pPr marL="900091" indent="-214308" algn="l" defTabSz="685783" rtl="0" eaLnBrk="1" latinLnBrk="0" hangingPunct="1">
              <a:lnSpc>
                <a:spcPct val="90000"/>
              </a:lnSpc>
              <a:spcBef>
                <a:spcPts val="375"/>
              </a:spcBef>
              <a:buFont typeface="Wingdings" panose="05000000000000000000" pitchFamily="2" charset="2"/>
              <a:buChar char="Ø"/>
              <a:defRPr sz="1200"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marL="0" indent="0">
              <a:buNone/>
            </a:pPr>
            <a:r>
              <a:rPr lang="en-US" sz="1000" dirty="0"/>
              <a:t>M&amp;S: Modeling and Simulation</a:t>
            </a:r>
          </a:p>
        </p:txBody>
      </p:sp>
    </p:spTree>
    <p:extLst>
      <p:ext uri="{BB962C8B-B14F-4D97-AF65-F5344CB8AC3E}">
        <p14:creationId xmlns:p14="http://schemas.microsoft.com/office/powerpoint/2010/main" val="328549960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2D3C258-B2F4-415A-9D1C-82770B4B6186}"/>
              </a:ext>
            </a:extLst>
          </p:cNvPr>
          <p:cNvSpPr>
            <a:spLocks noGrp="1"/>
          </p:cNvSpPr>
          <p:nvPr>
            <p:ph type="title"/>
          </p:nvPr>
        </p:nvSpPr>
        <p:spPr>
          <a:xfrm>
            <a:off x="234683" y="205099"/>
            <a:ext cx="8674639" cy="918445"/>
          </a:xfrm>
        </p:spPr>
        <p:txBody>
          <a:bodyPr/>
          <a:lstStyle/>
          <a:p>
            <a:r>
              <a:rPr lang="en-US" dirty="0"/>
              <a:t>The </a:t>
            </a:r>
            <a:r>
              <a:rPr lang="en-US" dirty="0" err="1"/>
              <a:t>Matérn</a:t>
            </a:r>
            <a:r>
              <a:rPr lang="en-US" dirty="0"/>
              <a:t> kernel offers more options for fitting M&amp;S outputs</a:t>
            </a:r>
          </a:p>
        </p:txBody>
      </p:sp>
      <p:pic>
        <p:nvPicPr>
          <p:cNvPr id="8" name="Picture 7">
            <a:extLst>
              <a:ext uri="{FF2B5EF4-FFF2-40B4-BE49-F238E27FC236}">
                <a16:creationId xmlns:a16="http://schemas.microsoft.com/office/drawing/2014/main" id="{764DFB8D-D673-4759-B0B6-614BE547A1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508" y="1093431"/>
            <a:ext cx="3657600" cy="2715208"/>
          </a:xfrm>
          <a:prstGeom prst="rect">
            <a:avLst/>
          </a:prstGeom>
        </p:spPr>
      </p:pic>
      <p:pic>
        <p:nvPicPr>
          <p:cNvPr id="13" name="Picture 12">
            <a:extLst>
              <a:ext uri="{FF2B5EF4-FFF2-40B4-BE49-F238E27FC236}">
                <a16:creationId xmlns:a16="http://schemas.microsoft.com/office/drawing/2014/main" id="{4773E999-350F-400A-91F9-582EA8A174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093431"/>
            <a:ext cx="3657600" cy="2715208"/>
          </a:xfrm>
          <a:prstGeom prst="rect">
            <a:avLst/>
          </a:prstGeom>
        </p:spPr>
      </p:pic>
      <p:pic>
        <p:nvPicPr>
          <p:cNvPr id="16" name="Picture 15">
            <a:extLst>
              <a:ext uri="{FF2B5EF4-FFF2-40B4-BE49-F238E27FC236}">
                <a16:creationId xmlns:a16="http://schemas.microsoft.com/office/drawing/2014/main" id="{1BF5ECAD-6652-4BE9-B201-B32A7248B3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3200" y="3900196"/>
            <a:ext cx="3657600" cy="2715208"/>
          </a:xfrm>
          <a:prstGeom prst="rect">
            <a:avLst/>
          </a:prstGeom>
        </p:spPr>
      </p:pic>
      <p:grpSp>
        <p:nvGrpSpPr>
          <p:cNvPr id="6" name="Group 5">
            <a:extLst>
              <a:ext uri="{FF2B5EF4-FFF2-40B4-BE49-F238E27FC236}">
                <a16:creationId xmlns:a16="http://schemas.microsoft.com/office/drawing/2014/main" id="{43E84654-4E24-4EA7-96FE-34E758F9A89D}"/>
              </a:ext>
            </a:extLst>
          </p:cNvPr>
          <p:cNvGrpSpPr/>
          <p:nvPr/>
        </p:nvGrpSpPr>
        <p:grpSpPr>
          <a:xfrm>
            <a:off x="4267203" y="2324101"/>
            <a:ext cx="3857621" cy="1576094"/>
            <a:chOff x="2066928" y="2177010"/>
            <a:chExt cx="3857621" cy="1576094"/>
          </a:xfrm>
        </p:grpSpPr>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7041A827-0672-458D-9541-FE391D65CE43}"/>
                    </a:ext>
                  </a:extLst>
                </p:cNvPr>
                <p:cNvSpPr/>
                <p:nvPr/>
              </p:nvSpPr>
              <p:spPr>
                <a:xfrm flipH="1">
                  <a:off x="3252342" y="2303943"/>
                  <a:ext cx="2672207" cy="1449161"/>
                </a:xfrm>
                <a:prstGeom prst="rect">
                  <a:avLst/>
                </a:prstGeom>
                <a:solidFill>
                  <a:srgbClr val="FFFF00"/>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r>
                        <a:rPr lang="en-US" sz="1600" b="0" i="1" smtClean="0">
                          <a:solidFill>
                            <a:schemeClr val="tx1"/>
                          </a:solidFill>
                          <a:latin typeface="Cambria Math" panose="02040503050406030204" pitchFamily="18" charset="0"/>
                        </a:rPr>
                        <m:t>𝜈</m:t>
                      </m:r>
                    </m:oMath>
                  </a14:m>
                  <a:r>
                    <a:rPr lang="en-US" sz="1600" dirty="0">
                      <a:solidFill>
                        <a:schemeClr val="tx1"/>
                      </a:solidFill>
                    </a:rPr>
                    <a:t> controls how smooth the fit is; the bigger it is, the more the kernel behaves like a Gaussian kernel</a:t>
                  </a:r>
                </a:p>
              </p:txBody>
            </p:sp>
          </mc:Choice>
          <mc:Fallback xmlns="">
            <p:sp>
              <p:nvSpPr>
                <p:cNvPr id="7" name="Rectangle 6">
                  <a:extLst>
                    <a:ext uri="{FF2B5EF4-FFF2-40B4-BE49-F238E27FC236}">
                      <a16:creationId xmlns:a16="http://schemas.microsoft.com/office/drawing/2014/main" id="{7041A827-0672-458D-9541-FE391D65CE43}"/>
                    </a:ext>
                  </a:extLst>
                </p:cNvPr>
                <p:cNvSpPr>
                  <a:spLocks noRot="1" noChangeAspect="1" noMove="1" noResize="1" noEditPoints="1" noAdjustHandles="1" noChangeArrowheads="1" noChangeShapeType="1" noTextEdit="1"/>
                </p:cNvSpPr>
                <p:nvPr/>
              </p:nvSpPr>
              <p:spPr>
                <a:xfrm flipH="1">
                  <a:off x="3252342" y="2303943"/>
                  <a:ext cx="2672207" cy="1449161"/>
                </a:xfrm>
                <a:prstGeom prst="rect">
                  <a:avLst/>
                </a:prstGeom>
                <a:blipFill>
                  <a:blip r:embed="rId5"/>
                  <a:stretch>
                    <a:fillRect r="-223"/>
                  </a:stretch>
                </a:blipFill>
                <a:ln w="57150">
                  <a:solidFill>
                    <a:schemeClr val="tx1">
                      <a:lumMod val="50000"/>
                      <a:lumOff val="50000"/>
                    </a:schemeClr>
                  </a:solidFill>
                </a:ln>
              </p:spPr>
              <p:txBody>
                <a:bodyPr/>
                <a:lstStyle/>
                <a:p>
                  <a:r>
                    <a:rPr lang="en-US">
                      <a:noFill/>
                    </a:rPr>
                    <a:t> </a:t>
                  </a:r>
                </a:p>
              </p:txBody>
            </p:sp>
          </mc:Fallback>
        </mc:AlternateContent>
        <p:cxnSp>
          <p:nvCxnSpPr>
            <p:cNvPr id="9" name="Straight Arrow Connector 8">
              <a:extLst>
                <a:ext uri="{FF2B5EF4-FFF2-40B4-BE49-F238E27FC236}">
                  <a16:creationId xmlns:a16="http://schemas.microsoft.com/office/drawing/2014/main" id="{DE7670D7-7920-446F-BE9C-4B25BD6C1A20}"/>
                </a:ext>
              </a:extLst>
            </p:cNvPr>
            <p:cNvCxnSpPr>
              <a:cxnSpLocks/>
              <a:stCxn id="7" idx="3"/>
            </p:cNvCxnSpPr>
            <p:nvPr/>
          </p:nvCxnSpPr>
          <p:spPr>
            <a:xfrm flipH="1" flipV="1">
              <a:off x="2066928" y="2177010"/>
              <a:ext cx="1185414" cy="851514"/>
            </a:xfrm>
            <a:prstGeom prst="straightConnector1">
              <a:avLst/>
            </a:prstGeom>
            <a:ln w="571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10" name="Text Placeholder 3">
            <a:extLst>
              <a:ext uri="{FF2B5EF4-FFF2-40B4-BE49-F238E27FC236}">
                <a16:creationId xmlns:a16="http://schemas.microsoft.com/office/drawing/2014/main" id="{ED2863E1-1AF0-4EB9-8183-2925AF56295D}"/>
              </a:ext>
            </a:extLst>
          </p:cNvPr>
          <p:cNvSpPr txBox="1">
            <a:spLocks/>
          </p:cNvSpPr>
          <p:nvPr/>
        </p:nvSpPr>
        <p:spPr>
          <a:xfrm>
            <a:off x="234684" y="6596616"/>
            <a:ext cx="7459270" cy="295798"/>
          </a:xfrm>
          <a:prstGeom prst="rect">
            <a:avLst/>
          </a:prstGeom>
        </p:spPr>
        <p:txBody>
          <a:bodyPr/>
          <a:lstStyle>
            <a:lvl1pPr marL="171446" indent="-171446" algn="l" defTabSz="685783" rtl="0" eaLnBrk="1" latinLnBrk="0" hangingPunct="1">
              <a:lnSpc>
                <a:spcPct val="90000"/>
              </a:lnSpc>
              <a:spcBef>
                <a:spcPts val="751"/>
              </a:spcBef>
              <a:buFont typeface="Arial" panose="020B0604020202020204" pitchFamily="34" charset="0"/>
              <a:buChar char="•"/>
              <a:defRPr sz="2400" kern="1200" baseline="0">
                <a:solidFill>
                  <a:schemeClr val="tx1"/>
                </a:solidFill>
                <a:latin typeface="Calibri Light" panose="020F0302020204030204" pitchFamily="34" charset="0"/>
                <a:ea typeface="+mn-ea"/>
                <a:cs typeface="Calibri Light" panose="020F0302020204030204" pitchFamily="34" charset="0"/>
              </a:defRPr>
            </a:lvl1pPr>
            <a:lvl2pPr marL="342891" indent="-171446" algn="l" defTabSz="685783" rtl="0" eaLnBrk="1" latinLnBrk="0" hangingPunct="1">
              <a:lnSpc>
                <a:spcPct val="90000"/>
              </a:lnSpc>
              <a:spcBef>
                <a:spcPts val="375"/>
              </a:spcBef>
              <a:buFont typeface="Franklin Gothic Book" panose="020B0503020102020204" pitchFamily="34" charset="0"/>
              <a:buChar char="–"/>
              <a:defRPr sz="2000" kern="1200">
                <a:solidFill>
                  <a:schemeClr val="tx1"/>
                </a:solidFill>
                <a:latin typeface="Calibri Light" panose="020F0302020204030204" pitchFamily="34" charset="0"/>
                <a:ea typeface="+mn-ea"/>
                <a:cs typeface="Calibri Light" panose="020F0302020204030204" pitchFamily="34" charset="0"/>
              </a:defRPr>
            </a:lvl2pPr>
            <a:lvl3pPr marL="514338" indent="-171446" algn="l" defTabSz="685783" rtl="0" eaLnBrk="1" latinLnBrk="0" hangingPunct="1">
              <a:lnSpc>
                <a:spcPct val="90000"/>
              </a:lnSpc>
              <a:spcBef>
                <a:spcPts val="375"/>
              </a:spcBef>
              <a:buFont typeface="Courier New" panose="02070309020205020404" pitchFamily="49" charset="0"/>
              <a:buChar char="o"/>
              <a:defRPr sz="1800" kern="1200">
                <a:solidFill>
                  <a:schemeClr val="tx1"/>
                </a:solidFill>
                <a:latin typeface="Calibri Light" panose="020F0302020204030204" pitchFamily="34" charset="0"/>
                <a:ea typeface="+mn-ea"/>
                <a:cs typeface="Calibri Light" panose="020F0302020204030204" pitchFamily="34" charset="0"/>
              </a:defRPr>
            </a:lvl3pPr>
            <a:lvl4pPr marL="685783" indent="-171446" algn="l" defTabSz="685783" rtl="0" eaLnBrk="1" latinLnBrk="0" hangingPunct="1">
              <a:lnSpc>
                <a:spcPct val="90000"/>
              </a:lnSpc>
              <a:spcBef>
                <a:spcPts val="375"/>
              </a:spcBef>
              <a:buFont typeface="Wingdings" panose="05000000000000000000" pitchFamily="2" charset="2"/>
              <a:buChar char="§"/>
              <a:defRPr sz="1600" kern="1200">
                <a:solidFill>
                  <a:schemeClr val="tx1"/>
                </a:solidFill>
                <a:latin typeface="Calibri Light" panose="020F0302020204030204" pitchFamily="34" charset="0"/>
                <a:ea typeface="+mn-ea"/>
                <a:cs typeface="Calibri Light" panose="020F0302020204030204" pitchFamily="34" charset="0"/>
              </a:defRPr>
            </a:lvl4pPr>
            <a:lvl5pPr marL="900091" indent="-214308" algn="l" defTabSz="685783" rtl="0" eaLnBrk="1" latinLnBrk="0" hangingPunct="1">
              <a:lnSpc>
                <a:spcPct val="90000"/>
              </a:lnSpc>
              <a:spcBef>
                <a:spcPts val="375"/>
              </a:spcBef>
              <a:buFont typeface="Wingdings" panose="05000000000000000000" pitchFamily="2" charset="2"/>
              <a:buChar char="Ø"/>
              <a:defRPr sz="1200"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marL="0" indent="0">
              <a:buNone/>
            </a:pPr>
            <a:r>
              <a:rPr lang="en-US" sz="1000" dirty="0"/>
              <a:t>M&amp;S: Modeling and Simulation</a:t>
            </a:r>
          </a:p>
        </p:txBody>
      </p:sp>
    </p:spTree>
    <p:extLst>
      <p:ext uri="{BB962C8B-B14F-4D97-AF65-F5344CB8AC3E}">
        <p14:creationId xmlns:p14="http://schemas.microsoft.com/office/powerpoint/2010/main" val="42778521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693587F-7EE8-47F3-AA6C-1442BA51C793}"/>
              </a:ext>
            </a:extLst>
          </p:cNvPr>
          <p:cNvSpPr>
            <a:spLocks noGrp="1"/>
          </p:cNvSpPr>
          <p:nvPr>
            <p:ph type="body" sz="quarter" idx="10"/>
          </p:nvPr>
        </p:nvSpPr>
        <p:spPr/>
        <p:txBody>
          <a:bodyPr/>
          <a:lstStyle/>
          <a:p>
            <a:r>
              <a:rPr lang="en-US" dirty="0"/>
              <a:t>Example flight (dart)</a:t>
            </a:r>
          </a:p>
        </p:txBody>
      </p:sp>
      <p:sp>
        <p:nvSpPr>
          <p:cNvPr id="3" name="Title 2">
            <a:extLst>
              <a:ext uri="{FF2B5EF4-FFF2-40B4-BE49-F238E27FC236}">
                <a16:creationId xmlns:a16="http://schemas.microsoft.com/office/drawing/2014/main" id="{3227D1FD-086E-4F2E-9461-B91A3A2BFA9D}"/>
              </a:ext>
            </a:extLst>
          </p:cNvPr>
          <p:cNvSpPr>
            <a:spLocks noGrp="1"/>
          </p:cNvSpPr>
          <p:nvPr>
            <p:ph type="title"/>
          </p:nvPr>
        </p:nvSpPr>
        <p:spPr>
          <a:xfrm>
            <a:off x="234683" y="205099"/>
            <a:ext cx="8674639" cy="918445"/>
          </a:xfrm>
        </p:spPr>
        <p:txBody>
          <a:bodyPr/>
          <a:lstStyle/>
          <a:p>
            <a:r>
              <a:rPr lang="en-US" dirty="0"/>
              <a:t>Flight Simulation</a:t>
            </a:r>
          </a:p>
        </p:txBody>
      </p:sp>
      <p:pic>
        <p:nvPicPr>
          <p:cNvPr id="7" name="Picture 6">
            <a:extLst>
              <a:ext uri="{FF2B5EF4-FFF2-40B4-BE49-F238E27FC236}">
                <a16:creationId xmlns:a16="http://schemas.microsoft.com/office/drawing/2014/main" id="{B72EBEBD-09A2-49EB-A0EC-18142DDDE4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1650990"/>
            <a:ext cx="4572000" cy="4572000"/>
          </a:xfrm>
          <a:prstGeom prst="rect">
            <a:avLst/>
          </a:prstGeom>
        </p:spPr>
      </p:pic>
      <p:sp>
        <p:nvSpPr>
          <p:cNvPr id="5" name="Text Placeholder 3">
            <a:extLst>
              <a:ext uri="{FF2B5EF4-FFF2-40B4-BE49-F238E27FC236}">
                <a16:creationId xmlns:a16="http://schemas.microsoft.com/office/drawing/2014/main" id="{AFDB9FDA-EFEF-4C37-9AF5-234306CFDB89}"/>
              </a:ext>
            </a:extLst>
          </p:cNvPr>
          <p:cNvSpPr txBox="1">
            <a:spLocks/>
          </p:cNvSpPr>
          <p:nvPr/>
        </p:nvSpPr>
        <p:spPr>
          <a:xfrm>
            <a:off x="189531" y="6491655"/>
            <a:ext cx="7459270" cy="277005"/>
          </a:xfrm>
          <a:prstGeom prst="rect">
            <a:avLst/>
          </a:prstGeom>
        </p:spPr>
        <p:txBody>
          <a:bodyPr/>
          <a:lstStyle>
            <a:lvl1pPr marL="171446" indent="-171446" algn="l" defTabSz="685783" rtl="0" eaLnBrk="1" latinLnBrk="0" hangingPunct="1">
              <a:lnSpc>
                <a:spcPct val="90000"/>
              </a:lnSpc>
              <a:spcBef>
                <a:spcPts val="751"/>
              </a:spcBef>
              <a:buFont typeface="Arial" panose="020B0604020202020204" pitchFamily="34" charset="0"/>
              <a:buChar char="•"/>
              <a:defRPr sz="2400" kern="1200" baseline="0">
                <a:solidFill>
                  <a:schemeClr val="tx1"/>
                </a:solidFill>
                <a:latin typeface="Calibri Light" panose="020F0302020204030204" pitchFamily="34" charset="0"/>
                <a:ea typeface="+mn-ea"/>
                <a:cs typeface="Calibri Light" panose="020F0302020204030204" pitchFamily="34" charset="0"/>
              </a:defRPr>
            </a:lvl1pPr>
            <a:lvl2pPr marL="342891" indent="-171446" algn="l" defTabSz="685783" rtl="0" eaLnBrk="1" latinLnBrk="0" hangingPunct="1">
              <a:lnSpc>
                <a:spcPct val="90000"/>
              </a:lnSpc>
              <a:spcBef>
                <a:spcPts val="375"/>
              </a:spcBef>
              <a:buFont typeface="Franklin Gothic Book" panose="020B0503020102020204" pitchFamily="34" charset="0"/>
              <a:buChar char="–"/>
              <a:defRPr sz="2000" kern="1200">
                <a:solidFill>
                  <a:schemeClr val="tx1"/>
                </a:solidFill>
                <a:latin typeface="Calibri Light" panose="020F0302020204030204" pitchFamily="34" charset="0"/>
                <a:ea typeface="+mn-ea"/>
                <a:cs typeface="Calibri Light" panose="020F0302020204030204" pitchFamily="34" charset="0"/>
              </a:defRPr>
            </a:lvl2pPr>
            <a:lvl3pPr marL="514338" indent="-171446" algn="l" defTabSz="685783" rtl="0" eaLnBrk="1" latinLnBrk="0" hangingPunct="1">
              <a:lnSpc>
                <a:spcPct val="90000"/>
              </a:lnSpc>
              <a:spcBef>
                <a:spcPts val="375"/>
              </a:spcBef>
              <a:buFont typeface="Courier New" panose="02070309020205020404" pitchFamily="49" charset="0"/>
              <a:buChar char="o"/>
              <a:defRPr sz="1800" kern="1200">
                <a:solidFill>
                  <a:schemeClr val="tx1"/>
                </a:solidFill>
                <a:latin typeface="Calibri Light" panose="020F0302020204030204" pitchFamily="34" charset="0"/>
                <a:ea typeface="+mn-ea"/>
                <a:cs typeface="Calibri Light" panose="020F0302020204030204" pitchFamily="34" charset="0"/>
              </a:defRPr>
            </a:lvl3pPr>
            <a:lvl4pPr marL="685783" indent="-171446" algn="l" defTabSz="685783" rtl="0" eaLnBrk="1" latinLnBrk="0" hangingPunct="1">
              <a:lnSpc>
                <a:spcPct val="90000"/>
              </a:lnSpc>
              <a:spcBef>
                <a:spcPts val="375"/>
              </a:spcBef>
              <a:buFont typeface="Wingdings" panose="05000000000000000000" pitchFamily="2" charset="2"/>
              <a:buChar char="§"/>
              <a:defRPr sz="1600" kern="1200">
                <a:solidFill>
                  <a:schemeClr val="tx1"/>
                </a:solidFill>
                <a:latin typeface="Calibri Light" panose="020F0302020204030204" pitchFamily="34" charset="0"/>
                <a:ea typeface="+mn-ea"/>
                <a:cs typeface="Calibri Light" panose="020F0302020204030204" pitchFamily="34" charset="0"/>
              </a:defRPr>
            </a:lvl4pPr>
            <a:lvl5pPr marL="900091" indent="-214308" algn="l" defTabSz="685783" rtl="0" eaLnBrk="1" latinLnBrk="0" hangingPunct="1">
              <a:lnSpc>
                <a:spcPct val="90000"/>
              </a:lnSpc>
              <a:spcBef>
                <a:spcPts val="375"/>
              </a:spcBef>
              <a:buFont typeface="Wingdings" panose="05000000000000000000" pitchFamily="2" charset="2"/>
              <a:buChar char="Ø"/>
              <a:defRPr sz="1200"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marL="0" indent="0">
              <a:buNone/>
            </a:pPr>
            <a:r>
              <a:rPr lang="en-US" sz="1000" dirty="0"/>
              <a:t>USLWUG: Ultra-Small Light Weight Unguided Glider</a:t>
            </a:r>
          </a:p>
        </p:txBody>
      </p:sp>
    </p:spTree>
    <p:extLst>
      <p:ext uri="{BB962C8B-B14F-4D97-AF65-F5344CB8AC3E}">
        <p14:creationId xmlns:p14="http://schemas.microsoft.com/office/powerpoint/2010/main" val="188027070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2D3C258-B2F4-415A-9D1C-82770B4B6186}"/>
              </a:ext>
            </a:extLst>
          </p:cNvPr>
          <p:cNvSpPr>
            <a:spLocks noGrp="1"/>
          </p:cNvSpPr>
          <p:nvPr>
            <p:ph type="title"/>
          </p:nvPr>
        </p:nvSpPr>
        <p:spPr>
          <a:xfrm>
            <a:off x="234683" y="205099"/>
            <a:ext cx="8674639" cy="918445"/>
          </a:xfrm>
        </p:spPr>
        <p:txBody>
          <a:bodyPr/>
          <a:lstStyle/>
          <a:p>
            <a:r>
              <a:rPr lang="en-US" dirty="0"/>
              <a:t>The </a:t>
            </a:r>
            <a:r>
              <a:rPr lang="en-US" dirty="0" err="1"/>
              <a:t>Matérn</a:t>
            </a:r>
            <a:r>
              <a:rPr lang="en-US" dirty="0"/>
              <a:t> kernel offers more options for fitting M&amp;S outputs</a:t>
            </a:r>
          </a:p>
        </p:txBody>
      </p:sp>
      <p:pic>
        <p:nvPicPr>
          <p:cNvPr id="8" name="Picture 7">
            <a:extLst>
              <a:ext uri="{FF2B5EF4-FFF2-40B4-BE49-F238E27FC236}">
                <a16:creationId xmlns:a16="http://schemas.microsoft.com/office/drawing/2014/main" id="{764DFB8D-D673-4759-B0B6-614BE547A1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508" y="1093431"/>
            <a:ext cx="3657600" cy="2715208"/>
          </a:xfrm>
          <a:prstGeom prst="rect">
            <a:avLst/>
          </a:prstGeom>
        </p:spPr>
      </p:pic>
      <p:pic>
        <p:nvPicPr>
          <p:cNvPr id="13" name="Picture 12">
            <a:extLst>
              <a:ext uri="{FF2B5EF4-FFF2-40B4-BE49-F238E27FC236}">
                <a16:creationId xmlns:a16="http://schemas.microsoft.com/office/drawing/2014/main" id="{4773E999-350F-400A-91F9-582EA8A174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093431"/>
            <a:ext cx="3657600" cy="2715208"/>
          </a:xfrm>
          <a:prstGeom prst="rect">
            <a:avLst/>
          </a:prstGeom>
        </p:spPr>
      </p:pic>
      <p:pic>
        <p:nvPicPr>
          <p:cNvPr id="16" name="Picture 15">
            <a:extLst>
              <a:ext uri="{FF2B5EF4-FFF2-40B4-BE49-F238E27FC236}">
                <a16:creationId xmlns:a16="http://schemas.microsoft.com/office/drawing/2014/main" id="{1BF5ECAD-6652-4BE9-B201-B32A7248B3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3200" y="3900196"/>
            <a:ext cx="3657600" cy="2715208"/>
          </a:xfrm>
          <a:prstGeom prst="rect">
            <a:avLst/>
          </a:prstGeom>
        </p:spPr>
      </p:pic>
      <p:grpSp>
        <p:nvGrpSpPr>
          <p:cNvPr id="6" name="Group 5">
            <a:extLst>
              <a:ext uri="{FF2B5EF4-FFF2-40B4-BE49-F238E27FC236}">
                <a16:creationId xmlns:a16="http://schemas.microsoft.com/office/drawing/2014/main" id="{43E84654-4E24-4EA7-96FE-34E758F9A89D}"/>
              </a:ext>
            </a:extLst>
          </p:cNvPr>
          <p:cNvGrpSpPr/>
          <p:nvPr/>
        </p:nvGrpSpPr>
        <p:grpSpPr>
          <a:xfrm>
            <a:off x="373625" y="2949678"/>
            <a:ext cx="4689988" cy="2683322"/>
            <a:chOff x="3252341" y="885534"/>
            <a:chExt cx="5246617" cy="2683322"/>
          </a:xfrm>
        </p:grpSpPr>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7041A827-0672-458D-9541-FE391D65CE43}"/>
                    </a:ext>
                  </a:extLst>
                </p:cNvPr>
                <p:cNvSpPr/>
                <p:nvPr/>
              </p:nvSpPr>
              <p:spPr>
                <a:xfrm flipH="1">
                  <a:off x="3252341" y="2488192"/>
                  <a:ext cx="2672207" cy="1080664"/>
                </a:xfrm>
                <a:prstGeom prst="rect">
                  <a:avLst/>
                </a:prstGeom>
                <a:solidFill>
                  <a:srgbClr val="FFFF00"/>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r>
                        <a:rPr lang="en-US" sz="1600" b="0" i="1" smtClean="0">
                          <a:solidFill>
                            <a:schemeClr val="tx1"/>
                          </a:solidFill>
                          <a:latin typeface="Cambria Math" panose="02040503050406030204" pitchFamily="18" charset="0"/>
                        </a:rPr>
                        <m:t>𝜆</m:t>
                      </m:r>
                    </m:oMath>
                  </a14:m>
                  <a:r>
                    <a:rPr lang="en-US" sz="1600" dirty="0">
                      <a:solidFill>
                        <a:schemeClr val="tx1"/>
                      </a:solidFill>
                    </a:rPr>
                    <a:t> and </a:t>
                  </a:r>
                  <a14:m>
                    <m:oMath xmlns:m="http://schemas.openxmlformats.org/officeDocument/2006/math">
                      <m:r>
                        <a:rPr lang="en-US" sz="1600" b="0" i="1" smtClean="0">
                          <a:solidFill>
                            <a:schemeClr val="tx1"/>
                          </a:solidFill>
                          <a:latin typeface="Cambria Math" panose="02040503050406030204" pitchFamily="18" charset="0"/>
                        </a:rPr>
                        <m:t>𝜏</m:t>
                      </m:r>
                    </m:oMath>
                  </a14:m>
                  <a:r>
                    <a:rPr lang="en-US" sz="1600" dirty="0">
                      <a:solidFill>
                        <a:schemeClr val="tx1"/>
                      </a:solidFill>
                    </a:rPr>
                    <a:t> serve similar roles to those in the Gaussian kernel</a:t>
                  </a:r>
                </a:p>
              </p:txBody>
            </p:sp>
          </mc:Choice>
          <mc:Fallback xmlns="">
            <p:sp>
              <p:nvSpPr>
                <p:cNvPr id="7" name="Rectangle 6">
                  <a:extLst>
                    <a:ext uri="{FF2B5EF4-FFF2-40B4-BE49-F238E27FC236}">
                      <a16:creationId xmlns:a16="http://schemas.microsoft.com/office/drawing/2014/main" id="{7041A827-0672-458D-9541-FE391D65CE43}"/>
                    </a:ext>
                  </a:extLst>
                </p:cNvPr>
                <p:cNvSpPr>
                  <a:spLocks noRot="1" noChangeAspect="1" noMove="1" noResize="1" noEditPoints="1" noAdjustHandles="1" noChangeArrowheads="1" noChangeShapeType="1" noTextEdit="1"/>
                </p:cNvSpPr>
                <p:nvPr/>
              </p:nvSpPr>
              <p:spPr>
                <a:xfrm flipH="1">
                  <a:off x="3252341" y="2488192"/>
                  <a:ext cx="2672207" cy="1080664"/>
                </a:xfrm>
                <a:prstGeom prst="rect">
                  <a:avLst/>
                </a:prstGeom>
                <a:blipFill>
                  <a:blip r:embed="rId5"/>
                  <a:stretch>
                    <a:fillRect/>
                  </a:stretch>
                </a:blipFill>
                <a:ln w="57150">
                  <a:solidFill>
                    <a:schemeClr val="tx1">
                      <a:lumMod val="50000"/>
                      <a:lumOff val="50000"/>
                    </a:schemeClr>
                  </a:solidFill>
                </a:ln>
              </p:spPr>
              <p:txBody>
                <a:bodyPr/>
                <a:lstStyle/>
                <a:p>
                  <a:r>
                    <a:rPr lang="en-US">
                      <a:noFill/>
                    </a:rPr>
                    <a:t> </a:t>
                  </a:r>
                </a:p>
              </p:txBody>
            </p:sp>
          </mc:Fallback>
        </mc:AlternateContent>
        <p:cxnSp>
          <p:nvCxnSpPr>
            <p:cNvPr id="9" name="Straight Arrow Connector 8">
              <a:extLst>
                <a:ext uri="{FF2B5EF4-FFF2-40B4-BE49-F238E27FC236}">
                  <a16:creationId xmlns:a16="http://schemas.microsoft.com/office/drawing/2014/main" id="{DE7670D7-7920-446F-BE9C-4B25BD6C1A20}"/>
                </a:ext>
              </a:extLst>
            </p:cNvPr>
            <p:cNvCxnSpPr>
              <a:cxnSpLocks/>
              <a:stCxn id="7" idx="1"/>
            </p:cNvCxnSpPr>
            <p:nvPr/>
          </p:nvCxnSpPr>
          <p:spPr>
            <a:xfrm flipV="1">
              <a:off x="5924548" y="885534"/>
              <a:ext cx="2574410" cy="2142990"/>
            </a:xfrm>
            <a:prstGeom prst="straightConnector1">
              <a:avLst/>
            </a:prstGeom>
            <a:ln w="571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0118DA84-6674-415D-B015-1687D2A7301F}"/>
                </a:ext>
              </a:extLst>
            </p:cNvPr>
            <p:cNvCxnSpPr>
              <a:cxnSpLocks/>
              <a:stCxn id="7" idx="1"/>
            </p:cNvCxnSpPr>
            <p:nvPr/>
          </p:nvCxnSpPr>
          <p:spPr>
            <a:xfrm flipV="1">
              <a:off x="5924548" y="2993700"/>
              <a:ext cx="1828801" cy="34824"/>
            </a:xfrm>
            <a:prstGeom prst="straightConnector1">
              <a:avLst/>
            </a:prstGeom>
            <a:ln w="571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10" name="Text Placeholder 3">
            <a:extLst>
              <a:ext uri="{FF2B5EF4-FFF2-40B4-BE49-F238E27FC236}">
                <a16:creationId xmlns:a16="http://schemas.microsoft.com/office/drawing/2014/main" id="{39C779C0-AD33-444D-9D29-6C88E16E7B00}"/>
              </a:ext>
            </a:extLst>
          </p:cNvPr>
          <p:cNvSpPr txBox="1">
            <a:spLocks/>
          </p:cNvSpPr>
          <p:nvPr/>
        </p:nvSpPr>
        <p:spPr>
          <a:xfrm>
            <a:off x="234684" y="6596616"/>
            <a:ext cx="7459270" cy="295798"/>
          </a:xfrm>
          <a:prstGeom prst="rect">
            <a:avLst/>
          </a:prstGeom>
        </p:spPr>
        <p:txBody>
          <a:bodyPr/>
          <a:lstStyle>
            <a:lvl1pPr marL="171446" indent="-171446" algn="l" defTabSz="685783" rtl="0" eaLnBrk="1" latinLnBrk="0" hangingPunct="1">
              <a:lnSpc>
                <a:spcPct val="90000"/>
              </a:lnSpc>
              <a:spcBef>
                <a:spcPts val="751"/>
              </a:spcBef>
              <a:buFont typeface="Arial" panose="020B0604020202020204" pitchFamily="34" charset="0"/>
              <a:buChar char="•"/>
              <a:defRPr sz="2400" kern="1200" baseline="0">
                <a:solidFill>
                  <a:schemeClr val="tx1"/>
                </a:solidFill>
                <a:latin typeface="Calibri Light" panose="020F0302020204030204" pitchFamily="34" charset="0"/>
                <a:ea typeface="+mn-ea"/>
                <a:cs typeface="Calibri Light" panose="020F0302020204030204" pitchFamily="34" charset="0"/>
              </a:defRPr>
            </a:lvl1pPr>
            <a:lvl2pPr marL="342891" indent="-171446" algn="l" defTabSz="685783" rtl="0" eaLnBrk="1" latinLnBrk="0" hangingPunct="1">
              <a:lnSpc>
                <a:spcPct val="90000"/>
              </a:lnSpc>
              <a:spcBef>
                <a:spcPts val="375"/>
              </a:spcBef>
              <a:buFont typeface="Franklin Gothic Book" panose="020B0503020102020204" pitchFamily="34" charset="0"/>
              <a:buChar char="–"/>
              <a:defRPr sz="2000" kern="1200">
                <a:solidFill>
                  <a:schemeClr val="tx1"/>
                </a:solidFill>
                <a:latin typeface="Calibri Light" panose="020F0302020204030204" pitchFamily="34" charset="0"/>
                <a:ea typeface="+mn-ea"/>
                <a:cs typeface="Calibri Light" panose="020F0302020204030204" pitchFamily="34" charset="0"/>
              </a:defRPr>
            </a:lvl2pPr>
            <a:lvl3pPr marL="514338" indent="-171446" algn="l" defTabSz="685783" rtl="0" eaLnBrk="1" latinLnBrk="0" hangingPunct="1">
              <a:lnSpc>
                <a:spcPct val="90000"/>
              </a:lnSpc>
              <a:spcBef>
                <a:spcPts val="375"/>
              </a:spcBef>
              <a:buFont typeface="Courier New" panose="02070309020205020404" pitchFamily="49" charset="0"/>
              <a:buChar char="o"/>
              <a:defRPr sz="1800" kern="1200">
                <a:solidFill>
                  <a:schemeClr val="tx1"/>
                </a:solidFill>
                <a:latin typeface="Calibri Light" panose="020F0302020204030204" pitchFamily="34" charset="0"/>
                <a:ea typeface="+mn-ea"/>
                <a:cs typeface="Calibri Light" panose="020F0302020204030204" pitchFamily="34" charset="0"/>
              </a:defRPr>
            </a:lvl3pPr>
            <a:lvl4pPr marL="685783" indent="-171446" algn="l" defTabSz="685783" rtl="0" eaLnBrk="1" latinLnBrk="0" hangingPunct="1">
              <a:lnSpc>
                <a:spcPct val="90000"/>
              </a:lnSpc>
              <a:spcBef>
                <a:spcPts val="375"/>
              </a:spcBef>
              <a:buFont typeface="Wingdings" panose="05000000000000000000" pitchFamily="2" charset="2"/>
              <a:buChar char="§"/>
              <a:defRPr sz="1600" kern="1200">
                <a:solidFill>
                  <a:schemeClr val="tx1"/>
                </a:solidFill>
                <a:latin typeface="Calibri Light" panose="020F0302020204030204" pitchFamily="34" charset="0"/>
                <a:ea typeface="+mn-ea"/>
                <a:cs typeface="Calibri Light" panose="020F0302020204030204" pitchFamily="34" charset="0"/>
              </a:defRPr>
            </a:lvl4pPr>
            <a:lvl5pPr marL="900091" indent="-214308" algn="l" defTabSz="685783" rtl="0" eaLnBrk="1" latinLnBrk="0" hangingPunct="1">
              <a:lnSpc>
                <a:spcPct val="90000"/>
              </a:lnSpc>
              <a:spcBef>
                <a:spcPts val="375"/>
              </a:spcBef>
              <a:buFont typeface="Wingdings" panose="05000000000000000000" pitchFamily="2" charset="2"/>
              <a:buChar char="Ø"/>
              <a:defRPr sz="1200"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marL="0" indent="0">
              <a:buNone/>
            </a:pPr>
            <a:r>
              <a:rPr lang="en-US" sz="1000" dirty="0"/>
              <a:t>M&amp;S: Modeling and Simulation</a:t>
            </a:r>
          </a:p>
        </p:txBody>
      </p:sp>
    </p:spTree>
    <p:extLst>
      <p:ext uri="{BB962C8B-B14F-4D97-AF65-F5344CB8AC3E}">
        <p14:creationId xmlns:p14="http://schemas.microsoft.com/office/powerpoint/2010/main" val="398841777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descr="Figure 7.5: Random realization of a Gaussian process using the Gaussian kernel and with a nugget effect. Plotting as straight lines no longer seems appropriate since the nugget effect can be thought of as perturbing a random function with “noise” (akin to measurement error) at the sites it is observed. However, notice that the result bears some resemblance to a random realization from a GP using the Matérn kernel when \nu = 1/2, hence why fitting using a Matérn kernel and a nugget effect can be difficult.">
            <a:extLst>
              <a:ext uri="{FF2B5EF4-FFF2-40B4-BE49-F238E27FC236}">
                <a16:creationId xmlns:a16="http://schemas.microsoft.com/office/drawing/2014/main" id="{3B570740-F130-467B-B783-44D256F17102}"/>
              </a:ext>
            </a:extLst>
          </p:cNvPr>
          <p:cNvPicPr/>
          <p:nvPr/>
        </p:nvPicPr>
        <p:blipFill>
          <a:blip r:embed="rId2"/>
          <a:stretch>
            <a:fillRect/>
          </a:stretch>
        </p:blipFill>
        <p:spPr bwMode="auto">
          <a:xfrm>
            <a:off x="516564" y="4220065"/>
            <a:ext cx="3219968" cy="2410713"/>
          </a:xfrm>
          <a:prstGeom prst="rect">
            <a:avLst/>
          </a:prstGeom>
          <a:noFill/>
          <a:ln w="9525">
            <a:noFill/>
            <a:headEnd/>
            <a:tailEnd/>
          </a:ln>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1CA97406-19D8-43DF-A427-7B1B6B2A23DA}"/>
                  </a:ext>
                </a:extLst>
              </p:cNvPr>
              <p:cNvSpPr txBox="1"/>
              <p:nvPr/>
            </p:nvSpPr>
            <p:spPr>
              <a:xfrm>
                <a:off x="52299" y="1231260"/>
                <a:ext cx="41048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i="1" smtClean="0">
                          <a:latin typeface="Cambria Math" panose="02040503050406030204" pitchFamily="18" charset="0"/>
                        </a:rPr>
                        <m:t>𝐾</m:t>
                      </m:r>
                      <m:d>
                        <m:dPr>
                          <m:ctrlPr>
                            <a:rPr lang="en-US" sz="2400" i="1">
                              <a:latin typeface="Cambria Math" panose="02040503050406030204" pitchFamily="18" charset="0"/>
                            </a:rPr>
                          </m:ctrlPr>
                        </m:dPr>
                        <m:e>
                          <m:r>
                            <a:rPr lang="en-US" sz="2400" i="1">
                              <a:latin typeface="Cambria Math" panose="02040503050406030204" pitchFamily="18" charset="0"/>
                            </a:rPr>
                            <m:t>𝑟</m:t>
                          </m:r>
                          <m:r>
                            <a:rPr lang="en-US" sz="2400">
                              <a:latin typeface="Cambria Math" panose="02040503050406030204" pitchFamily="18" charset="0"/>
                            </a:rPr>
                            <m:t>;</m:t>
                          </m:r>
                          <m:r>
                            <a:rPr lang="el-GR" sz="2400" i="1">
                              <a:latin typeface="Cambria Math" panose="02040503050406030204" pitchFamily="18" charset="0"/>
                              <a:ea typeface="Cambria Math" panose="02040503050406030204" pitchFamily="18" charset="0"/>
                            </a:rPr>
                            <m:t>𝜎</m:t>
                          </m:r>
                        </m:e>
                      </m:d>
                      <m:r>
                        <a:rPr lang="en-US" sz="2400">
                          <a:latin typeface="Cambria Math" panose="02040503050406030204" pitchFamily="18" charset="0"/>
                        </a:rPr>
                        <m:t>=</m:t>
                      </m:r>
                      <m:r>
                        <a:rPr lang="en-US" sz="2400" i="1">
                          <a:latin typeface="Cambria Math" panose="02040503050406030204" pitchFamily="18" charset="0"/>
                        </a:rPr>
                        <m:t>𝐾</m:t>
                      </m:r>
                      <m:d>
                        <m:dPr>
                          <m:ctrlPr>
                            <a:rPr lang="en-US" sz="2400" i="1">
                              <a:latin typeface="Cambria Math" panose="02040503050406030204" pitchFamily="18" charset="0"/>
                            </a:rPr>
                          </m:ctrlPr>
                        </m:dPr>
                        <m:e>
                          <m:r>
                            <a:rPr lang="en-US" sz="2400" i="1">
                              <a:latin typeface="Cambria Math" panose="02040503050406030204" pitchFamily="18" charset="0"/>
                            </a:rPr>
                            <m:t>𝑟</m:t>
                          </m:r>
                        </m:e>
                      </m:d>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r>
                            <a:rPr lang="el-GR" sz="2400" i="1">
                              <a:latin typeface="Cambria Math" panose="02040503050406030204" pitchFamily="18" charset="0"/>
                              <a:ea typeface="Cambria Math" panose="02040503050406030204" pitchFamily="18" charset="0"/>
                            </a:rPr>
                            <m:t>𝜎</m:t>
                          </m:r>
                        </m:e>
                        <m:sup>
                          <m:r>
                            <a:rPr lang="en-US" sz="2400" b="0" i="1" smtClean="0">
                              <a:latin typeface="Cambria Math" panose="02040503050406030204" pitchFamily="18" charset="0"/>
                            </a:rPr>
                            <m:t>2</m:t>
                          </m:r>
                        </m:sup>
                      </m:sSup>
                      <m:r>
                        <a:rPr lang="en-US" sz="2400" b="0" i="1" smtClean="0">
                          <a:latin typeface="Cambria Math" panose="02040503050406030204" pitchFamily="18" charset="0"/>
                          <a:ea typeface="Cambria Math" panose="02040503050406030204" pitchFamily="18" charset="0"/>
                        </a:rPr>
                        <m:t>𝛿</m:t>
                      </m:r>
                      <m:d>
                        <m:dPr>
                          <m:ctrlPr>
                            <a:rPr lang="en-US" sz="2400" b="0" i="1" smtClean="0">
                              <a:latin typeface="Cambria Math" panose="02040503050406030204" pitchFamily="18" charset="0"/>
                              <a:ea typeface="Cambria Math" panose="02040503050406030204" pitchFamily="18" charset="0"/>
                            </a:rPr>
                          </m:ctrlPr>
                        </m:dPr>
                        <m:e>
                          <m:r>
                            <a:rPr lang="en-US" sz="2400" b="0" i="1" smtClean="0">
                              <a:latin typeface="Cambria Math" panose="02040503050406030204" pitchFamily="18" charset="0"/>
                              <a:ea typeface="Cambria Math" panose="02040503050406030204" pitchFamily="18" charset="0"/>
                            </a:rPr>
                            <m:t>𝑟</m:t>
                          </m:r>
                        </m:e>
                      </m:d>
                    </m:oMath>
                  </m:oMathPara>
                </a14:m>
                <a:endParaRPr lang="en-US" sz="2400" dirty="0"/>
              </a:p>
            </p:txBody>
          </p:sp>
        </mc:Choice>
        <mc:Fallback xmlns="">
          <p:sp>
            <p:nvSpPr>
              <p:cNvPr id="10" name="TextBox 9">
                <a:extLst>
                  <a:ext uri="{FF2B5EF4-FFF2-40B4-BE49-F238E27FC236}">
                    <a16:creationId xmlns:a16="http://schemas.microsoft.com/office/drawing/2014/main" id="{1CA97406-19D8-43DF-A427-7B1B6B2A23DA}"/>
                  </a:ext>
                </a:extLst>
              </p:cNvPr>
              <p:cNvSpPr txBox="1">
                <a:spLocks noRot="1" noChangeAspect="1" noMove="1" noResize="1" noEditPoints="1" noAdjustHandles="1" noChangeArrowheads="1" noChangeShapeType="1" noTextEdit="1"/>
              </p:cNvSpPr>
              <p:nvPr/>
            </p:nvSpPr>
            <p:spPr>
              <a:xfrm>
                <a:off x="52299" y="1231260"/>
                <a:ext cx="4104861" cy="461665"/>
              </a:xfrm>
              <a:prstGeom prst="rect">
                <a:avLst/>
              </a:prstGeom>
              <a:blipFill>
                <a:blip r:embed="rId3"/>
                <a:stretch>
                  <a:fillRect b="-1316"/>
                </a:stretch>
              </a:blipFill>
            </p:spPr>
            <p:txBody>
              <a:bodyPr/>
              <a:lstStyle/>
              <a:p>
                <a:r>
                  <a:rPr lang="en-US">
                    <a:noFill/>
                  </a:rPr>
                  <a:t> </a:t>
                </a:r>
              </a:p>
            </p:txBody>
          </p:sp>
        </mc:Fallback>
      </mc:AlternateContent>
      <p:pic>
        <p:nvPicPr>
          <p:cNvPr id="9" name="Picture 8">
            <a:extLst>
              <a:ext uri="{FF2B5EF4-FFF2-40B4-BE49-F238E27FC236}">
                <a16:creationId xmlns:a16="http://schemas.microsoft.com/office/drawing/2014/main" id="{F1D9B79C-8C8A-4F0F-B0FC-31A1D3EFC023}"/>
              </a:ext>
            </a:extLst>
          </p:cNvPr>
          <p:cNvPicPr>
            <a:picLocks noChangeAspect="1"/>
          </p:cNvPicPr>
          <p:nvPr/>
        </p:nvPicPr>
        <p:blipFill rotWithShape="1">
          <a:blip r:embed="rId4"/>
          <a:srcRect b="6786"/>
          <a:stretch/>
        </p:blipFill>
        <p:spPr>
          <a:xfrm>
            <a:off x="432059" y="1782729"/>
            <a:ext cx="3345340" cy="2216344"/>
          </a:xfrm>
          <a:prstGeom prst="rect">
            <a:avLst/>
          </a:prstGeom>
        </p:spPr>
      </p:pic>
      <p:sp>
        <p:nvSpPr>
          <p:cNvPr id="3" name="Title 2">
            <a:extLst>
              <a:ext uri="{FF2B5EF4-FFF2-40B4-BE49-F238E27FC236}">
                <a16:creationId xmlns:a16="http://schemas.microsoft.com/office/drawing/2014/main" id="{52D3C258-B2F4-415A-9D1C-82770B4B6186}"/>
              </a:ext>
            </a:extLst>
          </p:cNvPr>
          <p:cNvSpPr>
            <a:spLocks noGrp="1"/>
          </p:cNvSpPr>
          <p:nvPr>
            <p:ph type="title"/>
          </p:nvPr>
        </p:nvSpPr>
        <p:spPr>
          <a:xfrm>
            <a:off x="234683" y="205099"/>
            <a:ext cx="8674639" cy="918445"/>
          </a:xfrm>
        </p:spPr>
        <p:txBody>
          <a:bodyPr/>
          <a:lstStyle/>
          <a:p>
            <a:r>
              <a:rPr lang="en-US" dirty="0"/>
              <a:t>Adding a nugget effect drops the need to interpolate M&amp;S outputs</a:t>
            </a:r>
          </a:p>
        </p:txBody>
      </p:sp>
      <p:pic>
        <p:nvPicPr>
          <p:cNvPr id="4" name="Picture 3">
            <a:extLst>
              <a:ext uri="{FF2B5EF4-FFF2-40B4-BE49-F238E27FC236}">
                <a16:creationId xmlns:a16="http://schemas.microsoft.com/office/drawing/2014/main" id="{0F5AEA23-9514-49B7-9F82-47F0545094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48100" y="3999073"/>
            <a:ext cx="3733800" cy="2771775"/>
          </a:xfrm>
          <a:prstGeom prst="rect">
            <a:avLst/>
          </a:prstGeom>
        </p:spPr>
      </p:pic>
      <p:sp>
        <p:nvSpPr>
          <p:cNvPr id="16" name="Rectangle 15">
            <a:extLst>
              <a:ext uri="{FF2B5EF4-FFF2-40B4-BE49-F238E27FC236}">
                <a16:creationId xmlns:a16="http://schemas.microsoft.com/office/drawing/2014/main" id="{F2C163AB-3300-4E95-B56F-B1EED0E27EA2}"/>
              </a:ext>
            </a:extLst>
          </p:cNvPr>
          <p:cNvSpPr/>
          <p:nvPr/>
        </p:nvSpPr>
        <p:spPr>
          <a:xfrm flipH="1">
            <a:off x="4638675" y="2305667"/>
            <a:ext cx="3664975" cy="1080664"/>
          </a:xfrm>
          <a:prstGeom prst="rect">
            <a:avLst/>
          </a:prstGeom>
          <a:solidFill>
            <a:schemeClr val="bg1">
              <a:lumMod val="75000"/>
            </a:schemeClr>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Reasons for a nugget effect include: making the problem numerically easier; analyzing stochastic data</a:t>
            </a:r>
          </a:p>
        </p:txBody>
      </p:sp>
      <p:sp>
        <p:nvSpPr>
          <p:cNvPr id="8" name="Text Placeholder 3">
            <a:extLst>
              <a:ext uri="{FF2B5EF4-FFF2-40B4-BE49-F238E27FC236}">
                <a16:creationId xmlns:a16="http://schemas.microsoft.com/office/drawing/2014/main" id="{45138C5F-FB18-4D7A-B061-81D175208BEE}"/>
              </a:ext>
            </a:extLst>
          </p:cNvPr>
          <p:cNvSpPr txBox="1">
            <a:spLocks/>
          </p:cNvSpPr>
          <p:nvPr/>
        </p:nvSpPr>
        <p:spPr>
          <a:xfrm>
            <a:off x="234684" y="6596616"/>
            <a:ext cx="7459270" cy="295798"/>
          </a:xfrm>
          <a:prstGeom prst="rect">
            <a:avLst/>
          </a:prstGeom>
        </p:spPr>
        <p:txBody>
          <a:bodyPr/>
          <a:lstStyle>
            <a:lvl1pPr marL="171446" indent="-171446" algn="l" defTabSz="685783" rtl="0" eaLnBrk="1" latinLnBrk="0" hangingPunct="1">
              <a:lnSpc>
                <a:spcPct val="90000"/>
              </a:lnSpc>
              <a:spcBef>
                <a:spcPts val="751"/>
              </a:spcBef>
              <a:buFont typeface="Arial" panose="020B0604020202020204" pitchFamily="34" charset="0"/>
              <a:buChar char="•"/>
              <a:defRPr sz="2400" kern="1200" baseline="0">
                <a:solidFill>
                  <a:schemeClr val="tx1"/>
                </a:solidFill>
                <a:latin typeface="Calibri Light" panose="020F0302020204030204" pitchFamily="34" charset="0"/>
                <a:ea typeface="+mn-ea"/>
                <a:cs typeface="Calibri Light" panose="020F0302020204030204" pitchFamily="34" charset="0"/>
              </a:defRPr>
            </a:lvl1pPr>
            <a:lvl2pPr marL="342891" indent="-171446" algn="l" defTabSz="685783" rtl="0" eaLnBrk="1" latinLnBrk="0" hangingPunct="1">
              <a:lnSpc>
                <a:spcPct val="90000"/>
              </a:lnSpc>
              <a:spcBef>
                <a:spcPts val="375"/>
              </a:spcBef>
              <a:buFont typeface="Franklin Gothic Book" panose="020B0503020102020204" pitchFamily="34" charset="0"/>
              <a:buChar char="–"/>
              <a:defRPr sz="2000" kern="1200">
                <a:solidFill>
                  <a:schemeClr val="tx1"/>
                </a:solidFill>
                <a:latin typeface="Calibri Light" panose="020F0302020204030204" pitchFamily="34" charset="0"/>
                <a:ea typeface="+mn-ea"/>
                <a:cs typeface="Calibri Light" panose="020F0302020204030204" pitchFamily="34" charset="0"/>
              </a:defRPr>
            </a:lvl2pPr>
            <a:lvl3pPr marL="514338" indent="-171446" algn="l" defTabSz="685783" rtl="0" eaLnBrk="1" latinLnBrk="0" hangingPunct="1">
              <a:lnSpc>
                <a:spcPct val="90000"/>
              </a:lnSpc>
              <a:spcBef>
                <a:spcPts val="375"/>
              </a:spcBef>
              <a:buFont typeface="Courier New" panose="02070309020205020404" pitchFamily="49" charset="0"/>
              <a:buChar char="o"/>
              <a:defRPr sz="1800" kern="1200">
                <a:solidFill>
                  <a:schemeClr val="tx1"/>
                </a:solidFill>
                <a:latin typeface="Calibri Light" panose="020F0302020204030204" pitchFamily="34" charset="0"/>
                <a:ea typeface="+mn-ea"/>
                <a:cs typeface="Calibri Light" panose="020F0302020204030204" pitchFamily="34" charset="0"/>
              </a:defRPr>
            </a:lvl3pPr>
            <a:lvl4pPr marL="685783" indent="-171446" algn="l" defTabSz="685783" rtl="0" eaLnBrk="1" latinLnBrk="0" hangingPunct="1">
              <a:lnSpc>
                <a:spcPct val="90000"/>
              </a:lnSpc>
              <a:spcBef>
                <a:spcPts val="375"/>
              </a:spcBef>
              <a:buFont typeface="Wingdings" panose="05000000000000000000" pitchFamily="2" charset="2"/>
              <a:buChar char="§"/>
              <a:defRPr sz="1600" kern="1200">
                <a:solidFill>
                  <a:schemeClr val="tx1"/>
                </a:solidFill>
                <a:latin typeface="Calibri Light" panose="020F0302020204030204" pitchFamily="34" charset="0"/>
                <a:ea typeface="+mn-ea"/>
                <a:cs typeface="Calibri Light" panose="020F0302020204030204" pitchFamily="34" charset="0"/>
              </a:defRPr>
            </a:lvl4pPr>
            <a:lvl5pPr marL="900091" indent="-214308" algn="l" defTabSz="685783" rtl="0" eaLnBrk="1" latinLnBrk="0" hangingPunct="1">
              <a:lnSpc>
                <a:spcPct val="90000"/>
              </a:lnSpc>
              <a:spcBef>
                <a:spcPts val="375"/>
              </a:spcBef>
              <a:buFont typeface="Wingdings" panose="05000000000000000000" pitchFamily="2" charset="2"/>
              <a:buChar char="Ø"/>
              <a:defRPr sz="1200"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marL="0" indent="0">
              <a:buNone/>
            </a:pPr>
            <a:r>
              <a:rPr lang="en-US" sz="1000" dirty="0"/>
              <a:t>M&amp;S: Modeling and Simulation</a:t>
            </a:r>
          </a:p>
        </p:txBody>
      </p:sp>
    </p:spTree>
    <p:extLst>
      <p:ext uri="{BB962C8B-B14F-4D97-AF65-F5344CB8AC3E}">
        <p14:creationId xmlns:p14="http://schemas.microsoft.com/office/powerpoint/2010/main" val="395610555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descr="Figure 7.5: Random realization of a Gaussian process using the Gaussian kernel and with a nugget effect. Plotting as straight lines no longer seems appropriate since the nugget effect can be thought of as perturbing a random function with “noise” (akin to measurement error) at the sites it is observed. However, notice that the result bears some resemblance to a random realization from a GP using the Matérn kernel when \nu = 1/2, hence why fitting using a Matérn kernel and a nugget effect can be difficult.">
            <a:extLst>
              <a:ext uri="{FF2B5EF4-FFF2-40B4-BE49-F238E27FC236}">
                <a16:creationId xmlns:a16="http://schemas.microsoft.com/office/drawing/2014/main" id="{9DCA2AD7-F9FA-4969-9D0E-E34DBDBF46A5}"/>
              </a:ext>
            </a:extLst>
          </p:cNvPr>
          <p:cNvPicPr/>
          <p:nvPr/>
        </p:nvPicPr>
        <p:blipFill>
          <a:blip r:embed="rId2"/>
          <a:stretch>
            <a:fillRect/>
          </a:stretch>
        </p:blipFill>
        <p:spPr bwMode="auto">
          <a:xfrm>
            <a:off x="516564" y="4220065"/>
            <a:ext cx="3219968" cy="2410713"/>
          </a:xfrm>
          <a:prstGeom prst="rect">
            <a:avLst/>
          </a:prstGeom>
          <a:noFill/>
          <a:ln w="9525">
            <a:noFill/>
            <a:headEnd/>
            <a:tailEnd/>
          </a:ln>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1CA97406-19D8-43DF-A427-7B1B6B2A23DA}"/>
                  </a:ext>
                </a:extLst>
              </p:cNvPr>
              <p:cNvSpPr txBox="1"/>
              <p:nvPr/>
            </p:nvSpPr>
            <p:spPr>
              <a:xfrm>
                <a:off x="52299" y="1231260"/>
                <a:ext cx="41048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i="1" smtClean="0">
                          <a:latin typeface="Cambria Math" panose="02040503050406030204" pitchFamily="18" charset="0"/>
                        </a:rPr>
                        <m:t>𝐾</m:t>
                      </m:r>
                      <m:d>
                        <m:dPr>
                          <m:ctrlPr>
                            <a:rPr lang="en-US" sz="2400" i="1">
                              <a:latin typeface="Cambria Math" panose="02040503050406030204" pitchFamily="18" charset="0"/>
                            </a:rPr>
                          </m:ctrlPr>
                        </m:dPr>
                        <m:e>
                          <m:r>
                            <a:rPr lang="en-US" sz="2400" i="1">
                              <a:latin typeface="Cambria Math" panose="02040503050406030204" pitchFamily="18" charset="0"/>
                            </a:rPr>
                            <m:t>𝑟</m:t>
                          </m:r>
                          <m:r>
                            <a:rPr lang="en-US" sz="2400">
                              <a:latin typeface="Cambria Math" panose="02040503050406030204" pitchFamily="18" charset="0"/>
                            </a:rPr>
                            <m:t>;</m:t>
                          </m:r>
                          <m:r>
                            <a:rPr lang="el-GR" sz="2400" i="1">
                              <a:latin typeface="Cambria Math" panose="02040503050406030204" pitchFamily="18" charset="0"/>
                              <a:ea typeface="Cambria Math" panose="02040503050406030204" pitchFamily="18" charset="0"/>
                            </a:rPr>
                            <m:t>𝜎</m:t>
                          </m:r>
                        </m:e>
                      </m:d>
                      <m:r>
                        <a:rPr lang="en-US" sz="2400">
                          <a:latin typeface="Cambria Math" panose="02040503050406030204" pitchFamily="18" charset="0"/>
                        </a:rPr>
                        <m:t>=</m:t>
                      </m:r>
                      <m:r>
                        <a:rPr lang="en-US" sz="2400" i="1">
                          <a:latin typeface="Cambria Math" panose="02040503050406030204" pitchFamily="18" charset="0"/>
                        </a:rPr>
                        <m:t>𝐾</m:t>
                      </m:r>
                      <m:d>
                        <m:dPr>
                          <m:ctrlPr>
                            <a:rPr lang="en-US" sz="2400" i="1">
                              <a:latin typeface="Cambria Math" panose="02040503050406030204" pitchFamily="18" charset="0"/>
                            </a:rPr>
                          </m:ctrlPr>
                        </m:dPr>
                        <m:e>
                          <m:r>
                            <a:rPr lang="en-US" sz="2400" i="1">
                              <a:latin typeface="Cambria Math" panose="02040503050406030204" pitchFamily="18" charset="0"/>
                            </a:rPr>
                            <m:t>𝑟</m:t>
                          </m:r>
                        </m:e>
                      </m:d>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r>
                            <a:rPr lang="el-GR" sz="2400" i="1">
                              <a:latin typeface="Cambria Math" panose="02040503050406030204" pitchFamily="18" charset="0"/>
                              <a:ea typeface="Cambria Math" panose="02040503050406030204" pitchFamily="18" charset="0"/>
                            </a:rPr>
                            <m:t>𝜎</m:t>
                          </m:r>
                        </m:e>
                        <m:sup>
                          <m:r>
                            <a:rPr lang="en-US" sz="2400" b="0" i="1" smtClean="0">
                              <a:latin typeface="Cambria Math" panose="02040503050406030204" pitchFamily="18" charset="0"/>
                            </a:rPr>
                            <m:t>2</m:t>
                          </m:r>
                        </m:sup>
                      </m:sSup>
                      <m:r>
                        <a:rPr lang="en-US" sz="2400" b="0" i="1" smtClean="0">
                          <a:latin typeface="Cambria Math" panose="02040503050406030204" pitchFamily="18" charset="0"/>
                          <a:ea typeface="Cambria Math" panose="02040503050406030204" pitchFamily="18" charset="0"/>
                        </a:rPr>
                        <m:t>𝛿</m:t>
                      </m:r>
                      <m:d>
                        <m:dPr>
                          <m:ctrlPr>
                            <a:rPr lang="en-US" sz="2400" b="0" i="1" smtClean="0">
                              <a:latin typeface="Cambria Math" panose="02040503050406030204" pitchFamily="18" charset="0"/>
                              <a:ea typeface="Cambria Math" panose="02040503050406030204" pitchFamily="18" charset="0"/>
                            </a:rPr>
                          </m:ctrlPr>
                        </m:dPr>
                        <m:e>
                          <m:r>
                            <a:rPr lang="en-US" sz="2400" b="0" i="1" smtClean="0">
                              <a:latin typeface="Cambria Math" panose="02040503050406030204" pitchFamily="18" charset="0"/>
                              <a:ea typeface="Cambria Math" panose="02040503050406030204" pitchFamily="18" charset="0"/>
                            </a:rPr>
                            <m:t>𝑟</m:t>
                          </m:r>
                        </m:e>
                      </m:d>
                    </m:oMath>
                  </m:oMathPara>
                </a14:m>
                <a:endParaRPr lang="en-US" sz="2400" dirty="0"/>
              </a:p>
            </p:txBody>
          </p:sp>
        </mc:Choice>
        <mc:Fallback xmlns="">
          <p:sp>
            <p:nvSpPr>
              <p:cNvPr id="10" name="TextBox 9">
                <a:extLst>
                  <a:ext uri="{FF2B5EF4-FFF2-40B4-BE49-F238E27FC236}">
                    <a16:creationId xmlns:a16="http://schemas.microsoft.com/office/drawing/2014/main" id="{1CA97406-19D8-43DF-A427-7B1B6B2A23DA}"/>
                  </a:ext>
                </a:extLst>
              </p:cNvPr>
              <p:cNvSpPr txBox="1">
                <a:spLocks noRot="1" noChangeAspect="1" noMove="1" noResize="1" noEditPoints="1" noAdjustHandles="1" noChangeArrowheads="1" noChangeShapeType="1" noTextEdit="1"/>
              </p:cNvSpPr>
              <p:nvPr/>
            </p:nvSpPr>
            <p:spPr>
              <a:xfrm>
                <a:off x="52299" y="1231260"/>
                <a:ext cx="4104861" cy="461665"/>
              </a:xfrm>
              <a:prstGeom prst="rect">
                <a:avLst/>
              </a:prstGeom>
              <a:blipFill>
                <a:blip r:embed="rId3"/>
                <a:stretch>
                  <a:fillRect b="-1316"/>
                </a:stretch>
              </a:blipFill>
            </p:spPr>
            <p:txBody>
              <a:bodyPr/>
              <a:lstStyle/>
              <a:p>
                <a:r>
                  <a:rPr lang="en-US">
                    <a:noFill/>
                  </a:rPr>
                  <a:t> </a:t>
                </a:r>
              </a:p>
            </p:txBody>
          </p:sp>
        </mc:Fallback>
      </mc:AlternateContent>
      <p:pic>
        <p:nvPicPr>
          <p:cNvPr id="9" name="Picture 8">
            <a:extLst>
              <a:ext uri="{FF2B5EF4-FFF2-40B4-BE49-F238E27FC236}">
                <a16:creationId xmlns:a16="http://schemas.microsoft.com/office/drawing/2014/main" id="{F1D9B79C-8C8A-4F0F-B0FC-31A1D3EFC023}"/>
              </a:ext>
            </a:extLst>
          </p:cNvPr>
          <p:cNvPicPr>
            <a:picLocks noChangeAspect="1"/>
          </p:cNvPicPr>
          <p:nvPr/>
        </p:nvPicPr>
        <p:blipFill rotWithShape="1">
          <a:blip r:embed="rId4"/>
          <a:srcRect b="6786"/>
          <a:stretch/>
        </p:blipFill>
        <p:spPr>
          <a:xfrm>
            <a:off x="432059" y="1782729"/>
            <a:ext cx="3345340" cy="2216344"/>
          </a:xfrm>
          <a:prstGeom prst="rect">
            <a:avLst/>
          </a:prstGeom>
        </p:spPr>
      </p:pic>
      <p:sp>
        <p:nvSpPr>
          <p:cNvPr id="3" name="Title 2">
            <a:extLst>
              <a:ext uri="{FF2B5EF4-FFF2-40B4-BE49-F238E27FC236}">
                <a16:creationId xmlns:a16="http://schemas.microsoft.com/office/drawing/2014/main" id="{52D3C258-B2F4-415A-9D1C-82770B4B6186}"/>
              </a:ext>
            </a:extLst>
          </p:cNvPr>
          <p:cNvSpPr>
            <a:spLocks noGrp="1"/>
          </p:cNvSpPr>
          <p:nvPr>
            <p:ph type="title"/>
          </p:nvPr>
        </p:nvSpPr>
        <p:spPr>
          <a:xfrm>
            <a:off x="234683" y="205099"/>
            <a:ext cx="8674639" cy="918445"/>
          </a:xfrm>
        </p:spPr>
        <p:txBody>
          <a:bodyPr/>
          <a:lstStyle/>
          <a:p>
            <a:r>
              <a:rPr lang="en-US" dirty="0"/>
              <a:t>Adding a nugget effect drops the need to interpolate M&amp;S outputs</a:t>
            </a:r>
          </a:p>
        </p:txBody>
      </p:sp>
      <p:pic>
        <p:nvPicPr>
          <p:cNvPr id="4" name="Picture 3">
            <a:extLst>
              <a:ext uri="{FF2B5EF4-FFF2-40B4-BE49-F238E27FC236}">
                <a16:creationId xmlns:a16="http://schemas.microsoft.com/office/drawing/2014/main" id="{0F5AEA23-9514-49B7-9F82-47F0545094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48100" y="3999073"/>
            <a:ext cx="3733800" cy="2771775"/>
          </a:xfrm>
          <a:prstGeom prst="rect">
            <a:avLst/>
          </a:prstGeom>
        </p:spPr>
      </p:pic>
      <p:sp>
        <p:nvSpPr>
          <p:cNvPr id="16" name="Rectangle 15">
            <a:extLst>
              <a:ext uri="{FF2B5EF4-FFF2-40B4-BE49-F238E27FC236}">
                <a16:creationId xmlns:a16="http://schemas.microsoft.com/office/drawing/2014/main" id="{F2C163AB-3300-4E95-B56F-B1EED0E27EA2}"/>
              </a:ext>
            </a:extLst>
          </p:cNvPr>
          <p:cNvSpPr/>
          <p:nvPr/>
        </p:nvSpPr>
        <p:spPr>
          <a:xfrm flipH="1">
            <a:off x="4638675" y="2305667"/>
            <a:ext cx="3664975" cy="1080664"/>
          </a:xfrm>
          <a:prstGeom prst="rect">
            <a:avLst/>
          </a:prstGeom>
          <a:solidFill>
            <a:schemeClr val="bg1">
              <a:lumMod val="75000"/>
            </a:schemeClr>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Reasons for a nugget effect include: making the problem numerically easier; analyzing stochastic data</a:t>
            </a:r>
          </a:p>
        </p:txBody>
      </p:sp>
      <p:grpSp>
        <p:nvGrpSpPr>
          <p:cNvPr id="17" name="Group 16">
            <a:extLst>
              <a:ext uri="{FF2B5EF4-FFF2-40B4-BE49-F238E27FC236}">
                <a16:creationId xmlns:a16="http://schemas.microsoft.com/office/drawing/2014/main" id="{8D100053-44C2-4E64-88AD-38F1EDD510A2}"/>
              </a:ext>
            </a:extLst>
          </p:cNvPr>
          <p:cNvGrpSpPr/>
          <p:nvPr/>
        </p:nvGrpSpPr>
        <p:grpSpPr>
          <a:xfrm>
            <a:off x="2619378" y="1419225"/>
            <a:ext cx="5467345" cy="1581150"/>
            <a:chOff x="419103" y="1272134"/>
            <a:chExt cx="5467345" cy="1581150"/>
          </a:xfrm>
        </p:grpSpPr>
        <p:sp>
          <p:nvSpPr>
            <p:cNvPr id="18" name="Rectangle 17">
              <a:extLst>
                <a:ext uri="{FF2B5EF4-FFF2-40B4-BE49-F238E27FC236}">
                  <a16:creationId xmlns:a16="http://schemas.microsoft.com/office/drawing/2014/main" id="{DF228F07-F136-4127-9ACC-9E43D87F8928}"/>
                </a:ext>
              </a:extLst>
            </p:cNvPr>
            <p:cNvSpPr/>
            <p:nvPr/>
          </p:nvSpPr>
          <p:spPr>
            <a:xfrm flipH="1">
              <a:off x="2786565" y="1272134"/>
              <a:ext cx="3099883" cy="743014"/>
            </a:xfrm>
            <a:prstGeom prst="rect">
              <a:avLst/>
            </a:prstGeom>
            <a:solidFill>
              <a:srgbClr val="FFFF00"/>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Take any kernel and augment it with a nugget effect</a:t>
              </a:r>
            </a:p>
          </p:txBody>
        </p:sp>
        <p:cxnSp>
          <p:nvCxnSpPr>
            <p:cNvPr id="20" name="Straight Arrow Connector 19">
              <a:extLst>
                <a:ext uri="{FF2B5EF4-FFF2-40B4-BE49-F238E27FC236}">
                  <a16:creationId xmlns:a16="http://schemas.microsoft.com/office/drawing/2014/main" id="{E95AFDD4-4B3D-4881-AC8F-41473C3437AC}"/>
                </a:ext>
              </a:extLst>
            </p:cNvPr>
            <p:cNvCxnSpPr>
              <a:cxnSpLocks/>
              <a:stCxn id="18" idx="3"/>
            </p:cNvCxnSpPr>
            <p:nvPr/>
          </p:nvCxnSpPr>
          <p:spPr>
            <a:xfrm flipH="1">
              <a:off x="419103" y="1643641"/>
              <a:ext cx="2367462" cy="1209643"/>
            </a:xfrm>
            <a:prstGeom prst="straightConnector1">
              <a:avLst/>
            </a:prstGeom>
            <a:ln w="571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3" name="Straight Arrow Connector 12">
            <a:extLst>
              <a:ext uri="{FF2B5EF4-FFF2-40B4-BE49-F238E27FC236}">
                <a16:creationId xmlns:a16="http://schemas.microsoft.com/office/drawing/2014/main" id="{24DA2084-FA0D-443B-A5BD-3629AA400B9A}"/>
              </a:ext>
            </a:extLst>
          </p:cNvPr>
          <p:cNvCxnSpPr>
            <a:cxnSpLocks/>
            <a:stCxn id="18" idx="3"/>
          </p:cNvCxnSpPr>
          <p:nvPr/>
        </p:nvCxnSpPr>
        <p:spPr>
          <a:xfrm flipH="1" flipV="1">
            <a:off x="2028826" y="1437660"/>
            <a:ext cx="2958014" cy="353072"/>
          </a:xfrm>
          <a:prstGeom prst="straightConnector1">
            <a:avLst/>
          </a:prstGeom>
          <a:ln w="571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 name="Text Placeholder 3">
            <a:extLst>
              <a:ext uri="{FF2B5EF4-FFF2-40B4-BE49-F238E27FC236}">
                <a16:creationId xmlns:a16="http://schemas.microsoft.com/office/drawing/2014/main" id="{6BC260DD-F12B-431B-B629-1FF5DDF62B34}"/>
              </a:ext>
            </a:extLst>
          </p:cNvPr>
          <p:cNvSpPr txBox="1">
            <a:spLocks/>
          </p:cNvSpPr>
          <p:nvPr/>
        </p:nvSpPr>
        <p:spPr>
          <a:xfrm>
            <a:off x="234684" y="6596616"/>
            <a:ext cx="7459270" cy="295798"/>
          </a:xfrm>
          <a:prstGeom prst="rect">
            <a:avLst/>
          </a:prstGeom>
        </p:spPr>
        <p:txBody>
          <a:bodyPr/>
          <a:lstStyle>
            <a:lvl1pPr marL="171446" indent="-171446" algn="l" defTabSz="685783" rtl="0" eaLnBrk="1" latinLnBrk="0" hangingPunct="1">
              <a:lnSpc>
                <a:spcPct val="90000"/>
              </a:lnSpc>
              <a:spcBef>
                <a:spcPts val="751"/>
              </a:spcBef>
              <a:buFont typeface="Arial" panose="020B0604020202020204" pitchFamily="34" charset="0"/>
              <a:buChar char="•"/>
              <a:defRPr sz="2400" kern="1200" baseline="0">
                <a:solidFill>
                  <a:schemeClr val="tx1"/>
                </a:solidFill>
                <a:latin typeface="Calibri Light" panose="020F0302020204030204" pitchFamily="34" charset="0"/>
                <a:ea typeface="+mn-ea"/>
                <a:cs typeface="Calibri Light" panose="020F0302020204030204" pitchFamily="34" charset="0"/>
              </a:defRPr>
            </a:lvl1pPr>
            <a:lvl2pPr marL="342891" indent="-171446" algn="l" defTabSz="685783" rtl="0" eaLnBrk="1" latinLnBrk="0" hangingPunct="1">
              <a:lnSpc>
                <a:spcPct val="90000"/>
              </a:lnSpc>
              <a:spcBef>
                <a:spcPts val="375"/>
              </a:spcBef>
              <a:buFont typeface="Franklin Gothic Book" panose="020B0503020102020204" pitchFamily="34" charset="0"/>
              <a:buChar char="–"/>
              <a:defRPr sz="2000" kern="1200">
                <a:solidFill>
                  <a:schemeClr val="tx1"/>
                </a:solidFill>
                <a:latin typeface="Calibri Light" panose="020F0302020204030204" pitchFamily="34" charset="0"/>
                <a:ea typeface="+mn-ea"/>
                <a:cs typeface="Calibri Light" panose="020F0302020204030204" pitchFamily="34" charset="0"/>
              </a:defRPr>
            </a:lvl2pPr>
            <a:lvl3pPr marL="514338" indent="-171446" algn="l" defTabSz="685783" rtl="0" eaLnBrk="1" latinLnBrk="0" hangingPunct="1">
              <a:lnSpc>
                <a:spcPct val="90000"/>
              </a:lnSpc>
              <a:spcBef>
                <a:spcPts val="375"/>
              </a:spcBef>
              <a:buFont typeface="Courier New" panose="02070309020205020404" pitchFamily="49" charset="0"/>
              <a:buChar char="o"/>
              <a:defRPr sz="1800" kern="1200">
                <a:solidFill>
                  <a:schemeClr val="tx1"/>
                </a:solidFill>
                <a:latin typeface="Calibri Light" panose="020F0302020204030204" pitchFamily="34" charset="0"/>
                <a:ea typeface="+mn-ea"/>
                <a:cs typeface="Calibri Light" panose="020F0302020204030204" pitchFamily="34" charset="0"/>
              </a:defRPr>
            </a:lvl3pPr>
            <a:lvl4pPr marL="685783" indent="-171446" algn="l" defTabSz="685783" rtl="0" eaLnBrk="1" latinLnBrk="0" hangingPunct="1">
              <a:lnSpc>
                <a:spcPct val="90000"/>
              </a:lnSpc>
              <a:spcBef>
                <a:spcPts val="375"/>
              </a:spcBef>
              <a:buFont typeface="Wingdings" panose="05000000000000000000" pitchFamily="2" charset="2"/>
              <a:buChar char="§"/>
              <a:defRPr sz="1600" kern="1200">
                <a:solidFill>
                  <a:schemeClr val="tx1"/>
                </a:solidFill>
                <a:latin typeface="Calibri Light" panose="020F0302020204030204" pitchFamily="34" charset="0"/>
                <a:ea typeface="+mn-ea"/>
                <a:cs typeface="Calibri Light" panose="020F0302020204030204" pitchFamily="34" charset="0"/>
              </a:defRPr>
            </a:lvl4pPr>
            <a:lvl5pPr marL="900091" indent="-214308" algn="l" defTabSz="685783" rtl="0" eaLnBrk="1" latinLnBrk="0" hangingPunct="1">
              <a:lnSpc>
                <a:spcPct val="90000"/>
              </a:lnSpc>
              <a:spcBef>
                <a:spcPts val="375"/>
              </a:spcBef>
              <a:buFont typeface="Wingdings" panose="05000000000000000000" pitchFamily="2" charset="2"/>
              <a:buChar char="Ø"/>
              <a:defRPr sz="1200"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marL="0" indent="0">
              <a:buNone/>
            </a:pPr>
            <a:r>
              <a:rPr lang="en-US" sz="1000" dirty="0"/>
              <a:t>M&amp;S: Modeling and Simulation</a:t>
            </a:r>
          </a:p>
        </p:txBody>
      </p:sp>
    </p:spTree>
    <p:extLst>
      <p:ext uri="{BB962C8B-B14F-4D97-AF65-F5344CB8AC3E}">
        <p14:creationId xmlns:p14="http://schemas.microsoft.com/office/powerpoint/2010/main" val="294310091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descr="Figure 7.5: Random realization of a Gaussian process using the Gaussian kernel and with a nugget effect. Plotting as straight lines no longer seems appropriate since the nugget effect can be thought of as perturbing a random function with “noise” (akin to measurement error) at the sites it is observed. However, notice that the result bears some resemblance to a random realization from a GP using the Matérn kernel when \nu = 1/2, hence why fitting using a Matérn kernel and a nugget effect can be difficult.">
            <a:extLst>
              <a:ext uri="{FF2B5EF4-FFF2-40B4-BE49-F238E27FC236}">
                <a16:creationId xmlns:a16="http://schemas.microsoft.com/office/drawing/2014/main" id="{E182C0A8-BB3E-4E59-88AE-0E30F14883CF}"/>
              </a:ext>
            </a:extLst>
          </p:cNvPr>
          <p:cNvPicPr/>
          <p:nvPr/>
        </p:nvPicPr>
        <p:blipFill>
          <a:blip r:embed="rId2"/>
          <a:stretch>
            <a:fillRect/>
          </a:stretch>
        </p:blipFill>
        <p:spPr bwMode="auto">
          <a:xfrm>
            <a:off x="516564" y="4220065"/>
            <a:ext cx="3219968" cy="2410713"/>
          </a:xfrm>
          <a:prstGeom prst="rect">
            <a:avLst/>
          </a:prstGeom>
          <a:noFill/>
          <a:ln w="9525">
            <a:noFill/>
            <a:headEnd/>
            <a:tailEnd/>
          </a:ln>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1CA97406-19D8-43DF-A427-7B1B6B2A23DA}"/>
                  </a:ext>
                </a:extLst>
              </p:cNvPr>
              <p:cNvSpPr txBox="1"/>
              <p:nvPr/>
            </p:nvSpPr>
            <p:spPr>
              <a:xfrm>
                <a:off x="52299" y="1231260"/>
                <a:ext cx="41048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i="1" smtClean="0">
                          <a:latin typeface="Cambria Math" panose="02040503050406030204" pitchFamily="18" charset="0"/>
                        </a:rPr>
                        <m:t>𝐾</m:t>
                      </m:r>
                      <m:d>
                        <m:dPr>
                          <m:ctrlPr>
                            <a:rPr lang="en-US" sz="2400" i="1">
                              <a:latin typeface="Cambria Math" panose="02040503050406030204" pitchFamily="18" charset="0"/>
                            </a:rPr>
                          </m:ctrlPr>
                        </m:dPr>
                        <m:e>
                          <m:r>
                            <a:rPr lang="en-US" sz="2400" i="1">
                              <a:latin typeface="Cambria Math" panose="02040503050406030204" pitchFamily="18" charset="0"/>
                            </a:rPr>
                            <m:t>𝑟</m:t>
                          </m:r>
                          <m:r>
                            <a:rPr lang="en-US" sz="2400">
                              <a:latin typeface="Cambria Math" panose="02040503050406030204" pitchFamily="18" charset="0"/>
                            </a:rPr>
                            <m:t>;</m:t>
                          </m:r>
                          <m:r>
                            <a:rPr lang="el-GR" sz="2400" i="1">
                              <a:latin typeface="Cambria Math" panose="02040503050406030204" pitchFamily="18" charset="0"/>
                              <a:ea typeface="Cambria Math" panose="02040503050406030204" pitchFamily="18" charset="0"/>
                            </a:rPr>
                            <m:t>𝜎</m:t>
                          </m:r>
                        </m:e>
                      </m:d>
                      <m:r>
                        <a:rPr lang="en-US" sz="2400">
                          <a:latin typeface="Cambria Math" panose="02040503050406030204" pitchFamily="18" charset="0"/>
                        </a:rPr>
                        <m:t>=</m:t>
                      </m:r>
                      <m:r>
                        <a:rPr lang="en-US" sz="2400" i="1">
                          <a:latin typeface="Cambria Math" panose="02040503050406030204" pitchFamily="18" charset="0"/>
                        </a:rPr>
                        <m:t>𝐾</m:t>
                      </m:r>
                      <m:d>
                        <m:dPr>
                          <m:ctrlPr>
                            <a:rPr lang="en-US" sz="2400" i="1">
                              <a:latin typeface="Cambria Math" panose="02040503050406030204" pitchFamily="18" charset="0"/>
                            </a:rPr>
                          </m:ctrlPr>
                        </m:dPr>
                        <m:e>
                          <m:r>
                            <a:rPr lang="en-US" sz="2400" i="1">
                              <a:latin typeface="Cambria Math" panose="02040503050406030204" pitchFamily="18" charset="0"/>
                            </a:rPr>
                            <m:t>𝑟</m:t>
                          </m:r>
                        </m:e>
                      </m:d>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r>
                            <a:rPr lang="el-GR" sz="2400" i="1">
                              <a:latin typeface="Cambria Math" panose="02040503050406030204" pitchFamily="18" charset="0"/>
                              <a:ea typeface="Cambria Math" panose="02040503050406030204" pitchFamily="18" charset="0"/>
                            </a:rPr>
                            <m:t>𝜎</m:t>
                          </m:r>
                        </m:e>
                        <m:sup>
                          <m:r>
                            <a:rPr lang="en-US" sz="2400" b="0" i="1" smtClean="0">
                              <a:latin typeface="Cambria Math" panose="02040503050406030204" pitchFamily="18" charset="0"/>
                            </a:rPr>
                            <m:t>2</m:t>
                          </m:r>
                        </m:sup>
                      </m:sSup>
                      <m:r>
                        <a:rPr lang="en-US" sz="2400" b="0" i="1" smtClean="0">
                          <a:latin typeface="Cambria Math" panose="02040503050406030204" pitchFamily="18" charset="0"/>
                          <a:ea typeface="Cambria Math" panose="02040503050406030204" pitchFamily="18" charset="0"/>
                        </a:rPr>
                        <m:t>𝛿</m:t>
                      </m:r>
                      <m:d>
                        <m:dPr>
                          <m:ctrlPr>
                            <a:rPr lang="en-US" sz="2400" b="0" i="1" smtClean="0">
                              <a:latin typeface="Cambria Math" panose="02040503050406030204" pitchFamily="18" charset="0"/>
                              <a:ea typeface="Cambria Math" panose="02040503050406030204" pitchFamily="18" charset="0"/>
                            </a:rPr>
                          </m:ctrlPr>
                        </m:dPr>
                        <m:e>
                          <m:r>
                            <a:rPr lang="en-US" sz="2400" b="0" i="1" smtClean="0">
                              <a:latin typeface="Cambria Math" panose="02040503050406030204" pitchFamily="18" charset="0"/>
                              <a:ea typeface="Cambria Math" panose="02040503050406030204" pitchFamily="18" charset="0"/>
                            </a:rPr>
                            <m:t>𝑟</m:t>
                          </m:r>
                        </m:e>
                      </m:d>
                    </m:oMath>
                  </m:oMathPara>
                </a14:m>
                <a:endParaRPr lang="en-US" sz="2400" dirty="0"/>
              </a:p>
            </p:txBody>
          </p:sp>
        </mc:Choice>
        <mc:Fallback xmlns="">
          <p:sp>
            <p:nvSpPr>
              <p:cNvPr id="10" name="TextBox 9">
                <a:extLst>
                  <a:ext uri="{FF2B5EF4-FFF2-40B4-BE49-F238E27FC236}">
                    <a16:creationId xmlns:a16="http://schemas.microsoft.com/office/drawing/2014/main" id="{1CA97406-19D8-43DF-A427-7B1B6B2A23DA}"/>
                  </a:ext>
                </a:extLst>
              </p:cNvPr>
              <p:cNvSpPr txBox="1">
                <a:spLocks noRot="1" noChangeAspect="1" noMove="1" noResize="1" noEditPoints="1" noAdjustHandles="1" noChangeArrowheads="1" noChangeShapeType="1" noTextEdit="1"/>
              </p:cNvSpPr>
              <p:nvPr/>
            </p:nvSpPr>
            <p:spPr>
              <a:xfrm>
                <a:off x="52299" y="1231260"/>
                <a:ext cx="4104861" cy="461665"/>
              </a:xfrm>
              <a:prstGeom prst="rect">
                <a:avLst/>
              </a:prstGeom>
              <a:blipFill>
                <a:blip r:embed="rId3"/>
                <a:stretch>
                  <a:fillRect b="-1316"/>
                </a:stretch>
              </a:blipFill>
            </p:spPr>
            <p:txBody>
              <a:bodyPr/>
              <a:lstStyle/>
              <a:p>
                <a:r>
                  <a:rPr lang="en-US">
                    <a:noFill/>
                  </a:rPr>
                  <a:t> </a:t>
                </a:r>
              </a:p>
            </p:txBody>
          </p:sp>
        </mc:Fallback>
      </mc:AlternateContent>
      <p:pic>
        <p:nvPicPr>
          <p:cNvPr id="9" name="Picture 8">
            <a:extLst>
              <a:ext uri="{FF2B5EF4-FFF2-40B4-BE49-F238E27FC236}">
                <a16:creationId xmlns:a16="http://schemas.microsoft.com/office/drawing/2014/main" id="{F1D9B79C-8C8A-4F0F-B0FC-31A1D3EFC023}"/>
              </a:ext>
            </a:extLst>
          </p:cNvPr>
          <p:cNvPicPr>
            <a:picLocks noChangeAspect="1"/>
          </p:cNvPicPr>
          <p:nvPr/>
        </p:nvPicPr>
        <p:blipFill rotWithShape="1">
          <a:blip r:embed="rId4"/>
          <a:srcRect b="6786"/>
          <a:stretch/>
        </p:blipFill>
        <p:spPr>
          <a:xfrm>
            <a:off x="432059" y="1782729"/>
            <a:ext cx="3345340" cy="2216344"/>
          </a:xfrm>
          <a:prstGeom prst="rect">
            <a:avLst/>
          </a:prstGeom>
        </p:spPr>
      </p:pic>
      <p:sp>
        <p:nvSpPr>
          <p:cNvPr id="3" name="Title 2">
            <a:extLst>
              <a:ext uri="{FF2B5EF4-FFF2-40B4-BE49-F238E27FC236}">
                <a16:creationId xmlns:a16="http://schemas.microsoft.com/office/drawing/2014/main" id="{52D3C258-B2F4-415A-9D1C-82770B4B6186}"/>
              </a:ext>
            </a:extLst>
          </p:cNvPr>
          <p:cNvSpPr>
            <a:spLocks noGrp="1"/>
          </p:cNvSpPr>
          <p:nvPr>
            <p:ph type="title"/>
          </p:nvPr>
        </p:nvSpPr>
        <p:spPr>
          <a:xfrm>
            <a:off x="234683" y="205099"/>
            <a:ext cx="8674639" cy="918445"/>
          </a:xfrm>
        </p:spPr>
        <p:txBody>
          <a:bodyPr/>
          <a:lstStyle/>
          <a:p>
            <a:r>
              <a:rPr lang="en-US" dirty="0"/>
              <a:t>Adding a nugget effect drops the need to interpolate M&amp;S outputs</a:t>
            </a:r>
          </a:p>
        </p:txBody>
      </p:sp>
      <p:pic>
        <p:nvPicPr>
          <p:cNvPr id="4" name="Picture 3">
            <a:extLst>
              <a:ext uri="{FF2B5EF4-FFF2-40B4-BE49-F238E27FC236}">
                <a16:creationId xmlns:a16="http://schemas.microsoft.com/office/drawing/2014/main" id="{0F5AEA23-9514-49B7-9F82-47F0545094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48100" y="3999073"/>
            <a:ext cx="3733800" cy="2771775"/>
          </a:xfrm>
          <a:prstGeom prst="rect">
            <a:avLst/>
          </a:prstGeom>
        </p:spPr>
      </p:pic>
      <p:sp>
        <p:nvSpPr>
          <p:cNvPr id="16" name="Rectangle 15">
            <a:extLst>
              <a:ext uri="{FF2B5EF4-FFF2-40B4-BE49-F238E27FC236}">
                <a16:creationId xmlns:a16="http://schemas.microsoft.com/office/drawing/2014/main" id="{F2C163AB-3300-4E95-B56F-B1EED0E27EA2}"/>
              </a:ext>
            </a:extLst>
          </p:cNvPr>
          <p:cNvSpPr/>
          <p:nvPr/>
        </p:nvSpPr>
        <p:spPr>
          <a:xfrm flipH="1">
            <a:off x="4638675" y="2305667"/>
            <a:ext cx="3664975" cy="1080664"/>
          </a:xfrm>
          <a:prstGeom prst="rect">
            <a:avLst/>
          </a:prstGeom>
          <a:solidFill>
            <a:schemeClr val="bg1">
              <a:lumMod val="75000"/>
            </a:schemeClr>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Reasons for a nugget effect include: making the problem numerically easier; analyzing stochastic data</a:t>
            </a:r>
          </a:p>
        </p:txBody>
      </p:sp>
      <p:grpSp>
        <p:nvGrpSpPr>
          <p:cNvPr id="21" name="Group 20">
            <a:extLst>
              <a:ext uri="{FF2B5EF4-FFF2-40B4-BE49-F238E27FC236}">
                <a16:creationId xmlns:a16="http://schemas.microsoft.com/office/drawing/2014/main" id="{69823583-A05E-43DE-8EE0-FAECFA8A74E0}"/>
              </a:ext>
            </a:extLst>
          </p:cNvPr>
          <p:cNvGrpSpPr/>
          <p:nvPr/>
        </p:nvGrpSpPr>
        <p:grpSpPr>
          <a:xfrm>
            <a:off x="2333745" y="2524126"/>
            <a:ext cx="5552951" cy="2657070"/>
            <a:chOff x="2333745" y="2524126"/>
            <a:chExt cx="5552951" cy="2657070"/>
          </a:xfrm>
        </p:grpSpPr>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DF228F07-F136-4127-9ACC-9E43D87F8928}"/>
                    </a:ext>
                  </a:extLst>
                </p:cNvPr>
                <p:cNvSpPr/>
                <p:nvPr/>
              </p:nvSpPr>
              <p:spPr>
                <a:xfrm flipH="1">
                  <a:off x="4786813" y="3600046"/>
                  <a:ext cx="3099883" cy="1080664"/>
                </a:xfrm>
                <a:prstGeom prst="rect">
                  <a:avLst/>
                </a:prstGeom>
                <a:solidFill>
                  <a:srgbClr val="FFFF00"/>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The kernel becomes discontinuous at </a:t>
                  </a:r>
                  <a14:m>
                    <m:oMath xmlns:m="http://schemas.openxmlformats.org/officeDocument/2006/math">
                      <m:r>
                        <a:rPr lang="en-US" sz="1600" i="1">
                          <a:solidFill>
                            <a:schemeClr val="tx1"/>
                          </a:solidFill>
                          <a:latin typeface="Cambria Math" panose="02040503050406030204" pitchFamily="18" charset="0"/>
                        </a:rPr>
                        <m:t>𝑟</m:t>
                      </m:r>
                      <m:r>
                        <a:rPr lang="en-US" sz="1600" i="1">
                          <a:solidFill>
                            <a:schemeClr val="tx1"/>
                          </a:solidFill>
                          <a:latin typeface="Cambria Math" panose="02040503050406030204" pitchFamily="18" charset="0"/>
                        </a:rPr>
                        <m:t>=0</m:t>
                      </m:r>
                    </m:oMath>
                  </a14:m>
                  <a:r>
                    <a:rPr lang="en-US" sz="1600" dirty="0">
                      <a:solidFill>
                        <a:schemeClr val="tx1"/>
                      </a:solidFill>
                    </a:rPr>
                    <a:t> and the GP is no longer continuous; the mean no longer interpolates</a:t>
                  </a:r>
                </a:p>
              </p:txBody>
            </p:sp>
          </mc:Choice>
          <mc:Fallback xmlns="">
            <p:sp>
              <p:nvSpPr>
                <p:cNvPr id="18" name="Rectangle 17">
                  <a:extLst>
                    <a:ext uri="{FF2B5EF4-FFF2-40B4-BE49-F238E27FC236}">
                      <a16:creationId xmlns:a16="http://schemas.microsoft.com/office/drawing/2014/main" id="{DF228F07-F136-4127-9ACC-9E43D87F8928}"/>
                    </a:ext>
                  </a:extLst>
                </p:cNvPr>
                <p:cNvSpPr>
                  <a:spLocks noRot="1" noChangeAspect="1" noMove="1" noResize="1" noEditPoints="1" noAdjustHandles="1" noChangeArrowheads="1" noChangeShapeType="1" noTextEdit="1"/>
                </p:cNvSpPr>
                <p:nvPr/>
              </p:nvSpPr>
              <p:spPr>
                <a:xfrm flipH="1">
                  <a:off x="4786813" y="3600046"/>
                  <a:ext cx="3099883" cy="1080664"/>
                </a:xfrm>
                <a:prstGeom prst="rect">
                  <a:avLst/>
                </a:prstGeom>
                <a:blipFill>
                  <a:blip r:embed="rId6"/>
                  <a:stretch>
                    <a:fillRect r="-772" b="-3763"/>
                  </a:stretch>
                </a:blipFill>
                <a:ln w="57150">
                  <a:solidFill>
                    <a:schemeClr val="tx1">
                      <a:lumMod val="50000"/>
                      <a:lumOff val="50000"/>
                    </a:schemeClr>
                  </a:solidFill>
                </a:ln>
              </p:spPr>
              <p:txBody>
                <a:bodyPr/>
                <a:lstStyle/>
                <a:p>
                  <a:r>
                    <a:rPr lang="en-US">
                      <a:noFill/>
                    </a:rPr>
                    <a:t> </a:t>
                  </a:r>
                </a:p>
              </p:txBody>
            </p:sp>
          </mc:Fallback>
        </mc:AlternateContent>
        <p:cxnSp>
          <p:nvCxnSpPr>
            <p:cNvPr id="20" name="Straight Arrow Connector 19">
              <a:extLst>
                <a:ext uri="{FF2B5EF4-FFF2-40B4-BE49-F238E27FC236}">
                  <a16:creationId xmlns:a16="http://schemas.microsoft.com/office/drawing/2014/main" id="{E95AFDD4-4B3D-4881-AC8F-41473C3437AC}"/>
                </a:ext>
              </a:extLst>
            </p:cNvPr>
            <p:cNvCxnSpPr>
              <a:cxnSpLocks/>
              <a:stCxn id="18" idx="3"/>
            </p:cNvCxnSpPr>
            <p:nvPr/>
          </p:nvCxnSpPr>
          <p:spPr>
            <a:xfrm flipH="1">
              <a:off x="2419355" y="4140378"/>
              <a:ext cx="2367458" cy="1040818"/>
            </a:xfrm>
            <a:prstGeom prst="straightConnector1">
              <a:avLst/>
            </a:prstGeom>
            <a:ln w="571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24DA2084-FA0D-443B-A5BD-3629AA400B9A}"/>
                </a:ext>
              </a:extLst>
            </p:cNvPr>
            <p:cNvCxnSpPr>
              <a:cxnSpLocks/>
              <a:stCxn id="18" idx="3"/>
            </p:cNvCxnSpPr>
            <p:nvPr/>
          </p:nvCxnSpPr>
          <p:spPr>
            <a:xfrm flipH="1" flipV="1">
              <a:off x="2333745" y="2524126"/>
              <a:ext cx="2453068" cy="1616252"/>
            </a:xfrm>
            <a:prstGeom prst="straightConnector1">
              <a:avLst/>
            </a:prstGeom>
            <a:ln w="571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2626527B-F96D-469C-ADA9-8BF221A374D9}"/>
                </a:ext>
              </a:extLst>
            </p:cNvPr>
            <p:cNvCxnSpPr>
              <a:cxnSpLocks/>
              <a:stCxn id="18" idx="2"/>
            </p:cNvCxnSpPr>
            <p:nvPr/>
          </p:nvCxnSpPr>
          <p:spPr>
            <a:xfrm flipH="1">
              <a:off x="6219825" y="4680710"/>
              <a:ext cx="116929" cy="399027"/>
            </a:xfrm>
            <a:prstGeom prst="straightConnector1">
              <a:avLst/>
            </a:prstGeom>
            <a:ln w="571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14" name="Text Placeholder 3">
            <a:extLst>
              <a:ext uri="{FF2B5EF4-FFF2-40B4-BE49-F238E27FC236}">
                <a16:creationId xmlns:a16="http://schemas.microsoft.com/office/drawing/2014/main" id="{CE0B5D5B-402A-4FA3-A589-082A672BCC7D}"/>
              </a:ext>
            </a:extLst>
          </p:cNvPr>
          <p:cNvSpPr txBox="1">
            <a:spLocks/>
          </p:cNvSpPr>
          <p:nvPr/>
        </p:nvSpPr>
        <p:spPr>
          <a:xfrm>
            <a:off x="234684" y="6596616"/>
            <a:ext cx="7459270" cy="295798"/>
          </a:xfrm>
          <a:prstGeom prst="rect">
            <a:avLst/>
          </a:prstGeom>
        </p:spPr>
        <p:txBody>
          <a:bodyPr/>
          <a:lstStyle>
            <a:lvl1pPr marL="171446" indent="-171446" algn="l" defTabSz="685783" rtl="0" eaLnBrk="1" latinLnBrk="0" hangingPunct="1">
              <a:lnSpc>
                <a:spcPct val="90000"/>
              </a:lnSpc>
              <a:spcBef>
                <a:spcPts val="751"/>
              </a:spcBef>
              <a:buFont typeface="Arial" panose="020B0604020202020204" pitchFamily="34" charset="0"/>
              <a:buChar char="•"/>
              <a:defRPr sz="2400" kern="1200" baseline="0">
                <a:solidFill>
                  <a:schemeClr val="tx1"/>
                </a:solidFill>
                <a:latin typeface="Calibri Light" panose="020F0302020204030204" pitchFamily="34" charset="0"/>
                <a:ea typeface="+mn-ea"/>
                <a:cs typeface="Calibri Light" panose="020F0302020204030204" pitchFamily="34" charset="0"/>
              </a:defRPr>
            </a:lvl1pPr>
            <a:lvl2pPr marL="342891" indent="-171446" algn="l" defTabSz="685783" rtl="0" eaLnBrk="1" latinLnBrk="0" hangingPunct="1">
              <a:lnSpc>
                <a:spcPct val="90000"/>
              </a:lnSpc>
              <a:spcBef>
                <a:spcPts val="375"/>
              </a:spcBef>
              <a:buFont typeface="Franklin Gothic Book" panose="020B0503020102020204" pitchFamily="34" charset="0"/>
              <a:buChar char="–"/>
              <a:defRPr sz="2000" kern="1200">
                <a:solidFill>
                  <a:schemeClr val="tx1"/>
                </a:solidFill>
                <a:latin typeface="Calibri Light" panose="020F0302020204030204" pitchFamily="34" charset="0"/>
                <a:ea typeface="+mn-ea"/>
                <a:cs typeface="Calibri Light" panose="020F0302020204030204" pitchFamily="34" charset="0"/>
              </a:defRPr>
            </a:lvl2pPr>
            <a:lvl3pPr marL="514338" indent="-171446" algn="l" defTabSz="685783" rtl="0" eaLnBrk="1" latinLnBrk="0" hangingPunct="1">
              <a:lnSpc>
                <a:spcPct val="90000"/>
              </a:lnSpc>
              <a:spcBef>
                <a:spcPts val="375"/>
              </a:spcBef>
              <a:buFont typeface="Courier New" panose="02070309020205020404" pitchFamily="49" charset="0"/>
              <a:buChar char="o"/>
              <a:defRPr sz="1800" kern="1200">
                <a:solidFill>
                  <a:schemeClr val="tx1"/>
                </a:solidFill>
                <a:latin typeface="Calibri Light" panose="020F0302020204030204" pitchFamily="34" charset="0"/>
                <a:ea typeface="+mn-ea"/>
                <a:cs typeface="Calibri Light" panose="020F0302020204030204" pitchFamily="34" charset="0"/>
              </a:defRPr>
            </a:lvl3pPr>
            <a:lvl4pPr marL="685783" indent="-171446" algn="l" defTabSz="685783" rtl="0" eaLnBrk="1" latinLnBrk="0" hangingPunct="1">
              <a:lnSpc>
                <a:spcPct val="90000"/>
              </a:lnSpc>
              <a:spcBef>
                <a:spcPts val="375"/>
              </a:spcBef>
              <a:buFont typeface="Wingdings" panose="05000000000000000000" pitchFamily="2" charset="2"/>
              <a:buChar char="§"/>
              <a:defRPr sz="1600" kern="1200">
                <a:solidFill>
                  <a:schemeClr val="tx1"/>
                </a:solidFill>
                <a:latin typeface="Calibri Light" panose="020F0302020204030204" pitchFamily="34" charset="0"/>
                <a:ea typeface="+mn-ea"/>
                <a:cs typeface="Calibri Light" panose="020F0302020204030204" pitchFamily="34" charset="0"/>
              </a:defRPr>
            </a:lvl4pPr>
            <a:lvl5pPr marL="900091" indent="-214308" algn="l" defTabSz="685783" rtl="0" eaLnBrk="1" latinLnBrk="0" hangingPunct="1">
              <a:lnSpc>
                <a:spcPct val="90000"/>
              </a:lnSpc>
              <a:spcBef>
                <a:spcPts val="375"/>
              </a:spcBef>
              <a:buFont typeface="Wingdings" panose="05000000000000000000" pitchFamily="2" charset="2"/>
              <a:buChar char="Ø"/>
              <a:defRPr sz="1200"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marL="0" indent="0">
              <a:buNone/>
            </a:pPr>
            <a:r>
              <a:rPr lang="en-US" sz="1000" dirty="0"/>
              <a:t>GP: Gaussian Process; M&amp;S: Modeling and Simulation</a:t>
            </a:r>
          </a:p>
        </p:txBody>
      </p:sp>
    </p:spTree>
    <p:extLst>
      <p:ext uri="{BB962C8B-B14F-4D97-AF65-F5344CB8AC3E}">
        <p14:creationId xmlns:p14="http://schemas.microsoft.com/office/powerpoint/2010/main" val="314975064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78FDE-CE11-4D00-AD28-F07745947A32}"/>
              </a:ext>
            </a:extLst>
          </p:cNvPr>
          <p:cNvSpPr>
            <a:spLocks noGrp="1"/>
          </p:cNvSpPr>
          <p:nvPr>
            <p:ph type="title"/>
          </p:nvPr>
        </p:nvSpPr>
        <p:spPr/>
        <p:txBody>
          <a:bodyPr/>
          <a:lstStyle/>
          <a:p>
            <a:r>
              <a:rPr lang="en-US" dirty="0"/>
              <a:t>Common situations can be addressed</a:t>
            </a:r>
          </a:p>
        </p:txBody>
      </p:sp>
      <p:cxnSp>
        <p:nvCxnSpPr>
          <p:cNvPr id="4" name="Straight Connector 3">
            <a:extLst>
              <a:ext uri="{FF2B5EF4-FFF2-40B4-BE49-F238E27FC236}">
                <a16:creationId xmlns:a16="http://schemas.microsoft.com/office/drawing/2014/main" id="{697A7356-D3A9-4E24-9EBC-5FDDE2D3504D}"/>
              </a:ext>
            </a:extLst>
          </p:cNvPr>
          <p:cNvCxnSpPr>
            <a:cxnSpLocks/>
          </p:cNvCxnSpPr>
          <p:nvPr/>
        </p:nvCxnSpPr>
        <p:spPr>
          <a:xfrm>
            <a:off x="4629589" y="1320070"/>
            <a:ext cx="0" cy="513788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88017A76-99F1-4C4F-9F1C-585E6B3A3FA5}"/>
              </a:ext>
            </a:extLst>
          </p:cNvPr>
          <p:cNvSpPr txBox="1"/>
          <p:nvPr/>
        </p:nvSpPr>
        <p:spPr>
          <a:xfrm>
            <a:off x="746961" y="1276528"/>
            <a:ext cx="2945783" cy="523220"/>
          </a:xfrm>
          <a:prstGeom prst="rect">
            <a:avLst/>
          </a:prstGeom>
          <a:noFill/>
        </p:spPr>
        <p:txBody>
          <a:bodyPr wrap="square" rtlCol="0">
            <a:spAutoFit/>
          </a:bodyPr>
          <a:lstStyle/>
          <a:p>
            <a:pPr algn="ctr"/>
            <a:r>
              <a:rPr lang="en-US" sz="2800" b="1" dirty="0"/>
              <a:t>PROBLEM</a:t>
            </a:r>
          </a:p>
        </p:txBody>
      </p:sp>
      <p:sp>
        <p:nvSpPr>
          <p:cNvPr id="6" name="TextBox 5">
            <a:extLst>
              <a:ext uri="{FF2B5EF4-FFF2-40B4-BE49-F238E27FC236}">
                <a16:creationId xmlns:a16="http://schemas.microsoft.com/office/drawing/2014/main" id="{E1445D2A-D50A-44BF-9E8C-AA4A1F4D1D47}"/>
              </a:ext>
            </a:extLst>
          </p:cNvPr>
          <p:cNvSpPr txBox="1"/>
          <p:nvPr/>
        </p:nvSpPr>
        <p:spPr>
          <a:xfrm>
            <a:off x="5566435" y="1276528"/>
            <a:ext cx="2945783" cy="523220"/>
          </a:xfrm>
          <a:prstGeom prst="rect">
            <a:avLst/>
          </a:prstGeom>
          <a:noFill/>
        </p:spPr>
        <p:txBody>
          <a:bodyPr wrap="square" rtlCol="0">
            <a:spAutoFit/>
          </a:bodyPr>
          <a:lstStyle/>
          <a:p>
            <a:pPr algn="ctr"/>
            <a:r>
              <a:rPr lang="en-US" sz="2800" b="1" dirty="0"/>
              <a:t>SOLUTION</a:t>
            </a:r>
          </a:p>
        </p:txBody>
      </p:sp>
      <p:grpSp>
        <p:nvGrpSpPr>
          <p:cNvPr id="34" name="Group 33">
            <a:extLst>
              <a:ext uri="{FF2B5EF4-FFF2-40B4-BE49-F238E27FC236}">
                <a16:creationId xmlns:a16="http://schemas.microsoft.com/office/drawing/2014/main" id="{D9F23B3A-59A4-48C5-A0CB-8B1EFAB1A156}"/>
              </a:ext>
            </a:extLst>
          </p:cNvPr>
          <p:cNvGrpSpPr/>
          <p:nvPr/>
        </p:nvGrpSpPr>
        <p:grpSpPr>
          <a:xfrm>
            <a:off x="551025" y="2247606"/>
            <a:ext cx="195936" cy="285740"/>
            <a:chOff x="704850" y="3048000"/>
            <a:chExt cx="914400" cy="1333500"/>
          </a:xfrm>
        </p:grpSpPr>
        <p:cxnSp>
          <p:nvCxnSpPr>
            <p:cNvPr id="29" name="Straight Connector 28">
              <a:extLst>
                <a:ext uri="{FF2B5EF4-FFF2-40B4-BE49-F238E27FC236}">
                  <a16:creationId xmlns:a16="http://schemas.microsoft.com/office/drawing/2014/main" id="{64689362-176B-4AED-8546-8C6C19E61FC3}"/>
                </a:ext>
              </a:extLst>
            </p:cNvPr>
            <p:cNvCxnSpPr>
              <a:cxnSpLocks/>
            </p:cNvCxnSpPr>
            <p:nvPr/>
          </p:nvCxnSpPr>
          <p:spPr>
            <a:xfrm>
              <a:off x="1162050" y="3048000"/>
              <a:ext cx="0" cy="13335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6A95C84-F55E-4145-9059-AD7CEC9BF060}"/>
                </a:ext>
              </a:extLst>
            </p:cNvPr>
            <p:cNvCxnSpPr/>
            <p:nvPr/>
          </p:nvCxnSpPr>
          <p:spPr>
            <a:xfrm>
              <a:off x="704850" y="3048000"/>
              <a:ext cx="9144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46942DF-777F-4522-997B-8A3F8EAB6469}"/>
                </a:ext>
              </a:extLst>
            </p:cNvPr>
            <p:cNvCxnSpPr/>
            <p:nvPr/>
          </p:nvCxnSpPr>
          <p:spPr>
            <a:xfrm>
              <a:off x="704850" y="4381500"/>
              <a:ext cx="914400" cy="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35" name="TextBox 34">
            <a:extLst>
              <a:ext uri="{FF2B5EF4-FFF2-40B4-BE49-F238E27FC236}">
                <a16:creationId xmlns:a16="http://schemas.microsoft.com/office/drawing/2014/main" id="{63DFEAB1-5DEE-4A82-8D5B-8C4148D263E3}"/>
              </a:ext>
            </a:extLst>
          </p:cNvPr>
          <p:cNvSpPr txBox="1"/>
          <p:nvPr/>
        </p:nvSpPr>
        <p:spPr>
          <a:xfrm>
            <a:off x="1272478" y="2205810"/>
            <a:ext cx="2733626" cy="369332"/>
          </a:xfrm>
          <a:prstGeom prst="rect">
            <a:avLst/>
          </a:prstGeom>
          <a:noFill/>
        </p:spPr>
        <p:txBody>
          <a:bodyPr wrap="square" rtlCol="0">
            <a:spAutoFit/>
          </a:bodyPr>
          <a:lstStyle/>
          <a:p>
            <a:r>
              <a:rPr lang="en-US" dirty="0"/>
              <a:t>The output is bounded</a:t>
            </a:r>
          </a:p>
        </p:txBody>
      </p:sp>
      <p:grpSp>
        <p:nvGrpSpPr>
          <p:cNvPr id="45" name="Group 44">
            <a:extLst>
              <a:ext uri="{FF2B5EF4-FFF2-40B4-BE49-F238E27FC236}">
                <a16:creationId xmlns:a16="http://schemas.microsoft.com/office/drawing/2014/main" id="{A3F04C4A-4A74-4F54-A74C-A39B51ED165F}"/>
              </a:ext>
            </a:extLst>
          </p:cNvPr>
          <p:cNvGrpSpPr/>
          <p:nvPr/>
        </p:nvGrpSpPr>
        <p:grpSpPr>
          <a:xfrm>
            <a:off x="5253075" y="2154792"/>
            <a:ext cx="514145" cy="420350"/>
            <a:chOff x="1272478" y="3924300"/>
            <a:chExt cx="582518" cy="476250"/>
          </a:xfrm>
        </p:grpSpPr>
        <p:cxnSp>
          <p:nvCxnSpPr>
            <p:cNvPr id="37" name="Connector: Curved 36">
              <a:extLst>
                <a:ext uri="{FF2B5EF4-FFF2-40B4-BE49-F238E27FC236}">
                  <a16:creationId xmlns:a16="http://schemas.microsoft.com/office/drawing/2014/main" id="{CCCE0085-C8E3-4D67-B9DF-C80E6684B7D7}"/>
                </a:ext>
              </a:extLst>
            </p:cNvPr>
            <p:cNvCxnSpPr>
              <a:cxnSpLocks/>
            </p:cNvCxnSpPr>
            <p:nvPr/>
          </p:nvCxnSpPr>
          <p:spPr>
            <a:xfrm rot="5400000" flipH="1" flipV="1">
              <a:off x="1334192" y="3928912"/>
              <a:ext cx="374218" cy="364993"/>
            </a:xfrm>
            <a:prstGeom prst="curvedConnector3">
              <a:avLst/>
            </a:prstGeom>
            <a:ln w="28575"/>
          </p:spPr>
          <p:style>
            <a:lnRef idx="1">
              <a:schemeClr val="accent1"/>
            </a:lnRef>
            <a:fillRef idx="0">
              <a:schemeClr val="accent1"/>
            </a:fillRef>
            <a:effectRef idx="0">
              <a:schemeClr val="accent1"/>
            </a:effectRef>
            <a:fontRef idx="minor">
              <a:schemeClr val="tx1"/>
            </a:fontRef>
          </p:style>
        </p:cxnSp>
        <p:grpSp>
          <p:nvGrpSpPr>
            <p:cNvPr id="44" name="Group 43">
              <a:extLst>
                <a:ext uri="{FF2B5EF4-FFF2-40B4-BE49-F238E27FC236}">
                  <a16:creationId xmlns:a16="http://schemas.microsoft.com/office/drawing/2014/main" id="{5C1649F6-8372-488D-85DC-A9527932E943}"/>
                </a:ext>
              </a:extLst>
            </p:cNvPr>
            <p:cNvGrpSpPr/>
            <p:nvPr/>
          </p:nvGrpSpPr>
          <p:grpSpPr>
            <a:xfrm>
              <a:off x="1272478" y="3924300"/>
              <a:ext cx="582518" cy="476250"/>
              <a:chOff x="1272478" y="4000500"/>
              <a:chExt cx="394397" cy="400050"/>
            </a:xfrm>
          </p:grpSpPr>
          <p:cxnSp>
            <p:nvCxnSpPr>
              <p:cNvPr id="40" name="Straight Connector 39">
                <a:extLst>
                  <a:ext uri="{FF2B5EF4-FFF2-40B4-BE49-F238E27FC236}">
                    <a16:creationId xmlns:a16="http://schemas.microsoft.com/office/drawing/2014/main" id="{B365B587-C5B2-4603-B852-5B59DA6A1415}"/>
                  </a:ext>
                </a:extLst>
              </p:cNvPr>
              <p:cNvCxnSpPr/>
              <p:nvPr/>
            </p:nvCxnSpPr>
            <p:spPr>
              <a:xfrm>
                <a:off x="1272478" y="4000500"/>
                <a:ext cx="0" cy="40005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B766EF45-C16C-4458-906B-5323618A32C8}"/>
                  </a:ext>
                </a:extLst>
              </p:cNvPr>
              <p:cNvCxnSpPr>
                <a:cxnSpLocks/>
              </p:cNvCxnSpPr>
              <p:nvPr/>
            </p:nvCxnSpPr>
            <p:spPr>
              <a:xfrm flipH="1">
                <a:off x="1272478" y="4400550"/>
                <a:ext cx="394397"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sp>
        <p:nvSpPr>
          <p:cNvPr id="46" name="TextBox 45">
            <a:extLst>
              <a:ext uri="{FF2B5EF4-FFF2-40B4-BE49-F238E27FC236}">
                <a16:creationId xmlns:a16="http://schemas.microsoft.com/office/drawing/2014/main" id="{AC03A508-324B-4733-AD90-5C63C6E0399C}"/>
              </a:ext>
            </a:extLst>
          </p:cNvPr>
          <p:cNvSpPr txBox="1"/>
          <p:nvPr/>
        </p:nvSpPr>
        <p:spPr>
          <a:xfrm>
            <a:off x="6147912" y="2041801"/>
            <a:ext cx="2733626" cy="646331"/>
          </a:xfrm>
          <a:prstGeom prst="rect">
            <a:avLst/>
          </a:prstGeom>
          <a:noFill/>
        </p:spPr>
        <p:txBody>
          <a:bodyPr wrap="square" rtlCol="0">
            <a:spAutoFit/>
          </a:bodyPr>
          <a:lstStyle/>
          <a:p>
            <a:r>
              <a:rPr lang="en-US" dirty="0"/>
              <a:t>Transform the output (log, logit, etc.)</a:t>
            </a:r>
          </a:p>
        </p:txBody>
      </p:sp>
      <p:sp>
        <p:nvSpPr>
          <p:cNvPr id="52" name="TextBox 51">
            <a:extLst>
              <a:ext uri="{FF2B5EF4-FFF2-40B4-BE49-F238E27FC236}">
                <a16:creationId xmlns:a16="http://schemas.microsoft.com/office/drawing/2014/main" id="{A45EB3C1-6CD6-4DF5-8688-353468791DB1}"/>
              </a:ext>
            </a:extLst>
          </p:cNvPr>
          <p:cNvSpPr txBox="1"/>
          <p:nvPr/>
        </p:nvSpPr>
        <p:spPr>
          <a:xfrm>
            <a:off x="1272478" y="3135092"/>
            <a:ext cx="2733626" cy="646331"/>
          </a:xfrm>
          <a:prstGeom prst="rect">
            <a:avLst/>
          </a:prstGeom>
          <a:noFill/>
        </p:spPr>
        <p:txBody>
          <a:bodyPr wrap="square" rtlCol="0">
            <a:spAutoFit/>
          </a:bodyPr>
          <a:lstStyle/>
          <a:p>
            <a:r>
              <a:rPr lang="en-US" dirty="0"/>
              <a:t>Some factors are categorical</a:t>
            </a:r>
          </a:p>
        </p:txBody>
      </p:sp>
      <p:grpSp>
        <p:nvGrpSpPr>
          <p:cNvPr id="56" name="Group 55">
            <a:extLst>
              <a:ext uri="{FF2B5EF4-FFF2-40B4-BE49-F238E27FC236}">
                <a16:creationId xmlns:a16="http://schemas.microsoft.com/office/drawing/2014/main" id="{B6465E2C-147C-4060-8F26-00B238101CF7}"/>
              </a:ext>
            </a:extLst>
          </p:cNvPr>
          <p:cNvGrpSpPr/>
          <p:nvPr/>
        </p:nvGrpSpPr>
        <p:grpSpPr>
          <a:xfrm>
            <a:off x="403432" y="3401012"/>
            <a:ext cx="491122" cy="104764"/>
            <a:chOff x="551025" y="4705350"/>
            <a:chExt cx="491122" cy="104764"/>
          </a:xfrm>
        </p:grpSpPr>
        <p:sp>
          <p:nvSpPr>
            <p:cNvPr id="53" name="Oval 52">
              <a:extLst>
                <a:ext uri="{FF2B5EF4-FFF2-40B4-BE49-F238E27FC236}">
                  <a16:creationId xmlns:a16="http://schemas.microsoft.com/office/drawing/2014/main" id="{A351192C-E053-4A05-B2AA-6CF0F9422E45}"/>
                </a:ext>
              </a:extLst>
            </p:cNvPr>
            <p:cNvSpPr/>
            <p:nvPr/>
          </p:nvSpPr>
          <p:spPr>
            <a:xfrm>
              <a:off x="551025" y="4705350"/>
              <a:ext cx="104764" cy="104764"/>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771CF805-8E3A-49D0-BED1-6B6014E940E2}"/>
                </a:ext>
              </a:extLst>
            </p:cNvPr>
            <p:cNvSpPr/>
            <p:nvPr/>
          </p:nvSpPr>
          <p:spPr>
            <a:xfrm>
              <a:off x="746961" y="4705350"/>
              <a:ext cx="104764" cy="104764"/>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47DA2D11-DC38-4178-9533-DC8DA124F0F0}"/>
                </a:ext>
              </a:extLst>
            </p:cNvPr>
            <p:cNvSpPr/>
            <p:nvPr/>
          </p:nvSpPr>
          <p:spPr>
            <a:xfrm>
              <a:off x="937383" y="4705350"/>
              <a:ext cx="104764" cy="10476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 name="Group 61">
            <a:extLst>
              <a:ext uri="{FF2B5EF4-FFF2-40B4-BE49-F238E27FC236}">
                <a16:creationId xmlns:a16="http://schemas.microsoft.com/office/drawing/2014/main" id="{D40B36D4-86B1-40DB-902C-3E1F50D7A3D9}"/>
              </a:ext>
            </a:extLst>
          </p:cNvPr>
          <p:cNvGrpSpPr/>
          <p:nvPr/>
        </p:nvGrpSpPr>
        <p:grpSpPr>
          <a:xfrm>
            <a:off x="5288520" y="3237462"/>
            <a:ext cx="443254" cy="451628"/>
            <a:chOff x="5248275" y="3720941"/>
            <a:chExt cx="561975" cy="572592"/>
          </a:xfrm>
        </p:grpSpPr>
        <p:sp>
          <p:nvSpPr>
            <p:cNvPr id="59" name="Freeform: Shape 58">
              <a:extLst>
                <a:ext uri="{FF2B5EF4-FFF2-40B4-BE49-F238E27FC236}">
                  <a16:creationId xmlns:a16="http://schemas.microsoft.com/office/drawing/2014/main" id="{A8750586-FB29-426C-A739-369299DB688A}"/>
                </a:ext>
              </a:extLst>
            </p:cNvPr>
            <p:cNvSpPr/>
            <p:nvPr/>
          </p:nvSpPr>
          <p:spPr>
            <a:xfrm>
              <a:off x="5248275" y="3885654"/>
              <a:ext cx="561975" cy="286296"/>
            </a:xfrm>
            <a:custGeom>
              <a:avLst/>
              <a:gdLst>
                <a:gd name="connsiteX0" fmla="*/ 0 w 561975"/>
                <a:gd name="connsiteY0" fmla="*/ 286296 h 286296"/>
                <a:gd name="connsiteX1" fmla="*/ 238125 w 561975"/>
                <a:gd name="connsiteY1" fmla="*/ 546 h 286296"/>
                <a:gd name="connsiteX2" fmla="*/ 371475 w 561975"/>
                <a:gd name="connsiteY2" fmla="*/ 210096 h 286296"/>
                <a:gd name="connsiteX3" fmla="*/ 561975 w 561975"/>
                <a:gd name="connsiteY3" fmla="*/ 57696 h 286296"/>
              </a:gdLst>
              <a:ahLst/>
              <a:cxnLst>
                <a:cxn ang="0">
                  <a:pos x="connsiteX0" y="connsiteY0"/>
                </a:cxn>
                <a:cxn ang="0">
                  <a:pos x="connsiteX1" y="connsiteY1"/>
                </a:cxn>
                <a:cxn ang="0">
                  <a:pos x="connsiteX2" y="connsiteY2"/>
                </a:cxn>
                <a:cxn ang="0">
                  <a:pos x="connsiteX3" y="connsiteY3"/>
                </a:cxn>
              </a:cxnLst>
              <a:rect l="l" t="t" r="r" b="b"/>
              <a:pathLst>
                <a:path w="561975" h="286296">
                  <a:moveTo>
                    <a:pt x="0" y="286296"/>
                  </a:moveTo>
                  <a:cubicBezTo>
                    <a:pt x="88106" y="149771"/>
                    <a:pt x="176213" y="13246"/>
                    <a:pt x="238125" y="546"/>
                  </a:cubicBezTo>
                  <a:cubicBezTo>
                    <a:pt x="300038" y="-12154"/>
                    <a:pt x="317500" y="200571"/>
                    <a:pt x="371475" y="210096"/>
                  </a:cubicBezTo>
                  <a:cubicBezTo>
                    <a:pt x="425450" y="219621"/>
                    <a:pt x="493712" y="138658"/>
                    <a:pt x="561975" y="57696"/>
                  </a:cubicBezTo>
                </a:path>
              </a:pathLst>
            </a:cu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reeform: Shape 59">
              <a:extLst>
                <a:ext uri="{FF2B5EF4-FFF2-40B4-BE49-F238E27FC236}">
                  <a16:creationId xmlns:a16="http://schemas.microsoft.com/office/drawing/2014/main" id="{08313FC7-2F0B-40F9-923B-D5F993276187}"/>
                </a:ext>
              </a:extLst>
            </p:cNvPr>
            <p:cNvSpPr/>
            <p:nvPr/>
          </p:nvSpPr>
          <p:spPr>
            <a:xfrm>
              <a:off x="5248275" y="4007237"/>
              <a:ext cx="561975" cy="286296"/>
            </a:xfrm>
            <a:custGeom>
              <a:avLst/>
              <a:gdLst>
                <a:gd name="connsiteX0" fmla="*/ 0 w 561975"/>
                <a:gd name="connsiteY0" fmla="*/ 286296 h 286296"/>
                <a:gd name="connsiteX1" fmla="*/ 238125 w 561975"/>
                <a:gd name="connsiteY1" fmla="*/ 546 h 286296"/>
                <a:gd name="connsiteX2" fmla="*/ 371475 w 561975"/>
                <a:gd name="connsiteY2" fmla="*/ 210096 h 286296"/>
                <a:gd name="connsiteX3" fmla="*/ 561975 w 561975"/>
                <a:gd name="connsiteY3" fmla="*/ 57696 h 286296"/>
              </a:gdLst>
              <a:ahLst/>
              <a:cxnLst>
                <a:cxn ang="0">
                  <a:pos x="connsiteX0" y="connsiteY0"/>
                </a:cxn>
                <a:cxn ang="0">
                  <a:pos x="connsiteX1" y="connsiteY1"/>
                </a:cxn>
                <a:cxn ang="0">
                  <a:pos x="connsiteX2" y="connsiteY2"/>
                </a:cxn>
                <a:cxn ang="0">
                  <a:pos x="connsiteX3" y="connsiteY3"/>
                </a:cxn>
              </a:cxnLst>
              <a:rect l="l" t="t" r="r" b="b"/>
              <a:pathLst>
                <a:path w="561975" h="286296">
                  <a:moveTo>
                    <a:pt x="0" y="286296"/>
                  </a:moveTo>
                  <a:cubicBezTo>
                    <a:pt x="88106" y="149771"/>
                    <a:pt x="176213" y="13246"/>
                    <a:pt x="238125" y="546"/>
                  </a:cubicBezTo>
                  <a:cubicBezTo>
                    <a:pt x="300038" y="-12154"/>
                    <a:pt x="317500" y="200571"/>
                    <a:pt x="371475" y="210096"/>
                  </a:cubicBezTo>
                  <a:cubicBezTo>
                    <a:pt x="425450" y="219621"/>
                    <a:pt x="493712" y="138658"/>
                    <a:pt x="561975" y="57696"/>
                  </a:cubicBezTo>
                </a:path>
              </a:pathLst>
            </a:custGeom>
            <a:noFill/>
            <a:ln w="285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Shape 60">
              <a:extLst>
                <a:ext uri="{FF2B5EF4-FFF2-40B4-BE49-F238E27FC236}">
                  <a16:creationId xmlns:a16="http://schemas.microsoft.com/office/drawing/2014/main" id="{AE98DDCD-CF70-48CB-8E49-005DB04A9412}"/>
                </a:ext>
              </a:extLst>
            </p:cNvPr>
            <p:cNvSpPr/>
            <p:nvPr/>
          </p:nvSpPr>
          <p:spPr>
            <a:xfrm>
              <a:off x="5248275" y="3720941"/>
              <a:ext cx="561975" cy="286296"/>
            </a:xfrm>
            <a:custGeom>
              <a:avLst/>
              <a:gdLst>
                <a:gd name="connsiteX0" fmla="*/ 0 w 561975"/>
                <a:gd name="connsiteY0" fmla="*/ 286296 h 286296"/>
                <a:gd name="connsiteX1" fmla="*/ 238125 w 561975"/>
                <a:gd name="connsiteY1" fmla="*/ 546 h 286296"/>
                <a:gd name="connsiteX2" fmla="*/ 371475 w 561975"/>
                <a:gd name="connsiteY2" fmla="*/ 210096 h 286296"/>
                <a:gd name="connsiteX3" fmla="*/ 561975 w 561975"/>
                <a:gd name="connsiteY3" fmla="*/ 57696 h 286296"/>
              </a:gdLst>
              <a:ahLst/>
              <a:cxnLst>
                <a:cxn ang="0">
                  <a:pos x="connsiteX0" y="connsiteY0"/>
                </a:cxn>
                <a:cxn ang="0">
                  <a:pos x="connsiteX1" y="connsiteY1"/>
                </a:cxn>
                <a:cxn ang="0">
                  <a:pos x="connsiteX2" y="connsiteY2"/>
                </a:cxn>
                <a:cxn ang="0">
                  <a:pos x="connsiteX3" y="connsiteY3"/>
                </a:cxn>
              </a:cxnLst>
              <a:rect l="l" t="t" r="r" b="b"/>
              <a:pathLst>
                <a:path w="561975" h="286296">
                  <a:moveTo>
                    <a:pt x="0" y="286296"/>
                  </a:moveTo>
                  <a:cubicBezTo>
                    <a:pt x="88106" y="149771"/>
                    <a:pt x="176213" y="13246"/>
                    <a:pt x="238125" y="546"/>
                  </a:cubicBezTo>
                  <a:cubicBezTo>
                    <a:pt x="300038" y="-12154"/>
                    <a:pt x="317500" y="200571"/>
                    <a:pt x="371475" y="210096"/>
                  </a:cubicBezTo>
                  <a:cubicBezTo>
                    <a:pt x="425450" y="219621"/>
                    <a:pt x="493712" y="138658"/>
                    <a:pt x="561975" y="57696"/>
                  </a:cubicBezTo>
                </a:path>
              </a:pathLst>
            </a:custGeom>
            <a:noFill/>
            <a:ln w="285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3" name="TextBox 62">
            <a:extLst>
              <a:ext uri="{FF2B5EF4-FFF2-40B4-BE49-F238E27FC236}">
                <a16:creationId xmlns:a16="http://schemas.microsoft.com/office/drawing/2014/main" id="{CB41F6EF-043F-468E-B441-5716CC8D5AE6}"/>
              </a:ext>
            </a:extLst>
          </p:cNvPr>
          <p:cNvSpPr txBox="1"/>
          <p:nvPr/>
        </p:nvSpPr>
        <p:spPr>
          <a:xfrm>
            <a:off x="6147912" y="3130228"/>
            <a:ext cx="2733626" cy="646331"/>
          </a:xfrm>
          <a:prstGeom prst="rect">
            <a:avLst/>
          </a:prstGeom>
          <a:noFill/>
        </p:spPr>
        <p:txBody>
          <a:bodyPr wrap="square" rtlCol="0">
            <a:spAutoFit/>
          </a:bodyPr>
          <a:lstStyle/>
          <a:p>
            <a:r>
              <a:rPr lang="en-US" dirty="0"/>
              <a:t>Fit GPs for each combination</a:t>
            </a:r>
          </a:p>
        </p:txBody>
      </p:sp>
      <p:sp>
        <p:nvSpPr>
          <p:cNvPr id="64" name="Text Placeholder 3">
            <a:extLst>
              <a:ext uri="{FF2B5EF4-FFF2-40B4-BE49-F238E27FC236}">
                <a16:creationId xmlns:a16="http://schemas.microsoft.com/office/drawing/2014/main" id="{62C4FDE2-4681-4206-8E33-83561F791C89}"/>
              </a:ext>
            </a:extLst>
          </p:cNvPr>
          <p:cNvSpPr txBox="1">
            <a:spLocks/>
          </p:cNvSpPr>
          <p:nvPr/>
        </p:nvSpPr>
        <p:spPr>
          <a:xfrm>
            <a:off x="234684" y="6222990"/>
            <a:ext cx="7459270" cy="550862"/>
          </a:xfrm>
          <a:prstGeom prst="rect">
            <a:avLst/>
          </a:prstGeom>
        </p:spPr>
        <p:txBody>
          <a:bodyPr/>
          <a:lstStyle>
            <a:lvl1pPr marL="171446" indent="-171446" algn="l" defTabSz="685783" rtl="0" eaLnBrk="1" latinLnBrk="0" hangingPunct="1">
              <a:lnSpc>
                <a:spcPct val="90000"/>
              </a:lnSpc>
              <a:spcBef>
                <a:spcPts val="751"/>
              </a:spcBef>
              <a:buFont typeface="Arial" panose="020B0604020202020204" pitchFamily="34" charset="0"/>
              <a:buChar char="•"/>
              <a:defRPr sz="2400" kern="1200" baseline="0">
                <a:solidFill>
                  <a:schemeClr val="tx1"/>
                </a:solidFill>
                <a:latin typeface="Calibri Light" panose="020F0302020204030204" pitchFamily="34" charset="0"/>
                <a:ea typeface="+mn-ea"/>
                <a:cs typeface="Calibri Light" panose="020F0302020204030204" pitchFamily="34" charset="0"/>
              </a:defRPr>
            </a:lvl1pPr>
            <a:lvl2pPr marL="342891" indent="-171446" algn="l" defTabSz="685783" rtl="0" eaLnBrk="1" latinLnBrk="0" hangingPunct="1">
              <a:lnSpc>
                <a:spcPct val="90000"/>
              </a:lnSpc>
              <a:spcBef>
                <a:spcPts val="375"/>
              </a:spcBef>
              <a:buFont typeface="Franklin Gothic Book" panose="020B0503020102020204" pitchFamily="34" charset="0"/>
              <a:buChar char="–"/>
              <a:defRPr sz="2000" kern="1200">
                <a:solidFill>
                  <a:schemeClr val="tx1"/>
                </a:solidFill>
                <a:latin typeface="Calibri Light" panose="020F0302020204030204" pitchFamily="34" charset="0"/>
                <a:ea typeface="+mn-ea"/>
                <a:cs typeface="Calibri Light" panose="020F0302020204030204" pitchFamily="34" charset="0"/>
              </a:defRPr>
            </a:lvl2pPr>
            <a:lvl3pPr marL="514338" indent="-171446" algn="l" defTabSz="685783" rtl="0" eaLnBrk="1" latinLnBrk="0" hangingPunct="1">
              <a:lnSpc>
                <a:spcPct val="90000"/>
              </a:lnSpc>
              <a:spcBef>
                <a:spcPts val="375"/>
              </a:spcBef>
              <a:buFont typeface="Courier New" panose="02070309020205020404" pitchFamily="49" charset="0"/>
              <a:buChar char="o"/>
              <a:defRPr sz="1800" kern="1200">
                <a:solidFill>
                  <a:schemeClr val="tx1"/>
                </a:solidFill>
                <a:latin typeface="Calibri Light" panose="020F0302020204030204" pitchFamily="34" charset="0"/>
                <a:ea typeface="+mn-ea"/>
                <a:cs typeface="Calibri Light" panose="020F0302020204030204" pitchFamily="34" charset="0"/>
              </a:defRPr>
            </a:lvl3pPr>
            <a:lvl4pPr marL="685783" indent="-171446" algn="l" defTabSz="685783" rtl="0" eaLnBrk="1" latinLnBrk="0" hangingPunct="1">
              <a:lnSpc>
                <a:spcPct val="90000"/>
              </a:lnSpc>
              <a:spcBef>
                <a:spcPts val="375"/>
              </a:spcBef>
              <a:buFont typeface="Wingdings" panose="05000000000000000000" pitchFamily="2" charset="2"/>
              <a:buChar char="§"/>
              <a:defRPr sz="1600" kern="1200">
                <a:solidFill>
                  <a:schemeClr val="tx1"/>
                </a:solidFill>
                <a:latin typeface="Calibri Light" panose="020F0302020204030204" pitchFamily="34" charset="0"/>
                <a:ea typeface="+mn-ea"/>
                <a:cs typeface="Calibri Light" panose="020F0302020204030204" pitchFamily="34" charset="0"/>
              </a:defRPr>
            </a:lvl4pPr>
            <a:lvl5pPr marL="900091" indent="-214308" algn="l" defTabSz="685783" rtl="0" eaLnBrk="1" latinLnBrk="0" hangingPunct="1">
              <a:lnSpc>
                <a:spcPct val="90000"/>
              </a:lnSpc>
              <a:spcBef>
                <a:spcPts val="375"/>
              </a:spcBef>
              <a:buFont typeface="Wingdings" panose="05000000000000000000" pitchFamily="2" charset="2"/>
              <a:buChar char="Ø"/>
              <a:defRPr sz="1200"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marL="0" indent="0">
              <a:buNone/>
            </a:pPr>
            <a:r>
              <a:rPr lang="en-US" sz="1000" dirty="0"/>
              <a:t>GP: Gaussian Process</a:t>
            </a:r>
          </a:p>
        </p:txBody>
      </p:sp>
    </p:spTree>
    <p:extLst>
      <p:ext uri="{BB962C8B-B14F-4D97-AF65-F5344CB8AC3E}">
        <p14:creationId xmlns:p14="http://schemas.microsoft.com/office/powerpoint/2010/main" val="273532832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3861252-DDFC-4987-9218-6DCDA4A13096}"/>
              </a:ext>
            </a:extLst>
          </p:cNvPr>
          <p:cNvGrpSpPr/>
          <p:nvPr/>
        </p:nvGrpSpPr>
        <p:grpSpPr>
          <a:xfrm>
            <a:off x="299937" y="1353376"/>
            <a:ext cx="8525609" cy="2147284"/>
            <a:chOff x="299937" y="897090"/>
            <a:chExt cx="8525609" cy="2147284"/>
          </a:xfrm>
        </p:grpSpPr>
        <p:pic>
          <p:nvPicPr>
            <p:cNvPr id="19" name="Picture 18">
              <a:extLst>
                <a:ext uri="{FF2B5EF4-FFF2-40B4-BE49-F238E27FC236}">
                  <a16:creationId xmlns:a16="http://schemas.microsoft.com/office/drawing/2014/main" id="{02074F9C-6CFD-4CA3-B26F-12191027A468}"/>
                </a:ext>
              </a:extLst>
            </p:cNvPr>
            <p:cNvPicPr>
              <a:picLocks noChangeAspect="1"/>
            </p:cNvPicPr>
            <p:nvPr/>
          </p:nvPicPr>
          <p:blipFill>
            <a:blip r:embed="rId2"/>
            <a:stretch>
              <a:fillRect/>
            </a:stretch>
          </p:blipFill>
          <p:spPr>
            <a:xfrm>
              <a:off x="3174115" y="897090"/>
              <a:ext cx="2753813" cy="2145966"/>
            </a:xfrm>
            <a:prstGeom prst="rect">
              <a:avLst/>
            </a:prstGeom>
          </p:spPr>
        </p:pic>
        <p:pic>
          <p:nvPicPr>
            <p:cNvPr id="18" name="Picture 17">
              <a:extLst>
                <a:ext uri="{FF2B5EF4-FFF2-40B4-BE49-F238E27FC236}">
                  <a16:creationId xmlns:a16="http://schemas.microsoft.com/office/drawing/2014/main" id="{CE05C317-CBD2-4D4C-9D63-4F614C264019}"/>
                </a:ext>
              </a:extLst>
            </p:cNvPr>
            <p:cNvPicPr>
              <a:picLocks noChangeAspect="1"/>
            </p:cNvPicPr>
            <p:nvPr/>
          </p:nvPicPr>
          <p:blipFill>
            <a:blip r:embed="rId3"/>
            <a:stretch>
              <a:fillRect/>
            </a:stretch>
          </p:blipFill>
          <p:spPr>
            <a:xfrm>
              <a:off x="6071732" y="897090"/>
              <a:ext cx="2753814" cy="2145966"/>
            </a:xfrm>
            <a:prstGeom prst="rect">
              <a:avLst/>
            </a:prstGeom>
          </p:spPr>
        </p:pic>
        <p:pic>
          <p:nvPicPr>
            <p:cNvPr id="15" name="Picture 14">
              <a:extLst>
                <a:ext uri="{FF2B5EF4-FFF2-40B4-BE49-F238E27FC236}">
                  <a16:creationId xmlns:a16="http://schemas.microsoft.com/office/drawing/2014/main" id="{9F0C52DB-F698-4B48-BF7A-6FA02D786FCC}"/>
                </a:ext>
              </a:extLst>
            </p:cNvPr>
            <p:cNvPicPr>
              <a:picLocks noChangeAspect="1"/>
            </p:cNvPicPr>
            <p:nvPr/>
          </p:nvPicPr>
          <p:blipFill>
            <a:blip r:embed="rId4"/>
            <a:stretch>
              <a:fillRect/>
            </a:stretch>
          </p:blipFill>
          <p:spPr>
            <a:xfrm>
              <a:off x="299937" y="898408"/>
              <a:ext cx="2753813" cy="2145966"/>
            </a:xfrm>
            <a:prstGeom prst="rect">
              <a:avLst/>
            </a:prstGeom>
          </p:spPr>
        </p:pic>
      </p:grpSp>
      <p:sp>
        <p:nvSpPr>
          <p:cNvPr id="2" name="Title 1">
            <a:extLst>
              <a:ext uri="{FF2B5EF4-FFF2-40B4-BE49-F238E27FC236}">
                <a16:creationId xmlns:a16="http://schemas.microsoft.com/office/drawing/2014/main" id="{92F75FE2-A208-4EAD-A54F-FCDED2E64700}"/>
              </a:ext>
            </a:extLst>
          </p:cNvPr>
          <p:cNvSpPr>
            <a:spLocks noGrp="1"/>
          </p:cNvSpPr>
          <p:nvPr>
            <p:ph type="title"/>
          </p:nvPr>
        </p:nvSpPr>
        <p:spPr>
          <a:xfrm>
            <a:off x="76200" y="162580"/>
            <a:ext cx="8991600" cy="523220"/>
          </a:xfrm>
        </p:spPr>
        <p:txBody>
          <a:bodyPr/>
          <a:lstStyle/>
          <a:p>
            <a:r>
              <a:rPr lang="en-US" dirty="0"/>
              <a:t>An initial linear model estimate has clear deficiencies</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6C34ED1E-C76C-4E96-95C8-EB803924E75B}"/>
                  </a:ext>
                </a:extLst>
              </p:cNvPr>
              <p:cNvSpPr txBox="1"/>
              <p:nvPr/>
            </p:nvSpPr>
            <p:spPr>
              <a:xfrm>
                <a:off x="849702" y="834922"/>
                <a:ext cx="74445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m:rPr>
                              <m:nor/>
                            </m:rPr>
                            <a:rPr lang="en-US" b="0" i="0" smtClean="0">
                              <a:latin typeface="Cambria Math" panose="02040503050406030204" pitchFamily="18" charset="0"/>
                              <a:ea typeface="Cambria Math" panose="02040503050406030204" pitchFamily="18" charset="0"/>
                            </a:rPr>
                            <m:t>range</m:t>
                          </m:r>
                        </m:e>
                        <m:sub>
                          <m:r>
                            <a:rPr lang="en-US" b="0" i="1" smtClean="0">
                              <a:latin typeface="Cambria Math" panose="02040503050406030204" pitchFamily="18" charset="0"/>
                            </a:rPr>
                            <m:t>𝑖</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𝛽</m:t>
                          </m:r>
                        </m:e>
                        <m:sub>
                          <m:r>
                            <a:rPr lang="en-US" i="1">
                              <a:latin typeface="Cambria Math" panose="02040503050406030204" pitchFamily="18" charset="0"/>
                            </a:rPr>
                            <m:t>0</m:t>
                          </m:r>
                        </m:sub>
                      </m:sSub>
                      <m:r>
                        <a:rPr lang="en-US" i="1">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𝛽</m:t>
                          </m:r>
                        </m:e>
                        <m:sub>
                          <m:r>
                            <m:rPr>
                              <m:sty m:val="p"/>
                            </m:rPr>
                            <a:rPr lang="en-US" i="1" smtClean="0">
                              <a:latin typeface="Cambria Math" panose="02040503050406030204" pitchFamily="18" charset="0"/>
                              <a:ea typeface="Cambria Math" panose="02040503050406030204" pitchFamily="18" charset="0"/>
                            </a:rPr>
                            <m:t>cl</m:t>
                          </m:r>
                        </m:sub>
                      </m:sSub>
                      <m:sSub>
                        <m:sSubPr>
                          <m:ctrlPr>
                            <a:rPr lang="en-US" i="1">
                              <a:latin typeface="Cambria Math" panose="02040503050406030204" pitchFamily="18" charset="0"/>
                            </a:rPr>
                          </m:ctrlPr>
                        </m:sSubPr>
                        <m:e>
                          <m:r>
                            <m:rPr>
                              <m:nor/>
                            </m:rPr>
                            <a:rPr lang="en-US">
                              <a:latin typeface="Cambria Math" panose="02040503050406030204" pitchFamily="18" charset="0"/>
                              <a:ea typeface="Cambria Math" panose="02040503050406030204" pitchFamily="18" charset="0"/>
                            </a:rPr>
                            <m:t>classic</m:t>
                          </m:r>
                        </m:e>
                        <m:sub>
                          <m:r>
                            <a:rPr lang="en-US" i="1">
                              <a:latin typeface="Cambria Math" panose="02040503050406030204" pitchFamily="18" charset="0"/>
                            </a:rPr>
                            <m:t>𝑖</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𝛽</m:t>
                          </m:r>
                        </m:e>
                        <m:sub>
                          <m:r>
                            <m:rPr>
                              <m:nor/>
                            </m:rPr>
                            <a:rPr lang="en-US">
                              <a:latin typeface="Cambria Math" panose="02040503050406030204" pitchFamily="18" charset="0"/>
                              <a:ea typeface="Cambria Math" panose="02040503050406030204" pitchFamily="18" charset="0"/>
                            </a:rPr>
                            <m:t>wr</m:t>
                          </m:r>
                        </m:sub>
                      </m:sSub>
                      <m:sSub>
                        <m:sSubPr>
                          <m:ctrlPr>
                            <a:rPr lang="en-US" i="1">
                              <a:latin typeface="Cambria Math" panose="02040503050406030204" pitchFamily="18" charset="0"/>
                            </a:rPr>
                          </m:ctrlPr>
                        </m:sSubPr>
                        <m:e>
                          <m:r>
                            <m:rPr>
                              <m:nor/>
                            </m:rPr>
                            <a:rPr lang="en-US">
                              <a:latin typeface="Cambria Math" panose="02040503050406030204" pitchFamily="18" charset="0"/>
                              <a:ea typeface="Cambria Math" panose="02040503050406030204" pitchFamily="18" charset="0"/>
                            </a:rPr>
                            <m:t>wrpa</m:t>
                          </m:r>
                        </m:e>
                        <m:sub>
                          <m:r>
                            <a:rPr lang="en-US" i="1">
                              <a:latin typeface="Cambria Math" panose="02040503050406030204" pitchFamily="18" charset="0"/>
                            </a:rPr>
                            <m:t>𝑖</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𝛽</m:t>
                          </m:r>
                        </m:e>
                        <m:sub>
                          <m:r>
                            <m:rPr>
                              <m:nor/>
                            </m:rPr>
                            <a:rPr lang="en-US">
                              <a:latin typeface="Cambria Math" panose="02040503050406030204" pitchFamily="18" charset="0"/>
                              <a:ea typeface="Cambria Math" panose="02040503050406030204" pitchFamily="18" charset="0"/>
                            </a:rPr>
                            <m:t>as</m:t>
                          </m:r>
                        </m:sub>
                      </m:sSub>
                      <m:sSub>
                        <m:sSubPr>
                          <m:ctrlPr>
                            <a:rPr lang="en-US" i="1">
                              <a:latin typeface="Cambria Math" panose="02040503050406030204" pitchFamily="18" charset="0"/>
                            </a:rPr>
                          </m:ctrlPr>
                        </m:sSubPr>
                        <m:e>
                          <m:r>
                            <m:rPr>
                              <m:nor/>
                            </m:rPr>
                            <a:rPr lang="en-US">
                              <a:latin typeface="Cambria Math" panose="02040503050406030204" pitchFamily="18" charset="0"/>
                              <a:ea typeface="Cambria Math" panose="02040503050406030204" pitchFamily="18" charset="0"/>
                            </a:rPr>
                            <m:t>airspeed</m:t>
                          </m:r>
                        </m:e>
                        <m:sub>
                          <m:r>
                            <a:rPr lang="en-US" i="1">
                              <a:latin typeface="Cambria Math" panose="02040503050406030204" pitchFamily="18" charset="0"/>
                            </a:rPr>
                            <m:t>𝑖</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𝛽</m:t>
                          </m:r>
                        </m:e>
                        <m:sub>
                          <m:r>
                            <m:rPr>
                              <m:nor/>
                            </m:rPr>
                            <a:rPr lang="en-US">
                              <a:latin typeface="Cambria Math" panose="02040503050406030204" pitchFamily="18" charset="0"/>
                              <a:ea typeface="Cambria Math" panose="02040503050406030204" pitchFamily="18" charset="0"/>
                            </a:rPr>
                            <m:t>an</m:t>
                          </m:r>
                        </m:sub>
                      </m:sSub>
                      <m:sSub>
                        <m:sSubPr>
                          <m:ctrlPr>
                            <a:rPr lang="en-US" i="1">
                              <a:latin typeface="Cambria Math" panose="02040503050406030204" pitchFamily="18" charset="0"/>
                            </a:rPr>
                          </m:ctrlPr>
                        </m:sSubPr>
                        <m:e>
                          <m:r>
                            <m:rPr>
                              <m:nor/>
                            </m:rPr>
                            <a:rPr lang="en-US">
                              <a:latin typeface="Cambria Math" panose="02040503050406030204" pitchFamily="18" charset="0"/>
                              <a:ea typeface="Cambria Math" panose="02040503050406030204" pitchFamily="18" charset="0"/>
                            </a:rPr>
                            <m:t>angle</m:t>
                          </m:r>
                        </m:e>
                        <m:sub>
                          <m:r>
                            <a:rPr lang="en-US" i="1">
                              <a:latin typeface="Cambria Math" panose="02040503050406030204" pitchFamily="18" charset="0"/>
                            </a:rPr>
                            <m:t>𝑖</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𝜖</m:t>
                          </m:r>
                        </m:e>
                        <m:sub>
                          <m:r>
                            <a:rPr lang="en-US" b="0" i="1" smtClean="0">
                              <a:latin typeface="Cambria Math" panose="02040503050406030204" pitchFamily="18" charset="0"/>
                            </a:rPr>
                            <m:t>𝑖</m:t>
                          </m:r>
                        </m:sub>
                      </m:sSub>
                      <m:r>
                        <a:rPr lang="en-US" i="1">
                          <a:latin typeface="Cambria Math" panose="02040503050406030204" pitchFamily="18" charset="0"/>
                        </a:rPr>
                        <m:t> </m:t>
                      </m:r>
                    </m:oMath>
                  </m:oMathPara>
                </a14:m>
                <a:endParaRPr lang="en-US" dirty="0"/>
              </a:p>
            </p:txBody>
          </p:sp>
        </mc:Choice>
        <mc:Fallback xmlns="">
          <p:sp>
            <p:nvSpPr>
              <p:cNvPr id="4" name="TextBox 3">
                <a:extLst>
                  <a:ext uri="{FF2B5EF4-FFF2-40B4-BE49-F238E27FC236}">
                    <a16:creationId xmlns:a16="http://schemas.microsoft.com/office/drawing/2014/main" id="{6C34ED1E-C76C-4E96-95C8-EB803924E75B}"/>
                  </a:ext>
                </a:extLst>
              </p:cNvPr>
              <p:cNvSpPr txBox="1">
                <a:spLocks noRot="1" noChangeAspect="1" noMove="1" noResize="1" noEditPoints="1" noAdjustHandles="1" noChangeArrowheads="1" noChangeShapeType="1" noTextEdit="1"/>
              </p:cNvSpPr>
              <p:nvPr/>
            </p:nvSpPr>
            <p:spPr>
              <a:xfrm>
                <a:off x="849702" y="834922"/>
                <a:ext cx="7444596" cy="369332"/>
              </a:xfrm>
              <a:prstGeom prst="rect">
                <a:avLst/>
              </a:prstGeom>
              <a:blipFill>
                <a:blip r:embed="rId5"/>
                <a:stretch>
                  <a:fillRect b="-13115"/>
                </a:stretch>
              </a:blipFill>
            </p:spPr>
            <p:txBody>
              <a:bodyPr/>
              <a:lstStyle/>
              <a:p>
                <a:r>
                  <a:rPr lang="en-US">
                    <a:noFill/>
                  </a:rPr>
                  <a:t> </a:t>
                </a:r>
              </a:p>
            </p:txBody>
          </p:sp>
        </mc:Fallback>
      </mc:AlternateContent>
      <p:sp>
        <p:nvSpPr>
          <p:cNvPr id="17" name="Rectangle 16">
            <a:extLst>
              <a:ext uri="{FF2B5EF4-FFF2-40B4-BE49-F238E27FC236}">
                <a16:creationId xmlns:a16="http://schemas.microsoft.com/office/drawing/2014/main" id="{7AC7FE7C-771F-4CB3-94FF-8B98A89AF62A}"/>
              </a:ext>
            </a:extLst>
          </p:cNvPr>
          <p:cNvSpPr/>
          <p:nvPr/>
        </p:nvSpPr>
        <p:spPr>
          <a:xfrm flipH="1">
            <a:off x="2481742" y="4364966"/>
            <a:ext cx="4180516" cy="1730368"/>
          </a:xfrm>
          <a:prstGeom prst="rect">
            <a:avLst/>
          </a:prstGeom>
          <a:solidFill>
            <a:schemeClr val="bg1">
              <a:lumMod val="65000"/>
            </a:schemeClr>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Added variable plots show the relationship between a factor and the response variable after removing the effects of other factors. This lets us see if the relationships between factors and the response appear right.</a:t>
            </a:r>
          </a:p>
        </p:txBody>
      </p:sp>
    </p:spTree>
    <p:extLst>
      <p:ext uri="{BB962C8B-B14F-4D97-AF65-F5344CB8AC3E}">
        <p14:creationId xmlns:p14="http://schemas.microsoft.com/office/powerpoint/2010/main" val="47013964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02074F9C-6CFD-4CA3-B26F-12191027A468}"/>
              </a:ext>
            </a:extLst>
          </p:cNvPr>
          <p:cNvPicPr>
            <a:picLocks noChangeAspect="1"/>
          </p:cNvPicPr>
          <p:nvPr/>
        </p:nvPicPr>
        <p:blipFill>
          <a:blip r:embed="rId2"/>
          <a:stretch>
            <a:fillRect/>
          </a:stretch>
        </p:blipFill>
        <p:spPr>
          <a:xfrm>
            <a:off x="3174115" y="1353376"/>
            <a:ext cx="2753813" cy="2145966"/>
          </a:xfrm>
          <a:prstGeom prst="rect">
            <a:avLst/>
          </a:prstGeom>
        </p:spPr>
      </p:pic>
      <p:pic>
        <p:nvPicPr>
          <p:cNvPr id="18" name="Picture 17">
            <a:extLst>
              <a:ext uri="{FF2B5EF4-FFF2-40B4-BE49-F238E27FC236}">
                <a16:creationId xmlns:a16="http://schemas.microsoft.com/office/drawing/2014/main" id="{CE05C317-CBD2-4D4C-9D63-4F614C264019}"/>
              </a:ext>
            </a:extLst>
          </p:cNvPr>
          <p:cNvPicPr>
            <a:picLocks noChangeAspect="1"/>
          </p:cNvPicPr>
          <p:nvPr/>
        </p:nvPicPr>
        <p:blipFill>
          <a:blip r:embed="rId3"/>
          <a:stretch>
            <a:fillRect/>
          </a:stretch>
        </p:blipFill>
        <p:spPr>
          <a:xfrm>
            <a:off x="4026054" y="1384983"/>
            <a:ext cx="4912900" cy="3828479"/>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9F0C52DB-F698-4B48-BF7A-6FA02D786FCC}"/>
              </a:ext>
            </a:extLst>
          </p:cNvPr>
          <p:cNvPicPr>
            <a:picLocks noChangeAspect="1"/>
          </p:cNvPicPr>
          <p:nvPr/>
        </p:nvPicPr>
        <p:blipFill>
          <a:blip r:embed="rId4"/>
          <a:stretch>
            <a:fillRect/>
          </a:stretch>
        </p:blipFill>
        <p:spPr>
          <a:xfrm>
            <a:off x="299937" y="1354694"/>
            <a:ext cx="2753813" cy="2145966"/>
          </a:xfrm>
          <a:prstGeom prst="rect">
            <a:avLst/>
          </a:prstGeom>
        </p:spPr>
      </p:pic>
      <p:sp>
        <p:nvSpPr>
          <p:cNvPr id="2" name="Title 1">
            <a:extLst>
              <a:ext uri="{FF2B5EF4-FFF2-40B4-BE49-F238E27FC236}">
                <a16:creationId xmlns:a16="http://schemas.microsoft.com/office/drawing/2014/main" id="{92F75FE2-A208-4EAD-A54F-FCDED2E64700}"/>
              </a:ext>
            </a:extLst>
          </p:cNvPr>
          <p:cNvSpPr>
            <a:spLocks noGrp="1"/>
          </p:cNvSpPr>
          <p:nvPr>
            <p:ph type="title"/>
          </p:nvPr>
        </p:nvSpPr>
        <p:spPr>
          <a:xfrm>
            <a:off x="76200" y="162580"/>
            <a:ext cx="8991600" cy="523220"/>
          </a:xfrm>
        </p:spPr>
        <p:txBody>
          <a:bodyPr/>
          <a:lstStyle/>
          <a:p>
            <a:r>
              <a:rPr lang="en-US" dirty="0"/>
              <a:t>An initial linear model estimate has clear deficiencies</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6C34ED1E-C76C-4E96-95C8-EB803924E75B}"/>
                  </a:ext>
                </a:extLst>
              </p:cNvPr>
              <p:cNvSpPr txBox="1"/>
              <p:nvPr/>
            </p:nvSpPr>
            <p:spPr>
              <a:xfrm>
                <a:off x="849702" y="834922"/>
                <a:ext cx="74445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m:rPr>
                              <m:nor/>
                            </m:rPr>
                            <a:rPr lang="en-US" b="0" i="0" smtClean="0">
                              <a:latin typeface="Cambria Math" panose="02040503050406030204" pitchFamily="18" charset="0"/>
                              <a:ea typeface="Cambria Math" panose="02040503050406030204" pitchFamily="18" charset="0"/>
                            </a:rPr>
                            <m:t>range</m:t>
                          </m:r>
                        </m:e>
                        <m:sub>
                          <m:r>
                            <a:rPr lang="en-US" b="0" i="1" smtClean="0">
                              <a:latin typeface="Cambria Math" panose="02040503050406030204" pitchFamily="18" charset="0"/>
                            </a:rPr>
                            <m:t>𝑖</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𝛽</m:t>
                          </m:r>
                        </m:e>
                        <m:sub>
                          <m:r>
                            <a:rPr lang="en-US" i="1">
                              <a:latin typeface="Cambria Math" panose="02040503050406030204" pitchFamily="18" charset="0"/>
                            </a:rPr>
                            <m:t>0</m:t>
                          </m:r>
                        </m:sub>
                      </m:sSub>
                      <m:r>
                        <a:rPr lang="en-US" i="1">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𝛽</m:t>
                          </m:r>
                        </m:e>
                        <m:sub>
                          <m:r>
                            <m:rPr>
                              <m:sty m:val="p"/>
                            </m:rPr>
                            <a:rPr lang="en-US" i="1" smtClean="0">
                              <a:latin typeface="Cambria Math" panose="02040503050406030204" pitchFamily="18" charset="0"/>
                              <a:ea typeface="Cambria Math" panose="02040503050406030204" pitchFamily="18" charset="0"/>
                            </a:rPr>
                            <m:t>cl</m:t>
                          </m:r>
                        </m:sub>
                      </m:sSub>
                      <m:sSub>
                        <m:sSubPr>
                          <m:ctrlPr>
                            <a:rPr lang="en-US" i="1">
                              <a:latin typeface="Cambria Math" panose="02040503050406030204" pitchFamily="18" charset="0"/>
                            </a:rPr>
                          </m:ctrlPr>
                        </m:sSubPr>
                        <m:e>
                          <m:r>
                            <m:rPr>
                              <m:nor/>
                            </m:rPr>
                            <a:rPr lang="en-US">
                              <a:latin typeface="Cambria Math" panose="02040503050406030204" pitchFamily="18" charset="0"/>
                              <a:ea typeface="Cambria Math" panose="02040503050406030204" pitchFamily="18" charset="0"/>
                            </a:rPr>
                            <m:t>classic</m:t>
                          </m:r>
                        </m:e>
                        <m:sub>
                          <m:r>
                            <a:rPr lang="en-US" i="1">
                              <a:latin typeface="Cambria Math" panose="02040503050406030204" pitchFamily="18" charset="0"/>
                            </a:rPr>
                            <m:t>𝑖</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𝛽</m:t>
                          </m:r>
                        </m:e>
                        <m:sub>
                          <m:r>
                            <m:rPr>
                              <m:nor/>
                            </m:rPr>
                            <a:rPr lang="en-US">
                              <a:latin typeface="Cambria Math" panose="02040503050406030204" pitchFamily="18" charset="0"/>
                              <a:ea typeface="Cambria Math" panose="02040503050406030204" pitchFamily="18" charset="0"/>
                            </a:rPr>
                            <m:t>wr</m:t>
                          </m:r>
                        </m:sub>
                      </m:sSub>
                      <m:sSub>
                        <m:sSubPr>
                          <m:ctrlPr>
                            <a:rPr lang="en-US" i="1">
                              <a:latin typeface="Cambria Math" panose="02040503050406030204" pitchFamily="18" charset="0"/>
                            </a:rPr>
                          </m:ctrlPr>
                        </m:sSubPr>
                        <m:e>
                          <m:r>
                            <m:rPr>
                              <m:nor/>
                            </m:rPr>
                            <a:rPr lang="en-US">
                              <a:latin typeface="Cambria Math" panose="02040503050406030204" pitchFamily="18" charset="0"/>
                              <a:ea typeface="Cambria Math" panose="02040503050406030204" pitchFamily="18" charset="0"/>
                            </a:rPr>
                            <m:t>wrpa</m:t>
                          </m:r>
                        </m:e>
                        <m:sub>
                          <m:r>
                            <a:rPr lang="en-US" i="1">
                              <a:latin typeface="Cambria Math" panose="02040503050406030204" pitchFamily="18" charset="0"/>
                            </a:rPr>
                            <m:t>𝑖</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𝛽</m:t>
                          </m:r>
                        </m:e>
                        <m:sub>
                          <m:r>
                            <m:rPr>
                              <m:nor/>
                            </m:rPr>
                            <a:rPr lang="en-US">
                              <a:latin typeface="Cambria Math" panose="02040503050406030204" pitchFamily="18" charset="0"/>
                              <a:ea typeface="Cambria Math" panose="02040503050406030204" pitchFamily="18" charset="0"/>
                            </a:rPr>
                            <m:t>as</m:t>
                          </m:r>
                        </m:sub>
                      </m:sSub>
                      <m:sSub>
                        <m:sSubPr>
                          <m:ctrlPr>
                            <a:rPr lang="en-US" i="1">
                              <a:latin typeface="Cambria Math" panose="02040503050406030204" pitchFamily="18" charset="0"/>
                            </a:rPr>
                          </m:ctrlPr>
                        </m:sSubPr>
                        <m:e>
                          <m:r>
                            <m:rPr>
                              <m:nor/>
                            </m:rPr>
                            <a:rPr lang="en-US">
                              <a:latin typeface="Cambria Math" panose="02040503050406030204" pitchFamily="18" charset="0"/>
                              <a:ea typeface="Cambria Math" panose="02040503050406030204" pitchFamily="18" charset="0"/>
                            </a:rPr>
                            <m:t>airspeed</m:t>
                          </m:r>
                        </m:e>
                        <m:sub>
                          <m:r>
                            <a:rPr lang="en-US" i="1">
                              <a:latin typeface="Cambria Math" panose="02040503050406030204" pitchFamily="18" charset="0"/>
                            </a:rPr>
                            <m:t>𝑖</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𝛽</m:t>
                          </m:r>
                        </m:e>
                        <m:sub>
                          <m:r>
                            <m:rPr>
                              <m:nor/>
                            </m:rPr>
                            <a:rPr lang="en-US">
                              <a:latin typeface="Cambria Math" panose="02040503050406030204" pitchFamily="18" charset="0"/>
                              <a:ea typeface="Cambria Math" panose="02040503050406030204" pitchFamily="18" charset="0"/>
                            </a:rPr>
                            <m:t>an</m:t>
                          </m:r>
                        </m:sub>
                      </m:sSub>
                      <m:sSub>
                        <m:sSubPr>
                          <m:ctrlPr>
                            <a:rPr lang="en-US" i="1">
                              <a:latin typeface="Cambria Math" panose="02040503050406030204" pitchFamily="18" charset="0"/>
                            </a:rPr>
                          </m:ctrlPr>
                        </m:sSubPr>
                        <m:e>
                          <m:r>
                            <m:rPr>
                              <m:nor/>
                            </m:rPr>
                            <a:rPr lang="en-US">
                              <a:latin typeface="Cambria Math" panose="02040503050406030204" pitchFamily="18" charset="0"/>
                              <a:ea typeface="Cambria Math" panose="02040503050406030204" pitchFamily="18" charset="0"/>
                            </a:rPr>
                            <m:t>angle</m:t>
                          </m:r>
                        </m:e>
                        <m:sub>
                          <m:r>
                            <a:rPr lang="en-US" i="1">
                              <a:latin typeface="Cambria Math" panose="02040503050406030204" pitchFamily="18" charset="0"/>
                            </a:rPr>
                            <m:t>𝑖</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𝜖</m:t>
                          </m:r>
                        </m:e>
                        <m:sub>
                          <m:r>
                            <a:rPr lang="en-US" b="0" i="1" smtClean="0">
                              <a:latin typeface="Cambria Math" panose="02040503050406030204" pitchFamily="18" charset="0"/>
                            </a:rPr>
                            <m:t>𝑖</m:t>
                          </m:r>
                        </m:sub>
                      </m:sSub>
                      <m:r>
                        <a:rPr lang="en-US" i="1">
                          <a:latin typeface="Cambria Math" panose="02040503050406030204" pitchFamily="18" charset="0"/>
                        </a:rPr>
                        <m:t> </m:t>
                      </m:r>
                    </m:oMath>
                  </m:oMathPara>
                </a14:m>
                <a:endParaRPr lang="en-US" dirty="0"/>
              </a:p>
            </p:txBody>
          </p:sp>
        </mc:Choice>
        <mc:Fallback xmlns="">
          <p:sp>
            <p:nvSpPr>
              <p:cNvPr id="4" name="TextBox 3">
                <a:extLst>
                  <a:ext uri="{FF2B5EF4-FFF2-40B4-BE49-F238E27FC236}">
                    <a16:creationId xmlns:a16="http://schemas.microsoft.com/office/drawing/2014/main" id="{6C34ED1E-C76C-4E96-95C8-EB803924E75B}"/>
                  </a:ext>
                </a:extLst>
              </p:cNvPr>
              <p:cNvSpPr txBox="1">
                <a:spLocks noRot="1" noChangeAspect="1" noMove="1" noResize="1" noEditPoints="1" noAdjustHandles="1" noChangeArrowheads="1" noChangeShapeType="1" noTextEdit="1"/>
              </p:cNvSpPr>
              <p:nvPr/>
            </p:nvSpPr>
            <p:spPr>
              <a:xfrm>
                <a:off x="849702" y="834922"/>
                <a:ext cx="7444596" cy="369332"/>
              </a:xfrm>
              <a:prstGeom prst="rect">
                <a:avLst/>
              </a:prstGeom>
              <a:blipFill>
                <a:blip r:embed="rId5"/>
                <a:stretch>
                  <a:fillRect b="-13115"/>
                </a:stretch>
              </a:blipFill>
            </p:spPr>
            <p:txBody>
              <a:bodyPr/>
              <a:lstStyle/>
              <a:p>
                <a:r>
                  <a:rPr lang="en-US">
                    <a:noFill/>
                  </a:rPr>
                  <a:t> </a:t>
                </a:r>
              </a:p>
            </p:txBody>
          </p:sp>
        </mc:Fallback>
      </mc:AlternateContent>
      <p:grpSp>
        <p:nvGrpSpPr>
          <p:cNvPr id="8" name="Group 7">
            <a:extLst>
              <a:ext uri="{FF2B5EF4-FFF2-40B4-BE49-F238E27FC236}">
                <a16:creationId xmlns:a16="http://schemas.microsoft.com/office/drawing/2014/main" id="{BE665086-B84A-432B-95EC-A6D4AECD9D10}"/>
              </a:ext>
            </a:extLst>
          </p:cNvPr>
          <p:cNvGrpSpPr/>
          <p:nvPr/>
        </p:nvGrpSpPr>
        <p:grpSpPr>
          <a:xfrm>
            <a:off x="2320204" y="2958860"/>
            <a:ext cx="4162300" cy="3605755"/>
            <a:chOff x="2320204" y="2958860"/>
            <a:chExt cx="4162300" cy="3605755"/>
          </a:xfrm>
        </p:grpSpPr>
        <p:sp>
          <p:nvSpPr>
            <p:cNvPr id="10" name="Rectangle 9">
              <a:extLst>
                <a:ext uri="{FF2B5EF4-FFF2-40B4-BE49-F238E27FC236}">
                  <a16:creationId xmlns:a16="http://schemas.microsoft.com/office/drawing/2014/main" id="{2EEF4442-ABDC-47B0-BD6F-0A410232FEBE}"/>
                </a:ext>
              </a:extLst>
            </p:cNvPr>
            <p:cNvSpPr/>
            <p:nvPr/>
          </p:nvSpPr>
          <p:spPr>
            <a:xfrm flipH="1">
              <a:off x="2320204" y="5184050"/>
              <a:ext cx="2649333" cy="1380565"/>
            </a:xfrm>
            <a:prstGeom prst="rect">
              <a:avLst/>
            </a:prstGeom>
            <a:solidFill>
              <a:srgbClr val="FFFF00"/>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Residuals tend to be negative at ends and positive in middle, a nonlinear shape; the linear relationship is likely wrong</a:t>
              </a:r>
            </a:p>
          </p:txBody>
        </p:sp>
        <p:cxnSp>
          <p:nvCxnSpPr>
            <p:cNvPr id="11" name="Straight Arrow Connector 10">
              <a:extLst>
                <a:ext uri="{FF2B5EF4-FFF2-40B4-BE49-F238E27FC236}">
                  <a16:creationId xmlns:a16="http://schemas.microsoft.com/office/drawing/2014/main" id="{5C5D1BB6-0ECB-4045-9952-1174694F145E}"/>
                </a:ext>
              </a:extLst>
            </p:cNvPr>
            <p:cNvCxnSpPr>
              <a:cxnSpLocks/>
            </p:cNvCxnSpPr>
            <p:nvPr/>
          </p:nvCxnSpPr>
          <p:spPr>
            <a:xfrm flipV="1">
              <a:off x="4969538" y="2958860"/>
              <a:ext cx="1512966" cy="2223873"/>
            </a:xfrm>
            <a:prstGeom prst="straightConnector1">
              <a:avLst/>
            </a:prstGeom>
            <a:ln w="571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6183446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E05C317-CBD2-4D4C-9D63-4F614C264019}"/>
              </a:ext>
            </a:extLst>
          </p:cNvPr>
          <p:cNvPicPr>
            <a:picLocks noChangeAspect="1"/>
          </p:cNvPicPr>
          <p:nvPr/>
        </p:nvPicPr>
        <p:blipFill>
          <a:blip r:embed="rId2"/>
          <a:stretch>
            <a:fillRect/>
          </a:stretch>
        </p:blipFill>
        <p:spPr>
          <a:xfrm>
            <a:off x="6071732" y="1353376"/>
            <a:ext cx="2753814" cy="2145966"/>
          </a:xfrm>
          <a:prstGeom prst="rect">
            <a:avLst/>
          </a:prstGeom>
        </p:spPr>
      </p:pic>
      <p:pic>
        <p:nvPicPr>
          <p:cNvPr id="15" name="Picture 14">
            <a:extLst>
              <a:ext uri="{FF2B5EF4-FFF2-40B4-BE49-F238E27FC236}">
                <a16:creationId xmlns:a16="http://schemas.microsoft.com/office/drawing/2014/main" id="{9F0C52DB-F698-4B48-BF7A-6FA02D786FCC}"/>
              </a:ext>
            </a:extLst>
          </p:cNvPr>
          <p:cNvPicPr>
            <a:picLocks noChangeAspect="1"/>
          </p:cNvPicPr>
          <p:nvPr/>
        </p:nvPicPr>
        <p:blipFill>
          <a:blip r:embed="rId3"/>
          <a:stretch>
            <a:fillRect/>
          </a:stretch>
        </p:blipFill>
        <p:spPr>
          <a:xfrm>
            <a:off x="299937" y="1354694"/>
            <a:ext cx="2753813" cy="2145966"/>
          </a:xfrm>
          <a:prstGeom prst="rect">
            <a:avLst/>
          </a:prstGeom>
        </p:spPr>
      </p:pic>
      <p:sp>
        <p:nvSpPr>
          <p:cNvPr id="2" name="Title 1">
            <a:extLst>
              <a:ext uri="{FF2B5EF4-FFF2-40B4-BE49-F238E27FC236}">
                <a16:creationId xmlns:a16="http://schemas.microsoft.com/office/drawing/2014/main" id="{92F75FE2-A208-4EAD-A54F-FCDED2E64700}"/>
              </a:ext>
            </a:extLst>
          </p:cNvPr>
          <p:cNvSpPr>
            <a:spLocks noGrp="1"/>
          </p:cNvSpPr>
          <p:nvPr>
            <p:ph type="title"/>
          </p:nvPr>
        </p:nvSpPr>
        <p:spPr>
          <a:xfrm>
            <a:off x="76200" y="162580"/>
            <a:ext cx="8991600" cy="523220"/>
          </a:xfrm>
        </p:spPr>
        <p:txBody>
          <a:bodyPr/>
          <a:lstStyle/>
          <a:p>
            <a:r>
              <a:rPr lang="en-US" dirty="0"/>
              <a:t>An initial linear model estimate has clear deficiencies</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6C34ED1E-C76C-4E96-95C8-EB803924E75B}"/>
                  </a:ext>
                </a:extLst>
              </p:cNvPr>
              <p:cNvSpPr txBox="1"/>
              <p:nvPr/>
            </p:nvSpPr>
            <p:spPr>
              <a:xfrm>
                <a:off x="849702" y="834922"/>
                <a:ext cx="74445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m:rPr>
                              <m:nor/>
                            </m:rPr>
                            <a:rPr lang="en-US" b="0" i="0" smtClean="0">
                              <a:latin typeface="Cambria Math" panose="02040503050406030204" pitchFamily="18" charset="0"/>
                              <a:ea typeface="Cambria Math" panose="02040503050406030204" pitchFamily="18" charset="0"/>
                            </a:rPr>
                            <m:t>range</m:t>
                          </m:r>
                        </m:e>
                        <m:sub>
                          <m:r>
                            <a:rPr lang="en-US" b="0" i="1" smtClean="0">
                              <a:latin typeface="Cambria Math" panose="02040503050406030204" pitchFamily="18" charset="0"/>
                            </a:rPr>
                            <m:t>𝑖</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𝛽</m:t>
                          </m:r>
                        </m:e>
                        <m:sub>
                          <m:r>
                            <a:rPr lang="en-US" i="1">
                              <a:latin typeface="Cambria Math" panose="02040503050406030204" pitchFamily="18" charset="0"/>
                            </a:rPr>
                            <m:t>0</m:t>
                          </m:r>
                        </m:sub>
                      </m:sSub>
                      <m:r>
                        <a:rPr lang="en-US" i="1">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𝛽</m:t>
                          </m:r>
                        </m:e>
                        <m:sub>
                          <m:r>
                            <m:rPr>
                              <m:sty m:val="p"/>
                            </m:rPr>
                            <a:rPr lang="en-US" i="1" smtClean="0">
                              <a:latin typeface="Cambria Math" panose="02040503050406030204" pitchFamily="18" charset="0"/>
                              <a:ea typeface="Cambria Math" panose="02040503050406030204" pitchFamily="18" charset="0"/>
                            </a:rPr>
                            <m:t>cl</m:t>
                          </m:r>
                        </m:sub>
                      </m:sSub>
                      <m:sSub>
                        <m:sSubPr>
                          <m:ctrlPr>
                            <a:rPr lang="en-US" i="1">
                              <a:latin typeface="Cambria Math" panose="02040503050406030204" pitchFamily="18" charset="0"/>
                            </a:rPr>
                          </m:ctrlPr>
                        </m:sSubPr>
                        <m:e>
                          <m:r>
                            <m:rPr>
                              <m:nor/>
                            </m:rPr>
                            <a:rPr lang="en-US">
                              <a:latin typeface="Cambria Math" panose="02040503050406030204" pitchFamily="18" charset="0"/>
                              <a:ea typeface="Cambria Math" panose="02040503050406030204" pitchFamily="18" charset="0"/>
                            </a:rPr>
                            <m:t>classic</m:t>
                          </m:r>
                        </m:e>
                        <m:sub>
                          <m:r>
                            <a:rPr lang="en-US" i="1">
                              <a:latin typeface="Cambria Math" panose="02040503050406030204" pitchFamily="18" charset="0"/>
                            </a:rPr>
                            <m:t>𝑖</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𝛽</m:t>
                          </m:r>
                        </m:e>
                        <m:sub>
                          <m:r>
                            <m:rPr>
                              <m:nor/>
                            </m:rPr>
                            <a:rPr lang="en-US">
                              <a:latin typeface="Cambria Math" panose="02040503050406030204" pitchFamily="18" charset="0"/>
                              <a:ea typeface="Cambria Math" panose="02040503050406030204" pitchFamily="18" charset="0"/>
                            </a:rPr>
                            <m:t>wr</m:t>
                          </m:r>
                        </m:sub>
                      </m:sSub>
                      <m:sSub>
                        <m:sSubPr>
                          <m:ctrlPr>
                            <a:rPr lang="en-US" i="1">
                              <a:latin typeface="Cambria Math" panose="02040503050406030204" pitchFamily="18" charset="0"/>
                            </a:rPr>
                          </m:ctrlPr>
                        </m:sSubPr>
                        <m:e>
                          <m:r>
                            <m:rPr>
                              <m:nor/>
                            </m:rPr>
                            <a:rPr lang="en-US">
                              <a:latin typeface="Cambria Math" panose="02040503050406030204" pitchFamily="18" charset="0"/>
                              <a:ea typeface="Cambria Math" panose="02040503050406030204" pitchFamily="18" charset="0"/>
                            </a:rPr>
                            <m:t>wrpa</m:t>
                          </m:r>
                        </m:e>
                        <m:sub>
                          <m:r>
                            <a:rPr lang="en-US" i="1">
                              <a:latin typeface="Cambria Math" panose="02040503050406030204" pitchFamily="18" charset="0"/>
                            </a:rPr>
                            <m:t>𝑖</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𝛽</m:t>
                          </m:r>
                        </m:e>
                        <m:sub>
                          <m:r>
                            <m:rPr>
                              <m:nor/>
                            </m:rPr>
                            <a:rPr lang="en-US">
                              <a:latin typeface="Cambria Math" panose="02040503050406030204" pitchFamily="18" charset="0"/>
                              <a:ea typeface="Cambria Math" panose="02040503050406030204" pitchFamily="18" charset="0"/>
                            </a:rPr>
                            <m:t>as</m:t>
                          </m:r>
                        </m:sub>
                      </m:sSub>
                      <m:sSub>
                        <m:sSubPr>
                          <m:ctrlPr>
                            <a:rPr lang="en-US" i="1">
                              <a:latin typeface="Cambria Math" panose="02040503050406030204" pitchFamily="18" charset="0"/>
                            </a:rPr>
                          </m:ctrlPr>
                        </m:sSubPr>
                        <m:e>
                          <m:r>
                            <m:rPr>
                              <m:nor/>
                            </m:rPr>
                            <a:rPr lang="en-US">
                              <a:latin typeface="Cambria Math" panose="02040503050406030204" pitchFamily="18" charset="0"/>
                              <a:ea typeface="Cambria Math" panose="02040503050406030204" pitchFamily="18" charset="0"/>
                            </a:rPr>
                            <m:t>airspeed</m:t>
                          </m:r>
                        </m:e>
                        <m:sub>
                          <m:r>
                            <a:rPr lang="en-US" i="1">
                              <a:latin typeface="Cambria Math" panose="02040503050406030204" pitchFamily="18" charset="0"/>
                            </a:rPr>
                            <m:t>𝑖</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𝛽</m:t>
                          </m:r>
                        </m:e>
                        <m:sub>
                          <m:r>
                            <m:rPr>
                              <m:nor/>
                            </m:rPr>
                            <a:rPr lang="en-US">
                              <a:latin typeface="Cambria Math" panose="02040503050406030204" pitchFamily="18" charset="0"/>
                              <a:ea typeface="Cambria Math" panose="02040503050406030204" pitchFamily="18" charset="0"/>
                            </a:rPr>
                            <m:t>an</m:t>
                          </m:r>
                        </m:sub>
                      </m:sSub>
                      <m:sSub>
                        <m:sSubPr>
                          <m:ctrlPr>
                            <a:rPr lang="en-US" i="1">
                              <a:latin typeface="Cambria Math" panose="02040503050406030204" pitchFamily="18" charset="0"/>
                            </a:rPr>
                          </m:ctrlPr>
                        </m:sSubPr>
                        <m:e>
                          <m:r>
                            <m:rPr>
                              <m:nor/>
                            </m:rPr>
                            <a:rPr lang="en-US">
                              <a:latin typeface="Cambria Math" panose="02040503050406030204" pitchFamily="18" charset="0"/>
                              <a:ea typeface="Cambria Math" panose="02040503050406030204" pitchFamily="18" charset="0"/>
                            </a:rPr>
                            <m:t>angle</m:t>
                          </m:r>
                        </m:e>
                        <m:sub>
                          <m:r>
                            <a:rPr lang="en-US" i="1">
                              <a:latin typeface="Cambria Math" panose="02040503050406030204" pitchFamily="18" charset="0"/>
                            </a:rPr>
                            <m:t>𝑖</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𝜖</m:t>
                          </m:r>
                        </m:e>
                        <m:sub>
                          <m:r>
                            <a:rPr lang="en-US" b="0" i="1" smtClean="0">
                              <a:latin typeface="Cambria Math" panose="02040503050406030204" pitchFamily="18" charset="0"/>
                            </a:rPr>
                            <m:t>𝑖</m:t>
                          </m:r>
                        </m:sub>
                      </m:sSub>
                      <m:r>
                        <a:rPr lang="en-US" i="1">
                          <a:latin typeface="Cambria Math" panose="02040503050406030204" pitchFamily="18" charset="0"/>
                        </a:rPr>
                        <m:t> </m:t>
                      </m:r>
                    </m:oMath>
                  </m:oMathPara>
                </a14:m>
                <a:endParaRPr lang="en-US" dirty="0"/>
              </a:p>
            </p:txBody>
          </p:sp>
        </mc:Choice>
        <mc:Fallback xmlns="">
          <p:sp>
            <p:nvSpPr>
              <p:cNvPr id="4" name="TextBox 3">
                <a:extLst>
                  <a:ext uri="{FF2B5EF4-FFF2-40B4-BE49-F238E27FC236}">
                    <a16:creationId xmlns:a16="http://schemas.microsoft.com/office/drawing/2014/main" id="{6C34ED1E-C76C-4E96-95C8-EB803924E75B}"/>
                  </a:ext>
                </a:extLst>
              </p:cNvPr>
              <p:cNvSpPr txBox="1">
                <a:spLocks noRot="1" noChangeAspect="1" noMove="1" noResize="1" noEditPoints="1" noAdjustHandles="1" noChangeArrowheads="1" noChangeShapeType="1" noTextEdit="1"/>
              </p:cNvSpPr>
              <p:nvPr/>
            </p:nvSpPr>
            <p:spPr>
              <a:xfrm>
                <a:off x="849702" y="834922"/>
                <a:ext cx="7444596" cy="369332"/>
              </a:xfrm>
              <a:prstGeom prst="rect">
                <a:avLst/>
              </a:prstGeom>
              <a:blipFill>
                <a:blip r:embed="rId4"/>
                <a:stretch>
                  <a:fillRect b="-13115"/>
                </a:stretch>
              </a:blipFill>
            </p:spPr>
            <p:txBody>
              <a:bodyPr/>
              <a:lstStyle/>
              <a:p>
                <a:r>
                  <a:rPr lang="en-US">
                    <a:noFill/>
                  </a:rPr>
                  <a:t> </a:t>
                </a:r>
              </a:p>
            </p:txBody>
          </p:sp>
        </mc:Fallback>
      </mc:AlternateContent>
      <p:pic>
        <p:nvPicPr>
          <p:cNvPr id="19" name="Picture 18">
            <a:extLst>
              <a:ext uri="{FF2B5EF4-FFF2-40B4-BE49-F238E27FC236}">
                <a16:creationId xmlns:a16="http://schemas.microsoft.com/office/drawing/2014/main" id="{02074F9C-6CFD-4CA3-B26F-12191027A468}"/>
              </a:ext>
            </a:extLst>
          </p:cNvPr>
          <p:cNvPicPr>
            <a:picLocks noChangeAspect="1"/>
          </p:cNvPicPr>
          <p:nvPr/>
        </p:nvPicPr>
        <p:blipFill>
          <a:blip r:embed="rId5"/>
          <a:stretch>
            <a:fillRect/>
          </a:stretch>
        </p:blipFill>
        <p:spPr>
          <a:xfrm>
            <a:off x="2115550" y="1353376"/>
            <a:ext cx="4912900" cy="3828479"/>
          </a:xfrm>
          <a:prstGeom prst="rect">
            <a:avLst/>
          </a:prstGeom>
          <a:ln>
            <a:noFill/>
          </a:ln>
          <a:effectLst>
            <a:outerShdw blurRad="292100" dist="139700" dir="2700000" algn="tl" rotWithShape="0">
              <a:srgbClr val="333333">
                <a:alpha val="65000"/>
              </a:srgbClr>
            </a:outerShdw>
          </a:effectLst>
        </p:spPr>
      </p:pic>
      <p:grpSp>
        <p:nvGrpSpPr>
          <p:cNvPr id="9" name="Group 8">
            <a:extLst>
              <a:ext uri="{FF2B5EF4-FFF2-40B4-BE49-F238E27FC236}">
                <a16:creationId xmlns:a16="http://schemas.microsoft.com/office/drawing/2014/main" id="{CF9D3C86-96B3-4601-A29A-E80011E4BEA3}"/>
              </a:ext>
            </a:extLst>
          </p:cNvPr>
          <p:cNvGrpSpPr/>
          <p:nvPr/>
        </p:nvGrpSpPr>
        <p:grpSpPr>
          <a:xfrm>
            <a:off x="4572000" y="2726162"/>
            <a:ext cx="4253544" cy="2916151"/>
            <a:chOff x="4467518" y="2372469"/>
            <a:chExt cx="4253544" cy="2916151"/>
          </a:xfrm>
        </p:grpSpPr>
        <p:sp>
          <p:nvSpPr>
            <p:cNvPr id="10" name="Rectangle 9">
              <a:extLst>
                <a:ext uri="{FF2B5EF4-FFF2-40B4-BE49-F238E27FC236}">
                  <a16:creationId xmlns:a16="http://schemas.microsoft.com/office/drawing/2014/main" id="{3FE751F0-F989-4552-84E6-12551ADD501C}"/>
                </a:ext>
              </a:extLst>
            </p:cNvPr>
            <p:cNvSpPr/>
            <p:nvPr/>
          </p:nvSpPr>
          <p:spPr>
            <a:xfrm flipH="1">
              <a:off x="6071729" y="3908055"/>
              <a:ext cx="2649333" cy="1380565"/>
            </a:xfrm>
            <a:prstGeom prst="rect">
              <a:avLst/>
            </a:prstGeom>
            <a:solidFill>
              <a:srgbClr val="FFFF00"/>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Residuals tend to be negative at ends and positive in middle, a nonlinear shape; the linear relationship is likely wrong</a:t>
              </a:r>
            </a:p>
          </p:txBody>
        </p:sp>
        <p:cxnSp>
          <p:nvCxnSpPr>
            <p:cNvPr id="11" name="Straight Arrow Connector 10">
              <a:extLst>
                <a:ext uri="{FF2B5EF4-FFF2-40B4-BE49-F238E27FC236}">
                  <a16:creationId xmlns:a16="http://schemas.microsoft.com/office/drawing/2014/main" id="{01D8ACC9-5E09-4375-B8DF-CBBC1DDE8D6D}"/>
                </a:ext>
              </a:extLst>
            </p:cNvPr>
            <p:cNvCxnSpPr>
              <a:cxnSpLocks/>
            </p:cNvCxnSpPr>
            <p:nvPr/>
          </p:nvCxnSpPr>
          <p:spPr>
            <a:xfrm flipH="1" flipV="1">
              <a:off x="4467518" y="2372469"/>
              <a:ext cx="1623607" cy="1543365"/>
            </a:xfrm>
            <a:prstGeom prst="straightConnector1">
              <a:avLst/>
            </a:prstGeom>
            <a:ln w="571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3269221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02074F9C-6CFD-4CA3-B26F-12191027A468}"/>
              </a:ext>
            </a:extLst>
          </p:cNvPr>
          <p:cNvPicPr>
            <a:picLocks noChangeAspect="1"/>
          </p:cNvPicPr>
          <p:nvPr/>
        </p:nvPicPr>
        <p:blipFill>
          <a:blip r:embed="rId2"/>
          <a:stretch>
            <a:fillRect/>
          </a:stretch>
        </p:blipFill>
        <p:spPr>
          <a:xfrm>
            <a:off x="3174115" y="1353376"/>
            <a:ext cx="2753813" cy="2145966"/>
          </a:xfrm>
          <a:prstGeom prst="rect">
            <a:avLst/>
          </a:prstGeom>
        </p:spPr>
      </p:pic>
      <p:pic>
        <p:nvPicPr>
          <p:cNvPr id="18" name="Picture 17">
            <a:extLst>
              <a:ext uri="{FF2B5EF4-FFF2-40B4-BE49-F238E27FC236}">
                <a16:creationId xmlns:a16="http://schemas.microsoft.com/office/drawing/2014/main" id="{CE05C317-CBD2-4D4C-9D63-4F614C264019}"/>
              </a:ext>
            </a:extLst>
          </p:cNvPr>
          <p:cNvPicPr>
            <a:picLocks noChangeAspect="1"/>
          </p:cNvPicPr>
          <p:nvPr/>
        </p:nvPicPr>
        <p:blipFill>
          <a:blip r:embed="rId3"/>
          <a:stretch>
            <a:fillRect/>
          </a:stretch>
        </p:blipFill>
        <p:spPr>
          <a:xfrm>
            <a:off x="6071732" y="1353376"/>
            <a:ext cx="2753814" cy="2145966"/>
          </a:xfrm>
          <a:prstGeom prst="rect">
            <a:avLst/>
          </a:prstGeom>
        </p:spPr>
      </p:pic>
      <p:pic>
        <p:nvPicPr>
          <p:cNvPr id="15" name="Picture 14">
            <a:extLst>
              <a:ext uri="{FF2B5EF4-FFF2-40B4-BE49-F238E27FC236}">
                <a16:creationId xmlns:a16="http://schemas.microsoft.com/office/drawing/2014/main" id="{9F0C52DB-F698-4B48-BF7A-6FA02D786FCC}"/>
              </a:ext>
            </a:extLst>
          </p:cNvPr>
          <p:cNvPicPr>
            <a:picLocks noChangeAspect="1"/>
          </p:cNvPicPr>
          <p:nvPr/>
        </p:nvPicPr>
        <p:blipFill>
          <a:blip r:embed="rId4"/>
          <a:stretch>
            <a:fillRect/>
          </a:stretch>
        </p:blipFill>
        <p:spPr>
          <a:xfrm>
            <a:off x="299937" y="1354693"/>
            <a:ext cx="4892432" cy="3812529"/>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92F75FE2-A208-4EAD-A54F-FCDED2E64700}"/>
              </a:ext>
            </a:extLst>
          </p:cNvPr>
          <p:cNvSpPr>
            <a:spLocks noGrp="1"/>
          </p:cNvSpPr>
          <p:nvPr>
            <p:ph type="title"/>
          </p:nvPr>
        </p:nvSpPr>
        <p:spPr>
          <a:xfrm>
            <a:off x="76200" y="162580"/>
            <a:ext cx="8991600" cy="523220"/>
          </a:xfrm>
        </p:spPr>
        <p:txBody>
          <a:bodyPr/>
          <a:lstStyle/>
          <a:p>
            <a:r>
              <a:rPr lang="en-US" dirty="0"/>
              <a:t>An initial linear model estimate has clear deficiencies</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6C34ED1E-C76C-4E96-95C8-EB803924E75B}"/>
                  </a:ext>
                </a:extLst>
              </p:cNvPr>
              <p:cNvSpPr txBox="1"/>
              <p:nvPr/>
            </p:nvSpPr>
            <p:spPr>
              <a:xfrm>
                <a:off x="849702" y="834922"/>
                <a:ext cx="74445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m:rPr>
                              <m:nor/>
                            </m:rPr>
                            <a:rPr lang="en-US" b="0" i="0" smtClean="0">
                              <a:latin typeface="Cambria Math" panose="02040503050406030204" pitchFamily="18" charset="0"/>
                              <a:ea typeface="Cambria Math" panose="02040503050406030204" pitchFamily="18" charset="0"/>
                            </a:rPr>
                            <m:t>range</m:t>
                          </m:r>
                        </m:e>
                        <m:sub>
                          <m:r>
                            <a:rPr lang="en-US" b="0" i="1" smtClean="0">
                              <a:latin typeface="Cambria Math" panose="02040503050406030204" pitchFamily="18" charset="0"/>
                            </a:rPr>
                            <m:t>𝑖</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𝛽</m:t>
                          </m:r>
                        </m:e>
                        <m:sub>
                          <m:r>
                            <a:rPr lang="en-US" i="1">
                              <a:latin typeface="Cambria Math" panose="02040503050406030204" pitchFamily="18" charset="0"/>
                            </a:rPr>
                            <m:t>0</m:t>
                          </m:r>
                        </m:sub>
                      </m:sSub>
                      <m:r>
                        <a:rPr lang="en-US" i="1">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𝛽</m:t>
                          </m:r>
                        </m:e>
                        <m:sub>
                          <m:r>
                            <m:rPr>
                              <m:sty m:val="p"/>
                            </m:rPr>
                            <a:rPr lang="en-US" i="1" smtClean="0">
                              <a:latin typeface="Cambria Math" panose="02040503050406030204" pitchFamily="18" charset="0"/>
                              <a:ea typeface="Cambria Math" panose="02040503050406030204" pitchFamily="18" charset="0"/>
                            </a:rPr>
                            <m:t>cl</m:t>
                          </m:r>
                        </m:sub>
                      </m:sSub>
                      <m:sSub>
                        <m:sSubPr>
                          <m:ctrlPr>
                            <a:rPr lang="en-US" i="1">
                              <a:latin typeface="Cambria Math" panose="02040503050406030204" pitchFamily="18" charset="0"/>
                            </a:rPr>
                          </m:ctrlPr>
                        </m:sSubPr>
                        <m:e>
                          <m:r>
                            <m:rPr>
                              <m:nor/>
                            </m:rPr>
                            <a:rPr lang="en-US">
                              <a:latin typeface="Cambria Math" panose="02040503050406030204" pitchFamily="18" charset="0"/>
                              <a:ea typeface="Cambria Math" panose="02040503050406030204" pitchFamily="18" charset="0"/>
                            </a:rPr>
                            <m:t>classic</m:t>
                          </m:r>
                        </m:e>
                        <m:sub>
                          <m:r>
                            <a:rPr lang="en-US" i="1">
                              <a:latin typeface="Cambria Math" panose="02040503050406030204" pitchFamily="18" charset="0"/>
                            </a:rPr>
                            <m:t>𝑖</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𝛽</m:t>
                          </m:r>
                        </m:e>
                        <m:sub>
                          <m:r>
                            <m:rPr>
                              <m:nor/>
                            </m:rPr>
                            <a:rPr lang="en-US">
                              <a:latin typeface="Cambria Math" panose="02040503050406030204" pitchFamily="18" charset="0"/>
                              <a:ea typeface="Cambria Math" panose="02040503050406030204" pitchFamily="18" charset="0"/>
                            </a:rPr>
                            <m:t>wr</m:t>
                          </m:r>
                        </m:sub>
                      </m:sSub>
                      <m:sSub>
                        <m:sSubPr>
                          <m:ctrlPr>
                            <a:rPr lang="en-US" i="1">
                              <a:latin typeface="Cambria Math" panose="02040503050406030204" pitchFamily="18" charset="0"/>
                            </a:rPr>
                          </m:ctrlPr>
                        </m:sSubPr>
                        <m:e>
                          <m:r>
                            <m:rPr>
                              <m:nor/>
                            </m:rPr>
                            <a:rPr lang="en-US">
                              <a:latin typeface="Cambria Math" panose="02040503050406030204" pitchFamily="18" charset="0"/>
                              <a:ea typeface="Cambria Math" panose="02040503050406030204" pitchFamily="18" charset="0"/>
                            </a:rPr>
                            <m:t>wrpa</m:t>
                          </m:r>
                        </m:e>
                        <m:sub>
                          <m:r>
                            <a:rPr lang="en-US" i="1">
                              <a:latin typeface="Cambria Math" panose="02040503050406030204" pitchFamily="18" charset="0"/>
                            </a:rPr>
                            <m:t>𝑖</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𝛽</m:t>
                          </m:r>
                        </m:e>
                        <m:sub>
                          <m:r>
                            <m:rPr>
                              <m:nor/>
                            </m:rPr>
                            <a:rPr lang="en-US">
                              <a:latin typeface="Cambria Math" panose="02040503050406030204" pitchFamily="18" charset="0"/>
                              <a:ea typeface="Cambria Math" panose="02040503050406030204" pitchFamily="18" charset="0"/>
                            </a:rPr>
                            <m:t>as</m:t>
                          </m:r>
                        </m:sub>
                      </m:sSub>
                      <m:sSub>
                        <m:sSubPr>
                          <m:ctrlPr>
                            <a:rPr lang="en-US" i="1">
                              <a:latin typeface="Cambria Math" panose="02040503050406030204" pitchFamily="18" charset="0"/>
                            </a:rPr>
                          </m:ctrlPr>
                        </m:sSubPr>
                        <m:e>
                          <m:r>
                            <m:rPr>
                              <m:nor/>
                            </m:rPr>
                            <a:rPr lang="en-US">
                              <a:latin typeface="Cambria Math" panose="02040503050406030204" pitchFamily="18" charset="0"/>
                              <a:ea typeface="Cambria Math" panose="02040503050406030204" pitchFamily="18" charset="0"/>
                            </a:rPr>
                            <m:t>airspeed</m:t>
                          </m:r>
                        </m:e>
                        <m:sub>
                          <m:r>
                            <a:rPr lang="en-US" i="1">
                              <a:latin typeface="Cambria Math" panose="02040503050406030204" pitchFamily="18" charset="0"/>
                            </a:rPr>
                            <m:t>𝑖</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𝛽</m:t>
                          </m:r>
                        </m:e>
                        <m:sub>
                          <m:r>
                            <m:rPr>
                              <m:nor/>
                            </m:rPr>
                            <a:rPr lang="en-US">
                              <a:latin typeface="Cambria Math" panose="02040503050406030204" pitchFamily="18" charset="0"/>
                              <a:ea typeface="Cambria Math" panose="02040503050406030204" pitchFamily="18" charset="0"/>
                            </a:rPr>
                            <m:t>an</m:t>
                          </m:r>
                        </m:sub>
                      </m:sSub>
                      <m:sSub>
                        <m:sSubPr>
                          <m:ctrlPr>
                            <a:rPr lang="en-US" i="1">
                              <a:latin typeface="Cambria Math" panose="02040503050406030204" pitchFamily="18" charset="0"/>
                            </a:rPr>
                          </m:ctrlPr>
                        </m:sSubPr>
                        <m:e>
                          <m:r>
                            <m:rPr>
                              <m:nor/>
                            </m:rPr>
                            <a:rPr lang="en-US">
                              <a:latin typeface="Cambria Math" panose="02040503050406030204" pitchFamily="18" charset="0"/>
                              <a:ea typeface="Cambria Math" panose="02040503050406030204" pitchFamily="18" charset="0"/>
                            </a:rPr>
                            <m:t>angle</m:t>
                          </m:r>
                        </m:e>
                        <m:sub>
                          <m:r>
                            <a:rPr lang="en-US" i="1">
                              <a:latin typeface="Cambria Math" panose="02040503050406030204" pitchFamily="18" charset="0"/>
                            </a:rPr>
                            <m:t>𝑖</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𝜖</m:t>
                          </m:r>
                        </m:e>
                        <m:sub>
                          <m:r>
                            <a:rPr lang="en-US" b="0" i="1" smtClean="0">
                              <a:latin typeface="Cambria Math" panose="02040503050406030204" pitchFamily="18" charset="0"/>
                            </a:rPr>
                            <m:t>𝑖</m:t>
                          </m:r>
                        </m:sub>
                      </m:sSub>
                      <m:r>
                        <a:rPr lang="en-US" i="1">
                          <a:latin typeface="Cambria Math" panose="02040503050406030204" pitchFamily="18" charset="0"/>
                        </a:rPr>
                        <m:t> </m:t>
                      </m:r>
                    </m:oMath>
                  </m:oMathPara>
                </a14:m>
                <a:endParaRPr lang="en-US" dirty="0"/>
              </a:p>
            </p:txBody>
          </p:sp>
        </mc:Choice>
        <mc:Fallback xmlns="">
          <p:sp>
            <p:nvSpPr>
              <p:cNvPr id="4" name="TextBox 3">
                <a:extLst>
                  <a:ext uri="{FF2B5EF4-FFF2-40B4-BE49-F238E27FC236}">
                    <a16:creationId xmlns:a16="http://schemas.microsoft.com/office/drawing/2014/main" id="{6C34ED1E-C76C-4E96-95C8-EB803924E75B}"/>
                  </a:ext>
                </a:extLst>
              </p:cNvPr>
              <p:cNvSpPr txBox="1">
                <a:spLocks noRot="1" noChangeAspect="1" noMove="1" noResize="1" noEditPoints="1" noAdjustHandles="1" noChangeArrowheads="1" noChangeShapeType="1" noTextEdit="1"/>
              </p:cNvSpPr>
              <p:nvPr/>
            </p:nvSpPr>
            <p:spPr>
              <a:xfrm>
                <a:off x="849702" y="834922"/>
                <a:ext cx="7444596" cy="369332"/>
              </a:xfrm>
              <a:prstGeom prst="rect">
                <a:avLst/>
              </a:prstGeom>
              <a:blipFill>
                <a:blip r:embed="rId5"/>
                <a:stretch>
                  <a:fillRect b="-13115"/>
                </a:stretch>
              </a:blipFill>
            </p:spPr>
            <p:txBody>
              <a:bodyPr/>
              <a:lstStyle/>
              <a:p>
                <a:r>
                  <a:rPr lang="en-US">
                    <a:noFill/>
                  </a:rPr>
                  <a:t> </a:t>
                </a:r>
              </a:p>
            </p:txBody>
          </p:sp>
        </mc:Fallback>
      </mc:AlternateContent>
      <p:grpSp>
        <p:nvGrpSpPr>
          <p:cNvPr id="20" name="Group 19">
            <a:extLst>
              <a:ext uri="{FF2B5EF4-FFF2-40B4-BE49-F238E27FC236}">
                <a16:creationId xmlns:a16="http://schemas.microsoft.com/office/drawing/2014/main" id="{A64469CA-AE2F-4A62-A5AF-B200398CD1E4}"/>
              </a:ext>
            </a:extLst>
          </p:cNvPr>
          <p:cNvGrpSpPr/>
          <p:nvPr/>
        </p:nvGrpSpPr>
        <p:grpSpPr>
          <a:xfrm>
            <a:off x="3390181" y="2372469"/>
            <a:ext cx="5168046" cy="2616251"/>
            <a:chOff x="3390181" y="2372469"/>
            <a:chExt cx="5168046" cy="2616251"/>
          </a:xfrm>
        </p:grpSpPr>
        <p:sp>
          <p:nvSpPr>
            <p:cNvPr id="10" name="Rectangle 9">
              <a:extLst>
                <a:ext uri="{FF2B5EF4-FFF2-40B4-BE49-F238E27FC236}">
                  <a16:creationId xmlns:a16="http://schemas.microsoft.com/office/drawing/2014/main" id="{13B8CB17-F7D2-4CDF-91BF-94293C05EB80}"/>
                </a:ext>
              </a:extLst>
            </p:cNvPr>
            <p:cNvSpPr/>
            <p:nvPr/>
          </p:nvSpPr>
          <p:spPr>
            <a:xfrm flipH="1">
              <a:off x="6071732" y="3908056"/>
              <a:ext cx="2486495" cy="1080664"/>
            </a:xfrm>
            <a:prstGeom prst="rect">
              <a:avLst/>
            </a:prstGeom>
            <a:solidFill>
              <a:srgbClr val="FFFF00"/>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Residuals average to zero across but not within model groups</a:t>
              </a:r>
            </a:p>
          </p:txBody>
        </p:sp>
        <p:cxnSp>
          <p:nvCxnSpPr>
            <p:cNvPr id="11" name="Straight Arrow Connector 10">
              <a:extLst>
                <a:ext uri="{FF2B5EF4-FFF2-40B4-BE49-F238E27FC236}">
                  <a16:creationId xmlns:a16="http://schemas.microsoft.com/office/drawing/2014/main" id="{22CC4BB6-5346-4793-856F-21327BF6DCAB}"/>
                </a:ext>
              </a:extLst>
            </p:cNvPr>
            <p:cNvCxnSpPr>
              <a:cxnSpLocks/>
            </p:cNvCxnSpPr>
            <p:nvPr/>
          </p:nvCxnSpPr>
          <p:spPr>
            <a:xfrm flipH="1" flipV="1">
              <a:off x="4467518" y="2372469"/>
              <a:ext cx="1623607" cy="1543365"/>
            </a:xfrm>
            <a:prstGeom prst="straightConnector1">
              <a:avLst/>
            </a:prstGeom>
            <a:ln w="571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60995D95-5ECB-4473-AE04-A61DFDAAA70D}"/>
                </a:ext>
              </a:extLst>
            </p:cNvPr>
            <p:cNvCxnSpPr>
              <a:cxnSpLocks/>
              <a:stCxn id="10" idx="3"/>
            </p:cNvCxnSpPr>
            <p:nvPr/>
          </p:nvCxnSpPr>
          <p:spPr>
            <a:xfrm flipH="1" flipV="1">
              <a:off x="3390181" y="3260957"/>
              <a:ext cx="2681551" cy="1187431"/>
            </a:xfrm>
            <a:prstGeom prst="straightConnector1">
              <a:avLst/>
            </a:prstGeom>
            <a:ln w="571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295209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3861252-DDFC-4987-9218-6DCDA4A13096}"/>
              </a:ext>
            </a:extLst>
          </p:cNvPr>
          <p:cNvGrpSpPr/>
          <p:nvPr/>
        </p:nvGrpSpPr>
        <p:grpSpPr>
          <a:xfrm>
            <a:off x="299937" y="1353376"/>
            <a:ext cx="8525609" cy="2147284"/>
            <a:chOff x="299937" y="897090"/>
            <a:chExt cx="8525609" cy="2147284"/>
          </a:xfrm>
        </p:grpSpPr>
        <p:pic>
          <p:nvPicPr>
            <p:cNvPr id="19" name="Picture 18">
              <a:extLst>
                <a:ext uri="{FF2B5EF4-FFF2-40B4-BE49-F238E27FC236}">
                  <a16:creationId xmlns:a16="http://schemas.microsoft.com/office/drawing/2014/main" id="{02074F9C-6CFD-4CA3-B26F-12191027A468}"/>
                </a:ext>
              </a:extLst>
            </p:cNvPr>
            <p:cNvPicPr>
              <a:picLocks noChangeAspect="1"/>
            </p:cNvPicPr>
            <p:nvPr/>
          </p:nvPicPr>
          <p:blipFill>
            <a:blip r:embed="rId2"/>
            <a:stretch>
              <a:fillRect/>
            </a:stretch>
          </p:blipFill>
          <p:spPr>
            <a:xfrm>
              <a:off x="3174115" y="897090"/>
              <a:ext cx="2753813" cy="2145966"/>
            </a:xfrm>
            <a:prstGeom prst="rect">
              <a:avLst/>
            </a:prstGeom>
          </p:spPr>
        </p:pic>
        <p:pic>
          <p:nvPicPr>
            <p:cNvPr id="18" name="Picture 17">
              <a:extLst>
                <a:ext uri="{FF2B5EF4-FFF2-40B4-BE49-F238E27FC236}">
                  <a16:creationId xmlns:a16="http://schemas.microsoft.com/office/drawing/2014/main" id="{CE05C317-CBD2-4D4C-9D63-4F614C264019}"/>
                </a:ext>
              </a:extLst>
            </p:cNvPr>
            <p:cNvPicPr>
              <a:picLocks noChangeAspect="1"/>
            </p:cNvPicPr>
            <p:nvPr/>
          </p:nvPicPr>
          <p:blipFill>
            <a:blip r:embed="rId3"/>
            <a:stretch>
              <a:fillRect/>
            </a:stretch>
          </p:blipFill>
          <p:spPr>
            <a:xfrm>
              <a:off x="6071732" y="897090"/>
              <a:ext cx="2753814" cy="2145966"/>
            </a:xfrm>
            <a:prstGeom prst="rect">
              <a:avLst/>
            </a:prstGeom>
          </p:spPr>
        </p:pic>
        <p:pic>
          <p:nvPicPr>
            <p:cNvPr id="15" name="Picture 14">
              <a:extLst>
                <a:ext uri="{FF2B5EF4-FFF2-40B4-BE49-F238E27FC236}">
                  <a16:creationId xmlns:a16="http://schemas.microsoft.com/office/drawing/2014/main" id="{9F0C52DB-F698-4B48-BF7A-6FA02D786FCC}"/>
                </a:ext>
              </a:extLst>
            </p:cNvPr>
            <p:cNvPicPr>
              <a:picLocks noChangeAspect="1"/>
            </p:cNvPicPr>
            <p:nvPr/>
          </p:nvPicPr>
          <p:blipFill>
            <a:blip r:embed="rId4"/>
            <a:stretch>
              <a:fillRect/>
            </a:stretch>
          </p:blipFill>
          <p:spPr>
            <a:xfrm>
              <a:off x="299937" y="898408"/>
              <a:ext cx="2753813" cy="2145966"/>
            </a:xfrm>
            <a:prstGeom prst="rect">
              <a:avLst/>
            </a:prstGeom>
          </p:spPr>
        </p:pic>
      </p:grpSp>
      <p:sp>
        <p:nvSpPr>
          <p:cNvPr id="2" name="Title 1">
            <a:extLst>
              <a:ext uri="{FF2B5EF4-FFF2-40B4-BE49-F238E27FC236}">
                <a16:creationId xmlns:a16="http://schemas.microsoft.com/office/drawing/2014/main" id="{92F75FE2-A208-4EAD-A54F-FCDED2E64700}"/>
              </a:ext>
            </a:extLst>
          </p:cNvPr>
          <p:cNvSpPr>
            <a:spLocks noGrp="1"/>
          </p:cNvSpPr>
          <p:nvPr>
            <p:ph type="title"/>
          </p:nvPr>
        </p:nvSpPr>
        <p:spPr>
          <a:xfrm>
            <a:off x="76200" y="162580"/>
            <a:ext cx="8991600" cy="523220"/>
          </a:xfrm>
        </p:spPr>
        <p:txBody>
          <a:bodyPr/>
          <a:lstStyle/>
          <a:p>
            <a:r>
              <a:rPr lang="en-US" dirty="0"/>
              <a:t>An initial linear model estimate has clear deficiencies</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6C34ED1E-C76C-4E96-95C8-EB803924E75B}"/>
                  </a:ext>
                </a:extLst>
              </p:cNvPr>
              <p:cNvSpPr txBox="1"/>
              <p:nvPr/>
            </p:nvSpPr>
            <p:spPr>
              <a:xfrm>
                <a:off x="849702" y="834922"/>
                <a:ext cx="74445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m:rPr>
                              <m:nor/>
                            </m:rPr>
                            <a:rPr lang="en-US" b="0" i="0" smtClean="0">
                              <a:latin typeface="Cambria Math" panose="02040503050406030204" pitchFamily="18" charset="0"/>
                              <a:ea typeface="Cambria Math" panose="02040503050406030204" pitchFamily="18" charset="0"/>
                            </a:rPr>
                            <m:t>range</m:t>
                          </m:r>
                        </m:e>
                        <m:sub>
                          <m:r>
                            <a:rPr lang="en-US" b="0" i="1" smtClean="0">
                              <a:latin typeface="Cambria Math" panose="02040503050406030204" pitchFamily="18" charset="0"/>
                            </a:rPr>
                            <m:t>𝑖</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𝛽</m:t>
                          </m:r>
                        </m:e>
                        <m:sub>
                          <m:r>
                            <a:rPr lang="en-US" i="1">
                              <a:latin typeface="Cambria Math" panose="02040503050406030204" pitchFamily="18" charset="0"/>
                            </a:rPr>
                            <m:t>0</m:t>
                          </m:r>
                        </m:sub>
                      </m:sSub>
                      <m:r>
                        <a:rPr lang="en-US" i="1">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𝛽</m:t>
                          </m:r>
                        </m:e>
                        <m:sub>
                          <m:r>
                            <m:rPr>
                              <m:sty m:val="p"/>
                            </m:rPr>
                            <a:rPr lang="en-US" i="1" smtClean="0">
                              <a:latin typeface="Cambria Math" panose="02040503050406030204" pitchFamily="18" charset="0"/>
                              <a:ea typeface="Cambria Math" panose="02040503050406030204" pitchFamily="18" charset="0"/>
                            </a:rPr>
                            <m:t>cl</m:t>
                          </m:r>
                        </m:sub>
                      </m:sSub>
                      <m:sSub>
                        <m:sSubPr>
                          <m:ctrlPr>
                            <a:rPr lang="en-US" i="1">
                              <a:latin typeface="Cambria Math" panose="02040503050406030204" pitchFamily="18" charset="0"/>
                            </a:rPr>
                          </m:ctrlPr>
                        </m:sSubPr>
                        <m:e>
                          <m:r>
                            <m:rPr>
                              <m:nor/>
                            </m:rPr>
                            <a:rPr lang="en-US">
                              <a:latin typeface="Cambria Math" panose="02040503050406030204" pitchFamily="18" charset="0"/>
                              <a:ea typeface="Cambria Math" panose="02040503050406030204" pitchFamily="18" charset="0"/>
                            </a:rPr>
                            <m:t>classic</m:t>
                          </m:r>
                        </m:e>
                        <m:sub>
                          <m:r>
                            <a:rPr lang="en-US" i="1">
                              <a:latin typeface="Cambria Math" panose="02040503050406030204" pitchFamily="18" charset="0"/>
                            </a:rPr>
                            <m:t>𝑖</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𝛽</m:t>
                          </m:r>
                        </m:e>
                        <m:sub>
                          <m:r>
                            <m:rPr>
                              <m:nor/>
                            </m:rPr>
                            <a:rPr lang="en-US">
                              <a:latin typeface="Cambria Math" panose="02040503050406030204" pitchFamily="18" charset="0"/>
                              <a:ea typeface="Cambria Math" panose="02040503050406030204" pitchFamily="18" charset="0"/>
                            </a:rPr>
                            <m:t>wr</m:t>
                          </m:r>
                        </m:sub>
                      </m:sSub>
                      <m:sSub>
                        <m:sSubPr>
                          <m:ctrlPr>
                            <a:rPr lang="en-US" i="1">
                              <a:latin typeface="Cambria Math" panose="02040503050406030204" pitchFamily="18" charset="0"/>
                            </a:rPr>
                          </m:ctrlPr>
                        </m:sSubPr>
                        <m:e>
                          <m:r>
                            <m:rPr>
                              <m:nor/>
                            </m:rPr>
                            <a:rPr lang="en-US">
                              <a:latin typeface="Cambria Math" panose="02040503050406030204" pitchFamily="18" charset="0"/>
                              <a:ea typeface="Cambria Math" panose="02040503050406030204" pitchFamily="18" charset="0"/>
                            </a:rPr>
                            <m:t>wrpa</m:t>
                          </m:r>
                        </m:e>
                        <m:sub>
                          <m:r>
                            <a:rPr lang="en-US" i="1">
                              <a:latin typeface="Cambria Math" panose="02040503050406030204" pitchFamily="18" charset="0"/>
                            </a:rPr>
                            <m:t>𝑖</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𝛽</m:t>
                          </m:r>
                        </m:e>
                        <m:sub>
                          <m:r>
                            <m:rPr>
                              <m:nor/>
                            </m:rPr>
                            <a:rPr lang="en-US">
                              <a:latin typeface="Cambria Math" panose="02040503050406030204" pitchFamily="18" charset="0"/>
                              <a:ea typeface="Cambria Math" panose="02040503050406030204" pitchFamily="18" charset="0"/>
                            </a:rPr>
                            <m:t>as</m:t>
                          </m:r>
                        </m:sub>
                      </m:sSub>
                      <m:sSub>
                        <m:sSubPr>
                          <m:ctrlPr>
                            <a:rPr lang="en-US" i="1">
                              <a:latin typeface="Cambria Math" panose="02040503050406030204" pitchFamily="18" charset="0"/>
                            </a:rPr>
                          </m:ctrlPr>
                        </m:sSubPr>
                        <m:e>
                          <m:r>
                            <m:rPr>
                              <m:nor/>
                            </m:rPr>
                            <a:rPr lang="en-US">
                              <a:latin typeface="Cambria Math" panose="02040503050406030204" pitchFamily="18" charset="0"/>
                              <a:ea typeface="Cambria Math" panose="02040503050406030204" pitchFamily="18" charset="0"/>
                            </a:rPr>
                            <m:t>airspeed</m:t>
                          </m:r>
                        </m:e>
                        <m:sub>
                          <m:r>
                            <a:rPr lang="en-US" i="1">
                              <a:latin typeface="Cambria Math" panose="02040503050406030204" pitchFamily="18" charset="0"/>
                            </a:rPr>
                            <m:t>𝑖</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𝛽</m:t>
                          </m:r>
                        </m:e>
                        <m:sub>
                          <m:r>
                            <m:rPr>
                              <m:nor/>
                            </m:rPr>
                            <a:rPr lang="en-US">
                              <a:latin typeface="Cambria Math" panose="02040503050406030204" pitchFamily="18" charset="0"/>
                              <a:ea typeface="Cambria Math" panose="02040503050406030204" pitchFamily="18" charset="0"/>
                            </a:rPr>
                            <m:t>an</m:t>
                          </m:r>
                        </m:sub>
                      </m:sSub>
                      <m:sSub>
                        <m:sSubPr>
                          <m:ctrlPr>
                            <a:rPr lang="en-US" i="1">
                              <a:latin typeface="Cambria Math" panose="02040503050406030204" pitchFamily="18" charset="0"/>
                            </a:rPr>
                          </m:ctrlPr>
                        </m:sSubPr>
                        <m:e>
                          <m:r>
                            <m:rPr>
                              <m:nor/>
                            </m:rPr>
                            <a:rPr lang="en-US">
                              <a:latin typeface="Cambria Math" panose="02040503050406030204" pitchFamily="18" charset="0"/>
                              <a:ea typeface="Cambria Math" panose="02040503050406030204" pitchFamily="18" charset="0"/>
                            </a:rPr>
                            <m:t>angle</m:t>
                          </m:r>
                        </m:e>
                        <m:sub>
                          <m:r>
                            <a:rPr lang="en-US" i="1">
                              <a:latin typeface="Cambria Math" panose="02040503050406030204" pitchFamily="18" charset="0"/>
                            </a:rPr>
                            <m:t>𝑖</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𝜖</m:t>
                          </m:r>
                        </m:e>
                        <m:sub>
                          <m:r>
                            <a:rPr lang="en-US" b="0" i="1" smtClean="0">
                              <a:latin typeface="Cambria Math" panose="02040503050406030204" pitchFamily="18" charset="0"/>
                            </a:rPr>
                            <m:t>𝑖</m:t>
                          </m:r>
                        </m:sub>
                      </m:sSub>
                      <m:r>
                        <a:rPr lang="en-US" i="1">
                          <a:latin typeface="Cambria Math" panose="02040503050406030204" pitchFamily="18" charset="0"/>
                        </a:rPr>
                        <m:t> </m:t>
                      </m:r>
                    </m:oMath>
                  </m:oMathPara>
                </a14:m>
                <a:endParaRPr lang="en-US" dirty="0"/>
              </a:p>
            </p:txBody>
          </p:sp>
        </mc:Choice>
        <mc:Fallback xmlns="">
          <p:sp>
            <p:nvSpPr>
              <p:cNvPr id="4" name="TextBox 3">
                <a:extLst>
                  <a:ext uri="{FF2B5EF4-FFF2-40B4-BE49-F238E27FC236}">
                    <a16:creationId xmlns:a16="http://schemas.microsoft.com/office/drawing/2014/main" id="{6C34ED1E-C76C-4E96-95C8-EB803924E75B}"/>
                  </a:ext>
                </a:extLst>
              </p:cNvPr>
              <p:cNvSpPr txBox="1">
                <a:spLocks noRot="1" noChangeAspect="1" noMove="1" noResize="1" noEditPoints="1" noAdjustHandles="1" noChangeArrowheads="1" noChangeShapeType="1" noTextEdit="1"/>
              </p:cNvSpPr>
              <p:nvPr/>
            </p:nvSpPr>
            <p:spPr>
              <a:xfrm>
                <a:off x="849702" y="834922"/>
                <a:ext cx="7444596" cy="369332"/>
              </a:xfrm>
              <a:prstGeom prst="rect">
                <a:avLst/>
              </a:prstGeom>
              <a:blipFill>
                <a:blip r:embed="rId5"/>
                <a:stretch>
                  <a:fillRect b="-13115"/>
                </a:stretch>
              </a:blipFill>
            </p:spPr>
            <p:txBody>
              <a:bodyPr/>
              <a:lstStyle/>
              <a:p>
                <a:r>
                  <a:rPr lang="en-US">
                    <a:noFill/>
                  </a:rPr>
                  <a:t> </a:t>
                </a:r>
              </a:p>
            </p:txBody>
          </p:sp>
        </mc:Fallback>
      </mc:AlternateContent>
      <p:sp>
        <p:nvSpPr>
          <p:cNvPr id="9" name="Rectangle 8">
            <a:extLst>
              <a:ext uri="{FF2B5EF4-FFF2-40B4-BE49-F238E27FC236}">
                <a16:creationId xmlns:a16="http://schemas.microsoft.com/office/drawing/2014/main" id="{7ECE3341-A5CC-42D2-84D4-0A3B555B75ED}"/>
              </a:ext>
            </a:extLst>
          </p:cNvPr>
          <p:cNvSpPr/>
          <p:nvPr/>
        </p:nvSpPr>
        <p:spPr>
          <a:xfrm flipH="1">
            <a:off x="3316623" y="4363648"/>
            <a:ext cx="2510753" cy="1472473"/>
          </a:xfrm>
          <a:prstGeom prst="rect">
            <a:avLst/>
          </a:prstGeom>
          <a:solidFill>
            <a:srgbClr val="FF0000"/>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Can we estimate the shape of the relationship from the data instead of prescribing it?</a:t>
            </a:r>
          </a:p>
        </p:txBody>
      </p:sp>
    </p:spTree>
    <p:extLst>
      <p:ext uri="{BB962C8B-B14F-4D97-AF65-F5344CB8AC3E}">
        <p14:creationId xmlns:p14="http://schemas.microsoft.com/office/powerpoint/2010/main" val="15776910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descr="Figure 10.2: Flight paths for three different paper planes, with initial height of 1.5 meters, initial airspeed of 8 meters per second, and initial angle of 40 degrees below the horizon. Note the presence of bumps in all flight paths, and a loop in the flight path of the world record paper airplane.">
            <a:extLst>
              <a:ext uri="{FF2B5EF4-FFF2-40B4-BE49-F238E27FC236}">
                <a16:creationId xmlns:a16="http://schemas.microsoft.com/office/drawing/2014/main" id="{314D9293-DBBA-4C1C-B1DA-083CF73DA39D}"/>
              </a:ext>
            </a:extLst>
          </p:cNvPr>
          <p:cNvPicPr/>
          <p:nvPr/>
        </p:nvPicPr>
        <p:blipFill>
          <a:blip r:embed="rId2"/>
          <a:stretch>
            <a:fillRect/>
          </a:stretch>
        </p:blipFill>
        <p:spPr bwMode="auto">
          <a:xfrm>
            <a:off x="751183" y="1289006"/>
            <a:ext cx="7641634" cy="4876663"/>
          </a:xfrm>
          <a:prstGeom prst="rect">
            <a:avLst/>
          </a:prstGeom>
          <a:noFill/>
          <a:ln w="9525">
            <a:noFill/>
            <a:headEnd/>
            <a:tailEnd/>
          </a:ln>
        </p:spPr>
      </p:pic>
      <p:sp>
        <p:nvSpPr>
          <p:cNvPr id="3" name="Title 2">
            <a:extLst>
              <a:ext uri="{FF2B5EF4-FFF2-40B4-BE49-F238E27FC236}">
                <a16:creationId xmlns:a16="http://schemas.microsoft.com/office/drawing/2014/main" id="{27B6FB40-2AA2-427F-81C2-EC4F09B1E8EC}"/>
              </a:ext>
            </a:extLst>
          </p:cNvPr>
          <p:cNvSpPr>
            <a:spLocks noGrp="1"/>
          </p:cNvSpPr>
          <p:nvPr>
            <p:ph type="title"/>
          </p:nvPr>
        </p:nvSpPr>
        <p:spPr/>
        <p:txBody>
          <a:bodyPr/>
          <a:lstStyle/>
          <a:p>
            <a:r>
              <a:rPr lang="en-US" dirty="0"/>
              <a:t>From a paper plane flight, we can record discrete and continuous response variables</a:t>
            </a:r>
          </a:p>
        </p:txBody>
      </p:sp>
      <p:sp>
        <p:nvSpPr>
          <p:cNvPr id="4" name="Text Placeholder 3">
            <a:extLst>
              <a:ext uri="{FF2B5EF4-FFF2-40B4-BE49-F238E27FC236}">
                <a16:creationId xmlns:a16="http://schemas.microsoft.com/office/drawing/2014/main" id="{CC72388E-D077-45D4-84E2-E7453FE823ED}"/>
              </a:ext>
            </a:extLst>
          </p:cNvPr>
          <p:cNvSpPr txBox="1">
            <a:spLocks/>
          </p:cNvSpPr>
          <p:nvPr/>
        </p:nvSpPr>
        <p:spPr>
          <a:xfrm>
            <a:off x="189531" y="6491655"/>
            <a:ext cx="7459270" cy="277005"/>
          </a:xfrm>
          <a:prstGeom prst="rect">
            <a:avLst/>
          </a:prstGeom>
        </p:spPr>
        <p:txBody>
          <a:bodyPr/>
          <a:lstStyle>
            <a:lvl1pPr marL="171446" indent="-171446" algn="l" defTabSz="685783" rtl="0" eaLnBrk="1" latinLnBrk="0" hangingPunct="1">
              <a:lnSpc>
                <a:spcPct val="90000"/>
              </a:lnSpc>
              <a:spcBef>
                <a:spcPts val="751"/>
              </a:spcBef>
              <a:buFont typeface="Arial" panose="020B0604020202020204" pitchFamily="34" charset="0"/>
              <a:buChar char="•"/>
              <a:defRPr sz="2400" kern="1200" baseline="0">
                <a:solidFill>
                  <a:schemeClr val="tx1"/>
                </a:solidFill>
                <a:latin typeface="Calibri Light" panose="020F0302020204030204" pitchFamily="34" charset="0"/>
                <a:ea typeface="+mn-ea"/>
                <a:cs typeface="Calibri Light" panose="020F0302020204030204" pitchFamily="34" charset="0"/>
              </a:defRPr>
            </a:lvl1pPr>
            <a:lvl2pPr marL="342891" indent="-171446" algn="l" defTabSz="685783" rtl="0" eaLnBrk="1" latinLnBrk="0" hangingPunct="1">
              <a:lnSpc>
                <a:spcPct val="90000"/>
              </a:lnSpc>
              <a:spcBef>
                <a:spcPts val="375"/>
              </a:spcBef>
              <a:buFont typeface="Franklin Gothic Book" panose="020B0503020102020204" pitchFamily="34" charset="0"/>
              <a:buChar char="–"/>
              <a:defRPr sz="2000" kern="1200">
                <a:solidFill>
                  <a:schemeClr val="tx1"/>
                </a:solidFill>
                <a:latin typeface="Calibri Light" panose="020F0302020204030204" pitchFamily="34" charset="0"/>
                <a:ea typeface="+mn-ea"/>
                <a:cs typeface="Calibri Light" panose="020F0302020204030204" pitchFamily="34" charset="0"/>
              </a:defRPr>
            </a:lvl2pPr>
            <a:lvl3pPr marL="514338" indent="-171446" algn="l" defTabSz="685783" rtl="0" eaLnBrk="1" latinLnBrk="0" hangingPunct="1">
              <a:lnSpc>
                <a:spcPct val="90000"/>
              </a:lnSpc>
              <a:spcBef>
                <a:spcPts val="375"/>
              </a:spcBef>
              <a:buFont typeface="Courier New" panose="02070309020205020404" pitchFamily="49" charset="0"/>
              <a:buChar char="o"/>
              <a:defRPr sz="1800" kern="1200">
                <a:solidFill>
                  <a:schemeClr val="tx1"/>
                </a:solidFill>
                <a:latin typeface="Calibri Light" panose="020F0302020204030204" pitchFamily="34" charset="0"/>
                <a:ea typeface="+mn-ea"/>
                <a:cs typeface="Calibri Light" panose="020F0302020204030204" pitchFamily="34" charset="0"/>
              </a:defRPr>
            </a:lvl3pPr>
            <a:lvl4pPr marL="685783" indent="-171446" algn="l" defTabSz="685783" rtl="0" eaLnBrk="1" latinLnBrk="0" hangingPunct="1">
              <a:lnSpc>
                <a:spcPct val="90000"/>
              </a:lnSpc>
              <a:spcBef>
                <a:spcPts val="375"/>
              </a:spcBef>
              <a:buFont typeface="Wingdings" panose="05000000000000000000" pitchFamily="2" charset="2"/>
              <a:buChar char="§"/>
              <a:defRPr sz="1600" kern="1200">
                <a:solidFill>
                  <a:schemeClr val="tx1"/>
                </a:solidFill>
                <a:latin typeface="Calibri Light" panose="020F0302020204030204" pitchFamily="34" charset="0"/>
                <a:ea typeface="+mn-ea"/>
                <a:cs typeface="Calibri Light" panose="020F0302020204030204" pitchFamily="34" charset="0"/>
              </a:defRPr>
            </a:lvl4pPr>
            <a:lvl5pPr marL="900091" indent="-214308" algn="l" defTabSz="685783" rtl="0" eaLnBrk="1" latinLnBrk="0" hangingPunct="1">
              <a:lnSpc>
                <a:spcPct val="90000"/>
              </a:lnSpc>
              <a:spcBef>
                <a:spcPts val="375"/>
              </a:spcBef>
              <a:buFont typeface="Wingdings" panose="05000000000000000000" pitchFamily="2" charset="2"/>
              <a:buChar char="Ø"/>
              <a:defRPr sz="1200"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marL="0" indent="0">
              <a:buNone/>
            </a:pPr>
            <a:r>
              <a:rPr lang="en-US" sz="1000" dirty="0"/>
              <a:t>WRPA: World Record Paper Airplane</a:t>
            </a:r>
          </a:p>
        </p:txBody>
      </p:sp>
    </p:spTree>
    <p:extLst>
      <p:ext uri="{BB962C8B-B14F-4D97-AF65-F5344CB8AC3E}">
        <p14:creationId xmlns:p14="http://schemas.microsoft.com/office/powerpoint/2010/main" val="298180675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4129D96-166F-43E1-A653-7415CCB7C30A}"/>
              </a:ext>
            </a:extLst>
          </p:cNvPr>
          <p:cNvSpPr>
            <a:spLocks noGrp="1"/>
          </p:cNvSpPr>
          <p:nvPr>
            <p:ph type="title"/>
          </p:nvPr>
        </p:nvSpPr>
        <p:spPr/>
        <p:txBody>
          <a:bodyPr/>
          <a:lstStyle/>
          <a:p>
            <a:r>
              <a:rPr lang="en-US" dirty="0"/>
              <a:t>When smoothing, we assume the arbitrary function can be decomposed into other functions we know</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EBE3B9FE-E3E4-4D2E-B805-02B2A52D474F}"/>
                  </a:ext>
                </a:extLst>
              </p:cNvPr>
              <p:cNvSpPr txBox="1"/>
              <p:nvPr/>
            </p:nvSpPr>
            <p:spPr>
              <a:xfrm>
                <a:off x="1484338" y="1257407"/>
                <a:ext cx="6175324"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3200" i="1" smtClean="0">
                              <a:latin typeface="Cambria Math" panose="02040503050406030204" pitchFamily="18" charset="0"/>
                            </a:rPr>
                          </m:ctrlPr>
                        </m:sSubPr>
                        <m:e>
                          <m:r>
                            <m:rPr>
                              <m:nor/>
                            </m:rPr>
                            <a:rPr lang="en-US" sz="3200" b="0" i="0" smtClean="0">
                              <a:latin typeface="Cambria Math" panose="02040503050406030204" pitchFamily="18" charset="0"/>
                              <a:ea typeface="Cambria Math" panose="02040503050406030204" pitchFamily="18" charset="0"/>
                            </a:rPr>
                            <m:t>range</m:t>
                          </m:r>
                        </m:e>
                        <m:sub>
                          <m:r>
                            <a:rPr lang="en-US" sz="3200" b="0" i="1" smtClean="0">
                              <a:latin typeface="Cambria Math" panose="02040503050406030204" pitchFamily="18" charset="0"/>
                            </a:rPr>
                            <m:t>𝑖</m:t>
                          </m:r>
                        </m:sub>
                      </m:sSub>
                      <m:r>
                        <a:rPr lang="en-US" sz="3200" i="1">
                          <a:latin typeface="Cambria Math" panose="02040503050406030204" pitchFamily="18" charset="0"/>
                        </a:rPr>
                        <m:t>=</m:t>
                      </m:r>
                      <m:sSub>
                        <m:sSubPr>
                          <m:ctrlPr>
                            <a:rPr lang="en-US" sz="3200" i="1">
                              <a:latin typeface="Cambria Math" panose="02040503050406030204" pitchFamily="18" charset="0"/>
                            </a:rPr>
                          </m:ctrlPr>
                        </m:sSubPr>
                        <m:e>
                          <m:r>
                            <a:rPr lang="en-US" sz="3200" i="1">
                              <a:latin typeface="Cambria Math" panose="02040503050406030204" pitchFamily="18" charset="0"/>
                            </a:rPr>
                            <m:t>𝛽</m:t>
                          </m:r>
                        </m:e>
                        <m:sub>
                          <m:r>
                            <a:rPr lang="en-US" sz="3200" i="1">
                              <a:latin typeface="Cambria Math" panose="02040503050406030204" pitchFamily="18" charset="0"/>
                            </a:rPr>
                            <m:t>0</m:t>
                          </m:r>
                        </m:sub>
                      </m:sSub>
                      <m:r>
                        <a:rPr lang="en-US" sz="3200" i="1">
                          <a:latin typeface="Cambria Math" panose="02040503050406030204" pitchFamily="18" charset="0"/>
                        </a:rPr>
                        <m:t>+</m:t>
                      </m:r>
                      <m:r>
                        <a:rPr lang="en-US" sz="3200" b="0" i="1" smtClean="0">
                          <a:latin typeface="Cambria Math" panose="02040503050406030204" pitchFamily="18" charset="0"/>
                        </a:rPr>
                        <m:t>𝑓</m:t>
                      </m:r>
                      <m:d>
                        <m:dPr>
                          <m:ctrlPr>
                            <a:rPr lang="en-US" sz="3200" i="1" smtClean="0">
                              <a:latin typeface="Cambria Math" panose="02040503050406030204" pitchFamily="18" charset="0"/>
                            </a:rPr>
                          </m:ctrlPr>
                        </m:dPr>
                        <m:e>
                          <m:sSub>
                            <m:sSubPr>
                              <m:ctrlPr>
                                <a:rPr lang="en-US" sz="3200" i="1">
                                  <a:latin typeface="Cambria Math" panose="02040503050406030204" pitchFamily="18" charset="0"/>
                                </a:rPr>
                              </m:ctrlPr>
                            </m:sSubPr>
                            <m:e>
                              <m:r>
                                <m:rPr>
                                  <m:nor/>
                                </m:rPr>
                                <a:rPr lang="en-US" sz="3200">
                                  <a:latin typeface="Cambria Math" panose="02040503050406030204" pitchFamily="18" charset="0"/>
                                  <a:ea typeface="Cambria Math" panose="02040503050406030204" pitchFamily="18" charset="0"/>
                                </a:rPr>
                                <m:t>airspeed</m:t>
                              </m:r>
                            </m:e>
                            <m:sub>
                              <m:r>
                                <a:rPr lang="en-US" sz="3200" i="1">
                                  <a:latin typeface="Cambria Math" panose="02040503050406030204" pitchFamily="18" charset="0"/>
                                </a:rPr>
                                <m:t>𝑖</m:t>
                              </m:r>
                            </m:sub>
                          </m:sSub>
                        </m:e>
                      </m:d>
                      <m:r>
                        <a:rPr lang="en-US" sz="3200" b="0" i="1" smtClean="0">
                          <a:latin typeface="Cambria Math" panose="02040503050406030204" pitchFamily="18" charset="0"/>
                        </a:rPr>
                        <m:t>+</m:t>
                      </m:r>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ea typeface="Cambria Math" panose="02040503050406030204" pitchFamily="18" charset="0"/>
                            </a:rPr>
                            <m:t>𝜖</m:t>
                          </m:r>
                        </m:e>
                        <m:sub>
                          <m:r>
                            <a:rPr lang="en-US" sz="3200" b="0" i="1" smtClean="0">
                              <a:latin typeface="Cambria Math" panose="02040503050406030204" pitchFamily="18" charset="0"/>
                            </a:rPr>
                            <m:t>𝑖</m:t>
                          </m:r>
                        </m:sub>
                      </m:sSub>
                      <m:r>
                        <a:rPr lang="en-US" sz="3200" i="1">
                          <a:latin typeface="Cambria Math" panose="02040503050406030204" pitchFamily="18" charset="0"/>
                        </a:rPr>
                        <m:t> </m:t>
                      </m:r>
                    </m:oMath>
                  </m:oMathPara>
                </a14:m>
                <a:endParaRPr lang="en-US" sz="3200" dirty="0"/>
              </a:p>
            </p:txBody>
          </p:sp>
        </mc:Choice>
        <mc:Fallback xmlns="">
          <p:sp>
            <p:nvSpPr>
              <p:cNvPr id="11" name="TextBox 10">
                <a:extLst>
                  <a:ext uri="{FF2B5EF4-FFF2-40B4-BE49-F238E27FC236}">
                    <a16:creationId xmlns:a16="http://schemas.microsoft.com/office/drawing/2014/main" id="{EBE3B9FE-E3E4-4D2E-B805-02B2A52D474F}"/>
                  </a:ext>
                </a:extLst>
              </p:cNvPr>
              <p:cNvSpPr txBox="1">
                <a:spLocks noRot="1" noChangeAspect="1" noMove="1" noResize="1" noEditPoints="1" noAdjustHandles="1" noChangeArrowheads="1" noChangeShapeType="1" noTextEdit="1"/>
              </p:cNvSpPr>
              <p:nvPr/>
            </p:nvSpPr>
            <p:spPr>
              <a:xfrm>
                <a:off x="1484338" y="1257407"/>
                <a:ext cx="6175324" cy="584775"/>
              </a:xfrm>
              <a:prstGeom prst="rect">
                <a:avLst/>
              </a:prstGeom>
              <a:blipFill>
                <a:blip r:embed="rId3"/>
                <a:stretch>
                  <a:fillRect/>
                </a:stretch>
              </a:blipFill>
            </p:spPr>
            <p:txBody>
              <a:bodyPr/>
              <a:lstStyle/>
              <a:p>
                <a:r>
                  <a:rPr lang="en-US">
                    <a:noFill/>
                  </a:rPr>
                  <a:t> </a:t>
                </a:r>
              </a:p>
            </p:txBody>
          </p:sp>
        </mc:Fallback>
      </mc:AlternateContent>
      <p:sp>
        <p:nvSpPr>
          <p:cNvPr id="5" name="Text Placeholder 4">
            <a:extLst>
              <a:ext uri="{FF2B5EF4-FFF2-40B4-BE49-F238E27FC236}">
                <a16:creationId xmlns:a16="http://schemas.microsoft.com/office/drawing/2014/main" id="{E8CAA88D-91B5-4180-B472-41D46BF1BD03}"/>
              </a:ext>
            </a:extLst>
          </p:cNvPr>
          <p:cNvSpPr>
            <a:spLocks noGrp="1"/>
          </p:cNvSpPr>
          <p:nvPr>
            <p:ph type="body" sz="quarter" idx="11"/>
          </p:nvPr>
        </p:nvSpPr>
        <p:spPr/>
        <p:txBody>
          <a:bodyPr/>
          <a:lstStyle/>
          <a:p>
            <a:r>
              <a:rPr lang="en-US" dirty="0"/>
              <a:t>LOESS: Locally Estimated Scatterplot Smoothing</a:t>
            </a:r>
            <a:endParaRPr lang="en-US" dirty="0">
              <a:highlight>
                <a:srgbClr val="FFFF00"/>
              </a:highlight>
            </a:endParaRPr>
          </a:p>
        </p:txBody>
      </p:sp>
      <p:sp>
        <p:nvSpPr>
          <p:cNvPr id="7" name="Rectangle 6">
            <a:extLst>
              <a:ext uri="{FF2B5EF4-FFF2-40B4-BE49-F238E27FC236}">
                <a16:creationId xmlns:a16="http://schemas.microsoft.com/office/drawing/2014/main" id="{4B17F646-8938-4EC4-B621-836C79D8AC92}"/>
              </a:ext>
            </a:extLst>
          </p:cNvPr>
          <p:cNvSpPr/>
          <p:nvPr/>
        </p:nvSpPr>
        <p:spPr>
          <a:xfrm flipH="1">
            <a:off x="6422827" y="4458946"/>
            <a:ext cx="2486495" cy="1643274"/>
          </a:xfrm>
          <a:prstGeom prst="rect">
            <a:avLst/>
          </a:prstGeom>
          <a:solidFill>
            <a:schemeClr val="bg1">
              <a:lumMod val="65000"/>
            </a:schemeClr>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This is the “penalized regression” approach to smoothing, not moving average smoothing as done by LOESS and other techniques</a:t>
            </a:r>
          </a:p>
        </p:txBody>
      </p:sp>
    </p:spTree>
    <p:extLst>
      <p:ext uri="{BB962C8B-B14F-4D97-AF65-F5344CB8AC3E}">
        <p14:creationId xmlns:p14="http://schemas.microsoft.com/office/powerpoint/2010/main" val="47618757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4129D96-166F-43E1-A653-7415CCB7C30A}"/>
              </a:ext>
            </a:extLst>
          </p:cNvPr>
          <p:cNvSpPr>
            <a:spLocks noGrp="1"/>
          </p:cNvSpPr>
          <p:nvPr>
            <p:ph type="title"/>
          </p:nvPr>
        </p:nvSpPr>
        <p:spPr/>
        <p:txBody>
          <a:bodyPr/>
          <a:lstStyle/>
          <a:p>
            <a:r>
              <a:rPr lang="en-US" dirty="0"/>
              <a:t>When smoothing, we assume the arbitrary function can be decomposed into other functions we know</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EBE3B9FE-E3E4-4D2E-B805-02B2A52D474F}"/>
                  </a:ext>
                </a:extLst>
              </p:cNvPr>
              <p:cNvSpPr txBox="1"/>
              <p:nvPr/>
            </p:nvSpPr>
            <p:spPr>
              <a:xfrm>
                <a:off x="1484338" y="1257407"/>
                <a:ext cx="6175324"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3200" i="1" smtClean="0">
                              <a:latin typeface="Cambria Math" panose="02040503050406030204" pitchFamily="18" charset="0"/>
                            </a:rPr>
                          </m:ctrlPr>
                        </m:sSubPr>
                        <m:e>
                          <m:r>
                            <m:rPr>
                              <m:nor/>
                            </m:rPr>
                            <a:rPr lang="en-US" sz="3200" b="0" i="0" smtClean="0">
                              <a:latin typeface="Cambria Math" panose="02040503050406030204" pitchFamily="18" charset="0"/>
                              <a:ea typeface="Cambria Math" panose="02040503050406030204" pitchFamily="18" charset="0"/>
                            </a:rPr>
                            <m:t>range</m:t>
                          </m:r>
                        </m:e>
                        <m:sub>
                          <m:r>
                            <a:rPr lang="en-US" sz="3200" b="0" i="1" smtClean="0">
                              <a:latin typeface="Cambria Math" panose="02040503050406030204" pitchFamily="18" charset="0"/>
                            </a:rPr>
                            <m:t>𝑖</m:t>
                          </m:r>
                        </m:sub>
                      </m:sSub>
                      <m:r>
                        <a:rPr lang="en-US" sz="3200" i="1">
                          <a:latin typeface="Cambria Math" panose="02040503050406030204" pitchFamily="18" charset="0"/>
                        </a:rPr>
                        <m:t>=</m:t>
                      </m:r>
                      <m:sSub>
                        <m:sSubPr>
                          <m:ctrlPr>
                            <a:rPr lang="en-US" sz="3200" i="1">
                              <a:latin typeface="Cambria Math" panose="02040503050406030204" pitchFamily="18" charset="0"/>
                            </a:rPr>
                          </m:ctrlPr>
                        </m:sSubPr>
                        <m:e>
                          <m:r>
                            <a:rPr lang="en-US" sz="3200" i="1">
                              <a:latin typeface="Cambria Math" panose="02040503050406030204" pitchFamily="18" charset="0"/>
                            </a:rPr>
                            <m:t>𝛽</m:t>
                          </m:r>
                        </m:e>
                        <m:sub>
                          <m:r>
                            <a:rPr lang="en-US" sz="3200" i="1">
                              <a:latin typeface="Cambria Math" panose="02040503050406030204" pitchFamily="18" charset="0"/>
                            </a:rPr>
                            <m:t>0</m:t>
                          </m:r>
                        </m:sub>
                      </m:sSub>
                      <m:r>
                        <a:rPr lang="en-US" sz="3200" i="1">
                          <a:latin typeface="Cambria Math" panose="02040503050406030204" pitchFamily="18" charset="0"/>
                        </a:rPr>
                        <m:t>+</m:t>
                      </m:r>
                      <m:r>
                        <a:rPr lang="en-US" sz="3200" b="0" i="1" smtClean="0">
                          <a:latin typeface="Cambria Math" panose="02040503050406030204" pitchFamily="18" charset="0"/>
                        </a:rPr>
                        <m:t>𝑓</m:t>
                      </m:r>
                      <m:d>
                        <m:dPr>
                          <m:ctrlPr>
                            <a:rPr lang="en-US" sz="3200" i="1" smtClean="0">
                              <a:latin typeface="Cambria Math" panose="02040503050406030204" pitchFamily="18" charset="0"/>
                            </a:rPr>
                          </m:ctrlPr>
                        </m:dPr>
                        <m:e>
                          <m:sSub>
                            <m:sSubPr>
                              <m:ctrlPr>
                                <a:rPr lang="en-US" sz="3200" i="1">
                                  <a:latin typeface="Cambria Math" panose="02040503050406030204" pitchFamily="18" charset="0"/>
                                </a:rPr>
                              </m:ctrlPr>
                            </m:sSubPr>
                            <m:e>
                              <m:r>
                                <m:rPr>
                                  <m:nor/>
                                </m:rPr>
                                <a:rPr lang="en-US" sz="3200">
                                  <a:latin typeface="Cambria Math" panose="02040503050406030204" pitchFamily="18" charset="0"/>
                                  <a:ea typeface="Cambria Math" panose="02040503050406030204" pitchFamily="18" charset="0"/>
                                </a:rPr>
                                <m:t>airspeed</m:t>
                              </m:r>
                            </m:e>
                            <m:sub>
                              <m:r>
                                <a:rPr lang="en-US" sz="3200" i="1">
                                  <a:latin typeface="Cambria Math" panose="02040503050406030204" pitchFamily="18" charset="0"/>
                                </a:rPr>
                                <m:t>𝑖</m:t>
                              </m:r>
                            </m:sub>
                          </m:sSub>
                        </m:e>
                      </m:d>
                      <m:r>
                        <a:rPr lang="en-US" sz="3200" b="0" i="1" smtClean="0">
                          <a:latin typeface="Cambria Math" panose="02040503050406030204" pitchFamily="18" charset="0"/>
                        </a:rPr>
                        <m:t>+</m:t>
                      </m:r>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ea typeface="Cambria Math" panose="02040503050406030204" pitchFamily="18" charset="0"/>
                            </a:rPr>
                            <m:t>𝜖</m:t>
                          </m:r>
                        </m:e>
                        <m:sub>
                          <m:r>
                            <a:rPr lang="en-US" sz="3200" b="0" i="1" smtClean="0">
                              <a:latin typeface="Cambria Math" panose="02040503050406030204" pitchFamily="18" charset="0"/>
                            </a:rPr>
                            <m:t>𝑖</m:t>
                          </m:r>
                        </m:sub>
                      </m:sSub>
                      <m:r>
                        <a:rPr lang="en-US" sz="3200" i="1">
                          <a:latin typeface="Cambria Math" panose="02040503050406030204" pitchFamily="18" charset="0"/>
                        </a:rPr>
                        <m:t> </m:t>
                      </m:r>
                    </m:oMath>
                  </m:oMathPara>
                </a14:m>
                <a:endParaRPr lang="en-US" sz="3200" dirty="0"/>
              </a:p>
            </p:txBody>
          </p:sp>
        </mc:Choice>
        <mc:Fallback xmlns="">
          <p:sp>
            <p:nvSpPr>
              <p:cNvPr id="11" name="TextBox 10">
                <a:extLst>
                  <a:ext uri="{FF2B5EF4-FFF2-40B4-BE49-F238E27FC236}">
                    <a16:creationId xmlns:a16="http://schemas.microsoft.com/office/drawing/2014/main" id="{EBE3B9FE-E3E4-4D2E-B805-02B2A52D474F}"/>
                  </a:ext>
                </a:extLst>
              </p:cNvPr>
              <p:cNvSpPr txBox="1">
                <a:spLocks noRot="1" noChangeAspect="1" noMove="1" noResize="1" noEditPoints="1" noAdjustHandles="1" noChangeArrowheads="1" noChangeShapeType="1" noTextEdit="1"/>
              </p:cNvSpPr>
              <p:nvPr/>
            </p:nvSpPr>
            <p:spPr>
              <a:xfrm>
                <a:off x="1484338" y="1257407"/>
                <a:ext cx="6175324" cy="584775"/>
              </a:xfrm>
              <a:prstGeom prst="rect">
                <a:avLst/>
              </a:prstGeom>
              <a:blipFill>
                <a:blip r:embed="rId3"/>
                <a:stretch>
                  <a:fillRect/>
                </a:stretch>
              </a:blipFill>
            </p:spPr>
            <p:txBody>
              <a:bodyPr/>
              <a:lstStyle/>
              <a:p>
                <a:r>
                  <a:rPr lang="en-US">
                    <a:noFill/>
                  </a:rPr>
                  <a:t> </a:t>
                </a:r>
              </a:p>
            </p:txBody>
          </p:sp>
        </mc:Fallback>
      </mc:AlternateContent>
      <p:sp>
        <p:nvSpPr>
          <p:cNvPr id="5" name="Text Placeholder 4">
            <a:extLst>
              <a:ext uri="{FF2B5EF4-FFF2-40B4-BE49-F238E27FC236}">
                <a16:creationId xmlns:a16="http://schemas.microsoft.com/office/drawing/2014/main" id="{E8CAA88D-91B5-4180-B472-41D46BF1BD03}"/>
              </a:ext>
            </a:extLst>
          </p:cNvPr>
          <p:cNvSpPr>
            <a:spLocks noGrp="1"/>
          </p:cNvSpPr>
          <p:nvPr>
            <p:ph type="body" sz="quarter" idx="11"/>
          </p:nvPr>
        </p:nvSpPr>
        <p:spPr/>
        <p:txBody>
          <a:bodyPr/>
          <a:lstStyle/>
          <a:p>
            <a:r>
              <a:rPr lang="en-US" dirty="0"/>
              <a:t>LOESS: Locally Estimated Scatterplot Smoothing</a:t>
            </a:r>
          </a:p>
        </p:txBody>
      </p:sp>
      <p:sp>
        <p:nvSpPr>
          <p:cNvPr id="7" name="Rectangle 6">
            <a:extLst>
              <a:ext uri="{FF2B5EF4-FFF2-40B4-BE49-F238E27FC236}">
                <a16:creationId xmlns:a16="http://schemas.microsoft.com/office/drawing/2014/main" id="{4B17F646-8938-4EC4-B621-836C79D8AC92}"/>
              </a:ext>
            </a:extLst>
          </p:cNvPr>
          <p:cNvSpPr/>
          <p:nvPr/>
        </p:nvSpPr>
        <p:spPr>
          <a:xfrm flipH="1">
            <a:off x="6422827" y="4458946"/>
            <a:ext cx="2486495" cy="1643274"/>
          </a:xfrm>
          <a:prstGeom prst="rect">
            <a:avLst/>
          </a:prstGeom>
          <a:solidFill>
            <a:schemeClr val="bg1">
              <a:lumMod val="65000"/>
            </a:schemeClr>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This is the “penalized regression” approach to smoothing, not moving average smoothing as done by LOESS and other techniques</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3BE1C213-F340-42E0-8027-41862221D202}"/>
                  </a:ext>
                </a:extLst>
              </p:cNvPr>
              <p:cNvSpPr txBox="1"/>
              <p:nvPr/>
            </p:nvSpPr>
            <p:spPr>
              <a:xfrm>
                <a:off x="578564" y="3021560"/>
                <a:ext cx="6175324" cy="143244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𝑓</m:t>
                      </m:r>
                      <m:d>
                        <m:dPr>
                          <m:ctrlPr>
                            <a:rPr lang="en-US" sz="3200" i="1" smtClean="0">
                              <a:latin typeface="Cambria Math" panose="02040503050406030204" pitchFamily="18" charset="0"/>
                            </a:rPr>
                          </m:ctrlPr>
                        </m:dPr>
                        <m:e>
                          <m:r>
                            <a:rPr lang="en-US" sz="3200" b="0" i="1" smtClean="0">
                              <a:latin typeface="Cambria Math" panose="02040503050406030204" pitchFamily="18" charset="0"/>
                            </a:rPr>
                            <m:t>𝑥</m:t>
                          </m:r>
                        </m:e>
                      </m:d>
                      <m:r>
                        <a:rPr lang="en-US" sz="3200" b="0" i="1" smtClean="0">
                          <a:latin typeface="Cambria Math" panose="02040503050406030204" pitchFamily="18" charset="0"/>
                        </a:rPr>
                        <m:t>=</m:t>
                      </m:r>
                      <m:nary>
                        <m:naryPr>
                          <m:chr m:val="∑"/>
                          <m:ctrlPr>
                            <a:rPr lang="en-US" sz="3200" b="0" i="1" smtClean="0">
                              <a:latin typeface="Cambria Math" panose="02040503050406030204" pitchFamily="18" charset="0"/>
                            </a:rPr>
                          </m:ctrlPr>
                        </m:naryPr>
                        <m:sub>
                          <m:r>
                            <m:rPr>
                              <m:brk m:alnAt="23"/>
                            </m:rPr>
                            <a:rPr lang="en-US" sz="3200" b="0" i="1" smtClean="0">
                              <a:latin typeface="Cambria Math" panose="02040503050406030204" pitchFamily="18" charset="0"/>
                            </a:rPr>
                            <m:t>𝑘</m:t>
                          </m:r>
                          <m:r>
                            <a:rPr lang="en-US" sz="3200" b="0" i="1" smtClean="0">
                              <a:latin typeface="Cambria Math" panose="02040503050406030204" pitchFamily="18" charset="0"/>
                            </a:rPr>
                            <m:t>=1</m:t>
                          </m:r>
                        </m:sub>
                        <m:sup>
                          <m:r>
                            <a:rPr lang="en-US" sz="3200" b="0" i="1" smtClean="0">
                              <a:latin typeface="Cambria Math" panose="02040503050406030204" pitchFamily="18" charset="0"/>
                              <a:ea typeface="Cambria Math" panose="02040503050406030204" pitchFamily="18" charset="0"/>
                            </a:rPr>
                            <m:t>∞</m:t>
                          </m:r>
                        </m:sup>
                        <m:e>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𝑎</m:t>
                              </m:r>
                            </m:e>
                            <m:sub>
                              <m:r>
                                <a:rPr lang="en-US" sz="3200" b="0" i="1" smtClean="0">
                                  <a:latin typeface="Cambria Math" panose="02040503050406030204" pitchFamily="18" charset="0"/>
                                </a:rPr>
                                <m:t>𝑘</m:t>
                              </m:r>
                            </m:sub>
                          </m:sSub>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𝑏</m:t>
                              </m:r>
                            </m:e>
                            <m:sub>
                              <m:r>
                                <a:rPr lang="en-US" sz="3200" b="0" i="1" smtClean="0">
                                  <a:latin typeface="Cambria Math" panose="02040503050406030204" pitchFamily="18" charset="0"/>
                                </a:rPr>
                                <m:t>𝑘</m:t>
                              </m:r>
                            </m:sub>
                          </m:sSub>
                          <m:d>
                            <m:dPr>
                              <m:ctrlPr>
                                <a:rPr lang="en-US" sz="3200" b="0" i="1" smtClean="0">
                                  <a:latin typeface="Cambria Math" panose="02040503050406030204" pitchFamily="18" charset="0"/>
                                </a:rPr>
                              </m:ctrlPr>
                            </m:dPr>
                            <m:e>
                              <m:r>
                                <a:rPr lang="en-US" sz="3200" b="0" i="1" smtClean="0">
                                  <a:latin typeface="Cambria Math" panose="02040503050406030204" pitchFamily="18" charset="0"/>
                                </a:rPr>
                                <m:t>𝑥</m:t>
                              </m:r>
                            </m:e>
                          </m:d>
                        </m:e>
                      </m:nary>
                      <m:r>
                        <a:rPr lang="en-US" sz="3200" i="1">
                          <a:latin typeface="Cambria Math" panose="02040503050406030204" pitchFamily="18" charset="0"/>
                        </a:rPr>
                        <m:t> </m:t>
                      </m:r>
                    </m:oMath>
                  </m:oMathPara>
                </a14:m>
                <a:endParaRPr lang="en-US" sz="3200" dirty="0"/>
              </a:p>
            </p:txBody>
          </p:sp>
        </mc:Choice>
        <mc:Fallback xmlns="">
          <p:sp>
            <p:nvSpPr>
              <p:cNvPr id="6" name="TextBox 5">
                <a:extLst>
                  <a:ext uri="{FF2B5EF4-FFF2-40B4-BE49-F238E27FC236}">
                    <a16:creationId xmlns:a16="http://schemas.microsoft.com/office/drawing/2014/main" id="{3BE1C213-F340-42E0-8027-41862221D202}"/>
                  </a:ext>
                </a:extLst>
              </p:cNvPr>
              <p:cNvSpPr txBox="1">
                <a:spLocks noRot="1" noChangeAspect="1" noMove="1" noResize="1" noEditPoints="1" noAdjustHandles="1" noChangeArrowheads="1" noChangeShapeType="1" noTextEdit="1"/>
              </p:cNvSpPr>
              <p:nvPr/>
            </p:nvSpPr>
            <p:spPr>
              <a:xfrm>
                <a:off x="578564" y="3021560"/>
                <a:ext cx="6175324" cy="1432443"/>
              </a:xfrm>
              <a:prstGeom prst="rect">
                <a:avLst/>
              </a:prstGeom>
              <a:blipFill>
                <a:blip r:embed="rId4"/>
                <a:stretch>
                  <a:fillRect/>
                </a:stretch>
              </a:blipFill>
            </p:spPr>
            <p:txBody>
              <a:bodyPr/>
              <a:lstStyle/>
              <a:p>
                <a:r>
                  <a:rPr lang="en-US">
                    <a:noFill/>
                  </a:rPr>
                  <a:t> </a:t>
                </a:r>
              </a:p>
            </p:txBody>
          </p:sp>
        </mc:Fallback>
      </mc:AlternateContent>
      <p:sp>
        <p:nvSpPr>
          <p:cNvPr id="8" name="Rectangle 7">
            <a:extLst>
              <a:ext uri="{FF2B5EF4-FFF2-40B4-BE49-F238E27FC236}">
                <a16:creationId xmlns:a16="http://schemas.microsoft.com/office/drawing/2014/main" id="{49DB1EF1-84AE-4EE2-9DB3-B9A97D0E2A96}"/>
              </a:ext>
            </a:extLst>
          </p:cNvPr>
          <p:cNvSpPr/>
          <p:nvPr/>
        </p:nvSpPr>
        <p:spPr>
          <a:xfrm>
            <a:off x="4196108" y="1131233"/>
            <a:ext cx="2411726" cy="837121"/>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6EB8727-9331-4AA1-BD16-C6D67EF453A1}"/>
              </a:ext>
            </a:extLst>
          </p:cNvPr>
          <p:cNvSpPr/>
          <p:nvPr/>
        </p:nvSpPr>
        <p:spPr>
          <a:xfrm>
            <a:off x="1604078" y="3021561"/>
            <a:ext cx="4124296" cy="143156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33FAE248-4AA4-4B6A-A6BC-CE8709FB2C51}"/>
              </a:ext>
            </a:extLst>
          </p:cNvPr>
          <p:cNvCxnSpPr>
            <a:cxnSpLocks/>
          </p:cNvCxnSpPr>
          <p:nvPr/>
        </p:nvCxnSpPr>
        <p:spPr>
          <a:xfrm flipV="1">
            <a:off x="1604078" y="1968355"/>
            <a:ext cx="2592030" cy="1046922"/>
          </a:xfrm>
          <a:prstGeom prst="line">
            <a:avLst/>
          </a:prstGeom>
          <a:ln w="762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98AB79E-2E8E-4FE1-97ED-A424F3F3579D}"/>
              </a:ext>
            </a:extLst>
          </p:cNvPr>
          <p:cNvCxnSpPr>
            <a:cxnSpLocks/>
          </p:cNvCxnSpPr>
          <p:nvPr/>
        </p:nvCxnSpPr>
        <p:spPr>
          <a:xfrm flipV="1">
            <a:off x="5728374" y="1962953"/>
            <a:ext cx="879460" cy="1052324"/>
          </a:xfrm>
          <a:prstGeom prst="line">
            <a:avLst/>
          </a:prstGeom>
          <a:ln w="762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209044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4129D96-166F-43E1-A653-7415CCB7C30A}"/>
              </a:ext>
            </a:extLst>
          </p:cNvPr>
          <p:cNvSpPr>
            <a:spLocks noGrp="1"/>
          </p:cNvSpPr>
          <p:nvPr>
            <p:ph type="title"/>
          </p:nvPr>
        </p:nvSpPr>
        <p:spPr/>
        <p:txBody>
          <a:bodyPr/>
          <a:lstStyle/>
          <a:p>
            <a:r>
              <a:rPr lang="en-US" dirty="0"/>
              <a:t>When smoothing, we assume the arbitrary function can be decomposed into other functions we know</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EBE3B9FE-E3E4-4D2E-B805-02B2A52D474F}"/>
                  </a:ext>
                </a:extLst>
              </p:cNvPr>
              <p:cNvSpPr txBox="1"/>
              <p:nvPr/>
            </p:nvSpPr>
            <p:spPr>
              <a:xfrm>
                <a:off x="1484338" y="1257407"/>
                <a:ext cx="6175324"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3200" i="1" smtClean="0">
                              <a:latin typeface="Cambria Math" panose="02040503050406030204" pitchFamily="18" charset="0"/>
                            </a:rPr>
                          </m:ctrlPr>
                        </m:sSubPr>
                        <m:e>
                          <m:r>
                            <m:rPr>
                              <m:nor/>
                            </m:rPr>
                            <a:rPr lang="en-US" sz="3200" b="0" i="0" smtClean="0">
                              <a:latin typeface="Cambria Math" panose="02040503050406030204" pitchFamily="18" charset="0"/>
                              <a:ea typeface="Cambria Math" panose="02040503050406030204" pitchFamily="18" charset="0"/>
                            </a:rPr>
                            <m:t>range</m:t>
                          </m:r>
                        </m:e>
                        <m:sub>
                          <m:r>
                            <a:rPr lang="en-US" sz="3200" b="0" i="1" smtClean="0">
                              <a:latin typeface="Cambria Math" panose="02040503050406030204" pitchFamily="18" charset="0"/>
                            </a:rPr>
                            <m:t>𝑖</m:t>
                          </m:r>
                        </m:sub>
                      </m:sSub>
                      <m:r>
                        <a:rPr lang="en-US" sz="3200" i="1">
                          <a:latin typeface="Cambria Math" panose="02040503050406030204" pitchFamily="18" charset="0"/>
                        </a:rPr>
                        <m:t>=</m:t>
                      </m:r>
                      <m:sSub>
                        <m:sSubPr>
                          <m:ctrlPr>
                            <a:rPr lang="en-US" sz="3200" i="1">
                              <a:latin typeface="Cambria Math" panose="02040503050406030204" pitchFamily="18" charset="0"/>
                            </a:rPr>
                          </m:ctrlPr>
                        </m:sSubPr>
                        <m:e>
                          <m:r>
                            <a:rPr lang="en-US" sz="3200" i="1">
                              <a:latin typeface="Cambria Math" panose="02040503050406030204" pitchFamily="18" charset="0"/>
                            </a:rPr>
                            <m:t>𝛽</m:t>
                          </m:r>
                        </m:e>
                        <m:sub>
                          <m:r>
                            <a:rPr lang="en-US" sz="3200" i="1">
                              <a:latin typeface="Cambria Math" panose="02040503050406030204" pitchFamily="18" charset="0"/>
                            </a:rPr>
                            <m:t>0</m:t>
                          </m:r>
                        </m:sub>
                      </m:sSub>
                      <m:r>
                        <a:rPr lang="en-US" sz="3200" i="1">
                          <a:latin typeface="Cambria Math" panose="02040503050406030204" pitchFamily="18" charset="0"/>
                        </a:rPr>
                        <m:t>+</m:t>
                      </m:r>
                      <m:r>
                        <a:rPr lang="en-US" sz="3200" b="0" i="1" smtClean="0">
                          <a:latin typeface="Cambria Math" panose="02040503050406030204" pitchFamily="18" charset="0"/>
                        </a:rPr>
                        <m:t>𝑓</m:t>
                      </m:r>
                      <m:d>
                        <m:dPr>
                          <m:ctrlPr>
                            <a:rPr lang="en-US" sz="3200" i="1" smtClean="0">
                              <a:latin typeface="Cambria Math" panose="02040503050406030204" pitchFamily="18" charset="0"/>
                            </a:rPr>
                          </m:ctrlPr>
                        </m:dPr>
                        <m:e>
                          <m:sSub>
                            <m:sSubPr>
                              <m:ctrlPr>
                                <a:rPr lang="en-US" sz="3200" i="1">
                                  <a:latin typeface="Cambria Math" panose="02040503050406030204" pitchFamily="18" charset="0"/>
                                </a:rPr>
                              </m:ctrlPr>
                            </m:sSubPr>
                            <m:e>
                              <m:r>
                                <m:rPr>
                                  <m:nor/>
                                </m:rPr>
                                <a:rPr lang="en-US" sz="3200">
                                  <a:latin typeface="Cambria Math" panose="02040503050406030204" pitchFamily="18" charset="0"/>
                                  <a:ea typeface="Cambria Math" panose="02040503050406030204" pitchFamily="18" charset="0"/>
                                </a:rPr>
                                <m:t>airspeed</m:t>
                              </m:r>
                            </m:e>
                            <m:sub>
                              <m:r>
                                <a:rPr lang="en-US" sz="3200" i="1">
                                  <a:latin typeface="Cambria Math" panose="02040503050406030204" pitchFamily="18" charset="0"/>
                                </a:rPr>
                                <m:t>𝑖</m:t>
                              </m:r>
                            </m:sub>
                          </m:sSub>
                        </m:e>
                      </m:d>
                      <m:r>
                        <a:rPr lang="en-US" sz="3200" b="0" i="1" smtClean="0">
                          <a:latin typeface="Cambria Math" panose="02040503050406030204" pitchFamily="18" charset="0"/>
                        </a:rPr>
                        <m:t>+</m:t>
                      </m:r>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ea typeface="Cambria Math" panose="02040503050406030204" pitchFamily="18" charset="0"/>
                            </a:rPr>
                            <m:t>𝜖</m:t>
                          </m:r>
                        </m:e>
                        <m:sub>
                          <m:r>
                            <a:rPr lang="en-US" sz="3200" b="0" i="1" smtClean="0">
                              <a:latin typeface="Cambria Math" panose="02040503050406030204" pitchFamily="18" charset="0"/>
                            </a:rPr>
                            <m:t>𝑖</m:t>
                          </m:r>
                        </m:sub>
                      </m:sSub>
                      <m:r>
                        <a:rPr lang="en-US" sz="3200" i="1">
                          <a:latin typeface="Cambria Math" panose="02040503050406030204" pitchFamily="18" charset="0"/>
                        </a:rPr>
                        <m:t> </m:t>
                      </m:r>
                    </m:oMath>
                  </m:oMathPara>
                </a14:m>
                <a:endParaRPr lang="en-US" sz="3200" dirty="0"/>
              </a:p>
            </p:txBody>
          </p:sp>
        </mc:Choice>
        <mc:Fallback xmlns="">
          <p:sp>
            <p:nvSpPr>
              <p:cNvPr id="11" name="TextBox 10">
                <a:extLst>
                  <a:ext uri="{FF2B5EF4-FFF2-40B4-BE49-F238E27FC236}">
                    <a16:creationId xmlns:a16="http://schemas.microsoft.com/office/drawing/2014/main" id="{EBE3B9FE-E3E4-4D2E-B805-02B2A52D474F}"/>
                  </a:ext>
                </a:extLst>
              </p:cNvPr>
              <p:cNvSpPr txBox="1">
                <a:spLocks noRot="1" noChangeAspect="1" noMove="1" noResize="1" noEditPoints="1" noAdjustHandles="1" noChangeArrowheads="1" noChangeShapeType="1" noTextEdit="1"/>
              </p:cNvSpPr>
              <p:nvPr/>
            </p:nvSpPr>
            <p:spPr>
              <a:xfrm>
                <a:off x="1484338" y="1257407"/>
                <a:ext cx="6175324" cy="584775"/>
              </a:xfrm>
              <a:prstGeom prst="rect">
                <a:avLst/>
              </a:prstGeom>
              <a:blipFill>
                <a:blip r:embed="rId3"/>
                <a:stretch>
                  <a:fillRect/>
                </a:stretch>
              </a:blipFill>
            </p:spPr>
            <p:txBody>
              <a:bodyPr/>
              <a:lstStyle/>
              <a:p>
                <a:r>
                  <a:rPr lang="en-US">
                    <a:noFill/>
                  </a:rPr>
                  <a:t> </a:t>
                </a:r>
              </a:p>
            </p:txBody>
          </p:sp>
        </mc:Fallback>
      </mc:AlternateContent>
      <p:sp>
        <p:nvSpPr>
          <p:cNvPr id="5" name="Text Placeholder 4">
            <a:extLst>
              <a:ext uri="{FF2B5EF4-FFF2-40B4-BE49-F238E27FC236}">
                <a16:creationId xmlns:a16="http://schemas.microsoft.com/office/drawing/2014/main" id="{E8CAA88D-91B5-4180-B472-41D46BF1BD03}"/>
              </a:ext>
            </a:extLst>
          </p:cNvPr>
          <p:cNvSpPr>
            <a:spLocks noGrp="1"/>
          </p:cNvSpPr>
          <p:nvPr>
            <p:ph type="body" sz="quarter" idx="11"/>
          </p:nvPr>
        </p:nvSpPr>
        <p:spPr/>
        <p:txBody>
          <a:bodyPr/>
          <a:lstStyle/>
          <a:p>
            <a:endParaRPr lang="en-US"/>
          </a:p>
        </p:txBody>
      </p:sp>
      <p:sp>
        <p:nvSpPr>
          <p:cNvPr id="7" name="Rectangle 6">
            <a:extLst>
              <a:ext uri="{FF2B5EF4-FFF2-40B4-BE49-F238E27FC236}">
                <a16:creationId xmlns:a16="http://schemas.microsoft.com/office/drawing/2014/main" id="{4B17F646-8938-4EC4-B621-836C79D8AC92}"/>
              </a:ext>
            </a:extLst>
          </p:cNvPr>
          <p:cNvSpPr/>
          <p:nvPr/>
        </p:nvSpPr>
        <p:spPr>
          <a:xfrm flipH="1">
            <a:off x="6096768" y="4458946"/>
            <a:ext cx="2812554" cy="1141647"/>
          </a:xfrm>
          <a:prstGeom prst="rect">
            <a:avLst/>
          </a:prstGeom>
          <a:solidFill>
            <a:schemeClr val="bg1">
              <a:lumMod val="65000"/>
            </a:schemeClr>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The set of basis functions is called a basis; when picking this set we are picking a basis</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3BE1C213-F340-42E0-8027-41862221D202}"/>
                  </a:ext>
                </a:extLst>
              </p:cNvPr>
              <p:cNvSpPr txBox="1"/>
              <p:nvPr/>
            </p:nvSpPr>
            <p:spPr>
              <a:xfrm>
                <a:off x="578564" y="3021560"/>
                <a:ext cx="6175324" cy="143244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𝑓</m:t>
                      </m:r>
                      <m:d>
                        <m:dPr>
                          <m:ctrlPr>
                            <a:rPr lang="en-US" sz="3200" i="1" smtClean="0">
                              <a:latin typeface="Cambria Math" panose="02040503050406030204" pitchFamily="18" charset="0"/>
                            </a:rPr>
                          </m:ctrlPr>
                        </m:dPr>
                        <m:e>
                          <m:r>
                            <a:rPr lang="en-US" sz="3200" b="0" i="1" smtClean="0">
                              <a:latin typeface="Cambria Math" panose="02040503050406030204" pitchFamily="18" charset="0"/>
                            </a:rPr>
                            <m:t>𝑥</m:t>
                          </m:r>
                        </m:e>
                      </m:d>
                      <m:r>
                        <a:rPr lang="en-US" sz="3200" b="0" i="1" smtClean="0">
                          <a:latin typeface="Cambria Math" panose="02040503050406030204" pitchFamily="18" charset="0"/>
                        </a:rPr>
                        <m:t>=</m:t>
                      </m:r>
                      <m:nary>
                        <m:naryPr>
                          <m:chr m:val="∑"/>
                          <m:ctrlPr>
                            <a:rPr lang="en-US" sz="3200" b="0" i="1" smtClean="0">
                              <a:latin typeface="Cambria Math" panose="02040503050406030204" pitchFamily="18" charset="0"/>
                            </a:rPr>
                          </m:ctrlPr>
                        </m:naryPr>
                        <m:sub>
                          <m:r>
                            <m:rPr>
                              <m:brk m:alnAt="23"/>
                            </m:rPr>
                            <a:rPr lang="en-US" sz="3200" b="0" i="1" smtClean="0">
                              <a:latin typeface="Cambria Math" panose="02040503050406030204" pitchFamily="18" charset="0"/>
                            </a:rPr>
                            <m:t>𝑘</m:t>
                          </m:r>
                          <m:r>
                            <a:rPr lang="en-US" sz="3200" b="0" i="1" smtClean="0">
                              <a:latin typeface="Cambria Math" panose="02040503050406030204" pitchFamily="18" charset="0"/>
                            </a:rPr>
                            <m:t>=1</m:t>
                          </m:r>
                        </m:sub>
                        <m:sup>
                          <m:r>
                            <a:rPr lang="en-US" sz="3200" b="0" i="1" smtClean="0">
                              <a:latin typeface="Cambria Math" panose="02040503050406030204" pitchFamily="18" charset="0"/>
                              <a:ea typeface="Cambria Math" panose="02040503050406030204" pitchFamily="18" charset="0"/>
                            </a:rPr>
                            <m:t>∞</m:t>
                          </m:r>
                        </m:sup>
                        <m:e>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𝑎</m:t>
                              </m:r>
                            </m:e>
                            <m:sub>
                              <m:r>
                                <a:rPr lang="en-US" sz="3200" b="0" i="1" smtClean="0">
                                  <a:latin typeface="Cambria Math" panose="02040503050406030204" pitchFamily="18" charset="0"/>
                                </a:rPr>
                                <m:t>𝑘</m:t>
                              </m:r>
                            </m:sub>
                          </m:sSub>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𝑏</m:t>
                              </m:r>
                            </m:e>
                            <m:sub>
                              <m:r>
                                <a:rPr lang="en-US" sz="3200" b="0" i="1" smtClean="0">
                                  <a:latin typeface="Cambria Math" panose="02040503050406030204" pitchFamily="18" charset="0"/>
                                </a:rPr>
                                <m:t>𝑘</m:t>
                              </m:r>
                            </m:sub>
                          </m:sSub>
                          <m:d>
                            <m:dPr>
                              <m:ctrlPr>
                                <a:rPr lang="en-US" sz="3200" b="0" i="1" smtClean="0">
                                  <a:latin typeface="Cambria Math" panose="02040503050406030204" pitchFamily="18" charset="0"/>
                                </a:rPr>
                              </m:ctrlPr>
                            </m:dPr>
                            <m:e>
                              <m:r>
                                <a:rPr lang="en-US" sz="3200" b="0" i="1" smtClean="0">
                                  <a:latin typeface="Cambria Math" panose="02040503050406030204" pitchFamily="18" charset="0"/>
                                </a:rPr>
                                <m:t>𝑥</m:t>
                              </m:r>
                            </m:e>
                          </m:d>
                        </m:e>
                      </m:nary>
                      <m:r>
                        <a:rPr lang="en-US" sz="3200" i="1">
                          <a:latin typeface="Cambria Math" panose="02040503050406030204" pitchFamily="18" charset="0"/>
                        </a:rPr>
                        <m:t> </m:t>
                      </m:r>
                    </m:oMath>
                  </m:oMathPara>
                </a14:m>
                <a:endParaRPr lang="en-US" sz="3200" dirty="0"/>
              </a:p>
            </p:txBody>
          </p:sp>
        </mc:Choice>
        <mc:Fallback xmlns="">
          <p:sp>
            <p:nvSpPr>
              <p:cNvPr id="6" name="TextBox 5">
                <a:extLst>
                  <a:ext uri="{FF2B5EF4-FFF2-40B4-BE49-F238E27FC236}">
                    <a16:creationId xmlns:a16="http://schemas.microsoft.com/office/drawing/2014/main" id="{3BE1C213-F340-42E0-8027-41862221D202}"/>
                  </a:ext>
                </a:extLst>
              </p:cNvPr>
              <p:cNvSpPr txBox="1">
                <a:spLocks noRot="1" noChangeAspect="1" noMove="1" noResize="1" noEditPoints="1" noAdjustHandles="1" noChangeArrowheads="1" noChangeShapeType="1" noTextEdit="1"/>
              </p:cNvSpPr>
              <p:nvPr/>
            </p:nvSpPr>
            <p:spPr>
              <a:xfrm>
                <a:off x="578564" y="3021560"/>
                <a:ext cx="6175324" cy="1432443"/>
              </a:xfrm>
              <a:prstGeom prst="rect">
                <a:avLst/>
              </a:prstGeom>
              <a:blipFill>
                <a:blip r:embed="rId4"/>
                <a:stretch>
                  <a:fillRect/>
                </a:stretch>
              </a:blipFill>
            </p:spPr>
            <p:txBody>
              <a:bodyPr/>
              <a:lstStyle/>
              <a:p>
                <a:r>
                  <a:rPr lang="en-US">
                    <a:noFill/>
                  </a:rPr>
                  <a:t> </a:t>
                </a:r>
              </a:p>
            </p:txBody>
          </p:sp>
        </mc:Fallback>
      </mc:AlternateContent>
      <p:grpSp>
        <p:nvGrpSpPr>
          <p:cNvPr id="20" name="Group 19">
            <a:extLst>
              <a:ext uri="{FF2B5EF4-FFF2-40B4-BE49-F238E27FC236}">
                <a16:creationId xmlns:a16="http://schemas.microsoft.com/office/drawing/2014/main" id="{9C5F0A24-8FDB-4F89-86DE-869BEC6E6663}"/>
              </a:ext>
            </a:extLst>
          </p:cNvPr>
          <p:cNvGrpSpPr/>
          <p:nvPr/>
        </p:nvGrpSpPr>
        <p:grpSpPr>
          <a:xfrm>
            <a:off x="2283892" y="3424467"/>
            <a:ext cx="2385468" cy="2208914"/>
            <a:chOff x="2283892" y="3424467"/>
            <a:chExt cx="2385468" cy="2208914"/>
          </a:xfrm>
        </p:grpSpPr>
        <p:sp>
          <p:nvSpPr>
            <p:cNvPr id="14" name="Rectangle 13">
              <a:extLst>
                <a:ext uri="{FF2B5EF4-FFF2-40B4-BE49-F238E27FC236}">
                  <a16:creationId xmlns:a16="http://schemas.microsoft.com/office/drawing/2014/main" id="{4D65C1E9-7709-4189-85A7-F349945D7A25}"/>
                </a:ext>
              </a:extLst>
            </p:cNvPr>
            <p:cNvSpPr/>
            <p:nvPr/>
          </p:nvSpPr>
          <p:spPr>
            <a:xfrm flipH="1">
              <a:off x="2283892" y="4935104"/>
              <a:ext cx="2385468" cy="698277"/>
            </a:xfrm>
            <a:prstGeom prst="rect">
              <a:avLst/>
            </a:prstGeom>
            <a:solidFill>
              <a:srgbClr val="FFFF00"/>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Coefficients; we need to estimate these</a:t>
              </a:r>
            </a:p>
          </p:txBody>
        </p:sp>
        <p:cxnSp>
          <p:nvCxnSpPr>
            <p:cNvPr id="15" name="Straight Arrow Connector 14">
              <a:extLst>
                <a:ext uri="{FF2B5EF4-FFF2-40B4-BE49-F238E27FC236}">
                  <a16:creationId xmlns:a16="http://schemas.microsoft.com/office/drawing/2014/main" id="{087E6D62-B487-4E2D-9C8A-11F681D4BFBD}"/>
                </a:ext>
              </a:extLst>
            </p:cNvPr>
            <p:cNvCxnSpPr>
              <a:cxnSpLocks/>
              <a:stCxn id="14" idx="0"/>
            </p:cNvCxnSpPr>
            <p:nvPr/>
          </p:nvCxnSpPr>
          <p:spPr>
            <a:xfrm flipV="1">
              <a:off x="3476626" y="3994030"/>
              <a:ext cx="376236" cy="941074"/>
            </a:xfrm>
            <a:prstGeom prst="straightConnector1">
              <a:avLst/>
            </a:prstGeom>
            <a:ln w="571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174CCB5C-F074-4E70-81C5-2054E2A600E9}"/>
                </a:ext>
              </a:extLst>
            </p:cNvPr>
            <p:cNvSpPr/>
            <p:nvPr/>
          </p:nvSpPr>
          <p:spPr>
            <a:xfrm>
              <a:off x="3761007" y="3424467"/>
              <a:ext cx="569116" cy="620882"/>
            </a:xfrm>
            <a:prstGeom prst="rect">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68255E85-CD91-41F2-9D83-236475FC51BE}"/>
              </a:ext>
            </a:extLst>
          </p:cNvPr>
          <p:cNvGrpSpPr/>
          <p:nvPr/>
        </p:nvGrpSpPr>
        <p:grpSpPr>
          <a:xfrm>
            <a:off x="4330122" y="2478732"/>
            <a:ext cx="3735576" cy="1566617"/>
            <a:chOff x="517246" y="4935104"/>
            <a:chExt cx="3735576" cy="1566617"/>
          </a:xfrm>
        </p:grpSpPr>
        <p:sp>
          <p:nvSpPr>
            <p:cNvPr id="22" name="Rectangle 21">
              <a:extLst>
                <a:ext uri="{FF2B5EF4-FFF2-40B4-BE49-F238E27FC236}">
                  <a16:creationId xmlns:a16="http://schemas.microsoft.com/office/drawing/2014/main" id="{2C6618CB-F158-4EA5-BB46-3BED7CB3E0FC}"/>
                </a:ext>
              </a:extLst>
            </p:cNvPr>
            <p:cNvSpPr/>
            <p:nvPr/>
          </p:nvSpPr>
          <p:spPr>
            <a:xfrm flipH="1">
              <a:off x="2283892" y="4935104"/>
              <a:ext cx="1968930" cy="698277"/>
            </a:xfrm>
            <a:prstGeom prst="rect">
              <a:avLst/>
            </a:prstGeom>
            <a:solidFill>
              <a:srgbClr val="FFFF00"/>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Basis functions; we choose these</a:t>
              </a:r>
            </a:p>
          </p:txBody>
        </p:sp>
        <p:cxnSp>
          <p:nvCxnSpPr>
            <p:cNvPr id="23" name="Straight Arrow Connector 22">
              <a:extLst>
                <a:ext uri="{FF2B5EF4-FFF2-40B4-BE49-F238E27FC236}">
                  <a16:creationId xmlns:a16="http://schemas.microsoft.com/office/drawing/2014/main" id="{03A44CCC-663B-43F8-80DC-B40BD92A7410}"/>
                </a:ext>
              </a:extLst>
            </p:cNvPr>
            <p:cNvCxnSpPr>
              <a:cxnSpLocks/>
            </p:cNvCxnSpPr>
            <p:nvPr/>
          </p:nvCxnSpPr>
          <p:spPr>
            <a:xfrm flipH="1">
              <a:off x="1500996" y="5659102"/>
              <a:ext cx="782896" cy="408439"/>
            </a:xfrm>
            <a:prstGeom prst="straightConnector1">
              <a:avLst/>
            </a:prstGeom>
            <a:ln w="571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3A3FEF89-AD70-4D10-9DF8-F813CF084ECF}"/>
                </a:ext>
              </a:extLst>
            </p:cNvPr>
            <p:cNvSpPr/>
            <p:nvPr/>
          </p:nvSpPr>
          <p:spPr>
            <a:xfrm>
              <a:off x="517246" y="5880839"/>
              <a:ext cx="983749" cy="620882"/>
            </a:xfrm>
            <a:prstGeom prst="rect">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0382825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4129D96-166F-43E1-A653-7415CCB7C30A}"/>
              </a:ext>
            </a:extLst>
          </p:cNvPr>
          <p:cNvSpPr>
            <a:spLocks noGrp="1"/>
          </p:cNvSpPr>
          <p:nvPr>
            <p:ph type="title"/>
          </p:nvPr>
        </p:nvSpPr>
        <p:spPr/>
        <p:txBody>
          <a:bodyPr/>
          <a:lstStyle/>
          <a:p>
            <a:r>
              <a:rPr lang="en-US" dirty="0"/>
              <a:t>When smoothing, we assume the arbitrary function can be decomposed into other functions we know</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EBE3B9FE-E3E4-4D2E-B805-02B2A52D474F}"/>
                  </a:ext>
                </a:extLst>
              </p:cNvPr>
              <p:cNvSpPr txBox="1"/>
              <p:nvPr/>
            </p:nvSpPr>
            <p:spPr>
              <a:xfrm>
                <a:off x="1484338" y="1257407"/>
                <a:ext cx="6175324"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3200" i="1" smtClean="0">
                              <a:latin typeface="Cambria Math" panose="02040503050406030204" pitchFamily="18" charset="0"/>
                            </a:rPr>
                          </m:ctrlPr>
                        </m:sSubPr>
                        <m:e>
                          <m:r>
                            <m:rPr>
                              <m:nor/>
                            </m:rPr>
                            <a:rPr lang="en-US" sz="3200" b="0" i="0" smtClean="0">
                              <a:latin typeface="Cambria Math" panose="02040503050406030204" pitchFamily="18" charset="0"/>
                              <a:ea typeface="Cambria Math" panose="02040503050406030204" pitchFamily="18" charset="0"/>
                            </a:rPr>
                            <m:t>range</m:t>
                          </m:r>
                        </m:e>
                        <m:sub>
                          <m:r>
                            <a:rPr lang="en-US" sz="3200" b="0" i="1" smtClean="0">
                              <a:latin typeface="Cambria Math" panose="02040503050406030204" pitchFamily="18" charset="0"/>
                            </a:rPr>
                            <m:t>𝑖</m:t>
                          </m:r>
                        </m:sub>
                      </m:sSub>
                      <m:r>
                        <a:rPr lang="en-US" sz="3200" i="1">
                          <a:latin typeface="Cambria Math" panose="02040503050406030204" pitchFamily="18" charset="0"/>
                        </a:rPr>
                        <m:t>=</m:t>
                      </m:r>
                      <m:sSub>
                        <m:sSubPr>
                          <m:ctrlPr>
                            <a:rPr lang="en-US" sz="3200" i="1">
                              <a:latin typeface="Cambria Math" panose="02040503050406030204" pitchFamily="18" charset="0"/>
                            </a:rPr>
                          </m:ctrlPr>
                        </m:sSubPr>
                        <m:e>
                          <m:r>
                            <a:rPr lang="en-US" sz="3200" i="1">
                              <a:latin typeface="Cambria Math" panose="02040503050406030204" pitchFamily="18" charset="0"/>
                            </a:rPr>
                            <m:t>𝛽</m:t>
                          </m:r>
                        </m:e>
                        <m:sub>
                          <m:r>
                            <a:rPr lang="en-US" sz="3200" i="1">
                              <a:latin typeface="Cambria Math" panose="02040503050406030204" pitchFamily="18" charset="0"/>
                            </a:rPr>
                            <m:t>0</m:t>
                          </m:r>
                        </m:sub>
                      </m:sSub>
                      <m:r>
                        <a:rPr lang="en-US" sz="3200" i="1">
                          <a:latin typeface="Cambria Math" panose="02040503050406030204" pitchFamily="18" charset="0"/>
                        </a:rPr>
                        <m:t>+</m:t>
                      </m:r>
                      <m:r>
                        <a:rPr lang="en-US" sz="3200" b="0" i="1" smtClean="0">
                          <a:latin typeface="Cambria Math" panose="02040503050406030204" pitchFamily="18" charset="0"/>
                        </a:rPr>
                        <m:t>𝑓</m:t>
                      </m:r>
                      <m:d>
                        <m:dPr>
                          <m:ctrlPr>
                            <a:rPr lang="en-US" sz="3200" i="1" smtClean="0">
                              <a:latin typeface="Cambria Math" panose="02040503050406030204" pitchFamily="18" charset="0"/>
                            </a:rPr>
                          </m:ctrlPr>
                        </m:dPr>
                        <m:e>
                          <m:sSub>
                            <m:sSubPr>
                              <m:ctrlPr>
                                <a:rPr lang="en-US" sz="3200" i="1">
                                  <a:latin typeface="Cambria Math" panose="02040503050406030204" pitchFamily="18" charset="0"/>
                                </a:rPr>
                              </m:ctrlPr>
                            </m:sSubPr>
                            <m:e>
                              <m:r>
                                <m:rPr>
                                  <m:nor/>
                                </m:rPr>
                                <a:rPr lang="en-US" sz="3200">
                                  <a:latin typeface="Cambria Math" panose="02040503050406030204" pitchFamily="18" charset="0"/>
                                  <a:ea typeface="Cambria Math" panose="02040503050406030204" pitchFamily="18" charset="0"/>
                                </a:rPr>
                                <m:t>airspeed</m:t>
                              </m:r>
                            </m:e>
                            <m:sub>
                              <m:r>
                                <a:rPr lang="en-US" sz="3200" i="1">
                                  <a:latin typeface="Cambria Math" panose="02040503050406030204" pitchFamily="18" charset="0"/>
                                </a:rPr>
                                <m:t>𝑖</m:t>
                              </m:r>
                            </m:sub>
                          </m:sSub>
                        </m:e>
                      </m:d>
                      <m:r>
                        <a:rPr lang="en-US" sz="3200" b="0" i="1" smtClean="0">
                          <a:latin typeface="Cambria Math" panose="02040503050406030204" pitchFamily="18" charset="0"/>
                        </a:rPr>
                        <m:t>+</m:t>
                      </m:r>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ea typeface="Cambria Math" panose="02040503050406030204" pitchFamily="18" charset="0"/>
                            </a:rPr>
                            <m:t>𝜖</m:t>
                          </m:r>
                        </m:e>
                        <m:sub>
                          <m:r>
                            <a:rPr lang="en-US" sz="3200" b="0" i="1" smtClean="0">
                              <a:latin typeface="Cambria Math" panose="02040503050406030204" pitchFamily="18" charset="0"/>
                            </a:rPr>
                            <m:t>𝑖</m:t>
                          </m:r>
                        </m:sub>
                      </m:sSub>
                      <m:r>
                        <a:rPr lang="en-US" sz="3200" i="1">
                          <a:latin typeface="Cambria Math" panose="02040503050406030204" pitchFamily="18" charset="0"/>
                        </a:rPr>
                        <m:t> </m:t>
                      </m:r>
                    </m:oMath>
                  </m:oMathPara>
                </a14:m>
                <a:endParaRPr lang="en-US" sz="3200" dirty="0"/>
              </a:p>
            </p:txBody>
          </p:sp>
        </mc:Choice>
        <mc:Fallback xmlns="">
          <p:sp>
            <p:nvSpPr>
              <p:cNvPr id="11" name="TextBox 10">
                <a:extLst>
                  <a:ext uri="{FF2B5EF4-FFF2-40B4-BE49-F238E27FC236}">
                    <a16:creationId xmlns:a16="http://schemas.microsoft.com/office/drawing/2014/main" id="{EBE3B9FE-E3E4-4D2E-B805-02B2A52D474F}"/>
                  </a:ext>
                </a:extLst>
              </p:cNvPr>
              <p:cNvSpPr txBox="1">
                <a:spLocks noRot="1" noChangeAspect="1" noMove="1" noResize="1" noEditPoints="1" noAdjustHandles="1" noChangeArrowheads="1" noChangeShapeType="1" noTextEdit="1"/>
              </p:cNvSpPr>
              <p:nvPr/>
            </p:nvSpPr>
            <p:spPr>
              <a:xfrm>
                <a:off x="1484338" y="1257407"/>
                <a:ext cx="6175324" cy="584775"/>
              </a:xfrm>
              <a:prstGeom prst="rect">
                <a:avLst/>
              </a:prstGeom>
              <a:blipFill>
                <a:blip r:embed="rId3"/>
                <a:stretch>
                  <a:fillRect/>
                </a:stretch>
              </a:blipFill>
            </p:spPr>
            <p:txBody>
              <a:bodyPr/>
              <a:lstStyle/>
              <a:p>
                <a:r>
                  <a:rPr lang="en-US">
                    <a:noFill/>
                  </a:rPr>
                  <a:t> </a:t>
                </a:r>
              </a:p>
            </p:txBody>
          </p:sp>
        </mc:Fallback>
      </mc:AlternateContent>
      <p:sp>
        <p:nvSpPr>
          <p:cNvPr id="5" name="Text Placeholder 4">
            <a:extLst>
              <a:ext uri="{FF2B5EF4-FFF2-40B4-BE49-F238E27FC236}">
                <a16:creationId xmlns:a16="http://schemas.microsoft.com/office/drawing/2014/main" id="{E8CAA88D-91B5-4180-B472-41D46BF1BD03}"/>
              </a:ext>
            </a:extLst>
          </p:cNvPr>
          <p:cNvSpPr>
            <a:spLocks noGrp="1"/>
          </p:cNvSpPr>
          <p:nvPr>
            <p:ph type="body" sz="quarter" idx="11"/>
          </p:nvPr>
        </p:nvSpPr>
        <p:spPr/>
        <p:txBody>
          <a:bodyPr/>
          <a:lstStyle/>
          <a:p>
            <a:endParaRPr lang="en-US"/>
          </a:p>
        </p:txBody>
      </p:sp>
      <p:sp>
        <p:nvSpPr>
          <p:cNvPr id="7" name="Rectangle 6">
            <a:extLst>
              <a:ext uri="{FF2B5EF4-FFF2-40B4-BE49-F238E27FC236}">
                <a16:creationId xmlns:a16="http://schemas.microsoft.com/office/drawing/2014/main" id="{4B17F646-8938-4EC4-B621-836C79D8AC92}"/>
              </a:ext>
            </a:extLst>
          </p:cNvPr>
          <p:cNvSpPr/>
          <p:nvPr/>
        </p:nvSpPr>
        <p:spPr>
          <a:xfrm flipH="1">
            <a:off x="6096768" y="4458946"/>
            <a:ext cx="2812554" cy="1141647"/>
          </a:xfrm>
          <a:prstGeom prst="rect">
            <a:avLst/>
          </a:prstGeom>
          <a:solidFill>
            <a:schemeClr val="bg1">
              <a:lumMod val="65000"/>
            </a:schemeClr>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The set of basis functions is called a basis; when picking this set we are picking a basis</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3BE1C213-F340-42E0-8027-41862221D202}"/>
                  </a:ext>
                </a:extLst>
              </p:cNvPr>
              <p:cNvSpPr txBox="1"/>
              <p:nvPr/>
            </p:nvSpPr>
            <p:spPr>
              <a:xfrm>
                <a:off x="578564" y="3021560"/>
                <a:ext cx="6175324" cy="147707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𝑓</m:t>
                      </m:r>
                      <m:d>
                        <m:dPr>
                          <m:ctrlPr>
                            <a:rPr lang="en-US" sz="3200" i="1" smtClean="0">
                              <a:latin typeface="Cambria Math" panose="02040503050406030204" pitchFamily="18" charset="0"/>
                            </a:rPr>
                          </m:ctrlPr>
                        </m:dPr>
                        <m:e>
                          <m:r>
                            <a:rPr lang="en-US" sz="3200" b="0" i="1" smtClean="0">
                              <a:latin typeface="Cambria Math" panose="02040503050406030204" pitchFamily="18" charset="0"/>
                            </a:rPr>
                            <m:t>𝑥</m:t>
                          </m:r>
                        </m:e>
                      </m:d>
                      <m:r>
                        <a:rPr lang="en-US" sz="3200" b="0" i="1" smtClean="0">
                          <a:latin typeface="Cambria Math" panose="02040503050406030204" pitchFamily="18" charset="0"/>
                          <a:ea typeface="Cambria Math" panose="02040503050406030204" pitchFamily="18" charset="0"/>
                        </a:rPr>
                        <m:t>≈</m:t>
                      </m:r>
                      <m:nary>
                        <m:naryPr>
                          <m:chr m:val="∑"/>
                          <m:ctrlPr>
                            <a:rPr lang="en-US" sz="3200" b="0" i="1" smtClean="0">
                              <a:latin typeface="Cambria Math" panose="02040503050406030204" pitchFamily="18" charset="0"/>
                            </a:rPr>
                          </m:ctrlPr>
                        </m:naryPr>
                        <m:sub>
                          <m:r>
                            <m:rPr>
                              <m:brk m:alnAt="23"/>
                            </m:rPr>
                            <a:rPr lang="en-US" sz="3200" b="0" i="1" smtClean="0">
                              <a:latin typeface="Cambria Math" panose="02040503050406030204" pitchFamily="18" charset="0"/>
                            </a:rPr>
                            <m:t>𝑘</m:t>
                          </m:r>
                          <m:r>
                            <a:rPr lang="en-US" sz="3200" b="0" i="1" smtClean="0">
                              <a:latin typeface="Cambria Math" panose="02040503050406030204" pitchFamily="18" charset="0"/>
                            </a:rPr>
                            <m:t>=1</m:t>
                          </m:r>
                        </m:sub>
                        <m:sup>
                          <m:r>
                            <a:rPr lang="en-US" sz="3200" b="0" i="1" smtClean="0">
                              <a:latin typeface="Cambria Math" panose="02040503050406030204" pitchFamily="18" charset="0"/>
                              <a:ea typeface="Cambria Math" panose="02040503050406030204" pitchFamily="18" charset="0"/>
                            </a:rPr>
                            <m:t>𝐾</m:t>
                          </m:r>
                        </m:sup>
                        <m:e>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𝑎</m:t>
                              </m:r>
                            </m:e>
                            <m:sub>
                              <m:r>
                                <a:rPr lang="en-US" sz="3200" b="0" i="1" smtClean="0">
                                  <a:latin typeface="Cambria Math" panose="02040503050406030204" pitchFamily="18" charset="0"/>
                                </a:rPr>
                                <m:t>𝑘</m:t>
                              </m:r>
                            </m:sub>
                          </m:sSub>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𝑏</m:t>
                              </m:r>
                            </m:e>
                            <m:sub>
                              <m:r>
                                <a:rPr lang="en-US" sz="3200" b="0" i="1" smtClean="0">
                                  <a:latin typeface="Cambria Math" panose="02040503050406030204" pitchFamily="18" charset="0"/>
                                </a:rPr>
                                <m:t>𝑘</m:t>
                              </m:r>
                            </m:sub>
                          </m:sSub>
                          <m:d>
                            <m:dPr>
                              <m:ctrlPr>
                                <a:rPr lang="en-US" sz="3200" b="0" i="1" smtClean="0">
                                  <a:latin typeface="Cambria Math" panose="02040503050406030204" pitchFamily="18" charset="0"/>
                                </a:rPr>
                              </m:ctrlPr>
                            </m:dPr>
                            <m:e>
                              <m:r>
                                <a:rPr lang="en-US" sz="3200" b="0" i="1" smtClean="0">
                                  <a:latin typeface="Cambria Math" panose="02040503050406030204" pitchFamily="18" charset="0"/>
                                </a:rPr>
                                <m:t>𝑥</m:t>
                              </m:r>
                            </m:e>
                          </m:d>
                        </m:e>
                      </m:nary>
                      <m:r>
                        <a:rPr lang="en-US" sz="3200" i="1">
                          <a:latin typeface="Cambria Math" panose="02040503050406030204" pitchFamily="18" charset="0"/>
                        </a:rPr>
                        <m:t> </m:t>
                      </m:r>
                    </m:oMath>
                  </m:oMathPara>
                </a14:m>
                <a:endParaRPr lang="en-US" sz="3200" dirty="0"/>
              </a:p>
            </p:txBody>
          </p:sp>
        </mc:Choice>
        <mc:Fallback xmlns="">
          <p:sp>
            <p:nvSpPr>
              <p:cNvPr id="6" name="TextBox 5">
                <a:extLst>
                  <a:ext uri="{FF2B5EF4-FFF2-40B4-BE49-F238E27FC236}">
                    <a16:creationId xmlns:a16="http://schemas.microsoft.com/office/drawing/2014/main" id="{3BE1C213-F340-42E0-8027-41862221D202}"/>
                  </a:ext>
                </a:extLst>
              </p:cNvPr>
              <p:cNvSpPr txBox="1">
                <a:spLocks noRot="1" noChangeAspect="1" noMove="1" noResize="1" noEditPoints="1" noAdjustHandles="1" noChangeArrowheads="1" noChangeShapeType="1" noTextEdit="1"/>
              </p:cNvSpPr>
              <p:nvPr/>
            </p:nvSpPr>
            <p:spPr>
              <a:xfrm>
                <a:off x="578564" y="3021560"/>
                <a:ext cx="6175324" cy="1477071"/>
              </a:xfrm>
              <a:prstGeom prst="rect">
                <a:avLst/>
              </a:prstGeom>
              <a:blipFill>
                <a:blip r:embed="rId4"/>
                <a:stretch>
                  <a:fillRect/>
                </a:stretch>
              </a:blipFill>
            </p:spPr>
            <p:txBody>
              <a:bodyPr/>
              <a:lstStyle/>
              <a:p>
                <a:r>
                  <a:rPr lang="en-US">
                    <a:noFill/>
                  </a:rPr>
                  <a:t> </a:t>
                </a:r>
              </a:p>
            </p:txBody>
          </p:sp>
        </mc:Fallback>
      </mc:AlternateContent>
      <p:grpSp>
        <p:nvGrpSpPr>
          <p:cNvPr id="21" name="Group 20">
            <a:extLst>
              <a:ext uri="{FF2B5EF4-FFF2-40B4-BE49-F238E27FC236}">
                <a16:creationId xmlns:a16="http://schemas.microsoft.com/office/drawing/2014/main" id="{68255E85-CD91-41F2-9D83-236475FC51BE}"/>
              </a:ext>
            </a:extLst>
          </p:cNvPr>
          <p:cNvGrpSpPr/>
          <p:nvPr/>
        </p:nvGrpSpPr>
        <p:grpSpPr>
          <a:xfrm>
            <a:off x="3260785" y="2027274"/>
            <a:ext cx="3372927" cy="1354174"/>
            <a:chOff x="992037" y="4935104"/>
            <a:chExt cx="3372927" cy="1354174"/>
          </a:xfrm>
        </p:grpSpPr>
        <p:sp>
          <p:nvSpPr>
            <p:cNvPr id="22" name="Rectangle 21">
              <a:extLst>
                <a:ext uri="{FF2B5EF4-FFF2-40B4-BE49-F238E27FC236}">
                  <a16:creationId xmlns:a16="http://schemas.microsoft.com/office/drawing/2014/main" id="{2C6618CB-F158-4EA5-BB46-3BED7CB3E0FC}"/>
                </a:ext>
              </a:extLst>
            </p:cNvPr>
            <p:cNvSpPr/>
            <p:nvPr/>
          </p:nvSpPr>
          <p:spPr>
            <a:xfrm flipH="1">
              <a:off x="2283891" y="4935104"/>
              <a:ext cx="2081073" cy="698277"/>
            </a:xfrm>
            <a:prstGeom prst="rect">
              <a:avLst/>
            </a:prstGeom>
            <a:solidFill>
              <a:srgbClr val="FFFF00"/>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We substitute infinite with a number</a:t>
              </a:r>
            </a:p>
          </p:txBody>
        </p:sp>
        <p:cxnSp>
          <p:nvCxnSpPr>
            <p:cNvPr id="23" name="Straight Arrow Connector 22">
              <a:extLst>
                <a:ext uri="{FF2B5EF4-FFF2-40B4-BE49-F238E27FC236}">
                  <a16:creationId xmlns:a16="http://schemas.microsoft.com/office/drawing/2014/main" id="{03A44CCC-663B-43F8-80DC-B40BD92A7410}"/>
                </a:ext>
              </a:extLst>
            </p:cNvPr>
            <p:cNvCxnSpPr>
              <a:cxnSpLocks/>
            </p:cNvCxnSpPr>
            <p:nvPr/>
          </p:nvCxnSpPr>
          <p:spPr>
            <a:xfrm flipH="1">
              <a:off x="1500996" y="5659102"/>
              <a:ext cx="782896" cy="408439"/>
            </a:xfrm>
            <a:prstGeom prst="straightConnector1">
              <a:avLst/>
            </a:prstGeom>
            <a:ln w="571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3A3FEF89-AD70-4D10-9DF8-F813CF084ECF}"/>
                </a:ext>
              </a:extLst>
            </p:cNvPr>
            <p:cNvSpPr/>
            <p:nvPr/>
          </p:nvSpPr>
          <p:spPr>
            <a:xfrm>
              <a:off x="992037" y="5880839"/>
              <a:ext cx="508958" cy="408439"/>
            </a:xfrm>
            <a:prstGeom prst="rect">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1416961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4129D96-166F-43E1-A653-7415CCB7C30A}"/>
              </a:ext>
            </a:extLst>
          </p:cNvPr>
          <p:cNvSpPr>
            <a:spLocks noGrp="1"/>
          </p:cNvSpPr>
          <p:nvPr>
            <p:ph type="title"/>
          </p:nvPr>
        </p:nvSpPr>
        <p:spPr/>
        <p:txBody>
          <a:bodyPr/>
          <a:lstStyle/>
          <a:p>
            <a:r>
              <a:rPr lang="en-US" dirty="0"/>
              <a:t>We add basis functions together to get a smooth fit</a:t>
            </a:r>
          </a:p>
        </p:txBody>
      </p:sp>
      <p:sp>
        <p:nvSpPr>
          <p:cNvPr id="5" name="Text Placeholder 4">
            <a:extLst>
              <a:ext uri="{FF2B5EF4-FFF2-40B4-BE49-F238E27FC236}">
                <a16:creationId xmlns:a16="http://schemas.microsoft.com/office/drawing/2014/main" id="{E8CAA88D-91B5-4180-B472-41D46BF1BD03}"/>
              </a:ext>
            </a:extLst>
          </p:cNvPr>
          <p:cNvSpPr>
            <a:spLocks noGrp="1"/>
          </p:cNvSpPr>
          <p:nvPr>
            <p:ph type="body" sz="quarter" idx="11"/>
          </p:nvPr>
        </p:nvSpPr>
        <p:spPr/>
        <p:txBody>
          <a:bodyPr/>
          <a:lstStyle/>
          <a:p>
            <a:endParaRPr lang="en-US" dirty="0"/>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3BE1C213-F340-42E0-8027-41862221D202}"/>
                  </a:ext>
                </a:extLst>
              </p:cNvPr>
              <p:cNvSpPr txBox="1"/>
              <p:nvPr/>
            </p:nvSpPr>
            <p:spPr>
              <a:xfrm>
                <a:off x="311145" y="2690464"/>
                <a:ext cx="3864040" cy="147707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𝑓</m:t>
                      </m:r>
                      <m:d>
                        <m:dPr>
                          <m:ctrlPr>
                            <a:rPr lang="en-US" sz="3200" i="1" smtClean="0">
                              <a:latin typeface="Cambria Math" panose="02040503050406030204" pitchFamily="18" charset="0"/>
                            </a:rPr>
                          </m:ctrlPr>
                        </m:dPr>
                        <m:e>
                          <m:r>
                            <a:rPr lang="en-US" sz="3200" b="0" i="1" smtClean="0">
                              <a:latin typeface="Cambria Math" panose="02040503050406030204" pitchFamily="18" charset="0"/>
                            </a:rPr>
                            <m:t>𝑥</m:t>
                          </m:r>
                        </m:e>
                      </m:d>
                      <m:r>
                        <a:rPr lang="en-US" sz="3200" b="0" i="1" smtClean="0">
                          <a:latin typeface="Cambria Math" panose="02040503050406030204" pitchFamily="18" charset="0"/>
                          <a:ea typeface="Cambria Math" panose="02040503050406030204" pitchFamily="18" charset="0"/>
                        </a:rPr>
                        <m:t>≈</m:t>
                      </m:r>
                      <m:nary>
                        <m:naryPr>
                          <m:chr m:val="∑"/>
                          <m:ctrlPr>
                            <a:rPr lang="en-US" sz="3200" b="0" i="1" smtClean="0">
                              <a:latin typeface="Cambria Math" panose="02040503050406030204" pitchFamily="18" charset="0"/>
                            </a:rPr>
                          </m:ctrlPr>
                        </m:naryPr>
                        <m:sub>
                          <m:r>
                            <m:rPr>
                              <m:brk m:alnAt="23"/>
                            </m:rPr>
                            <a:rPr lang="en-US" sz="3200" b="0" i="1" smtClean="0">
                              <a:latin typeface="Cambria Math" panose="02040503050406030204" pitchFamily="18" charset="0"/>
                            </a:rPr>
                            <m:t>𝑘</m:t>
                          </m:r>
                          <m:r>
                            <a:rPr lang="en-US" sz="3200" b="0" i="1" smtClean="0">
                              <a:latin typeface="Cambria Math" panose="02040503050406030204" pitchFamily="18" charset="0"/>
                            </a:rPr>
                            <m:t>=1</m:t>
                          </m:r>
                        </m:sub>
                        <m:sup>
                          <m:r>
                            <a:rPr lang="en-US" sz="3200" b="0" i="1" smtClean="0">
                              <a:latin typeface="Cambria Math" panose="02040503050406030204" pitchFamily="18" charset="0"/>
                              <a:ea typeface="Cambria Math" panose="02040503050406030204" pitchFamily="18" charset="0"/>
                            </a:rPr>
                            <m:t>𝐾</m:t>
                          </m:r>
                        </m:sup>
                        <m:e>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𝑎</m:t>
                              </m:r>
                            </m:e>
                            <m:sub>
                              <m:r>
                                <a:rPr lang="en-US" sz="3200" b="0" i="1" smtClean="0">
                                  <a:latin typeface="Cambria Math" panose="02040503050406030204" pitchFamily="18" charset="0"/>
                                </a:rPr>
                                <m:t>𝑘</m:t>
                              </m:r>
                            </m:sub>
                          </m:sSub>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𝑏</m:t>
                              </m:r>
                            </m:e>
                            <m:sub>
                              <m:r>
                                <a:rPr lang="en-US" sz="3200" b="0" i="1" smtClean="0">
                                  <a:latin typeface="Cambria Math" panose="02040503050406030204" pitchFamily="18" charset="0"/>
                                </a:rPr>
                                <m:t>𝑘</m:t>
                              </m:r>
                            </m:sub>
                          </m:sSub>
                          <m:d>
                            <m:dPr>
                              <m:ctrlPr>
                                <a:rPr lang="en-US" sz="3200" b="0" i="1" smtClean="0">
                                  <a:latin typeface="Cambria Math" panose="02040503050406030204" pitchFamily="18" charset="0"/>
                                </a:rPr>
                              </m:ctrlPr>
                            </m:dPr>
                            <m:e>
                              <m:r>
                                <a:rPr lang="en-US" sz="3200" b="0" i="1" smtClean="0">
                                  <a:latin typeface="Cambria Math" panose="02040503050406030204" pitchFamily="18" charset="0"/>
                                </a:rPr>
                                <m:t>𝑥</m:t>
                              </m:r>
                            </m:e>
                          </m:d>
                        </m:e>
                      </m:nary>
                      <m:r>
                        <a:rPr lang="en-US" sz="3200" i="1">
                          <a:latin typeface="Cambria Math" panose="02040503050406030204" pitchFamily="18" charset="0"/>
                        </a:rPr>
                        <m:t> </m:t>
                      </m:r>
                    </m:oMath>
                  </m:oMathPara>
                </a14:m>
                <a:endParaRPr lang="en-US" sz="3200" dirty="0"/>
              </a:p>
            </p:txBody>
          </p:sp>
        </mc:Choice>
        <mc:Fallback xmlns="">
          <p:sp>
            <p:nvSpPr>
              <p:cNvPr id="6" name="TextBox 5">
                <a:extLst>
                  <a:ext uri="{FF2B5EF4-FFF2-40B4-BE49-F238E27FC236}">
                    <a16:creationId xmlns:a16="http://schemas.microsoft.com/office/drawing/2014/main" id="{3BE1C213-F340-42E0-8027-41862221D202}"/>
                  </a:ext>
                </a:extLst>
              </p:cNvPr>
              <p:cNvSpPr txBox="1">
                <a:spLocks noRot="1" noChangeAspect="1" noMove="1" noResize="1" noEditPoints="1" noAdjustHandles="1" noChangeArrowheads="1" noChangeShapeType="1" noTextEdit="1"/>
              </p:cNvSpPr>
              <p:nvPr/>
            </p:nvSpPr>
            <p:spPr>
              <a:xfrm>
                <a:off x="311145" y="2690464"/>
                <a:ext cx="3864040" cy="1477071"/>
              </a:xfrm>
              <a:prstGeom prst="rect">
                <a:avLst/>
              </a:prstGeom>
              <a:blipFill>
                <a:blip r:embed="rId3"/>
                <a:stretch>
                  <a:fillRect/>
                </a:stretch>
              </a:blipFill>
            </p:spPr>
            <p:txBody>
              <a:bodyPr/>
              <a:lstStyle/>
              <a:p>
                <a:r>
                  <a:rPr lang="en-US">
                    <a:noFill/>
                  </a:rPr>
                  <a:t> </a:t>
                </a:r>
              </a:p>
            </p:txBody>
          </p:sp>
        </mc:Fallback>
      </mc:AlternateContent>
      <p:pic>
        <p:nvPicPr>
          <p:cNvPr id="9" name="Picture 8">
            <a:extLst>
              <a:ext uri="{FF2B5EF4-FFF2-40B4-BE49-F238E27FC236}">
                <a16:creationId xmlns:a16="http://schemas.microsoft.com/office/drawing/2014/main" id="{DB4A44A6-DB60-4EAE-88D6-547B4160A9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75185" y="1145275"/>
            <a:ext cx="4572000" cy="4572000"/>
          </a:xfrm>
          <a:prstGeom prst="rect">
            <a:avLst/>
          </a:prstGeom>
        </p:spPr>
      </p:pic>
    </p:spTree>
    <p:extLst>
      <p:ext uri="{BB962C8B-B14F-4D97-AF65-F5344CB8AC3E}">
        <p14:creationId xmlns:p14="http://schemas.microsoft.com/office/powerpoint/2010/main" val="265884780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4129D96-166F-43E1-A653-7415CCB7C30A}"/>
              </a:ext>
            </a:extLst>
          </p:cNvPr>
          <p:cNvSpPr>
            <a:spLocks noGrp="1"/>
          </p:cNvSpPr>
          <p:nvPr>
            <p:ph type="title"/>
          </p:nvPr>
        </p:nvSpPr>
        <p:spPr/>
        <p:txBody>
          <a:bodyPr/>
          <a:lstStyle/>
          <a:p>
            <a:r>
              <a:rPr lang="en-US" dirty="0"/>
              <a:t>We add basis functions together to get a smooth fit</a:t>
            </a:r>
          </a:p>
        </p:txBody>
      </p:sp>
      <p:sp>
        <p:nvSpPr>
          <p:cNvPr id="5" name="Text Placeholder 4">
            <a:extLst>
              <a:ext uri="{FF2B5EF4-FFF2-40B4-BE49-F238E27FC236}">
                <a16:creationId xmlns:a16="http://schemas.microsoft.com/office/drawing/2014/main" id="{E8CAA88D-91B5-4180-B472-41D46BF1BD03}"/>
              </a:ext>
            </a:extLst>
          </p:cNvPr>
          <p:cNvSpPr>
            <a:spLocks noGrp="1"/>
          </p:cNvSpPr>
          <p:nvPr>
            <p:ph type="body" sz="quarter" idx="11"/>
          </p:nvPr>
        </p:nvSpPr>
        <p:spPr/>
        <p:txBody>
          <a:bodyPr/>
          <a:lstStyle/>
          <a:p>
            <a:endParaRPr lang="en-US"/>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3BE1C213-F340-42E0-8027-41862221D202}"/>
                  </a:ext>
                </a:extLst>
              </p:cNvPr>
              <p:cNvSpPr txBox="1"/>
              <p:nvPr/>
            </p:nvSpPr>
            <p:spPr>
              <a:xfrm>
                <a:off x="311145" y="2690464"/>
                <a:ext cx="3864040" cy="147707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𝑓</m:t>
                      </m:r>
                      <m:d>
                        <m:dPr>
                          <m:ctrlPr>
                            <a:rPr lang="en-US" sz="3200" i="1" smtClean="0">
                              <a:latin typeface="Cambria Math" panose="02040503050406030204" pitchFamily="18" charset="0"/>
                            </a:rPr>
                          </m:ctrlPr>
                        </m:dPr>
                        <m:e>
                          <m:r>
                            <a:rPr lang="en-US" sz="3200" b="0" i="1" smtClean="0">
                              <a:latin typeface="Cambria Math" panose="02040503050406030204" pitchFamily="18" charset="0"/>
                            </a:rPr>
                            <m:t>𝑥</m:t>
                          </m:r>
                        </m:e>
                      </m:d>
                      <m:r>
                        <a:rPr lang="en-US" sz="3200" b="0" i="1" smtClean="0">
                          <a:latin typeface="Cambria Math" panose="02040503050406030204" pitchFamily="18" charset="0"/>
                          <a:ea typeface="Cambria Math" panose="02040503050406030204" pitchFamily="18" charset="0"/>
                        </a:rPr>
                        <m:t>≈</m:t>
                      </m:r>
                      <m:nary>
                        <m:naryPr>
                          <m:chr m:val="∑"/>
                          <m:ctrlPr>
                            <a:rPr lang="en-US" sz="3200" b="0" i="1" smtClean="0">
                              <a:latin typeface="Cambria Math" panose="02040503050406030204" pitchFamily="18" charset="0"/>
                            </a:rPr>
                          </m:ctrlPr>
                        </m:naryPr>
                        <m:sub>
                          <m:r>
                            <m:rPr>
                              <m:brk m:alnAt="23"/>
                            </m:rPr>
                            <a:rPr lang="en-US" sz="3200" b="0" i="1" smtClean="0">
                              <a:latin typeface="Cambria Math" panose="02040503050406030204" pitchFamily="18" charset="0"/>
                            </a:rPr>
                            <m:t>𝑘</m:t>
                          </m:r>
                          <m:r>
                            <a:rPr lang="en-US" sz="3200" b="0" i="1" smtClean="0">
                              <a:latin typeface="Cambria Math" panose="02040503050406030204" pitchFamily="18" charset="0"/>
                            </a:rPr>
                            <m:t>=1</m:t>
                          </m:r>
                        </m:sub>
                        <m:sup>
                          <m:r>
                            <a:rPr lang="en-US" sz="3200" b="0" i="1" smtClean="0">
                              <a:latin typeface="Cambria Math" panose="02040503050406030204" pitchFamily="18" charset="0"/>
                              <a:ea typeface="Cambria Math" panose="02040503050406030204" pitchFamily="18" charset="0"/>
                            </a:rPr>
                            <m:t>𝐾</m:t>
                          </m:r>
                        </m:sup>
                        <m:e>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𝑎</m:t>
                              </m:r>
                            </m:e>
                            <m:sub>
                              <m:r>
                                <a:rPr lang="en-US" sz="3200" b="0" i="1" smtClean="0">
                                  <a:latin typeface="Cambria Math" panose="02040503050406030204" pitchFamily="18" charset="0"/>
                                </a:rPr>
                                <m:t>𝑘</m:t>
                              </m:r>
                            </m:sub>
                          </m:sSub>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𝑏</m:t>
                              </m:r>
                            </m:e>
                            <m:sub>
                              <m:r>
                                <a:rPr lang="en-US" sz="3200" b="0" i="1" smtClean="0">
                                  <a:latin typeface="Cambria Math" panose="02040503050406030204" pitchFamily="18" charset="0"/>
                                </a:rPr>
                                <m:t>𝑘</m:t>
                              </m:r>
                            </m:sub>
                          </m:sSub>
                          <m:d>
                            <m:dPr>
                              <m:ctrlPr>
                                <a:rPr lang="en-US" sz="3200" b="0" i="1" smtClean="0">
                                  <a:latin typeface="Cambria Math" panose="02040503050406030204" pitchFamily="18" charset="0"/>
                                </a:rPr>
                              </m:ctrlPr>
                            </m:dPr>
                            <m:e>
                              <m:r>
                                <a:rPr lang="en-US" sz="3200" b="0" i="1" smtClean="0">
                                  <a:latin typeface="Cambria Math" panose="02040503050406030204" pitchFamily="18" charset="0"/>
                                </a:rPr>
                                <m:t>𝑥</m:t>
                              </m:r>
                            </m:e>
                          </m:d>
                        </m:e>
                      </m:nary>
                      <m:r>
                        <a:rPr lang="en-US" sz="3200" i="1">
                          <a:latin typeface="Cambria Math" panose="02040503050406030204" pitchFamily="18" charset="0"/>
                        </a:rPr>
                        <m:t> </m:t>
                      </m:r>
                    </m:oMath>
                  </m:oMathPara>
                </a14:m>
                <a:endParaRPr lang="en-US" sz="3200" dirty="0"/>
              </a:p>
            </p:txBody>
          </p:sp>
        </mc:Choice>
        <mc:Fallback xmlns="">
          <p:sp>
            <p:nvSpPr>
              <p:cNvPr id="6" name="TextBox 5">
                <a:extLst>
                  <a:ext uri="{FF2B5EF4-FFF2-40B4-BE49-F238E27FC236}">
                    <a16:creationId xmlns:a16="http://schemas.microsoft.com/office/drawing/2014/main" id="{3BE1C213-F340-42E0-8027-41862221D202}"/>
                  </a:ext>
                </a:extLst>
              </p:cNvPr>
              <p:cNvSpPr txBox="1">
                <a:spLocks noRot="1" noChangeAspect="1" noMove="1" noResize="1" noEditPoints="1" noAdjustHandles="1" noChangeArrowheads="1" noChangeShapeType="1" noTextEdit="1"/>
              </p:cNvSpPr>
              <p:nvPr/>
            </p:nvSpPr>
            <p:spPr>
              <a:xfrm>
                <a:off x="311145" y="2690464"/>
                <a:ext cx="3864040" cy="1477071"/>
              </a:xfrm>
              <a:prstGeom prst="rect">
                <a:avLst/>
              </a:prstGeom>
              <a:blipFill>
                <a:blip r:embed="rId3"/>
                <a:stretch>
                  <a:fillRect/>
                </a:stretch>
              </a:blipFill>
            </p:spPr>
            <p:txBody>
              <a:bodyPr/>
              <a:lstStyle/>
              <a:p>
                <a:r>
                  <a:rPr lang="en-US">
                    <a:noFill/>
                  </a:rPr>
                  <a:t> </a:t>
                </a:r>
              </a:p>
            </p:txBody>
          </p:sp>
        </mc:Fallback>
      </mc:AlternateContent>
      <p:pic>
        <p:nvPicPr>
          <p:cNvPr id="9" name="Picture 8">
            <a:extLst>
              <a:ext uri="{FF2B5EF4-FFF2-40B4-BE49-F238E27FC236}">
                <a16:creationId xmlns:a16="http://schemas.microsoft.com/office/drawing/2014/main" id="{DB4A44A6-DB60-4EAE-88D6-547B4160A9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75185" y="1145275"/>
            <a:ext cx="4572000" cy="4572000"/>
          </a:xfrm>
          <a:prstGeom prst="rect">
            <a:avLst/>
          </a:prstGeom>
        </p:spPr>
      </p:pic>
      <p:grpSp>
        <p:nvGrpSpPr>
          <p:cNvPr id="7" name="Group 6">
            <a:extLst>
              <a:ext uri="{FF2B5EF4-FFF2-40B4-BE49-F238E27FC236}">
                <a16:creationId xmlns:a16="http://schemas.microsoft.com/office/drawing/2014/main" id="{76EFDD85-8A7B-4C81-ADBB-782D19541D99}"/>
              </a:ext>
            </a:extLst>
          </p:cNvPr>
          <p:cNvGrpSpPr/>
          <p:nvPr/>
        </p:nvGrpSpPr>
        <p:grpSpPr>
          <a:xfrm>
            <a:off x="2352902" y="2950234"/>
            <a:ext cx="2693551" cy="2860094"/>
            <a:chOff x="2283890" y="3505057"/>
            <a:chExt cx="2693551" cy="2860094"/>
          </a:xfrm>
        </p:grpSpPr>
        <p:sp>
          <p:nvSpPr>
            <p:cNvPr id="8" name="Rectangle 7">
              <a:extLst>
                <a:ext uri="{FF2B5EF4-FFF2-40B4-BE49-F238E27FC236}">
                  <a16:creationId xmlns:a16="http://schemas.microsoft.com/office/drawing/2014/main" id="{7C5DDEA8-AD47-4E80-8170-AE65EF7523B0}"/>
                </a:ext>
              </a:extLst>
            </p:cNvPr>
            <p:cNvSpPr/>
            <p:nvPr/>
          </p:nvSpPr>
          <p:spPr>
            <a:xfrm flipH="1">
              <a:off x="2283890" y="4935104"/>
              <a:ext cx="2081073" cy="1430047"/>
            </a:xfrm>
            <a:prstGeom prst="rect">
              <a:avLst/>
            </a:prstGeom>
            <a:solidFill>
              <a:srgbClr val="FFFF00"/>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Notice that later functions added make little changes to the sum</a:t>
              </a:r>
            </a:p>
          </p:txBody>
        </p:sp>
        <p:cxnSp>
          <p:nvCxnSpPr>
            <p:cNvPr id="10" name="Straight Arrow Connector 9">
              <a:extLst>
                <a:ext uri="{FF2B5EF4-FFF2-40B4-BE49-F238E27FC236}">
                  <a16:creationId xmlns:a16="http://schemas.microsoft.com/office/drawing/2014/main" id="{4615FD7E-5B04-40A0-AA3A-3534193889FD}"/>
                </a:ext>
              </a:extLst>
            </p:cNvPr>
            <p:cNvCxnSpPr>
              <a:cxnSpLocks/>
            </p:cNvCxnSpPr>
            <p:nvPr/>
          </p:nvCxnSpPr>
          <p:spPr>
            <a:xfrm flipV="1">
              <a:off x="4364964" y="3505057"/>
              <a:ext cx="612477" cy="1430047"/>
            </a:xfrm>
            <a:prstGeom prst="straightConnector1">
              <a:avLst/>
            </a:prstGeom>
            <a:ln w="571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8521099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4129D96-166F-43E1-A653-7415CCB7C30A}"/>
              </a:ext>
            </a:extLst>
          </p:cNvPr>
          <p:cNvSpPr>
            <a:spLocks noGrp="1"/>
          </p:cNvSpPr>
          <p:nvPr>
            <p:ph type="title"/>
          </p:nvPr>
        </p:nvSpPr>
        <p:spPr/>
        <p:txBody>
          <a:bodyPr/>
          <a:lstStyle/>
          <a:p>
            <a:r>
              <a:rPr lang="en-US" dirty="0"/>
              <a:t>Many basis options exist</a:t>
            </a:r>
          </a:p>
        </p:txBody>
      </p:sp>
      <p:sp>
        <p:nvSpPr>
          <p:cNvPr id="5" name="Text Placeholder 4">
            <a:extLst>
              <a:ext uri="{FF2B5EF4-FFF2-40B4-BE49-F238E27FC236}">
                <a16:creationId xmlns:a16="http://schemas.microsoft.com/office/drawing/2014/main" id="{E8CAA88D-91B5-4180-B472-41D46BF1BD03}"/>
              </a:ext>
            </a:extLst>
          </p:cNvPr>
          <p:cNvSpPr>
            <a:spLocks noGrp="1"/>
          </p:cNvSpPr>
          <p:nvPr>
            <p:ph type="body" sz="quarter" idx="11"/>
          </p:nvPr>
        </p:nvSpPr>
        <p:spPr/>
        <p:txBody>
          <a:bodyPr/>
          <a:lstStyle/>
          <a:p>
            <a:endParaRPr lang="en-US"/>
          </a:p>
        </p:txBody>
      </p:sp>
      <p:pic>
        <p:nvPicPr>
          <p:cNvPr id="11" name="Picture" descr="Figure 8.1: Visualization of a function smoothed using different bases. The data fitted, and the estimated smooth, are shown in black. Below are plots of the basis functions used to form the smooth, including the intercept (the red line).">
            <a:extLst>
              <a:ext uri="{FF2B5EF4-FFF2-40B4-BE49-F238E27FC236}">
                <a16:creationId xmlns:a16="http://schemas.microsoft.com/office/drawing/2014/main" id="{ADB44D8E-0BEB-4AF6-A9FD-DC7C987B7FE0}"/>
              </a:ext>
            </a:extLst>
          </p:cNvPr>
          <p:cNvPicPr/>
          <p:nvPr/>
        </p:nvPicPr>
        <p:blipFill>
          <a:blip r:embed="rId3"/>
          <a:stretch>
            <a:fillRect/>
          </a:stretch>
        </p:blipFill>
        <p:spPr bwMode="auto">
          <a:xfrm>
            <a:off x="1934210" y="791210"/>
            <a:ext cx="5275580" cy="5275580"/>
          </a:xfrm>
          <a:prstGeom prst="rect">
            <a:avLst/>
          </a:prstGeom>
          <a:noFill/>
          <a:ln w="9525">
            <a:noFill/>
            <a:headEnd/>
            <a:tailEnd/>
          </a:ln>
        </p:spPr>
      </p:pic>
    </p:spTree>
    <p:extLst>
      <p:ext uri="{BB962C8B-B14F-4D97-AF65-F5344CB8AC3E}">
        <p14:creationId xmlns:p14="http://schemas.microsoft.com/office/powerpoint/2010/main" val="25188693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4129D96-166F-43E1-A653-7415CCB7C30A}"/>
              </a:ext>
            </a:extLst>
          </p:cNvPr>
          <p:cNvSpPr>
            <a:spLocks noGrp="1"/>
          </p:cNvSpPr>
          <p:nvPr>
            <p:ph type="title"/>
          </p:nvPr>
        </p:nvSpPr>
        <p:spPr/>
        <p:txBody>
          <a:bodyPr/>
          <a:lstStyle/>
          <a:p>
            <a:r>
              <a:rPr lang="en-US" dirty="0"/>
              <a:t>We use the least squared error principle for fitting additive models</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EBE3B9FE-E3E4-4D2E-B805-02B2A52D474F}"/>
                  </a:ext>
                </a:extLst>
              </p:cNvPr>
              <p:cNvSpPr txBox="1"/>
              <p:nvPr/>
            </p:nvSpPr>
            <p:spPr>
              <a:xfrm>
                <a:off x="1484338" y="1257407"/>
                <a:ext cx="6175324"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3200" i="1" smtClean="0">
                              <a:latin typeface="Cambria Math" panose="02040503050406030204" pitchFamily="18" charset="0"/>
                            </a:rPr>
                          </m:ctrlPr>
                        </m:sSubPr>
                        <m:e>
                          <m:r>
                            <m:rPr>
                              <m:nor/>
                            </m:rPr>
                            <a:rPr lang="en-US" sz="3200" b="0" i="0" smtClean="0">
                              <a:latin typeface="Cambria Math" panose="02040503050406030204" pitchFamily="18" charset="0"/>
                              <a:ea typeface="Cambria Math" panose="02040503050406030204" pitchFamily="18" charset="0"/>
                            </a:rPr>
                            <m:t>range</m:t>
                          </m:r>
                        </m:e>
                        <m:sub>
                          <m:r>
                            <a:rPr lang="en-US" sz="3200" b="0" i="1" smtClean="0">
                              <a:latin typeface="Cambria Math" panose="02040503050406030204" pitchFamily="18" charset="0"/>
                            </a:rPr>
                            <m:t>𝑖</m:t>
                          </m:r>
                        </m:sub>
                      </m:sSub>
                      <m:r>
                        <a:rPr lang="en-US" sz="3200" i="1">
                          <a:latin typeface="Cambria Math" panose="02040503050406030204" pitchFamily="18" charset="0"/>
                        </a:rPr>
                        <m:t>=</m:t>
                      </m:r>
                      <m:sSub>
                        <m:sSubPr>
                          <m:ctrlPr>
                            <a:rPr lang="en-US" sz="3200" i="1">
                              <a:latin typeface="Cambria Math" panose="02040503050406030204" pitchFamily="18" charset="0"/>
                            </a:rPr>
                          </m:ctrlPr>
                        </m:sSubPr>
                        <m:e>
                          <m:r>
                            <a:rPr lang="en-US" sz="3200" i="1">
                              <a:latin typeface="Cambria Math" panose="02040503050406030204" pitchFamily="18" charset="0"/>
                            </a:rPr>
                            <m:t>𝛽</m:t>
                          </m:r>
                        </m:e>
                        <m:sub>
                          <m:r>
                            <a:rPr lang="en-US" sz="3200" i="1">
                              <a:latin typeface="Cambria Math" panose="02040503050406030204" pitchFamily="18" charset="0"/>
                            </a:rPr>
                            <m:t>0</m:t>
                          </m:r>
                        </m:sub>
                      </m:sSub>
                      <m:r>
                        <a:rPr lang="en-US" sz="3200" i="1">
                          <a:latin typeface="Cambria Math" panose="02040503050406030204" pitchFamily="18" charset="0"/>
                        </a:rPr>
                        <m:t>+</m:t>
                      </m:r>
                      <m:r>
                        <a:rPr lang="en-US" sz="3200" b="0" i="1" smtClean="0">
                          <a:latin typeface="Cambria Math" panose="02040503050406030204" pitchFamily="18" charset="0"/>
                        </a:rPr>
                        <m:t>𝑓</m:t>
                      </m:r>
                      <m:d>
                        <m:dPr>
                          <m:ctrlPr>
                            <a:rPr lang="en-US" sz="3200" i="1" smtClean="0">
                              <a:latin typeface="Cambria Math" panose="02040503050406030204" pitchFamily="18" charset="0"/>
                            </a:rPr>
                          </m:ctrlPr>
                        </m:dPr>
                        <m:e>
                          <m:sSub>
                            <m:sSubPr>
                              <m:ctrlPr>
                                <a:rPr lang="en-US" sz="3200" i="1">
                                  <a:latin typeface="Cambria Math" panose="02040503050406030204" pitchFamily="18" charset="0"/>
                                </a:rPr>
                              </m:ctrlPr>
                            </m:sSubPr>
                            <m:e>
                              <m:r>
                                <m:rPr>
                                  <m:nor/>
                                </m:rPr>
                                <a:rPr lang="en-US" sz="3200">
                                  <a:latin typeface="Cambria Math" panose="02040503050406030204" pitchFamily="18" charset="0"/>
                                  <a:ea typeface="Cambria Math" panose="02040503050406030204" pitchFamily="18" charset="0"/>
                                </a:rPr>
                                <m:t>airspeed</m:t>
                              </m:r>
                            </m:e>
                            <m:sub>
                              <m:r>
                                <a:rPr lang="en-US" sz="3200" i="1">
                                  <a:latin typeface="Cambria Math" panose="02040503050406030204" pitchFamily="18" charset="0"/>
                                </a:rPr>
                                <m:t>𝑖</m:t>
                              </m:r>
                            </m:sub>
                          </m:sSub>
                        </m:e>
                      </m:d>
                      <m:r>
                        <a:rPr lang="en-US" sz="3200" b="0" i="1" smtClean="0">
                          <a:latin typeface="Cambria Math" panose="02040503050406030204" pitchFamily="18" charset="0"/>
                        </a:rPr>
                        <m:t>+</m:t>
                      </m:r>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ea typeface="Cambria Math" panose="02040503050406030204" pitchFamily="18" charset="0"/>
                            </a:rPr>
                            <m:t>𝜖</m:t>
                          </m:r>
                        </m:e>
                        <m:sub>
                          <m:r>
                            <a:rPr lang="en-US" sz="3200" b="0" i="1" smtClean="0">
                              <a:latin typeface="Cambria Math" panose="02040503050406030204" pitchFamily="18" charset="0"/>
                            </a:rPr>
                            <m:t>𝑖</m:t>
                          </m:r>
                        </m:sub>
                      </m:sSub>
                      <m:r>
                        <a:rPr lang="en-US" sz="3200" i="1">
                          <a:latin typeface="Cambria Math" panose="02040503050406030204" pitchFamily="18" charset="0"/>
                        </a:rPr>
                        <m:t> </m:t>
                      </m:r>
                    </m:oMath>
                  </m:oMathPara>
                </a14:m>
                <a:endParaRPr lang="en-US" sz="3200" dirty="0"/>
              </a:p>
            </p:txBody>
          </p:sp>
        </mc:Choice>
        <mc:Fallback xmlns="">
          <p:sp>
            <p:nvSpPr>
              <p:cNvPr id="11" name="TextBox 10">
                <a:extLst>
                  <a:ext uri="{FF2B5EF4-FFF2-40B4-BE49-F238E27FC236}">
                    <a16:creationId xmlns:a16="http://schemas.microsoft.com/office/drawing/2014/main" id="{EBE3B9FE-E3E4-4D2E-B805-02B2A52D474F}"/>
                  </a:ext>
                </a:extLst>
              </p:cNvPr>
              <p:cNvSpPr txBox="1">
                <a:spLocks noRot="1" noChangeAspect="1" noMove="1" noResize="1" noEditPoints="1" noAdjustHandles="1" noChangeArrowheads="1" noChangeShapeType="1" noTextEdit="1"/>
              </p:cNvSpPr>
              <p:nvPr/>
            </p:nvSpPr>
            <p:spPr>
              <a:xfrm>
                <a:off x="1484338" y="1257407"/>
                <a:ext cx="6175324" cy="584775"/>
              </a:xfrm>
              <a:prstGeom prst="rect">
                <a:avLst/>
              </a:prstGeom>
              <a:blipFill>
                <a:blip r:embed="rId3"/>
                <a:stretch>
                  <a:fillRect/>
                </a:stretch>
              </a:blipFill>
            </p:spPr>
            <p:txBody>
              <a:bodyPr/>
              <a:lstStyle/>
              <a:p>
                <a:r>
                  <a:rPr lang="en-US">
                    <a:noFill/>
                  </a:rPr>
                  <a:t> </a:t>
                </a:r>
              </a:p>
            </p:txBody>
          </p:sp>
        </mc:Fallback>
      </mc:AlternateContent>
      <p:sp>
        <p:nvSpPr>
          <p:cNvPr id="5" name="Text Placeholder 4">
            <a:extLst>
              <a:ext uri="{FF2B5EF4-FFF2-40B4-BE49-F238E27FC236}">
                <a16:creationId xmlns:a16="http://schemas.microsoft.com/office/drawing/2014/main" id="{E8CAA88D-91B5-4180-B472-41D46BF1BD03}"/>
              </a:ext>
            </a:extLst>
          </p:cNvPr>
          <p:cNvSpPr>
            <a:spLocks noGrp="1"/>
          </p:cNvSpPr>
          <p:nvPr>
            <p:ph type="body" sz="quarter" idx="11"/>
          </p:nvPr>
        </p:nvSpPr>
        <p:spPr/>
        <p:txBody>
          <a:bodyPr/>
          <a:lstStyle/>
          <a:p>
            <a:r>
              <a:rPr lang="en-US" dirty="0"/>
              <a:t>LOESS: Locally Estimated Scatterplot Smoothing</a:t>
            </a:r>
            <a:endParaRPr lang="en-US" dirty="0">
              <a:highlight>
                <a:srgbClr val="FFFF00"/>
              </a:highlight>
            </a:endParaRPr>
          </a:p>
        </p:txBody>
      </p:sp>
      <p:sp>
        <p:nvSpPr>
          <p:cNvPr id="7" name="Rectangle 6">
            <a:extLst>
              <a:ext uri="{FF2B5EF4-FFF2-40B4-BE49-F238E27FC236}">
                <a16:creationId xmlns:a16="http://schemas.microsoft.com/office/drawing/2014/main" id="{4B17F646-8938-4EC4-B621-836C79D8AC92}"/>
              </a:ext>
            </a:extLst>
          </p:cNvPr>
          <p:cNvSpPr/>
          <p:nvPr/>
        </p:nvSpPr>
        <p:spPr>
          <a:xfrm flipH="1">
            <a:off x="6422827" y="4458946"/>
            <a:ext cx="2486495" cy="1643274"/>
          </a:xfrm>
          <a:prstGeom prst="rect">
            <a:avLst/>
          </a:prstGeom>
          <a:solidFill>
            <a:schemeClr val="bg1">
              <a:lumMod val="65000"/>
            </a:schemeClr>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This is the “penalized regression” approach to smoothing, not moving average smoothing as done by LOESS and other techniques</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3BE1C213-F340-42E0-8027-41862221D202}"/>
                  </a:ext>
                </a:extLst>
              </p:cNvPr>
              <p:cNvSpPr txBox="1"/>
              <p:nvPr/>
            </p:nvSpPr>
            <p:spPr>
              <a:xfrm>
                <a:off x="1484338" y="3038991"/>
                <a:ext cx="6175324" cy="126855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unc>
                        <m:funcPr>
                          <m:ctrlPr>
                            <a:rPr lang="en-US" sz="2800" b="0" i="1" smtClean="0">
                              <a:latin typeface="Cambria Math" panose="02040503050406030204" pitchFamily="18" charset="0"/>
                            </a:rPr>
                          </m:ctrlPr>
                        </m:funcPr>
                        <m:fName>
                          <m:limLow>
                            <m:limLowPr>
                              <m:ctrlPr>
                                <a:rPr lang="en-US" sz="2800" b="0" i="1" smtClean="0">
                                  <a:latin typeface="Cambria Math" panose="02040503050406030204" pitchFamily="18" charset="0"/>
                                </a:rPr>
                              </m:ctrlPr>
                            </m:limLowPr>
                            <m:e>
                              <m:r>
                                <m:rPr>
                                  <m:sty m:val="p"/>
                                </m:rPr>
                                <a:rPr lang="en-US" sz="2800" b="0" i="0" smtClean="0">
                                  <a:latin typeface="Cambria Math" panose="02040503050406030204" pitchFamily="18" charset="0"/>
                                </a:rPr>
                                <m:t>min</m:t>
                              </m:r>
                            </m:e>
                            <m:lim>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𝛽</m:t>
                                  </m:r>
                                </m:e>
                                <m:sub>
                                  <m:r>
                                    <a:rPr lang="en-US" sz="2800" b="0" i="1" smtClean="0">
                                      <a:latin typeface="Cambria Math" panose="02040503050406030204" pitchFamily="18" charset="0"/>
                                    </a:rPr>
                                    <m:t>0</m:t>
                                  </m:r>
                                </m:sub>
                              </m:sSub>
                              <m:r>
                                <a:rPr lang="en-US" sz="2800" b="0" i="1" smtClean="0">
                                  <a:latin typeface="Cambria Math" panose="02040503050406030204" pitchFamily="18" charset="0"/>
                                </a:rPr>
                                <m:t>,</m:t>
                              </m:r>
                              <m:r>
                                <a:rPr lang="en-US" sz="2800" b="0" i="1" smtClean="0">
                                  <a:latin typeface="Cambria Math" panose="02040503050406030204" pitchFamily="18" charset="0"/>
                                </a:rPr>
                                <m:t>𝑓</m:t>
                              </m:r>
                            </m:lim>
                          </m:limLow>
                        </m:fName>
                        <m:e>
                          <m:nary>
                            <m:naryPr>
                              <m:chr m:val="∑"/>
                              <m:ctrlPr>
                                <a:rPr lang="en-US" sz="2800" i="1">
                                  <a:latin typeface="Cambria Math" panose="02040503050406030204" pitchFamily="18" charset="0"/>
                                </a:rPr>
                              </m:ctrlPr>
                            </m:naryPr>
                            <m:sub>
                              <m:r>
                                <m:rPr>
                                  <m:brk m:alnAt="23"/>
                                </m:rPr>
                                <a:rPr lang="en-US" sz="2800" i="1">
                                  <a:latin typeface="Cambria Math" panose="02040503050406030204" pitchFamily="18" charset="0"/>
                                </a:rPr>
                                <m:t>𝑖</m:t>
                              </m:r>
                              <m:r>
                                <a:rPr lang="en-US" sz="2800" i="1">
                                  <a:latin typeface="Cambria Math" panose="02040503050406030204" pitchFamily="18" charset="0"/>
                                </a:rPr>
                                <m:t>=1</m:t>
                              </m:r>
                            </m:sub>
                            <m:sup>
                              <m:r>
                                <a:rPr lang="en-US" sz="2800" i="1">
                                  <a:latin typeface="Cambria Math" panose="02040503050406030204" pitchFamily="18" charset="0"/>
                                </a:rPr>
                                <m:t>𝑛</m:t>
                              </m:r>
                            </m:sup>
                            <m:e>
                              <m:sSup>
                                <m:sSupPr>
                                  <m:ctrlPr>
                                    <a:rPr lang="en-US" sz="2800" i="1" smtClean="0">
                                      <a:latin typeface="Cambria Math" panose="02040503050406030204" pitchFamily="18" charset="0"/>
                                    </a:rPr>
                                  </m:ctrlPr>
                                </m:sSupPr>
                                <m:e>
                                  <m:d>
                                    <m:dPr>
                                      <m:ctrlPr>
                                        <a:rPr lang="en-US" sz="2800" i="1" smtClean="0">
                                          <a:latin typeface="Cambria Math" panose="02040503050406030204" pitchFamily="18" charset="0"/>
                                        </a:rPr>
                                      </m:ctrlPr>
                                    </m:dPr>
                                    <m:e>
                                      <m:sSub>
                                        <m:sSubPr>
                                          <m:ctrlPr>
                                            <a:rPr lang="en-US" sz="2800" i="1">
                                              <a:latin typeface="Cambria Math" panose="02040503050406030204" pitchFamily="18" charset="0"/>
                                            </a:rPr>
                                          </m:ctrlPr>
                                        </m:sSubPr>
                                        <m:e>
                                          <m:r>
                                            <m:rPr>
                                              <m:nor/>
                                            </m:rPr>
                                            <a:rPr lang="en-US" sz="2800">
                                              <a:latin typeface="Cambria Math" panose="02040503050406030204" pitchFamily="18" charset="0"/>
                                              <a:ea typeface="Cambria Math" panose="02040503050406030204" pitchFamily="18" charset="0"/>
                                            </a:rPr>
                                            <m:t>range</m:t>
                                          </m:r>
                                        </m:e>
                                        <m:sub>
                                          <m:r>
                                            <a:rPr lang="en-US" sz="2800" i="1">
                                              <a:latin typeface="Cambria Math" panose="02040503050406030204" pitchFamily="18" charset="0"/>
                                            </a:rPr>
                                            <m:t>𝑖</m:t>
                                          </m:r>
                                        </m:sub>
                                      </m:sSub>
                                      <m:r>
                                        <a:rPr lang="en-US" sz="2800" i="1">
                                          <a:latin typeface="Cambria Math" panose="02040503050406030204" pitchFamily="18" charset="0"/>
                                        </a:rPr>
                                        <m:t>−</m:t>
                                      </m:r>
                                      <m:sSub>
                                        <m:sSubPr>
                                          <m:ctrlPr>
                                            <a:rPr lang="en-US" sz="2800" i="1">
                                              <a:latin typeface="Cambria Math" panose="02040503050406030204" pitchFamily="18" charset="0"/>
                                            </a:rPr>
                                          </m:ctrlPr>
                                        </m:sSubPr>
                                        <m:e>
                                          <m:r>
                                            <a:rPr lang="en-US" sz="2800" i="1">
                                              <a:latin typeface="Cambria Math" panose="02040503050406030204" pitchFamily="18" charset="0"/>
                                            </a:rPr>
                                            <m:t>𝛽</m:t>
                                          </m:r>
                                        </m:e>
                                        <m:sub>
                                          <m:r>
                                            <a:rPr lang="en-US" sz="2800" i="1">
                                              <a:latin typeface="Cambria Math" panose="02040503050406030204" pitchFamily="18" charset="0"/>
                                            </a:rPr>
                                            <m:t>0</m:t>
                                          </m:r>
                                        </m:sub>
                                      </m:sSub>
                                      <m:r>
                                        <a:rPr lang="en-US" sz="2800" i="1">
                                          <a:latin typeface="Cambria Math" panose="02040503050406030204" pitchFamily="18" charset="0"/>
                                        </a:rPr>
                                        <m:t>−</m:t>
                                      </m:r>
                                      <m:r>
                                        <a:rPr lang="en-US" sz="2800" i="1">
                                          <a:latin typeface="Cambria Math" panose="02040503050406030204" pitchFamily="18" charset="0"/>
                                        </a:rPr>
                                        <m:t>𝑓</m:t>
                                      </m:r>
                                      <m:d>
                                        <m:dPr>
                                          <m:ctrlPr>
                                            <a:rPr lang="en-US" sz="2800" i="1">
                                              <a:latin typeface="Cambria Math" panose="02040503050406030204" pitchFamily="18" charset="0"/>
                                            </a:rPr>
                                          </m:ctrlPr>
                                        </m:dPr>
                                        <m:e>
                                          <m:sSub>
                                            <m:sSubPr>
                                              <m:ctrlPr>
                                                <a:rPr lang="en-US" sz="2800" i="1">
                                                  <a:latin typeface="Cambria Math" panose="02040503050406030204" pitchFamily="18" charset="0"/>
                                                </a:rPr>
                                              </m:ctrlPr>
                                            </m:sSubPr>
                                            <m:e>
                                              <m:r>
                                                <m:rPr>
                                                  <m:nor/>
                                                </m:rPr>
                                                <a:rPr lang="en-US" sz="2800">
                                                  <a:latin typeface="Cambria Math" panose="02040503050406030204" pitchFamily="18" charset="0"/>
                                                  <a:ea typeface="Cambria Math" panose="02040503050406030204" pitchFamily="18" charset="0"/>
                                                </a:rPr>
                                                <m:t>airspeed</m:t>
                                              </m:r>
                                            </m:e>
                                            <m:sub>
                                              <m:r>
                                                <a:rPr lang="en-US" sz="2800" i="1">
                                                  <a:latin typeface="Cambria Math" panose="02040503050406030204" pitchFamily="18" charset="0"/>
                                                </a:rPr>
                                                <m:t>𝑖</m:t>
                                              </m:r>
                                            </m:sub>
                                          </m:sSub>
                                        </m:e>
                                      </m:d>
                                    </m:e>
                                  </m:d>
                                </m:e>
                                <m:sup>
                                  <m:r>
                                    <a:rPr lang="en-US" sz="2800" b="0" i="1" smtClean="0">
                                      <a:latin typeface="Cambria Math" panose="02040503050406030204" pitchFamily="18" charset="0"/>
                                    </a:rPr>
                                    <m:t>2</m:t>
                                  </m:r>
                                </m:sup>
                              </m:sSup>
                            </m:e>
                          </m:nary>
                        </m:e>
                      </m:func>
                      <m:r>
                        <a:rPr lang="en-US" sz="2800" i="1">
                          <a:latin typeface="Cambria Math" panose="02040503050406030204" pitchFamily="18" charset="0"/>
                        </a:rPr>
                        <m:t> </m:t>
                      </m:r>
                    </m:oMath>
                  </m:oMathPara>
                </a14:m>
                <a:endParaRPr lang="en-US" sz="2800" dirty="0"/>
              </a:p>
            </p:txBody>
          </p:sp>
        </mc:Choice>
        <mc:Fallback xmlns="">
          <p:sp>
            <p:nvSpPr>
              <p:cNvPr id="6" name="TextBox 5">
                <a:extLst>
                  <a:ext uri="{FF2B5EF4-FFF2-40B4-BE49-F238E27FC236}">
                    <a16:creationId xmlns:a16="http://schemas.microsoft.com/office/drawing/2014/main" id="{3BE1C213-F340-42E0-8027-41862221D202}"/>
                  </a:ext>
                </a:extLst>
              </p:cNvPr>
              <p:cNvSpPr txBox="1">
                <a:spLocks noRot="1" noChangeAspect="1" noMove="1" noResize="1" noEditPoints="1" noAdjustHandles="1" noChangeArrowheads="1" noChangeShapeType="1" noTextEdit="1"/>
              </p:cNvSpPr>
              <p:nvPr/>
            </p:nvSpPr>
            <p:spPr>
              <a:xfrm>
                <a:off x="1484338" y="3038991"/>
                <a:ext cx="6175324" cy="1268552"/>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85716217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F3A5B8-C073-40AA-9D16-33A0858B2AB1}"/>
              </a:ext>
            </a:extLst>
          </p:cNvPr>
          <p:cNvPicPr>
            <a:picLocks noChangeAspect="1"/>
          </p:cNvPicPr>
          <p:nvPr/>
        </p:nvPicPr>
        <p:blipFill>
          <a:blip r:embed="rId3"/>
          <a:stretch>
            <a:fillRect/>
          </a:stretch>
        </p:blipFill>
        <p:spPr>
          <a:xfrm>
            <a:off x="1975449" y="1383976"/>
            <a:ext cx="5193102" cy="4178556"/>
          </a:xfrm>
          <a:prstGeom prst="rect">
            <a:avLst/>
          </a:prstGeom>
        </p:spPr>
      </p:pic>
      <p:sp>
        <p:nvSpPr>
          <p:cNvPr id="3" name="Title 2">
            <a:extLst>
              <a:ext uri="{FF2B5EF4-FFF2-40B4-BE49-F238E27FC236}">
                <a16:creationId xmlns:a16="http://schemas.microsoft.com/office/drawing/2014/main" id="{64129D96-166F-43E1-A653-7415CCB7C30A}"/>
              </a:ext>
            </a:extLst>
          </p:cNvPr>
          <p:cNvSpPr>
            <a:spLocks noGrp="1"/>
          </p:cNvSpPr>
          <p:nvPr>
            <p:ph type="title"/>
          </p:nvPr>
        </p:nvSpPr>
        <p:spPr/>
        <p:txBody>
          <a:bodyPr/>
          <a:lstStyle/>
          <a:p>
            <a:r>
              <a:rPr lang="en-US" dirty="0"/>
              <a:t>We need more restrictions</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EBE3B9FE-E3E4-4D2E-B805-02B2A52D474F}"/>
                  </a:ext>
                </a:extLst>
              </p:cNvPr>
              <p:cNvSpPr txBox="1"/>
              <p:nvPr/>
            </p:nvSpPr>
            <p:spPr>
              <a:xfrm>
                <a:off x="1484338" y="799201"/>
                <a:ext cx="6175324"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3200" i="1" smtClean="0">
                              <a:latin typeface="Cambria Math" panose="02040503050406030204" pitchFamily="18" charset="0"/>
                            </a:rPr>
                          </m:ctrlPr>
                        </m:sSubPr>
                        <m:e>
                          <m:r>
                            <m:rPr>
                              <m:nor/>
                            </m:rPr>
                            <a:rPr lang="en-US" sz="3200" b="0" i="0" smtClean="0">
                              <a:latin typeface="Cambria Math" panose="02040503050406030204" pitchFamily="18" charset="0"/>
                              <a:ea typeface="Cambria Math" panose="02040503050406030204" pitchFamily="18" charset="0"/>
                            </a:rPr>
                            <m:t>range</m:t>
                          </m:r>
                        </m:e>
                        <m:sub>
                          <m:r>
                            <a:rPr lang="en-US" sz="3200" b="0" i="1" smtClean="0">
                              <a:latin typeface="Cambria Math" panose="02040503050406030204" pitchFamily="18" charset="0"/>
                            </a:rPr>
                            <m:t>𝑖</m:t>
                          </m:r>
                        </m:sub>
                      </m:sSub>
                      <m:r>
                        <a:rPr lang="en-US" sz="3200" i="1">
                          <a:latin typeface="Cambria Math" panose="02040503050406030204" pitchFamily="18" charset="0"/>
                        </a:rPr>
                        <m:t>=</m:t>
                      </m:r>
                      <m:sSub>
                        <m:sSubPr>
                          <m:ctrlPr>
                            <a:rPr lang="en-US" sz="3200" i="1">
                              <a:latin typeface="Cambria Math" panose="02040503050406030204" pitchFamily="18" charset="0"/>
                            </a:rPr>
                          </m:ctrlPr>
                        </m:sSubPr>
                        <m:e>
                          <m:r>
                            <a:rPr lang="en-US" sz="3200" i="1">
                              <a:latin typeface="Cambria Math" panose="02040503050406030204" pitchFamily="18" charset="0"/>
                            </a:rPr>
                            <m:t>𝛽</m:t>
                          </m:r>
                        </m:e>
                        <m:sub>
                          <m:r>
                            <a:rPr lang="en-US" sz="3200" i="1">
                              <a:latin typeface="Cambria Math" panose="02040503050406030204" pitchFamily="18" charset="0"/>
                            </a:rPr>
                            <m:t>0</m:t>
                          </m:r>
                        </m:sub>
                      </m:sSub>
                      <m:r>
                        <a:rPr lang="en-US" sz="3200" i="1">
                          <a:latin typeface="Cambria Math" panose="02040503050406030204" pitchFamily="18" charset="0"/>
                        </a:rPr>
                        <m:t>+</m:t>
                      </m:r>
                      <m:r>
                        <a:rPr lang="en-US" sz="3200" b="0" i="1" smtClean="0">
                          <a:latin typeface="Cambria Math" panose="02040503050406030204" pitchFamily="18" charset="0"/>
                        </a:rPr>
                        <m:t>𝑓</m:t>
                      </m:r>
                      <m:d>
                        <m:dPr>
                          <m:ctrlPr>
                            <a:rPr lang="en-US" sz="3200" i="1" smtClean="0">
                              <a:latin typeface="Cambria Math" panose="02040503050406030204" pitchFamily="18" charset="0"/>
                            </a:rPr>
                          </m:ctrlPr>
                        </m:dPr>
                        <m:e>
                          <m:sSub>
                            <m:sSubPr>
                              <m:ctrlPr>
                                <a:rPr lang="en-US" sz="3200" i="1">
                                  <a:latin typeface="Cambria Math" panose="02040503050406030204" pitchFamily="18" charset="0"/>
                                </a:rPr>
                              </m:ctrlPr>
                            </m:sSubPr>
                            <m:e>
                              <m:r>
                                <m:rPr>
                                  <m:nor/>
                                </m:rPr>
                                <a:rPr lang="en-US" sz="3200">
                                  <a:latin typeface="Cambria Math" panose="02040503050406030204" pitchFamily="18" charset="0"/>
                                  <a:ea typeface="Cambria Math" panose="02040503050406030204" pitchFamily="18" charset="0"/>
                                </a:rPr>
                                <m:t>airspeed</m:t>
                              </m:r>
                            </m:e>
                            <m:sub>
                              <m:r>
                                <a:rPr lang="en-US" sz="3200" i="1">
                                  <a:latin typeface="Cambria Math" panose="02040503050406030204" pitchFamily="18" charset="0"/>
                                </a:rPr>
                                <m:t>𝑖</m:t>
                              </m:r>
                            </m:sub>
                          </m:sSub>
                        </m:e>
                      </m:d>
                      <m:r>
                        <a:rPr lang="en-US" sz="3200" b="0" i="1" smtClean="0">
                          <a:latin typeface="Cambria Math" panose="02040503050406030204" pitchFamily="18" charset="0"/>
                        </a:rPr>
                        <m:t>+</m:t>
                      </m:r>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ea typeface="Cambria Math" panose="02040503050406030204" pitchFamily="18" charset="0"/>
                            </a:rPr>
                            <m:t>𝜖</m:t>
                          </m:r>
                        </m:e>
                        <m:sub>
                          <m:r>
                            <a:rPr lang="en-US" sz="3200" b="0" i="1" smtClean="0">
                              <a:latin typeface="Cambria Math" panose="02040503050406030204" pitchFamily="18" charset="0"/>
                            </a:rPr>
                            <m:t>𝑖</m:t>
                          </m:r>
                        </m:sub>
                      </m:sSub>
                      <m:r>
                        <a:rPr lang="en-US" sz="3200" i="1">
                          <a:latin typeface="Cambria Math" panose="02040503050406030204" pitchFamily="18" charset="0"/>
                        </a:rPr>
                        <m:t> </m:t>
                      </m:r>
                    </m:oMath>
                  </m:oMathPara>
                </a14:m>
                <a:endParaRPr lang="en-US" sz="3200" dirty="0"/>
              </a:p>
            </p:txBody>
          </p:sp>
        </mc:Choice>
        <mc:Fallback xmlns="">
          <p:sp>
            <p:nvSpPr>
              <p:cNvPr id="11" name="TextBox 10">
                <a:extLst>
                  <a:ext uri="{FF2B5EF4-FFF2-40B4-BE49-F238E27FC236}">
                    <a16:creationId xmlns:a16="http://schemas.microsoft.com/office/drawing/2014/main" id="{EBE3B9FE-E3E4-4D2E-B805-02B2A52D474F}"/>
                  </a:ext>
                </a:extLst>
              </p:cNvPr>
              <p:cNvSpPr txBox="1">
                <a:spLocks noRot="1" noChangeAspect="1" noMove="1" noResize="1" noEditPoints="1" noAdjustHandles="1" noChangeArrowheads="1" noChangeShapeType="1" noTextEdit="1"/>
              </p:cNvSpPr>
              <p:nvPr/>
            </p:nvSpPr>
            <p:spPr>
              <a:xfrm>
                <a:off x="1484338" y="799201"/>
                <a:ext cx="6175324" cy="584775"/>
              </a:xfrm>
              <a:prstGeom prst="rect">
                <a:avLst/>
              </a:prstGeom>
              <a:blipFill>
                <a:blip r:embed="rId4"/>
                <a:stretch>
                  <a:fillRect/>
                </a:stretch>
              </a:blipFill>
            </p:spPr>
            <p:txBody>
              <a:bodyPr/>
              <a:lstStyle/>
              <a:p>
                <a:r>
                  <a:rPr lang="en-US">
                    <a:noFill/>
                  </a:rPr>
                  <a:t> </a:t>
                </a:r>
              </a:p>
            </p:txBody>
          </p:sp>
        </mc:Fallback>
      </mc:AlternateContent>
      <p:sp>
        <p:nvSpPr>
          <p:cNvPr id="5" name="Text Placeholder 4">
            <a:extLst>
              <a:ext uri="{FF2B5EF4-FFF2-40B4-BE49-F238E27FC236}">
                <a16:creationId xmlns:a16="http://schemas.microsoft.com/office/drawing/2014/main" id="{E8CAA88D-91B5-4180-B472-41D46BF1BD03}"/>
              </a:ext>
            </a:extLst>
          </p:cNvPr>
          <p:cNvSpPr>
            <a:spLocks noGrp="1"/>
          </p:cNvSpPr>
          <p:nvPr>
            <p:ph type="body" sz="quarter" idx="11"/>
          </p:nvPr>
        </p:nvSpPr>
        <p:spPr/>
        <p:txBody>
          <a:bodyPr/>
          <a:lstStyle/>
          <a:p>
            <a:endParaRPr lang="en-US"/>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3BE1C213-F340-42E0-8027-41862221D202}"/>
                  </a:ext>
                </a:extLst>
              </p:cNvPr>
              <p:cNvSpPr txBox="1"/>
              <p:nvPr/>
            </p:nvSpPr>
            <p:spPr>
              <a:xfrm>
                <a:off x="1484338" y="5504352"/>
                <a:ext cx="6175324" cy="55444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unc>
                        <m:funcPr>
                          <m:ctrlPr>
                            <a:rPr lang="en-US" sz="1100" b="0" i="1" smtClean="0">
                              <a:latin typeface="Cambria Math" panose="02040503050406030204" pitchFamily="18" charset="0"/>
                            </a:rPr>
                          </m:ctrlPr>
                        </m:funcPr>
                        <m:fName>
                          <m:limLow>
                            <m:limLowPr>
                              <m:ctrlPr>
                                <a:rPr lang="en-US" sz="1100" b="0" i="1" smtClean="0">
                                  <a:latin typeface="Cambria Math" panose="02040503050406030204" pitchFamily="18" charset="0"/>
                                </a:rPr>
                              </m:ctrlPr>
                            </m:limLowPr>
                            <m:e>
                              <m:r>
                                <m:rPr>
                                  <m:sty m:val="p"/>
                                </m:rPr>
                                <a:rPr lang="en-US" sz="1100" b="0" i="0" smtClean="0">
                                  <a:latin typeface="Cambria Math" panose="02040503050406030204" pitchFamily="18" charset="0"/>
                                </a:rPr>
                                <m:t>min</m:t>
                              </m:r>
                            </m:e>
                            <m:lim>
                              <m:sSub>
                                <m:sSubPr>
                                  <m:ctrlPr>
                                    <a:rPr lang="en-US" sz="1100" b="0" i="1" smtClean="0">
                                      <a:latin typeface="Cambria Math" panose="02040503050406030204" pitchFamily="18" charset="0"/>
                                    </a:rPr>
                                  </m:ctrlPr>
                                </m:sSubPr>
                                <m:e>
                                  <m:r>
                                    <a:rPr lang="en-US" sz="1100" b="0" i="1" smtClean="0">
                                      <a:latin typeface="Cambria Math" panose="02040503050406030204" pitchFamily="18" charset="0"/>
                                    </a:rPr>
                                    <m:t>𝛽</m:t>
                                  </m:r>
                                </m:e>
                                <m:sub>
                                  <m:r>
                                    <a:rPr lang="en-US" sz="1100" b="0" i="1" smtClean="0">
                                      <a:latin typeface="Cambria Math" panose="02040503050406030204" pitchFamily="18" charset="0"/>
                                    </a:rPr>
                                    <m:t>0</m:t>
                                  </m:r>
                                </m:sub>
                              </m:sSub>
                              <m:r>
                                <a:rPr lang="en-US" sz="1100" b="0" i="1" smtClean="0">
                                  <a:latin typeface="Cambria Math" panose="02040503050406030204" pitchFamily="18" charset="0"/>
                                </a:rPr>
                                <m:t>,</m:t>
                              </m:r>
                              <m:r>
                                <a:rPr lang="en-US" sz="1100" b="0" i="1" smtClean="0">
                                  <a:latin typeface="Cambria Math" panose="02040503050406030204" pitchFamily="18" charset="0"/>
                                </a:rPr>
                                <m:t>𝑓</m:t>
                              </m:r>
                            </m:lim>
                          </m:limLow>
                        </m:fName>
                        <m:e>
                          <m:nary>
                            <m:naryPr>
                              <m:chr m:val="∑"/>
                              <m:ctrlPr>
                                <a:rPr lang="en-US" sz="1100" i="1">
                                  <a:latin typeface="Cambria Math" panose="02040503050406030204" pitchFamily="18" charset="0"/>
                                </a:rPr>
                              </m:ctrlPr>
                            </m:naryPr>
                            <m:sub>
                              <m:r>
                                <m:rPr>
                                  <m:brk m:alnAt="23"/>
                                </m:rPr>
                                <a:rPr lang="en-US" sz="1100" i="1">
                                  <a:latin typeface="Cambria Math" panose="02040503050406030204" pitchFamily="18" charset="0"/>
                                </a:rPr>
                                <m:t>𝑖</m:t>
                              </m:r>
                              <m:r>
                                <a:rPr lang="en-US" sz="1100" i="1">
                                  <a:latin typeface="Cambria Math" panose="02040503050406030204" pitchFamily="18" charset="0"/>
                                </a:rPr>
                                <m:t>=1</m:t>
                              </m:r>
                            </m:sub>
                            <m:sup>
                              <m:r>
                                <a:rPr lang="en-US" sz="1100" i="1">
                                  <a:latin typeface="Cambria Math" panose="02040503050406030204" pitchFamily="18" charset="0"/>
                                </a:rPr>
                                <m:t>𝑛</m:t>
                              </m:r>
                            </m:sup>
                            <m:e>
                              <m:sSup>
                                <m:sSupPr>
                                  <m:ctrlPr>
                                    <a:rPr lang="en-US" sz="1100" i="1" smtClean="0">
                                      <a:latin typeface="Cambria Math" panose="02040503050406030204" pitchFamily="18" charset="0"/>
                                    </a:rPr>
                                  </m:ctrlPr>
                                </m:sSupPr>
                                <m:e>
                                  <m:d>
                                    <m:dPr>
                                      <m:ctrlPr>
                                        <a:rPr lang="en-US" sz="1100" i="1" smtClean="0">
                                          <a:latin typeface="Cambria Math" panose="02040503050406030204" pitchFamily="18" charset="0"/>
                                        </a:rPr>
                                      </m:ctrlPr>
                                    </m:dPr>
                                    <m:e>
                                      <m:sSub>
                                        <m:sSubPr>
                                          <m:ctrlPr>
                                            <a:rPr lang="en-US" sz="1100" i="1">
                                              <a:latin typeface="Cambria Math" panose="02040503050406030204" pitchFamily="18" charset="0"/>
                                            </a:rPr>
                                          </m:ctrlPr>
                                        </m:sSubPr>
                                        <m:e>
                                          <m:r>
                                            <m:rPr>
                                              <m:nor/>
                                            </m:rPr>
                                            <a:rPr lang="en-US" sz="1100">
                                              <a:latin typeface="Cambria Math" panose="02040503050406030204" pitchFamily="18" charset="0"/>
                                              <a:ea typeface="Cambria Math" panose="02040503050406030204" pitchFamily="18" charset="0"/>
                                            </a:rPr>
                                            <m:t>range</m:t>
                                          </m:r>
                                        </m:e>
                                        <m:sub>
                                          <m:r>
                                            <a:rPr lang="en-US" sz="1100" i="1">
                                              <a:latin typeface="Cambria Math" panose="02040503050406030204" pitchFamily="18" charset="0"/>
                                            </a:rPr>
                                            <m:t>𝑖</m:t>
                                          </m:r>
                                        </m:sub>
                                      </m:sSub>
                                      <m:r>
                                        <a:rPr lang="en-US" sz="1100" i="1">
                                          <a:latin typeface="Cambria Math" panose="02040503050406030204" pitchFamily="18" charset="0"/>
                                        </a:rPr>
                                        <m:t>−</m:t>
                                      </m:r>
                                      <m:sSub>
                                        <m:sSubPr>
                                          <m:ctrlPr>
                                            <a:rPr lang="en-US" sz="1100" i="1">
                                              <a:latin typeface="Cambria Math" panose="02040503050406030204" pitchFamily="18" charset="0"/>
                                            </a:rPr>
                                          </m:ctrlPr>
                                        </m:sSubPr>
                                        <m:e>
                                          <m:r>
                                            <a:rPr lang="en-US" sz="1100" i="1">
                                              <a:latin typeface="Cambria Math" panose="02040503050406030204" pitchFamily="18" charset="0"/>
                                            </a:rPr>
                                            <m:t>𝛽</m:t>
                                          </m:r>
                                        </m:e>
                                        <m:sub>
                                          <m:r>
                                            <a:rPr lang="en-US" sz="1100" i="1">
                                              <a:latin typeface="Cambria Math" panose="02040503050406030204" pitchFamily="18" charset="0"/>
                                            </a:rPr>
                                            <m:t>0</m:t>
                                          </m:r>
                                        </m:sub>
                                      </m:sSub>
                                      <m:r>
                                        <a:rPr lang="en-US" sz="1100" i="1">
                                          <a:latin typeface="Cambria Math" panose="02040503050406030204" pitchFamily="18" charset="0"/>
                                        </a:rPr>
                                        <m:t>−</m:t>
                                      </m:r>
                                      <m:r>
                                        <a:rPr lang="en-US" sz="1100" i="1">
                                          <a:latin typeface="Cambria Math" panose="02040503050406030204" pitchFamily="18" charset="0"/>
                                        </a:rPr>
                                        <m:t>𝑓</m:t>
                                      </m:r>
                                      <m:d>
                                        <m:dPr>
                                          <m:ctrlPr>
                                            <a:rPr lang="en-US" sz="1100" i="1">
                                              <a:latin typeface="Cambria Math" panose="02040503050406030204" pitchFamily="18" charset="0"/>
                                            </a:rPr>
                                          </m:ctrlPr>
                                        </m:dPr>
                                        <m:e>
                                          <m:sSub>
                                            <m:sSubPr>
                                              <m:ctrlPr>
                                                <a:rPr lang="en-US" sz="1100" i="1">
                                                  <a:latin typeface="Cambria Math" panose="02040503050406030204" pitchFamily="18" charset="0"/>
                                                </a:rPr>
                                              </m:ctrlPr>
                                            </m:sSubPr>
                                            <m:e>
                                              <m:r>
                                                <m:rPr>
                                                  <m:nor/>
                                                </m:rPr>
                                                <a:rPr lang="en-US" sz="1100">
                                                  <a:latin typeface="Cambria Math" panose="02040503050406030204" pitchFamily="18" charset="0"/>
                                                  <a:ea typeface="Cambria Math" panose="02040503050406030204" pitchFamily="18" charset="0"/>
                                                </a:rPr>
                                                <m:t>airspeed</m:t>
                                              </m:r>
                                            </m:e>
                                            <m:sub>
                                              <m:r>
                                                <a:rPr lang="en-US" sz="1100" i="1">
                                                  <a:latin typeface="Cambria Math" panose="02040503050406030204" pitchFamily="18" charset="0"/>
                                                </a:rPr>
                                                <m:t>𝑖</m:t>
                                              </m:r>
                                            </m:sub>
                                          </m:sSub>
                                        </m:e>
                                      </m:d>
                                    </m:e>
                                  </m:d>
                                </m:e>
                                <m:sup>
                                  <m:r>
                                    <a:rPr lang="en-US" sz="1100" b="0" i="1" smtClean="0">
                                      <a:latin typeface="Cambria Math" panose="02040503050406030204" pitchFamily="18" charset="0"/>
                                    </a:rPr>
                                    <m:t>2</m:t>
                                  </m:r>
                                </m:sup>
                              </m:sSup>
                            </m:e>
                          </m:nary>
                        </m:e>
                      </m:func>
                      <m:r>
                        <a:rPr lang="en-US" sz="1100" i="1">
                          <a:latin typeface="Cambria Math" panose="02040503050406030204" pitchFamily="18" charset="0"/>
                        </a:rPr>
                        <m:t> </m:t>
                      </m:r>
                    </m:oMath>
                  </m:oMathPara>
                </a14:m>
                <a:endParaRPr lang="en-US" sz="1100" dirty="0"/>
              </a:p>
            </p:txBody>
          </p:sp>
        </mc:Choice>
        <mc:Fallback xmlns="">
          <p:sp>
            <p:nvSpPr>
              <p:cNvPr id="6" name="TextBox 5">
                <a:extLst>
                  <a:ext uri="{FF2B5EF4-FFF2-40B4-BE49-F238E27FC236}">
                    <a16:creationId xmlns:a16="http://schemas.microsoft.com/office/drawing/2014/main" id="{3BE1C213-F340-42E0-8027-41862221D202}"/>
                  </a:ext>
                </a:extLst>
              </p:cNvPr>
              <p:cNvSpPr txBox="1">
                <a:spLocks noRot="1" noChangeAspect="1" noMove="1" noResize="1" noEditPoints="1" noAdjustHandles="1" noChangeArrowheads="1" noChangeShapeType="1" noTextEdit="1"/>
              </p:cNvSpPr>
              <p:nvPr/>
            </p:nvSpPr>
            <p:spPr>
              <a:xfrm>
                <a:off x="1484338" y="5504352"/>
                <a:ext cx="6175324" cy="554447"/>
              </a:xfrm>
              <a:prstGeom prst="rect">
                <a:avLst/>
              </a:prstGeom>
              <a:blipFill>
                <a:blip r:embed="rId5"/>
                <a:stretch>
                  <a:fillRect t="-94505" b="-145055"/>
                </a:stretch>
              </a:blipFill>
            </p:spPr>
            <p:txBody>
              <a:bodyPr/>
              <a:lstStyle/>
              <a:p>
                <a:r>
                  <a:rPr lang="en-US">
                    <a:noFill/>
                  </a:rPr>
                  <a:t> </a:t>
                </a:r>
              </a:p>
            </p:txBody>
          </p:sp>
        </mc:Fallback>
      </mc:AlternateContent>
    </p:spTree>
    <p:extLst>
      <p:ext uri="{BB962C8B-B14F-4D97-AF65-F5344CB8AC3E}">
        <p14:creationId xmlns:p14="http://schemas.microsoft.com/office/powerpoint/2010/main" val="293275279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1134F2-B0D7-401E-827D-EC6C8308EC2E}"/>
              </a:ext>
            </a:extLst>
          </p:cNvPr>
          <p:cNvPicPr>
            <a:picLocks noChangeAspect="1"/>
          </p:cNvPicPr>
          <p:nvPr/>
        </p:nvPicPr>
        <p:blipFill>
          <a:blip r:embed="rId3"/>
          <a:stretch>
            <a:fillRect/>
          </a:stretch>
        </p:blipFill>
        <p:spPr>
          <a:xfrm>
            <a:off x="1975449" y="1383976"/>
            <a:ext cx="5193102" cy="4178556"/>
          </a:xfrm>
          <a:prstGeom prst="rect">
            <a:avLst/>
          </a:prstGeom>
        </p:spPr>
      </p:pic>
      <p:sp>
        <p:nvSpPr>
          <p:cNvPr id="3" name="Title 2">
            <a:extLst>
              <a:ext uri="{FF2B5EF4-FFF2-40B4-BE49-F238E27FC236}">
                <a16:creationId xmlns:a16="http://schemas.microsoft.com/office/drawing/2014/main" id="{64129D96-166F-43E1-A653-7415CCB7C30A}"/>
              </a:ext>
            </a:extLst>
          </p:cNvPr>
          <p:cNvSpPr>
            <a:spLocks noGrp="1"/>
          </p:cNvSpPr>
          <p:nvPr>
            <p:ph type="title"/>
          </p:nvPr>
        </p:nvSpPr>
        <p:spPr/>
        <p:txBody>
          <a:bodyPr/>
          <a:lstStyle/>
          <a:p>
            <a:r>
              <a:rPr lang="en-US" dirty="0"/>
              <a:t>Least square objective alone leads to overfitting</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EBE3B9FE-E3E4-4D2E-B805-02B2A52D474F}"/>
                  </a:ext>
                </a:extLst>
              </p:cNvPr>
              <p:cNvSpPr txBox="1"/>
              <p:nvPr/>
            </p:nvSpPr>
            <p:spPr>
              <a:xfrm>
                <a:off x="1484338" y="799201"/>
                <a:ext cx="6175324"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3200" i="1" smtClean="0">
                              <a:latin typeface="Cambria Math" panose="02040503050406030204" pitchFamily="18" charset="0"/>
                            </a:rPr>
                          </m:ctrlPr>
                        </m:sSubPr>
                        <m:e>
                          <m:r>
                            <m:rPr>
                              <m:nor/>
                            </m:rPr>
                            <a:rPr lang="en-US" sz="3200" b="0" i="0" smtClean="0">
                              <a:latin typeface="Cambria Math" panose="02040503050406030204" pitchFamily="18" charset="0"/>
                              <a:ea typeface="Cambria Math" panose="02040503050406030204" pitchFamily="18" charset="0"/>
                            </a:rPr>
                            <m:t>range</m:t>
                          </m:r>
                        </m:e>
                        <m:sub>
                          <m:r>
                            <a:rPr lang="en-US" sz="3200" b="0" i="1" smtClean="0">
                              <a:latin typeface="Cambria Math" panose="02040503050406030204" pitchFamily="18" charset="0"/>
                            </a:rPr>
                            <m:t>𝑖</m:t>
                          </m:r>
                        </m:sub>
                      </m:sSub>
                      <m:r>
                        <a:rPr lang="en-US" sz="3200" i="1">
                          <a:latin typeface="Cambria Math" panose="02040503050406030204" pitchFamily="18" charset="0"/>
                        </a:rPr>
                        <m:t>=</m:t>
                      </m:r>
                      <m:sSub>
                        <m:sSubPr>
                          <m:ctrlPr>
                            <a:rPr lang="en-US" sz="3200" i="1">
                              <a:latin typeface="Cambria Math" panose="02040503050406030204" pitchFamily="18" charset="0"/>
                            </a:rPr>
                          </m:ctrlPr>
                        </m:sSubPr>
                        <m:e>
                          <m:r>
                            <a:rPr lang="en-US" sz="3200" i="1">
                              <a:latin typeface="Cambria Math" panose="02040503050406030204" pitchFamily="18" charset="0"/>
                            </a:rPr>
                            <m:t>𝛽</m:t>
                          </m:r>
                        </m:e>
                        <m:sub>
                          <m:r>
                            <a:rPr lang="en-US" sz="3200" i="1">
                              <a:latin typeface="Cambria Math" panose="02040503050406030204" pitchFamily="18" charset="0"/>
                            </a:rPr>
                            <m:t>0</m:t>
                          </m:r>
                        </m:sub>
                      </m:sSub>
                      <m:r>
                        <a:rPr lang="en-US" sz="3200" i="1">
                          <a:latin typeface="Cambria Math" panose="02040503050406030204" pitchFamily="18" charset="0"/>
                        </a:rPr>
                        <m:t>+</m:t>
                      </m:r>
                      <m:r>
                        <a:rPr lang="en-US" sz="3200" b="0" i="1" smtClean="0">
                          <a:latin typeface="Cambria Math" panose="02040503050406030204" pitchFamily="18" charset="0"/>
                        </a:rPr>
                        <m:t>𝑓</m:t>
                      </m:r>
                      <m:d>
                        <m:dPr>
                          <m:ctrlPr>
                            <a:rPr lang="en-US" sz="3200" i="1" smtClean="0">
                              <a:latin typeface="Cambria Math" panose="02040503050406030204" pitchFamily="18" charset="0"/>
                            </a:rPr>
                          </m:ctrlPr>
                        </m:dPr>
                        <m:e>
                          <m:sSub>
                            <m:sSubPr>
                              <m:ctrlPr>
                                <a:rPr lang="en-US" sz="3200" i="1">
                                  <a:latin typeface="Cambria Math" panose="02040503050406030204" pitchFamily="18" charset="0"/>
                                </a:rPr>
                              </m:ctrlPr>
                            </m:sSubPr>
                            <m:e>
                              <m:r>
                                <m:rPr>
                                  <m:nor/>
                                </m:rPr>
                                <a:rPr lang="en-US" sz="3200">
                                  <a:latin typeface="Cambria Math" panose="02040503050406030204" pitchFamily="18" charset="0"/>
                                  <a:ea typeface="Cambria Math" panose="02040503050406030204" pitchFamily="18" charset="0"/>
                                </a:rPr>
                                <m:t>airspeed</m:t>
                              </m:r>
                            </m:e>
                            <m:sub>
                              <m:r>
                                <a:rPr lang="en-US" sz="3200" i="1">
                                  <a:latin typeface="Cambria Math" panose="02040503050406030204" pitchFamily="18" charset="0"/>
                                </a:rPr>
                                <m:t>𝑖</m:t>
                              </m:r>
                            </m:sub>
                          </m:sSub>
                        </m:e>
                      </m:d>
                      <m:r>
                        <a:rPr lang="en-US" sz="3200" b="0" i="1" smtClean="0">
                          <a:latin typeface="Cambria Math" panose="02040503050406030204" pitchFamily="18" charset="0"/>
                        </a:rPr>
                        <m:t>+</m:t>
                      </m:r>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ea typeface="Cambria Math" panose="02040503050406030204" pitchFamily="18" charset="0"/>
                            </a:rPr>
                            <m:t>𝜖</m:t>
                          </m:r>
                        </m:e>
                        <m:sub>
                          <m:r>
                            <a:rPr lang="en-US" sz="3200" b="0" i="1" smtClean="0">
                              <a:latin typeface="Cambria Math" panose="02040503050406030204" pitchFamily="18" charset="0"/>
                            </a:rPr>
                            <m:t>𝑖</m:t>
                          </m:r>
                        </m:sub>
                      </m:sSub>
                      <m:r>
                        <a:rPr lang="en-US" sz="3200" i="1">
                          <a:latin typeface="Cambria Math" panose="02040503050406030204" pitchFamily="18" charset="0"/>
                        </a:rPr>
                        <m:t> </m:t>
                      </m:r>
                    </m:oMath>
                  </m:oMathPara>
                </a14:m>
                <a:endParaRPr lang="en-US" sz="3200" dirty="0"/>
              </a:p>
            </p:txBody>
          </p:sp>
        </mc:Choice>
        <mc:Fallback xmlns="">
          <p:sp>
            <p:nvSpPr>
              <p:cNvPr id="11" name="TextBox 10">
                <a:extLst>
                  <a:ext uri="{FF2B5EF4-FFF2-40B4-BE49-F238E27FC236}">
                    <a16:creationId xmlns:a16="http://schemas.microsoft.com/office/drawing/2014/main" id="{EBE3B9FE-E3E4-4D2E-B805-02B2A52D474F}"/>
                  </a:ext>
                </a:extLst>
              </p:cNvPr>
              <p:cNvSpPr txBox="1">
                <a:spLocks noRot="1" noChangeAspect="1" noMove="1" noResize="1" noEditPoints="1" noAdjustHandles="1" noChangeArrowheads="1" noChangeShapeType="1" noTextEdit="1"/>
              </p:cNvSpPr>
              <p:nvPr/>
            </p:nvSpPr>
            <p:spPr>
              <a:xfrm>
                <a:off x="1484338" y="799201"/>
                <a:ext cx="6175324" cy="584775"/>
              </a:xfrm>
              <a:prstGeom prst="rect">
                <a:avLst/>
              </a:prstGeom>
              <a:blipFill>
                <a:blip r:embed="rId4"/>
                <a:stretch>
                  <a:fillRect/>
                </a:stretch>
              </a:blipFill>
            </p:spPr>
            <p:txBody>
              <a:bodyPr/>
              <a:lstStyle/>
              <a:p>
                <a:r>
                  <a:rPr lang="en-US">
                    <a:noFill/>
                  </a:rPr>
                  <a:t> </a:t>
                </a:r>
              </a:p>
            </p:txBody>
          </p:sp>
        </mc:Fallback>
      </mc:AlternateContent>
      <p:sp>
        <p:nvSpPr>
          <p:cNvPr id="5" name="Text Placeholder 4">
            <a:extLst>
              <a:ext uri="{FF2B5EF4-FFF2-40B4-BE49-F238E27FC236}">
                <a16:creationId xmlns:a16="http://schemas.microsoft.com/office/drawing/2014/main" id="{E8CAA88D-91B5-4180-B472-41D46BF1BD03}"/>
              </a:ext>
            </a:extLst>
          </p:cNvPr>
          <p:cNvSpPr>
            <a:spLocks noGrp="1"/>
          </p:cNvSpPr>
          <p:nvPr>
            <p:ph type="body" sz="quarter" idx="11"/>
          </p:nvPr>
        </p:nvSpPr>
        <p:spPr/>
        <p:txBody>
          <a:bodyPr/>
          <a:lstStyle/>
          <a:p>
            <a:endParaRPr lang="en-US"/>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3BE1C213-F340-42E0-8027-41862221D202}"/>
                  </a:ext>
                </a:extLst>
              </p:cNvPr>
              <p:cNvSpPr txBox="1"/>
              <p:nvPr/>
            </p:nvSpPr>
            <p:spPr>
              <a:xfrm>
                <a:off x="1484338" y="5504352"/>
                <a:ext cx="6175324" cy="55444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unc>
                        <m:funcPr>
                          <m:ctrlPr>
                            <a:rPr lang="en-US" sz="1100" b="0" i="1" smtClean="0">
                              <a:latin typeface="Cambria Math" panose="02040503050406030204" pitchFamily="18" charset="0"/>
                            </a:rPr>
                          </m:ctrlPr>
                        </m:funcPr>
                        <m:fName>
                          <m:limLow>
                            <m:limLowPr>
                              <m:ctrlPr>
                                <a:rPr lang="en-US" sz="1100" b="0" i="1" smtClean="0">
                                  <a:latin typeface="Cambria Math" panose="02040503050406030204" pitchFamily="18" charset="0"/>
                                </a:rPr>
                              </m:ctrlPr>
                            </m:limLowPr>
                            <m:e>
                              <m:r>
                                <m:rPr>
                                  <m:sty m:val="p"/>
                                </m:rPr>
                                <a:rPr lang="en-US" sz="1100" b="0" i="0" smtClean="0">
                                  <a:latin typeface="Cambria Math" panose="02040503050406030204" pitchFamily="18" charset="0"/>
                                </a:rPr>
                                <m:t>min</m:t>
                              </m:r>
                            </m:e>
                            <m:lim>
                              <m:sSub>
                                <m:sSubPr>
                                  <m:ctrlPr>
                                    <a:rPr lang="en-US" sz="1100" b="0" i="1" smtClean="0">
                                      <a:latin typeface="Cambria Math" panose="02040503050406030204" pitchFamily="18" charset="0"/>
                                    </a:rPr>
                                  </m:ctrlPr>
                                </m:sSubPr>
                                <m:e>
                                  <m:r>
                                    <a:rPr lang="en-US" sz="1100" b="0" i="1" smtClean="0">
                                      <a:latin typeface="Cambria Math" panose="02040503050406030204" pitchFamily="18" charset="0"/>
                                    </a:rPr>
                                    <m:t>𝛽</m:t>
                                  </m:r>
                                </m:e>
                                <m:sub>
                                  <m:r>
                                    <a:rPr lang="en-US" sz="1100" b="0" i="1" smtClean="0">
                                      <a:latin typeface="Cambria Math" panose="02040503050406030204" pitchFamily="18" charset="0"/>
                                    </a:rPr>
                                    <m:t>0</m:t>
                                  </m:r>
                                </m:sub>
                              </m:sSub>
                              <m:r>
                                <a:rPr lang="en-US" sz="1100" b="0" i="1" smtClean="0">
                                  <a:latin typeface="Cambria Math" panose="02040503050406030204" pitchFamily="18" charset="0"/>
                                </a:rPr>
                                <m:t>,</m:t>
                              </m:r>
                              <m:r>
                                <a:rPr lang="en-US" sz="1100" b="0" i="1" smtClean="0">
                                  <a:latin typeface="Cambria Math" panose="02040503050406030204" pitchFamily="18" charset="0"/>
                                </a:rPr>
                                <m:t>𝑓</m:t>
                              </m:r>
                            </m:lim>
                          </m:limLow>
                        </m:fName>
                        <m:e>
                          <m:nary>
                            <m:naryPr>
                              <m:chr m:val="∑"/>
                              <m:ctrlPr>
                                <a:rPr lang="en-US" sz="1100" i="1">
                                  <a:latin typeface="Cambria Math" panose="02040503050406030204" pitchFamily="18" charset="0"/>
                                </a:rPr>
                              </m:ctrlPr>
                            </m:naryPr>
                            <m:sub>
                              <m:r>
                                <m:rPr>
                                  <m:brk m:alnAt="23"/>
                                </m:rPr>
                                <a:rPr lang="en-US" sz="1100" i="1">
                                  <a:latin typeface="Cambria Math" panose="02040503050406030204" pitchFamily="18" charset="0"/>
                                </a:rPr>
                                <m:t>𝑖</m:t>
                              </m:r>
                              <m:r>
                                <a:rPr lang="en-US" sz="1100" i="1">
                                  <a:latin typeface="Cambria Math" panose="02040503050406030204" pitchFamily="18" charset="0"/>
                                </a:rPr>
                                <m:t>=1</m:t>
                              </m:r>
                            </m:sub>
                            <m:sup>
                              <m:r>
                                <a:rPr lang="en-US" sz="1100" i="1">
                                  <a:latin typeface="Cambria Math" panose="02040503050406030204" pitchFamily="18" charset="0"/>
                                </a:rPr>
                                <m:t>𝑛</m:t>
                              </m:r>
                            </m:sup>
                            <m:e>
                              <m:sSup>
                                <m:sSupPr>
                                  <m:ctrlPr>
                                    <a:rPr lang="en-US" sz="1100" i="1" smtClean="0">
                                      <a:latin typeface="Cambria Math" panose="02040503050406030204" pitchFamily="18" charset="0"/>
                                    </a:rPr>
                                  </m:ctrlPr>
                                </m:sSupPr>
                                <m:e>
                                  <m:d>
                                    <m:dPr>
                                      <m:ctrlPr>
                                        <a:rPr lang="en-US" sz="1100" i="1" smtClean="0">
                                          <a:latin typeface="Cambria Math" panose="02040503050406030204" pitchFamily="18" charset="0"/>
                                        </a:rPr>
                                      </m:ctrlPr>
                                    </m:dPr>
                                    <m:e>
                                      <m:sSub>
                                        <m:sSubPr>
                                          <m:ctrlPr>
                                            <a:rPr lang="en-US" sz="1100" i="1">
                                              <a:latin typeface="Cambria Math" panose="02040503050406030204" pitchFamily="18" charset="0"/>
                                            </a:rPr>
                                          </m:ctrlPr>
                                        </m:sSubPr>
                                        <m:e>
                                          <m:r>
                                            <m:rPr>
                                              <m:nor/>
                                            </m:rPr>
                                            <a:rPr lang="en-US" sz="1100">
                                              <a:latin typeface="Cambria Math" panose="02040503050406030204" pitchFamily="18" charset="0"/>
                                              <a:ea typeface="Cambria Math" panose="02040503050406030204" pitchFamily="18" charset="0"/>
                                            </a:rPr>
                                            <m:t>range</m:t>
                                          </m:r>
                                        </m:e>
                                        <m:sub>
                                          <m:r>
                                            <a:rPr lang="en-US" sz="1100" i="1">
                                              <a:latin typeface="Cambria Math" panose="02040503050406030204" pitchFamily="18" charset="0"/>
                                            </a:rPr>
                                            <m:t>𝑖</m:t>
                                          </m:r>
                                        </m:sub>
                                      </m:sSub>
                                      <m:r>
                                        <a:rPr lang="en-US" sz="1100" i="1">
                                          <a:latin typeface="Cambria Math" panose="02040503050406030204" pitchFamily="18" charset="0"/>
                                        </a:rPr>
                                        <m:t>−</m:t>
                                      </m:r>
                                      <m:sSub>
                                        <m:sSubPr>
                                          <m:ctrlPr>
                                            <a:rPr lang="en-US" sz="1100" i="1">
                                              <a:latin typeface="Cambria Math" panose="02040503050406030204" pitchFamily="18" charset="0"/>
                                            </a:rPr>
                                          </m:ctrlPr>
                                        </m:sSubPr>
                                        <m:e>
                                          <m:r>
                                            <a:rPr lang="en-US" sz="1100" i="1">
                                              <a:latin typeface="Cambria Math" panose="02040503050406030204" pitchFamily="18" charset="0"/>
                                            </a:rPr>
                                            <m:t>𝛽</m:t>
                                          </m:r>
                                        </m:e>
                                        <m:sub>
                                          <m:r>
                                            <a:rPr lang="en-US" sz="1100" i="1">
                                              <a:latin typeface="Cambria Math" panose="02040503050406030204" pitchFamily="18" charset="0"/>
                                            </a:rPr>
                                            <m:t>0</m:t>
                                          </m:r>
                                        </m:sub>
                                      </m:sSub>
                                      <m:r>
                                        <a:rPr lang="en-US" sz="1100" i="1">
                                          <a:latin typeface="Cambria Math" panose="02040503050406030204" pitchFamily="18" charset="0"/>
                                        </a:rPr>
                                        <m:t>−</m:t>
                                      </m:r>
                                      <m:r>
                                        <a:rPr lang="en-US" sz="1100" i="1">
                                          <a:latin typeface="Cambria Math" panose="02040503050406030204" pitchFamily="18" charset="0"/>
                                        </a:rPr>
                                        <m:t>𝑓</m:t>
                                      </m:r>
                                      <m:d>
                                        <m:dPr>
                                          <m:ctrlPr>
                                            <a:rPr lang="en-US" sz="1100" i="1">
                                              <a:latin typeface="Cambria Math" panose="02040503050406030204" pitchFamily="18" charset="0"/>
                                            </a:rPr>
                                          </m:ctrlPr>
                                        </m:dPr>
                                        <m:e>
                                          <m:sSub>
                                            <m:sSubPr>
                                              <m:ctrlPr>
                                                <a:rPr lang="en-US" sz="1100" i="1">
                                                  <a:latin typeface="Cambria Math" panose="02040503050406030204" pitchFamily="18" charset="0"/>
                                                </a:rPr>
                                              </m:ctrlPr>
                                            </m:sSubPr>
                                            <m:e>
                                              <m:r>
                                                <m:rPr>
                                                  <m:nor/>
                                                </m:rPr>
                                                <a:rPr lang="en-US" sz="1100">
                                                  <a:latin typeface="Cambria Math" panose="02040503050406030204" pitchFamily="18" charset="0"/>
                                                  <a:ea typeface="Cambria Math" panose="02040503050406030204" pitchFamily="18" charset="0"/>
                                                </a:rPr>
                                                <m:t>airspeed</m:t>
                                              </m:r>
                                            </m:e>
                                            <m:sub>
                                              <m:r>
                                                <a:rPr lang="en-US" sz="1100" i="1">
                                                  <a:latin typeface="Cambria Math" panose="02040503050406030204" pitchFamily="18" charset="0"/>
                                                </a:rPr>
                                                <m:t>𝑖</m:t>
                                              </m:r>
                                            </m:sub>
                                          </m:sSub>
                                        </m:e>
                                      </m:d>
                                    </m:e>
                                  </m:d>
                                </m:e>
                                <m:sup>
                                  <m:r>
                                    <a:rPr lang="en-US" sz="1100" b="0" i="1" smtClean="0">
                                      <a:latin typeface="Cambria Math" panose="02040503050406030204" pitchFamily="18" charset="0"/>
                                    </a:rPr>
                                    <m:t>2</m:t>
                                  </m:r>
                                </m:sup>
                              </m:sSup>
                            </m:e>
                          </m:nary>
                        </m:e>
                      </m:func>
                      <m:r>
                        <a:rPr lang="en-US" sz="1100" i="1">
                          <a:latin typeface="Cambria Math" panose="02040503050406030204" pitchFamily="18" charset="0"/>
                        </a:rPr>
                        <m:t> </m:t>
                      </m:r>
                    </m:oMath>
                  </m:oMathPara>
                </a14:m>
                <a:endParaRPr lang="en-US" sz="1100" dirty="0"/>
              </a:p>
            </p:txBody>
          </p:sp>
        </mc:Choice>
        <mc:Fallback xmlns="">
          <p:sp>
            <p:nvSpPr>
              <p:cNvPr id="6" name="TextBox 5">
                <a:extLst>
                  <a:ext uri="{FF2B5EF4-FFF2-40B4-BE49-F238E27FC236}">
                    <a16:creationId xmlns:a16="http://schemas.microsoft.com/office/drawing/2014/main" id="{3BE1C213-F340-42E0-8027-41862221D202}"/>
                  </a:ext>
                </a:extLst>
              </p:cNvPr>
              <p:cNvSpPr txBox="1">
                <a:spLocks noRot="1" noChangeAspect="1" noMove="1" noResize="1" noEditPoints="1" noAdjustHandles="1" noChangeArrowheads="1" noChangeShapeType="1" noTextEdit="1"/>
              </p:cNvSpPr>
              <p:nvPr/>
            </p:nvSpPr>
            <p:spPr>
              <a:xfrm>
                <a:off x="1484338" y="5504352"/>
                <a:ext cx="6175324" cy="554447"/>
              </a:xfrm>
              <a:prstGeom prst="rect">
                <a:avLst/>
              </a:prstGeom>
              <a:blipFill>
                <a:blip r:embed="rId5"/>
                <a:stretch>
                  <a:fillRect t="-94505" b="-145055"/>
                </a:stretch>
              </a:blipFill>
            </p:spPr>
            <p:txBody>
              <a:bodyPr/>
              <a:lstStyle/>
              <a:p>
                <a:r>
                  <a:rPr lang="en-US">
                    <a:noFill/>
                  </a:rPr>
                  <a:t> </a:t>
                </a:r>
              </a:p>
            </p:txBody>
          </p:sp>
        </mc:Fallback>
      </mc:AlternateContent>
    </p:spTree>
    <p:extLst>
      <p:ext uri="{BB962C8B-B14F-4D97-AF65-F5344CB8AC3E}">
        <p14:creationId xmlns:p14="http://schemas.microsoft.com/office/powerpoint/2010/main" val="3485310537"/>
      </p:ext>
    </p:extLst>
  </p:cSld>
  <p:clrMapOvr>
    <a:masterClrMapping/>
  </p:clrMapOvr>
</p:sld>
</file>

<file path=ppt/theme/theme1.xml><?xml version="1.0" encoding="utf-8"?>
<a:theme xmlns:a="http://schemas.openxmlformats.org/drawingml/2006/main" name="Office Theme">
  <a:themeElements>
    <a:clrScheme name="IDA OED">
      <a:dk1>
        <a:sysClr val="windowText" lastClr="000000"/>
      </a:dk1>
      <a:lt1>
        <a:sysClr val="window" lastClr="FFFFFF"/>
      </a:lt1>
      <a:dk2>
        <a:srgbClr val="17375E"/>
      </a:dk2>
      <a:lt2>
        <a:srgbClr val="C4BD97"/>
      </a:lt2>
      <a:accent1>
        <a:srgbClr val="900001"/>
      </a:accent1>
      <a:accent2>
        <a:srgbClr val="1C3F6E"/>
      </a:accent2>
      <a:accent3>
        <a:srgbClr val="EDAE49"/>
      </a:accent3>
      <a:accent4>
        <a:srgbClr val="D1495B"/>
      </a:accent4>
      <a:accent5>
        <a:srgbClr val="00798C"/>
      </a:accent5>
      <a:accent6>
        <a:srgbClr val="404040"/>
      </a:accent6>
      <a:hlink>
        <a:srgbClr val="0000FF"/>
      </a:hlink>
      <a:folHlink>
        <a:srgbClr val="800080"/>
      </a:folHlink>
    </a:clrScheme>
    <a:fontScheme name="IDA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E254C776-EDBF-4A88-BF53-825167009573}" vid="{F58B07B7-74C5-44E5-ABF8-78649BF0C7E4}"/>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IDA Unclassified Standard</Template>
  <TotalTime>41133</TotalTime>
  <Words>7928</Words>
  <Application>Microsoft Office PowerPoint</Application>
  <PresentationFormat>On-screen Show (4:3)</PresentationFormat>
  <Paragraphs>1223</Paragraphs>
  <Slides>151</Slides>
  <Notes>50</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151</vt:i4>
      </vt:variant>
    </vt:vector>
  </HeadingPairs>
  <TitlesOfParts>
    <vt:vector size="166" baseType="lpstr">
      <vt:lpstr>Adobe Devanagari</vt:lpstr>
      <vt:lpstr>Arial</vt:lpstr>
      <vt:lpstr>Arial Bold</vt:lpstr>
      <vt:lpstr>Calibri</vt:lpstr>
      <vt:lpstr>Calibri Light</vt:lpstr>
      <vt:lpstr>Cambria Math</vt:lpstr>
      <vt:lpstr>Courier New</vt:lpstr>
      <vt:lpstr>Franklin Gothic Book</vt:lpstr>
      <vt:lpstr>Franklin Gothic Medium</vt:lpstr>
      <vt:lpstr>Lato</vt:lpstr>
      <vt:lpstr>Segoe UI</vt:lpstr>
      <vt:lpstr>Times New Roman</vt:lpstr>
      <vt:lpstr>Wingdings</vt:lpstr>
      <vt:lpstr>Office Theme</vt:lpstr>
      <vt:lpstr>Custom Design</vt:lpstr>
      <vt:lpstr>PowerPoint Presentation</vt:lpstr>
      <vt:lpstr>PowerPoint Presentation</vt:lpstr>
      <vt:lpstr>Background</vt:lpstr>
      <vt:lpstr>Motivation</vt:lpstr>
      <vt:lpstr>A metamodel is a useful product in and of itself</vt:lpstr>
      <vt:lpstr>PowerPoint Presentation</vt:lpstr>
      <vt:lpstr>Our Toy (Motivating) Example Will Be a Paper Airplane Simulator</vt:lpstr>
      <vt:lpstr>Flight Simulation</vt:lpstr>
      <vt:lpstr>From a paper plane flight, we can record discrete and continuous response variables</vt:lpstr>
      <vt:lpstr>From a paper plane flight, we can record discrete and continuous response variables</vt:lpstr>
      <vt:lpstr>Model, Airspeed, and Angle Study</vt:lpstr>
      <vt:lpstr>Model, Airspeed, and Angle Study</vt:lpstr>
      <vt:lpstr>Model, Airspeed, and Angle Study</vt:lpstr>
      <vt:lpstr>Our simulation becomes random when we randomize the inputs</vt:lpstr>
      <vt:lpstr>PowerPoint Presentation</vt:lpstr>
      <vt:lpstr>Space-filling design of experiments helps recover more trends in simulation outputs</vt:lpstr>
      <vt:lpstr>Space-filling design of experiments helps recover more trends in simulation outputs</vt:lpstr>
      <vt:lpstr>Space-filling design of experiments helps recover more trends in simulation outputs</vt:lpstr>
      <vt:lpstr>Space-Filling design of experiments helps recover more trends in simulation outputs</vt:lpstr>
      <vt:lpstr>Just like with classical DOE, there are quantitative ways to evaluate a specific design</vt:lpstr>
      <vt:lpstr>We prefer maximin sliced Latin hypersquare designs (maximin SLHD) and MaxPro SFDs</vt:lpstr>
      <vt:lpstr>We prefer maximin sliced Latin hypersquare designs (maximin SLHD) and MaxPro SFDs</vt:lpstr>
      <vt:lpstr>We will use maximin SLHDs when generating all M&amp;S outputs</vt:lpstr>
      <vt:lpstr>We recommend different analysis procedures based on the M&amp;S output</vt:lpstr>
      <vt:lpstr>PowerPoint Presentation</vt:lpstr>
      <vt:lpstr>An additive model fits smooth, mostly unspecified functions to the data</vt:lpstr>
      <vt:lpstr>An additive model fits smooth, mostly unspecified functions to the data</vt:lpstr>
      <vt:lpstr>An additive model fits smooth, mostly unspecified functions to the data</vt:lpstr>
      <vt:lpstr>Generalized additive models (GAMs) allow fitting models with different response types</vt:lpstr>
      <vt:lpstr>We can fit an additive model to the training data</vt:lpstr>
      <vt:lpstr>We can fit an additive model to the training data</vt:lpstr>
      <vt:lpstr>We can fit an additive model to the training data</vt:lpstr>
      <vt:lpstr>We can compare predicted values to observed values in a calibration plot</vt:lpstr>
      <vt:lpstr>We can compare predicted values to observed values in a calibration plot</vt:lpstr>
      <vt:lpstr>We can compare predicted values to observed values in a calibration plot</vt:lpstr>
      <vt:lpstr>We can compare predicted values to observed values in a calibration plot</vt:lpstr>
      <vt:lpstr>We can do a statistical test to see if the relationship between observed and predicted values is the identity relationship</vt:lpstr>
      <vt:lpstr>We can do a statistical test to see if the relationship between observed and predicted values is the identity relationship</vt:lpstr>
      <vt:lpstr>The metamodel appears to be properly calibrated in a separate set of outputs not used in fitting</vt:lpstr>
      <vt:lpstr>PowerPoint Presentation</vt:lpstr>
      <vt:lpstr>Without live data, metamodels allow for qualitative assessment of M&amp;S environment performance</vt:lpstr>
      <vt:lpstr>Metamodels can help identify regions where testing should take place</vt:lpstr>
      <vt:lpstr>Metamodels can imply what statistical model should be used for test planning</vt:lpstr>
      <vt:lpstr>PowerPoint Presentation</vt:lpstr>
      <vt:lpstr>Recap</vt:lpstr>
      <vt:lpstr>Resources and coming attractions</vt:lpstr>
      <vt:lpstr>PowerPoint Presentation</vt:lpstr>
      <vt:lpstr>Different M&amp;S architectures have characteristics influencing analysis</vt:lpstr>
      <vt:lpstr>How will we analyze this data?</vt:lpstr>
      <vt:lpstr>A GP is a probability model describing random functions </vt:lpstr>
      <vt:lpstr>A GP is a probability model describing random functions </vt:lpstr>
      <vt:lpstr>A GP is a probability model describing random functions </vt:lpstr>
      <vt:lpstr>A GP is a probability model describing random functions </vt:lpstr>
      <vt:lpstr>A GP is a probability model describing random functions </vt:lpstr>
      <vt:lpstr>GP interpolation is Bayesian inference on a function</vt:lpstr>
      <vt:lpstr>GP interpolation is Bayesian inference on a function</vt:lpstr>
      <vt:lpstr>GP interpolation is Bayesian inference on a function</vt:lpstr>
      <vt:lpstr>GP interpolation is Bayesian inference on a function</vt:lpstr>
      <vt:lpstr>GP interpolation is Bayesian inference on a function</vt:lpstr>
      <vt:lpstr>GP interpolation is Bayesian inference on a function</vt:lpstr>
      <vt:lpstr>GP interpolation is Bayesian inference on a function</vt:lpstr>
      <vt:lpstr>GP interpolation is Bayesian inference on a function</vt:lpstr>
      <vt:lpstr>GP interpolation is Bayesian inference on a function</vt:lpstr>
      <vt:lpstr>GP interpolation is Bayesian inference on a function</vt:lpstr>
      <vt:lpstr>GP interpolation requires picking a family of covariance kernels</vt:lpstr>
      <vt:lpstr>We prefer the Matérn kernel as a default, using MLE for picking λ and τ, and picking ν via another method </vt:lpstr>
      <vt:lpstr>We used a Matérn kernel and GP interpolation to fit the USLWUG range data</vt:lpstr>
      <vt:lpstr>We can obtain confidence bounds for the value of the simulator at unobserved points</vt:lpstr>
      <vt:lpstr>We can obtain confidence bounds for the value of the simulator at unobserved points</vt:lpstr>
      <vt:lpstr>Gaussian kernels are very smooth and depend on two parameters</vt:lpstr>
      <vt:lpstr>Gaussian kernels are very smooth and depend on two parameters</vt:lpstr>
      <vt:lpstr>Gaussian kernels are very smooth and depend on two parameters</vt:lpstr>
      <vt:lpstr>Matérn kernels have varying smoothness and depend on three parameters</vt:lpstr>
      <vt:lpstr>Matérn kernels have varying smoothness and depend on three parameters</vt:lpstr>
      <vt:lpstr>Drawing from the Matérn kernel’s prior shows what it thinks the M&amp;S environment’s output might look like</vt:lpstr>
      <vt:lpstr>Drawing from the Matérn kernel’s prior shows what it thinks the M&amp;S environment’s output might look like</vt:lpstr>
      <vt:lpstr>Drawing from the Matérn kernel’s prior shows what it thinks the M&amp;S environment’s output might look like</vt:lpstr>
      <vt:lpstr>The Matérn kernel offers more options for fitting M&amp;S outputs</vt:lpstr>
      <vt:lpstr>The Matérn kernel offers more options for fitting M&amp;S outputs</vt:lpstr>
      <vt:lpstr>The Matérn kernel offers more options for fitting M&amp;S outputs</vt:lpstr>
      <vt:lpstr>Adding a nugget effect drops the need to interpolate M&amp;S outputs</vt:lpstr>
      <vt:lpstr>Adding a nugget effect drops the need to interpolate M&amp;S outputs</vt:lpstr>
      <vt:lpstr>Adding a nugget effect drops the need to interpolate M&amp;S outputs</vt:lpstr>
      <vt:lpstr>Common situations can be addressed</vt:lpstr>
      <vt:lpstr>An initial linear model estimate has clear deficiencies</vt:lpstr>
      <vt:lpstr>An initial linear model estimate has clear deficiencies</vt:lpstr>
      <vt:lpstr>An initial linear model estimate has clear deficiencies</vt:lpstr>
      <vt:lpstr>An initial linear model estimate has clear deficiencies</vt:lpstr>
      <vt:lpstr>An initial linear model estimate has clear deficiencies</vt:lpstr>
      <vt:lpstr>When smoothing, we assume the arbitrary function can be decomposed into other functions we know</vt:lpstr>
      <vt:lpstr>When smoothing, we assume the arbitrary function can be decomposed into other functions we know</vt:lpstr>
      <vt:lpstr>When smoothing, we assume the arbitrary function can be decomposed into other functions we know</vt:lpstr>
      <vt:lpstr>When smoothing, we assume the arbitrary function can be decomposed into other functions we know</vt:lpstr>
      <vt:lpstr>We add basis functions together to get a smooth fit</vt:lpstr>
      <vt:lpstr>We add basis functions together to get a smooth fit</vt:lpstr>
      <vt:lpstr>Many basis options exist</vt:lpstr>
      <vt:lpstr>We use the least squared error principle for fitting additive models</vt:lpstr>
      <vt:lpstr>We need more restrictions</vt:lpstr>
      <vt:lpstr>Least square objective alone leads to overfitting</vt:lpstr>
      <vt:lpstr>Least square objective alone leads to overfitting</vt:lpstr>
      <vt:lpstr>We need extra cost associated with bad fits</vt:lpstr>
      <vt:lpstr>We will penalize functions that are very wiggly</vt:lpstr>
      <vt:lpstr>We will penalize functions that are very wiggly</vt:lpstr>
      <vt:lpstr>λ is the primary means to control fit quality</vt:lpstr>
      <vt:lpstr>λ can be chosen via cross-validation or restricted maximum likelihood (REML)</vt:lpstr>
      <vt:lpstr>λ can be chosen via cross-validation or restricted maximum likelihood (REML)</vt:lpstr>
      <vt:lpstr>Additive models permit lots of functional forms</vt:lpstr>
      <vt:lpstr>Additive models permit lots of functional forms</vt:lpstr>
      <vt:lpstr>Additive models permit lots of functional forms</vt:lpstr>
      <vt:lpstr>Additive models permit lots of functional forms</vt:lpstr>
      <vt:lpstr>Additive models permit lots of functional forms</vt:lpstr>
      <vt:lpstr>Additive models permit lots of functional forms</vt:lpstr>
      <vt:lpstr>GAMs can be extended to other situations</vt:lpstr>
      <vt:lpstr>Model metrics can also reveal fit quality</vt:lpstr>
      <vt:lpstr>Model metrics can also reveal fit quality</vt:lpstr>
      <vt:lpstr>We will analyze loop existence next (binary response)</vt:lpstr>
      <vt:lpstr>Before metamodeling, compute basic summary statistics</vt:lpstr>
      <vt:lpstr>We need to pick the functional form of the GAM</vt:lpstr>
      <vt:lpstr>We need to pick the response distribution and link function</vt:lpstr>
      <vt:lpstr>We have additional metrics for assessing binary predictions</vt:lpstr>
      <vt:lpstr>These metrics may encourage overfitting</vt:lpstr>
      <vt:lpstr>The Bayesian information criterion (BIC) can appropriately penalize complex metamodels</vt:lpstr>
      <vt:lpstr>We will use the screening set to help pick a metamodel based on OOS performance</vt:lpstr>
      <vt:lpstr>We narrow our selection down to three candidate metamodels (best BIC, best Brier score, and best accuracy)</vt:lpstr>
      <vt:lpstr>Only the link function is in dispute</vt:lpstr>
      <vt:lpstr>Cross-validation (CV) can also reveal OOS performance and imply its distribution</vt:lpstr>
      <vt:lpstr>Cross-validation (CV) can also reveal OOS performance and imply its distribution</vt:lpstr>
      <vt:lpstr>Cross-validation (CV) can also reveal OOS performance and imply its distribution</vt:lpstr>
      <vt:lpstr>Cross-validation (CV) can also reveal OOS performance and imply its distribution</vt:lpstr>
      <vt:lpstr>Cross-validation (CV) can also reveal OOS performance and imply its distribution</vt:lpstr>
      <vt:lpstr>Cross-validation (CV) can also reveal OOS performance and imply its distribution</vt:lpstr>
      <vt:lpstr>Cross-validation (CV) can also reveal OOS performance and imply its distribution</vt:lpstr>
      <vt:lpstr>We can use CV to visualize OOS performance and make a metamodeling strategy decision</vt:lpstr>
      <vt:lpstr>We will choose CLL link since it minimizes the BIC</vt:lpstr>
      <vt:lpstr>Plotting the effect functions suggests improvements</vt:lpstr>
      <vt:lpstr>Plotting the effect functions suggests improvements</vt:lpstr>
      <vt:lpstr>Plotting the effect functions suggests improvements</vt:lpstr>
      <vt:lpstr>We can plot prediction regions of the metamodel</vt:lpstr>
      <vt:lpstr>We can construct a calibration plot to compare predicted probabilities versus observed outcomes</vt:lpstr>
      <vt:lpstr>A GAM struggled to construct a smooth relationship in the screening set</vt:lpstr>
      <vt:lpstr>Metrics computed in evaluation set imply added predictive value and low evidence of overfitting</vt:lpstr>
      <vt:lpstr>Metrics computed in evaluation set imply added predictive value and low evidence of overfitting</vt:lpstr>
      <vt:lpstr>The calibration plot for the evaluation set looks fine</vt:lpstr>
      <vt:lpstr>The calibration plot for the evaluation set looks fine</vt:lpstr>
      <vt:lpstr>The M&amp;S Handbook contains a number of methods for validating M&amp;S models…</vt:lpstr>
      <vt:lpstr>… we have seen another tool for doing VV&amp;A…</vt:lpstr>
      <vt:lpstr>… and metamodeling provides more tools for both test planning and VV&amp;A</vt:lpstr>
      <vt:lpstr>Two-sample tests ask if the distance between M&amp;S typical behavior and behavior seen in live test data is large enough to discredit an M&amp;S environment</vt:lpstr>
      <vt:lpstr>Two-sample tests ask if the distance between M&amp;S typical behavior and behavior seen in output is large enough to discredit an M&amp;S environment</vt:lpstr>
      <vt:lpstr>Two-sample tests ask if the distance between M&amp;S typical behavior and behavior seen in output is large enough to discredit an M&amp;S environment</vt:lpstr>
      <vt:lpstr>Two-sample tests ask if the distance between M&amp;S typical behavior and behavior seen in output is large enough to discredit an M&amp;S environment</vt:lpstr>
    </vt:vector>
  </TitlesOfParts>
  <Company>Institute for Defense Analyses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Avery, Kelly M CTR (USA)</dc:creator>
  <cp:lastModifiedBy>Miller, Curtis</cp:lastModifiedBy>
  <cp:revision>289</cp:revision>
  <dcterms:created xsi:type="dcterms:W3CDTF">2022-10-17T20:00:09Z</dcterms:created>
  <dcterms:modified xsi:type="dcterms:W3CDTF">2023-04-26T04:58:20Z</dcterms:modified>
</cp:coreProperties>
</file>