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9" r:id="rId1"/>
  </p:sldMasterIdLst>
  <p:notesMasterIdLst>
    <p:notesMasterId r:id="rId23"/>
  </p:notesMasterIdLst>
  <p:handoutMasterIdLst>
    <p:handoutMasterId r:id="rId24"/>
  </p:handoutMasterIdLst>
  <p:sldIdLst>
    <p:sldId id="258" r:id="rId2"/>
    <p:sldId id="361" r:id="rId3"/>
    <p:sldId id="362" r:id="rId4"/>
    <p:sldId id="364" r:id="rId5"/>
    <p:sldId id="373" r:id="rId6"/>
    <p:sldId id="365" r:id="rId7"/>
    <p:sldId id="366" r:id="rId8"/>
    <p:sldId id="372" r:id="rId9"/>
    <p:sldId id="371" r:id="rId10"/>
    <p:sldId id="345" r:id="rId11"/>
    <p:sldId id="607" r:id="rId12"/>
    <p:sldId id="370" r:id="rId13"/>
    <p:sldId id="358" r:id="rId14"/>
    <p:sldId id="356" r:id="rId15"/>
    <p:sldId id="639" r:id="rId16"/>
    <p:sldId id="367" r:id="rId17"/>
    <p:sldId id="369" r:id="rId18"/>
    <p:sldId id="368" r:id="rId19"/>
    <p:sldId id="346" r:id="rId20"/>
    <p:sldId id="350" r:id="rId21"/>
    <p:sldId id="63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94694" autoAdjust="0"/>
  </p:normalViewPr>
  <p:slideViewPr>
    <p:cSldViewPr>
      <p:cViewPr varScale="1">
        <p:scale>
          <a:sx n="63" d="100"/>
          <a:sy n="63" d="100"/>
        </p:scale>
        <p:origin x="13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5" d="100"/>
          <a:sy n="55" d="100"/>
        </p:scale>
        <p:origin x="-187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E090189A-07E8-42C5-BC73-50101863F26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247811" name="Rectangle 3">
            <a:extLst>
              <a:ext uri="{FF2B5EF4-FFF2-40B4-BE49-F238E27FC236}">
                <a16:creationId xmlns:a16="http://schemas.microsoft.com/office/drawing/2014/main" id="{30EE35EB-DB8B-439C-B907-BC515752940B}"/>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47812" name="Rectangle 4">
            <a:extLst>
              <a:ext uri="{FF2B5EF4-FFF2-40B4-BE49-F238E27FC236}">
                <a16:creationId xmlns:a16="http://schemas.microsoft.com/office/drawing/2014/main" id="{B1AFE29F-016B-4D8C-913A-B8B88745661F}"/>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247813" name="Rectangle 5">
            <a:extLst>
              <a:ext uri="{FF2B5EF4-FFF2-40B4-BE49-F238E27FC236}">
                <a16:creationId xmlns:a16="http://schemas.microsoft.com/office/drawing/2014/main" id="{EDDAF65E-3197-49FF-B011-B0B9ED83F72F}"/>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AFDF30E-500D-4DF7-92B1-106F8B92565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FBC35F5A-4BF8-4B6D-BB88-8EF799DE59A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246787" name="Rectangle 3">
            <a:extLst>
              <a:ext uri="{FF2B5EF4-FFF2-40B4-BE49-F238E27FC236}">
                <a16:creationId xmlns:a16="http://schemas.microsoft.com/office/drawing/2014/main" id="{C5C44E55-A03B-4568-9A32-B36EDEA5E655}"/>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44195A38-D7C7-45A6-A695-CA15522465D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6789" name="Rectangle 5">
            <a:extLst>
              <a:ext uri="{FF2B5EF4-FFF2-40B4-BE49-F238E27FC236}">
                <a16:creationId xmlns:a16="http://schemas.microsoft.com/office/drawing/2014/main" id="{C44CC08E-D9A5-4DB9-95A1-AE8E2DD080E1}"/>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46790" name="Rectangle 6">
            <a:extLst>
              <a:ext uri="{FF2B5EF4-FFF2-40B4-BE49-F238E27FC236}">
                <a16:creationId xmlns:a16="http://schemas.microsoft.com/office/drawing/2014/main" id="{28E75FB9-B784-4CEA-9173-E248BF078576}"/>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246791" name="Rectangle 7">
            <a:extLst>
              <a:ext uri="{FF2B5EF4-FFF2-40B4-BE49-F238E27FC236}">
                <a16:creationId xmlns:a16="http://schemas.microsoft.com/office/drawing/2014/main" id="{4653752F-C6DC-4236-AF2A-BF418833386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0C4BE56-4FFD-484B-908B-94055264C7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log-likelihood function shown in equation 7 is used to estimate the parameters of the discrete cox proportional hazard model with covariates.</a:t>
            </a:r>
          </a:p>
          <a:p>
            <a:endParaRPr lang="en-US" dirty="0"/>
          </a:p>
          <a:p>
            <a:r>
              <a:rPr lang="en-US" dirty="0"/>
              <a:t>Substituting one of the hazard functions specified on the previous slide into Equation 2 produces unique log-likelihood functions. </a:t>
            </a:r>
          </a:p>
          <a:p>
            <a:endParaRPr lang="en-US" dirty="0"/>
          </a:p>
          <a:p>
            <a:r>
              <a:rPr lang="en-US" dirty="0"/>
              <a:t>Thus, given covariate data x and the vector of vulnerabilities discovered in each of the intervals, the model fitting step identifies the numerical values of the total number of vulnerabilities to be discovered omega, vector of m covariate coefficients beta, and hazard function parameters gamma.</a:t>
            </a:r>
          </a:p>
        </p:txBody>
      </p:sp>
      <p:sp>
        <p:nvSpPr>
          <p:cNvPr id="4" name="Slide Number Placeholder 3"/>
          <p:cNvSpPr>
            <a:spLocks noGrp="1"/>
          </p:cNvSpPr>
          <p:nvPr>
            <p:ph type="sldNum" sz="quarter" idx="5"/>
          </p:nvPr>
        </p:nvSpPr>
        <p:spPr/>
        <p:txBody>
          <a:bodyPr/>
          <a:lstStyle/>
          <a:p>
            <a:fld id="{E85A27C9-66D0-4C9B-BF89-D95047F0B3CB}" type="slidenum">
              <a:rPr lang="en-US" smtClean="0"/>
              <a:t>10</a:t>
            </a:fld>
            <a:endParaRPr lang="en-US"/>
          </a:p>
        </p:txBody>
      </p:sp>
    </p:spTree>
    <p:extLst>
      <p:ext uri="{BB962C8B-B14F-4D97-AF65-F5344CB8AC3E}">
        <p14:creationId xmlns:p14="http://schemas.microsoft.com/office/powerpoint/2010/main" val="76028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reduced log-likelihood function eliminates the omega parameter, giving one less parameter that needs to be estimated.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is done by differentiating the NON-reduced log-likelihood function with respect to omega, setting the results equal to 0, and then solving for omega, which gives omega hat as shown in equation 8.</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Then, omega hat is substituted into the log-likelihood function to produce the reduced log-likelihood function.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maximum likelihood estimates are obtained by solving the 2 system of equations shown in equations 9 and 10. The first obtains the hazard function parameters, beta, and the second obtains the model parameters associated with each covariate.</a:t>
            </a:r>
          </a:p>
        </p:txBody>
      </p:sp>
      <p:sp>
        <p:nvSpPr>
          <p:cNvPr id="4" name="Slide Number Placeholder 3"/>
          <p:cNvSpPr>
            <a:spLocks noGrp="1"/>
          </p:cNvSpPr>
          <p:nvPr>
            <p:ph type="sldNum" sz="quarter" idx="5"/>
          </p:nvPr>
        </p:nvSpPr>
        <p:spPr/>
        <p:txBody>
          <a:bodyPr/>
          <a:lstStyle/>
          <a:p>
            <a:fld id="{E85A27C9-66D0-4C9B-BF89-D95047F0B3CB}" type="slidenum">
              <a:rPr lang="en-US" smtClean="0"/>
              <a:t>11</a:t>
            </a:fld>
            <a:endParaRPr lang="en-US"/>
          </a:p>
        </p:txBody>
      </p:sp>
    </p:spTree>
    <p:extLst>
      <p:ext uri="{BB962C8B-B14F-4D97-AF65-F5344CB8AC3E}">
        <p14:creationId xmlns:p14="http://schemas.microsoft.com/office/powerpoint/2010/main" val="88571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estimate the parameters of the AML given vulnerability, the grouped data form of the likelihood function is expressed as shown in equation 13.</a:t>
            </a:r>
          </a:p>
          <a:p>
            <a:endParaRPr lang="en-US" dirty="0"/>
          </a:p>
          <a:p>
            <a:r>
              <a:rPr lang="en-US" dirty="0"/>
              <a:t>Where T and K correspond to columns in Table 2. T is the time at which the interval ended. K is the number of vulnerabilities discovered in that interval and theta is the vector of model parameters.</a:t>
            </a:r>
          </a:p>
          <a:p>
            <a:endParaRPr lang="en-US" dirty="0"/>
          </a:p>
          <a:p>
            <a:r>
              <a:rPr lang="en-US" dirty="0"/>
              <a:t>The maximum likelihood estimates the AML model parameters determined by solving the system of equations in equation 14.</a:t>
            </a:r>
          </a:p>
          <a:p>
            <a:endParaRPr lang="en-US" dirty="0"/>
          </a:p>
        </p:txBody>
      </p:sp>
      <p:sp>
        <p:nvSpPr>
          <p:cNvPr id="4" name="Slide Number Placeholder 3"/>
          <p:cNvSpPr>
            <a:spLocks noGrp="1"/>
          </p:cNvSpPr>
          <p:nvPr>
            <p:ph type="sldNum" sz="quarter" idx="5"/>
          </p:nvPr>
        </p:nvSpPr>
        <p:spPr/>
        <p:txBody>
          <a:bodyPr/>
          <a:lstStyle/>
          <a:p>
            <a:fld id="{E85A27C9-66D0-4C9B-BF89-D95047F0B3CB}" type="slidenum">
              <a:rPr lang="en-US" smtClean="0"/>
              <a:t>13</a:t>
            </a:fld>
            <a:endParaRPr lang="en-US"/>
          </a:p>
        </p:txBody>
      </p:sp>
    </p:spTree>
    <p:extLst>
      <p:ext uri="{BB962C8B-B14F-4D97-AF65-F5344CB8AC3E}">
        <p14:creationId xmlns:p14="http://schemas.microsoft.com/office/powerpoint/2010/main" val="146684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move into the equations used for model assessment. These describe quantitative goodness of fit measures to assess how well a model performs on a given data set.</a:t>
            </a:r>
          </a:p>
          <a:p>
            <a:endParaRPr lang="en-US" dirty="0"/>
          </a:p>
          <a:p>
            <a:r>
              <a:rPr lang="en-US" dirty="0"/>
              <a:t>The sum of squares error calculates the difference, in each interval, between the estimated number of vulnerabilities discovered according to the model’s mean value function, and the cumulative number of vulnerabilities discovered according to the data.</a:t>
            </a:r>
          </a:p>
          <a:p>
            <a:endParaRPr lang="en-US" dirty="0"/>
          </a:p>
          <a:p>
            <a:r>
              <a:rPr lang="en-US" dirty="0"/>
              <a:t>The differences in each interval are squared and then added together to produce the sum of squares error.</a:t>
            </a:r>
          </a:p>
          <a:p>
            <a:endParaRPr lang="en-US" dirty="0"/>
          </a:p>
          <a:p>
            <a:r>
              <a:rPr lang="en-US" dirty="0"/>
              <a:t>The predictive sum of squares error is calculated using essentially the same equation as the sum of squares error. However, the model is fit to only a subset of the data, and the accuracy of its predictions on the remaining data are considered as well.</a:t>
            </a:r>
          </a:p>
        </p:txBody>
      </p:sp>
      <p:sp>
        <p:nvSpPr>
          <p:cNvPr id="4" name="Slide Number Placeholder 3"/>
          <p:cNvSpPr>
            <a:spLocks noGrp="1"/>
          </p:cNvSpPr>
          <p:nvPr>
            <p:ph type="sldNum" sz="quarter" idx="5"/>
          </p:nvPr>
        </p:nvSpPr>
        <p:spPr/>
        <p:txBody>
          <a:bodyPr/>
          <a:lstStyle/>
          <a:p>
            <a:fld id="{E85A27C9-66D0-4C9B-BF89-D95047F0B3CB}" type="slidenum">
              <a:rPr lang="en-US" smtClean="0"/>
              <a:t>14</a:t>
            </a:fld>
            <a:endParaRPr lang="en-US"/>
          </a:p>
        </p:txBody>
      </p:sp>
    </p:spTree>
    <p:extLst>
      <p:ext uri="{BB962C8B-B14F-4D97-AF65-F5344CB8AC3E}">
        <p14:creationId xmlns:p14="http://schemas.microsoft.com/office/powerpoint/2010/main" val="183519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AIC and BIC, quantify the tradeoff between the characterization of the observed data, represented by the log-likelihood function value, and model complexity.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Models incur a penalty of 2 for each of their parameters, which discourages overly complex models. BIC also considers the sample size.</a:t>
            </a:r>
          </a:p>
          <a:p>
            <a:endParaRPr lang="en-US" dirty="0"/>
          </a:p>
        </p:txBody>
      </p:sp>
      <p:sp>
        <p:nvSpPr>
          <p:cNvPr id="4" name="Slide Number Placeholder 3"/>
          <p:cNvSpPr>
            <a:spLocks noGrp="1"/>
          </p:cNvSpPr>
          <p:nvPr>
            <p:ph type="sldNum" sz="quarter" idx="5"/>
          </p:nvPr>
        </p:nvSpPr>
        <p:spPr/>
        <p:txBody>
          <a:bodyPr/>
          <a:lstStyle/>
          <a:p>
            <a:fld id="{E85A27C9-66D0-4C9B-BF89-D95047F0B3CB}" type="slidenum">
              <a:rPr lang="en-US" smtClean="0"/>
              <a:t>15</a:t>
            </a:fld>
            <a:endParaRPr lang="en-US"/>
          </a:p>
        </p:txBody>
      </p:sp>
    </p:spTree>
    <p:extLst>
      <p:ext uri="{BB962C8B-B14F-4D97-AF65-F5344CB8AC3E}">
        <p14:creationId xmlns:p14="http://schemas.microsoft.com/office/powerpoint/2010/main" val="204264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5A27C9-66D0-4C9B-BF89-D95047F0B3CB}" type="slidenum">
              <a:rPr lang="en-US" smtClean="0"/>
              <a:t>21</a:t>
            </a:fld>
            <a:endParaRPr lang="en-US"/>
          </a:p>
        </p:txBody>
      </p:sp>
    </p:spTree>
    <p:extLst>
      <p:ext uri="{BB962C8B-B14F-4D97-AF65-F5344CB8AC3E}">
        <p14:creationId xmlns:p14="http://schemas.microsoft.com/office/powerpoint/2010/main" val="3643290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0AFB53CF-A175-4A13-AE79-544B6F3CB159}"/>
              </a:ext>
            </a:extLst>
          </p:cNvPr>
          <p:cNvSpPr>
            <a:spLocks noChangeArrowheads="1"/>
          </p:cNvSpPr>
          <p:nvPr/>
        </p:nvSpPr>
        <p:spPr bwMode="auto">
          <a:xfrm>
            <a:off x="609600" y="7620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120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a16="http://schemas.microsoft.com/office/drawing/2014/main" id="{6D349524-77FE-4573-BFDB-D7CE78EDFF52}"/>
              </a:ext>
            </a:extLst>
          </p:cNvPr>
          <p:cNvSpPr>
            <a:spLocks noChangeShapeType="1"/>
          </p:cNvSpPr>
          <p:nvPr/>
        </p:nvSpPr>
        <p:spPr bwMode="auto">
          <a:xfrm>
            <a:off x="1981200" y="3200400"/>
            <a:ext cx="6511925" cy="0"/>
          </a:xfrm>
          <a:prstGeom prst="line">
            <a:avLst/>
          </a:prstGeom>
          <a:noFill/>
          <a:ln w="19050">
            <a:solidFill>
              <a:srgbClr val="C12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10">
            <a:extLst>
              <a:ext uri="{FF2B5EF4-FFF2-40B4-BE49-F238E27FC236}">
                <a16:creationId xmlns:a16="http://schemas.microsoft.com/office/drawing/2014/main" id="{3268EE7A-7BAA-4919-8A0C-A54764D715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62600"/>
            <a:ext cx="91440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6" name="Rectangle 2"/>
          <p:cNvSpPr>
            <a:spLocks noGrp="1" noChangeArrowheads="1"/>
          </p:cNvSpPr>
          <p:nvPr>
            <p:ph type="ctrTitle"/>
          </p:nvPr>
        </p:nvSpPr>
        <p:spPr>
          <a:xfrm>
            <a:off x="914400" y="914400"/>
            <a:ext cx="7623175" cy="1600200"/>
          </a:xfrm>
        </p:spPr>
        <p:txBody>
          <a:bodyPr/>
          <a:lstStyle>
            <a:lvl1pPr>
              <a:defRPr sz="3600">
                <a:solidFill>
                  <a:srgbClr val="C12033"/>
                </a:solidFill>
              </a:defRPr>
            </a:lvl1pPr>
          </a:lstStyle>
          <a:p>
            <a:pPr lvl="0"/>
            <a:r>
              <a:rPr lang="en-US" altLang="en-US" noProof="0" dirty="0"/>
              <a:t>Click to edit Master title style</a:t>
            </a:r>
          </a:p>
        </p:txBody>
      </p:sp>
      <p:sp>
        <p:nvSpPr>
          <p:cNvPr id="205827" name="Rectangle 3"/>
          <p:cNvSpPr>
            <a:spLocks noGrp="1" noChangeArrowheads="1"/>
          </p:cNvSpPr>
          <p:nvPr>
            <p:ph type="subTitle" idx="1"/>
          </p:nvPr>
        </p:nvSpPr>
        <p:spPr>
          <a:xfrm>
            <a:off x="1981200" y="3429000"/>
            <a:ext cx="6553200" cy="2362200"/>
          </a:xfrm>
        </p:spPr>
        <p:txBody>
          <a:bodyPr/>
          <a:lstStyle>
            <a:lvl1pPr marL="0" indent="0">
              <a:buFont typeface="Wingdings" pitchFamily="2" charset="2"/>
              <a:buNone/>
              <a:defRPr sz="2800"/>
            </a:lvl1pPr>
          </a:lstStyle>
          <a:p>
            <a:pPr lvl="0"/>
            <a:r>
              <a:rPr lang="en-US" altLang="en-US" noProof="0" dirty="0"/>
              <a:t>Click to edit Master subtitle style</a:t>
            </a:r>
          </a:p>
        </p:txBody>
      </p:sp>
      <p:sp>
        <p:nvSpPr>
          <p:cNvPr id="7" name="Slide Number Placeholder 6">
            <a:extLst>
              <a:ext uri="{FF2B5EF4-FFF2-40B4-BE49-F238E27FC236}">
                <a16:creationId xmlns:a16="http://schemas.microsoft.com/office/drawing/2014/main" id="{980F7D4A-D883-4DBD-B812-99887BACD99C}"/>
              </a:ext>
            </a:extLst>
          </p:cNvPr>
          <p:cNvSpPr>
            <a:spLocks noGrp="1" noChangeArrowheads="1"/>
          </p:cNvSpPr>
          <p:nvPr>
            <p:ph type="sldNum" sz="quarter" idx="10"/>
          </p:nvPr>
        </p:nvSpPr>
        <p:spPr/>
        <p:txBody>
          <a:bodyPr/>
          <a:lstStyle>
            <a:lvl1pPr>
              <a:defRPr smtClean="0">
                <a:solidFill>
                  <a:srgbClr val="FF0000"/>
                </a:solidFill>
              </a:defRPr>
            </a:lvl1pPr>
          </a:lstStyle>
          <a:p>
            <a:pPr>
              <a:defRPr/>
            </a:pPr>
            <a:fld id="{36EABA6E-CB9E-4C2E-949B-EB6B8E996429}" type="slidenum">
              <a:rPr lang="en-US" altLang="en-US"/>
              <a:pPr>
                <a:defRPr/>
              </a:pPr>
              <a:t>‹#›</a:t>
            </a:fld>
            <a:endParaRPr lang="en-US" altLang="en-US" dirty="0"/>
          </a:p>
        </p:txBody>
      </p:sp>
    </p:spTree>
    <p:extLst>
      <p:ext uri="{BB962C8B-B14F-4D97-AF65-F5344CB8AC3E}">
        <p14:creationId xmlns:p14="http://schemas.microsoft.com/office/powerpoint/2010/main" val="341996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61315BF-C029-469E-83A9-FFC64873AB18}"/>
              </a:ext>
            </a:extLst>
          </p:cNvPr>
          <p:cNvSpPr>
            <a:spLocks noGrp="1" noChangeArrowheads="1"/>
          </p:cNvSpPr>
          <p:nvPr>
            <p:ph type="sldNum" sz="quarter" idx="10"/>
          </p:nvPr>
        </p:nvSpPr>
        <p:spPr>
          <a:ln/>
        </p:spPr>
        <p:txBody>
          <a:bodyPr/>
          <a:lstStyle>
            <a:lvl1pPr>
              <a:defRPr/>
            </a:lvl1pPr>
          </a:lstStyle>
          <a:p>
            <a:pPr>
              <a:defRPr/>
            </a:pPr>
            <a:fld id="{35B947CB-773D-4FC8-A00C-2D79FAA0C3AC}" type="slidenum">
              <a:rPr lang="en-US" altLang="en-US"/>
              <a:pPr>
                <a:defRPr/>
              </a:pPr>
              <a:t>‹#›</a:t>
            </a:fld>
            <a:endParaRPr lang="en-US" altLang="en-US" dirty="0"/>
          </a:p>
        </p:txBody>
      </p:sp>
    </p:spTree>
    <p:extLst>
      <p:ext uri="{BB962C8B-B14F-4D97-AF65-F5344CB8AC3E}">
        <p14:creationId xmlns:p14="http://schemas.microsoft.com/office/powerpoint/2010/main" val="272044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EC7C876-D160-4CDE-8496-DFD81A9DD155}"/>
              </a:ext>
            </a:extLst>
          </p:cNvPr>
          <p:cNvSpPr>
            <a:spLocks noGrp="1" noChangeArrowheads="1"/>
          </p:cNvSpPr>
          <p:nvPr>
            <p:ph type="sldNum" sz="quarter" idx="10"/>
          </p:nvPr>
        </p:nvSpPr>
        <p:spPr>
          <a:ln/>
        </p:spPr>
        <p:txBody>
          <a:bodyPr/>
          <a:lstStyle>
            <a:lvl1pPr>
              <a:defRPr/>
            </a:lvl1pPr>
          </a:lstStyle>
          <a:p>
            <a:pPr>
              <a:defRPr/>
            </a:pPr>
            <a:fld id="{84143E1A-8FA7-42B3-B030-44026D867A68}" type="slidenum">
              <a:rPr lang="en-US" altLang="en-US"/>
              <a:pPr>
                <a:defRPr/>
              </a:pPr>
              <a:t>‹#›</a:t>
            </a:fld>
            <a:endParaRPr lang="en-US" altLang="en-US" dirty="0"/>
          </a:p>
        </p:txBody>
      </p:sp>
    </p:spTree>
    <p:extLst>
      <p:ext uri="{BB962C8B-B14F-4D97-AF65-F5344CB8AC3E}">
        <p14:creationId xmlns:p14="http://schemas.microsoft.com/office/powerpoint/2010/main" val="68815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85D7485-AF11-482C-8316-BED35CA25FFF}"/>
              </a:ext>
            </a:extLst>
          </p:cNvPr>
          <p:cNvSpPr>
            <a:spLocks noGrp="1" noChangeArrowheads="1"/>
          </p:cNvSpPr>
          <p:nvPr>
            <p:ph type="sldNum" sz="quarter" idx="10"/>
          </p:nvPr>
        </p:nvSpPr>
        <p:spPr>
          <a:ln/>
        </p:spPr>
        <p:txBody>
          <a:bodyPr/>
          <a:lstStyle>
            <a:lvl1pPr>
              <a:defRPr/>
            </a:lvl1pPr>
          </a:lstStyle>
          <a:p>
            <a:pPr>
              <a:defRPr/>
            </a:pPr>
            <a:fld id="{A711316E-7518-4A04-9190-90CC5F2003A7}" type="slidenum">
              <a:rPr lang="en-US" altLang="en-US"/>
              <a:pPr>
                <a:defRPr/>
              </a:pPr>
              <a:t>‹#›</a:t>
            </a:fld>
            <a:endParaRPr lang="en-US" altLang="en-US" dirty="0"/>
          </a:p>
        </p:txBody>
      </p:sp>
    </p:spTree>
    <p:extLst>
      <p:ext uri="{BB962C8B-B14F-4D97-AF65-F5344CB8AC3E}">
        <p14:creationId xmlns:p14="http://schemas.microsoft.com/office/powerpoint/2010/main" val="366128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932"/>
            <a:ext cx="8229600" cy="1139825"/>
          </a:xfrm>
        </p:spPr>
        <p:txBody>
          <a:bodyPr/>
          <a:lstStyle>
            <a:lvl1pPr>
              <a:defRPr>
                <a:solidFill>
                  <a:srgbClr val="FF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B1074C5D-4A4A-4BC0-B879-AEA17B71747D}"/>
              </a:ext>
            </a:extLst>
          </p:cNvPr>
          <p:cNvSpPr>
            <a:spLocks noGrp="1" noChangeArrowheads="1"/>
          </p:cNvSpPr>
          <p:nvPr>
            <p:ph type="sldNum" sz="quarter" idx="10"/>
          </p:nvPr>
        </p:nvSpPr>
        <p:spPr>
          <a:ln/>
        </p:spPr>
        <p:txBody>
          <a:bodyPr/>
          <a:lstStyle>
            <a:lvl1pPr>
              <a:defRPr/>
            </a:lvl1pPr>
          </a:lstStyle>
          <a:p>
            <a:pPr>
              <a:defRPr/>
            </a:pPr>
            <a:fld id="{9B6094BF-851E-4167-8E79-A9D16EF5596A}" type="slidenum">
              <a:rPr lang="en-US" altLang="en-US"/>
              <a:pPr>
                <a:defRPr/>
              </a:pPr>
              <a:t>‹#›</a:t>
            </a:fld>
            <a:endParaRPr lang="en-US" altLang="en-US" dirty="0"/>
          </a:p>
        </p:txBody>
      </p:sp>
    </p:spTree>
    <p:extLst>
      <p:ext uri="{BB962C8B-B14F-4D97-AF65-F5344CB8AC3E}">
        <p14:creationId xmlns:p14="http://schemas.microsoft.com/office/powerpoint/2010/main" val="187731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36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B5E72C43-6683-466C-AC48-BAF404318F11}"/>
              </a:ext>
            </a:extLst>
          </p:cNvPr>
          <p:cNvSpPr>
            <a:spLocks noGrp="1" noChangeArrowheads="1"/>
          </p:cNvSpPr>
          <p:nvPr>
            <p:ph type="sldNum" sz="quarter" idx="10"/>
          </p:nvPr>
        </p:nvSpPr>
        <p:spPr>
          <a:ln/>
        </p:spPr>
        <p:txBody>
          <a:bodyPr/>
          <a:lstStyle>
            <a:lvl1pPr>
              <a:defRPr/>
            </a:lvl1pPr>
          </a:lstStyle>
          <a:p>
            <a:pPr>
              <a:defRPr/>
            </a:pPr>
            <a:fld id="{81A321B2-4CCD-498F-BDA4-C87BE15F7D61}" type="slidenum">
              <a:rPr lang="en-US" altLang="en-US"/>
              <a:pPr>
                <a:defRPr/>
              </a:pPr>
              <a:t>‹#›</a:t>
            </a:fld>
            <a:endParaRPr lang="en-US" altLang="en-US" dirty="0"/>
          </a:p>
        </p:txBody>
      </p:sp>
    </p:spTree>
    <p:extLst>
      <p:ext uri="{BB962C8B-B14F-4D97-AF65-F5344CB8AC3E}">
        <p14:creationId xmlns:p14="http://schemas.microsoft.com/office/powerpoint/2010/main" val="106776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0653F24D-8692-4882-A287-C2D8C9A33F29}"/>
              </a:ext>
            </a:extLst>
          </p:cNvPr>
          <p:cNvSpPr>
            <a:spLocks noGrp="1" noChangeArrowheads="1"/>
          </p:cNvSpPr>
          <p:nvPr>
            <p:ph type="sldNum" sz="quarter" idx="10"/>
          </p:nvPr>
        </p:nvSpPr>
        <p:spPr>
          <a:ln/>
        </p:spPr>
        <p:txBody>
          <a:bodyPr/>
          <a:lstStyle>
            <a:lvl1pPr>
              <a:defRPr/>
            </a:lvl1pPr>
          </a:lstStyle>
          <a:p>
            <a:pPr>
              <a:defRPr/>
            </a:pPr>
            <a:fld id="{698DF99E-6620-4711-90EF-9BB8C89838E8}" type="slidenum">
              <a:rPr lang="en-US" altLang="en-US"/>
              <a:pPr>
                <a:defRPr/>
              </a:pPr>
              <a:t>‹#›</a:t>
            </a:fld>
            <a:endParaRPr lang="en-US" altLang="en-US" dirty="0"/>
          </a:p>
        </p:txBody>
      </p:sp>
    </p:spTree>
    <p:extLst>
      <p:ext uri="{BB962C8B-B14F-4D97-AF65-F5344CB8AC3E}">
        <p14:creationId xmlns:p14="http://schemas.microsoft.com/office/powerpoint/2010/main" val="188977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FEFA1DE-1C84-4E3C-938C-F1B53953BEB1}"/>
              </a:ext>
            </a:extLst>
          </p:cNvPr>
          <p:cNvSpPr>
            <a:spLocks noGrp="1" noChangeArrowheads="1"/>
          </p:cNvSpPr>
          <p:nvPr>
            <p:ph type="sldNum" sz="quarter" idx="10"/>
          </p:nvPr>
        </p:nvSpPr>
        <p:spPr>
          <a:ln/>
        </p:spPr>
        <p:txBody>
          <a:bodyPr/>
          <a:lstStyle>
            <a:lvl1pPr>
              <a:defRPr/>
            </a:lvl1pPr>
          </a:lstStyle>
          <a:p>
            <a:pPr>
              <a:defRPr/>
            </a:pPr>
            <a:fld id="{F252C0A7-A048-482A-B731-01BF475586CB}" type="slidenum">
              <a:rPr lang="en-US" altLang="en-US"/>
              <a:pPr>
                <a:defRPr/>
              </a:pPr>
              <a:t>‹#›</a:t>
            </a:fld>
            <a:endParaRPr lang="en-US" altLang="en-US" dirty="0"/>
          </a:p>
        </p:txBody>
      </p:sp>
    </p:spTree>
    <p:extLst>
      <p:ext uri="{BB962C8B-B14F-4D97-AF65-F5344CB8AC3E}">
        <p14:creationId xmlns:p14="http://schemas.microsoft.com/office/powerpoint/2010/main" val="836891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6303AE58-243E-4BE7-9ACC-F8C4255C07BC}"/>
              </a:ext>
            </a:extLst>
          </p:cNvPr>
          <p:cNvSpPr>
            <a:spLocks noGrp="1" noChangeArrowheads="1"/>
          </p:cNvSpPr>
          <p:nvPr>
            <p:ph type="sldNum" sz="quarter" idx="10"/>
          </p:nvPr>
        </p:nvSpPr>
        <p:spPr>
          <a:ln/>
        </p:spPr>
        <p:txBody>
          <a:bodyPr/>
          <a:lstStyle>
            <a:lvl1pPr>
              <a:defRPr/>
            </a:lvl1pPr>
          </a:lstStyle>
          <a:p>
            <a:pPr>
              <a:defRPr/>
            </a:pPr>
            <a:fld id="{0B3E2889-F731-48D7-81C8-54645772C12C}" type="slidenum">
              <a:rPr lang="en-US" altLang="en-US"/>
              <a:pPr>
                <a:defRPr/>
              </a:pPr>
              <a:t>‹#›</a:t>
            </a:fld>
            <a:endParaRPr lang="en-US" altLang="en-US" dirty="0"/>
          </a:p>
        </p:txBody>
      </p:sp>
    </p:spTree>
    <p:extLst>
      <p:ext uri="{BB962C8B-B14F-4D97-AF65-F5344CB8AC3E}">
        <p14:creationId xmlns:p14="http://schemas.microsoft.com/office/powerpoint/2010/main" val="287089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38FFE4D-E8BD-4071-B7A8-18594586EF9C}"/>
              </a:ext>
            </a:extLst>
          </p:cNvPr>
          <p:cNvSpPr>
            <a:spLocks noGrp="1" noChangeArrowheads="1"/>
          </p:cNvSpPr>
          <p:nvPr>
            <p:ph type="sldNum" sz="quarter" idx="10"/>
          </p:nvPr>
        </p:nvSpPr>
        <p:spPr>
          <a:ln/>
        </p:spPr>
        <p:txBody>
          <a:bodyPr/>
          <a:lstStyle>
            <a:lvl1pPr>
              <a:defRPr/>
            </a:lvl1pPr>
          </a:lstStyle>
          <a:p>
            <a:pPr>
              <a:defRPr/>
            </a:pPr>
            <a:fld id="{DF3D761F-FBA5-4D1A-BA61-20D06681CB79}" type="slidenum">
              <a:rPr lang="en-US" altLang="en-US"/>
              <a:pPr>
                <a:defRPr/>
              </a:pPr>
              <a:t>‹#›</a:t>
            </a:fld>
            <a:endParaRPr lang="en-US" altLang="en-US" dirty="0"/>
          </a:p>
        </p:txBody>
      </p:sp>
    </p:spTree>
    <p:extLst>
      <p:ext uri="{BB962C8B-B14F-4D97-AF65-F5344CB8AC3E}">
        <p14:creationId xmlns:p14="http://schemas.microsoft.com/office/powerpoint/2010/main" val="105974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91024564-99A1-4B0A-8240-3D07ED5650E5}"/>
              </a:ext>
            </a:extLst>
          </p:cNvPr>
          <p:cNvSpPr>
            <a:spLocks noGrp="1" noChangeArrowheads="1"/>
          </p:cNvSpPr>
          <p:nvPr>
            <p:ph type="sldNum" sz="quarter" idx="10"/>
          </p:nvPr>
        </p:nvSpPr>
        <p:spPr>
          <a:ln/>
        </p:spPr>
        <p:txBody>
          <a:bodyPr/>
          <a:lstStyle>
            <a:lvl1pPr>
              <a:defRPr/>
            </a:lvl1pPr>
          </a:lstStyle>
          <a:p>
            <a:pPr>
              <a:defRPr/>
            </a:pPr>
            <a:fld id="{D896668A-4602-4A8D-958A-230369CD406C}" type="slidenum">
              <a:rPr lang="en-US" altLang="en-US"/>
              <a:pPr>
                <a:defRPr/>
              </a:pPr>
              <a:t>‹#›</a:t>
            </a:fld>
            <a:endParaRPr lang="en-US" altLang="en-US" dirty="0"/>
          </a:p>
        </p:txBody>
      </p:sp>
    </p:spTree>
    <p:extLst>
      <p:ext uri="{BB962C8B-B14F-4D97-AF65-F5344CB8AC3E}">
        <p14:creationId xmlns:p14="http://schemas.microsoft.com/office/powerpoint/2010/main" val="159075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4FC66FDB-1996-4630-BB4B-7E067848E25C}"/>
              </a:ext>
            </a:extLst>
          </p:cNvPr>
          <p:cNvSpPr>
            <a:spLocks noGrp="1" noChangeArrowheads="1"/>
          </p:cNvSpPr>
          <p:nvPr>
            <p:ph type="sldNum" sz="quarter" idx="10"/>
          </p:nvPr>
        </p:nvSpPr>
        <p:spPr>
          <a:ln/>
        </p:spPr>
        <p:txBody>
          <a:bodyPr/>
          <a:lstStyle>
            <a:lvl1pPr>
              <a:defRPr/>
            </a:lvl1pPr>
          </a:lstStyle>
          <a:p>
            <a:pPr>
              <a:defRPr/>
            </a:pPr>
            <a:fld id="{9181FA5F-A1FE-43F7-9C82-196F0D74CCA5}" type="slidenum">
              <a:rPr lang="en-US" altLang="en-US"/>
              <a:pPr>
                <a:defRPr/>
              </a:pPr>
              <a:t>‹#›</a:t>
            </a:fld>
            <a:endParaRPr lang="en-US" altLang="en-US" dirty="0"/>
          </a:p>
        </p:txBody>
      </p:sp>
    </p:spTree>
    <p:extLst>
      <p:ext uri="{BB962C8B-B14F-4D97-AF65-F5344CB8AC3E}">
        <p14:creationId xmlns:p14="http://schemas.microsoft.com/office/powerpoint/2010/main" val="185881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63EE6A1-1DF0-4EB6-A71F-2F0105AE76D9}"/>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D035C0E6-02B7-4056-8FF6-C9E0902BD403}"/>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4806" name="Rectangle 6">
            <a:extLst>
              <a:ext uri="{FF2B5EF4-FFF2-40B4-BE49-F238E27FC236}">
                <a16:creationId xmlns:a16="http://schemas.microsoft.com/office/drawing/2014/main" id="{0D068D30-D1D3-4B43-A336-2F189BB54442}"/>
              </a:ext>
            </a:extLst>
          </p:cNvPr>
          <p:cNvSpPr>
            <a:spLocks noGrp="1" noChangeArrowheads="1"/>
          </p:cNvSpPr>
          <p:nvPr>
            <p:ph type="sldNum" sz="quarter" idx="4"/>
          </p:nvPr>
        </p:nvSpPr>
        <p:spPr bwMode="auto">
          <a:xfrm>
            <a:off x="7543800" y="6172200"/>
            <a:ext cx="1143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solidFill>
                  <a:srgbClr val="FF0000"/>
                </a:solidFill>
                <a:latin typeface="+mn-lt"/>
              </a:defRPr>
            </a:lvl1pPr>
          </a:lstStyle>
          <a:p>
            <a:pPr>
              <a:defRPr/>
            </a:pPr>
            <a:fld id="{121E84E4-8252-4AD0-861B-C3AA41FA12CB}" type="slidenum">
              <a:rPr lang="en-US" altLang="en-US"/>
              <a:pPr>
                <a:defRPr/>
              </a:pPr>
              <a:t>‹#›</a:t>
            </a:fld>
            <a:endParaRPr lang="en-US" altLang="en-US" dirty="0"/>
          </a:p>
        </p:txBody>
      </p:sp>
      <p:sp>
        <p:nvSpPr>
          <p:cNvPr id="1029" name="Freeform 7">
            <a:extLst>
              <a:ext uri="{FF2B5EF4-FFF2-40B4-BE49-F238E27FC236}">
                <a16:creationId xmlns:a16="http://schemas.microsoft.com/office/drawing/2014/main" id="{1E891DF8-E9E4-4296-9D6A-9C62695BF8F4}"/>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C120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 name="Line 8">
            <a:extLst>
              <a:ext uri="{FF2B5EF4-FFF2-40B4-BE49-F238E27FC236}">
                <a16:creationId xmlns:a16="http://schemas.microsoft.com/office/drawing/2014/main" id="{0D70B90E-E2B1-4FB9-B9B0-DEBF5B1D6DAA}"/>
              </a:ext>
            </a:extLst>
          </p:cNvPr>
          <p:cNvSpPr>
            <a:spLocks noChangeShapeType="1"/>
          </p:cNvSpPr>
          <p:nvPr/>
        </p:nvSpPr>
        <p:spPr bwMode="auto">
          <a:xfrm>
            <a:off x="457200" y="6172200"/>
            <a:ext cx="8229600" cy="0"/>
          </a:xfrm>
          <a:prstGeom prst="line">
            <a:avLst/>
          </a:prstGeom>
          <a:noFill/>
          <a:ln w="19050">
            <a:solidFill>
              <a:srgbClr val="C12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Text Box 13">
            <a:extLst>
              <a:ext uri="{FF2B5EF4-FFF2-40B4-BE49-F238E27FC236}">
                <a16:creationId xmlns:a16="http://schemas.microsoft.com/office/drawing/2014/main" id="{2B7C9325-7069-4CA3-9CCF-47B1BC873692}"/>
              </a:ext>
            </a:extLst>
          </p:cNvPr>
          <p:cNvSpPr txBox="1">
            <a:spLocks noChangeArrowheads="1"/>
          </p:cNvSpPr>
          <p:nvPr userDrawn="1"/>
        </p:nvSpPr>
        <p:spPr bwMode="auto">
          <a:xfrm>
            <a:off x="2057400" y="6324600"/>
            <a:ext cx="5181600" cy="274638"/>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200" dirty="0">
                <a:solidFill>
                  <a:srgbClr val="FF0000"/>
                </a:solidFill>
                <a:latin typeface="Times New Roman" panose="02020603050405020304" pitchFamily="18" charset="0"/>
              </a:rPr>
              <a:t>2023 REMS –Paper Session# – Last Name</a:t>
            </a:r>
          </a:p>
        </p:txBody>
      </p:sp>
      <p:pic>
        <p:nvPicPr>
          <p:cNvPr id="1032" name="Picture 2">
            <a:extLst>
              <a:ext uri="{FF2B5EF4-FFF2-40B4-BE49-F238E27FC236}">
                <a16:creationId xmlns:a16="http://schemas.microsoft.com/office/drawing/2014/main" id="{1D2B4524-A08A-4D5D-88E8-5B0EF546015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400" y="609600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l" rtl="0" eaLnBrk="0" fontAlgn="base" hangingPunct="0">
        <a:spcBef>
          <a:spcPct val="0"/>
        </a:spcBef>
        <a:spcAft>
          <a:spcPct val="0"/>
        </a:spcAft>
        <a:defRPr sz="3600" kern="1200">
          <a:solidFill>
            <a:srgbClr val="FF0000"/>
          </a:solidFill>
          <a:latin typeface="+mj-lt"/>
          <a:ea typeface="+mj-ea"/>
          <a:cs typeface="+mj-cs"/>
        </a:defRPr>
      </a:lvl1pPr>
      <a:lvl2pPr algn="l" rtl="0" eaLnBrk="0" fontAlgn="base" hangingPunct="0">
        <a:spcBef>
          <a:spcPct val="0"/>
        </a:spcBef>
        <a:spcAft>
          <a:spcPct val="0"/>
        </a:spcAft>
        <a:defRPr sz="3600">
          <a:solidFill>
            <a:srgbClr val="FF0000"/>
          </a:solidFill>
          <a:latin typeface="Times New Roman" panose="02020603050405020304" pitchFamily="18" charset="0"/>
        </a:defRPr>
      </a:lvl2pPr>
      <a:lvl3pPr algn="l" rtl="0" eaLnBrk="0" fontAlgn="base" hangingPunct="0">
        <a:spcBef>
          <a:spcPct val="0"/>
        </a:spcBef>
        <a:spcAft>
          <a:spcPct val="0"/>
        </a:spcAft>
        <a:defRPr sz="3600">
          <a:solidFill>
            <a:srgbClr val="FF0000"/>
          </a:solidFill>
          <a:latin typeface="Times New Roman" panose="02020603050405020304" pitchFamily="18" charset="0"/>
        </a:defRPr>
      </a:lvl3pPr>
      <a:lvl4pPr algn="l" rtl="0" eaLnBrk="0" fontAlgn="base" hangingPunct="0">
        <a:spcBef>
          <a:spcPct val="0"/>
        </a:spcBef>
        <a:spcAft>
          <a:spcPct val="0"/>
        </a:spcAft>
        <a:defRPr sz="3600">
          <a:solidFill>
            <a:srgbClr val="FF0000"/>
          </a:solidFill>
          <a:latin typeface="Times New Roman" panose="02020603050405020304" pitchFamily="18" charset="0"/>
        </a:defRPr>
      </a:lvl4pPr>
      <a:lvl5pPr algn="l" rtl="0" eaLnBrk="0" fontAlgn="base" hangingPunct="0">
        <a:spcBef>
          <a:spcPct val="0"/>
        </a:spcBef>
        <a:spcAft>
          <a:spcPct val="0"/>
        </a:spcAft>
        <a:defRPr sz="3600">
          <a:solidFill>
            <a:srgbClr val="FF0000"/>
          </a:solidFill>
          <a:latin typeface="Times New Roman" panose="02020603050405020304" pitchFamily="18" charset="0"/>
        </a:defRPr>
      </a:lvl5pPr>
      <a:lvl6pPr marL="457200" algn="l" rtl="0" fontAlgn="base">
        <a:spcBef>
          <a:spcPct val="0"/>
        </a:spcBef>
        <a:spcAft>
          <a:spcPct val="0"/>
        </a:spcAft>
        <a:defRPr sz="3600">
          <a:solidFill>
            <a:srgbClr val="800000"/>
          </a:solidFill>
          <a:latin typeface="Times New Roman" panose="02020603050405020304" pitchFamily="18" charset="0"/>
        </a:defRPr>
      </a:lvl6pPr>
      <a:lvl7pPr marL="914400" algn="l" rtl="0" fontAlgn="base">
        <a:spcBef>
          <a:spcPct val="0"/>
        </a:spcBef>
        <a:spcAft>
          <a:spcPct val="0"/>
        </a:spcAft>
        <a:defRPr sz="3600">
          <a:solidFill>
            <a:srgbClr val="800000"/>
          </a:solidFill>
          <a:latin typeface="Times New Roman" panose="02020603050405020304" pitchFamily="18" charset="0"/>
        </a:defRPr>
      </a:lvl7pPr>
      <a:lvl8pPr marL="1371600" algn="l" rtl="0" fontAlgn="base">
        <a:spcBef>
          <a:spcPct val="0"/>
        </a:spcBef>
        <a:spcAft>
          <a:spcPct val="0"/>
        </a:spcAft>
        <a:defRPr sz="3600">
          <a:solidFill>
            <a:srgbClr val="800000"/>
          </a:solidFill>
          <a:latin typeface="Times New Roman" panose="02020603050405020304" pitchFamily="18" charset="0"/>
        </a:defRPr>
      </a:lvl8pPr>
      <a:lvl9pPr marL="1828800" algn="l" rtl="0" fontAlgn="base">
        <a:spcBef>
          <a:spcPct val="0"/>
        </a:spcBef>
        <a:spcAft>
          <a:spcPct val="0"/>
        </a:spcAft>
        <a:defRPr sz="3600">
          <a:solidFill>
            <a:srgbClr val="800000"/>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1"/>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1"/>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ubtitle 1">
            <a:extLst>
              <a:ext uri="{FF2B5EF4-FFF2-40B4-BE49-F238E27FC236}">
                <a16:creationId xmlns:a16="http://schemas.microsoft.com/office/drawing/2014/main" id="{C18E342D-E807-440D-AAEF-5D826A41055B}"/>
              </a:ext>
            </a:extLst>
          </p:cNvPr>
          <p:cNvSpPr>
            <a:spLocks noGrp="1" noChangeArrowheads="1"/>
          </p:cNvSpPr>
          <p:nvPr>
            <p:ph type="subTitle" idx="1"/>
          </p:nvPr>
        </p:nvSpPr>
        <p:spPr>
          <a:xfrm>
            <a:off x="457201" y="3276600"/>
            <a:ext cx="8080374" cy="2286000"/>
          </a:xfrm>
        </p:spPr>
        <p:txBody>
          <a:bodyPr/>
          <a:lstStyle/>
          <a:p>
            <a:r>
              <a:rPr lang="en-US" altLang="en-US" sz="2400" dirty="0">
                <a:solidFill>
                  <a:schemeClr val="tx1">
                    <a:lumMod val="95000"/>
                    <a:lumOff val="5000"/>
                  </a:schemeClr>
                </a:solidFill>
                <a:cs typeface="Times New Roman" panose="02020603050405020304" pitchFamily="18" charset="0"/>
              </a:rPr>
              <a:t>Julia Sorrentino, Priscila Silva, Baye Gaspard, Gokhan Kul, and Lance Fiondella</a:t>
            </a:r>
          </a:p>
          <a:p>
            <a:endParaRPr lang="en-US" altLang="en-US" sz="2000" dirty="0">
              <a:solidFill>
                <a:schemeClr val="tx1">
                  <a:lumMod val="85000"/>
                  <a:lumOff val="15000"/>
                </a:schemeClr>
              </a:solidFill>
              <a:cs typeface="Times New Roman" panose="02020603050405020304" pitchFamily="18" charset="0"/>
            </a:endParaRPr>
          </a:p>
        </p:txBody>
      </p:sp>
      <p:sp>
        <p:nvSpPr>
          <p:cNvPr id="5123" name="Title 2">
            <a:extLst>
              <a:ext uri="{FF2B5EF4-FFF2-40B4-BE49-F238E27FC236}">
                <a16:creationId xmlns:a16="http://schemas.microsoft.com/office/drawing/2014/main" id="{6AA24799-7E6C-4178-8010-EA4B476D9EAC}"/>
              </a:ext>
            </a:extLst>
          </p:cNvPr>
          <p:cNvSpPr>
            <a:spLocks noGrp="1" noChangeArrowheads="1"/>
          </p:cNvSpPr>
          <p:nvPr>
            <p:ph type="ctrTitle"/>
          </p:nvPr>
        </p:nvSpPr>
        <p:spPr>
          <a:xfrm>
            <a:off x="228601" y="914400"/>
            <a:ext cx="8690134" cy="2057400"/>
          </a:xfrm>
        </p:spPr>
        <p:txBody>
          <a:bodyPr/>
          <a:lstStyle/>
          <a:p>
            <a:pPr algn="ctr"/>
            <a:r>
              <a:rPr lang="en-US" dirty="0"/>
              <a:t>Covariate Software Vulnerability Discovery Model to Support </a:t>
            </a:r>
            <a:br>
              <a:rPr lang="en-US" dirty="0"/>
            </a:br>
            <a:r>
              <a:rPr lang="en-US" dirty="0"/>
              <a:t>Cybersecurity Test &amp; Evaluation</a:t>
            </a:r>
            <a:endParaRPr lang="en-US" altLang="en-US" dirty="0"/>
          </a:p>
        </p:txBody>
      </p:sp>
      <p:pic>
        <p:nvPicPr>
          <p:cNvPr id="2" name="Picture 1">
            <a:extLst>
              <a:ext uri="{FF2B5EF4-FFF2-40B4-BE49-F238E27FC236}">
                <a16:creationId xmlns:a16="http://schemas.microsoft.com/office/drawing/2014/main" id="{E097D31E-718B-484C-AE41-FCCC4543D1CD}"/>
              </a:ext>
            </a:extLst>
          </p:cNvPr>
          <p:cNvPicPr>
            <a:picLocks noChangeAspect="1"/>
          </p:cNvPicPr>
          <p:nvPr/>
        </p:nvPicPr>
        <p:blipFill>
          <a:blip r:embed="rId2"/>
          <a:stretch>
            <a:fillRect/>
          </a:stretch>
        </p:blipFill>
        <p:spPr>
          <a:xfrm>
            <a:off x="2285999" y="4714875"/>
            <a:ext cx="5391150" cy="8477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9BC21A-E0E6-4967-A4D4-85AA87DDD495}"/>
                  </a:ext>
                </a:extLst>
              </p:cNvPr>
              <p:cNvSpPr>
                <a:spLocks noGrp="1"/>
              </p:cNvSpPr>
              <p:nvPr>
                <p:ph idx="1"/>
              </p:nvPr>
            </p:nvSpPr>
            <p:spPr>
              <a:xfrm>
                <a:off x="609600" y="1600200"/>
                <a:ext cx="7848600" cy="3810000"/>
              </a:xfrm>
            </p:spPr>
            <p:txBody>
              <a:bodyPr/>
              <a:lstStyle/>
              <a:p>
                <a:r>
                  <a:rPr lang="en-US" sz="2500" dirty="0">
                    <a:latin typeface="Times New Roman" panose="02020603050405020304" pitchFamily="18" charset="0"/>
                    <a:cs typeface="Times New Roman" panose="02020603050405020304" pitchFamily="18" charset="0"/>
                  </a:rPr>
                  <a:t>LL function of discrete Cox proportional hazard NHPP SRGM</a:t>
                </a:r>
              </a:p>
              <a:p>
                <a:endParaRPr lang="en-US" sz="2600" dirty="0">
                  <a:latin typeface="Times New Roman" panose="02020603050405020304" pitchFamily="18" charset="0"/>
                  <a:cs typeface="Times New Roman" panose="02020603050405020304" pitchFamily="18" charset="0"/>
                </a:endParaRPr>
              </a:p>
              <a:p>
                <a:pPr marL="457200" lvl="1" indent="0">
                  <a:buNone/>
                </a:pPr>
                <a:endParaRPr lang="en-US" sz="2000" b="0" i="1" dirty="0">
                  <a:latin typeface="Cambria Math" panose="02040503050406030204" pitchFamily="18" charset="0"/>
                  <a:cs typeface="Times New Roman" panose="02020603050405020304" pitchFamily="18" charset="0"/>
                </a:endParaRPr>
              </a:p>
              <a:p>
                <a:pPr lvl="1"/>
                <a14:m>
                  <m:oMath xmlns:m="http://schemas.openxmlformats.org/officeDocument/2006/math">
                    <m:r>
                      <a:rPr lang="en-US" sz="2050" b="1" i="1" smtClean="0">
                        <a:latin typeface="Cambria Math" panose="02040503050406030204" pitchFamily="18" charset="0"/>
                        <a:ea typeface="Cambria Math" panose="02040503050406030204" pitchFamily="18" charset="0"/>
                      </a:rPr>
                      <m:t>𝜸</m:t>
                    </m:r>
                    <m:r>
                      <a:rPr lang="en-US" sz="2050" b="0" i="1" smtClean="0">
                        <a:latin typeface="Cambria Math" panose="02040503050406030204" pitchFamily="18" charset="0"/>
                        <a:ea typeface="Cambria Math" panose="02040503050406030204" pitchFamily="18" charset="0"/>
                      </a:rPr>
                      <m:t> </m:t>
                    </m:r>
                  </m:oMath>
                </a14:m>
                <a:r>
                  <a:rPr lang="en-US" sz="2050" dirty="0">
                    <a:latin typeface="Times New Roman" panose="02020603050405020304" pitchFamily="18" charset="0"/>
                    <a:cs typeface="Times New Roman" panose="02020603050405020304" pitchFamily="18" charset="0"/>
                  </a:rPr>
                  <a:t>is vector of hazard function parameters</a:t>
                </a:r>
              </a:p>
              <a:p>
                <a:pPr lvl="1"/>
                <a:r>
                  <a:rPr lang="en-US" sz="2050" b="1" i="1" dirty="0">
                    <a:latin typeface="Times New Roman" panose="02020603050405020304" pitchFamily="18" charset="0"/>
                    <a:cs typeface="Times New Roman" panose="02020603050405020304" pitchFamily="18" charset="0"/>
                  </a:rPr>
                  <a:t>β</a:t>
                </a:r>
                <a:r>
                  <a:rPr lang="en-US" sz="2050" i="1" dirty="0">
                    <a:latin typeface="Times New Roman" panose="02020603050405020304" pitchFamily="18" charset="0"/>
                    <a:cs typeface="Times New Roman" panose="02020603050405020304" pitchFamily="18" charset="0"/>
                  </a:rPr>
                  <a:t> </a:t>
                </a:r>
                <a:r>
                  <a:rPr lang="en-US" sz="2050" dirty="0">
                    <a:latin typeface="Times New Roman" panose="02020603050405020304" pitchFamily="18" charset="0"/>
                    <a:cs typeface="Times New Roman" panose="02020603050405020304" pitchFamily="18" charset="0"/>
                  </a:rPr>
                  <a:t>is vector of </a:t>
                </a:r>
                <a:r>
                  <a:rPr lang="en-US" sz="2050" i="1" dirty="0">
                    <a:latin typeface="Times New Roman" panose="02020603050405020304" pitchFamily="18" charset="0"/>
                    <a:cs typeface="Times New Roman" panose="02020603050405020304" pitchFamily="18" charset="0"/>
                  </a:rPr>
                  <a:t>m </a:t>
                </a:r>
                <a:r>
                  <a:rPr lang="en-US" sz="2050" dirty="0">
                    <a:latin typeface="Times New Roman" panose="02020603050405020304" pitchFamily="18" charset="0"/>
                    <a:cs typeface="Times New Roman" panose="02020603050405020304" pitchFamily="18" charset="0"/>
                  </a:rPr>
                  <a:t>covariate coefficients</a:t>
                </a:r>
              </a:p>
              <a:p>
                <a:pPr lvl="1"/>
                <a14:m>
                  <m:oMath xmlns:m="http://schemas.openxmlformats.org/officeDocument/2006/math">
                    <m:r>
                      <a:rPr lang="en-US" sz="2050" b="0" i="1" smtClean="0">
                        <a:latin typeface="Cambria Math" panose="02040503050406030204" pitchFamily="18" charset="0"/>
                      </a:rPr>
                      <m:t>𝜔</m:t>
                    </m:r>
                  </m:oMath>
                </a14:m>
                <a:r>
                  <a:rPr lang="en-US" sz="2050" dirty="0">
                    <a:latin typeface="Times New Roman" panose="02020603050405020304" pitchFamily="18" charset="0"/>
                    <a:cs typeface="Times New Roman" panose="02020603050405020304" pitchFamily="18" charset="0"/>
                  </a:rPr>
                  <a:t> is the total number of vulnerabilities to be discovered</a:t>
                </a:r>
                <a:endParaRPr lang="en-US" sz="2050" b="0" i="1" dirty="0">
                  <a:latin typeface="Cambria Math" panose="02040503050406030204" pitchFamily="18" charset="0"/>
                  <a:cs typeface="Times New Roman" panose="02020603050405020304" pitchFamily="18" charset="0"/>
                </a:endParaRPr>
              </a:p>
              <a:p>
                <a:pPr lvl="1"/>
                <a14:m>
                  <m:oMath xmlns:m="http://schemas.openxmlformats.org/officeDocument/2006/math">
                    <m:sSub>
                      <m:sSubPr>
                        <m:ctrlPr>
                          <a:rPr lang="en-US" sz="2050" b="0" i="1" dirty="0" smtClean="0">
                            <a:latin typeface="Cambria Math" panose="02040503050406030204" pitchFamily="18" charset="0"/>
                            <a:cs typeface="Times New Roman" panose="02020603050405020304" pitchFamily="18" charset="0"/>
                          </a:rPr>
                        </m:ctrlPr>
                      </m:sSubPr>
                      <m:e>
                        <m:r>
                          <a:rPr lang="en-US" sz="2050" b="1" i="1" dirty="0" smtClean="0">
                            <a:latin typeface="Cambria Math" panose="02040503050406030204" pitchFamily="18" charset="0"/>
                            <a:cs typeface="Times New Roman" panose="02020603050405020304" pitchFamily="18" charset="0"/>
                          </a:rPr>
                          <m:t>𝒚</m:t>
                        </m:r>
                      </m:e>
                      <m:sub>
                        <m:r>
                          <a:rPr lang="en-US" sz="2050" b="0" i="1" dirty="0" smtClean="0">
                            <a:latin typeface="Cambria Math" panose="02040503050406030204" pitchFamily="18" charset="0"/>
                            <a:cs typeface="Times New Roman" panose="02020603050405020304" pitchFamily="18" charset="0"/>
                          </a:rPr>
                          <m:t>𝑖</m:t>
                        </m:r>
                      </m:sub>
                    </m:sSub>
                  </m:oMath>
                </a14:m>
                <a:r>
                  <a:rPr lang="en-US" sz="2050" i="1" dirty="0">
                    <a:latin typeface="Times New Roman" panose="02020603050405020304" pitchFamily="18" charset="0"/>
                    <a:cs typeface="Times New Roman" panose="02020603050405020304" pitchFamily="18" charset="0"/>
                  </a:rPr>
                  <a:t> </a:t>
                </a:r>
                <a:r>
                  <a:rPr lang="en-US" sz="2050" dirty="0">
                    <a:latin typeface="Times New Roman" panose="02020603050405020304" pitchFamily="18" charset="0"/>
                    <a:cs typeface="Times New Roman" panose="02020603050405020304" pitchFamily="18" charset="0"/>
                  </a:rPr>
                  <a:t>is the number of defects discovered in the </a:t>
                </a:r>
                <a:r>
                  <a:rPr lang="en-US" sz="2050" i="1" dirty="0" err="1">
                    <a:latin typeface="Times New Roman" panose="02020603050405020304" pitchFamily="18" charset="0"/>
                    <a:cs typeface="Times New Roman" panose="02020603050405020304" pitchFamily="18" charset="0"/>
                  </a:rPr>
                  <a:t>i</a:t>
                </a:r>
                <a:r>
                  <a:rPr lang="en-US" sz="2050" i="1" baseline="30000" dirty="0" err="1"/>
                  <a:t>th</a:t>
                </a:r>
                <a:r>
                  <a:rPr lang="en-US" sz="2050" i="1" dirty="0">
                    <a:latin typeface="Times New Roman" panose="02020603050405020304" pitchFamily="18" charset="0"/>
                    <a:cs typeface="Times New Roman" panose="02020603050405020304" pitchFamily="18" charset="0"/>
                  </a:rPr>
                  <a:t> </a:t>
                </a:r>
                <a:r>
                  <a:rPr lang="en-US" sz="2050" dirty="0">
                    <a:latin typeface="Times New Roman" panose="02020603050405020304" pitchFamily="18" charset="0"/>
                    <a:cs typeface="Times New Roman" panose="02020603050405020304" pitchFamily="18" charset="0"/>
                  </a:rPr>
                  <a:t>interval</a:t>
                </a:r>
              </a:p>
              <a:p>
                <a:pPr lvl="1"/>
                <a14:m>
                  <m:oMath xmlns:m="http://schemas.openxmlformats.org/officeDocument/2006/math">
                    <m:sSub>
                      <m:sSubPr>
                        <m:ctrlPr>
                          <a:rPr lang="en-US" sz="2050" b="0" i="1" dirty="0" smtClean="0">
                            <a:latin typeface="Cambria Math" panose="02040503050406030204" pitchFamily="18" charset="0"/>
                            <a:cs typeface="Times New Roman" panose="02020603050405020304" pitchFamily="18" charset="0"/>
                          </a:rPr>
                        </m:ctrlPr>
                      </m:sSubPr>
                      <m:e>
                        <m:r>
                          <a:rPr lang="en-US" sz="2050" b="1" i="1" dirty="0" smtClean="0">
                            <a:latin typeface="Cambria Math" panose="02040503050406030204" pitchFamily="18" charset="0"/>
                            <a:cs typeface="Times New Roman" panose="02020603050405020304" pitchFamily="18" charset="0"/>
                          </a:rPr>
                          <m:t>𝒚</m:t>
                        </m:r>
                      </m:e>
                      <m:sub>
                        <m:r>
                          <a:rPr lang="en-US" sz="2050" b="0" i="1" dirty="0" smtClean="0">
                            <a:latin typeface="Cambria Math" panose="02040503050406030204" pitchFamily="18" charset="0"/>
                            <a:cs typeface="Times New Roman" panose="02020603050405020304" pitchFamily="18" charset="0"/>
                          </a:rPr>
                          <m:t>𝑛</m:t>
                        </m:r>
                      </m:sub>
                    </m:sSub>
                  </m:oMath>
                </a14:m>
                <a:r>
                  <a:rPr lang="en-US" sz="2050" i="1" dirty="0">
                    <a:latin typeface="Times New Roman" panose="02020603050405020304" pitchFamily="18" charset="0"/>
                    <a:cs typeface="Times New Roman" panose="02020603050405020304" pitchFamily="18" charset="0"/>
                  </a:rPr>
                  <a:t> </a:t>
                </a:r>
                <a:r>
                  <a:rPr lang="en-US" sz="2050" dirty="0">
                    <a:latin typeface="Times New Roman" panose="02020603050405020304" pitchFamily="18" charset="0"/>
                    <a:cs typeface="Times New Roman" panose="02020603050405020304" pitchFamily="18" charset="0"/>
                  </a:rPr>
                  <a:t>is vector of vulnerabilities discovered in each of the </a:t>
                </a:r>
                <a:r>
                  <a:rPr lang="en-US" sz="2050" i="1" dirty="0">
                    <a:latin typeface="Times New Roman" panose="02020603050405020304" pitchFamily="18" charset="0"/>
                    <a:cs typeface="Times New Roman" panose="02020603050405020304" pitchFamily="18" charset="0"/>
                  </a:rPr>
                  <a:t>n </a:t>
                </a:r>
                <a:r>
                  <a:rPr lang="en-US" sz="2050" dirty="0">
                    <a:latin typeface="Times New Roman" panose="02020603050405020304" pitchFamily="18" charset="0"/>
                    <a:cs typeface="Times New Roman" panose="02020603050405020304" pitchFamily="18" charset="0"/>
                  </a:rPr>
                  <a:t>intervals</a:t>
                </a:r>
              </a:p>
              <a:p>
                <a:pPr lvl="1"/>
                <a:r>
                  <a:rPr lang="en-US" sz="2050" b="1" i="1" dirty="0"/>
                  <a:t>x</a:t>
                </a:r>
                <a:r>
                  <a:rPr lang="en-US" sz="2050" i="1" dirty="0"/>
                  <a:t> </a:t>
                </a:r>
                <a:r>
                  <a:rPr lang="en-US" sz="2050" dirty="0"/>
                  <a:t>is the given covariate data</a:t>
                </a:r>
                <a:br>
                  <a:rPr lang="en-US" sz="2000" dirty="0"/>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89BC21A-E0E6-4967-A4D4-85AA87DDD495}"/>
                  </a:ext>
                </a:extLst>
              </p:cNvPr>
              <p:cNvSpPr>
                <a:spLocks noGrp="1" noRot="1" noChangeAspect="1" noMove="1" noResize="1" noEditPoints="1" noAdjustHandles="1" noChangeArrowheads="1" noChangeShapeType="1" noTextEdit="1"/>
              </p:cNvSpPr>
              <p:nvPr>
                <p:ph idx="1"/>
              </p:nvPr>
            </p:nvSpPr>
            <p:spPr>
              <a:xfrm>
                <a:off x="609600" y="1600200"/>
                <a:ext cx="7848600" cy="3810000"/>
              </a:xfrm>
              <a:blipFill>
                <a:blip r:embed="rId3"/>
                <a:stretch>
                  <a:fillRect l="-311" t="-1440" b="-6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BC64F25-5997-470F-9CBE-D5905F5BA9AC}"/>
                  </a:ext>
                </a:extLst>
              </p:cNvPr>
              <p:cNvSpPr txBox="1"/>
              <p:nvPr/>
            </p:nvSpPr>
            <p:spPr>
              <a:xfrm>
                <a:off x="1066800" y="2376947"/>
                <a:ext cx="7391400" cy="756233"/>
              </a:xfrm>
              <a:prstGeom prst="rect">
                <a:avLst/>
              </a:prstGeom>
              <a:noFill/>
            </p:spPr>
            <p:txBody>
              <a:bodyPr wrap="square" lIns="0" tIns="0" rIns="0" bIns="0" rtlCol="0">
                <a:spAutoFit/>
              </a:bodyPr>
              <a:lstStyle/>
              <a:p>
                <a:pPr/>
                <a14:m>
                  <m:oMathPara xmlns:m="http://schemas.openxmlformats.org/officeDocument/2006/math">
                    <m:oMathParaPr>
                      <m:jc m:val="right"/>
                    </m:oMathParaPr>
                    <m:oMath xmlns:m="http://schemas.openxmlformats.org/officeDocument/2006/math">
                      <m:r>
                        <a:rPr lang="en-US" sz="1800" b="0" i="1" smtClean="0">
                          <a:latin typeface="Cambria Math" panose="02040503050406030204" pitchFamily="18" charset="0"/>
                        </a:rPr>
                        <m:t>𝐿𝐿</m:t>
                      </m:r>
                      <m:d>
                        <m:dPr>
                          <m:ctrlPr>
                            <a:rPr lang="en-US" sz="1800" b="0" i="1" smtClean="0">
                              <a:latin typeface="Cambria Math" panose="02040503050406030204" pitchFamily="18" charset="0"/>
                            </a:rPr>
                          </m:ctrlPr>
                        </m:dPr>
                        <m:e>
                          <m:r>
                            <a:rPr lang="en-US" sz="1800" b="1" i="1" smtClean="0">
                              <a:latin typeface="Cambria Math" panose="02040503050406030204" pitchFamily="18" charset="0"/>
                              <a:ea typeface="Cambria Math" panose="02040503050406030204" pitchFamily="18" charset="0"/>
                            </a:rPr>
                            <m:t>𝜸</m:t>
                          </m:r>
                          <m:r>
                            <a:rPr lang="en-US" sz="1800" b="0" i="1" smtClean="0">
                              <a:latin typeface="Cambria Math" panose="02040503050406030204" pitchFamily="18" charset="0"/>
                            </a:rPr>
                            <m:t>,</m:t>
                          </m:r>
                          <m:r>
                            <a:rPr lang="en-US" sz="1800" b="1" i="1" smtClean="0">
                              <a:latin typeface="Cambria Math" panose="02040503050406030204" pitchFamily="18" charset="0"/>
                            </a:rPr>
                            <m:t>𝜷</m:t>
                          </m:r>
                          <m:r>
                            <a:rPr lang="en-US" sz="1800" b="0" i="1" smtClean="0">
                              <a:latin typeface="Cambria Math" panose="02040503050406030204" pitchFamily="18" charset="0"/>
                            </a:rPr>
                            <m:t>,</m:t>
                          </m:r>
                          <m:r>
                            <a:rPr lang="en-US" sz="1800" b="0" i="1" smtClean="0">
                              <a:latin typeface="Cambria Math" panose="02040503050406030204" pitchFamily="18" charset="0"/>
                            </a:rPr>
                            <m:t>𝜔</m:t>
                          </m:r>
                        </m:e>
                      </m:d>
                      <m:r>
                        <a:rPr lang="en-US" sz="1800" b="0" i="1" smtClean="0">
                          <a:latin typeface="Cambria Math" panose="02040503050406030204" pitchFamily="18" charset="0"/>
                        </a:rPr>
                        <m:t>=−</m:t>
                      </m:r>
                      <m:r>
                        <a:rPr lang="en-US" sz="1800" b="0" i="1" smtClean="0">
                          <a:latin typeface="Cambria Math" panose="02040503050406030204" pitchFamily="18" charset="0"/>
                        </a:rPr>
                        <m:t>𝜔</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sSub>
                            <m:sSubPr>
                              <m:ctrlPr>
                                <a:rPr lang="en-US" sz="1800" i="1">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cs typeface="Times New Roman" panose="02020603050405020304" pitchFamily="18" charset="0"/>
                                </a:rPr>
                                <m:t>𝑝</m:t>
                              </m:r>
                            </m:e>
                            <m:sub>
                              <m:r>
                                <a:rPr lang="en-US" sz="1800" i="1">
                                  <a:latin typeface="Cambria Math" panose="02040503050406030204" pitchFamily="18" charset="0"/>
                                  <a:cs typeface="Times New Roman" panose="02020603050405020304" pitchFamily="18" charset="0"/>
                                </a:rPr>
                                <m:t>𝑖</m:t>
                              </m:r>
                              <m:r>
                                <a:rPr lang="en-US" sz="1800" i="1">
                                  <a:latin typeface="Cambria Math" panose="02040503050406030204" pitchFamily="18" charset="0"/>
                                  <a:cs typeface="Times New Roman" panose="02020603050405020304" pitchFamily="18" charset="0"/>
                                </a:rPr>
                                <m:t>,</m:t>
                              </m:r>
                              <m:sSub>
                                <m:sSubPr>
                                  <m:ctrlPr>
                                    <a:rPr lang="en-US" sz="1800" i="1">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cs typeface="Times New Roman" panose="02020603050405020304" pitchFamily="18" charset="0"/>
                                    </a:rPr>
                                    <m:t>𝑥</m:t>
                                  </m:r>
                                </m:e>
                                <m:sub>
                                  <m:r>
                                    <a:rPr lang="en-US" sz="1800" i="1">
                                      <a:latin typeface="Cambria Math" panose="02040503050406030204" pitchFamily="18" charset="0"/>
                                      <a:cs typeface="Times New Roman" panose="02020603050405020304" pitchFamily="18" charset="0"/>
                                    </a:rPr>
                                    <m:t>𝑖</m:t>
                                  </m:r>
                                </m:sub>
                              </m:sSub>
                            </m:sub>
                          </m:sSub>
                          <m:r>
                            <a:rPr lang="en-US" sz="1800" b="0" i="1" smtClean="0">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𝑛</m:t>
                              </m:r>
                            </m:sup>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𝑦</m:t>
                                  </m:r>
                                </m:e>
                                <m:sub>
                                  <m:r>
                                    <a:rPr lang="en-US" sz="1800" i="1">
                                      <a:latin typeface="Cambria Math" panose="02040503050406030204" pitchFamily="18" charset="0"/>
                                    </a:rPr>
                                    <m:t>𝑖</m:t>
                                  </m:r>
                                </m:sub>
                              </m:sSub>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ln</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𝜔</m:t>
                                      </m:r>
                                    </m:e>
                                  </m:d>
                                </m:e>
                              </m:func>
                              <m:r>
                                <a:rPr lang="en-US" sz="1800" b="0" i="1" smtClean="0">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𝑛</m:t>
                                  </m:r>
                                </m:sup>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𝑦</m:t>
                                      </m:r>
                                    </m:e>
                                    <m:sub>
                                      <m:r>
                                        <a:rPr lang="en-US" sz="1800" i="1">
                                          <a:latin typeface="Cambria Math" panose="02040503050406030204" pitchFamily="18" charset="0"/>
                                        </a:rPr>
                                        <m:t>𝑖</m:t>
                                      </m:r>
                                    </m:sub>
                                  </m:sSub>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ln</m:t>
                                      </m:r>
                                    </m:fName>
                                    <m:e>
                                      <m:d>
                                        <m:dPr>
                                          <m:ctrlPr>
                                            <a:rPr lang="en-US" sz="1800" b="0" i="1" smtClean="0">
                                              <a:latin typeface="Cambria Math" panose="02040503050406030204" pitchFamily="18" charset="0"/>
                                            </a:rPr>
                                          </m:ctrlPr>
                                        </m:dPr>
                                        <m:e>
                                          <m:sSub>
                                            <m:sSubPr>
                                              <m:ctrlPr>
                                                <a:rPr lang="en-US" sz="1800" i="1">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cs typeface="Times New Roman" panose="02020603050405020304" pitchFamily="18" charset="0"/>
                                                </a:rPr>
                                                <m:t>𝑝</m:t>
                                              </m:r>
                                            </m:e>
                                            <m:sub>
                                              <m:r>
                                                <a:rPr lang="en-US" sz="1800" i="1">
                                                  <a:latin typeface="Cambria Math" panose="02040503050406030204" pitchFamily="18" charset="0"/>
                                                  <a:cs typeface="Times New Roman" panose="02020603050405020304" pitchFamily="18" charset="0"/>
                                                </a:rPr>
                                                <m:t>𝑖</m:t>
                                              </m:r>
                                              <m:r>
                                                <a:rPr lang="en-US" sz="1800" i="1">
                                                  <a:latin typeface="Cambria Math" panose="02040503050406030204" pitchFamily="18" charset="0"/>
                                                  <a:cs typeface="Times New Roman" panose="02020603050405020304" pitchFamily="18" charset="0"/>
                                                </a:rPr>
                                                <m:t>,</m:t>
                                              </m:r>
                                              <m:sSub>
                                                <m:sSubPr>
                                                  <m:ctrlPr>
                                                    <a:rPr lang="en-US" sz="1800" i="1">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cs typeface="Times New Roman" panose="02020603050405020304" pitchFamily="18" charset="0"/>
                                                    </a:rPr>
                                                    <m:t>𝑥</m:t>
                                                  </m:r>
                                                </m:e>
                                                <m:sub>
                                                  <m:r>
                                                    <a:rPr lang="en-US" sz="1800" i="1">
                                                      <a:latin typeface="Cambria Math" panose="02040503050406030204" pitchFamily="18" charset="0"/>
                                                      <a:cs typeface="Times New Roman" panose="02020603050405020304" pitchFamily="18" charset="0"/>
                                                    </a:rPr>
                                                    <m:t>𝑖</m:t>
                                                  </m:r>
                                                </m:sub>
                                              </m:sSub>
                                            </m:sub>
                                          </m:sSub>
                                        </m:e>
                                      </m:d>
                                    </m:e>
                                  </m:func>
                                  <m:r>
                                    <a:rPr lang="en-US" sz="1800" b="0" i="1" smtClean="0">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𝑛</m:t>
                                      </m:r>
                                    </m:sup>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ln</m:t>
                                          </m:r>
                                        </m:fName>
                                        <m:e>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e>
                                          </m:d>
                                          <m:r>
                                            <a:rPr lang="en-US" sz="1800" b="0" i="1" smtClean="0">
                                              <a:latin typeface="Cambria Math" panose="02040503050406030204" pitchFamily="18" charset="0"/>
                                            </a:rPr>
                                            <m:t>     </m:t>
                                          </m:r>
                                        </m:e>
                                      </m:func>
                                    </m:e>
                                  </m:nary>
                                </m:e>
                              </m:nary>
                            </m:e>
                          </m:nary>
                        </m:e>
                      </m:nary>
                      <m:d>
                        <m:dPr>
                          <m:ctrlPr>
                            <a:rPr lang="en-US" sz="1800" b="0" i="1" smtClean="0">
                              <a:latin typeface="Cambria Math" panose="02040503050406030204" pitchFamily="18" charset="0"/>
                            </a:rPr>
                          </m:ctrlPr>
                        </m:dPr>
                        <m:e>
                          <m:r>
                            <a:rPr lang="en-US" sz="1800" b="0" i="1" smtClean="0">
                              <a:latin typeface="Cambria Math" panose="02040503050406030204" pitchFamily="18" charset="0"/>
                            </a:rPr>
                            <m:t>7</m:t>
                          </m:r>
                        </m:e>
                      </m:d>
                    </m:oMath>
                  </m:oMathPara>
                </a14:m>
                <a:endParaRPr lang="en-US" sz="1800" b="0" dirty="0"/>
              </a:p>
            </p:txBody>
          </p:sp>
        </mc:Choice>
        <mc:Fallback xmlns="">
          <p:sp>
            <p:nvSpPr>
              <p:cNvPr id="5" name="TextBox 4">
                <a:extLst>
                  <a:ext uri="{FF2B5EF4-FFF2-40B4-BE49-F238E27FC236}">
                    <a16:creationId xmlns:a16="http://schemas.microsoft.com/office/drawing/2014/main" id="{EBC64F25-5997-470F-9CBE-D5905F5BA9AC}"/>
                  </a:ext>
                </a:extLst>
              </p:cNvPr>
              <p:cNvSpPr txBox="1">
                <a:spLocks noRot="1" noChangeAspect="1" noMove="1" noResize="1" noEditPoints="1" noAdjustHandles="1" noChangeArrowheads="1" noChangeShapeType="1" noTextEdit="1"/>
              </p:cNvSpPr>
              <p:nvPr/>
            </p:nvSpPr>
            <p:spPr>
              <a:xfrm>
                <a:off x="1066800" y="2376947"/>
                <a:ext cx="7391400" cy="756233"/>
              </a:xfrm>
              <a:prstGeom prst="rect">
                <a:avLst/>
              </a:prstGeom>
              <a:blipFill>
                <a:blip r:embed="rId4"/>
                <a:stretch>
                  <a:fillRect/>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BDCAFDA6-43E1-4F75-BEDC-C52F802B25BC}"/>
              </a:ext>
            </a:extLst>
          </p:cNvPr>
          <p:cNvSpPr txBox="1">
            <a:spLocks/>
          </p:cNvSpPr>
          <p:nvPr/>
        </p:nvSpPr>
        <p:spPr bwMode="auto">
          <a:xfrm>
            <a:off x="457200" y="258932"/>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rgbClr val="FF0000"/>
                </a:solidFill>
                <a:latin typeface="+mj-lt"/>
                <a:ea typeface="+mj-ea"/>
                <a:cs typeface="+mj-cs"/>
              </a:defRPr>
            </a:lvl1pPr>
            <a:lvl2pPr algn="l" rtl="0" eaLnBrk="0" fontAlgn="base" hangingPunct="0">
              <a:spcBef>
                <a:spcPct val="0"/>
              </a:spcBef>
              <a:spcAft>
                <a:spcPct val="0"/>
              </a:spcAft>
              <a:defRPr sz="3600">
                <a:solidFill>
                  <a:srgbClr val="FF0000"/>
                </a:solidFill>
                <a:latin typeface="Times New Roman" panose="02020603050405020304" pitchFamily="18" charset="0"/>
              </a:defRPr>
            </a:lvl2pPr>
            <a:lvl3pPr algn="l" rtl="0" eaLnBrk="0" fontAlgn="base" hangingPunct="0">
              <a:spcBef>
                <a:spcPct val="0"/>
              </a:spcBef>
              <a:spcAft>
                <a:spcPct val="0"/>
              </a:spcAft>
              <a:defRPr sz="3600">
                <a:solidFill>
                  <a:srgbClr val="FF0000"/>
                </a:solidFill>
                <a:latin typeface="Times New Roman" panose="02020603050405020304" pitchFamily="18" charset="0"/>
              </a:defRPr>
            </a:lvl3pPr>
            <a:lvl4pPr algn="l" rtl="0" eaLnBrk="0" fontAlgn="base" hangingPunct="0">
              <a:spcBef>
                <a:spcPct val="0"/>
              </a:spcBef>
              <a:spcAft>
                <a:spcPct val="0"/>
              </a:spcAft>
              <a:defRPr sz="3600">
                <a:solidFill>
                  <a:srgbClr val="FF0000"/>
                </a:solidFill>
                <a:latin typeface="Times New Roman" panose="02020603050405020304" pitchFamily="18" charset="0"/>
              </a:defRPr>
            </a:lvl4pPr>
            <a:lvl5pPr algn="l" rtl="0" eaLnBrk="0" fontAlgn="base" hangingPunct="0">
              <a:spcBef>
                <a:spcPct val="0"/>
              </a:spcBef>
              <a:spcAft>
                <a:spcPct val="0"/>
              </a:spcAft>
              <a:defRPr sz="3600">
                <a:solidFill>
                  <a:srgbClr val="FF0000"/>
                </a:solidFill>
                <a:latin typeface="Times New Roman" panose="02020603050405020304" pitchFamily="18" charset="0"/>
              </a:defRPr>
            </a:lvl5pPr>
            <a:lvl6pPr marL="457200" algn="l" rtl="0" fontAlgn="base">
              <a:spcBef>
                <a:spcPct val="0"/>
              </a:spcBef>
              <a:spcAft>
                <a:spcPct val="0"/>
              </a:spcAft>
              <a:defRPr sz="3600">
                <a:solidFill>
                  <a:srgbClr val="800000"/>
                </a:solidFill>
                <a:latin typeface="Times New Roman" panose="02020603050405020304" pitchFamily="18" charset="0"/>
              </a:defRPr>
            </a:lvl6pPr>
            <a:lvl7pPr marL="914400" algn="l" rtl="0" fontAlgn="base">
              <a:spcBef>
                <a:spcPct val="0"/>
              </a:spcBef>
              <a:spcAft>
                <a:spcPct val="0"/>
              </a:spcAft>
              <a:defRPr sz="3600">
                <a:solidFill>
                  <a:srgbClr val="800000"/>
                </a:solidFill>
                <a:latin typeface="Times New Roman" panose="02020603050405020304" pitchFamily="18" charset="0"/>
              </a:defRPr>
            </a:lvl7pPr>
            <a:lvl8pPr marL="1371600" algn="l" rtl="0" fontAlgn="base">
              <a:spcBef>
                <a:spcPct val="0"/>
              </a:spcBef>
              <a:spcAft>
                <a:spcPct val="0"/>
              </a:spcAft>
              <a:defRPr sz="3600">
                <a:solidFill>
                  <a:srgbClr val="800000"/>
                </a:solidFill>
                <a:latin typeface="Times New Roman" panose="02020603050405020304" pitchFamily="18" charset="0"/>
              </a:defRPr>
            </a:lvl8pPr>
            <a:lvl9pPr marL="1828800" algn="l" rtl="0" fontAlgn="base">
              <a:spcBef>
                <a:spcPct val="0"/>
              </a:spcBef>
              <a:spcAft>
                <a:spcPct val="0"/>
              </a:spcAft>
              <a:defRPr sz="3600">
                <a:solidFill>
                  <a:srgbClr val="800000"/>
                </a:solidFill>
                <a:latin typeface="Times New Roman" panose="02020603050405020304" pitchFamily="18" charset="0"/>
              </a:defRPr>
            </a:lvl9pPr>
          </a:lstStyle>
          <a:p>
            <a:r>
              <a:rPr lang="en-US" dirty="0">
                <a:latin typeface="Times New Roman" panose="02020603050405020304" pitchFamily="18" charset="0"/>
                <a:cs typeface="Times New Roman" panose="02020603050405020304" pitchFamily="18" charset="0"/>
              </a:rPr>
              <a:t>Log-Likelihood Function</a:t>
            </a:r>
            <a:endParaRPr lang="en-US" dirty="0"/>
          </a:p>
        </p:txBody>
      </p:sp>
      <p:sp>
        <p:nvSpPr>
          <p:cNvPr id="8" name="Slide Number Placeholder 3">
            <a:extLst>
              <a:ext uri="{FF2B5EF4-FFF2-40B4-BE49-F238E27FC236}">
                <a16:creationId xmlns:a16="http://schemas.microsoft.com/office/drawing/2014/main" id="{8AE4E347-AF30-4C01-B908-60A94BB5C619}"/>
              </a:ext>
            </a:extLst>
          </p:cNvPr>
          <p:cNvSpPr>
            <a:spLocks noGrp="1"/>
          </p:cNvSpPr>
          <p:nvPr>
            <p:ph type="sldNum" sz="quarter" idx="10"/>
          </p:nvPr>
        </p:nvSpPr>
        <p:spPr>
          <a:xfrm>
            <a:off x="7543799" y="6248400"/>
            <a:ext cx="1164771" cy="381000"/>
          </a:xfrm>
        </p:spPr>
        <p:txBody>
          <a:bodyPr/>
          <a:lstStyle/>
          <a:p>
            <a:pPr>
              <a:defRPr/>
            </a:pPr>
            <a:fld id="{9B6094BF-851E-4167-8E79-A9D16EF5596A}" type="slidenum">
              <a:rPr lang="en-US" altLang="en-US" smtClean="0"/>
              <a:pPr>
                <a:defRPr/>
              </a:pPr>
              <a:t>10</a:t>
            </a:fld>
            <a:endParaRPr lang="en-US" altLang="en-US" dirty="0"/>
          </a:p>
        </p:txBody>
      </p:sp>
    </p:spTree>
    <p:extLst>
      <p:ext uri="{BB962C8B-B14F-4D97-AF65-F5344CB8AC3E}">
        <p14:creationId xmlns:p14="http://schemas.microsoft.com/office/powerpoint/2010/main" val="196874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9F67-5B79-4C8C-92C6-6C84144DCAD7}"/>
              </a:ext>
            </a:extLst>
          </p:cNvPr>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Log-Likelihood Function (2)</a:t>
            </a:r>
            <a:endParaRPr lang="en-US"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576EA6-984F-4709-89C6-39E35F53E4B2}"/>
                  </a:ext>
                </a:extLst>
              </p:cNvPr>
              <p:cNvSpPr>
                <a:spLocks noGrp="1"/>
              </p:cNvSpPr>
              <p:nvPr>
                <p:ph idx="1"/>
              </p:nvPr>
            </p:nvSpPr>
            <p:spPr/>
            <p:txBody>
              <a:bodyPr/>
              <a:lstStyle/>
              <a:p>
                <a:pPr marL="0" indent="0">
                  <a:buNone/>
                </a:pPr>
                <a14:m>
                  <m:oMathPara xmlns:m="http://schemas.openxmlformats.org/officeDocument/2006/math">
                    <m:oMathParaPr>
                      <m:jc m:val="right"/>
                    </m:oMathParaPr>
                    <m:oMath xmlns:m="http://schemas.openxmlformats.org/officeDocument/2006/math">
                      <m:acc>
                        <m:accPr>
                          <m:chr m:val="̂"/>
                          <m:ctrlPr>
                            <a:rPr lang="en-US" sz="2800" i="1" dirty="0" smtClean="0">
                              <a:latin typeface="Cambria Math" panose="02040503050406030204" pitchFamily="18" charset="0"/>
                            </a:rPr>
                          </m:ctrlPr>
                        </m:accPr>
                        <m:e>
                          <m:r>
                            <a:rPr lang="en-US" sz="2800" i="1" dirty="0">
                              <a:latin typeface="Cambria Math" panose="02040503050406030204" pitchFamily="18" charset="0"/>
                            </a:rPr>
                            <m:t>𝜔</m:t>
                          </m:r>
                        </m:e>
                      </m:acc>
                      <m:r>
                        <a:rPr lang="en-US" sz="2800" i="1" dirty="0">
                          <a:latin typeface="Cambria Math" panose="02040503050406030204" pitchFamily="18" charset="0"/>
                        </a:rPr>
                        <m:t>=</m:t>
                      </m:r>
                      <m:f>
                        <m:fPr>
                          <m:ctrlPr>
                            <a:rPr lang="en-US" sz="2800" i="1" dirty="0">
                              <a:latin typeface="Cambria Math" panose="02040503050406030204" pitchFamily="18" charset="0"/>
                            </a:rPr>
                          </m:ctrlPr>
                        </m:fPr>
                        <m:num>
                          <m:nary>
                            <m:naryPr>
                              <m:chr m:val="∑"/>
                              <m:ctrlPr>
                                <a:rPr lang="en-US" sz="2800" i="1" dirty="0">
                                  <a:latin typeface="Cambria Math" panose="02040503050406030204" pitchFamily="18" charset="0"/>
                                </a:rPr>
                              </m:ctrlPr>
                            </m:naryPr>
                            <m:sub>
                              <m:r>
                                <a:rPr lang="en-US" sz="2800" i="1" dirty="0">
                                  <a:latin typeface="Cambria Math" panose="02040503050406030204" pitchFamily="18" charset="0"/>
                                </a:rPr>
                                <m:t>𝑖</m:t>
                              </m:r>
                              <m:r>
                                <a:rPr lang="en-US" sz="2800" i="1" dirty="0">
                                  <a:latin typeface="Cambria Math" panose="02040503050406030204" pitchFamily="18" charset="0"/>
                                </a:rPr>
                                <m:t>=1</m:t>
                              </m:r>
                            </m:sub>
                            <m:sup>
                              <m:r>
                                <a:rPr lang="en-US" sz="2800" i="1" dirty="0">
                                  <a:latin typeface="Cambria Math" panose="02040503050406030204" pitchFamily="18" charset="0"/>
                                </a:rPr>
                                <m:t>𝑛</m:t>
                              </m:r>
                            </m:sup>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𝑦</m:t>
                                  </m:r>
                                </m:e>
                                <m:sub>
                                  <m:r>
                                    <a:rPr lang="en-US" sz="2800" i="1" dirty="0">
                                      <a:latin typeface="Cambria Math" panose="02040503050406030204" pitchFamily="18" charset="0"/>
                                    </a:rPr>
                                    <m:t>𝑖</m:t>
                                  </m:r>
                                </m:sub>
                              </m:sSub>
                            </m:e>
                          </m:nary>
                        </m:num>
                        <m:den>
                          <m:nary>
                            <m:naryPr>
                              <m:chr m:val="∑"/>
                              <m:ctrlPr>
                                <a:rPr lang="en-US" sz="2800" i="1" dirty="0">
                                  <a:latin typeface="Cambria Math" panose="02040503050406030204" pitchFamily="18" charset="0"/>
                                </a:rPr>
                              </m:ctrlPr>
                            </m:naryPr>
                            <m:sub>
                              <m:r>
                                <a:rPr lang="en-US" sz="2800" i="1" dirty="0">
                                  <a:latin typeface="Cambria Math" panose="02040503050406030204" pitchFamily="18" charset="0"/>
                                </a:rPr>
                                <m:t>𝑖</m:t>
                              </m:r>
                              <m:r>
                                <a:rPr lang="en-US" sz="2800" i="1" dirty="0">
                                  <a:latin typeface="Cambria Math" panose="02040503050406030204" pitchFamily="18" charset="0"/>
                                </a:rPr>
                                <m:t>=1</m:t>
                              </m:r>
                            </m:sub>
                            <m:sup>
                              <m:r>
                                <a:rPr lang="en-US" sz="2800" i="1" dirty="0">
                                  <a:latin typeface="Cambria Math" panose="02040503050406030204" pitchFamily="18" charset="0"/>
                                </a:rPr>
                                <m:t>𝑛</m:t>
                              </m:r>
                            </m:sup>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𝑝</m:t>
                                  </m:r>
                                </m:e>
                                <m:sub>
                                  <m:r>
                                    <a:rPr lang="en-US" sz="2800" i="1" dirty="0">
                                      <a:latin typeface="Cambria Math" panose="02040503050406030204" pitchFamily="18" charset="0"/>
                                    </a:rPr>
                                    <m:t>𝑖</m:t>
                                  </m:r>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0" i="1" dirty="0">
                                          <a:latin typeface="Cambria Math" panose="02040503050406030204" pitchFamily="18" charset="0"/>
                                        </a:rPr>
                                        <m:t>𝑥</m:t>
                                      </m:r>
                                    </m:e>
                                    <m:sub>
                                      <m:r>
                                        <a:rPr lang="en-US" sz="2800" i="1" dirty="0">
                                          <a:latin typeface="Cambria Math" panose="02040503050406030204" pitchFamily="18" charset="0"/>
                                        </a:rPr>
                                        <m:t>𝑖</m:t>
                                      </m:r>
                                    </m:sub>
                                  </m:sSub>
                                </m:sub>
                              </m:sSub>
                            </m:e>
                          </m:nary>
                        </m:den>
                      </m:f>
                      <m:r>
                        <a:rPr lang="en-US" sz="2800" b="0" i="1" dirty="0" smtClean="0">
                          <a:latin typeface="Cambria Math" panose="02040503050406030204" pitchFamily="18" charset="0"/>
                        </a:rPr>
                        <m:t>                               (8)</m:t>
                      </m:r>
                    </m:oMath>
                  </m:oMathPara>
                </a14:m>
                <a:endParaRPr lang="en-US" sz="2800" dirty="0"/>
              </a:p>
              <a:p>
                <a:r>
                  <a:rPr lang="en-US" sz="2800" dirty="0"/>
                  <a:t>Substitute for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𝜔</m:t>
                        </m:r>
                      </m:e>
                    </m:acc>
                  </m:oMath>
                </a14:m>
                <a:r>
                  <a:rPr lang="en-US" sz="2800" dirty="0"/>
                  <a:t> in LL function to obtain reduced log-likelihood (RLL) function</a:t>
                </a:r>
              </a:p>
              <a:p>
                <a:pPr marL="0" indent="0">
                  <a:buNone/>
                </a:pPr>
                <a14:m>
                  <m:oMathPara xmlns:m="http://schemas.openxmlformats.org/officeDocument/2006/math">
                    <m:oMathParaPr>
                      <m:jc m:val="right"/>
                    </m:oMathParaPr>
                    <m:oMath xmlns:m="http://schemas.openxmlformats.org/officeDocument/2006/math">
                      <m:f>
                        <m:fPr>
                          <m:ctrlPr>
                            <a:rPr lang="en-US" sz="2800" i="1" smtClean="0">
                              <a:latin typeface="Cambria Math" panose="02040503050406030204" pitchFamily="18" charset="0"/>
                            </a:rPr>
                          </m:ctrlPr>
                        </m:fPr>
                        <m:num>
                          <m:r>
                            <a:rPr lang="en-US" sz="2800" i="1">
                              <a:latin typeface="Cambria Math" panose="02040503050406030204" pitchFamily="18" charset="0"/>
                            </a:rPr>
                            <m:t>𝜕</m:t>
                          </m:r>
                          <m:r>
                            <a:rPr lang="en-US" sz="2800" i="1">
                              <a:latin typeface="Cambria Math" panose="02040503050406030204" pitchFamily="18" charset="0"/>
                            </a:rPr>
                            <m:t>𝑅𝐿𝐿</m:t>
                          </m:r>
                        </m:num>
                        <m:den>
                          <m:r>
                            <a:rPr lang="en-US" sz="2800" i="1">
                              <a:latin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𝜷</m:t>
                          </m:r>
                        </m:den>
                      </m:f>
                      <m:r>
                        <a:rPr lang="en-US" sz="2800" i="1">
                          <a:latin typeface="Cambria Math" panose="02040503050406030204" pitchFamily="18" charset="0"/>
                        </a:rPr>
                        <m:t>=0</m:t>
                      </m:r>
                      <m:r>
                        <a:rPr lang="en-US" sz="2800" b="0" i="1" smtClean="0">
                          <a:latin typeface="Cambria Math" panose="02040503050406030204" pitchFamily="18" charset="0"/>
                        </a:rPr>
                        <m:t>                                  (9)</m:t>
                      </m:r>
                    </m:oMath>
                  </m:oMathPara>
                </a14:m>
                <a:endParaRPr lang="en-US" sz="2800" dirty="0"/>
              </a:p>
              <a:p>
                <a:pPr marL="0" indent="0">
                  <a:buNone/>
                </a:pPr>
                <a:r>
                  <a:rPr lang="en-US" sz="2800" dirty="0"/>
                  <a:t>And</a:t>
                </a:r>
              </a:p>
              <a:p>
                <a:pPr marL="0" indent="0">
                  <a:buNone/>
                </a:pPr>
                <a14:m>
                  <m:oMathPara xmlns:m="http://schemas.openxmlformats.org/officeDocument/2006/math">
                    <m:oMathParaPr>
                      <m:jc m:val="right"/>
                    </m:oMathParaPr>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m:t>
                          </m:r>
                          <m:r>
                            <a:rPr lang="en-US" sz="2800" i="1">
                              <a:latin typeface="Cambria Math" panose="02040503050406030204" pitchFamily="18" charset="0"/>
                            </a:rPr>
                            <m:t>𝑅𝐿𝐿</m:t>
                          </m:r>
                        </m:num>
                        <m:den>
                          <m:r>
                            <a:rPr lang="en-US" sz="2800" i="1">
                              <a:latin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𝜸</m:t>
                          </m:r>
                        </m:den>
                      </m:f>
                      <m:r>
                        <a:rPr lang="en-US" sz="2800" i="1">
                          <a:latin typeface="Cambria Math" panose="02040503050406030204" pitchFamily="18" charset="0"/>
                        </a:rPr>
                        <m:t>=0</m:t>
                      </m:r>
                      <m:r>
                        <a:rPr lang="en-US" sz="2800" b="0" i="1" smtClean="0">
                          <a:latin typeface="Cambria Math" panose="02040503050406030204" pitchFamily="18" charset="0"/>
                        </a:rPr>
                        <m:t>                               (10)</m:t>
                      </m:r>
                    </m:oMath>
                  </m:oMathPara>
                </a14:m>
                <a:endParaRPr lang="en-US" sz="2800" dirty="0"/>
              </a:p>
              <a:p>
                <a:endParaRPr lang="en-US" sz="2800" dirty="0"/>
              </a:p>
            </p:txBody>
          </p:sp>
        </mc:Choice>
        <mc:Fallback xmlns="">
          <p:sp>
            <p:nvSpPr>
              <p:cNvPr id="3" name="Content Placeholder 2">
                <a:extLst>
                  <a:ext uri="{FF2B5EF4-FFF2-40B4-BE49-F238E27FC236}">
                    <a16:creationId xmlns:a16="http://schemas.microsoft.com/office/drawing/2014/main" id="{9C576EA6-984F-4709-89C6-39E35F53E4B2}"/>
                  </a:ext>
                </a:extLst>
              </p:cNvPr>
              <p:cNvSpPr>
                <a:spLocks noGrp="1" noRot="1" noChangeAspect="1" noMove="1" noResize="1" noEditPoints="1" noAdjustHandles="1" noChangeArrowheads="1" noChangeShapeType="1" noTextEdit="1"/>
              </p:cNvSpPr>
              <p:nvPr>
                <p:ph idx="1"/>
              </p:nvPr>
            </p:nvSpPr>
            <p:spPr>
              <a:blipFill>
                <a:blip r:embed="rId3"/>
                <a:stretch>
                  <a:fillRect l="-1481" r="-59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9A6FE7E-5C73-4A06-867B-687A5FBB4E64}"/>
              </a:ext>
            </a:extLst>
          </p:cNvPr>
          <p:cNvSpPr>
            <a:spLocks noGrp="1"/>
          </p:cNvSpPr>
          <p:nvPr>
            <p:ph type="sldNum" sz="quarter" idx="12"/>
          </p:nvPr>
        </p:nvSpPr>
        <p:spPr/>
        <p:txBody>
          <a:bodyPr/>
          <a:lstStyle/>
          <a:p>
            <a:pPr>
              <a:defRPr/>
            </a:pPr>
            <a:endParaRPr lang="en-US" dirty="0"/>
          </a:p>
        </p:txBody>
      </p:sp>
      <p:sp>
        <p:nvSpPr>
          <p:cNvPr id="5" name="Slide Number Placeholder 3">
            <a:extLst>
              <a:ext uri="{FF2B5EF4-FFF2-40B4-BE49-F238E27FC236}">
                <a16:creationId xmlns:a16="http://schemas.microsoft.com/office/drawing/2014/main" id="{92A3D8C0-D798-4B49-95C9-8B7084AD86A1}"/>
              </a:ext>
            </a:extLst>
          </p:cNvPr>
          <p:cNvSpPr>
            <a:spLocks noGrp="1"/>
          </p:cNvSpPr>
          <p:nvPr>
            <p:ph type="sldNum" sz="quarter" idx="10"/>
          </p:nvPr>
        </p:nvSpPr>
        <p:spPr>
          <a:xfrm>
            <a:off x="7543799" y="6248400"/>
            <a:ext cx="1164771" cy="381000"/>
          </a:xfrm>
        </p:spPr>
        <p:txBody>
          <a:bodyPr/>
          <a:lstStyle/>
          <a:p>
            <a:pPr>
              <a:defRPr/>
            </a:pPr>
            <a:fld id="{9B6094BF-851E-4167-8E79-A9D16EF5596A}" type="slidenum">
              <a:rPr lang="en-US" altLang="en-US" smtClean="0"/>
              <a:pPr>
                <a:defRPr/>
              </a:pPr>
              <a:t>11</a:t>
            </a:fld>
            <a:endParaRPr lang="en-US" altLang="en-US" dirty="0"/>
          </a:p>
        </p:txBody>
      </p:sp>
    </p:spTree>
    <p:extLst>
      <p:ext uri="{BB962C8B-B14F-4D97-AF65-F5344CB8AC3E}">
        <p14:creationId xmlns:p14="http://schemas.microsoft.com/office/powerpoint/2010/main" val="399536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0C21-F33D-45CF-9D03-DDA4AF767F73}"/>
              </a:ext>
            </a:extLst>
          </p:cNvPr>
          <p:cNvSpPr>
            <a:spLocks noGrp="1"/>
          </p:cNvSpPr>
          <p:nvPr>
            <p:ph type="title"/>
          </p:nvPr>
        </p:nvSpPr>
        <p:spPr/>
        <p:txBody>
          <a:bodyPr/>
          <a:lstStyle/>
          <a:p>
            <a:r>
              <a:rPr lang="en-US" dirty="0" err="1"/>
              <a:t>Alhazmi-Malaiya</a:t>
            </a:r>
            <a:r>
              <a:rPr lang="en-US" dirty="0"/>
              <a:t> Logistic (AML)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E1F29A-6691-4EFE-BA0E-16793D895555}"/>
                  </a:ext>
                </a:extLst>
              </p:cNvPr>
              <p:cNvSpPr>
                <a:spLocks noGrp="1"/>
              </p:cNvSpPr>
              <p:nvPr>
                <p:ph idx="1"/>
              </p:nvPr>
            </p:nvSpPr>
            <p:spPr/>
            <p:txBody>
              <a:bodyPr/>
              <a:lstStyle/>
              <a:p>
                <a:r>
                  <a:rPr lang="en-US" sz="2800" dirty="0">
                    <a:latin typeface="Cambria Math" panose="02040503050406030204" pitchFamily="18" charset="0"/>
                  </a:rPr>
                  <a:t>Mean Value Function</a:t>
                </a:r>
              </a:p>
              <a:p>
                <a:pPr marL="0" indent="0">
                  <a:buNone/>
                </a:pPr>
                <a14:m>
                  <m:oMathPara xmlns:m="http://schemas.openxmlformats.org/officeDocument/2006/math">
                    <m:oMathParaPr>
                      <m:jc m:val="right"/>
                    </m:oMathParaPr>
                    <m:oMath xmlns:m="http://schemas.openxmlformats.org/officeDocument/2006/math">
                      <m:r>
                        <a:rPr lang="en-US" sz="2800" i="1">
                          <a:latin typeface="Cambria Math" panose="02040503050406030204" pitchFamily="18" charset="0"/>
                        </a:rPr>
                        <m:t>𝑚</m:t>
                      </m:r>
                      <m:d>
                        <m:dPr>
                          <m:ctrlPr>
                            <a:rPr lang="en-US" sz="2800" i="1">
                              <a:latin typeface="Cambria Math" panose="02040503050406030204" pitchFamily="18" charset="0"/>
                            </a:rPr>
                          </m:ctrlPr>
                        </m:dPr>
                        <m:e>
                          <m:r>
                            <a:rPr lang="en-US" sz="2800" i="1">
                              <a:latin typeface="Cambria Math" panose="02040503050406030204" pitchFamily="18" charset="0"/>
                            </a:rPr>
                            <m:t>𝑡</m:t>
                          </m:r>
                        </m:e>
                      </m:d>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𝐵</m:t>
                          </m:r>
                        </m:num>
                        <m:den>
                          <m:r>
                            <a:rPr lang="en-US" sz="2800" i="1">
                              <a:latin typeface="Cambria Math" panose="02040503050406030204" pitchFamily="18" charset="0"/>
                            </a:rPr>
                            <m:t>𝐵𝑐</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r>
                                <a:rPr lang="en-US" sz="2800" i="1">
                                  <a:latin typeface="Cambria Math" panose="02040503050406030204" pitchFamily="18" charset="0"/>
                                </a:rPr>
                                <m:t>𝐴𝐵𝑡</m:t>
                              </m:r>
                            </m:sup>
                          </m:sSup>
                          <m:r>
                            <a:rPr lang="en-US" sz="2800" i="1">
                              <a:latin typeface="Cambria Math" panose="02040503050406030204" pitchFamily="18" charset="0"/>
                            </a:rPr>
                            <m:t>+1</m:t>
                          </m:r>
                        </m:den>
                      </m:f>
                      <m:r>
                        <a:rPr lang="en-US" sz="2800" i="1">
                          <a:latin typeface="Cambria Math" panose="02040503050406030204" pitchFamily="18" charset="0"/>
                        </a:rPr>
                        <m:t>                        (</m:t>
                      </m:r>
                      <m:r>
                        <a:rPr lang="en-US" sz="2800" b="0" i="1" smtClean="0">
                          <a:latin typeface="Cambria Math" panose="02040503050406030204" pitchFamily="18" charset="0"/>
                        </a:rPr>
                        <m:t>11</m:t>
                      </m:r>
                      <m:r>
                        <a:rPr lang="en-US" sz="2800" i="1">
                          <a:latin typeface="Cambria Math" panose="02040503050406030204" pitchFamily="18" charset="0"/>
                        </a:rPr>
                        <m:t>)</m:t>
                      </m:r>
                    </m:oMath>
                  </m:oMathPara>
                </a14:m>
                <a:endParaRPr lang="en-US" sz="2800" dirty="0"/>
              </a:p>
              <a:p>
                <a:pPr lvl="1"/>
                <a:r>
                  <a:rPr lang="en-US" sz="2400" i="1" dirty="0"/>
                  <a:t>B</a:t>
                </a:r>
                <a:r>
                  <a:rPr lang="en-US" sz="2400" dirty="0"/>
                  <a:t> - number of vulnerabilities that would be discovered with indefinite testing</a:t>
                </a:r>
              </a:p>
              <a:p>
                <a:pPr lvl="1"/>
                <a:r>
                  <a:rPr lang="en-US" sz="2400" i="1" dirty="0"/>
                  <a:t>A</a:t>
                </a:r>
                <a:r>
                  <a:rPr lang="en-US" sz="2400" dirty="0"/>
                  <a:t> and</a:t>
                </a:r>
                <a:r>
                  <a:rPr lang="en-US" sz="2400" i="1" dirty="0"/>
                  <a:t> c</a:t>
                </a:r>
                <a:r>
                  <a:rPr lang="en-US" sz="2400" dirty="0"/>
                  <a:t> - constant of proportionality characterizing vulnerability discovery rate</a:t>
                </a:r>
                <a:endParaRPr lang="en-US" sz="2800" dirty="0">
                  <a:latin typeface="Cambria Math" panose="02040503050406030204" pitchFamily="18" charset="0"/>
                </a:endParaRPr>
              </a:p>
              <a:p>
                <a:r>
                  <a:rPr lang="en-US" sz="2800" dirty="0">
                    <a:latin typeface="Cambria Math" panose="02040503050406030204" pitchFamily="18" charset="0"/>
                  </a:rPr>
                  <a:t>Vulnerability Discovery Intensity Function</a:t>
                </a:r>
              </a:p>
              <a:p>
                <a:pPr marL="0" indent="0" algn="r">
                  <a:buNone/>
                </a:pPr>
                <a14:m>
                  <m:oMath xmlns:m="http://schemas.openxmlformats.org/officeDocument/2006/math">
                    <m:r>
                      <a:rPr lang="en-US" sz="2800" i="1">
                        <a:latin typeface="Cambria Math" panose="02040503050406030204" pitchFamily="18" charset="0"/>
                        <a:ea typeface="Cambria Math" panose="02040503050406030204" pitchFamily="18" charset="0"/>
                      </a:rPr>
                      <m:t>𝜆</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𝑡</m:t>
                        </m:r>
                      </m:e>
                    </m:d>
                    <m:r>
                      <a:rPr lang="en-US" sz="2800" i="1">
                        <a:latin typeface="Cambria Math" panose="02040503050406030204" pitchFamily="18" charset="0"/>
                        <a:ea typeface="Cambria Math" panose="02040503050406030204" pitchFamily="18" charset="0"/>
                      </a:rPr>
                      <m:t>= </m:t>
                    </m:r>
                    <m:f>
                      <m:fPr>
                        <m:ctrlPr>
                          <a:rPr lang="en-US" sz="2800" i="1">
                            <a:latin typeface="Cambria Math" panose="02040503050406030204" pitchFamily="18" charset="0"/>
                            <a:ea typeface="Cambria Math" panose="02040503050406030204" pitchFamily="18" charset="0"/>
                          </a:rPr>
                        </m:ctrlPr>
                      </m:fPr>
                      <m:num>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𝐵</m:t>
                            </m:r>
                          </m:e>
                          <m:sup>
                            <m:r>
                              <a:rPr lang="en-US" sz="2800" i="1">
                                <a:latin typeface="Cambria Math" panose="02040503050406030204" pitchFamily="18" charset="0"/>
                                <a:ea typeface="Cambria Math" panose="02040503050406030204" pitchFamily="18" charset="0"/>
                              </a:rPr>
                              <m:t>3</m:t>
                            </m:r>
                          </m:sup>
                        </m:sSup>
                        <m:r>
                          <a:rPr lang="en-US" sz="2800" i="1">
                            <a:latin typeface="Cambria Math" panose="02040503050406030204" pitchFamily="18" charset="0"/>
                            <a:ea typeface="Cambria Math" panose="02040503050406030204" pitchFamily="18" charset="0"/>
                          </a:rPr>
                          <m:t>𝑐𝐴</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𝑒</m:t>
                            </m:r>
                          </m:e>
                          <m: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𝐴𝐵𝑡</m:t>
                            </m:r>
                          </m:sup>
                        </m:sSup>
                      </m:num>
                      <m:den>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𝐵𝑐</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𝑒</m:t>
                            </m:r>
                          </m:e>
                          <m: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𝐴𝐵𝑡</m:t>
                            </m:r>
                          </m:sup>
                        </m:sSup>
                        <m:r>
                          <a:rPr lang="en-US" sz="2800" i="1">
                            <a:latin typeface="Cambria Math" panose="02040503050406030204" pitchFamily="18" charset="0"/>
                            <a:ea typeface="Cambria Math" panose="02040503050406030204" pitchFamily="18" charset="0"/>
                          </a:rPr>
                          <m:t>+1</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m:t>
                            </m:r>
                          </m:e>
                          <m:sup>
                            <m:r>
                              <a:rPr lang="en-US" sz="2800" i="1">
                                <a:latin typeface="Cambria Math" panose="02040503050406030204" pitchFamily="18" charset="0"/>
                                <a:ea typeface="Cambria Math" panose="02040503050406030204" pitchFamily="18" charset="0"/>
                              </a:rPr>
                              <m:t>2</m:t>
                            </m:r>
                          </m:sup>
                        </m:sSup>
                      </m:den>
                    </m:f>
                    <m:r>
                      <a:rPr lang="en-US" sz="2800" i="1">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12</m:t>
                    </m:r>
                    <m:r>
                      <a:rPr lang="en-US" sz="2800" i="1">
                        <a:latin typeface="Cambria Math" panose="02040503050406030204" pitchFamily="18" charset="0"/>
                        <a:ea typeface="Cambria Math" panose="02040503050406030204" pitchFamily="18" charset="0"/>
                      </a:rPr>
                      <m:t>)</m:t>
                    </m:r>
                  </m:oMath>
                </a14:m>
                <a:r>
                  <a:rPr lang="en-US" sz="2800" dirty="0"/>
                  <a:t> </a:t>
                </a:r>
              </a:p>
            </p:txBody>
          </p:sp>
        </mc:Choice>
        <mc:Fallback xmlns="">
          <p:sp>
            <p:nvSpPr>
              <p:cNvPr id="3" name="Content Placeholder 2">
                <a:extLst>
                  <a:ext uri="{FF2B5EF4-FFF2-40B4-BE49-F238E27FC236}">
                    <a16:creationId xmlns:a16="http://schemas.microsoft.com/office/drawing/2014/main" id="{2AE1F29A-6691-4EFE-BA0E-16793D895555}"/>
                  </a:ext>
                </a:extLst>
              </p:cNvPr>
              <p:cNvSpPr>
                <a:spLocks noGrp="1" noRot="1" noChangeAspect="1" noMove="1" noResize="1" noEditPoints="1" noAdjustHandles="1" noChangeArrowheads="1" noChangeShapeType="1" noTextEdit="1"/>
              </p:cNvSpPr>
              <p:nvPr>
                <p:ph idx="1"/>
              </p:nvPr>
            </p:nvSpPr>
            <p:spPr>
              <a:blipFill>
                <a:blip r:embed="rId2"/>
                <a:stretch>
                  <a:fillRect l="-444" t="-1480" r="-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EF9CB75-F45A-4B04-BE96-11FB9BF81981}"/>
              </a:ext>
            </a:extLst>
          </p:cNvPr>
          <p:cNvSpPr>
            <a:spLocks noGrp="1"/>
          </p:cNvSpPr>
          <p:nvPr>
            <p:ph type="sldNum" sz="quarter" idx="10"/>
          </p:nvPr>
        </p:nvSpPr>
        <p:spPr/>
        <p:txBody>
          <a:bodyPr/>
          <a:lstStyle/>
          <a:p>
            <a:pPr>
              <a:defRPr/>
            </a:pPr>
            <a:fld id="{9B6094BF-851E-4167-8E79-A9D16EF5596A}" type="slidenum">
              <a:rPr lang="en-US" altLang="en-US" smtClean="0"/>
              <a:pPr>
                <a:defRPr/>
              </a:pPr>
              <a:t>12</a:t>
            </a:fld>
            <a:endParaRPr lang="en-US" altLang="en-US" dirty="0"/>
          </a:p>
        </p:txBody>
      </p:sp>
    </p:spTree>
    <p:extLst>
      <p:ext uri="{BB962C8B-B14F-4D97-AF65-F5344CB8AC3E}">
        <p14:creationId xmlns:p14="http://schemas.microsoft.com/office/powerpoint/2010/main" val="484954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51958F0B-0342-492A-9326-A97ABE9966C4}"/>
                  </a:ext>
                </a:extLst>
              </p:cNvPr>
              <p:cNvSpPr>
                <a:spLocks noGrp="1"/>
              </p:cNvSpPr>
              <p:nvPr>
                <p:ph idx="1"/>
              </p:nvPr>
            </p:nvSpPr>
            <p:spPr>
              <a:xfrm>
                <a:off x="304800" y="1676400"/>
                <a:ext cx="8534400" cy="4014689"/>
              </a:xfrm>
              <a:prstGeom prst="rect">
                <a:avLst/>
              </a:prstGeom>
            </p:spPr>
            <p:txBody>
              <a:bodyPr wrap="square">
                <a:spAutoFit/>
              </a:bodyPr>
              <a:lstStyle/>
              <a:p>
                <a:r>
                  <a:rPr lang="en-US" sz="2800" dirty="0"/>
                  <a:t>Likelihood Function</a:t>
                </a:r>
              </a:p>
              <a:p>
                <a:pPr marL="0" indent="0">
                  <a:buNone/>
                </a:pPr>
                <a14:m>
                  <m:oMathPara xmlns:m="http://schemas.openxmlformats.org/officeDocument/2006/math">
                    <m:oMathParaPr>
                      <m:jc m:val="right"/>
                    </m:oMathParaPr>
                    <m:oMath xmlns:m="http://schemas.openxmlformats.org/officeDocument/2006/math">
                      <m:r>
                        <a:rPr lang="en-US" sz="1800" i="1" smtClean="0">
                          <a:latin typeface="Cambria Math" panose="02040503050406030204" pitchFamily="18" charset="0"/>
                        </a:rPr>
                        <m:t>𝐿𝐿</m:t>
                      </m:r>
                      <m:d>
                        <m:dPr>
                          <m:ctrlPr>
                            <a:rPr lang="en-US" sz="1800" i="1">
                              <a:latin typeface="Cambria Math" panose="02040503050406030204" pitchFamily="18" charset="0"/>
                            </a:rPr>
                          </m:ctrlPr>
                        </m:dPr>
                        <m:e>
                          <m:r>
                            <a:rPr lang="en-US" sz="1800" b="1" i="0" smtClean="0">
                              <a:latin typeface="Cambria Math" panose="02040503050406030204" pitchFamily="18" charset="0"/>
                            </a:rPr>
                            <m:t>𝐓</m:t>
                          </m:r>
                          <m:r>
                            <a:rPr lang="en-US" sz="1800" b="0" i="1" smtClean="0">
                              <a:latin typeface="Cambria Math" panose="02040503050406030204" pitchFamily="18" charset="0"/>
                            </a:rPr>
                            <m:t>,</m:t>
                          </m:r>
                          <m:r>
                            <a:rPr lang="en-US" sz="1800" b="1" i="1" smtClean="0">
                              <a:latin typeface="Cambria Math" panose="02040503050406030204" pitchFamily="18" charset="0"/>
                            </a:rPr>
                            <m:t> </m:t>
                          </m:r>
                          <m:r>
                            <a:rPr lang="en-US" sz="1800" b="1" i="0" smtClean="0">
                              <a:latin typeface="Cambria Math" panose="02040503050406030204" pitchFamily="18" charset="0"/>
                            </a:rPr>
                            <m:t>𝐊</m:t>
                          </m:r>
                          <m:r>
                            <a:rPr lang="en-US" sz="1800" b="0" i="1" smtClean="0">
                              <a:latin typeface="Cambria Math" panose="02040503050406030204" pitchFamily="18" charset="0"/>
                            </a:rPr>
                            <m:t>;</m:t>
                          </m:r>
                          <m:r>
                            <a:rPr lang="en-US" sz="1800" i="1">
                              <a:latin typeface="Cambria Math" panose="02040503050406030204" pitchFamily="18" charset="0"/>
                            </a:rPr>
                            <m:t>𝜃</m:t>
                          </m:r>
                        </m:e>
                      </m:d>
                      <m:r>
                        <a:rPr lang="en-US" sz="1800" i="1">
                          <a:latin typeface="Cambria Math" panose="02040503050406030204" pitchFamily="18" charset="0"/>
                        </a:rPr>
                        <m:t>=</m:t>
                      </m:r>
                      <m:nary>
                        <m:naryPr>
                          <m:chr m:val="∑"/>
                          <m:ctrlPr>
                            <a:rPr lang="en-US" sz="1800" i="1" smtClean="0">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𝑛</m:t>
                          </m:r>
                        </m:sup>
                        <m:e>
                          <m:sSub>
                            <m:sSubPr>
                              <m:ctrlPr>
                                <a:rPr lang="en-US" sz="1800" i="1">
                                  <a:latin typeface="Cambria Math" panose="02040503050406030204" pitchFamily="18" charset="0"/>
                                  <a:cs typeface="Times New Roman" panose="02020603050405020304" pitchFamily="18" charset="0"/>
                                </a:rPr>
                              </m:ctrlPr>
                            </m:sSubPr>
                            <m:e>
                              <m:r>
                                <a:rPr lang="en-US" sz="1800" b="0" i="1" smtClean="0">
                                  <a:latin typeface="Cambria Math" panose="02040503050406030204" pitchFamily="18" charset="0"/>
                                  <a:cs typeface="Times New Roman" panose="02020603050405020304" pitchFamily="18" charset="0"/>
                                </a:rPr>
                                <m:t>𝑘</m:t>
                              </m:r>
                            </m:e>
                            <m:sub>
                              <m:r>
                                <a:rPr lang="en-US" sz="1800" i="1">
                                  <a:latin typeface="Cambria Math" panose="02040503050406030204" pitchFamily="18" charset="0"/>
                                  <a:cs typeface="Times New Roman" panose="02020603050405020304" pitchFamily="18" charset="0"/>
                                </a:rPr>
                                <m:t>𝑖</m:t>
                              </m:r>
                            </m:sub>
                          </m:sSub>
                          <m:r>
                            <m:rPr>
                              <m:sty m:val="p"/>
                            </m:rPr>
                            <a:rPr lang="en-US" sz="1800" b="0" i="0" smtClean="0">
                              <a:latin typeface="Cambria Math" panose="02040503050406030204" pitchFamily="18" charset="0"/>
                              <a:cs typeface="Times New Roman" panose="02020603050405020304" pitchFamily="18" charset="0"/>
                            </a:rPr>
                            <m:t>log</m:t>
                          </m:r>
                          <m:r>
                            <a:rPr lang="en-US" sz="1800" b="0" i="1" smtClean="0">
                              <a:latin typeface="Cambria Math" panose="02040503050406030204" pitchFamily="18" charset="0"/>
                              <a:cs typeface="Times New Roman" panose="02020603050405020304" pitchFamily="18" charset="0"/>
                            </a:rPr>
                            <m:t>⁡(</m:t>
                          </m:r>
                          <m:r>
                            <a:rPr lang="en-US" sz="1800" b="0" i="1" smtClean="0">
                              <a:latin typeface="Cambria Math" panose="02040503050406030204" pitchFamily="18" charset="0"/>
                              <a:cs typeface="Times New Roman" panose="02020603050405020304" pitchFamily="18" charset="0"/>
                            </a:rPr>
                            <m:t>𝑚</m:t>
                          </m:r>
                          <m:d>
                            <m:dPr>
                              <m:ctrlPr>
                                <a:rPr lang="en-US" sz="1800" b="0" i="1" smtClean="0">
                                  <a:latin typeface="Cambria Math" panose="02040503050406030204" pitchFamily="18" charset="0"/>
                                  <a:cs typeface="Times New Roman" panose="02020603050405020304" pitchFamily="18" charset="0"/>
                                </a:rPr>
                              </m:ctrlPr>
                            </m:dPr>
                            <m:e>
                              <m:sSub>
                                <m:sSubPr>
                                  <m:ctrlPr>
                                    <a:rPr lang="en-US" sz="1800" b="0" i="1" smtClean="0">
                                      <a:latin typeface="Cambria Math" panose="02040503050406030204" pitchFamily="18" charset="0"/>
                                      <a:cs typeface="Times New Roman" panose="02020603050405020304" pitchFamily="18" charset="0"/>
                                    </a:rPr>
                                  </m:ctrlPr>
                                </m:sSubPr>
                                <m:e>
                                  <m:r>
                                    <a:rPr lang="en-US" sz="1800" b="0" i="1" smtClean="0">
                                      <a:latin typeface="Cambria Math" panose="02040503050406030204" pitchFamily="18" charset="0"/>
                                      <a:cs typeface="Times New Roman" panose="02020603050405020304" pitchFamily="18" charset="0"/>
                                    </a:rPr>
                                    <m:t>𝑡</m:t>
                                  </m:r>
                                </m:e>
                                <m:sub>
                                  <m:r>
                                    <a:rPr lang="en-US" sz="1800" b="0" i="1" smtClean="0">
                                      <a:latin typeface="Cambria Math" panose="02040503050406030204" pitchFamily="18" charset="0"/>
                                      <a:cs typeface="Times New Roman" panose="02020603050405020304" pitchFamily="18" charset="0"/>
                                    </a:rPr>
                                    <m:t>𝑖</m:t>
                                  </m:r>
                                </m:sub>
                              </m:sSub>
                            </m:e>
                          </m:d>
                          <m:r>
                            <a:rPr lang="en-US" sz="1800" b="0" i="1" smtClean="0">
                              <a:latin typeface="Cambria Math" panose="02040503050406030204" pitchFamily="18" charset="0"/>
                              <a:cs typeface="Times New Roman" panose="02020603050405020304" pitchFamily="18" charset="0"/>
                            </a:rPr>
                            <m:t>−</m:t>
                          </m:r>
                          <m:r>
                            <a:rPr lang="en-US" sz="1800" b="0" i="1" smtClean="0">
                              <a:latin typeface="Cambria Math" panose="02040503050406030204" pitchFamily="18" charset="0"/>
                              <a:cs typeface="Times New Roman" panose="02020603050405020304" pitchFamily="18" charset="0"/>
                            </a:rPr>
                            <m:t>𝑚</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𝑖</m:t>
                                  </m:r>
                                  <m:r>
                                    <a:rPr lang="en-US" sz="1800" b="0" i="1" smtClean="0">
                                      <a:latin typeface="Cambria Math" panose="02040503050406030204" pitchFamily="18" charset="0"/>
                                    </a:rPr>
                                    <m:t>−1</m:t>
                                  </m:r>
                                </m:sub>
                              </m:sSub>
                            </m:e>
                          </m:d>
                          <m:r>
                            <a:rPr lang="en-US" sz="1800" b="0" i="1" smtClean="0">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𝑛</m:t>
                              </m:r>
                            </m:sup>
                            <m:e>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log</m:t>
                                  </m:r>
                                </m:fName>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𝑘</m:t>
                                          </m:r>
                                        </m:e>
                                        <m:sub>
                                          <m:r>
                                            <a:rPr lang="en-US" sz="1800" i="1">
                                              <a:latin typeface="Cambria Math" panose="02040503050406030204" pitchFamily="18" charset="0"/>
                                            </a:rPr>
                                            <m:t>𝑖</m:t>
                                          </m:r>
                                        </m:sub>
                                      </m:sSub>
                                      <m:r>
                                        <a:rPr lang="en-US" sz="1800" b="0" i="1" smtClean="0">
                                          <a:latin typeface="Cambria Math" panose="02040503050406030204" pitchFamily="18" charset="0"/>
                                        </a:rPr>
                                        <m:t>!</m:t>
                                      </m:r>
                                    </m:e>
                                  </m:d>
                                </m:e>
                              </m:func>
                              <m:r>
                                <a:rPr lang="en-US" sz="1800" b="0" i="1" smtClean="0">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𝑛</m:t>
                                  </m:r>
                                </m:sup>
                                <m:e>
                                  <m:r>
                                    <a:rPr lang="en-US" sz="1800" b="0" i="1" smtClean="0">
                                      <a:latin typeface="Cambria Math" panose="02040503050406030204" pitchFamily="18" charset="0"/>
                                    </a:rPr>
                                    <m:t>(</m:t>
                                  </m:r>
                                  <m:r>
                                    <a:rPr lang="en-US" sz="1800" i="1">
                                      <a:latin typeface="Cambria Math" panose="02040503050406030204" pitchFamily="18" charset="0"/>
                                    </a:rPr>
                                    <m:t>𝑚</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𝑖</m:t>
                                          </m:r>
                                        </m:sub>
                                      </m:sSub>
                                    </m:e>
                                  </m:d>
                                  <m:r>
                                    <a:rPr lang="en-US" sz="1800" i="1">
                                      <a:latin typeface="Cambria Math" panose="02040503050406030204" pitchFamily="18" charset="0"/>
                                    </a:rPr>
                                    <m:t>−</m:t>
                                  </m:r>
                                  <m:r>
                                    <a:rPr lang="en-US" sz="1800" i="1">
                                      <a:latin typeface="Cambria Math" panose="02040503050406030204" pitchFamily="18" charset="0"/>
                                    </a:rPr>
                                    <m:t>𝑚</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𝑖</m:t>
                                          </m:r>
                                          <m:r>
                                            <a:rPr lang="en-US" sz="1800" i="1">
                                              <a:latin typeface="Cambria Math" panose="02040503050406030204" pitchFamily="18" charset="0"/>
                                            </a:rPr>
                                            <m:t>−1</m:t>
                                          </m:r>
                                        </m:sub>
                                      </m:sSub>
                                      <m:r>
                                        <a:rPr lang="en-US" sz="1800" b="0" i="1" smtClean="0">
                                          <a:latin typeface="Cambria Math" panose="02040503050406030204" pitchFamily="18" charset="0"/>
                                        </a:rPr>
                                        <m:t>)</m:t>
                                      </m:r>
                                    </m:e>
                                  </m:d>
                                </m:e>
                              </m:nary>
                            </m:e>
                          </m:nary>
                        </m:e>
                      </m:nary>
                      <m:r>
                        <a:rPr lang="en-US" sz="1800" i="1">
                          <a:latin typeface="Cambria Math" panose="02040503050406030204" pitchFamily="18" charset="0"/>
                        </a:rPr>
                        <m:t>(</m:t>
                      </m:r>
                      <m:r>
                        <a:rPr lang="en-US" sz="1800" b="0" i="1" smtClean="0">
                          <a:latin typeface="Cambria Math" panose="02040503050406030204" pitchFamily="18" charset="0"/>
                        </a:rPr>
                        <m:t>1</m:t>
                      </m:r>
                      <m:r>
                        <a:rPr lang="en-US" sz="1800" i="1">
                          <a:latin typeface="Cambria Math" panose="02040503050406030204" pitchFamily="18" charset="0"/>
                        </a:rPr>
                        <m:t>3)</m:t>
                      </m:r>
                    </m:oMath>
                  </m:oMathPara>
                </a14:m>
                <a:endParaRPr lang="en-US" sz="1800" dirty="0">
                  <a:latin typeface="Times New Roman" panose="02020603050405020304" pitchFamily="18" charset="0"/>
                  <a:cs typeface="Times New Roman" panose="02020603050405020304" pitchFamily="18" charset="0"/>
                </a:endParaRPr>
              </a:p>
              <a:p>
                <a:pPr lvl="1"/>
                <a:r>
                  <a:rPr lang="en-US" sz="2400" b="0" i="0" dirty="0">
                    <a:effectLst/>
                  </a:rPr>
                  <a:t>Where</a:t>
                </a:r>
                <a:r>
                  <a:rPr lang="de-DE" sz="2400" b="0" i="0" dirty="0">
                    <a:effectLst/>
                  </a:rPr>
                  <a:t> &lt; </a:t>
                </a:r>
                <a:r>
                  <a:rPr lang="de-DE" sz="2400" b="1" i="0" dirty="0">
                    <a:effectLst/>
                  </a:rPr>
                  <a:t>T</a:t>
                </a:r>
                <a:r>
                  <a:rPr lang="de-DE" sz="2400" b="0" i="0" dirty="0">
                    <a:effectLst/>
                  </a:rPr>
                  <a:t>,</a:t>
                </a:r>
                <a:r>
                  <a:rPr lang="de-DE" sz="2400" b="1" i="0" dirty="0">
                    <a:effectLst/>
                  </a:rPr>
                  <a:t>K</a:t>
                </a:r>
                <a:r>
                  <a:rPr lang="de-DE" sz="2400" b="0" i="0" dirty="0">
                    <a:effectLst/>
                  </a:rPr>
                  <a:t> &gt;=&lt;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1</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a14:m>
                <a:r>
                  <a:rPr lang="en-US" sz="2000" dirty="0"/>
                  <a:t>), </a:t>
                </a:r>
                <a:r>
                  <a:rPr lang="de-DE" sz="24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b="0" i="1" smtClean="0">
                            <a:latin typeface="Cambria Math" panose="02040503050406030204" pitchFamily="18" charset="0"/>
                          </a:rPr>
                          <m:t>2</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2</m:t>
                        </m:r>
                      </m:sub>
                    </m:sSub>
                  </m:oMath>
                </a14:m>
                <a:r>
                  <a:rPr lang="en-US" sz="2000" dirty="0"/>
                  <a:t>),…</a:t>
                </a:r>
                <a:r>
                  <a:rPr lang="de-DE" sz="24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b="0" i="1" smtClean="0">
                            <a:latin typeface="Cambria Math" panose="02040503050406030204" pitchFamily="18" charset="0"/>
                          </a:rPr>
                          <m:t>𝑛</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𝑛</m:t>
                        </m:r>
                      </m:sub>
                    </m:sSub>
                  </m:oMath>
                </a14:m>
                <a:r>
                  <a:rPr lang="en-US" sz="2000" dirty="0"/>
                  <a:t>) &gt;</a:t>
                </a:r>
              </a:p>
              <a:p>
                <a:pPr lvl="1"/>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oMath>
                </a14:m>
                <a:r>
                  <a:rPr lang="en-US" sz="2400" dirty="0"/>
                  <a:t> is the time at which the</a:t>
                </a:r>
                <a14:m>
                  <m:oMath xmlns:m="http://schemas.openxmlformats.org/officeDocument/2006/math">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𝑡h</m:t>
                        </m:r>
                      </m:sup>
                    </m:sSup>
                  </m:oMath>
                </a14:m>
                <a:r>
                  <a:rPr lang="en-US" sz="2400" dirty="0"/>
                  <a:t> interval ended</a:t>
                </a:r>
              </a:p>
              <a:p>
                <a:pPr lvl="1"/>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i="1">
                            <a:latin typeface="Cambria Math" panose="02040503050406030204" pitchFamily="18" charset="0"/>
                          </a:rPr>
                          <m:t>𝑖</m:t>
                        </m:r>
                      </m:sub>
                    </m:sSub>
                  </m:oMath>
                </a14:m>
                <a:r>
                  <a:rPr lang="en-US" sz="2400" dirty="0"/>
                  <a:t> i</a:t>
                </a:r>
                <a14:m>
                  <m:oMath xmlns:m="http://schemas.openxmlformats.org/officeDocument/2006/math">
                    <m:r>
                      <m:rPr>
                        <m:sty m:val="p"/>
                      </m:rPr>
                      <a:rPr lang="en-US" sz="2400" b="0" i="0" smtClean="0">
                        <a:latin typeface="Cambria Math" panose="02040503050406030204" pitchFamily="18" charset="0"/>
                      </a:rPr>
                      <m:t>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number</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vulnerabilities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discovered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interval</m:t>
                    </m:r>
                    <m:r>
                      <a:rPr lang="en-US" sz="2400" b="0" i="0" smtClean="0">
                        <a:latin typeface="Cambria Math" panose="02040503050406030204" pitchFamily="18" charset="0"/>
                      </a:rPr>
                      <m:t> </m:t>
                    </m:r>
                    <m:r>
                      <a:rPr lang="en-US" sz="2400" b="0" i="1" smtClean="0">
                        <a:latin typeface="Cambria Math" panose="02040503050406030204" pitchFamily="18" charset="0"/>
                      </a:rPr>
                      <m:t>𝑖</m:t>
                    </m:r>
                  </m:oMath>
                </a14:m>
                <a:endParaRPr lang="en-US" sz="2400" dirty="0"/>
              </a:p>
              <a:p>
                <a:pPr lvl="1"/>
                <a14:m>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𝐵</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𝑐</m:t>
                        </m:r>
                      </m:e>
                    </m:d>
                  </m:oMath>
                </a14:m>
                <a:r>
                  <a:rPr lang="en-US" sz="2400" dirty="0"/>
                  <a:t> is the vector of model parameters</a:t>
                </a:r>
              </a:p>
              <a:p>
                <a:pPr marL="457200" lvl="1" indent="0">
                  <a:buNone/>
                </a:pPr>
                <a:endParaRPr lang="en-US" sz="2000" i="1" dirty="0">
                  <a:latin typeface="Cambria Math" panose="02040503050406030204" pitchFamily="18" charset="0"/>
                </a:endParaRPr>
              </a:p>
              <a:p>
                <a:pPr marL="457200" lvl="1" indent="0">
                  <a:buNone/>
                </a:pPr>
                <a14:m>
                  <m:oMathPara xmlns:m="http://schemas.openxmlformats.org/officeDocument/2006/math">
                    <m:oMathParaPr>
                      <m:jc m:val="right"/>
                    </m:oMathParaPr>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𝐿𝐿</m:t>
                          </m:r>
                        </m:num>
                        <m:den>
                          <m:r>
                            <a:rPr lang="en-US" sz="2000" i="1">
                              <a:latin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𝜃</m:t>
                          </m:r>
                        </m:den>
                      </m:f>
                      <m:r>
                        <a:rPr lang="en-US" sz="2000" i="1">
                          <a:latin typeface="Cambria Math" panose="02040503050406030204" pitchFamily="18" charset="0"/>
                        </a:rPr>
                        <m:t>=0</m:t>
                      </m:r>
                      <m:r>
                        <a:rPr lang="en-US" sz="2000" b="0" i="1" smtClean="0">
                          <a:latin typeface="Cambria Math" panose="02040503050406030204" pitchFamily="18" charset="0"/>
                        </a:rPr>
                        <m:t>                                                 (14)</m:t>
                      </m:r>
                    </m:oMath>
                  </m:oMathPara>
                </a14:m>
                <a:endParaRPr lang="en-US" sz="2000" dirty="0"/>
              </a:p>
            </p:txBody>
          </p:sp>
        </mc:Choice>
        <mc:Fallback xmlns="">
          <p:sp>
            <p:nvSpPr>
              <p:cNvPr id="8" name="Content Placeholder 7">
                <a:extLst>
                  <a:ext uri="{FF2B5EF4-FFF2-40B4-BE49-F238E27FC236}">
                    <a16:creationId xmlns:a16="http://schemas.microsoft.com/office/drawing/2014/main" id="{51958F0B-0342-492A-9326-A97ABE9966C4}"/>
                  </a:ext>
                </a:extLst>
              </p:cNvPr>
              <p:cNvSpPr>
                <a:spLocks noGrp="1" noRot="1" noChangeAspect="1" noMove="1" noResize="1" noEditPoints="1" noAdjustHandles="1" noChangeArrowheads="1" noChangeShapeType="1" noTextEdit="1"/>
              </p:cNvSpPr>
              <p:nvPr>
                <p:ph idx="1"/>
              </p:nvPr>
            </p:nvSpPr>
            <p:spPr>
              <a:xfrm>
                <a:off x="304800" y="1676400"/>
                <a:ext cx="8534400" cy="4014689"/>
              </a:xfrm>
              <a:prstGeom prst="rect">
                <a:avLst/>
              </a:prstGeom>
              <a:blipFill>
                <a:blip r:embed="rId3"/>
                <a:stretch>
                  <a:fillRect l="-429" t="-1517"/>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B636D16E-CAC7-44D7-8A8F-5FB261978EA1}"/>
              </a:ext>
            </a:extLst>
          </p:cNvPr>
          <p:cNvSpPr txBox="1">
            <a:spLocks/>
          </p:cNvSpPr>
          <p:nvPr/>
        </p:nvSpPr>
        <p:spPr bwMode="auto">
          <a:xfrm>
            <a:off x="457200" y="258932"/>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rgbClr val="FF0000"/>
                </a:solidFill>
                <a:latin typeface="+mj-lt"/>
                <a:ea typeface="+mj-ea"/>
                <a:cs typeface="+mj-cs"/>
              </a:defRPr>
            </a:lvl1pPr>
            <a:lvl2pPr algn="l" rtl="0" eaLnBrk="0" fontAlgn="base" hangingPunct="0">
              <a:spcBef>
                <a:spcPct val="0"/>
              </a:spcBef>
              <a:spcAft>
                <a:spcPct val="0"/>
              </a:spcAft>
              <a:defRPr sz="3600">
                <a:solidFill>
                  <a:srgbClr val="FF0000"/>
                </a:solidFill>
                <a:latin typeface="Times New Roman" panose="02020603050405020304" pitchFamily="18" charset="0"/>
              </a:defRPr>
            </a:lvl2pPr>
            <a:lvl3pPr algn="l" rtl="0" eaLnBrk="0" fontAlgn="base" hangingPunct="0">
              <a:spcBef>
                <a:spcPct val="0"/>
              </a:spcBef>
              <a:spcAft>
                <a:spcPct val="0"/>
              </a:spcAft>
              <a:defRPr sz="3600">
                <a:solidFill>
                  <a:srgbClr val="FF0000"/>
                </a:solidFill>
                <a:latin typeface="Times New Roman" panose="02020603050405020304" pitchFamily="18" charset="0"/>
              </a:defRPr>
            </a:lvl3pPr>
            <a:lvl4pPr algn="l" rtl="0" eaLnBrk="0" fontAlgn="base" hangingPunct="0">
              <a:spcBef>
                <a:spcPct val="0"/>
              </a:spcBef>
              <a:spcAft>
                <a:spcPct val="0"/>
              </a:spcAft>
              <a:defRPr sz="3600">
                <a:solidFill>
                  <a:srgbClr val="FF0000"/>
                </a:solidFill>
                <a:latin typeface="Times New Roman" panose="02020603050405020304" pitchFamily="18" charset="0"/>
              </a:defRPr>
            </a:lvl4pPr>
            <a:lvl5pPr algn="l" rtl="0" eaLnBrk="0" fontAlgn="base" hangingPunct="0">
              <a:spcBef>
                <a:spcPct val="0"/>
              </a:spcBef>
              <a:spcAft>
                <a:spcPct val="0"/>
              </a:spcAft>
              <a:defRPr sz="3600">
                <a:solidFill>
                  <a:srgbClr val="FF0000"/>
                </a:solidFill>
                <a:latin typeface="Times New Roman" panose="02020603050405020304" pitchFamily="18" charset="0"/>
              </a:defRPr>
            </a:lvl5pPr>
            <a:lvl6pPr marL="457200" algn="l" rtl="0" fontAlgn="base">
              <a:spcBef>
                <a:spcPct val="0"/>
              </a:spcBef>
              <a:spcAft>
                <a:spcPct val="0"/>
              </a:spcAft>
              <a:defRPr sz="3600">
                <a:solidFill>
                  <a:srgbClr val="800000"/>
                </a:solidFill>
                <a:latin typeface="Times New Roman" panose="02020603050405020304" pitchFamily="18" charset="0"/>
              </a:defRPr>
            </a:lvl6pPr>
            <a:lvl7pPr marL="914400" algn="l" rtl="0" fontAlgn="base">
              <a:spcBef>
                <a:spcPct val="0"/>
              </a:spcBef>
              <a:spcAft>
                <a:spcPct val="0"/>
              </a:spcAft>
              <a:defRPr sz="3600">
                <a:solidFill>
                  <a:srgbClr val="800000"/>
                </a:solidFill>
                <a:latin typeface="Times New Roman" panose="02020603050405020304" pitchFamily="18" charset="0"/>
              </a:defRPr>
            </a:lvl7pPr>
            <a:lvl8pPr marL="1371600" algn="l" rtl="0" fontAlgn="base">
              <a:spcBef>
                <a:spcPct val="0"/>
              </a:spcBef>
              <a:spcAft>
                <a:spcPct val="0"/>
              </a:spcAft>
              <a:defRPr sz="3600">
                <a:solidFill>
                  <a:srgbClr val="800000"/>
                </a:solidFill>
                <a:latin typeface="Times New Roman" panose="02020603050405020304" pitchFamily="18" charset="0"/>
              </a:defRPr>
            </a:lvl8pPr>
            <a:lvl9pPr marL="1828800" algn="l" rtl="0" fontAlgn="base">
              <a:spcBef>
                <a:spcPct val="0"/>
              </a:spcBef>
              <a:spcAft>
                <a:spcPct val="0"/>
              </a:spcAft>
              <a:defRPr sz="3600">
                <a:solidFill>
                  <a:srgbClr val="800000"/>
                </a:solidFill>
                <a:latin typeface="Times New Roman" panose="02020603050405020304" pitchFamily="18" charset="0"/>
              </a:defRPr>
            </a:lvl9pPr>
          </a:lstStyle>
          <a:p>
            <a:r>
              <a:rPr lang="en-US" dirty="0" err="1">
                <a:latin typeface="Times New Roman" panose="02020603050405020304" pitchFamily="18" charset="0"/>
                <a:cs typeface="Times New Roman" panose="02020603050405020304" pitchFamily="18" charset="0"/>
              </a:rPr>
              <a:t>Alhazmi-Malaiya</a:t>
            </a:r>
            <a:r>
              <a:rPr lang="en-US" dirty="0">
                <a:latin typeface="Times New Roman" panose="02020603050405020304" pitchFamily="18" charset="0"/>
                <a:cs typeface="Times New Roman" panose="02020603050405020304" pitchFamily="18" charset="0"/>
              </a:rPr>
              <a:t> Logistic (AML) Model (2)</a:t>
            </a:r>
            <a:endParaRPr lang="en-US" dirty="0"/>
          </a:p>
        </p:txBody>
      </p:sp>
      <p:sp>
        <p:nvSpPr>
          <p:cNvPr id="7" name="Slide Number Placeholder 3">
            <a:extLst>
              <a:ext uri="{FF2B5EF4-FFF2-40B4-BE49-F238E27FC236}">
                <a16:creationId xmlns:a16="http://schemas.microsoft.com/office/drawing/2014/main" id="{3C5F156F-3067-445E-85C6-35D6C77C6999}"/>
              </a:ext>
            </a:extLst>
          </p:cNvPr>
          <p:cNvSpPr>
            <a:spLocks noGrp="1"/>
          </p:cNvSpPr>
          <p:nvPr>
            <p:ph type="sldNum" sz="quarter" idx="10"/>
          </p:nvPr>
        </p:nvSpPr>
        <p:spPr>
          <a:xfrm>
            <a:off x="7543799" y="6248400"/>
            <a:ext cx="1164771" cy="381000"/>
          </a:xfrm>
        </p:spPr>
        <p:txBody>
          <a:bodyPr/>
          <a:lstStyle/>
          <a:p>
            <a:pPr>
              <a:defRPr/>
            </a:pPr>
            <a:fld id="{9B6094BF-851E-4167-8E79-A9D16EF5596A}" type="slidenum">
              <a:rPr lang="en-US" altLang="en-US" smtClean="0"/>
              <a:pPr>
                <a:defRPr/>
              </a:pPr>
              <a:t>13</a:t>
            </a:fld>
            <a:endParaRPr lang="en-US" altLang="en-US" dirty="0"/>
          </a:p>
        </p:txBody>
      </p:sp>
    </p:spTree>
    <p:extLst>
      <p:ext uri="{BB962C8B-B14F-4D97-AF65-F5344CB8AC3E}">
        <p14:creationId xmlns:p14="http://schemas.microsoft.com/office/powerpoint/2010/main" val="361323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8E7782-DB46-4172-8DD8-F6210CF44F0F}"/>
                  </a:ext>
                </a:extLst>
              </p:cNvPr>
              <p:cNvSpPr>
                <a:spLocks noGrp="1"/>
              </p:cNvSpPr>
              <p:nvPr>
                <p:ph idx="1"/>
              </p:nvPr>
            </p:nvSpPr>
            <p:spPr>
              <a:xfrm>
                <a:off x="685800" y="1524000"/>
                <a:ext cx="7848600" cy="3810000"/>
              </a:xfrm>
            </p:spPr>
            <p:txBody>
              <a:bodyPr/>
              <a:lstStyle/>
              <a:p>
                <a:r>
                  <a:rPr lang="en-US" sz="2700" dirty="0">
                    <a:latin typeface="Times New Roman" panose="02020603050405020304" pitchFamily="18" charset="0"/>
                    <a:cs typeface="Times New Roman" panose="02020603050405020304" pitchFamily="18" charset="0"/>
                  </a:rPr>
                  <a:t>Sum of Square Error (SSE): </a:t>
                </a:r>
                <a:endParaRPr lang="en-US" sz="2400" b="0" dirty="0">
                  <a:latin typeface="Cambria Math" panose="02040503050406030204" pitchFamily="18" charset="0"/>
                </a:endParaRPr>
              </a:p>
              <a:p>
                <a:pPr marL="0" indent="0" algn="r">
                  <a:buNone/>
                </a:pPr>
                <a14:m>
                  <m:oMath xmlns:m="http://schemas.openxmlformats.org/officeDocument/2006/math">
                    <m:r>
                      <a:rPr lang="en-US" sz="2400" b="0" i="1" smtClean="0">
                        <a:latin typeface="Cambria Math" panose="02040503050406030204" pitchFamily="18" charset="0"/>
                      </a:rPr>
                      <m:t>𝑆𝑆𝐸</m:t>
                    </m:r>
                    <m:r>
                      <a:rPr lang="en-US" sz="2400" b="0" i="1" smtClean="0">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0" i="1" smtClean="0">
                                    <a:latin typeface="Cambria Math" panose="02040503050406030204" pitchFamily="18" charset="0"/>
                                  </a:rPr>
                                  <m:t>𝑁</m:t>
                                </m:r>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𝑚</m:t>
                                    </m:r>
                                  </m:e>
                                </m:acc>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e>
                            </m:d>
                          </m:e>
                          <m:sup>
                            <m:r>
                              <a:rPr lang="en-US" sz="2400" i="1">
                                <a:latin typeface="Cambria Math" panose="02040503050406030204" pitchFamily="18" charset="0"/>
                              </a:rPr>
                              <m:t>2</m:t>
                            </m:r>
                          </m:sup>
                        </m:sSup>
                      </m:e>
                    </m:nary>
                    <m:r>
                      <a:rPr lang="en-US" sz="2400" b="0" i="1" smtClean="0">
                        <a:latin typeface="Cambria Math" panose="02040503050406030204" pitchFamily="18" charset="0"/>
                      </a:rPr>
                      <m:t>                    (15)</m:t>
                    </m:r>
                  </m:oMath>
                </a14:m>
                <a:r>
                  <a:rPr lang="en-US" sz="2400" i="1" dirty="0">
                    <a:latin typeface="Cambria Math" panose="02040503050406030204" pitchFamily="18" charset="0"/>
                    <a:cs typeface="Times New Roman" panose="02020603050405020304" pitchFamily="18" charset="0"/>
                  </a:rPr>
                  <a:t> </a:t>
                </a:r>
              </a:p>
              <a:p>
                <a:r>
                  <a:rPr lang="en-US" sz="2700" dirty="0">
                    <a:latin typeface="Times New Roman" panose="02020603050405020304" pitchFamily="18" charset="0"/>
                    <a:cs typeface="Times New Roman" panose="02020603050405020304" pitchFamily="18" charset="0"/>
                  </a:rPr>
                  <a:t>Predictive Sum of Square Error (PSSE): </a:t>
                </a:r>
                <a:endParaRPr lang="en-US" sz="2400" b="0" dirty="0">
                  <a:latin typeface="Cambria Math" panose="02040503050406030204" pitchFamily="18" charset="0"/>
                </a:endParaRPr>
              </a:p>
              <a:p>
                <a:pPr marL="0" indent="0" algn="r">
                  <a:buNone/>
                </a:pPr>
                <a14:m>
                  <m:oMath xmlns:m="http://schemas.openxmlformats.org/officeDocument/2006/math">
                    <m:r>
                      <a:rPr lang="en-US" sz="2400" b="0" i="1" smtClean="0">
                        <a:latin typeface="Cambria Math" panose="02040503050406030204" pitchFamily="18" charset="0"/>
                      </a:rPr>
                      <m:t>𝑃𝑆𝑆𝐸</m:t>
                    </m:r>
                    <m:r>
                      <a:rPr lang="en-US" sz="2400" b="0" i="1" smtClean="0">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r>
                          <a:rPr lang="en-US" sz="2400" i="1">
                            <a:latin typeface="Cambria Math" panose="02040503050406030204" pitchFamily="18" charset="0"/>
                          </a:rPr>
                          <m:t>𝑙</m:t>
                        </m:r>
                        <m:r>
                          <a:rPr lang="en-US" sz="2400" i="1">
                            <a:latin typeface="Cambria Math" panose="02040503050406030204" pitchFamily="18" charset="0"/>
                          </a:rPr>
                          <m:t>+1)</m:t>
                        </m:r>
                      </m:sub>
                      <m:sup>
                        <m:r>
                          <a:rPr lang="en-US" sz="2400" i="1">
                            <a:latin typeface="Cambria Math" panose="02040503050406030204" pitchFamily="18" charset="0"/>
                          </a:rPr>
                          <m:t>𝑛</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0" i="1" smtClean="0">
                                    <a:latin typeface="Cambria Math" panose="02040503050406030204" pitchFamily="18" charset="0"/>
                                  </a:rPr>
                                  <m:t>𝑁</m:t>
                                </m:r>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𝑚</m:t>
                                    </m:r>
                                  </m:e>
                                </m:acc>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e>
                            </m:d>
                          </m:e>
                          <m:sup>
                            <m:r>
                              <a:rPr lang="en-US" sz="2400" i="1">
                                <a:latin typeface="Cambria Math" panose="02040503050406030204" pitchFamily="18" charset="0"/>
                              </a:rPr>
                              <m:t>2</m:t>
                            </m:r>
                          </m:sup>
                        </m:sSup>
                      </m:e>
                    </m:nary>
                    <m:r>
                      <a:rPr lang="en-US" sz="2400" b="0" i="1" smtClean="0">
                        <a:latin typeface="Cambria Math" panose="02040503050406030204" pitchFamily="18" charset="0"/>
                      </a:rPr>
                      <m:t>             (16)</m:t>
                    </m:r>
                  </m:oMath>
                </a14:m>
                <a:r>
                  <a:rPr lang="en-US" sz="2400" i="1" dirty="0">
                    <a:latin typeface="Cambria Math" panose="02040503050406030204" pitchFamily="18" charset="0"/>
                    <a:cs typeface="Times New Roman" panose="02020603050405020304" pitchFamily="18" charset="0"/>
                  </a:rPr>
                  <a:t> </a:t>
                </a:r>
              </a:p>
              <a:p>
                <a:pPr lvl="1"/>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𝑁</m:t>
                    </m:r>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vector of vulnerabilities discovered by time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oMath>
                </a14:m>
                <a:endParaRPr lang="en-US" sz="2400" i="1" dirty="0">
                  <a:latin typeface="Times New Roman" panose="02020603050405020304" pitchFamily="18" charset="0"/>
                  <a:cs typeface="Times New Roman" panose="02020603050405020304" pitchFamily="18" charset="0"/>
                </a:endParaRPr>
              </a:p>
              <a:p>
                <a:pPr lvl="1"/>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𝑚</m:t>
                        </m:r>
                      </m:e>
                    </m:acc>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e>
                    </m:d>
                  </m:oMath>
                </a14:m>
                <a:r>
                  <a:rPr lang="en-US" sz="2400" dirty="0">
                    <a:latin typeface="Times New Roman" panose="02020603050405020304" pitchFamily="18" charset="0"/>
                    <a:cs typeface="Times New Roman" panose="02020603050405020304" pitchFamily="18" charset="0"/>
                  </a:rPr>
                  <a:t>- fitted model’s estimate of number of vulnerabilities discovered</a:t>
                </a:r>
                <a:endParaRPr lang="en-US" sz="2400" dirty="0"/>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7C8E7782-DB46-4172-8DD8-F6210CF44F0F}"/>
                  </a:ext>
                </a:extLst>
              </p:cNvPr>
              <p:cNvSpPr>
                <a:spLocks noGrp="1" noRot="1" noChangeAspect="1" noMove="1" noResize="1" noEditPoints="1" noAdjustHandles="1" noChangeArrowheads="1" noChangeShapeType="1" noTextEdit="1"/>
              </p:cNvSpPr>
              <p:nvPr>
                <p:ph idx="1"/>
              </p:nvPr>
            </p:nvSpPr>
            <p:spPr>
              <a:xfrm>
                <a:off x="685800" y="1524000"/>
                <a:ext cx="7848600" cy="3810000"/>
              </a:xfrm>
              <a:blipFill>
                <a:blip r:embed="rId3"/>
                <a:stretch>
                  <a:fillRect l="-466" t="-160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B15D74D8-13CE-4B36-B0A9-DEC471D94C27}"/>
              </a:ext>
            </a:extLst>
          </p:cNvPr>
          <p:cNvSpPr>
            <a:spLocks noGrp="1"/>
          </p:cNvSpPr>
          <p:nvPr>
            <p:ph type="sldNum" sz="quarter" idx="12"/>
          </p:nvPr>
        </p:nvSpPr>
        <p:spPr/>
        <p:txBody>
          <a:bodyPr/>
          <a:lstStyle/>
          <a:p>
            <a:pPr>
              <a:defRPr/>
            </a:pPr>
            <a:fld id="{788BCC38-66BF-BE45-A6D9-CAD824DD631F}" type="slidenum">
              <a:rPr lang="en-US" smtClean="0"/>
              <a:pPr>
                <a:defRPr/>
              </a:pPr>
              <a:t>14</a:t>
            </a:fld>
            <a:endParaRPr lang="en-US"/>
          </a:p>
        </p:txBody>
      </p:sp>
      <p:sp>
        <p:nvSpPr>
          <p:cNvPr id="6" name="Title 1">
            <a:extLst>
              <a:ext uri="{FF2B5EF4-FFF2-40B4-BE49-F238E27FC236}">
                <a16:creationId xmlns:a16="http://schemas.microsoft.com/office/drawing/2014/main" id="{D715F70C-93BA-41C5-A168-E9007AD621D0}"/>
              </a:ext>
            </a:extLst>
          </p:cNvPr>
          <p:cNvSpPr txBox="1">
            <a:spLocks/>
          </p:cNvSpPr>
          <p:nvPr/>
        </p:nvSpPr>
        <p:spPr bwMode="auto">
          <a:xfrm>
            <a:off x="457200" y="258932"/>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rgbClr val="FF0000"/>
                </a:solidFill>
                <a:latin typeface="+mj-lt"/>
                <a:ea typeface="+mj-ea"/>
                <a:cs typeface="+mj-cs"/>
              </a:defRPr>
            </a:lvl1pPr>
            <a:lvl2pPr algn="l" rtl="0" eaLnBrk="0" fontAlgn="base" hangingPunct="0">
              <a:spcBef>
                <a:spcPct val="0"/>
              </a:spcBef>
              <a:spcAft>
                <a:spcPct val="0"/>
              </a:spcAft>
              <a:defRPr sz="3600">
                <a:solidFill>
                  <a:srgbClr val="FF0000"/>
                </a:solidFill>
                <a:latin typeface="Times New Roman" panose="02020603050405020304" pitchFamily="18" charset="0"/>
              </a:defRPr>
            </a:lvl2pPr>
            <a:lvl3pPr algn="l" rtl="0" eaLnBrk="0" fontAlgn="base" hangingPunct="0">
              <a:spcBef>
                <a:spcPct val="0"/>
              </a:spcBef>
              <a:spcAft>
                <a:spcPct val="0"/>
              </a:spcAft>
              <a:defRPr sz="3600">
                <a:solidFill>
                  <a:srgbClr val="FF0000"/>
                </a:solidFill>
                <a:latin typeface="Times New Roman" panose="02020603050405020304" pitchFamily="18" charset="0"/>
              </a:defRPr>
            </a:lvl3pPr>
            <a:lvl4pPr algn="l" rtl="0" eaLnBrk="0" fontAlgn="base" hangingPunct="0">
              <a:spcBef>
                <a:spcPct val="0"/>
              </a:spcBef>
              <a:spcAft>
                <a:spcPct val="0"/>
              </a:spcAft>
              <a:defRPr sz="3600">
                <a:solidFill>
                  <a:srgbClr val="FF0000"/>
                </a:solidFill>
                <a:latin typeface="Times New Roman" panose="02020603050405020304" pitchFamily="18" charset="0"/>
              </a:defRPr>
            </a:lvl4pPr>
            <a:lvl5pPr algn="l" rtl="0" eaLnBrk="0" fontAlgn="base" hangingPunct="0">
              <a:spcBef>
                <a:spcPct val="0"/>
              </a:spcBef>
              <a:spcAft>
                <a:spcPct val="0"/>
              </a:spcAft>
              <a:defRPr sz="3600">
                <a:solidFill>
                  <a:srgbClr val="FF0000"/>
                </a:solidFill>
                <a:latin typeface="Times New Roman" panose="02020603050405020304" pitchFamily="18" charset="0"/>
              </a:defRPr>
            </a:lvl5pPr>
            <a:lvl6pPr marL="457200" algn="l" rtl="0" fontAlgn="base">
              <a:spcBef>
                <a:spcPct val="0"/>
              </a:spcBef>
              <a:spcAft>
                <a:spcPct val="0"/>
              </a:spcAft>
              <a:defRPr sz="3600">
                <a:solidFill>
                  <a:srgbClr val="800000"/>
                </a:solidFill>
                <a:latin typeface="Times New Roman" panose="02020603050405020304" pitchFamily="18" charset="0"/>
              </a:defRPr>
            </a:lvl6pPr>
            <a:lvl7pPr marL="914400" algn="l" rtl="0" fontAlgn="base">
              <a:spcBef>
                <a:spcPct val="0"/>
              </a:spcBef>
              <a:spcAft>
                <a:spcPct val="0"/>
              </a:spcAft>
              <a:defRPr sz="3600">
                <a:solidFill>
                  <a:srgbClr val="800000"/>
                </a:solidFill>
                <a:latin typeface="Times New Roman" panose="02020603050405020304" pitchFamily="18" charset="0"/>
              </a:defRPr>
            </a:lvl7pPr>
            <a:lvl8pPr marL="1371600" algn="l" rtl="0" fontAlgn="base">
              <a:spcBef>
                <a:spcPct val="0"/>
              </a:spcBef>
              <a:spcAft>
                <a:spcPct val="0"/>
              </a:spcAft>
              <a:defRPr sz="3600">
                <a:solidFill>
                  <a:srgbClr val="800000"/>
                </a:solidFill>
                <a:latin typeface="Times New Roman" panose="02020603050405020304" pitchFamily="18" charset="0"/>
              </a:defRPr>
            </a:lvl8pPr>
            <a:lvl9pPr marL="1828800" algn="l" rtl="0" fontAlgn="base">
              <a:spcBef>
                <a:spcPct val="0"/>
              </a:spcBef>
              <a:spcAft>
                <a:spcPct val="0"/>
              </a:spcAft>
              <a:defRPr sz="3600">
                <a:solidFill>
                  <a:srgbClr val="800000"/>
                </a:solidFill>
                <a:latin typeface="Times New Roman" panose="02020603050405020304" pitchFamily="18" charset="0"/>
              </a:defRPr>
            </a:lvl9pPr>
          </a:lstStyle>
          <a:p>
            <a:r>
              <a:rPr lang="en-US" dirty="0">
                <a:latin typeface="Times New Roman" panose="02020603050405020304" pitchFamily="18" charset="0"/>
                <a:cs typeface="Times New Roman" panose="02020603050405020304" pitchFamily="18" charset="0"/>
              </a:rPr>
              <a:t>Model Assessment</a:t>
            </a:r>
            <a:endParaRPr lang="en-US" dirty="0"/>
          </a:p>
        </p:txBody>
      </p:sp>
      <p:sp>
        <p:nvSpPr>
          <p:cNvPr id="7" name="Slide Number Placeholder 3">
            <a:extLst>
              <a:ext uri="{FF2B5EF4-FFF2-40B4-BE49-F238E27FC236}">
                <a16:creationId xmlns:a16="http://schemas.microsoft.com/office/drawing/2014/main" id="{F77B0C71-2457-472B-BBBF-F96862D50F7B}"/>
              </a:ext>
            </a:extLst>
          </p:cNvPr>
          <p:cNvSpPr>
            <a:spLocks noGrp="1"/>
          </p:cNvSpPr>
          <p:nvPr>
            <p:ph type="sldNum" sz="quarter" idx="10"/>
          </p:nvPr>
        </p:nvSpPr>
        <p:spPr>
          <a:xfrm>
            <a:off x="7543799" y="6248400"/>
            <a:ext cx="1164771" cy="381000"/>
          </a:xfrm>
        </p:spPr>
        <p:txBody>
          <a:bodyPr/>
          <a:lstStyle/>
          <a:p>
            <a:pPr>
              <a:defRPr/>
            </a:pPr>
            <a:fld id="{9B6094BF-851E-4167-8E79-A9D16EF5596A}" type="slidenum">
              <a:rPr lang="en-US" altLang="en-US" smtClean="0"/>
              <a:pPr>
                <a:defRPr/>
              </a:pPr>
              <a:t>14</a:t>
            </a:fld>
            <a:endParaRPr lang="en-US" altLang="en-US" dirty="0"/>
          </a:p>
        </p:txBody>
      </p:sp>
    </p:spTree>
    <p:extLst>
      <p:ext uri="{BB962C8B-B14F-4D97-AF65-F5344CB8AC3E}">
        <p14:creationId xmlns:p14="http://schemas.microsoft.com/office/powerpoint/2010/main" val="2904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8E7782-DB46-4172-8DD8-F6210CF44F0F}"/>
                  </a:ext>
                </a:extLst>
              </p:cNvPr>
              <p:cNvSpPr>
                <a:spLocks noGrp="1"/>
              </p:cNvSpPr>
              <p:nvPr>
                <p:ph idx="1"/>
              </p:nvPr>
            </p:nvSpPr>
            <p:spPr>
              <a:xfrm>
                <a:off x="685800" y="1524000"/>
                <a:ext cx="7848600" cy="3810000"/>
              </a:xfrm>
            </p:spPr>
            <p:txBody>
              <a:bodyPr/>
              <a:lstStyle/>
              <a:p>
                <a:r>
                  <a:rPr lang="en-US" sz="2700" dirty="0">
                    <a:latin typeface="Times New Roman" panose="02020603050405020304" pitchFamily="18" charset="0"/>
                    <a:cs typeface="Times New Roman" panose="02020603050405020304" pitchFamily="18" charset="0"/>
                  </a:rPr>
                  <a:t>Akaike Information Criterion (</a:t>
                </a:r>
                <a:r>
                  <a:rPr lang="en-US" sz="2700" i="1" dirty="0">
                    <a:latin typeface="Times New Roman" panose="02020603050405020304" pitchFamily="18" charset="0"/>
                    <a:cs typeface="Times New Roman" panose="02020603050405020304" pitchFamily="18" charset="0"/>
                  </a:rPr>
                  <a:t>AIC): </a:t>
                </a:r>
                <a:endParaRPr lang="en-US" sz="2400" b="0" i="1" dirty="0">
                  <a:latin typeface="Cambria Math" panose="02040503050406030204" pitchFamily="18" charset="0"/>
                </a:endParaRPr>
              </a:p>
              <a:p>
                <a:pPr marL="0" indent="0" algn="r">
                  <a:buNone/>
                </a:pPr>
                <a14:m>
                  <m:oMath xmlns:m="http://schemas.openxmlformats.org/officeDocument/2006/math">
                    <m:r>
                      <a:rPr lang="en-US" sz="2400" b="0" i="1" smtClean="0">
                        <a:latin typeface="Cambria Math" panose="02040503050406030204" pitchFamily="18" charset="0"/>
                      </a:rPr>
                      <m:t>𝐴𝐼𝐶</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𝜈</m:t>
                    </m:r>
                    <m:r>
                      <a:rPr lang="en-US" sz="2400" b="0" i="1" smtClean="0">
                        <a:latin typeface="Cambria Math" panose="02040503050406030204" pitchFamily="18" charset="0"/>
                      </a:rPr>
                      <m:t> −2</m:t>
                    </m:r>
                    <m:r>
                      <a:rPr lang="en-US" sz="2400" b="0" i="1" smtClean="0">
                        <a:latin typeface="Cambria Math" panose="02040503050406030204" pitchFamily="18" charset="0"/>
                      </a:rPr>
                      <m:t>𝐿𝐿</m:t>
                    </m:r>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𝛾</m:t>
                        </m:r>
                      </m:e>
                    </m:acc>
                    <m:r>
                      <a:rPr lang="en-US" sz="2400" b="0" i="1" smtClean="0">
                        <a:latin typeface="Cambria Math" panose="02040503050406030204" pitchFamily="18" charset="0"/>
                      </a:rPr>
                      <m:t>)                                 </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rPr>
                          <m:t>17</m:t>
                        </m:r>
                      </m:e>
                    </m:d>
                  </m:oMath>
                </a14:m>
                <a:r>
                  <a:rPr lang="en-US" sz="2400" i="1" dirty="0">
                    <a:latin typeface="Cambria Math" panose="02040503050406030204" pitchFamily="18" charset="0"/>
                    <a:cs typeface="Times New Roman" panose="02020603050405020304" pitchFamily="18" charset="0"/>
                  </a:rPr>
                  <a:t> </a:t>
                </a:r>
              </a:p>
              <a:p>
                <a:pPr lvl="1"/>
                <a14:m>
                  <m:oMath xmlns:m="http://schemas.openxmlformats.org/officeDocument/2006/math">
                    <m:r>
                      <a:rPr lang="en-US" sz="2000" i="1" smtClean="0">
                        <a:latin typeface="Cambria Math" panose="02040503050406030204" pitchFamily="18" charset="0"/>
                        <a:ea typeface="Cambria Math" panose="02040503050406030204" pitchFamily="18" charset="0"/>
                      </a:rPr>
                      <m:t>𝜈</m:t>
                    </m:r>
                    <m:r>
                      <a:rPr lang="en-US" sz="2000" i="1">
                        <a:latin typeface="Cambria Math" panose="02040503050406030204" pitchFamily="18" charset="0"/>
                      </a:rPr>
                      <m:t> </m:t>
                    </m:r>
                  </m:oMath>
                </a14:m>
                <a:r>
                  <a:rPr lang="en-US" sz="2000" dirty="0"/>
                  <a:t>- number of model parameters</a:t>
                </a:r>
                <a:endParaRPr lang="en-US" sz="2000" i="1" dirty="0"/>
              </a:p>
              <a:p>
                <a:pPr lvl="1"/>
                <a:r>
                  <a:rPr lang="en-US" sz="2000" b="0" dirty="0"/>
                  <a:t>Penalizes model by 2 points for each parameter</a:t>
                </a:r>
              </a:p>
              <a:p>
                <a:pPr marL="457200" lvl="1" indent="0">
                  <a:buNone/>
                </a:pPr>
                <a:endParaRPr lang="en-US" sz="2000" b="0" dirty="0"/>
              </a:p>
              <a:p>
                <a:r>
                  <a:rPr lang="en-US" sz="2700" dirty="0">
                    <a:latin typeface="Times New Roman" panose="02020603050405020304" pitchFamily="18" charset="0"/>
                    <a:cs typeface="Times New Roman" panose="02020603050405020304" pitchFamily="18" charset="0"/>
                  </a:rPr>
                  <a:t>Bayesian Information Criterion </a:t>
                </a:r>
                <a:r>
                  <a:rPr lang="en-US" sz="2700" i="1" dirty="0">
                    <a:latin typeface="Times New Roman" panose="02020603050405020304" pitchFamily="18" charset="0"/>
                    <a:cs typeface="Times New Roman" panose="02020603050405020304" pitchFamily="18" charset="0"/>
                  </a:rPr>
                  <a:t>(BIC): </a:t>
                </a:r>
                <a:endParaRPr lang="en-US" sz="2400" b="0" i="1" dirty="0">
                  <a:latin typeface="Cambria Math" panose="02040503050406030204" pitchFamily="18" charset="0"/>
                </a:endParaRPr>
              </a:p>
              <a:p>
                <a:pPr marL="0" indent="0" algn="r">
                  <a:buNone/>
                </a:pPr>
                <a14:m>
                  <m:oMath xmlns:m="http://schemas.openxmlformats.org/officeDocument/2006/math">
                    <m:r>
                      <a:rPr lang="en-US" sz="2400" b="0" i="1" smtClean="0">
                        <a:latin typeface="Cambria Math" panose="02040503050406030204" pitchFamily="18" charset="0"/>
                      </a:rPr>
                      <m:t>𝐵𝐼𝐶</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𝜈</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log</m:t>
                        </m:r>
                      </m:fName>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𝑛</m:t>
                            </m:r>
                          </m:e>
                        </m:d>
                      </m:e>
                    </m:func>
                    <m:r>
                      <a:rPr lang="en-US" sz="2400" b="0" i="1" smtClean="0">
                        <a:latin typeface="Cambria Math" panose="02040503050406030204" pitchFamily="18" charset="0"/>
                      </a:rPr>
                      <m:t>−2</m:t>
                    </m:r>
                    <m:r>
                      <a:rPr lang="en-US" sz="2400" b="0" i="1" smtClean="0">
                        <a:latin typeface="Cambria Math" panose="02040503050406030204" pitchFamily="18" charset="0"/>
                      </a:rPr>
                      <m:t>𝐿𝐿</m:t>
                    </m:r>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𝛾</m:t>
                            </m:r>
                          </m:e>
                        </m:acc>
                      </m:e>
                    </m:d>
                    <m:r>
                      <a:rPr lang="en-US" sz="2400" b="0" i="1" smtClean="0">
                        <a:latin typeface="Cambria Math" panose="02040503050406030204" pitchFamily="18" charset="0"/>
                      </a:rPr>
                      <m:t>                            </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rPr>
                          <m:t>18</m:t>
                        </m:r>
                      </m:e>
                    </m:d>
                  </m:oMath>
                </a14:m>
                <a:r>
                  <a:rPr lang="en-US" sz="2400" b="0" i="1" dirty="0">
                    <a:latin typeface="Cambria Math" panose="02040503050406030204" pitchFamily="18" charset="0"/>
                  </a:rPr>
                  <a:t> </a:t>
                </a:r>
              </a:p>
              <a:p>
                <a:pPr lvl="1"/>
                <a:r>
                  <a:rPr lang="en-US" sz="2000" dirty="0">
                    <a:latin typeface="Cambria Math" panose="02040503050406030204" pitchFamily="18" charset="0"/>
                    <a:cs typeface="Times New Roman" panose="02020603050405020304" pitchFamily="18" charset="0"/>
                  </a:rPr>
                  <a:t>Pena</a:t>
                </a:r>
                <a:r>
                  <a:rPr lang="en-US" sz="2000" dirty="0">
                    <a:latin typeface="Cambria Math" panose="02040503050406030204" pitchFamily="18" charset="0"/>
                  </a:rPr>
                  <a:t>lty size includes the sample size </a:t>
                </a:r>
                <a:r>
                  <a:rPr lang="en-US" sz="2000" i="1" dirty="0">
                    <a:latin typeface="Cambria Math" panose="02040503050406030204" pitchFamily="18" charset="0"/>
                  </a:rPr>
                  <a:t>(</a:t>
                </a:r>
                <a14:m>
                  <m:oMath xmlns:m="http://schemas.openxmlformats.org/officeDocument/2006/math">
                    <m:r>
                      <a:rPr lang="en-US" sz="2000" i="1" dirty="0" smtClean="0">
                        <a:latin typeface="Cambria Math" panose="02040503050406030204" pitchFamily="18" charset="0"/>
                      </a:rPr>
                      <m:t>𝑛</m:t>
                    </m:r>
                  </m:oMath>
                </a14:m>
                <a:r>
                  <a:rPr lang="en-US" sz="2000" dirty="0">
                    <a:latin typeface="Cambria Math" panose="02040503050406030204" pitchFamily="18" charset="0"/>
                  </a:rPr>
                  <a:t>)</a:t>
                </a:r>
                <a:endParaRPr lang="en-US" sz="2000" dirty="0">
                  <a:latin typeface="Cambria Math" panose="02040503050406030204" pitchFamily="18" charset="0"/>
                  <a:cs typeface="Times New Roman" panose="02020603050405020304" pitchFamily="18" charset="0"/>
                </a:endParaRPr>
              </a:p>
              <a:p>
                <a:pPr marL="457200" lvl="1"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7C8E7782-DB46-4172-8DD8-F6210CF44F0F}"/>
                  </a:ext>
                </a:extLst>
              </p:cNvPr>
              <p:cNvSpPr>
                <a:spLocks noGrp="1" noRot="1" noChangeAspect="1" noMove="1" noResize="1" noEditPoints="1" noAdjustHandles="1" noChangeArrowheads="1" noChangeShapeType="1" noTextEdit="1"/>
              </p:cNvSpPr>
              <p:nvPr>
                <p:ph idx="1"/>
              </p:nvPr>
            </p:nvSpPr>
            <p:spPr>
              <a:xfrm>
                <a:off x="685800" y="1524000"/>
                <a:ext cx="7848600" cy="3810000"/>
              </a:xfrm>
              <a:blipFill>
                <a:blip r:embed="rId3"/>
                <a:stretch>
                  <a:fillRect l="-466" t="-160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B15D74D8-13CE-4B36-B0A9-DEC471D94C27}"/>
              </a:ext>
            </a:extLst>
          </p:cNvPr>
          <p:cNvSpPr>
            <a:spLocks noGrp="1"/>
          </p:cNvSpPr>
          <p:nvPr>
            <p:ph type="sldNum" sz="quarter" idx="12"/>
          </p:nvPr>
        </p:nvSpPr>
        <p:spPr/>
        <p:txBody>
          <a:bodyPr/>
          <a:lstStyle/>
          <a:p>
            <a:pPr>
              <a:defRPr/>
            </a:pPr>
            <a:endParaRPr lang="en-US" dirty="0"/>
          </a:p>
        </p:txBody>
      </p:sp>
      <p:sp>
        <p:nvSpPr>
          <p:cNvPr id="6" name="Title 1">
            <a:extLst>
              <a:ext uri="{FF2B5EF4-FFF2-40B4-BE49-F238E27FC236}">
                <a16:creationId xmlns:a16="http://schemas.microsoft.com/office/drawing/2014/main" id="{4B9F05DE-2E00-45AB-99AF-8396C1EB3016}"/>
              </a:ext>
            </a:extLst>
          </p:cNvPr>
          <p:cNvSpPr txBox="1">
            <a:spLocks/>
          </p:cNvSpPr>
          <p:nvPr/>
        </p:nvSpPr>
        <p:spPr bwMode="auto">
          <a:xfrm>
            <a:off x="457200" y="258932"/>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rgbClr val="FF0000"/>
                </a:solidFill>
                <a:latin typeface="+mj-lt"/>
                <a:ea typeface="+mj-ea"/>
                <a:cs typeface="+mj-cs"/>
              </a:defRPr>
            </a:lvl1pPr>
            <a:lvl2pPr algn="l" rtl="0" eaLnBrk="0" fontAlgn="base" hangingPunct="0">
              <a:spcBef>
                <a:spcPct val="0"/>
              </a:spcBef>
              <a:spcAft>
                <a:spcPct val="0"/>
              </a:spcAft>
              <a:defRPr sz="3600">
                <a:solidFill>
                  <a:srgbClr val="FF0000"/>
                </a:solidFill>
                <a:latin typeface="Times New Roman" panose="02020603050405020304" pitchFamily="18" charset="0"/>
              </a:defRPr>
            </a:lvl2pPr>
            <a:lvl3pPr algn="l" rtl="0" eaLnBrk="0" fontAlgn="base" hangingPunct="0">
              <a:spcBef>
                <a:spcPct val="0"/>
              </a:spcBef>
              <a:spcAft>
                <a:spcPct val="0"/>
              </a:spcAft>
              <a:defRPr sz="3600">
                <a:solidFill>
                  <a:srgbClr val="FF0000"/>
                </a:solidFill>
                <a:latin typeface="Times New Roman" panose="02020603050405020304" pitchFamily="18" charset="0"/>
              </a:defRPr>
            </a:lvl3pPr>
            <a:lvl4pPr algn="l" rtl="0" eaLnBrk="0" fontAlgn="base" hangingPunct="0">
              <a:spcBef>
                <a:spcPct val="0"/>
              </a:spcBef>
              <a:spcAft>
                <a:spcPct val="0"/>
              </a:spcAft>
              <a:defRPr sz="3600">
                <a:solidFill>
                  <a:srgbClr val="FF0000"/>
                </a:solidFill>
                <a:latin typeface="Times New Roman" panose="02020603050405020304" pitchFamily="18" charset="0"/>
              </a:defRPr>
            </a:lvl4pPr>
            <a:lvl5pPr algn="l" rtl="0" eaLnBrk="0" fontAlgn="base" hangingPunct="0">
              <a:spcBef>
                <a:spcPct val="0"/>
              </a:spcBef>
              <a:spcAft>
                <a:spcPct val="0"/>
              </a:spcAft>
              <a:defRPr sz="3600">
                <a:solidFill>
                  <a:srgbClr val="FF0000"/>
                </a:solidFill>
                <a:latin typeface="Times New Roman" panose="02020603050405020304" pitchFamily="18" charset="0"/>
              </a:defRPr>
            </a:lvl5pPr>
            <a:lvl6pPr marL="457200" algn="l" rtl="0" fontAlgn="base">
              <a:spcBef>
                <a:spcPct val="0"/>
              </a:spcBef>
              <a:spcAft>
                <a:spcPct val="0"/>
              </a:spcAft>
              <a:defRPr sz="3600">
                <a:solidFill>
                  <a:srgbClr val="800000"/>
                </a:solidFill>
                <a:latin typeface="Times New Roman" panose="02020603050405020304" pitchFamily="18" charset="0"/>
              </a:defRPr>
            </a:lvl6pPr>
            <a:lvl7pPr marL="914400" algn="l" rtl="0" fontAlgn="base">
              <a:spcBef>
                <a:spcPct val="0"/>
              </a:spcBef>
              <a:spcAft>
                <a:spcPct val="0"/>
              </a:spcAft>
              <a:defRPr sz="3600">
                <a:solidFill>
                  <a:srgbClr val="800000"/>
                </a:solidFill>
                <a:latin typeface="Times New Roman" panose="02020603050405020304" pitchFamily="18" charset="0"/>
              </a:defRPr>
            </a:lvl7pPr>
            <a:lvl8pPr marL="1371600" algn="l" rtl="0" fontAlgn="base">
              <a:spcBef>
                <a:spcPct val="0"/>
              </a:spcBef>
              <a:spcAft>
                <a:spcPct val="0"/>
              </a:spcAft>
              <a:defRPr sz="3600">
                <a:solidFill>
                  <a:srgbClr val="800000"/>
                </a:solidFill>
                <a:latin typeface="Times New Roman" panose="02020603050405020304" pitchFamily="18" charset="0"/>
              </a:defRPr>
            </a:lvl8pPr>
            <a:lvl9pPr marL="1828800" algn="l" rtl="0" fontAlgn="base">
              <a:spcBef>
                <a:spcPct val="0"/>
              </a:spcBef>
              <a:spcAft>
                <a:spcPct val="0"/>
              </a:spcAft>
              <a:defRPr sz="3600">
                <a:solidFill>
                  <a:srgbClr val="800000"/>
                </a:solidFill>
                <a:latin typeface="Times New Roman" panose="02020603050405020304" pitchFamily="18" charset="0"/>
              </a:defRPr>
            </a:lvl9pPr>
          </a:lstStyle>
          <a:p>
            <a:r>
              <a:rPr lang="en-US" dirty="0">
                <a:latin typeface="Times New Roman" panose="02020603050405020304" pitchFamily="18" charset="0"/>
                <a:cs typeface="Times New Roman" panose="02020603050405020304" pitchFamily="18" charset="0"/>
              </a:rPr>
              <a:t>Model Assessment (2)</a:t>
            </a:r>
            <a:endParaRPr lang="en-US" dirty="0"/>
          </a:p>
        </p:txBody>
      </p:sp>
      <p:sp>
        <p:nvSpPr>
          <p:cNvPr id="7" name="Slide Number Placeholder 3">
            <a:extLst>
              <a:ext uri="{FF2B5EF4-FFF2-40B4-BE49-F238E27FC236}">
                <a16:creationId xmlns:a16="http://schemas.microsoft.com/office/drawing/2014/main" id="{A374A0E0-9BA6-4979-8D14-6CEB418455FF}"/>
              </a:ext>
            </a:extLst>
          </p:cNvPr>
          <p:cNvSpPr>
            <a:spLocks noGrp="1"/>
          </p:cNvSpPr>
          <p:nvPr>
            <p:ph type="sldNum" sz="quarter" idx="10"/>
          </p:nvPr>
        </p:nvSpPr>
        <p:spPr>
          <a:xfrm>
            <a:off x="7543799" y="6248400"/>
            <a:ext cx="1164771" cy="381000"/>
          </a:xfrm>
        </p:spPr>
        <p:txBody>
          <a:bodyPr/>
          <a:lstStyle/>
          <a:p>
            <a:pPr>
              <a:defRPr/>
            </a:pPr>
            <a:fld id="{9B6094BF-851E-4167-8E79-A9D16EF5596A}" type="slidenum">
              <a:rPr lang="en-US" altLang="en-US" smtClean="0"/>
              <a:pPr>
                <a:defRPr/>
              </a:pPr>
              <a:t>15</a:t>
            </a:fld>
            <a:endParaRPr lang="en-US" altLang="en-US" dirty="0"/>
          </a:p>
        </p:txBody>
      </p:sp>
    </p:spTree>
    <p:extLst>
      <p:ext uri="{BB962C8B-B14F-4D97-AF65-F5344CB8AC3E}">
        <p14:creationId xmlns:p14="http://schemas.microsoft.com/office/powerpoint/2010/main" val="258080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3C55-EE7C-41E3-BEE6-EFE3D9BBA76C}"/>
              </a:ext>
            </a:extLst>
          </p:cNvPr>
          <p:cNvSpPr>
            <a:spLocks noGrp="1"/>
          </p:cNvSpPr>
          <p:nvPr>
            <p:ph type="title"/>
          </p:nvPr>
        </p:nvSpPr>
        <p:spPr/>
        <p:txBody>
          <a:bodyPr/>
          <a:lstStyle/>
          <a:p>
            <a:r>
              <a:rPr lang="en-US" dirty="0"/>
              <a:t>Goodness of Fit Model Assessment</a:t>
            </a:r>
          </a:p>
        </p:txBody>
      </p:sp>
      <p:sp>
        <p:nvSpPr>
          <p:cNvPr id="3" name="Content Placeholder 2">
            <a:extLst>
              <a:ext uri="{FF2B5EF4-FFF2-40B4-BE49-F238E27FC236}">
                <a16:creationId xmlns:a16="http://schemas.microsoft.com/office/drawing/2014/main" id="{94BDC9B9-4FAD-48B6-AFF2-B86F7F2A6F7C}"/>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sz="2000" dirty="0">
                <a:solidFill>
                  <a:srgbClr val="FF0000"/>
                </a:solidFill>
              </a:rPr>
              <a:t>VDM with covariates performed substantially better, despite AIC and BIC measures penalized inclusion of additional parameters for covariates associated with vulnerability discovery activities</a:t>
            </a:r>
          </a:p>
        </p:txBody>
      </p:sp>
      <p:sp>
        <p:nvSpPr>
          <p:cNvPr id="4" name="Slide Number Placeholder 3">
            <a:extLst>
              <a:ext uri="{FF2B5EF4-FFF2-40B4-BE49-F238E27FC236}">
                <a16:creationId xmlns:a16="http://schemas.microsoft.com/office/drawing/2014/main" id="{517E6D89-554D-4ED7-B862-1DF8DF3579BF}"/>
              </a:ext>
            </a:extLst>
          </p:cNvPr>
          <p:cNvSpPr>
            <a:spLocks noGrp="1"/>
          </p:cNvSpPr>
          <p:nvPr>
            <p:ph type="sldNum" sz="quarter" idx="10"/>
          </p:nvPr>
        </p:nvSpPr>
        <p:spPr/>
        <p:txBody>
          <a:bodyPr/>
          <a:lstStyle/>
          <a:p>
            <a:pPr>
              <a:defRPr/>
            </a:pPr>
            <a:fld id="{9B6094BF-851E-4167-8E79-A9D16EF5596A}" type="slidenum">
              <a:rPr lang="en-US" altLang="en-US" smtClean="0"/>
              <a:pPr>
                <a:defRPr/>
              </a:pPr>
              <a:t>16</a:t>
            </a:fld>
            <a:endParaRPr lang="en-US" altLang="en-US" dirty="0"/>
          </a:p>
        </p:txBody>
      </p:sp>
      <p:pic>
        <p:nvPicPr>
          <p:cNvPr id="5" name="Picture 4">
            <a:extLst>
              <a:ext uri="{FF2B5EF4-FFF2-40B4-BE49-F238E27FC236}">
                <a16:creationId xmlns:a16="http://schemas.microsoft.com/office/drawing/2014/main" id="{CDB05169-AA4B-42D5-9249-79ED4FD89B56}"/>
              </a:ext>
            </a:extLst>
          </p:cNvPr>
          <p:cNvPicPr>
            <a:picLocks noChangeAspect="1"/>
          </p:cNvPicPr>
          <p:nvPr/>
        </p:nvPicPr>
        <p:blipFill>
          <a:blip r:embed="rId2"/>
          <a:stretch>
            <a:fillRect/>
          </a:stretch>
        </p:blipFill>
        <p:spPr>
          <a:xfrm>
            <a:off x="1266392" y="990600"/>
            <a:ext cx="6611216" cy="3838771"/>
          </a:xfrm>
          <a:prstGeom prst="rect">
            <a:avLst/>
          </a:prstGeom>
        </p:spPr>
      </p:pic>
    </p:spTree>
    <p:extLst>
      <p:ext uri="{BB962C8B-B14F-4D97-AF65-F5344CB8AC3E}">
        <p14:creationId xmlns:p14="http://schemas.microsoft.com/office/powerpoint/2010/main" val="3893179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90E4F-3C73-4D5E-93CA-0A9D29FD204A}"/>
              </a:ext>
            </a:extLst>
          </p:cNvPr>
          <p:cNvSpPr>
            <a:spLocks noGrp="1"/>
          </p:cNvSpPr>
          <p:nvPr>
            <p:ph type="title"/>
          </p:nvPr>
        </p:nvSpPr>
        <p:spPr/>
        <p:txBody>
          <a:bodyPr/>
          <a:lstStyle/>
          <a:p>
            <a:r>
              <a:rPr lang="en-US" dirty="0"/>
              <a:t>Model Fit</a:t>
            </a:r>
          </a:p>
        </p:txBody>
      </p:sp>
      <p:sp>
        <p:nvSpPr>
          <p:cNvPr id="3" name="Content Placeholder 2">
            <a:extLst>
              <a:ext uri="{FF2B5EF4-FFF2-40B4-BE49-F238E27FC236}">
                <a16:creationId xmlns:a16="http://schemas.microsoft.com/office/drawing/2014/main" id="{82D5185F-BECF-48DC-A043-9049574190DE}"/>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sz="2000" dirty="0">
                <a:solidFill>
                  <a:srgbClr val="FF0000"/>
                </a:solidFill>
              </a:rPr>
              <a:t>Covariate VDM with NB2 hazard function tracked and predicted better than AML model</a:t>
            </a:r>
          </a:p>
        </p:txBody>
      </p:sp>
      <p:sp>
        <p:nvSpPr>
          <p:cNvPr id="4" name="Slide Number Placeholder 3">
            <a:extLst>
              <a:ext uri="{FF2B5EF4-FFF2-40B4-BE49-F238E27FC236}">
                <a16:creationId xmlns:a16="http://schemas.microsoft.com/office/drawing/2014/main" id="{40AD673F-7445-4C9C-8052-86F0B0B5A89C}"/>
              </a:ext>
            </a:extLst>
          </p:cNvPr>
          <p:cNvSpPr>
            <a:spLocks noGrp="1"/>
          </p:cNvSpPr>
          <p:nvPr>
            <p:ph type="sldNum" sz="quarter" idx="10"/>
          </p:nvPr>
        </p:nvSpPr>
        <p:spPr/>
        <p:txBody>
          <a:bodyPr/>
          <a:lstStyle/>
          <a:p>
            <a:pPr>
              <a:defRPr/>
            </a:pPr>
            <a:fld id="{9B6094BF-851E-4167-8E79-A9D16EF5596A}" type="slidenum">
              <a:rPr lang="en-US" altLang="en-US" smtClean="0"/>
              <a:pPr>
                <a:defRPr/>
              </a:pPr>
              <a:t>17</a:t>
            </a:fld>
            <a:endParaRPr lang="en-US" altLang="en-US" dirty="0"/>
          </a:p>
        </p:txBody>
      </p:sp>
      <p:pic>
        <p:nvPicPr>
          <p:cNvPr id="5" name="Picture 4" descr="Diagram, engineering drawing&#10;&#10;Description automatically generated">
            <a:extLst>
              <a:ext uri="{FF2B5EF4-FFF2-40B4-BE49-F238E27FC236}">
                <a16:creationId xmlns:a16="http://schemas.microsoft.com/office/drawing/2014/main" id="{FFFC9416-4923-46A1-A238-8A93B8C22351}"/>
              </a:ext>
            </a:extLst>
          </p:cNvPr>
          <p:cNvPicPr>
            <a:picLocks noChangeAspect="1"/>
          </p:cNvPicPr>
          <p:nvPr/>
        </p:nvPicPr>
        <p:blipFill>
          <a:blip r:embed="rId2"/>
          <a:stretch>
            <a:fillRect/>
          </a:stretch>
        </p:blipFill>
        <p:spPr>
          <a:xfrm>
            <a:off x="1704323" y="914400"/>
            <a:ext cx="5735352" cy="4301514"/>
          </a:xfrm>
          <a:prstGeom prst="rect">
            <a:avLst/>
          </a:prstGeom>
        </p:spPr>
      </p:pic>
    </p:spTree>
    <p:extLst>
      <p:ext uri="{BB962C8B-B14F-4D97-AF65-F5344CB8AC3E}">
        <p14:creationId xmlns:p14="http://schemas.microsoft.com/office/powerpoint/2010/main" val="308140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15B8-355F-4547-836D-0978F60DA3C7}"/>
              </a:ext>
            </a:extLst>
          </p:cNvPr>
          <p:cNvSpPr>
            <a:spLocks noGrp="1"/>
          </p:cNvSpPr>
          <p:nvPr>
            <p:ph type="title"/>
          </p:nvPr>
        </p:nvSpPr>
        <p:spPr/>
        <p:txBody>
          <a:bodyPr/>
          <a:lstStyle/>
          <a:p>
            <a:r>
              <a:rPr lang="en-US" dirty="0"/>
              <a:t>Vulnerability Discovery Intensity</a:t>
            </a:r>
          </a:p>
        </p:txBody>
      </p:sp>
      <p:sp>
        <p:nvSpPr>
          <p:cNvPr id="3" name="Content Placeholder 2">
            <a:extLst>
              <a:ext uri="{FF2B5EF4-FFF2-40B4-BE49-F238E27FC236}">
                <a16:creationId xmlns:a16="http://schemas.microsoft.com/office/drawing/2014/main" id="{279DAD07-5EE1-4FC7-A5F2-37BF9788E452}"/>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sz="2000" dirty="0">
                <a:solidFill>
                  <a:srgbClr val="FF0000"/>
                </a:solidFill>
              </a:rPr>
              <a:t>Covariate VDM with NB2 hazard function tracked and predicted better than AML model</a:t>
            </a:r>
            <a:endParaRPr lang="en-US" sz="2000" dirty="0"/>
          </a:p>
        </p:txBody>
      </p:sp>
      <p:sp>
        <p:nvSpPr>
          <p:cNvPr id="4" name="Slide Number Placeholder 3">
            <a:extLst>
              <a:ext uri="{FF2B5EF4-FFF2-40B4-BE49-F238E27FC236}">
                <a16:creationId xmlns:a16="http://schemas.microsoft.com/office/drawing/2014/main" id="{F9FCD02A-2B18-4B37-8B97-C8F57702D075}"/>
              </a:ext>
            </a:extLst>
          </p:cNvPr>
          <p:cNvSpPr>
            <a:spLocks noGrp="1"/>
          </p:cNvSpPr>
          <p:nvPr>
            <p:ph type="sldNum" sz="quarter" idx="10"/>
          </p:nvPr>
        </p:nvSpPr>
        <p:spPr/>
        <p:txBody>
          <a:bodyPr/>
          <a:lstStyle/>
          <a:p>
            <a:pPr>
              <a:defRPr/>
            </a:pPr>
            <a:fld id="{9B6094BF-851E-4167-8E79-A9D16EF5596A}" type="slidenum">
              <a:rPr lang="en-US" altLang="en-US" smtClean="0"/>
              <a:pPr>
                <a:defRPr/>
              </a:pPr>
              <a:t>18</a:t>
            </a:fld>
            <a:endParaRPr lang="en-US" altLang="en-US" dirty="0"/>
          </a:p>
        </p:txBody>
      </p:sp>
      <p:pic>
        <p:nvPicPr>
          <p:cNvPr id="5" name="Picture 4">
            <a:extLst>
              <a:ext uri="{FF2B5EF4-FFF2-40B4-BE49-F238E27FC236}">
                <a16:creationId xmlns:a16="http://schemas.microsoft.com/office/drawing/2014/main" id="{C7278C0F-0DBD-4997-8050-EFD9EFEFC75E}"/>
              </a:ext>
            </a:extLst>
          </p:cNvPr>
          <p:cNvPicPr>
            <a:picLocks noChangeAspect="1"/>
          </p:cNvPicPr>
          <p:nvPr/>
        </p:nvPicPr>
        <p:blipFill>
          <a:blip r:embed="rId2"/>
          <a:stretch>
            <a:fillRect/>
          </a:stretch>
        </p:blipFill>
        <p:spPr>
          <a:xfrm>
            <a:off x="1801091" y="1066800"/>
            <a:ext cx="5541818" cy="4156364"/>
          </a:xfrm>
          <a:prstGeom prst="rect">
            <a:avLst/>
          </a:prstGeom>
        </p:spPr>
      </p:pic>
    </p:spTree>
    <p:extLst>
      <p:ext uri="{BB962C8B-B14F-4D97-AF65-F5344CB8AC3E}">
        <p14:creationId xmlns:p14="http://schemas.microsoft.com/office/powerpoint/2010/main" val="172296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EBA14B-50D2-4B86-8FC4-A429B7C2BFCF}"/>
              </a:ext>
            </a:extLst>
          </p:cNvPr>
          <p:cNvSpPr>
            <a:spLocks noGrp="1"/>
          </p:cNvSpPr>
          <p:nvPr>
            <p:ph type="sldNum" sz="quarter" idx="10"/>
          </p:nvPr>
        </p:nvSpPr>
        <p:spPr/>
        <p:txBody>
          <a:bodyPr/>
          <a:lstStyle/>
          <a:p>
            <a:pPr>
              <a:defRPr/>
            </a:pPr>
            <a:fld id="{DF17F26A-D8D1-42D1-902E-3A8EE548AF32}" type="slidenum">
              <a:rPr lang="en-US" altLang="en-US"/>
              <a:pPr>
                <a:defRPr/>
              </a:pPr>
              <a:t>19</a:t>
            </a:fld>
            <a:endParaRPr lang="en-US" altLang="en-US"/>
          </a:p>
        </p:txBody>
      </p:sp>
      <p:sp>
        <p:nvSpPr>
          <p:cNvPr id="9219" name="Rectangle 2">
            <a:extLst>
              <a:ext uri="{FF2B5EF4-FFF2-40B4-BE49-F238E27FC236}">
                <a16:creationId xmlns:a16="http://schemas.microsoft.com/office/drawing/2014/main" id="{96C7AAA0-8FBF-4905-B175-E00816A49B36}"/>
              </a:ext>
            </a:extLst>
          </p:cNvPr>
          <p:cNvSpPr>
            <a:spLocks noGrp="1" noChangeArrowheads="1"/>
          </p:cNvSpPr>
          <p:nvPr>
            <p:ph type="title"/>
          </p:nvPr>
        </p:nvSpPr>
        <p:spPr>
          <a:xfrm>
            <a:off x="457200" y="258763"/>
            <a:ext cx="8229600" cy="1139825"/>
          </a:xfrm>
        </p:spPr>
        <p:txBody>
          <a:bodyPr/>
          <a:lstStyle/>
          <a:p>
            <a:pPr eaLnBrk="1" hangingPunct="1"/>
            <a:r>
              <a:rPr lang="en-US" altLang="en-US"/>
              <a:t>Summary &amp; Conclusion</a:t>
            </a:r>
          </a:p>
        </p:txBody>
      </p:sp>
      <p:sp>
        <p:nvSpPr>
          <p:cNvPr id="9220" name="Rectangle 3">
            <a:extLst>
              <a:ext uri="{FF2B5EF4-FFF2-40B4-BE49-F238E27FC236}">
                <a16:creationId xmlns:a16="http://schemas.microsoft.com/office/drawing/2014/main" id="{646A1F00-BBF1-44FE-8D3A-A40D108BD6FB}"/>
              </a:ext>
            </a:extLst>
          </p:cNvPr>
          <p:cNvSpPr>
            <a:spLocks noGrp="1" noChangeArrowheads="1"/>
          </p:cNvSpPr>
          <p:nvPr>
            <p:ph type="body" idx="1"/>
          </p:nvPr>
        </p:nvSpPr>
        <p:spPr>
          <a:xfrm>
            <a:off x="457200" y="1295400"/>
            <a:ext cx="8229600" cy="4835525"/>
          </a:xfrm>
        </p:spPr>
        <p:txBody>
          <a:bodyPr/>
          <a:lstStyle/>
          <a:p>
            <a:pPr algn="just" eaLnBrk="1" hangingPunct="1"/>
            <a:r>
              <a:rPr lang="en-US" altLang="en-US" sz="2800" dirty="0"/>
              <a:t>Presented comparative study of software VDM incorporating covariates with </a:t>
            </a:r>
            <a:r>
              <a:rPr lang="en-US" altLang="en-US" sz="2800" dirty="0" err="1"/>
              <a:t>Alhazmi-Malaiya</a:t>
            </a:r>
            <a:r>
              <a:rPr lang="en-US" altLang="en-US" sz="2800" dirty="0"/>
              <a:t> Logistic (AML) model</a:t>
            </a:r>
          </a:p>
          <a:p>
            <a:pPr marL="360362" algn="just" eaLnBrk="1" hangingPunct="1"/>
            <a:r>
              <a:rPr lang="en-US" altLang="en-US" sz="2800" dirty="0"/>
              <a:t>Software VDM incorporating covariates </a:t>
            </a:r>
          </a:p>
          <a:p>
            <a:pPr marL="687387" lvl="1" algn="just" eaLnBrk="1" hangingPunct="1"/>
            <a:r>
              <a:rPr lang="en-US" altLang="en-US" sz="2400" dirty="0"/>
              <a:t>More accurately tracked and predicted number of vulnerabilities discovered in future intervals as function of penetration testing activities performed </a:t>
            </a:r>
          </a:p>
          <a:p>
            <a:pPr marL="687387" lvl="1" algn="just" eaLnBrk="1" hangingPunct="1"/>
            <a:r>
              <a:rPr lang="en-US" altLang="en-US" sz="2400" dirty="0"/>
              <a:t>Achieved significantly better goodness of fit, despite information theoretic measures penalized covariate models for additional parameters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04EE-ADB2-CAD8-1E8C-AFFA22579B65}"/>
              </a:ext>
            </a:extLst>
          </p:cNvPr>
          <p:cNvSpPr>
            <a:spLocks noGrp="1"/>
          </p:cNvSpPr>
          <p:nvPr>
            <p:ph type="title"/>
          </p:nvPr>
        </p:nvSpPr>
        <p:spPr/>
        <p:txBody>
          <a:bodyPr/>
          <a:lstStyle/>
          <a:p>
            <a:r>
              <a:rPr lang="en-US" dirty="0"/>
              <a:t>Background and Introduction</a:t>
            </a:r>
          </a:p>
        </p:txBody>
      </p:sp>
      <p:sp>
        <p:nvSpPr>
          <p:cNvPr id="3" name="Content Placeholder 2">
            <a:extLst>
              <a:ext uri="{FF2B5EF4-FFF2-40B4-BE49-F238E27FC236}">
                <a16:creationId xmlns:a16="http://schemas.microsoft.com/office/drawing/2014/main" id="{D607326A-1486-F355-8A14-D2F32E48BF3B}"/>
              </a:ext>
            </a:extLst>
          </p:cNvPr>
          <p:cNvSpPr>
            <a:spLocks noGrp="1"/>
          </p:cNvSpPr>
          <p:nvPr>
            <p:ph idx="1"/>
          </p:nvPr>
        </p:nvSpPr>
        <p:spPr>
          <a:xfrm>
            <a:off x="381000" y="1143000"/>
            <a:ext cx="8458200" cy="4530725"/>
          </a:xfrm>
        </p:spPr>
        <p:txBody>
          <a:bodyPr/>
          <a:lstStyle/>
          <a:p>
            <a:r>
              <a:rPr lang="en-US" sz="2400" dirty="0"/>
              <a:t>Software highly versatile</a:t>
            </a:r>
          </a:p>
          <a:p>
            <a:pPr lvl="1"/>
            <a:r>
              <a:rPr lang="en-US" sz="2000" dirty="0"/>
              <a:t>Provides wide variety of functionality in applications and software-enabled systems</a:t>
            </a:r>
          </a:p>
          <a:p>
            <a:r>
              <a:rPr lang="en-US" sz="2400" dirty="0"/>
              <a:t>Potentially negative impacts of software exploitation cast dark shadow over otherwise promising nature of software</a:t>
            </a:r>
          </a:p>
          <a:p>
            <a:pPr lvl="1"/>
            <a:r>
              <a:rPr lang="en-US" sz="2000" dirty="0"/>
              <a:t>Monitor and control infrastructure, homeland defense, and national security</a:t>
            </a:r>
          </a:p>
          <a:p>
            <a:r>
              <a:rPr lang="en-US" sz="2400" dirty="0"/>
              <a:t>Effort dedicated to vulnerability taxonomies, techniques, and tools</a:t>
            </a:r>
          </a:p>
          <a:p>
            <a:r>
              <a:rPr lang="en-US" sz="2400" dirty="0"/>
              <a:t>Some attention to vulnerability discovery models (VDM)</a:t>
            </a:r>
          </a:p>
          <a:p>
            <a:r>
              <a:rPr lang="en-US" sz="2400" dirty="0"/>
              <a:t>Only consider amount of time spent testing</a:t>
            </a:r>
          </a:p>
          <a:p>
            <a:pPr lvl="1"/>
            <a:r>
              <a:rPr lang="en-US" sz="2000" dirty="0"/>
              <a:t>Prevents more detailed guidance on relative effectiveness of alternative vulnerability testing tools and techniques</a:t>
            </a:r>
          </a:p>
        </p:txBody>
      </p:sp>
      <p:sp>
        <p:nvSpPr>
          <p:cNvPr id="4" name="Slide Number Placeholder 3">
            <a:extLst>
              <a:ext uri="{FF2B5EF4-FFF2-40B4-BE49-F238E27FC236}">
                <a16:creationId xmlns:a16="http://schemas.microsoft.com/office/drawing/2014/main" id="{5A710F9C-5B1C-3348-9E58-C305BD2513B3}"/>
              </a:ext>
            </a:extLst>
          </p:cNvPr>
          <p:cNvSpPr>
            <a:spLocks noGrp="1"/>
          </p:cNvSpPr>
          <p:nvPr>
            <p:ph type="sldNum" sz="quarter" idx="10"/>
          </p:nvPr>
        </p:nvSpPr>
        <p:spPr/>
        <p:txBody>
          <a:bodyPr/>
          <a:lstStyle/>
          <a:p>
            <a:pPr>
              <a:defRPr/>
            </a:pPr>
            <a:fld id="{9B6094BF-851E-4167-8E79-A9D16EF5596A}" type="slidenum">
              <a:rPr lang="en-US" altLang="en-US" smtClean="0"/>
              <a:pPr>
                <a:defRPr/>
              </a:pPr>
              <a:t>2</a:t>
            </a:fld>
            <a:endParaRPr lang="en-US" altLang="en-US" dirty="0"/>
          </a:p>
        </p:txBody>
      </p:sp>
    </p:spTree>
    <p:extLst>
      <p:ext uri="{BB962C8B-B14F-4D97-AF65-F5344CB8AC3E}">
        <p14:creationId xmlns:p14="http://schemas.microsoft.com/office/powerpoint/2010/main" val="774939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7951CE0-AC0B-430C-BD3F-2199CB9A2C55}"/>
              </a:ext>
            </a:extLst>
          </p:cNvPr>
          <p:cNvSpPr>
            <a:spLocks noGrp="1" noChangeArrowheads="1"/>
          </p:cNvSpPr>
          <p:nvPr>
            <p:ph type="title"/>
          </p:nvPr>
        </p:nvSpPr>
        <p:spPr>
          <a:xfrm>
            <a:off x="457200" y="258763"/>
            <a:ext cx="8229600" cy="1139825"/>
          </a:xfrm>
        </p:spPr>
        <p:txBody>
          <a:bodyPr/>
          <a:lstStyle/>
          <a:p>
            <a:r>
              <a:rPr lang="en-US" altLang="en-US" dirty="0"/>
              <a:t>Next Steps and Future Work</a:t>
            </a:r>
          </a:p>
        </p:txBody>
      </p:sp>
      <p:sp>
        <p:nvSpPr>
          <p:cNvPr id="10243" name="Content Placeholder 2">
            <a:extLst>
              <a:ext uri="{FF2B5EF4-FFF2-40B4-BE49-F238E27FC236}">
                <a16:creationId xmlns:a16="http://schemas.microsoft.com/office/drawing/2014/main" id="{37CC3EDC-9FB2-4411-BEC6-EABCA6D954A0}"/>
              </a:ext>
            </a:extLst>
          </p:cNvPr>
          <p:cNvSpPr>
            <a:spLocks noGrp="1" noChangeArrowheads="1"/>
          </p:cNvSpPr>
          <p:nvPr>
            <p:ph idx="1"/>
          </p:nvPr>
        </p:nvSpPr>
        <p:spPr>
          <a:xfrm>
            <a:off x="833168" y="1524000"/>
            <a:ext cx="7315200" cy="1676399"/>
          </a:xfrm>
        </p:spPr>
        <p:txBody>
          <a:bodyPr/>
          <a:lstStyle/>
          <a:p>
            <a:pPr algn="just"/>
            <a:r>
              <a:rPr lang="en-US" altLang="en-US" sz="2400" dirty="0"/>
              <a:t>Combine techniques presented here with other reliability engineering techniques to provide more comprehensive, accurate, and usable methods that support systematic test and evaluation of software</a:t>
            </a:r>
          </a:p>
          <a:p>
            <a:pPr algn="just"/>
            <a:r>
              <a:rPr lang="en-US" altLang="en-US" sz="2400" dirty="0"/>
              <a:t>Demonstrating applicability of models to test &amp; evaluation of machine learning with domain specific techniques and tools such as adversarial machine learning, generative adversarial training, and incremental learning</a:t>
            </a:r>
            <a:endParaRPr lang="en-US" altLang="en-US" dirty="0"/>
          </a:p>
        </p:txBody>
      </p:sp>
      <p:sp>
        <p:nvSpPr>
          <p:cNvPr id="4" name="Slide Number Placeholder 3">
            <a:extLst>
              <a:ext uri="{FF2B5EF4-FFF2-40B4-BE49-F238E27FC236}">
                <a16:creationId xmlns:a16="http://schemas.microsoft.com/office/drawing/2014/main" id="{3C536804-3400-479C-9FFF-E6B153B06576}"/>
              </a:ext>
            </a:extLst>
          </p:cNvPr>
          <p:cNvSpPr>
            <a:spLocks noGrp="1"/>
          </p:cNvSpPr>
          <p:nvPr>
            <p:ph type="sldNum" sz="quarter" idx="10"/>
          </p:nvPr>
        </p:nvSpPr>
        <p:spPr>
          <a:xfrm>
            <a:off x="7543800" y="6172200"/>
            <a:ext cx="1110343" cy="457200"/>
          </a:xfrm>
        </p:spPr>
        <p:txBody>
          <a:bodyPr/>
          <a:lstStyle/>
          <a:p>
            <a:pPr>
              <a:defRPr/>
            </a:pPr>
            <a:fld id="{099FD454-132F-4698-8573-F6B4EFAAD8F2}" type="slidenum">
              <a:rPr lang="en-US" altLang="en-US"/>
              <a:pPr>
                <a:defRPr/>
              </a:pPr>
              <a:t>20</a:t>
            </a:fld>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576EA6-984F-4709-89C6-39E35F53E4B2}"/>
              </a:ext>
            </a:extLst>
          </p:cNvPr>
          <p:cNvSpPr>
            <a:spLocks noGrp="1"/>
          </p:cNvSpPr>
          <p:nvPr>
            <p:ph idx="1"/>
          </p:nvPr>
        </p:nvSpPr>
        <p:spPr>
          <a:xfrm>
            <a:off x="495300" y="1371600"/>
            <a:ext cx="8153400" cy="3810000"/>
          </a:xfrm>
        </p:spPr>
        <p:txBody>
          <a:bodyPr/>
          <a:lstStyle/>
          <a:p>
            <a:pPr marL="0" indent="0">
              <a:buNone/>
            </a:pPr>
            <a:r>
              <a:rPr lang="en-US" sz="2400" dirty="0">
                <a:latin typeface="Times New Roman" panose="02020603050405020304" pitchFamily="18" charset="0"/>
                <a:cs typeface="Times New Roman" panose="02020603050405020304" pitchFamily="18" charset="0"/>
              </a:rPr>
              <a:t>This research was supported by the National Science Foundation under Grant Number 1749635 and the Homeland Security Community of Best Practices (HS </a:t>
            </a:r>
            <a:r>
              <a:rPr lang="en-US" sz="2400" dirty="0" err="1">
                <a:latin typeface="Times New Roman" panose="02020603050405020304" pitchFamily="18" charset="0"/>
                <a:cs typeface="Times New Roman" panose="02020603050405020304" pitchFamily="18" charset="0"/>
              </a:rPr>
              <a:t>CoBP</a:t>
            </a:r>
            <a:r>
              <a:rPr lang="en-US" sz="2400" dirty="0">
                <a:latin typeface="Times New Roman" panose="02020603050405020304" pitchFamily="18" charset="0"/>
                <a:cs typeface="Times New Roman" panose="02020603050405020304" pitchFamily="18" charset="0"/>
              </a:rPr>
              <a:t>) through the U.S. Department of the Air Force through under award number SCR1158132. Any opinions, findings, and conclusions or recommendations expressed in this material are those of the author(s) and do not necessarily reflect the views of the National Science Foundation, U.S. Department of Homeland Security or U.S. Department of the Air Force.</a:t>
            </a:r>
          </a:p>
        </p:txBody>
      </p:sp>
      <p:sp>
        <p:nvSpPr>
          <p:cNvPr id="4" name="Slide Number Placeholder 3">
            <a:extLst>
              <a:ext uri="{FF2B5EF4-FFF2-40B4-BE49-F238E27FC236}">
                <a16:creationId xmlns:a16="http://schemas.microsoft.com/office/drawing/2014/main" id="{09A6FE7E-5C73-4A06-867B-687A5FBB4E64}"/>
              </a:ext>
            </a:extLst>
          </p:cNvPr>
          <p:cNvSpPr>
            <a:spLocks noGrp="1"/>
          </p:cNvSpPr>
          <p:nvPr>
            <p:ph type="sldNum" sz="quarter" idx="12"/>
          </p:nvPr>
        </p:nvSpPr>
        <p:spPr/>
        <p:txBody>
          <a:bodyPr/>
          <a:lstStyle/>
          <a:p>
            <a:pPr>
              <a:defRPr/>
            </a:pPr>
            <a:endParaRPr lang="en-US"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791344C8-C1EF-47C5-8BC0-E84B32DAE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240" y="4815049"/>
            <a:ext cx="1892299" cy="190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AFIT establishes Homeland Security Community of Best Practices &gt; Air  University (AU) &gt; Air University News">
            <a:extLst>
              <a:ext uri="{FF2B5EF4-FFF2-40B4-BE49-F238E27FC236}">
                <a16:creationId xmlns:a16="http://schemas.microsoft.com/office/drawing/2014/main" id="{97E583CF-08B0-4283-9B9D-74B79D99C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773" y="4871261"/>
            <a:ext cx="1789399" cy="17869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Homeland Security - Wikipedia">
            <a:extLst>
              <a:ext uri="{FF2B5EF4-FFF2-40B4-BE49-F238E27FC236}">
                <a16:creationId xmlns:a16="http://schemas.microsoft.com/office/drawing/2014/main" id="{261800BD-FE0D-412A-BDC4-CED3DCE689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9385" y="4872995"/>
            <a:ext cx="1789399" cy="178485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id="{C6A9D04C-53E9-4DAE-AF30-408E23E5631E}"/>
              </a:ext>
            </a:extLst>
          </p:cNvPr>
          <p:cNvSpPr>
            <a:spLocks noGrp="1"/>
          </p:cNvSpPr>
          <p:nvPr>
            <p:ph type="sldNum" sz="quarter" idx="10"/>
          </p:nvPr>
        </p:nvSpPr>
        <p:spPr>
          <a:xfrm>
            <a:off x="7543800" y="6172200"/>
            <a:ext cx="1110343" cy="457200"/>
          </a:xfrm>
        </p:spPr>
        <p:txBody>
          <a:bodyPr/>
          <a:lstStyle/>
          <a:p>
            <a:pPr>
              <a:defRPr/>
            </a:pPr>
            <a:fld id="{099FD454-132F-4698-8573-F6B4EFAAD8F2}" type="slidenum">
              <a:rPr lang="en-US" altLang="en-US"/>
              <a:pPr>
                <a:defRPr/>
              </a:pPr>
              <a:t>21</a:t>
            </a:fld>
            <a:endParaRPr lang="en-US" altLang="en-US" dirty="0"/>
          </a:p>
        </p:txBody>
      </p:sp>
      <p:sp>
        <p:nvSpPr>
          <p:cNvPr id="11" name="Title 1">
            <a:extLst>
              <a:ext uri="{FF2B5EF4-FFF2-40B4-BE49-F238E27FC236}">
                <a16:creationId xmlns:a16="http://schemas.microsoft.com/office/drawing/2014/main" id="{5D3A5891-B473-4C9F-B3D2-E79CD05175AE}"/>
              </a:ext>
            </a:extLst>
          </p:cNvPr>
          <p:cNvSpPr txBox="1">
            <a:spLocks noChangeArrowheads="1"/>
          </p:cNvSpPr>
          <p:nvPr/>
        </p:nvSpPr>
        <p:spPr bwMode="auto">
          <a:xfrm>
            <a:off x="457200" y="25876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rgbClr val="FF0000"/>
                </a:solidFill>
                <a:latin typeface="+mj-lt"/>
                <a:ea typeface="+mj-ea"/>
                <a:cs typeface="+mj-cs"/>
              </a:defRPr>
            </a:lvl1pPr>
            <a:lvl2pPr algn="l" rtl="0" eaLnBrk="0" fontAlgn="base" hangingPunct="0">
              <a:spcBef>
                <a:spcPct val="0"/>
              </a:spcBef>
              <a:spcAft>
                <a:spcPct val="0"/>
              </a:spcAft>
              <a:defRPr sz="3600">
                <a:solidFill>
                  <a:srgbClr val="FF0000"/>
                </a:solidFill>
                <a:latin typeface="Times New Roman" panose="02020603050405020304" pitchFamily="18" charset="0"/>
              </a:defRPr>
            </a:lvl2pPr>
            <a:lvl3pPr algn="l" rtl="0" eaLnBrk="0" fontAlgn="base" hangingPunct="0">
              <a:spcBef>
                <a:spcPct val="0"/>
              </a:spcBef>
              <a:spcAft>
                <a:spcPct val="0"/>
              </a:spcAft>
              <a:defRPr sz="3600">
                <a:solidFill>
                  <a:srgbClr val="FF0000"/>
                </a:solidFill>
                <a:latin typeface="Times New Roman" panose="02020603050405020304" pitchFamily="18" charset="0"/>
              </a:defRPr>
            </a:lvl3pPr>
            <a:lvl4pPr algn="l" rtl="0" eaLnBrk="0" fontAlgn="base" hangingPunct="0">
              <a:spcBef>
                <a:spcPct val="0"/>
              </a:spcBef>
              <a:spcAft>
                <a:spcPct val="0"/>
              </a:spcAft>
              <a:defRPr sz="3600">
                <a:solidFill>
                  <a:srgbClr val="FF0000"/>
                </a:solidFill>
                <a:latin typeface="Times New Roman" panose="02020603050405020304" pitchFamily="18" charset="0"/>
              </a:defRPr>
            </a:lvl4pPr>
            <a:lvl5pPr algn="l" rtl="0" eaLnBrk="0" fontAlgn="base" hangingPunct="0">
              <a:spcBef>
                <a:spcPct val="0"/>
              </a:spcBef>
              <a:spcAft>
                <a:spcPct val="0"/>
              </a:spcAft>
              <a:defRPr sz="3600">
                <a:solidFill>
                  <a:srgbClr val="FF0000"/>
                </a:solidFill>
                <a:latin typeface="Times New Roman" panose="02020603050405020304" pitchFamily="18" charset="0"/>
              </a:defRPr>
            </a:lvl5pPr>
            <a:lvl6pPr marL="457200" algn="l" rtl="0" fontAlgn="base">
              <a:spcBef>
                <a:spcPct val="0"/>
              </a:spcBef>
              <a:spcAft>
                <a:spcPct val="0"/>
              </a:spcAft>
              <a:defRPr sz="3600">
                <a:solidFill>
                  <a:srgbClr val="800000"/>
                </a:solidFill>
                <a:latin typeface="Times New Roman" panose="02020603050405020304" pitchFamily="18" charset="0"/>
              </a:defRPr>
            </a:lvl6pPr>
            <a:lvl7pPr marL="914400" algn="l" rtl="0" fontAlgn="base">
              <a:spcBef>
                <a:spcPct val="0"/>
              </a:spcBef>
              <a:spcAft>
                <a:spcPct val="0"/>
              </a:spcAft>
              <a:defRPr sz="3600">
                <a:solidFill>
                  <a:srgbClr val="800000"/>
                </a:solidFill>
                <a:latin typeface="Times New Roman" panose="02020603050405020304" pitchFamily="18" charset="0"/>
              </a:defRPr>
            </a:lvl7pPr>
            <a:lvl8pPr marL="1371600" algn="l" rtl="0" fontAlgn="base">
              <a:spcBef>
                <a:spcPct val="0"/>
              </a:spcBef>
              <a:spcAft>
                <a:spcPct val="0"/>
              </a:spcAft>
              <a:defRPr sz="3600">
                <a:solidFill>
                  <a:srgbClr val="800000"/>
                </a:solidFill>
                <a:latin typeface="Times New Roman" panose="02020603050405020304" pitchFamily="18" charset="0"/>
              </a:defRPr>
            </a:lvl8pPr>
            <a:lvl9pPr marL="1828800" algn="l" rtl="0" fontAlgn="base">
              <a:spcBef>
                <a:spcPct val="0"/>
              </a:spcBef>
              <a:spcAft>
                <a:spcPct val="0"/>
              </a:spcAft>
              <a:defRPr sz="3600">
                <a:solidFill>
                  <a:srgbClr val="800000"/>
                </a:solidFill>
                <a:latin typeface="Times New Roman" panose="02020603050405020304" pitchFamily="18" charset="0"/>
              </a:defRPr>
            </a:lvl9pPr>
          </a:lstStyle>
          <a:p>
            <a:r>
              <a:rPr lang="en-US" dirty="0">
                <a:latin typeface="Times New Roman" panose="02020603050405020304" pitchFamily="18" charset="0"/>
                <a:cs typeface="Times New Roman" panose="02020603050405020304" pitchFamily="18" charset="0"/>
              </a:rPr>
              <a:t>Acknowledgements</a:t>
            </a:r>
            <a:endParaRPr lang="en-US" altLang="en-US" dirty="0"/>
          </a:p>
        </p:txBody>
      </p:sp>
    </p:spTree>
    <p:extLst>
      <p:ext uri="{BB962C8B-B14F-4D97-AF65-F5344CB8AC3E}">
        <p14:creationId xmlns:p14="http://schemas.microsoft.com/office/powerpoint/2010/main" val="26700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BCE6-36C6-E919-8667-2D1333B3C36D}"/>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DDCED551-0C88-D918-B89D-3CC715C5F078}"/>
              </a:ext>
            </a:extLst>
          </p:cNvPr>
          <p:cNvSpPr>
            <a:spLocks noGrp="1"/>
          </p:cNvSpPr>
          <p:nvPr>
            <p:ph idx="1"/>
          </p:nvPr>
        </p:nvSpPr>
        <p:spPr>
          <a:xfrm>
            <a:off x="457200" y="1447800"/>
            <a:ext cx="8229600" cy="4530725"/>
          </a:xfrm>
        </p:spPr>
        <p:txBody>
          <a:bodyPr/>
          <a:lstStyle/>
          <a:p>
            <a:pPr algn="just"/>
            <a:r>
              <a:rPr lang="en-US" sz="2400" dirty="0"/>
              <a:t>Study comparing software VDM incorporating covariates and </a:t>
            </a:r>
            <a:r>
              <a:rPr lang="en-US" sz="2400" dirty="0" err="1"/>
              <a:t>Alhazmi-Malaiya</a:t>
            </a:r>
            <a:r>
              <a:rPr lang="en-US" sz="2400" dirty="0"/>
              <a:t> Logistic (AML) model </a:t>
            </a:r>
          </a:p>
          <a:p>
            <a:pPr lvl="1" algn="just"/>
            <a:r>
              <a:rPr lang="en-US" sz="2000" dirty="0"/>
              <a:t>Covariate VDM links specific test activities and tools to vulnerability discovery, organizations </a:t>
            </a:r>
          </a:p>
          <a:p>
            <a:pPr lvl="1" algn="just"/>
            <a:r>
              <a:rPr lang="en-US" sz="2000" dirty="0"/>
              <a:t>AML flexible and highly cited VDM without covariates</a:t>
            </a:r>
          </a:p>
          <a:p>
            <a:pPr algn="just"/>
            <a:r>
              <a:rPr lang="en-US" sz="2400" dirty="0"/>
              <a:t>Target application identified and subjected to multiple vulnerability discovery tools and techniques</a:t>
            </a:r>
          </a:p>
          <a:p>
            <a:pPr algn="just"/>
            <a:r>
              <a:rPr lang="en-US" sz="2400" dirty="0"/>
              <a:t>Software VDM incorporating covariates </a:t>
            </a:r>
          </a:p>
          <a:p>
            <a:pPr lvl="1" algn="just"/>
            <a:r>
              <a:rPr lang="en-US" sz="2000" dirty="0"/>
              <a:t>More accurately tracked and predicted number of vulnerabilities discovered in future intervals as function of penetration testing activities performed </a:t>
            </a:r>
          </a:p>
          <a:p>
            <a:pPr lvl="1" algn="just"/>
            <a:r>
              <a:rPr lang="en-US" sz="2000" dirty="0"/>
              <a:t>Achieved significantly better goodness of fit, despite information theoretic measures penalized covariate models for additional parameters</a:t>
            </a:r>
          </a:p>
        </p:txBody>
      </p:sp>
      <p:sp>
        <p:nvSpPr>
          <p:cNvPr id="4" name="Slide Number Placeholder 3">
            <a:extLst>
              <a:ext uri="{FF2B5EF4-FFF2-40B4-BE49-F238E27FC236}">
                <a16:creationId xmlns:a16="http://schemas.microsoft.com/office/drawing/2014/main" id="{940EAAC2-E28B-6859-27F3-DC22AEB1881F}"/>
              </a:ext>
            </a:extLst>
          </p:cNvPr>
          <p:cNvSpPr>
            <a:spLocks noGrp="1"/>
          </p:cNvSpPr>
          <p:nvPr>
            <p:ph type="sldNum" sz="quarter" idx="10"/>
          </p:nvPr>
        </p:nvSpPr>
        <p:spPr/>
        <p:txBody>
          <a:bodyPr/>
          <a:lstStyle/>
          <a:p>
            <a:pPr>
              <a:defRPr/>
            </a:pPr>
            <a:fld id="{9B6094BF-851E-4167-8E79-A9D16EF5596A}" type="slidenum">
              <a:rPr lang="en-US" altLang="en-US" smtClean="0"/>
              <a:pPr>
                <a:defRPr/>
              </a:pPr>
              <a:t>3</a:t>
            </a:fld>
            <a:endParaRPr lang="en-US" altLang="en-US" dirty="0"/>
          </a:p>
        </p:txBody>
      </p:sp>
    </p:spTree>
    <p:extLst>
      <p:ext uri="{BB962C8B-B14F-4D97-AF65-F5344CB8AC3E}">
        <p14:creationId xmlns:p14="http://schemas.microsoft.com/office/powerpoint/2010/main" val="410708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996F-ADE9-4AE3-A14C-71C6018B073F}"/>
              </a:ext>
            </a:extLst>
          </p:cNvPr>
          <p:cNvSpPr>
            <a:spLocks noGrp="1"/>
          </p:cNvSpPr>
          <p:nvPr>
            <p:ph type="title"/>
          </p:nvPr>
        </p:nvSpPr>
        <p:spPr/>
        <p:txBody>
          <a:bodyPr/>
          <a:lstStyle/>
          <a:p>
            <a:r>
              <a:rPr lang="en-US" dirty="0"/>
              <a:t>Environment Architecture Setup</a:t>
            </a:r>
          </a:p>
        </p:txBody>
      </p:sp>
      <p:sp>
        <p:nvSpPr>
          <p:cNvPr id="4" name="Slide Number Placeholder 3">
            <a:extLst>
              <a:ext uri="{FF2B5EF4-FFF2-40B4-BE49-F238E27FC236}">
                <a16:creationId xmlns:a16="http://schemas.microsoft.com/office/drawing/2014/main" id="{F923FB2C-CD93-4608-9D08-DB93C991EEAC}"/>
              </a:ext>
            </a:extLst>
          </p:cNvPr>
          <p:cNvSpPr>
            <a:spLocks noGrp="1"/>
          </p:cNvSpPr>
          <p:nvPr>
            <p:ph type="sldNum" sz="quarter" idx="10"/>
          </p:nvPr>
        </p:nvSpPr>
        <p:spPr/>
        <p:txBody>
          <a:bodyPr/>
          <a:lstStyle/>
          <a:p>
            <a:pPr>
              <a:defRPr/>
            </a:pPr>
            <a:fld id="{9B6094BF-851E-4167-8E79-A9D16EF5596A}" type="slidenum">
              <a:rPr lang="en-US" altLang="en-US" smtClean="0"/>
              <a:pPr>
                <a:defRPr/>
              </a:pPr>
              <a:t>4</a:t>
            </a:fld>
            <a:endParaRPr lang="en-US" altLang="en-US" dirty="0"/>
          </a:p>
        </p:txBody>
      </p:sp>
      <p:sp>
        <p:nvSpPr>
          <p:cNvPr id="6" name="Content Placeholder 5">
            <a:extLst>
              <a:ext uri="{FF2B5EF4-FFF2-40B4-BE49-F238E27FC236}">
                <a16:creationId xmlns:a16="http://schemas.microsoft.com/office/drawing/2014/main" id="{C19F1BED-2C42-4A31-A875-0896E045B73B}"/>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sz="2000" dirty="0"/>
              <a:t>Application emulates modern day web application for an online Juice Shop marketplace with complex functionality, containing a wide variety of vulnerabilities</a:t>
            </a:r>
          </a:p>
        </p:txBody>
      </p:sp>
      <p:pic>
        <p:nvPicPr>
          <p:cNvPr id="7" name="Content Placeholder 4" descr="Graphical user interface&#10;&#10;Description automatically generated with low confidence">
            <a:extLst>
              <a:ext uri="{FF2B5EF4-FFF2-40B4-BE49-F238E27FC236}">
                <a16:creationId xmlns:a16="http://schemas.microsoft.com/office/drawing/2014/main" id="{89699ED8-241D-490A-901D-B0C22C5BDADC}"/>
              </a:ext>
            </a:extLst>
          </p:cNvPr>
          <p:cNvPicPr>
            <a:picLocks noChangeAspect="1"/>
          </p:cNvPicPr>
          <p:nvPr/>
        </p:nvPicPr>
        <p:blipFill>
          <a:blip r:embed="rId2"/>
          <a:stretch>
            <a:fillRect/>
          </a:stretch>
        </p:blipFill>
        <p:spPr bwMode="auto">
          <a:xfrm>
            <a:off x="1171339" y="1143000"/>
            <a:ext cx="6801323" cy="344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93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215BD54-485E-4A0D-89B5-030867E57CD6}"/>
              </a:ext>
            </a:extLst>
          </p:cNvPr>
          <p:cNvSpPr>
            <a:spLocks noGrp="1"/>
          </p:cNvSpPr>
          <p:nvPr>
            <p:ph sz="half" idx="1"/>
          </p:nvPr>
        </p:nvSpPr>
        <p:spPr/>
        <p:txBody>
          <a:bodyPr/>
          <a:lstStyle/>
          <a:p>
            <a:endParaRPr lang="en-US" sz="2400" dirty="0"/>
          </a:p>
          <a:p>
            <a:endParaRPr lang="en-US" sz="2400" dirty="0"/>
          </a:p>
          <a:p>
            <a:r>
              <a:rPr lang="en-US" sz="2400" dirty="0"/>
              <a:t>A01: Broken Access Control</a:t>
            </a:r>
          </a:p>
          <a:p>
            <a:r>
              <a:rPr lang="en-US" sz="2400" dirty="0"/>
              <a:t>A02: Cryptographic Failures</a:t>
            </a:r>
          </a:p>
          <a:p>
            <a:r>
              <a:rPr lang="en-US" sz="2400" dirty="0"/>
              <a:t>A03: Injection</a:t>
            </a:r>
          </a:p>
          <a:p>
            <a:r>
              <a:rPr lang="en-US" sz="2400" dirty="0"/>
              <a:t>A04: Insecure Design</a:t>
            </a:r>
          </a:p>
          <a:p>
            <a:r>
              <a:rPr lang="en-US" sz="2400" dirty="0"/>
              <a:t>A05: Security Misconfiguration</a:t>
            </a:r>
          </a:p>
          <a:p>
            <a:endParaRPr lang="en-US" sz="2400" dirty="0"/>
          </a:p>
        </p:txBody>
      </p:sp>
      <p:sp>
        <p:nvSpPr>
          <p:cNvPr id="7" name="Content Placeholder 6">
            <a:extLst>
              <a:ext uri="{FF2B5EF4-FFF2-40B4-BE49-F238E27FC236}">
                <a16:creationId xmlns:a16="http://schemas.microsoft.com/office/drawing/2014/main" id="{9B3D468A-B9F2-4FF9-8852-055D6A2C4B7A}"/>
              </a:ext>
            </a:extLst>
          </p:cNvPr>
          <p:cNvSpPr>
            <a:spLocks noGrp="1"/>
          </p:cNvSpPr>
          <p:nvPr>
            <p:ph sz="half" idx="2"/>
          </p:nvPr>
        </p:nvSpPr>
        <p:spPr/>
        <p:txBody>
          <a:bodyPr/>
          <a:lstStyle/>
          <a:p>
            <a:r>
              <a:rPr lang="en-US" sz="2400" dirty="0"/>
              <a:t>A06: Vulnerable and Outdated Components</a:t>
            </a:r>
          </a:p>
          <a:p>
            <a:r>
              <a:rPr lang="en-US" sz="2400" dirty="0"/>
              <a:t>A07: Identification and Authentication Failures</a:t>
            </a:r>
          </a:p>
          <a:p>
            <a:r>
              <a:rPr lang="en-US" sz="2400" dirty="0"/>
              <a:t>A08: Software and Data Integrity Failures</a:t>
            </a:r>
          </a:p>
          <a:p>
            <a:r>
              <a:rPr lang="en-US" sz="2400" dirty="0"/>
              <a:t>A09: Security Logging and Monitoring Failures</a:t>
            </a:r>
          </a:p>
          <a:p>
            <a:r>
              <a:rPr lang="en-US" sz="2400" dirty="0"/>
              <a:t>A10: Server-Side Request Forgery</a:t>
            </a:r>
          </a:p>
          <a:p>
            <a:endParaRPr lang="en-US" sz="2400" dirty="0"/>
          </a:p>
        </p:txBody>
      </p:sp>
      <p:sp>
        <p:nvSpPr>
          <p:cNvPr id="4" name="Slide Number Placeholder 3">
            <a:extLst>
              <a:ext uri="{FF2B5EF4-FFF2-40B4-BE49-F238E27FC236}">
                <a16:creationId xmlns:a16="http://schemas.microsoft.com/office/drawing/2014/main" id="{AB5A7673-AA00-4F43-95C6-195C11CD1C0D}"/>
              </a:ext>
            </a:extLst>
          </p:cNvPr>
          <p:cNvSpPr>
            <a:spLocks noGrp="1"/>
          </p:cNvSpPr>
          <p:nvPr>
            <p:ph type="sldNum" sz="quarter" idx="10"/>
          </p:nvPr>
        </p:nvSpPr>
        <p:spPr/>
        <p:txBody>
          <a:bodyPr/>
          <a:lstStyle/>
          <a:p>
            <a:pPr>
              <a:defRPr/>
            </a:pPr>
            <a:fld id="{9B6094BF-851E-4167-8E79-A9D16EF5596A}" type="slidenum">
              <a:rPr lang="en-US" altLang="en-US" smtClean="0"/>
              <a:pPr>
                <a:defRPr/>
              </a:pPr>
              <a:t>5</a:t>
            </a:fld>
            <a:endParaRPr lang="en-US" altLang="en-US" dirty="0"/>
          </a:p>
        </p:txBody>
      </p:sp>
      <p:pic>
        <p:nvPicPr>
          <p:cNvPr id="8" name="Picture 2" descr="OWASP Top 10:2021">
            <a:extLst>
              <a:ext uri="{FF2B5EF4-FFF2-40B4-BE49-F238E27FC236}">
                <a16:creationId xmlns:a16="http://schemas.microsoft.com/office/drawing/2014/main" id="{14CFC902-54AA-4845-86E5-9011B2072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12" y="258113"/>
            <a:ext cx="3765067" cy="205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30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8AB7-B956-42D1-ADE0-B46ADAA52F47}"/>
              </a:ext>
            </a:extLst>
          </p:cNvPr>
          <p:cNvSpPr>
            <a:spLocks noGrp="1"/>
          </p:cNvSpPr>
          <p:nvPr>
            <p:ph type="title"/>
          </p:nvPr>
        </p:nvSpPr>
        <p:spPr/>
        <p:txBody>
          <a:bodyPr/>
          <a:lstStyle/>
          <a:p>
            <a:r>
              <a:rPr lang="en-US" dirty="0"/>
              <a:t>Tools and Application to OWASP Top 10</a:t>
            </a:r>
          </a:p>
        </p:txBody>
      </p:sp>
      <p:sp>
        <p:nvSpPr>
          <p:cNvPr id="3" name="Content Placeholder 2">
            <a:extLst>
              <a:ext uri="{FF2B5EF4-FFF2-40B4-BE49-F238E27FC236}">
                <a16:creationId xmlns:a16="http://schemas.microsoft.com/office/drawing/2014/main" id="{086CD156-C7EF-4459-B0AA-919D7383BEEB}"/>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lvl="1"/>
            <a:r>
              <a:rPr lang="en-US" dirty="0"/>
              <a:t>Testing modes enabled by tools </a:t>
            </a:r>
          </a:p>
          <a:p>
            <a:pPr lvl="2"/>
            <a:r>
              <a:rPr lang="en-US" dirty="0"/>
              <a:t>A (automated) or M (manual)</a:t>
            </a:r>
          </a:p>
        </p:txBody>
      </p:sp>
      <p:sp>
        <p:nvSpPr>
          <p:cNvPr id="4" name="Slide Number Placeholder 3">
            <a:extLst>
              <a:ext uri="{FF2B5EF4-FFF2-40B4-BE49-F238E27FC236}">
                <a16:creationId xmlns:a16="http://schemas.microsoft.com/office/drawing/2014/main" id="{B716CF65-DE71-4596-9A8D-5356CD5CA83A}"/>
              </a:ext>
            </a:extLst>
          </p:cNvPr>
          <p:cNvSpPr>
            <a:spLocks noGrp="1"/>
          </p:cNvSpPr>
          <p:nvPr>
            <p:ph type="sldNum" sz="quarter" idx="10"/>
          </p:nvPr>
        </p:nvSpPr>
        <p:spPr/>
        <p:txBody>
          <a:bodyPr/>
          <a:lstStyle/>
          <a:p>
            <a:pPr>
              <a:defRPr/>
            </a:pPr>
            <a:fld id="{9B6094BF-851E-4167-8E79-A9D16EF5596A}" type="slidenum">
              <a:rPr lang="en-US" altLang="en-US" smtClean="0"/>
              <a:pPr>
                <a:defRPr/>
              </a:pPr>
              <a:t>6</a:t>
            </a:fld>
            <a:endParaRPr lang="en-US" altLang="en-US" dirty="0"/>
          </a:p>
        </p:txBody>
      </p:sp>
      <p:pic>
        <p:nvPicPr>
          <p:cNvPr id="5" name="Picture 4">
            <a:extLst>
              <a:ext uri="{FF2B5EF4-FFF2-40B4-BE49-F238E27FC236}">
                <a16:creationId xmlns:a16="http://schemas.microsoft.com/office/drawing/2014/main" id="{1972E81D-A555-4FAA-BEAE-0CBCD209C571}"/>
              </a:ext>
            </a:extLst>
          </p:cNvPr>
          <p:cNvPicPr>
            <a:picLocks noChangeAspect="1"/>
          </p:cNvPicPr>
          <p:nvPr/>
        </p:nvPicPr>
        <p:blipFill>
          <a:blip r:embed="rId2"/>
          <a:stretch>
            <a:fillRect/>
          </a:stretch>
        </p:blipFill>
        <p:spPr>
          <a:xfrm>
            <a:off x="612107" y="1447800"/>
            <a:ext cx="7919785" cy="3244764"/>
          </a:xfrm>
          <a:prstGeom prst="rect">
            <a:avLst/>
          </a:prstGeom>
        </p:spPr>
      </p:pic>
    </p:spTree>
    <p:extLst>
      <p:ext uri="{BB962C8B-B14F-4D97-AF65-F5344CB8AC3E}">
        <p14:creationId xmlns:p14="http://schemas.microsoft.com/office/powerpoint/2010/main" val="45541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618F-DE88-4AE9-A406-1AF4636539BF}"/>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727666B1-7340-4571-AEAB-A9C600C4C952}"/>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lvl="1"/>
            <a:r>
              <a:rPr lang="en-US" sz="2000" b="1" dirty="0"/>
              <a:t>T</a:t>
            </a:r>
            <a:r>
              <a:rPr lang="en-US" sz="2000" dirty="0"/>
              <a:t> – vector of discrete time interval (approximately 5 hours each)</a:t>
            </a:r>
          </a:p>
          <a:p>
            <a:pPr lvl="1"/>
            <a:r>
              <a:rPr lang="en-US" sz="2000" b="1" dirty="0"/>
              <a:t>K</a:t>
            </a:r>
            <a:r>
              <a:rPr lang="en-US" sz="2000" dirty="0"/>
              <a:t> – vector of number of vulnerabilities discovered in each time interval</a:t>
            </a:r>
          </a:p>
          <a:p>
            <a:pPr lvl="1"/>
            <a:r>
              <a:rPr lang="en-US" sz="2000" b="1" i="1" dirty="0"/>
              <a:t>A##</a:t>
            </a:r>
            <a:r>
              <a:rPr lang="en-US" sz="2000" dirty="0"/>
              <a:t> – Number of OWASP Top 10 category vulnerabilities discovered</a:t>
            </a:r>
          </a:p>
          <a:p>
            <a:pPr lvl="1"/>
            <a:r>
              <a:rPr lang="en-US" sz="2000" b="1" dirty="0"/>
              <a:t>Z</a:t>
            </a:r>
            <a:r>
              <a:rPr lang="en-US" sz="2000" dirty="0"/>
              <a:t>, </a:t>
            </a:r>
            <a:r>
              <a:rPr lang="en-US" sz="2000" b="1" dirty="0"/>
              <a:t>B</a:t>
            </a:r>
            <a:r>
              <a:rPr lang="en-US" sz="2000" dirty="0"/>
              <a:t>, </a:t>
            </a:r>
            <a:r>
              <a:rPr lang="en-US" sz="2000" b="1" dirty="0"/>
              <a:t>M</a:t>
            </a:r>
            <a:r>
              <a:rPr lang="en-US" sz="2000" dirty="0"/>
              <a:t> – vector of seconds spent executing tools (Zap, Burp, or manual inspection)</a:t>
            </a:r>
          </a:p>
        </p:txBody>
      </p:sp>
      <p:sp>
        <p:nvSpPr>
          <p:cNvPr id="4" name="Slide Number Placeholder 3">
            <a:extLst>
              <a:ext uri="{FF2B5EF4-FFF2-40B4-BE49-F238E27FC236}">
                <a16:creationId xmlns:a16="http://schemas.microsoft.com/office/drawing/2014/main" id="{7E2EAF69-8113-4F1C-8F5B-FCBBA10A4A67}"/>
              </a:ext>
            </a:extLst>
          </p:cNvPr>
          <p:cNvSpPr>
            <a:spLocks noGrp="1"/>
          </p:cNvSpPr>
          <p:nvPr>
            <p:ph type="sldNum" sz="quarter" idx="10"/>
          </p:nvPr>
        </p:nvSpPr>
        <p:spPr/>
        <p:txBody>
          <a:bodyPr/>
          <a:lstStyle/>
          <a:p>
            <a:pPr>
              <a:defRPr/>
            </a:pPr>
            <a:fld id="{9B6094BF-851E-4167-8E79-A9D16EF5596A}" type="slidenum">
              <a:rPr lang="en-US" altLang="en-US" smtClean="0"/>
              <a:pPr>
                <a:defRPr/>
              </a:pPr>
              <a:t>7</a:t>
            </a:fld>
            <a:endParaRPr lang="en-US" altLang="en-US" dirty="0"/>
          </a:p>
        </p:txBody>
      </p:sp>
      <p:pic>
        <p:nvPicPr>
          <p:cNvPr id="5" name="Picture 4">
            <a:extLst>
              <a:ext uri="{FF2B5EF4-FFF2-40B4-BE49-F238E27FC236}">
                <a16:creationId xmlns:a16="http://schemas.microsoft.com/office/drawing/2014/main" id="{FDC02BBD-5EEE-471B-B883-8ACB620696AF}"/>
              </a:ext>
            </a:extLst>
          </p:cNvPr>
          <p:cNvPicPr>
            <a:picLocks noChangeAspect="1"/>
          </p:cNvPicPr>
          <p:nvPr/>
        </p:nvPicPr>
        <p:blipFill>
          <a:blip r:embed="rId2"/>
          <a:stretch>
            <a:fillRect/>
          </a:stretch>
        </p:blipFill>
        <p:spPr>
          <a:xfrm>
            <a:off x="5316" y="1008693"/>
            <a:ext cx="9144000" cy="3106107"/>
          </a:xfrm>
          <a:prstGeom prst="rect">
            <a:avLst/>
          </a:prstGeom>
        </p:spPr>
      </p:pic>
    </p:spTree>
    <p:extLst>
      <p:ext uri="{BB962C8B-B14F-4D97-AF65-F5344CB8AC3E}">
        <p14:creationId xmlns:p14="http://schemas.microsoft.com/office/powerpoint/2010/main" val="197539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9F63-CF17-4F2E-9FBD-7F7F8257F4C5}"/>
              </a:ext>
            </a:extLst>
          </p:cNvPr>
          <p:cNvSpPr>
            <a:spLocks noGrp="1"/>
          </p:cNvSpPr>
          <p:nvPr>
            <p:ph type="title"/>
          </p:nvPr>
        </p:nvSpPr>
        <p:spPr/>
        <p:txBody>
          <a:bodyPr/>
          <a:lstStyle/>
          <a:p>
            <a:r>
              <a:rPr lang="en-US" dirty="0"/>
              <a:t>Discrete Cox Proportional Hazards NHPP SRGM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CF04D5-1253-475F-8F1D-7725E4C65769}"/>
                  </a:ext>
                </a:extLst>
              </p:cNvPr>
              <p:cNvSpPr>
                <a:spLocks noGrp="1"/>
              </p:cNvSpPr>
              <p:nvPr>
                <p:ph idx="1"/>
              </p:nvPr>
            </p:nvSpPr>
            <p:spPr/>
            <p:txBody>
              <a:bodyPr/>
              <a:lstStyle/>
              <a:p>
                <a:r>
                  <a:rPr lang="en-US" sz="1800" dirty="0"/>
                  <a:t>MVF predicts number of vulnerabilities discovered up to and including </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𝑛</m:t>
                        </m:r>
                      </m:e>
                      <m:sup>
                        <m:r>
                          <a:rPr lang="en-US" sz="1800" i="1" dirty="0">
                            <a:latin typeface="Cambria Math" panose="02040503050406030204" pitchFamily="18" charset="0"/>
                          </a:rPr>
                          <m:t>𝑡h</m:t>
                        </m:r>
                      </m:sup>
                    </m:sSup>
                  </m:oMath>
                </a14:m>
                <a:r>
                  <a:rPr lang="en-US" sz="1800" i="1" dirty="0"/>
                  <a:t> </a:t>
                </a:r>
                <a:r>
                  <a:rPr lang="en-US" sz="1800" dirty="0"/>
                  <a:t>interval </a:t>
                </a:r>
              </a:p>
              <a:p>
                <a:pPr marL="0" indent="0">
                  <a:buNone/>
                </a:pPr>
                <a14:m>
                  <m:oMathPara xmlns:m="http://schemas.openxmlformats.org/officeDocument/2006/math">
                    <m:oMathParaPr>
                      <m:jc m:val="right"/>
                    </m:oMathParaPr>
                    <m:oMath xmlns:m="http://schemas.openxmlformats.org/officeDocument/2006/math">
                      <m:r>
                        <a:rPr lang="en-US" sz="1800" i="1">
                          <a:latin typeface="Cambria Math" panose="02040503050406030204" pitchFamily="18" charset="0"/>
                          <a:cs typeface="Times New Roman" panose="02020603050405020304" pitchFamily="18" charset="0"/>
                        </a:rPr>
                        <m:t>𝑚</m:t>
                      </m:r>
                      <m:d>
                        <m:dPr>
                          <m:ctrlPr>
                            <a:rPr lang="en-US" sz="1800" i="1">
                              <a:latin typeface="Cambria Math" panose="02040503050406030204" pitchFamily="18" charset="0"/>
                              <a:cs typeface="Times New Roman" panose="02020603050405020304" pitchFamily="18" charset="0"/>
                            </a:rPr>
                          </m:ctrlPr>
                        </m:dPr>
                        <m:e>
                          <m:r>
                            <a:rPr lang="en-US" sz="1800" i="1">
                              <a:latin typeface="Cambria Math" panose="02040503050406030204" pitchFamily="18" charset="0"/>
                              <a:cs typeface="Times New Roman" panose="02020603050405020304" pitchFamily="18" charset="0"/>
                            </a:rPr>
                            <m:t>𝑥</m:t>
                          </m:r>
                        </m:e>
                      </m:d>
                      <m:r>
                        <a:rPr lang="en-US" sz="1800" i="1">
                          <a:latin typeface="Cambria Math" panose="02040503050406030204" pitchFamily="18" charset="0"/>
                          <a:cs typeface="Times New Roman" panose="02020603050405020304" pitchFamily="18" charset="0"/>
                        </a:rPr>
                        <m:t>=</m:t>
                      </m:r>
                      <m:r>
                        <a:rPr lang="en-US" sz="1800" i="1">
                          <a:latin typeface="Cambria Math" panose="02040503050406030204" pitchFamily="18" charset="0"/>
                          <a:cs typeface="Times New Roman" panose="02020603050405020304" pitchFamily="18" charset="0"/>
                        </a:rPr>
                        <m:t>𝜔</m:t>
                      </m:r>
                      <m:nary>
                        <m:naryPr>
                          <m:chr m:val="∑"/>
                          <m:ctrlPr>
                            <a:rPr lang="en-US" sz="1800" i="1">
                              <a:latin typeface="Cambria Math" panose="02040503050406030204" pitchFamily="18" charset="0"/>
                              <a:cs typeface="Times New Roman" panose="02020603050405020304" pitchFamily="18" charset="0"/>
                            </a:rPr>
                          </m:ctrlPr>
                        </m:naryPr>
                        <m:sub>
                          <m:r>
                            <m:rPr>
                              <m:brk m:alnAt="23"/>
                            </m:rPr>
                            <a:rPr lang="en-US" sz="1800" i="1">
                              <a:latin typeface="Cambria Math" panose="02040503050406030204" pitchFamily="18" charset="0"/>
                              <a:cs typeface="Times New Roman" panose="02020603050405020304" pitchFamily="18" charset="0"/>
                            </a:rPr>
                            <m:t>𝑖</m:t>
                          </m:r>
                          <m:r>
                            <a:rPr lang="en-US" sz="1800" i="1">
                              <a:latin typeface="Cambria Math" panose="02040503050406030204" pitchFamily="18" charset="0"/>
                              <a:cs typeface="Times New Roman" panose="02020603050405020304" pitchFamily="18" charset="0"/>
                            </a:rPr>
                            <m:t>=1</m:t>
                          </m:r>
                        </m:sub>
                        <m:sup>
                          <m:r>
                            <a:rPr lang="en-US" sz="1800" i="1">
                              <a:latin typeface="Cambria Math" panose="02040503050406030204" pitchFamily="18" charset="0"/>
                              <a:cs typeface="Times New Roman" panose="02020603050405020304" pitchFamily="18" charset="0"/>
                            </a:rPr>
                            <m:t>𝑛</m:t>
                          </m:r>
                        </m:sup>
                        <m:e>
                          <m:sSub>
                            <m:sSubPr>
                              <m:ctrlPr>
                                <a:rPr lang="en-US" sz="1800" i="1">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cs typeface="Times New Roman" panose="02020603050405020304" pitchFamily="18" charset="0"/>
                                </a:rPr>
                                <m:t>𝑝</m:t>
                              </m:r>
                            </m:e>
                            <m:sub>
                              <m:r>
                                <a:rPr lang="en-US" sz="1800" i="1">
                                  <a:latin typeface="Cambria Math" panose="02040503050406030204" pitchFamily="18" charset="0"/>
                                  <a:cs typeface="Times New Roman" panose="02020603050405020304" pitchFamily="18" charset="0"/>
                                </a:rPr>
                                <m:t>𝑖</m:t>
                              </m:r>
                              <m:r>
                                <a:rPr lang="en-US" sz="1800" i="1">
                                  <a:latin typeface="Cambria Math" panose="02040503050406030204" pitchFamily="18" charset="0"/>
                                  <a:cs typeface="Times New Roman" panose="02020603050405020304" pitchFamily="18" charset="0"/>
                                </a:rPr>
                                <m:t>,</m:t>
                              </m:r>
                              <m:sSub>
                                <m:sSubPr>
                                  <m:ctrlPr>
                                    <a:rPr lang="en-US" sz="1800" i="1">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cs typeface="Times New Roman" panose="02020603050405020304" pitchFamily="18" charset="0"/>
                                    </a:rPr>
                                    <m:t>𝑥</m:t>
                                  </m:r>
                                </m:e>
                                <m:sub>
                                  <m:r>
                                    <a:rPr lang="en-US" sz="1800" i="1">
                                      <a:latin typeface="Cambria Math" panose="02040503050406030204" pitchFamily="18" charset="0"/>
                                      <a:cs typeface="Times New Roman" panose="02020603050405020304" pitchFamily="18" charset="0"/>
                                    </a:rPr>
                                    <m:t>𝑖</m:t>
                                  </m:r>
                                </m:sub>
                              </m:sSub>
                            </m:sub>
                          </m:sSub>
                          <m:r>
                            <a:rPr lang="en-US" sz="1800" i="1">
                              <a:latin typeface="Cambria Math" panose="02040503050406030204" pitchFamily="18" charset="0"/>
                              <a:cs typeface="Times New Roman" panose="02020603050405020304" pitchFamily="18" charset="0"/>
                            </a:rPr>
                            <m:t> </m:t>
                          </m:r>
                        </m:e>
                      </m:nary>
                      <m:r>
                        <a:rPr lang="en-US" sz="1800" i="1">
                          <a:latin typeface="Cambria Math" panose="02040503050406030204" pitchFamily="18" charset="0"/>
                          <a:cs typeface="Times New Roman" panose="02020603050405020304" pitchFamily="18" charset="0"/>
                        </a:rPr>
                        <m:t>                                                   (1)</m:t>
                      </m:r>
                    </m:oMath>
                  </m:oMathPara>
                </a14:m>
                <a:endParaRPr lang="en-US" sz="1800" dirty="0">
                  <a:latin typeface="Times New Roman" panose="02020603050405020304" pitchFamily="18" charset="0"/>
                  <a:cs typeface="Times New Roman" panose="02020603050405020304" pitchFamily="18" charset="0"/>
                </a:endParaRPr>
              </a:p>
              <a:p>
                <a:pPr lvl="1"/>
                <a:r>
                  <a:rPr lang="en-US" sz="1800" dirty="0"/>
                  <a:t>Given covariates </a:t>
                </a:r>
                <a14:m>
                  <m:oMath xmlns:m="http://schemas.openxmlformats.org/officeDocument/2006/math">
                    <m:r>
                      <a:rPr lang="en-US" sz="1800" i="1" dirty="0" smtClean="0">
                        <a:latin typeface="Cambria Math" panose="02040503050406030204" pitchFamily="18" charset="0"/>
                      </a:rPr>
                      <m:t>𝑥</m:t>
                    </m:r>
                  </m:oMath>
                </a14:m>
                <a:r>
                  <a:rPr lang="en-US" sz="1800" i="1" dirty="0"/>
                  <a:t>, </a:t>
                </a:r>
                <a:r>
                  <a:rPr lang="en-US" sz="1800" dirty="0"/>
                  <a:t>where </a:t>
                </a:r>
                <a14:m>
                  <m:oMath xmlns:m="http://schemas.openxmlformats.org/officeDocument/2006/math">
                    <m:r>
                      <a:rPr lang="en-US" sz="1800" i="1" smtClean="0">
                        <a:latin typeface="Cambria Math" panose="02040503050406030204" pitchFamily="18" charset="0"/>
                        <a:ea typeface="Cambria Math" panose="02040503050406030204" pitchFamily="18" charset="0"/>
                      </a:rPr>
                      <m:t>𝜔</m:t>
                    </m:r>
                    <m:r>
                      <a:rPr lang="en-US" sz="1800" b="0" i="1" smtClean="0">
                        <a:latin typeface="Cambria Math" panose="02040503050406030204" pitchFamily="18" charset="0"/>
                        <a:ea typeface="Cambria Math" panose="02040503050406030204" pitchFamily="18" charset="0"/>
                      </a:rPr>
                      <m:t>&gt;0</m:t>
                    </m:r>
                  </m:oMath>
                </a14:m>
                <a:r>
                  <a:rPr lang="en-US" sz="1800" dirty="0"/>
                  <a:t> denotes number of vulnerabilities that would be discovered with infinite testing</a:t>
                </a:r>
              </a:p>
              <a:p>
                <a:r>
                  <a:rPr lang="en-US" sz="1800" dirty="0"/>
                  <a:t>Probability that vulnerability discovered in interval </a:t>
                </a:r>
                <a:r>
                  <a:rPr lang="en-US" sz="1800" i="1" dirty="0"/>
                  <a:t>i</a:t>
                </a:r>
                <a:r>
                  <a:rPr lang="en-US" sz="1800" dirty="0"/>
                  <a:t>, given it was not discovered in first </a:t>
                </a:r>
                <a14:m>
                  <m:oMath xmlns:m="http://schemas.openxmlformats.org/officeDocument/2006/math">
                    <m:r>
                      <a:rPr lang="en-US" sz="1800" i="1" dirty="0">
                        <a:latin typeface="Cambria Math" panose="02040503050406030204" pitchFamily="18" charset="0"/>
                      </a:rPr>
                      <m:t>(</m:t>
                    </m:r>
                    <m:r>
                      <a:rPr lang="en-US" sz="1800" i="1" dirty="0">
                        <a:latin typeface="Cambria Math" panose="02040503050406030204" pitchFamily="18" charset="0"/>
                      </a:rPr>
                      <m:t>𝑖</m:t>
                    </m:r>
                    <m:r>
                      <a:rPr lang="en-US" sz="1800" i="1" dirty="0">
                        <a:latin typeface="Cambria Math" panose="02040503050406030204" pitchFamily="18" charset="0"/>
                      </a:rPr>
                      <m:t> − 1)</m:t>
                    </m:r>
                  </m:oMath>
                </a14:m>
                <a:r>
                  <a:rPr lang="en-US" sz="1800" dirty="0"/>
                  <a:t> intervals</a:t>
                </a:r>
              </a:p>
              <a:p>
                <a:pPr marL="0" indent="0">
                  <a:buNone/>
                </a:pPr>
                <a14:m>
                  <m:oMathPara xmlns:m="http://schemas.openxmlformats.org/officeDocument/2006/math">
                    <m:oMathParaPr>
                      <m:jc m:val="right"/>
                    </m:oMathParaPr>
                    <m:oMath xmlns:m="http://schemas.openxmlformats.org/officeDocument/2006/math">
                      <m:sSub>
                        <m:sSubPr>
                          <m:ctrlPr>
                            <a:rPr lang="en-US" sz="1800" i="1">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cs typeface="Times New Roman" panose="02020603050405020304" pitchFamily="18" charset="0"/>
                            </a:rPr>
                            <m:t>𝑝</m:t>
                          </m:r>
                        </m:e>
                        <m:sub>
                          <m:r>
                            <a:rPr lang="en-US" sz="1800" i="1">
                              <a:latin typeface="Cambria Math" panose="02040503050406030204" pitchFamily="18" charset="0"/>
                              <a:cs typeface="Times New Roman" panose="02020603050405020304" pitchFamily="18" charset="0"/>
                            </a:rPr>
                            <m:t>𝑖</m:t>
                          </m:r>
                          <m:r>
                            <a:rPr lang="en-US" sz="1800" i="1">
                              <a:latin typeface="Cambria Math" panose="02040503050406030204" pitchFamily="18" charset="0"/>
                              <a:cs typeface="Times New Roman" panose="02020603050405020304" pitchFamily="18" charset="0"/>
                            </a:rPr>
                            <m:t>,</m:t>
                          </m:r>
                          <m:sSub>
                            <m:sSubPr>
                              <m:ctrlPr>
                                <a:rPr lang="en-US" sz="1800" i="1">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cs typeface="Times New Roman" panose="02020603050405020304" pitchFamily="18" charset="0"/>
                                </a:rPr>
                                <m:t>𝑥</m:t>
                              </m:r>
                            </m:e>
                            <m:sub>
                              <m:r>
                                <a:rPr lang="en-US" sz="1800" i="1">
                                  <a:latin typeface="Cambria Math" panose="02040503050406030204" pitchFamily="18" charset="0"/>
                                  <a:cs typeface="Times New Roman" panose="02020603050405020304" pitchFamily="18" charset="0"/>
                                </a:rPr>
                                <m:t>𝑖</m:t>
                              </m:r>
                            </m:sub>
                          </m:sSub>
                        </m:sub>
                      </m:sSub>
                      <m:r>
                        <a:rPr lang="en-US" sz="1800" i="1">
                          <a:latin typeface="Cambria Math" panose="02040503050406030204" pitchFamily="18" charset="0"/>
                          <a:cs typeface="Times New Roman" panose="02020603050405020304" pitchFamily="18" charset="0"/>
                        </a:rPr>
                        <m:t>=</m:t>
                      </m:r>
                      <m:d>
                        <m:dPr>
                          <m:ctrlPr>
                            <a:rPr lang="en-US" sz="1800" i="1">
                              <a:latin typeface="Cambria Math" panose="02040503050406030204" pitchFamily="18" charset="0"/>
                              <a:cs typeface="Times New Roman" panose="02020603050405020304" pitchFamily="18" charset="0"/>
                            </a:rPr>
                          </m:ctrlPr>
                        </m:dPr>
                        <m:e>
                          <m:r>
                            <a:rPr lang="en-US" sz="1800" i="1">
                              <a:latin typeface="Cambria Math" panose="02040503050406030204" pitchFamily="18" charset="0"/>
                              <a:cs typeface="Times New Roman" panose="02020603050405020304" pitchFamily="18" charset="0"/>
                            </a:rPr>
                            <m:t>1−</m:t>
                          </m:r>
                          <m:sSup>
                            <m:sSupPr>
                              <m:ctrlPr>
                                <a:rPr lang="en-US" sz="1800" i="1">
                                  <a:latin typeface="Cambria Math" panose="02040503050406030204" pitchFamily="18" charset="0"/>
                                  <a:cs typeface="Times New Roman" panose="02020603050405020304" pitchFamily="18" charset="0"/>
                                </a:rPr>
                              </m:ctrlPr>
                            </m:sSupPr>
                            <m:e>
                              <m:d>
                                <m:dPr>
                                  <m:ctrlPr>
                                    <a:rPr lang="en-US" sz="1800" i="1">
                                      <a:latin typeface="Cambria Math" panose="02040503050406030204" pitchFamily="18" charset="0"/>
                                      <a:cs typeface="Times New Roman" panose="02020603050405020304" pitchFamily="18" charset="0"/>
                                    </a:rPr>
                                  </m:ctrlPr>
                                </m:dPr>
                                <m:e>
                                  <m:r>
                                    <a:rPr lang="en-US" sz="1800" i="1">
                                      <a:latin typeface="Cambria Math" panose="02040503050406030204" pitchFamily="18" charset="0"/>
                                      <a:cs typeface="Times New Roman" panose="02020603050405020304" pitchFamily="18" charset="0"/>
                                    </a:rPr>
                                    <m:t>1−</m:t>
                                  </m:r>
                                  <m:r>
                                    <a:rPr lang="en-US" sz="1800" i="1">
                                      <a:latin typeface="Cambria Math" panose="02040503050406030204" pitchFamily="18" charset="0"/>
                                      <a:cs typeface="Times New Roman" panose="02020603050405020304" pitchFamily="18" charset="0"/>
                                    </a:rPr>
                                    <m:t>h</m:t>
                                  </m:r>
                                  <m:d>
                                    <m:dPr>
                                      <m:ctrlPr>
                                        <a:rPr lang="en-US" sz="1800" i="1">
                                          <a:latin typeface="Cambria Math" panose="02040503050406030204" pitchFamily="18" charset="0"/>
                                          <a:cs typeface="Times New Roman" panose="02020603050405020304" pitchFamily="18" charset="0"/>
                                        </a:rPr>
                                      </m:ctrlPr>
                                    </m:dPr>
                                    <m:e>
                                      <m:r>
                                        <a:rPr lang="en-US" sz="1800" i="1">
                                          <a:latin typeface="Cambria Math" panose="02040503050406030204" pitchFamily="18" charset="0"/>
                                          <a:cs typeface="Times New Roman" panose="02020603050405020304" pitchFamily="18" charset="0"/>
                                        </a:rPr>
                                        <m:t>𝑖</m:t>
                                      </m:r>
                                    </m:e>
                                  </m:d>
                                </m:e>
                              </m:d>
                            </m:e>
                            <m:sup>
                              <m:r>
                                <a:rPr lang="en-US" sz="1800" i="1">
                                  <a:latin typeface="Cambria Math" panose="02040503050406030204" pitchFamily="18" charset="0"/>
                                  <a:cs typeface="Times New Roman" panose="02020603050405020304" pitchFamily="18" charset="0"/>
                                </a:rPr>
                                <m:t>𝑔</m:t>
                              </m:r>
                              <m:d>
                                <m:dPr>
                                  <m:ctrlPr>
                                    <a:rPr lang="en-US" sz="1800" i="1">
                                      <a:latin typeface="Cambria Math" panose="02040503050406030204" pitchFamily="18" charset="0"/>
                                      <a:cs typeface="Times New Roman" panose="02020603050405020304" pitchFamily="18" charset="0"/>
                                    </a:rPr>
                                  </m:ctrlPr>
                                </m:dPr>
                                <m:e>
                                  <m:sSub>
                                    <m:sSubPr>
                                      <m:ctrlPr>
                                        <a:rPr lang="en-US" sz="1800" i="1">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cs typeface="Times New Roman" panose="02020603050405020304" pitchFamily="18" charset="0"/>
                                        </a:rPr>
                                        <m:t>𝑥</m:t>
                                      </m:r>
                                    </m:e>
                                    <m:sub>
                                      <m:r>
                                        <a:rPr lang="en-US" sz="1800" i="1">
                                          <a:latin typeface="Cambria Math" panose="02040503050406030204" pitchFamily="18" charset="0"/>
                                          <a:cs typeface="Times New Roman" panose="02020603050405020304" pitchFamily="18" charset="0"/>
                                        </a:rPr>
                                        <m:t>𝑖</m:t>
                                      </m:r>
                                    </m:sub>
                                  </m:sSub>
                                  <m:r>
                                    <a:rPr lang="en-US" sz="1800" i="1">
                                      <a:latin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rPr>
                                    <m:t>𝛽</m:t>
                                  </m:r>
                                </m:e>
                              </m:d>
                            </m:sup>
                          </m:sSup>
                        </m:e>
                      </m:d>
                      <m:nary>
                        <m:naryPr>
                          <m:chr m:val="∏"/>
                          <m:ctrlPr>
                            <a:rPr lang="en-US" sz="1800" i="1">
                              <a:latin typeface="Cambria Math" panose="02040503050406030204" pitchFamily="18" charset="0"/>
                              <a:cs typeface="Times New Roman" panose="02020603050405020304" pitchFamily="18" charset="0"/>
                            </a:rPr>
                          </m:ctrlPr>
                        </m:naryPr>
                        <m:sub>
                          <m:r>
                            <m:rPr>
                              <m:brk m:alnAt="23"/>
                            </m:rPr>
                            <a:rPr lang="en-US" sz="1800" i="1">
                              <a:latin typeface="Cambria Math" panose="02040503050406030204" pitchFamily="18" charset="0"/>
                              <a:cs typeface="Times New Roman" panose="02020603050405020304" pitchFamily="18" charset="0"/>
                            </a:rPr>
                            <m:t>𝑘</m:t>
                          </m:r>
                          <m:r>
                            <a:rPr lang="en-US" sz="1800" i="1">
                              <a:latin typeface="Cambria Math" panose="02040503050406030204" pitchFamily="18" charset="0"/>
                              <a:cs typeface="Times New Roman" panose="02020603050405020304" pitchFamily="18" charset="0"/>
                            </a:rPr>
                            <m:t>=1</m:t>
                          </m:r>
                        </m:sub>
                        <m:sup>
                          <m:r>
                            <a:rPr lang="en-US" sz="1800" i="1">
                              <a:latin typeface="Cambria Math" panose="02040503050406030204" pitchFamily="18" charset="0"/>
                              <a:cs typeface="Times New Roman" panose="02020603050405020304" pitchFamily="18" charset="0"/>
                            </a:rPr>
                            <m:t>𝑖</m:t>
                          </m:r>
                          <m:r>
                            <a:rPr lang="en-US" sz="1800" i="1">
                              <a:latin typeface="Cambria Math" panose="02040503050406030204" pitchFamily="18" charset="0"/>
                              <a:cs typeface="Times New Roman" panose="02020603050405020304" pitchFamily="18" charset="0"/>
                            </a:rPr>
                            <m:t>−1</m:t>
                          </m:r>
                        </m:sup>
                        <m:e>
                          <m:sSup>
                            <m:sSupPr>
                              <m:ctrlPr>
                                <a:rPr lang="en-US" sz="1800" i="1">
                                  <a:latin typeface="Cambria Math" panose="02040503050406030204" pitchFamily="18" charset="0"/>
                                  <a:cs typeface="Times New Roman" panose="02020603050405020304" pitchFamily="18" charset="0"/>
                                </a:rPr>
                              </m:ctrlPr>
                            </m:sSupPr>
                            <m:e>
                              <m:d>
                                <m:dPr>
                                  <m:ctrlPr>
                                    <a:rPr lang="en-US" sz="1800" i="1">
                                      <a:latin typeface="Cambria Math" panose="02040503050406030204" pitchFamily="18" charset="0"/>
                                      <a:cs typeface="Times New Roman" panose="02020603050405020304" pitchFamily="18" charset="0"/>
                                    </a:rPr>
                                  </m:ctrlPr>
                                </m:dPr>
                                <m:e>
                                  <m:r>
                                    <a:rPr lang="en-US" sz="1800" i="1">
                                      <a:latin typeface="Cambria Math" panose="02040503050406030204" pitchFamily="18" charset="0"/>
                                      <a:cs typeface="Times New Roman" panose="02020603050405020304" pitchFamily="18" charset="0"/>
                                    </a:rPr>
                                    <m:t>1−</m:t>
                                  </m:r>
                                  <m:r>
                                    <a:rPr lang="en-US" sz="1800" i="1">
                                      <a:latin typeface="Cambria Math" panose="02040503050406030204" pitchFamily="18" charset="0"/>
                                      <a:cs typeface="Times New Roman" panose="02020603050405020304" pitchFamily="18" charset="0"/>
                                    </a:rPr>
                                    <m:t>h</m:t>
                                  </m:r>
                                  <m:d>
                                    <m:dPr>
                                      <m:ctrlPr>
                                        <a:rPr lang="en-US" sz="1800" i="1">
                                          <a:latin typeface="Cambria Math" panose="02040503050406030204" pitchFamily="18" charset="0"/>
                                          <a:cs typeface="Times New Roman" panose="02020603050405020304" pitchFamily="18" charset="0"/>
                                        </a:rPr>
                                      </m:ctrlPr>
                                    </m:dPr>
                                    <m:e>
                                      <m:r>
                                        <a:rPr lang="en-US" sz="1800" i="1">
                                          <a:latin typeface="Cambria Math" panose="02040503050406030204" pitchFamily="18" charset="0"/>
                                          <a:cs typeface="Times New Roman" panose="02020603050405020304" pitchFamily="18" charset="0"/>
                                        </a:rPr>
                                        <m:t>𝑘</m:t>
                                      </m:r>
                                    </m:e>
                                  </m:d>
                                </m:e>
                              </m:d>
                            </m:e>
                            <m:sup>
                              <m:r>
                                <a:rPr lang="en-US" sz="1800" i="1">
                                  <a:latin typeface="Cambria Math" panose="02040503050406030204" pitchFamily="18" charset="0"/>
                                  <a:cs typeface="Times New Roman" panose="02020603050405020304" pitchFamily="18" charset="0"/>
                                </a:rPr>
                                <m:t>𝑔</m:t>
                              </m:r>
                              <m:d>
                                <m:dPr>
                                  <m:ctrlPr>
                                    <a:rPr lang="en-US" sz="1800" i="1">
                                      <a:latin typeface="Cambria Math" panose="02040503050406030204" pitchFamily="18" charset="0"/>
                                      <a:cs typeface="Times New Roman" panose="02020603050405020304" pitchFamily="18" charset="0"/>
                                    </a:rPr>
                                  </m:ctrlPr>
                                </m:dPr>
                                <m:e>
                                  <m:sSub>
                                    <m:sSubPr>
                                      <m:ctrlPr>
                                        <a:rPr lang="en-US" sz="1800" i="1">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cs typeface="Times New Roman" panose="02020603050405020304" pitchFamily="18" charset="0"/>
                                        </a:rPr>
                                        <m:t>𝑥</m:t>
                                      </m:r>
                                    </m:e>
                                    <m:sub>
                                      <m:r>
                                        <a:rPr lang="en-US" sz="1800" i="1">
                                          <a:latin typeface="Cambria Math" panose="02040503050406030204" pitchFamily="18" charset="0"/>
                                          <a:cs typeface="Times New Roman" panose="02020603050405020304" pitchFamily="18" charset="0"/>
                                        </a:rPr>
                                        <m:t>𝑘</m:t>
                                      </m:r>
                                    </m:sub>
                                  </m:sSub>
                                  <m:r>
                                    <a:rPr lang="en-US" sz="1800" i="1">
                                      <a:latin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rPr>
                                    <m:t>𝛽</m:t>
                                  </m:r>
                                </m:e>
                              </m:d>
                            </m:sup>
                          </m:sSup>
                        </m:e>
                      </m:nary>
                      <m:r>
                        <a:rPr lang="en-US" sz="1800" i="1">
                          <a:latin typeface="Cambria Math" panose="02040503050406030204" pitchFamily="18" charset="0"/>
                          <a:cs typeface="Times New Roman" panose="02020603050405020304" pitchFamily="18" charset="0"/>
                        </a:rPr>
                        <m:t>                (2)</m:t>
                      </m:r>
                    </m:oMath>
                  </m:oMathPara>
                </a14:m>
                <a:endParaRPr lang="en-US" sz="1800" dirty="0">
                  <a:latin typeface="Times New Roman" panose="02020603050405020304" pitchFamily="18" charset="0"/>
                  <a:cs typeface="Times New Roman" panose="02020603050405020304" pitchFamily="18" charset="0"/>
                </a:endParaRPr>
              </a:p>
              <a:p>
                <a:pPr lvl="1"/>
                <a14:m>
                  <m:oMath xmlns:m="http://schemas.openxmlformats.org/officeDocument/2006/math">
                    <m:r>
                      <a:rPr lang="en-US" sz="1800" i="1" dirty="0" smtClean="0">
                        <a:latin typeface="Cambria Math" panose="02040503050406030204" pitchFamily="18" charset="0"/>
                      </a:rPr>
                      <m:t>h</m:t>
                    </m:r>
                    <m:r>
                      <a:rPr lang="en-US" sz="1800" i="1" dirty="0" smtClean="0">
                        <a:latin typeface="Cambria Math" panose="02040503050406030204" pitchFamily="18" charset="0"/>
                      </a:rPr>
                      <m:t>(·)</m:t>
                    </m:r>
                  </m:oMath>
                </a14:m>
                <a:r>
                  <a:rPr lang="en-US" sz="1800" dirty="0"/>
                  <a:t> - baseline hazard function</a:t>
                </a:r>
              </a:p>
              <a:p>
                <a:pPr lvl="1"/>
                <a14:m>
                  <m:oMath xmlns:m="http://schemas.openxmlformats.org/officeDocument/2006/math">
                    <m:r>
                      <a:rPr lang="en-US" sz="1800" i="1" dirty="0">
                        <a:latin typeface="Cambria Math" panose="02040503050406030204" pitchFamily="18" charset="0"/>
                      </a:rPr>
                      <m:t>𝛽</m:t>
                    </m:r>
                  </m:oMath>
                </a14:m>
                <a:r>
                  <a:rPr lang="en-US" sz="1800" dirty="0"/>
                  <a:t> - vector of covariate coefficient within Cox proportional hazards model</a:t>
                </a:r>
              </a:p>
              <a:p>
                <a:pPr marL="0" indent="0">
                  <a:buNone/>
                </a:pPr>
                <a14:m>
                  <m:oMathPara xmlns:m="http://schemas.openxmlformats.org/officeDocument/2006/math">
                    <m:oMathParaPr>
                      <m:jc m:val="right"/>
                    </m:oMathParaPr>
                    <m:oMath xmlns:m="http://schemas.openxmlformats.org/officeDocument/2006/math">
                      <m:r>
                        <a:rPr lang="en-US" sz="1800" i="1">
                          <a:latin typeface="Cambria Math" panose="02040503050406030204" pitchFamily="18" charset="0"/>
                        </a:rPr>
                        <m:t>𝑔</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𝛽</m:t>
                          </m:r>
                        </m:e>
                      </m:d>
                      <m:r>
                        <a:rPr lang="en-US" sz="1800" i="1">
                          <a:latin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exp</m:t>
                          </m:r>
                        </m:fName>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2</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r>
                                    <a:rPr lang="en-US" sz="1800" i="1">
                                      <a:latin typeface="Cambria Math" panose="02040503050406030204" pitchFamily="18" charset="0"/>
                                    </a:rPr>
                                    <m:t>2</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𝑚</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𝑖𝑚</m:t>
                                  </m:r>
                                </m:sub>
                              </m:sSub>
                            </m:e>
                          </m:d>
                          <m:r>
                            <a:rPr lang="en-US" sz="1800" i="1">
                              <a:latin typeface="Cambria Math" panose="02040503050406030204" pitchFamily="18" charset="0"/>
                            </a:rPr>
                            <m:t>                        (3)</m:t>
                          </m:r>
                        </m:e>
                      </m:func>
                    </m:oMath>
                  </m:oMathPara>
                </a14:m>
                <a:br>
                  <a:rPr lang="en-US" sz="1800" dirty="0"/>
                </a:br>
                <a:endParaRPr lang="en-US" sz="1800" dirty="0"/>
              </a:p>
            </p:txBody>
          </p:sp>
        </mc:Choice>
        <mc:Fallback xmlns="">
          <p:sp>
            <p:nvSpPr>
              <p:cNvPr id="3" name="Content Placeholder 2">
                <a:extLst>
                  <a:ext uri="{FF2B5EF4-FFF2-40B4-BE49-F238E27FC236}">
                    <a16:creationId xmlns:a16="http://schemas.microsoft.com/office/drawing/2014/main" id="{CECF04D5-1253-475F-8F1D-7725E4C65769}"/>
                  </a:ext>
                </a:extLst>
              </p:cNvPr>
              <p:cNvSpPr>
                <a:spLocks noGrp="1" noRot="1" noChangeAspect="1" noMove="1" noResize="1" noEditPoints="1" noAdjustHandles="1" noChangeArrowheads="1" noChangeShapeType="1" noTextEdit="1"/>
              </p:cNvSpPr>
              <p:nvPr>
                <p:ph idx="1"/>
              </p:nvPr>
            </p:nvSpPr>
            <p:spPr>
              <a:blipFill>
                <a:blip r:embed="rId2"/>
                <a:stretch>
                  <a:fillRect t="-673" r="-7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A8327A5-66DE-4393-8EDA-356E73A346DD}"/>
              </a:ext>
            </a:extLst>
          </p:cNvPr>
          <p:cNvSpPr>
            <a:spLocks noGrp="1"/>
          </p:cNvSpPr>
          <p:nvPr>
            <p:ph type="sldNum" sz="quarter" idx="10"/>
          </p:nvPr>
        </p:nvSpPr>
        <p:spPr/>
        <p:txBody>
          <a:bodyPr/>
          <a:lstStyle/>
          <a:p>
            <a:pPr>
              <a:defRPr/>
            </a:pPr>
            <a:fld id="{9B6094BF-851E-4167-8E79-A9D16EF5596A}" type="slidenum">
              <a:rPr lang="en-US" altLang="en-US" smtClean="0"/>
              <a:pPr>
                <a:defRPr/>
              </a:pPr>
              <a:t>8</a:t>
            </a:fld>
            <a:endParaRPr lang="en-US" altLang="en-US" dirty="0"/>
          </a:p>
        </p:txBody>
      </p:sp>
    </p:spTree>
    <p:extLst>
      <p:ext uri="{BB962C8B-B14F-4D97-AF65-F5344CB8AC3E}">
        <p14:creationId xmlns:p14="http://schemas.microsoft.com/office/powerpoint/2010/main" val="2508753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41B9-9867-4B46-B892-C97AC5565C2B}"/>
              </a:ext>
            </a:extLst>
          </p:cNvPr>
          <p:cNvSpPr>
            <a:spLocks noGrp="1"/>
          </p:cNvSpPr>
          <p:nvPr>
            <p:ph type="title"/>
          </p:nvPr>
        </p:nvSpPr>
        <p:spPr/>
        <p:txBody>
          <a:bodyPr/>
          <a:lstStyle/>
          <a:p>
            <a:r>
              <a:rPr lang="en-US" dirty="0"/>
              <a:t>Hazard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77D0DE-6F4E-4FDF-B6C2-39FE9EA496D7}"/>
                  </a:ext>
                </a:extLst>
              </p:cNvPr>
              <p:cNvSpPr>
                <a:spLocks noGrp="1"/>
              </p:cNvSpPr>
              <p:nvPr>
                <p:ph idx="1"/>
              </p:nvPr>
            </p:nvSpPr>
            <p:spPr/>
            <p:txBody>
              <a:bodyPr/>
              <a:lstStyle/>
              <a:p>
                <a:r>
                  <a:rPr lang="en-US" sz="2600" dirty="0">
                    <a:latin typeface="Times New Roman" panose="02020603050405020304" pitchFamily="18" charset="0"/>
                    <a:cs typeface="Times New Roman" panose="02020603050405020304" pitchFamily="18" charset="0"/>
                  </a:rPr>
                  <a:t>Can be incorporated into Equation (2)</a:t>
                </a:r>
              </a:p>
              <a:p>
                <a:pPr lvl="1"/>
                <a:r>
                  <a:rPr lang="en-US" sz="2400" dirty="0">
                    <a:latin typeface="Times New Roman" panose="02020603050405020304" pitchFamily="18" charset="0"/>
                    <a:cs typeface="Times New Roman" panose="02020603050405020304" pitchFamily="18" charset="0"/>
                  </a:rPr>
                  <a:t>Geometric (GM):</a:t>
                </a:r>
              </a:p>
              <a:p>
                <a:pPr marL="457200" lvl="1" indent="0">
                  <a:buNone/>
                </a:pPr>
                <a14:m>
                  <m:oMathPara xmlns:m="http://schemas.openxmlformats.org/officeDocument/2006/math">
                    <m:oMathParaPr>
                      <m:jc m:val="right"/>
                    </m:oMathParaPr>
                    <m:oMath xmlns:m="http://schemas.openxmlformats.org/officeDocument/2006/math">
                      <m:r>
                        <m:rPr>
                          <m:lit/>
                        </m:rP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h</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𝑏</m:t>
                          </m:r>
                        </m:e>
                      </m:d>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𝑏</m:t>
                      </m:r>
                      <m:r>
                        <a:rPr lang="en-US" sz="2400" i="1">
                          <a:latin typeface="Cambria Math" panose="02040503050406030204" pitchFamily="18" charset="0"/>
                          <a:cs typeface="Times New Roman" panose="02020603050405020304" pitchFamily="18" charset="0"/>
                        </a:rPr>
                        <m:t>                                        (4)</m:t>
                      </m:r>
                    </m:oMath>
                  </m:oMathPara>
                </a14:m>
                <a:endParaRPr lang="en-US" sz="2400" dirty="0">
                  <a:latin typeface="Times New Roman" panose="02020603050405020304" pitchFamily="18" charset="0"/>
                  <a:cs typeface="Times New Roman" panose="02020603050405020304" pitchFamily="18" charset="0"/>
                </a:endParaRPr>
              </a:p>
              <a:p>
                <a:pPr lvl="2"/>
                <a:r>
                  <a:rPr lang="en-US" sz="2000" dirty="0">
                    <a:latin typeface="Times New Roman" panose="02020603050405020304" pitchFamily="18" charset="0"/>
                    <a:cs typeface="Times New Roman" panose="02020603050405020304" pitchFamily="18" charset="0"/>
                  </a:rPr>
                  <a:t>where </a:t>
                </a:r>
                <a14:m>
                  <m:oMath xmlns:m="http://schemas.openxmlformats.org/officeDocument/2006/math">
                    <m:r>
                      <a:rPr lang="en-US" sz="2000" i="1">
                        <a:latin typeface="Cambria Math" panose="02040503050406030204" pitchFamily="18" charset="0"/>
                      </a:rPr>
                      <m:t>𝑏</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0,1</m:t>
                        </m:r>
                      </m:e>
                    </m:d>
                  </m:oMath>
                </a14:m>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Second order Negative binomial (NB2):</a:t>
                </a:r>
                <a:endParaRPr lang="en-US" sz="2400" i="1" dirty="0">
                  <a:latin typeface="Cambria Math" panose="02040503050406030204" pitchFamily="18" charset="0"/>
                  <a:cs typeface="Times New Roman" panose="02020603050405020304" pitchFamily="18" charset="0"/>
                </a:endParaRPr>
              </a:p>
              <a:p>
                <a:pPr marL="457200" lvl="1" indent="0">
                  <a:buNone/>
                </a:pPr>
                <a14:m>
                  <m:oMathPara xmlns:m="http://schemas.openxmlformats.org/officeDocument/2006/math">
                    <m:oMathParaPr>
                      <m:jc m:val="right"/>
                    </m:oMathParaPr>
                    <m:oMath xmlns:m="http://schemas.openxmlformats.org/officeDocument/2006/math">
                      <m:r>
                        <a:rPr lang="en-US" sz="2400" i="1">
                          <a:latin typeface="Cambria Math" panose="02040503050406030204" pitchFamily="18" charset="0"/>
                          <a:cs typeface="Times New Roman" panose="02020603050405020304" pitchFamily="18" charset="0"/>
                        </a:rPr>
                        <m:t>h</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𝑖</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𝑏</m:t>
                          </m:r>
                        </m:e>
                      </m:d>
                      <m:r>
                        <a:rPr lang="en-US" sz="2400" i="1">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𝑖</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𝑏</m:t>
                              </m:r>
                            </m:e>
                            <m:sup>
                              <m:r>
                                <a:rPr lang="en-US" sz="2400" i="1">
                                  <a:latin typeface="Cambria Math" panose="02040503050406030204" pitchFamily="18" charset="0"/>
                                  <a:cs typeface="Times New Roman" panose="02020603050405020304" pitchFamily="18" charset="0"/>
                                </a:rPr>
                                <m:t>2</m:t>
                              </m:r>
                            </m:sup>
                          </m:sSup>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cs typeface="Times New Roman" panose="02020603050405020304" pitchFamily="18" charset="0"/>
                            </a:rPr>
                            <m:t>𝑏</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𝑖</m:t>
                          </m:r>
                          <m:r>
                            <a:rPr lang="en-US" sz="2400" i="1">
                              <a:latin typeface="Cambria Math" panose="02040503050406030204" pitchFamily="18" charset="0"/>
                              <a:cs typeface="Times New Roman" panose="02020603050405020304" pitchFamily="18" charset="0"/>
                            </a:rPr>
                            <m:t>−1)</m:t>
                          </m:r>
                        </m:den>
                      </m:f>
                      <m:r>
                        <a:rPr lang="en-US" sz="2400" i="1">
                          <a:latin typeface="Cambria Math" panose="02040503050406030204" pitchFamily="18" charset="0"/>
                          <a:cs typeface="Times New Roman" panose="02020603050405020304" pitchFamily="18" charset="0"/>
                        </a:rPr>
                        <m:t>                           (5)</m:t>
                      </m:r>
                    </m:oMath>
                  </m:oMathPara>
                </a14:m>
                <a:endParaRPr lang="en-US" sz="2400" dirty="0">
                  <a:latin typeface="Times New Roman" panose="02020603050405020304" pitchFamily="18" charset="0"/>
                  <a:cs typeface="Times New Roman" panose="02020603050405020304" pitchFamily="18" charset="0"/>
                </a:endParaRPr>
              </a:p>
              <a:p>
                <a:pPr lvl="2"/>
                <a:r>
                  <a:rPr lang="en-US" sz="2000" dirty="0">
                    <a:solidFill>
                      <a:prstClr val="black"/>
                    </a:solidFill>
                    <a:latin typeface="Times New Roman" panose="02020603050405020304" pitchFamily="18" charset="0"/>
                    <a:cs typeface="Times New Roman" panose="02020603050405020304" pitchFamily="18" charset="0"/>
                  </a:rPr>
                  <a:t>where </a:t>
                </a:r>
                <a14:m>
                  <m:oMath xmlns:m="http://schemas.openxmlformats.org/officeDocument/2006/math">
                    <m:r>
                      <a:rPr lang="en-US" sz="2000" i="1">
                        <a:solidFill>
                          <a:prstClr val="black"/>
                        </a:solidFill>
                        <a:latin typeface="Cambria Math" panose="02040503050406030204" pitchFamily="18" charset="0"/>
                      </a:rPr>
                      <m:t>𝑏</m:t>
                    </m:r>
                    <m:r>
                      <a:rPr lang="en-US" sz="2000" i="1">
                        <a:solidFill>
                          <a:prstClr val="black"/>
                        </a:solidFill>
                        <a:latin typeface="Cambria Math" panose="02040503050406030204" pitchFamily="18" charset="0"/>
                      </a:rPr>
                      <m:t>∈</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0,1</m:t>
                        </m:r>
                      </m:e>
                    </m:d>
                  </m:oMath>
                </a14:m>
                <a:r>
                  <a:rPr lang="en-US" sz="2000" dirty="0">
                    <a:latin typeface="Times New Roman" panose="02020603050405020304" pitchFamily="18" charset="0"/>
                    <a:cs typeface="Times New Roman" panose="02020603050405020304" pitchFamily="18" charset="0"/>
                  </a:rPr>
                  <a:t> and 2 indicates order</a:t>
                </a: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Second order Discrete Weibull (DW2): </a:t>
                </a:r>
                <a:endParaRPr lang="en-US" sz="2400" dirty="0">
                  <a:cs typeface="Times New Roman" panose="02020603050405020304" pitchFamily="18" charset="0"/>
                </a:endParaRPr>
              </a:p>
              <a:p>
                <a:pPr marL="457200" lvl="1" indent="0">
                  <a:buNone/>
                </a:pPr>
                <a14:m>
                  <m:oMathPara xmlns:m="http://schemas.openxmlformats.org/officeDocument/2006/math">
                    <m:oMathParaPr>
                      <m:jc m:val="right"/>
                    </m:oMathParaPr>
                    <m:oMath xmlns:m="http://schemas.openxmlformats.org/officeDocument/2006/math">
                      <m:r>
                        <a:rPr lang="en-US" sz="2400" i="1">
                          <a:latin typeface="Cambria Math" panose="02040503050406030204" pitchFamily="18" charset="0"/>
                          <a:cs typeface="Times New Roman" panose="02020603050405020304" pitchFamily="18" charset="0"/>
                        </a:rPr>
                        <m:t>h</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𝑖</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𝑏</m:t>
                          </m:r>
                        </m:e>
                      </m:d>
                      <m:r>
                        <a:rPr lang="en-US" sz="2400" i="1">
                          <a:latin typeface="Cambria Math" panose="02040503050406030204" pitchFamily="18" charset="0"/>
                          <a:cs typeface="Times New Roman" panose="02020603050405020304" pitchFamily="18" charset="0"/>
                        </a:rPr>
                        <m:t>=1−</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𝑏</m:t>
                          </m:r>
                        </m:e>
                        <m:sup>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𝑖</m:t>
                              </m:r>
                            </m:e>
                            <m:sup>
                              <m:r>
                                <a:rPr lang="en-US" sz="2400" i="1">
                                  <a:latin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cs typeface="Times New Roman" panose="02020603050405020304" pitchFamily="18" charset="0"/>
                                </a:rPr>
                              </m:ctrlPr>
                            </m:sSupPr>
                            <m:e>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𝑖</m:t>
                                  </m:r>
                                  <m:r>
                                    <a:rPr lang="en-US" sz="2400" i="1">
                                      <a:latin typeface="Cambria Math" panose="02040503050406030204" pitchFamily="18" charset="0"/>
                                      <a:cs typeface="Times New Roman" panose="02020603050405020304" pitchFamily="18" charset="0"/>
                                    </a:rPr>
                                    <m:t>−1</m:t>
                                  </m:r>
                                </m:e>
                              </m:d>
                            </m:e>
                            <m:sup>
                              <m:r>
                                <a:rPr lang="en-US" sz="2400" i="1">
                                  <a:latin typeface="Cambria Math" panose="02040503050406030204" pitchFamily="18" charset="0"/>
                                  <a:cs typeface="Times New Roman" panose="02020603050405020304" pitchFamily="18" charset="0"/>
                                </a:rPr>
                                <m:t>2</m:t>
                              </m:r>
                            </m:sup>
                          </m:sSup>
                        </m:sup>
                      </m:sSup>
                      <m:r>
                        <a:rPr lang="en-US" sz="2400" i="1">
                          <a:latin typeface="Cambria Math" panose="02040503050406030204" pitchFamily="18" charset="0"/>
                          <a:cs typeface="Times New Roman" panose="02020603050405020304" pitchFamily="18" charset="0"/>
                        </a:rPr>
                        <m:t>                          (6)</m:t>
                      </m:r>
                    </m:oMath>
                  </m:oMathPara>
                </a14:m>
                <a:endParaRPr lang="en-US" sz="2400" dirty="0">
                  <a:latin typeface="Times New Roman" panose="02020603050405020304" pitchFamily="18" charset="0"/>
                  <a:cs typeface="Times New Roman" panose="02020603050405020304" pitchFamily="18" charset="0"/>
                </a:endParaRPr>
              </a:p>
              <a:p>
                <a:pPr lvl="2"/>
                <a:r>
                  <a:rPr lang="en-US" sz="2000" dirty="0">
                    <a:solidFill>
                      <a:prstClr val="black"/>
                    </a:solidFill>
                    <a:latin typeface="Times New Roman" panose="02020603050405020304" pitchFamily="18" charset="0"/>
                    <a:cs typeface="Times New Roman" panose="02020603050405020304" pitchFamily="18" charset="0"/>
                  </a:rPr>
                  <a:t>where </a:t>
                </a:r>
                <a14:m>
                  <m:oMath xmlns:m="http://schemas.openxmlformats.org/officeDocument/2006/math">
                    <m:r>
                      <a:rPr lang="en-US" sz="2000" i="1">
                        <a:solidFill>
                          <a:prstClr val="black"/>
                        </a:solidFill>
                        <a:latin typeface="Cambria Math" panose="02040503050406030204" pitchFamily="18" charset="0"/>
                      </a:rPr>
                      <m:t>𝑏</m:t>
                    </m:r>
                    <m:r>
                      <a:rPr lang="en-US" sz="2000" i="1">
                        <a:solidFill>
                          <a:prstClr val="black"/>
                        </a:solidFill>
                        <a:latin typeface="Cambria Math" panose="02040503050406030204" pitchFamily="18" charset="0"/>
                      </a:rPr>
                      <m:t>∈</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0,1</m:t>
                        </m:r>
                      </m:e>
                    </m:d>
                  </m:oMath>
                </a14:m>
                <a:r>
                  <a:rPr lang="en-US" sz="2000" dirty="0">
                    <a:latin typeface="Times New Roman" panose="02020603050405020304" pitchFamily="18" charset="0"/>
                    <a:cs typeface="Times New Roman" panose="02020603050405020304" pitchFamily="18" charset="0"/>
                  </a:rPr>
                  <a:t> and 2 indicates order</a:t>
                </a:r>
              </a:p>
            </p:txBody>
          </p:sp>
        </mc:Choice>
        <mc:Fallback xmlns="">
          <p:sp>
            <p:nvSpPr>
              <p:cNvPr id="3" name="Content Placeholder 2">
                <a:extLst>
                  <a:ext uri="{FF2B5EF4-FFF2-40B4-BE49-F238E27FC236}">
                    <a16:creationId xmlns:a16="http://schemas.microsoft.com/office/drawing/2014/main" id="{4277D0DE-6F4E-4FDF-B6C2-39FE9EA496D7}"/>
                  </a:ext>
                </a:extLst>
              </p:cNvPr>
              <p:cNvSpPr>
                <a:spLocks noGrp="1" noRot="1" noChangeAspect="1" noMove="1" noResize="1" noEditPoints="1" noAdjustHandles="1" noChangeArrowheads="1" noChangeShapeType="1" noTextEdit="1"/>
              </p:cNvSpPr>
              <p:nvPr>
                <p:ph idx="1"/>
              </p:nvPr>
            </p:nvSpPr>
            <p:spPr>
              <a:blipFill>
                <a:blip r:embed="rId2"/>
                <a:stretch>
                  <a:fillRect l="-296" t="-1346" b="-134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6C37692-4329-44B8-BDD1-8C6199BE6094}"/>
              </a:ext>
            </a:extLst>
          </p:cNvPr>
          <p:cNvSpPr>
            <a:spLocks noGrp="1"/>
          </p:cNvSpPr>
          <p:nvPr>
            <p:ph type="sldNum" sz="quarter" idx="10"/>
          </p:nvPr>
        </p:nvSpPr>
        <p:spPr>
          <a:xfrm>
            <a:off x="7543799" y="6248400"/>
            <a:ext cx="1164771" cy="381000"/>
          </a:xfrm>
        </p:spPr>
        <p:txBody>
          <a:bodyPr/>
          <a:lstStyle/>
          <a:p>
            <a:pPr>
              <a:defRPr/>
            </a:pPr>
            <a:fld id="{9B6094BF-851E-4167-8E79-A9D16EF5596A}" type="slidenum">
              <a:rPr lang="en-US" altLang="en-US" smtClean="0"/>
              <a:pPr>
                <a:defRPr/>
              </a:pPr>
              <a:t>9</a:t>
            </a:fld>
            <a:endParaRPr lang="en-US" altLang="en-US" dirty="0"/>
          </a:p>
        </p:txBody>
      </p:sp>
    </p:spTree>
    <p:extLst>
      <p:ext uri="{BB962C8B-B14F-4D97-AF65-F5344CB8AC3E}">
        <p14:creationId xmlns:p14="http://schemas.microsoft.com/office/powerpoint/2010/main" val="319104670"/>
      </p:ext>
    </p:extLst>
  </p:cSld>
  <p:clrMapOvr>
    <a:masterClrMapping/>
  </p:clrMapOvr>
</p:sld>
</file>

<file path=ppt/theme/theme1.xml><?xml version="1.0" encoding="utf-8"?>
<a:theme xmlns:a="http://schemas.openxmlformats.org/drawingml/2006/main" name="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6248</TotalTime>
  <Words>1658</Words>
  <Application>Microsoft Office PowerPoint</Application>
  <PresentationFormat>On-screen Show (4:3)</PresentationFormat>
  <Paragraphs>217</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Cambria Math</vt:lpstr>
      <vt:lpstr>Times New Roman</vt:lpstr>
      <vt:lpstr>Wingdings</vt:lpstr>
      <vt:lpstr>Edge</vt:lpstr>
      <vt:lpstr>Covariate Software Vulnerability Discovery Model to Support  Cybersecurity Test &amp; Evaluation</vt:lpstr>
      <vt:lpstr>Background and Introduction</vt:lpstr>
      <vt:lpstr>Contributions</vt:lpstr>
      <vt:lpstr>Environment Architecture Setup</vt:lpstr>
      <vt:lpstr>PowerPoint Presentation</vt:lpstr>
      <vt:lpstr>Tools and Application to OWASP Top 10</vt:lpstr>
      <vt:lpstr>Data Collection</vt:lpstr>
      <vt:lpstr>Discrete Cox Proportional Hazards NHPP SRGM</vt:lpstr>
      <vt:lpstr>Hazard Functions</vt:lpstr>
      <vt:lpstr>PowerPoint Presentation</vt:lpstr>
      <vt:lpstr>Log-Likelihood Function (2)</vt:lpstr>
      <vt:lpstr>Alhazmi-Malaiya Logistic (AML) Model</vt:lpstr>
      <vt:lpstr>PowerPoint Presentation</vt:lpstr>
      <vt:lpstr>PowerPoint Presentation</vt:lpstr>
      <vt:lpstr>PowerPoint Presentation</vt:lpstr>
      <vt:lpstr>Goodness of Fit Model Assessment</vt:lpstr>
      <vt:lpstr>Model Fit</vt:lpstr>
      <vt:lpstr>Vulnerability Discovery Intensity</vt:lpstr>
      <vt:lpstr>Summary &amp; Conclusion</vt:lpstr>
      <vt:lpstr>Next Steps and Future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Covariate Software Vulnerability Discovery Model to Support Cybersecurity Test &amp; Evaluation</dc:title>
  <cp:lastModifiedBy>Lance Fiondella</cp:lastModifiedBy>
  <cp:revision>17</cp:revision>
  <cp:lastPrinted>1601-01-01T00:00:00Z</cp:lastPrinted>
  <dcterms:created xsi:type="dcterms:W3CDTF">2003-06-20T20:42:23Z</dcterms:created>
  <dcterms:modified xsi:type="dcterms:W3CDTF">2023-03-10T01:04:53Z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