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786" r:id="rId3"/>
    <p:sldId id="792" r:id="rId4"/>
    <p:sldId id="733" r:id="rId5"/>
    <p:sldId id="767" r:id="rId6"/>
    <p:sldId id="720" r:id="rId7"/>
    <p:sldId id="787" r:id="rId8"/>
    <p:sldId id="793" r:id="rId9"/>
    <p:sldId id="777" r:id="rId10"/>
    <p:sldId id="790" r:id="rId11"/>
    <p:sldId id="791" r:id="rId12"/>
    <p:sldId id="780" r:id="rId13"/>
    <p:sldId id="789" r:id="rId14"/>
    <p:sldId id="778" r:id="rId15"/>
    <p:sldId id="769" r:id="rId16"/>
    <p:sldId id="772" r:id="rId17"/>
    <p:sldId id="781" r:id="rId18"/>
    <p:sldId id="771" r:id="rId19"/>
    <p:sldId id="361" r:id="rId20"/>
    <p:sldId id="362" r:id="rId21"/>
    <p:sldId id="734" r:id="rId22"/>
    <p:sldId id="765" r:id="rId23"/>
    <p:sldId id="722" r:id="rId24"/>
    <p:sldId id="766" r:id="rId25"/>
    <p:sldId id="736" r:id="rId26"/>
    <p:sldId id="763" r:id="rId27"/>
    <p:sldId id="758" r:id="rId28"/>
    <p:sldId id="759" r:id="rId29"/>
    <p:sldId id="75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87252" autoAdjust="0"/>
  </p:normalViewPr>
  <p:slideViewPr>
    <p:cSldViewPr snapToGrid="0">
      <p:cViewPr varScale="1">
        <p:scale>
          <a:sx n="74" d="100"/>
          <a:sy n="74" d="100"/>
        </p:scale>
        <p:origin x="135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5D68F-0A9C-4687-9383-08A06D669FA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1F5A8-3AAB-4F24-8CF4-5C97825A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2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Planetary Protection is the practice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Protecting solar system bodies from harmful contamination by Earth life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Protecting Earth from possible life forms or bioactive molecules that may be returned from other solar system bodies.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Reducing the risk of false positives and false negatives on missions searching for evidence of life or biosignatures on other worlds</a:t>
            </a:r>
          </a:p>
          <a:p>
            <a:r>
              <a:rPr lang="en-US" dirty="0"/>
              <a:t>Microbiologists and engineers at NASA’s Jet Propulsion Laboratory (JPL) design microbial reduction and sterilization protocols that reduce the number of microorganisms on spacecraft or eliminate them entirely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1F5A8-3AAB-4F24-8CF4-5C97825AF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1F5A8-3AAB-4F24-8CF4-5C97825AF3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Survival ratio is independent of the initial number of microorganisms.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1F5A8-3AAB-4F24-8CF4-5C97825AF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0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survival when T(t) = 1/T_0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1F5A8-3AAB-4F24-8CF4-5C97825AF3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Solution used to seed coupon is sonicated and vortexed prior to seeding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Coupons seeded with the same species according to the same protocols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Coupons of the same material type, size and from the same manufacturer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Same heating and recovery procedure applied to all replicates of a given experiment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Reagents tested for sterility according to manufacturer’s recommendations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1F5A8-3AAB-4F24-8CF4-5C97825AF3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1F5A8-3AAB-4F24-8CF4-5C97825AF3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2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Hypergeometric distribution if large number assumption fails.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0BB0-4086-4EDE-A541-95591E5BAA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1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text in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0BB0-4086-4EDE-A541-95591E5BAA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5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6716-F5A7-4CEA-BE0E-0D548653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A9B01-2143-4656-9C9D-147C66F34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42652-FE4B-4169-8F00-CB463EDB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F8A8-C6B0-483B-8DD9-329E4C00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E12D7-3255-4E9A-9531-79FB8063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2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3EB9-95E7-4134-B7EE-A7EEE467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2080A-2296-4560-8F3F-C1F483FC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52A6A-17A8-4162-8E1B-2C0AB80B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F5A6-E0F9-4143-A012-7F833E04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91A02-1AFB-469E-A2D6-BB1E6337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82EEE-AC81-4F57-820D-FB25B303C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D4BAF-D04B-4386-8EDC-F20E18F67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A600B-56AE-4ECB-9C68-53778B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1BC78-EB86-409B-94DD-95083D91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32D56-A718-4699-9501-E88C8527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8D5A-FF40-4B24-AC7E-D615AE42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B68AB-F1C9-418D-8430-C1B03CD4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2D629-3112-4D11-8F3E-78CFFFF1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5933-0105-40C4-B57C-67DC8E0C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B0DE-4E2C-4B8A-AEBC-A2313D92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44D8-4554-4C52-889A-4CCAFCC3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BC310-BBDE-437C-82AD-D0237CCA0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35A7-37F8-4342-8D7F-2C7B0851F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455C-30EB-4707-942D-76A3F4E7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27A07-8CC4-4534-B05B-7C396276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4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A326-204B-43B4-B514-959C3F6B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A95F-E759-4315-B457-D8397CD8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6BDA9-4CB6-4195-B932-9A5ED8D66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7B34C-05E3-4D13-A4B4-BD1CDB2C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43A84-A1A4-4C8A-A365-271FA3BE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F522A-61A1-4695-8F81-C4462903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3EDD-6A59-4DB4-B519-442932A7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B3EE-13DF-4160-A279-B76693E09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E8F33-2A6F-4E11-AF09-3D130573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EF254-568A-405E-817D-B7271AA71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F1E2-17D9-475D-BC35-72D590346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E7E4E-B5C7-4330-9DE1-88325012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F56F2-0D8C-4F76-A7FB-560308E4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6BF84-7A8E-4E80-995A-043955BD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189E-066C-4FE9-8AA0-E01D17D4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34B91-7AE2-49A3-8E92-F1E79121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9EE-1CF4-44A6-B295-08290502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7DB69-53C5-4FAB-B45A-3EB5309A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6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71743-8C18-4BA8-B572-E82AFDA9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E92F8-F63D-46BA-A390-3CCEB1B3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CEE02-D4AE-4A9D-8923-AA601E83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9DC0-D23D-449E-879E-30002558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02891-5907-47DC-9F9B-55B14F96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890FD-C555-45FF-B88F-75491E90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665E4-B183-4925-B348-AEC4DDFF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68107-27D3-4F23-AA28-892642CA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F97CF-DE4D-4507-9276-B393C158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1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7C24-F3D3-4299-BE3B-7F9401B1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3C5E6-571B-4848-93ED-0001A8F16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06D2D-A241-4E17-B584-A39A0AB9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F21FD-3AEF-4CDA-A20B-3124764B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3489C-E7E9-4D92-B5E2-DEC92EA2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A4945-FB60-4039-8346-EBD106DB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26C92-0A4C-414D-BB44-19250B2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19FA-E5F5-4C92-BEA4-F707E9497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8B74A-DB6B-4E90-9BAE-AA3318302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027F-E441-4DC1-880F-264FB7AE08E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0F6CA-CFB5-4D25-8A31-0BD968359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5F964-04DF-4B0B-BA8E-09BE01329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DAF7-F67C-4788-B9FA-2D5C58FEC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3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1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E8F3-BFF0-40F6-A3AB-D43E32BED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7487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/>
              <a:t>Uncertainty Quantification of Heat Microbial Reduction for NASA Planetary Protection</a:t>
            </a:r>
            <a:br>
              <a:rPr lang="en-US" sz="4800" dirty="0"/>
            </a:br>
            <a:br>
              <a:rPr lang="en-US" sz="4000" dirty="0"/>
            </a:br>
            <a:r>
              <a:rPr lang="en-US" sz="3600" dirty="0"/>
              <a:t>Session: Applications of Bayesian Statistics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5821A-A75C-4A86-8F8C-02ABF056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7162"/>
            <a:ext cx="9144000" cy="2192092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Presenter: Michael </a:t>
            </a:r>
            <a:r>
              <a:rPr lang="en-US" sz="2900" dirty="0" err="1"/>
              <a:t>DiNicola,</a:t>
            </a:r>
            <a:r>
              <a:rPr lang="en-US" sz="2900" dirty="0"/>
              <a:t> Jet Propulsion Laboratory, California Institute of Technology</a:t>
            </a:r>
          </a:p>
          <a:p>
            <a:endParaRPr lang="en-US" sz="1700" dirty="0"/>
          </a:p>
          <a:p>
            <a:r>
              <a:rPr lang="en-US" sz="2900" dirty="0"/>
              <a:t>April 27, 2023</a:t>
            </a:r>
          </a:p>
          <a:p>
            <a:endParaRPr lang="en-US" sz="1900" dirty="0"/>
          </a:p>
          <a:p>
            <a:r>
              <a:rPr lang="en-US" dirty="0"/>
              <a:t>Contributors: Zach Dean, Emily Klonicki, Scott Roberts, Brian Clement and Lisa Guan</a:t>
            </a:r>
          </a:p>
          <a:p>
            <a:r>
              <a:rPr lang="en-US" dirty="0"/>
              <a:t>Jet Propulsion Laboratory, California Institute of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F8AE3-27B2-43F8-A147-25D9EC2791F3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09323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C503AD-04DC-4DBB-95CD-461922BDA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6" y="1632758"/>
            <a:ext cx="8362500" cy="42198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BD125B-8A8F-4AF3-A684-D1835D3AE2AC}"/>
              </a:ext>
            </a:extLst>
          </p:cNvPr>
          <p:cNvSpPr txBox="1"/>
          <p:nvPr/>
        </p:nvSpPr>
        <p:spPr>
          <a:xfrm>
            <a:off x="6990364" y="2163512"/>
            <a:ext cx="173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SAL ≈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65574-8592-48C0-A19E-816EA836D6C6}"/>
              </a:ext>
            </a:extLst>
          </p:cNvPr>
          <p:cNvSpPr txBox="1"/>
          <p:nvPr/>
        </p:nvSpPr>
        <p:spPr>
          <a:xfrm>
            <a:off x="5502869" y="4764098"/>
            <a:ext cx="182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SAL ≈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01838-2F29-4278-B745-66DE65804CBB}"/>
              </a:ext>
            </a:extLst>
          </p:cNvPr>
          <p:cNvSpPr/>
          <p:nvPr/>
        </p:nvSpPr>
        <p:spPr>
          <a:xfrm rot="2536222">
            <a:off x="6294205" y="3317524"/>
            <a:ext cx="2179704" cy="369332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1580168"/>
              </a:avLst>
            </a:prstTxWarp>
            <a:spAutoFit/>
          </a:bodyPr>
          <a:lstStyle/>
          <a:p>
            <a:pPr algn="ctr"/>
            <a:r>
              <a:rPr lang="en-US" dirty="0"/>
              <a:t>“cliff” where SAL plummets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749E8-B6EA-4F22-BC3E-C9541A5F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Sterility Assurance Level (SAL)</a:t>
            </a:r>
            <a:br>
              <a:rPr lang="en-US" dirty="0"/>
            </a:br>
            <a:r>
              <a:rPr lang="en-US" sz="3200" dirty="0"/>
              <a:t>Bioburden = 1 × 10</a:t>
            </a:r>
            <a:r>
              <a:rPr lang="en-US" sz="3200" baseline="30000" dirty="0"/>
              <a:t>6</a:t>
            </a:r>
            <a:r>
              <a:rPr lang="en-US" sz="3200" dirty="0"/>
              <a:t> ATCC-29669 spores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9F434-BCDE-4F7E-8696-3B0ADD47957A}"/>
              </a:ext>
            </a:extLst>
          </p:cNvPr>
          <p:cNvSpPr/>
          <p:nvPr/>
        </p:nvSpPr>
        <p:spPr>
          <a:xfrm>
            <a:off x="1334721" y="5844873"/>
            <a:ext cx="3560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Temperatures from 270 to 320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dirty="0"/>
              <a:t>C and exposure times from 0.01 to 1 s, based on survival ratio and fraction-negative experiments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AEEF45-D9D7-4E0D-99F9-4D94AF5AD640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48B3AC-7662-4C2A-BE3A-CCA680B760C1}"/>
              </a:ext>
            </a:extLst>
          </p:cNvPr>
          <p:cNvSpPr/>
          <p:nvPr/>
        </p:nvSpPr>
        <p:spPr>
          <a:xfrm>
            <a:off x="5346700" y="5844873"/>
            <a:ext cx="3560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Temperatures from 230 to 270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400" dirty="0"/>
              <a:t>C for exposure times from 0.1 to 30s, based on survival ratio experiments only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41770-DFD6-4AB4-91E0-6DCC7BF68259}"/>
              </a:ext>
            </a:extLst>
          </p:cNvPr>
          <p:cNvSpPr txBox="1"/>
          <p:nvPr/>
        </p:nvSpPr>
        <p:spPr>
          <a:xfrm>
            <a:off x="9579973" y="1721658"/>
            <a:ext cx="2612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Probabilities are integrated (“averaged”) over all possible D-values and z-values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8180A-919C-4E20-A3E6-0E31C9A84C8B}"/>
              </a:ext>
            </a:extLst>
          </p:cNvPr>
          <p:cNvSpPr txBox="1"/>
          <p:nvPr/>
        </p:nvSpPr>
        <p:spPr>
          <a:xfrm>
            <a:off x="1953257" y="1816908"/>
            <a:ext cx="2814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Example: </a:t>
            </a:r>
            <a:r>
              <a:rPr lang="en-US" dirty="0"/>
              <a:t>SAL = 10</a:t>
            </a:r>
            <a:r>
              <a:rPr lang="en-US" baseline="30000" dirty="0"/>
              <a:t>-2</a:t>
            </a:r>
            <a:r>
              <a:rPr lang="en-US" dirty="0"/>
              <a:t> when </a:t>
            </a:r>
            <a:r>
              <a:rPr lang="en-US" i="1" dirty="0"/>
              <a:t>T</a:t>
            </a:r>
            <a:r>
              <a:rPr lang="en-US" dirty="0"/>
              <a:t> is the constant time temp profile of 300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C for 0.18 sec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4608CB-9E8C-455A-A2C3-0E62F219B578}"/>
              </a:ext>
            </a:extLst>
          </p:cNvPr>
          <p:cNvSpPr/>
          <p:nvPr/>
        </p:nvSpPr>
        <p:spPr>
          <a:xfrm>
            <a:off x="1953257" y="3275012"/>
            <a:ext cx="53975" cy="50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A0DFC7-D04E-48B6-AEFE-091052922D78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 flipV="1">
            <a:off x="2007232" y="2740238"/>
            <a:ext cx="1353237" cy="560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E48E27-54CE-4736-A4B7-DB07C3B5B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5" y="1636115"/>
            <a:ext cx="8724634" cy="42164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A3F033-8DC7-40D6-9153-BBEFC3C1AD4A}"/>
              </a:ext>
            </a:extLst>
          </p:cNvPr>
          <p:cNvSpPr txBox="1"/>
          <p:nvPr/>
        </p:nvSpPr>
        <p:spPr>
          <a:xfrm rot="10800000">
            <a:off x="9579973" y="3280793"/>
            <a:ext cx="2612027" cy="1754326"/>
          </a:xfrm>
          <a:prstGeom prst="homePlate">
            <a:avLst>
              <a:gd name="adj" fmla="val 2335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A45F0D-8E0D-400B-9B96-0543753812F7}"/>
              </a:ext>
            </a:extLst>
          </p:cNvPr>
          <p:cNvSpPr/>
          <p:nvPr/>
        </p:nvSpPr>
        <p:spPr>
          <a:xfrm>
            <a:off x="9579972" y="3280793"/>
            <a:ext cx="2612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Recall</a:t>
            </a:r>
            <a:r>
              <a:rPr lang="en-US" dirty="0"/>
              <a:t>: NASA spec uses 500 C for 0.5 sec for sterilization. These results show this is extremely conservative for terrestrial microbes</a:t>
            </a:r>
          </a:p>
        </p:txBody>
      </p:sp>
    </p:spTree>
    <p:extLst>
      <p:ext uri="{BB962C8B-B14F-4D97-AF65-F5344CB8AC3E}">
        <p14:creationId xmlns:p14="http://schemas.microsoft.com/office/powerpoint/2010/main" val="39360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DB04CDC-E511-4AF8-871E-2B3D4C247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745" y="1583489"/>
            <a:ext cx="5434810" cy="2555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077D7-2ED9-4B42-9319-373B98ED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Unwarranted Conservatism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D24E1B-40CE-4AD8-814A-ED52817AA34E}"/>
              </a:ext>
            </a:extLst>
          </p:cNvPr>
          <p:cNvSpPr txBox="1">
            <a:spLocks/>
          </p:cNvSpPr>
          <p:nvPr/>
        </p:nvSpPr>
        <p:spPr>
          <a:xfrm>
            <a:off x="6439458" y="4404662"/>
            <a:ext cx="5030037" cy="2288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800" dirty="0"/>
              <a:t>Indirect In-flight sterilization</a:t>
            </a:r>
          </a:p>
          <a:p>
            <a:r>
              <a:rPr lang="en-US" dirty="0"/>
              <a:t>Examples: Rocket burn, entry-decent-landing (EDL) operations</a:t>
            </a:r>
          </a:p>
          <a:p>
            <a:r>
              <a:rPr lang="en-US" dirty="0"/>
              <a:t>Avoid mission design complexity → save delta-V and mass → free up resources, increase margins</a:t>
            </a:r>
          </a:p>
          <a:p>
            <a:r>
              <a:rPr lang="en-US" dirty="0"/>
              <a:t>Can optimize system design for the risk posture of the mission</a:t>
            </a: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2B9A-FC98-43A2-94D9-DF4CB083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56200" cy="25558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/>
              <a:t>Direct In-flight Sterilization</a:t>
            </a:r>
          </a:p>
          <a:p>
            <a:r>
              <a:rPr lang="en-US" dirty="0"/>
              <a:t>On-board sterilization systems</a:t>
            </a:r>
          </a:p>
          <a:p>
            <a:r>
              <a:rPr lang="en-US" dirty="0"/>
              <a:t>Reduced sterilization temperature implies less energetic material → less mass → free up resources, increase margins</a:t>
            </a:r>
          </a:p>
          <a:p>
            <a:r>
              <a:rPr lang="en-US" dirty="0"/>
              <a:t>Minimize technology development</a:t>
            </a:r>
          </a:p>
          <a:p>
            <a:r>
              <a:rPr lang="en-US" dirty="0"/>
              <a:t>Can optimize system design for the risk posture of the mission</a:t>
            </a:r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9E974D-454F-41CE-822D-AF834C4A20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860" t="15692" b="22862"/>
          <a:stretch/>
        </p:blipFill>
        <p:spPr>
          <a:xfrm>
            <a:off x="6708476" y="2556354"/>
            <a:ext cx="1460834" cy="13329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16D9C9-0381-405C-92C0-03F6605642F8}"/>
              </a:ext>
            </a:extLst>
          </p:cNvPr>
          <p:cNvSpPr txBox="1"/>
          <p:nvPr/>
        </p:nvSpPr>
        <p:spPr>
          <a:xfrm>
            <a:off x="8008536" y="2814015"/>
            <a:ext cx="14608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Surface Impact after hot firing</a:t>
            </a:r>
          </a:p>
          <a:p>
            <a:pPr algn="ctr"/>
            <a:r>
              <a:rPr lang="en-US" sz="1100" dirty="0"/>
              <a:t>125 m/s @ 40 deg</a:t>
            </a:r>
          </a:p>
          <a:p>
            <a:pPr algn="ctr"/>
            <a:r>
              <a:rPr lang="en-US" sz="1100" dirty="0"/>
              <a:t>7.5 km up-track of landing 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06606A-8BA9-45CE-9E4C-8121DBE01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266" y="4456461"/>
            <a:ext cx="2853976" cy="2184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B6918-871A-4292-9E34-F3D34891DA96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54812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AF59-0362-432D-8798-AF21370D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ADF2-229B-4989-9D67-C5A09B08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183"/>
            <a:ext cx="10515600" cy="47586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Demonstrated a Bayesian model that used phenomenological models in a probabilistic framework to quantify uncertainty</a:t>
            </a:r>
          </a:p>
          <a:p>
            <a:pPr lvl="1"/>
            <a:r>
              <a:rPr lang="en-US" dirty="0"/>
              <a:t>Differential equations describing a phenomenon → probabilistic model → experiments that inform the model → probabilistic predictions</a:t>
            </a:r>
          </a:p>
          <a:p>
            <a:r>
              <a:rPr lang="en-US" dirty="0"/>
              <a:t>Demonstrated how this model “learns” from experiments to help us determine risk </a:t>
            </a:r>
          </a:p>
          <a:p>
            <a:pPr lvl="1"/>
            <a:r>
              <a:rPr lang="en-US" dirty="0"/>
              <a:t>Sterility Assurance Level</a:t>
            </a:r>
          </a:p>
          <a:p>
            <a:r>
              <a:rPr lang="en-US" dirty="0"/>
              <a:t>Demonstrated how our decisions at NASA related to Planetary Protection can avoid unwarranted conservatism in engineering of flight systems</a:t>
            </a:r>
          </a:p>
          <a:p>
            <a:pPr lvl="1"/>
            <a:r>
              <a:rPr lang="en-US" dirty="0"/>
              <a:t>Broad spectrum of time-temp values can be applied to optimize pre-launch sterilization protocols, inform hardware trades during mission formulation and reduce risk to mission performance</a:t>
            </a:r>
          </a:p>
          <a:p>
            <a:r>
              <a:rPr lang="en-US" dirty="0"/>
              <a:t>Discussed ramifications to NASA Planetary Protection sterilization specifications as well as current and future missions</a:t>
            </a:r>
          </a:p>
          <a:p>
            <a:pPr lvl="1"/>
            <a:r>
              <a:rPr lang="en-US" dirty="0"/>
              <a:t>Experimental evidence supports a re-evaluation of the current Planetary Protection time and temperature overkill bioburden reduction requirement from 500°C for 0.5 seconds to a sterility curve where time to sterility can be calculated based on the given high-heat temperature (&gt;200 °C).</a:t>
            </a:r>
          </a:p>
          <a:p>
            <a:r>
              <a:rPr lang="en-US" dirty="0"/>
              <a:t>Further modeling work includes:</a:t>
            </a:r>
          </a:p>
          <a:p>
            <a:pPr lvl="1"/>
            <a:r>
              <a:rPr lang="en-US" dirty="0"/>
              <a:t>Exploring model sensitivity to different survival functions and z-value assumptions</a:t>
            </a:r>
          </a:p>
          <a:p>
            <a:pPr lvl="1"/>
            <a:r>
              <a:rPr lang="en-US" dirty="0"/>
              <a:t>Continued model validation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EBF7A-04AB-4A24-B61D-CDF2DBA21B49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68827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48501-3A5F-4963-B7F8-ACB20FBC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EA63-C450-4A7F-9139-E856DB203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References</a:t>
            </a:r>
          </a:p>
          <a:p>
            <a:r>
              <a:rPr lang="it-IT" dirty="0"/>
              <a:t>Dean ZS, DiNicola M, Klonicki E, </a:t>
            </a:r>
            <a:r>
              <a:rPr lang="en-US" dirty="0"/>
              <a:t>Roberts S, Clement BG and Guan L (2022) Establishing Sterility Assurance for Bacillus </a:t>
            </a:r>
            <a:r>
              <a:rPr lang="en-US" dirty="0" err="1"/>
              <a:t>canaveralius</a:t>
            </a:r>
            <a:r>
              <a:rPr lang="en-US" dirty="0"/>
              <a:t> 29669 Spores Under High Heat Exposure. Front. Microbiol. 13:909997. </a:t>
            </a:r>
            <a:r>
              <a:rPr lang="en-US" dirty="0" err="1"/>
              <a:t>doi</a:t>
            </a:r>
            <a:r>
              <a:rPr lang="en-US" dirty="0"/>
              <a:t>: 10.3389/fmicb.2022.909997</a:t>
            </a:r>
          </a:p>
          <a:p>
            <a:r>
              <a:rPr lang="en-US" dirty="0"/>
              <a:t>Stan Development Team (2021). Stan Modeling Language Users Guide and Reference Manual, 2.29. Stan Development Team.</a:t>
            </a:r>
          </a:p>
          <a:p>
            <a:r>
              <a:rPr lang="en-US" dirty="0"/>
              <a:t>RStudio Team(2021). RStudio: Integrated Development Environment for R. Boston, MA: RStudio, PBC.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F0494A-FAEC-490E-87B9-F2CBF51835BD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72831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F3D7-7AF7-489C-939E-A9357271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83E0-6AF9-46BB-AE51-D8D9FD31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Survival Function</a:t>
            </a:r>
          </a:p>
          <a:p>
            <a:r>
              <a:rPr lang="en-US" dirty="0"/>
              <a:t>Memoryless Property</a:t>
            </a:r>
          </a:p>
          <a:p>
            <a:r>
              <a:rPr lang="en-US" dirty="0"/>
              <a:t>Model Validation and Assumptions</a:t>
            </a:r>
          </a:p>
          <a:p>
            <a:r>
              <a:rPr lang="en-US" dirty="0"/>
              <a:t>Experimental design and modeling process</a:t>
            </a:r>
          </a:p>
          <a:p>
            <a:r>
              <a:rPr lang="en-US" dirty="0"/>
              <a:t>Derivation of the survival function</a:t>
            </a:r>
          </a:p>
          <a:p>
            <a:r>
              <a:rPr lang="en-US" dirty="0"/>
              <a:t>Event trees for survival and recovery</a:t>
            </a:r>
          </a:p>
          <a:p>
            <a:r>
              <a:rPr lang="en-US" dirty="0"/>
              <a:t>Outline of Mathematical Model</a:t>
            </a:r>
          </a:p>
          <a:p>
            <a:r>
              <a:rPr lang="en-US" dirty="0"/>
              <a:t>Sensitivity of SAL to bioburden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A0AEE-4B7C-4E59-AB0C-59F9764507AF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44342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374FFA-7A96-4CB9-87DE-6B36205F6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5" y="1806040"/>
            <a:ext cx="4967801" cy="4360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651E0-B19B-4B9E-BF69-C705E8895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45" y="1802616"/>
            <a:ext cx="4967802" cy="4360407"/>
          </a:xfrm>
          <a:prstGeom prst="rect">
            <a:avLst/>
          </a:prstGeom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DABA3D71-6ED1-4488-9346-A506F6FE1D81}"/>
              </a:ext>
            </a:extLst>
          </p:cNvPr>
          <p:cNvSpPr/>
          <p:nvPr/>
        </p:nvSpPr>
        <p:spPr>
          <a:xfrm>
            <a:off x="5283605" y="6083421"/>
            <a:ext cx="2503054" cy="3693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1B5CA-06F7-44EB-BB3C-809CF36C4A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Survival Function,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1B5CA-06F7-44EB-BB3C-809CF36C4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B8E6F0C-217F-4CCD-AE18-8A8E23324979}"/>
              </a:ext>
            </a:extLst>
          </p:cNvPr>
          <p:cNvSpPr txBox="1"/>
          <p:nvPr/>
        </p:nvSpPr>
        <p:spPr>
          <a:xfrm>
            <a:off x="1745673" y="6143710"/>
            <a:ext cx="442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B9920-3545-4F7F-AAB0-3CA5959C8D67}"/>
              </a:ext>
            </a:extLst>
          </p:cNvPr>
          <p:cNvSpPr txBox="1"/>
          <p:nvPr/>
        </p:nvSpPr>
        <p:spPr>
          <a:xfrm>
            <a:off x="6888595" y="6143710"/>
            <a:ext cx="426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 Scale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5627B-A66A-4E2D-BC12-F396AE4F9062}"/>
              </a:ext>
            </a:extLst>
          </p:cNvPr>
          <p:cNvSpPr txBox="1"/>
          <p:nvPr/>
        </p:nvSpPr>
        <p:spPr>
          <a:xfrm>
            <a:off x="3876229" y="1807151"/>
            <a:ext cx="214788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 a linear scale, sigmoidal behavior is observed as the survival function decreases with peak 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22C23-67B6-4B1E-81FD-00A2A2ACA15D}"/>
              </a:ext>
            </a:extLst>
          </p:cNvPr>
          <p:cNvSpPr txBox="1"/>
          <p:nvPr/>
        </p:nvSpPr>
        <p:spPr>
          <a:xfrm>
            <a:off x="5601864" y="5972629"/>
            <a:ext cx="186653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Same data, different vertical axis scale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40E9C-19D9-4010-99F9-71C19529DC7E}"/>
              </a:ext>
            </a:extLst>
          </p:cNvPr>
          <p:cNvSpPr txBox="1"/>
          <p:nvPr/>
        </p:nvSpPr>
        <p:spPr>
          <a:xfrm>
            <a:off x="7027610" y="3871477"/>
            <a:ext cx="228051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 a log scale, the survival function can be seen to decrease at an accelerated rate, especially at higher peak temperatures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21806-5640-4779-B410-9567C33EB6AA}"/>
              </a:ext>
            </a:extLst>
          </p:cNvPr>
          <p:cNvSpPr txBox="1"/>
          <p:nvPr/>
        </p:nvSpPr>
        <p:spPr>
          <a:xfrm>
            <a:off x="10309688" y="1263822"/>
            <a:ext cx="155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Box and whiskers represent 50% and 95% credibility intervals, respectively. Horizontal line in box represents the mean.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F58EB3F-3C44-48CC-A695-EBAEE6FC9E61}"/>
              </a:ext>
            </a:extLst>
          </p:cNvPr>
          <p:cNvSpPr/>
          <p:nvPr/>
        </p:nvSpPr>
        <p:spPr>
          <a:xfrm>
            <a:off x="10242956" y="1900239"/>
            <a:ext cx="914400" cy="2590799"/>
          </a:xfrm>
          <a:prstGeom prst="arc">
            <a:avLst>
              <a:gd name="adj1" fmla="val 17919161"/>
              <a:gd name="adj2" fmla="val 5242623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DE7974-72BF-4026-BA5A-7C1AA7B2CBB4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1911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822C2F2-51E4-41C1-9A6A-4C87F4636194}"/>
              </a:ext>
            </a:extLst>
          </p:cNvPr>
          <p:cNvSpPr/>
          <p:nvPr/>
        </p:nvSpPr>
        <p:spPr>
          <a:xfrm>
            <a:off x="7132320" y="3535680"/>
            <a:ext cx="2753352" cy="29534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ECB8B-2A6B-4234-BAD7-4B1D8824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“</a:t>
            </a:r>
            <a:r>
              <a:rPr lang="en-US" dirty="0" err="1"/>
              <a:t>memorylessness</a:t>
            </a:r>
            <a:r>
              <a:rPr lang="en-US" dirty="0"/>
              <a:t>”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1A54-A600-4A12-AA3C-0E718E79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1796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allows us to apply the D-value and z-values from the model to assess survival for differently shaped time-temperature profiles than those used in these experiments</a:t>
            </a:r>
          </a:p>
          <a:p>
            <a:pPr lvl="1"/>
            <a:r>
              <a:rPr lang="en-US" dirty="0"/>
              <a:t>The temperatures and duration of the heat treatment should be within range of those used in the experiments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655167-226D-425F-9A60-A2B50D39F002}"/>
              </a:ext>
            </a:extLst>
          </p:cNvPr>
          <p:cNvCxnSpPr>
            <a:cxnSpLocks/>
          </p:cNvCxnSpPr>
          <p:nvPr/>
        </p:nvCxnSpPr>
        <p:spPr>
          <a:xfrm>
            <a:off x="2144592" y="3676174"/>
            <a:ext cx="0" cy="19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873DDB-D6F5-4106-A757-35348CC287B4}"/>
              </a:ext>
            </a:extLst>
          </p:cNvPr>
          <p:cNvCxnSpPr>
            <a:cxnSpLocks/>
          </p:cNvCxnSpPr>
          <p:nvPr/>
        </p:nvCxnSpPr>
        <p:spPr>
          <a:xfrm>
            <a:off x="2064971" y="5580950"/>
            <a:ext cx="2084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81F20A-23AC-4A14-ADB3-536BEBC189E2}"/>
              </a:ext>
            </a:extLst>
          </p:cNvPr>
          <p:cNvSpPr txBox="1"/>
          <p:nvPr/>
        </p:nvSpPr>
        <p:spPr>
          <a:xfrm>
            <a:off x="2857635" y="5529580"/>
            <a:ext cx="61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F84A6-18B7-4BE3-AE99-C6619749D869}"/>
              </a:ext>
            </a:extLst>
          </p:cNvPr>
          <p:cNvSpPr txBox="1"/>
          <p:nvPr/>
        </p:nvSpPr>
        <p:spPr>
          <a:xfrm rot="16200000">
            <a:off x="1573655" y="4463149"/>
            <a:ext cx="7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7980C0-7CB1-4A97-B112-80A8011A84E7}"/>
              </a:ext>
            </a:extLst>
          </p:cNvPr>
          <p:cNvSpPr/>
          <p:nvPr/>
        </p:nvSpPr>
        <p:spPr>
          <a:xfrm>
            <a:off x="4862797" y="4226145"/>
            <a:ext cx="1884201" cy="1260667"/>
          </a:xfrm>
          <a:custGeom>
            <a:avLst/>
            <a:gdLst>
              <a:gd name="connsiteX0" fmla="*/ 0 w 1551709"/>
              <a:gd name="connsiteY0" fmla="*/ 712644 h 712644"/>
              <a:gd name="connsiteX1" fmla="*/ 314036 w 1551709"/>
              <a:gd name="connsiteY1" fmla="*/ 555626 h 712644"/>
              <a:gd name="connsiteX2" fmla="*/ 443345 w 1551709"/>
              <a:gd name="connsiteY2" fmla="*/ 361662 h 712644"/>
              <a:gd name="connsiteX3" fmla="*/ 609600 w 1551709"/>
              <a:gd name="connsiteY3" fmla="*/ 121517 h 712644"/>
              <a:gd name="connsiteX4" fmla="*/ 729673 w 1551709"/>
              <a:gd name="connsiteY4" fmla="*/ 38389 h 712644"/>
              <a:gd name="connsiteX5" fmla="*/ 877455 w 1551709"/>
              <a:gd name="connsiteY5" fmla="*/ 1444 h 712644"/>
              <a:gd name="connsiteX6" fmla="*/ 1016000 w 1551709"/>
              <a:gd name="connsiteY6" fmla="*/ 84571 h 712644"/>
              <a:gd name="connsiteX7" fmla="*/ 1080655 w 1551709"/>
              <a:gd name="connsiteY7" fmla="*/ 232353 h 712644"/>
              <a:gd name="connsiteX8" fmla="*/ 1126836 w 1551709"/>
              <a:gd name="connsiteY8" fmla="*/ 380135 h 712644"/>
              <a:gd name="connsiteX9" fmla="*/ 1182255 w 1551709"/>
              <a:gd name="connsiteY9" fmla="*/ 481735 h 712644"/>
              <a:gd name="connsiteX10" fmla="*/ 1200727 w 1551709"/>
              <a:gd name="connsiteY10" fmla="*/ 500208 h 712644"/>
              <a:gd name="connsiteX11" fmla="*/ 1228436 w 1551709"/>
              <a:gd name="connsiteY11" fmla="*/ 509444 h 712644"/>
              <a:gd name="connsiteX12" fmla="*/ 1274618 w 1551709"/>
              <a:gd name="connsiteY12" fmla="*/ 509444 h 712644"/>
              <a:gd name="connsiteX13" fmla="*/ 1376218 w 1551709"/>
              <a:gd name="connsiteY13" fmla="*/ 537153 h 712644"/>
              <a:gd name="connsiteX14" fmla="*/ 1496291 w 1551709"/>
              <a:gd name="connsiteY14" fmla="*/ 546389 h 712644"/>
              <a:gd name="connsiteX15" fmla="*/ 1524000 w 1551709"/>
              <a:gd name="connsiteY15" fmla="*/ 546389 h 712644"/>
              <a:gd name="connsiteX16" fmla="*/ 1551709 w 1551709"/>
              <a:gd name="connsiteY16" fmla="*/ 546389 h 712644"/>
              <a:gd name="connsiteX0" fmla="*/ 0 w 1551709"/>
              <a:gd name="connsiteY0" fmla="*/ 712644 h 712644"/>
              <a:gd name="connsiteX1" fmla="*/ 228251 w 1551709"/>
              <a:gd name="connsiteY1" fmla="*/ 422276 h 712644"/>
              <a:gd name="connsiteX2" fmla="*/ 443345 w 1551709"/>
              <a:gd name="connsiteY2" fmla="*/ 361662 h 712644"/>
              <a:gd name="connsiteX3" fmla="*/ 609600 w 1551709"/>
              <a:gd name="connsiteY3" fmla="*/ 121517 h 712644"/>
              <a:gd name="connsiteX4" fmla="*/ 729673 w 1551709"/>
              <a:gd name="connsiteY4" fmla="*/ 38389 h 712644"/>
              <a:gd name="connsiteX5" fmla="*/ 877455 w 1551709"/>
              <a:gd name="connsiteY5" fmla="*/ 1444 h 712644"/>
              <a:gd name="connsiteX6" fmla="*/ 1016000 w 1551709"/>
              <a:gd name="connsiteY6" fmla="*/ 84571 h 712644"/>
              <a:gd name="connsiteX7" fmla="*/ 1080655 w 1551709"/>
              <a:gd name="connsiteY7" fmla="*/ 232353 h 712644"/>
              <a:gd name="connsiteX8" fmla="*/ 1126836 w 1551709"/>
              <a:gd name="connsiteY8" fmla="*/ 380135 h 712644"/>
              <a:gd name="connsiteX9" fmla="*/ 1182255 w 1551709"/>
              <a:gd name="connsiteY9" fmla="*/ 481735 h 712644"/>
              <a:gd name="connsiteX10" fmla="*/ 1200727 w 1551709"/>
              <a:gd name="connsiteY10" fmla="*/ 500208 h 712644"/>
              <a:gd name="connsiteX11" fmla="*/ 1228436 w 1551709"/>
              <a:gd name="connsiteY11" fmla="*/ 509444 h 712644"/>
              <a:gd name="connsiteX12" fmla="*/ 1274618 w 1551709"/>
              <a:gd name="connsiteY12" fmla="*/ 509444 h 712644"/>
              <a:gd name="connsiteX13" fmla="*/ 1376218 w 1551709"/>
              <a:gd name="connsiteY13" fmla="*/ 537153 h 712644"/>
              <a:gd name="connsiteX14" fmla="*/ 1496291 w 1551709"/>
              <a:gd name="connsiteY14" fmla="*/ 546389 h 712644"/>
              <a:gd name="connsiteX15" fmla="*/ 1524000 w 1551709"/>
              <a:gd name="connsiteY15" fmla="*/ 546389 h 712644"/>
              <a:gd name="connsiteX16" fmla="*/ 1551709 w 1551709"/>
              <a:gd name="connsiteY16" fmla="*/ 546389 h 712644"/>
              <a:gd name="connsiteX0" fmla="*/ 0 w 1551709"/>
              <a:gd name="connsiteY0" fmla="*/ 712644 h 712644"/>
              <a:gd name="connsiteX1" fmla="*/ 228251 w 1551709"/>
              <a:gd name="connsiteY1" fmla="*/ 422276 h 712644"/>
              <a:gd name="connsiteX2" fmla="*/ 443345 w 1551709"/>
              <a:gd name="connsiteY2" fmla="*/ 361662 h 712644"/>
              <a:gd name="connsiteX3" fmla="*/ 609600 w 1551709"/>
              <a:gd name="connsiteY3" fmla="*/ 121517 h 712644"/>
              <a:gd name="connsiteX4" fmla="*/ 729673 w 1551709"/>
              <a:gd name="connsiteY4" fmla="*/ 38389 h 712644"/>
              <a:gd name="connsiteX5" fmla="*/ 877455 w 1551709"/>
              <a:gd name="connsiteY5" fmla="*/ 1444 h 712644"/>
              <a:gd name="connsiteX6" fmla="*/ 1016000 w 1551709"/>
              <a:gd name="connsiteY6" fmla="*/ 84571 h 712644"/>
              <a:gd name="connsiteX7" fmla="*/ 1080655 w 1551709"/>
              <a:gd name="connsiteY7" fmla="*/ 232353 h 712644"/>
              <a:gd name="connsiteX8" fmla="*/ 1192824 w 1551709"/>
              <a:gd name="connsiteY8" fmla="*/ 227735 h 712644"/>
              <a:gd name="connsiteX9" fmla="*/ 1182255 w 1551709"/>
              <a:gd name="connsiteY9" fmla="*/ 481735 h 712644"/>
              <a:gd name="connsiteX10" fmla="*/ 1200727 w 1551709"/>
              <a:gd name="connsiteY10" fmla="*/ 500208 h 712644"/>
              <a:gd name="connsiteX11" fmla="*/ 1228436 w 1551709"/>
              <a:gd name="connsiteY11" fmla="*/ 509444 h 712644"/>
              <a:gd name="connsiteX12" fmla="*/ 1274618 w 1551709"/>
              <a:gd name="connsiteY12" fmla="*/ 509444 h 712644"/>
              <a:gd name="connsiteX13" fmla="*/ 1376218 w 1551709"/>
              <a:gd name="connsiteY13" fmla="*/ 537153 h 712644"/>
              <a:gd name="connsiteX14" fmla="*/ 1496291 w 1551709"/>
              <a:gd name="connsiteY14" fmla="*/ 546389 h 712644"/>
              <a:gd name="connsiteX15" fmla="*/ 1524000 w 1551709"/>
              <a:gd name="connsiteY15" fmla="*/ 546389 h 712644"/>
              <a:gd name="connsiteX16" fmla="*/ 1551709 w 1551709"/>
              <a:gd name="connsiteY16" fmla="*/ 546389 h 712644"/>
              <a:gd name="connsiteX0" fmla="*/ 0 w 1551709"/>
              <a:gd name="connsiteY0" fmla="*/ 712644 h 712644"/>
              <a:gd name="connsiteX1" fmla="*/ 228251 w 1551709"/>
              <a:gd name="connsiteY1" fmla="*/ 422276 h 712644"/>
              <a:gd name="connsiteX2" fmla="*/ 443345 w 1551709"/>
              <a:gd name="connsiteY2" fmla="*/ 361662 h 712644"/>
              <a:gd name="connsiteX3" fmla="*/ 609600 w 1551709"/>
              <a:gd name="connsiteY3" fmla="*/ 121517 h 712644"/>
              <a:gd name="connsiteX4" fmla="*/ 729673 w 1551709"/>
              <a:gd name="connsiteY4" fmla="*/ 38389 h 712644"/>
              <a:gd name="connsiteX5" fmla="*/ 877455 w 1551709"/>
              <a:gd name="connsiteY5" fmla="*/ 1444 h 712644"/>
              <a:gd name="connsiteX6" fmla="*/ 1016000 w 1551709"/>
              <a:gd name="connsiteY6" fmla="*/ 84571 h 712644"/>
              <a:gd name="connsiteX7" fmla="*/ 1232427 w 1551709"/>
              <a:gd name="connsiteY7" fmla="*/ 129483 h 712644"/>
              <a:gd name="connsiteX8" fmla="*/ 1192824 w 1551709"/>
              <a:gd name="connsiteY8" fmla="*/ 227735 h 712644"/>
              <a:gd name="connsiteX9" fmla="*/ 1182255 w 1551709"/>
              <a:gd name="connsiteY9" fmla="*/ 481735 h 712644"/>
              <a:gd name="connsiteX10" fmla="*/ 1200727 w 1551709"/>
              <a:gd name="connsiteY10" fmla="*/ 500208 h 712644"/>
              <a:gd name="connsiteX11" fmla="*/ 1228436 w 1551709"/>
              <a:gd name="connsiteY11" fmla="*/ 509444 h 712644"/>
              <a:gd name="connsiteX12" fmla="*/ 1274618 w 1551709"/>
              <a:gd name="connsiteY12" fmla="*/ 509444 h 712644"/>
              <a:gd name="connsiteX13" fmla="*/ 1376218 w 1551709"/>
              <a:gd name="connsiteY13" fmla="*/ 537153 h 712644"/>
              <a:gd name="connsiteX14" fmla="*/ 1496291 w 1551709"/>
              <a:gd name="connsiteY14" fmla="*/ 546389 h 712644"/>
              <a:gd name="connsiteX15" fmla="*/ 1524000 w 1551709"/>
              <a:gd name="connsiteY15" fmla="*/ 546389 h 712644"/>
              <a:gd name="connsiteX16" fmla="*/ 1551709 w 1551709"/>
              <a:gd name="connsiteY16" fmla="*/ 546389 h 712644"/>
              <a:gd name="connsiteX0" fmla="*/ 0 w 1551709"/>
              <a:gd name="connsiteY0" fmla="*/ 712644 h 712644"/>
              <a:gd name="connsiteX1" fmla="*/ 228251 w 1551709"/>
              <a:gd name="connsiteY1" fmla="*/ 422276 h 712644"/>
              <a:gd name="connsiteX2" fmla="*/ 443345 w 1551709"/>
              <a:gd name="connsiteY2" fmla="*/ 361662 h 712644"/>
              <a:gd name="connsiteX3" fmla="*/ 609600 w 1551709"/>
              <a:gd name="connsiteY3" fmla="*/ 121517 h 712644"/>
              <a:gd name="connsiteX4" fmla="*/ 729673 w 1551709"/>
              <a:gd name="connsiteY4" fmla="*/ 38389 h 712644"/>
              <a:gd name="connsiteX5" fmla="*/ 877455 w 1551709"/>
              <a:gd name="connsiteY5" fmla="*/ 1444 h 712644"/>
              <a:gd name="connsiteX6" fmla="*/ 1016000 w 1551709"/>
              <a:gd name="connsiteY6" fmla="*/ 84571 h 712644"/>
              <a:gd name="connsiteX7" fmla="*/ 1232427 w 1551709"/>
              <a:gd name="connsiteY7" fmla="*/ 129483 h 712644"/>
              <a:gd name="connsiteX8" fmla="*/ 1364393 w 1551709"/>
              <a:gd name="connsiteY8" fmla="*/ 212495 h 712644"/>
              <a:gd name="connsiteX9" fmla="*/ 1182255 w 1551709"/>
              <a:gd name="connsiteY9" fmla="*/ 481735 h 712644"/>
              <a:gd name="connsiteX10" fmla="*/ 1200727 w 1551709"/>
              <a:gd name="connsiteY10" fmla="*/ 500208 h 712644"/>
              <a:gd name="connsiteX11" fmla="*/ 1228436 w 1551709"/>
              <a:gd name="connsiteY11" fmla="*/ 509444 h 712644"/>
              <a:gd name="connsiteX12" fmla="*/ 1274618 w 1551709"/>
              <a:gd name="connsiteY12" fmla="*/ 509444 h 712644"/>
              <a:gd name="connsiteX13" fmla="*/ 1376218 w 1551709"/>
              <a:gd name="connsiteY13" fmla="*/ 537153 h 712644"/>
              <a:gd name="connsiteX14" fmla="*/ 1496291 w 1551709"/>
              <a:gd name="connsiteY14" fmla="*/ 546389 h 712644"/>
              <a:gd name="connsiteX15" fmla="*/ 1524000 w 1551709"/>
              <a:gd name="connsiteY15" fmla="*/ 546389 h 712644"/>
              <a:gd name="connsiteX16" fmla="*/ 1551709 w 1551709"/>
              <a:gd name="connsiteY16" fmla="*/ 546389 h 712644"/>
              <a:gd name="connsiteX0" fmla="*/ 0 w 1626050"/>
              <a:gd name="connsiteY0" fmla="*/ 712644 h 712644"/>
              <a:gd name="connsiteX1" fmla="*/ 228251 w 1626050"/>
              <a:gd name="connsiteY1" fmla="*/ 422276 h 712644"/>
              <a:gd name="connsiteX2" fmla="*/ 443345 w 1626050"/>
              <a:gd name="connsiteY2" fmla="*/ 361662 h 712644"/>
              <a:gd name="connsiteX3" fmla="*/ 609600 w 1626050"/>
              <a:gd name="connsiteY3" fmla="*/ 121517 h 712644"/>
              <a:gd name="connsiteX4" fmla="*/ 729673 w 1626050"/>
              <a:gd name="connsiteY4" fmla="*/ 38389 h 712644"/>
              <a:gd name="connsiteX5" fmla="*/ 877455 w 1626050"/>
              <a:gd name="connsiteY5" fmla="*/ 1444 h 712644"/>
              <a:gd name="connsiteX6" fmla="*/ 1016000 w 1626050"/>
              <a:gd name="connsiteY6" fmla="*/ 84571 h 712644"/>
              <a:gd name="connsiteX7" fmla="*/ 1232427 w 1626050"/>
              <a:gd name="connsiteY7" fmla="*/ 129483 h 712644"/>
              <a:gd name="connsiteX8" fmla="*/ 1364393 w 1626050"/>
              <a:gd name="connsiteY8" fmla="*/ 212495 h 712644"/>
              <a:gd name="connsiteX9" fmla="*/ 1182255 w 1626050"/>
              <a:gd name="connsiteY9" fmla="*/ 481735 h 712644"/>
              <a:gd name="connsiteX10" fmla="*/ 1200727 w 1626050"/>
              <a:gd name="connsiteY10" fmla="*/ 500208 h 712644"/>
              <a:gd name="connsiteX11" fmla="*/ 1228436 w 1626050"/>
              <a:gd name="connsiteY11" fmla="*/ 509444 h 712644"/>
              <a:gd name="connsiteX12" fmla="*/ 1624355 w 1626050"/>
              <a:gd name="connsiteY12" fmla="*/ 261794 h 712644"/>
              <a:gd name="connsiteX13" fmla="*/ 1376218 w 1626050"/>
              <a:gd name="connsiteY13" fmla="*/ 537153 h 712644"/>
              <a:gd name="connsiteX14" fmla="*/ 1496291 w 1626050"/>
              <a:gd name="connsiteY14" fmla="*/ 546389 h 712644"/>
              <a:gd name="connsiteX15" fmla="*/ 1524000 w 1626050"/>
              <a:gd name="connsiteY15" fmla="*/ 546389 h 712644"/>
              <a:gd name="connsiteX16" fmla="*/ 1551709 w 1626050"/>
              <a:gd name="connsiteY16" fmla="*/ 546389 h 712644"/>
              <a:gd name="connsiteX0" fmla="*/ 0 w 1627273"/>
              <a:gd name="connsiteY0" fmla="*/ 712644 h 712644"/>
              <a:gd name="connsiteX1" fmla="*/ 228251 w 1627273"/>
              <a:gd name="connsiteY1" fmla="*/ 422276 h 712644"/>
              <a:gd name="connsiteX2" fmla="*/ 443345 w 1627273"/>
              <a:gd name="connsiteY2" fmla="*/ 361662 h 712644"/>
              <a:gd name="connsiteX3" fmla="*/ 609600 w 1627273"/>
              <a:gd name="connsiteY3" fmla="*/ 121517 h 712644"/>
              <a:gd name="connsiteX4" fmla="*/ 729673 w 1627273"/>
              <a:gd name="connsiteY4" fmla="*/ 38389 h 712644"/>
              <a:gd name="connsiteX5" fmla="*/ 877455 w 1627273"/>
              <a:gd name="connsiteY5" fmla="*/ 1444 h 712644"/>
              <a:gd name="connsiteX6" fmla="*/ 1016000 w 1627273"/>
              <a:gd name="connsiteY6" fmla="*/ 84571 h 712644"/>
              <a:gd name="connsiteX7" fmla="*/ 1232427 w 1627273"/>
              <a:gd name="connsiteY7" fmla="*/ 129483 h 712644"/>
              <a:gd name="connsiteX8" fmla="*/ 1364393 w 1627273"/>
              <a:gd name="connsiteY8" fmla="*/ 212495 h 712644"/>
              <a:gd name="connsiteX9" fmla="*/ 1182255 w 1627273"/>
              <a:gd name="connsiteY9" fmla="*/ 481735 h 712644"/>
              <a:gd name="connsiteX10" fmla="*/ 1200727 w 1627273"/>
              <a:gd name="connsiteY10" fmla="*/ 500208 h 712644"/>
              <a:gd name="connsiteX11" fmla="*/ 1492389 w 1627273"/>
              <a:gd name="connsiteY11" fmla="*/ 269414 h 712644"/>
              <a:gd name="connsiteX12" fmla="*/ 1624355 w 1627273"/>
              <a:gd name="connsiteY12" fmla="*/ 261794 h 712644"/>
              <a:gd name="connsiteX13" fmla="*/ 1376218 w 1627273"/>
              <a:gd name="connsiteY13" fmla="*/ 537153 h 712644"/>
              <a:gd name="connsiteX14" fmla="*/ 1496291 w 1627273"/>
              <a:gd name="connsiteY14" fmla="*/ 546389 h 712644"/>
              <a:gd name="connsiteX15" fmla="*/ 1524000 w 1627273"/>
              <a:gd name="connsiteY15" fmla="*/ 546389 h 712644"/>
              <a:gd name="connsiteX16" fmla="*/ 1551709 w 1627273"/>
              <a:gd name="connsiteY16" fmla="*/ 546389 h 712644"/>
              <a:gd name="connsiteX0" fmla="*/ 0 w 1626537"/>
              <a:gd name="connsiteY0" fmla="*/ 712644 h 712644"/>
              <a:gd name="connsiteX1" fmla="*/ 228251 w 1626537"/>
              <a:gd name="connsiteY1" fmla="*/ 422276 h 712644"/>
              <a:gd name="connsiteX2" fmla="*/ 443345 w 1626537"/>
              <a:gd name="connsiteY2" fmla="*/ 361662 h 712644"/>
              <a:gd name="connsiteX3" fmla="*/ 609600 w 1626537"/>
              <a:gd name="connsiteY3" fmla="*/ 121517 h 712644"/>
              <a:gd name="connsiteX4" fmla="*/ 729673 w 1626537"/>
              <a:gd name="connsiteY4" fmla="*/ 38389 h 712644"/>
              <a:gd name="connsiteX5" fmla="*/ 877455 w 1626537"/>
              <a:gd name="connsiteY5" fmla="*/ 1444 h 712644"/>
              <a:gd name="connsiteX6" fmla="*/ 1016000 w 1626537"/>
              <a:gd name="connsiteY6" fmla="*/ 84571 h 712644"/>
              <a:gd name="connsiteX7" fmla="*/ 1232427 w 1626537"/>
              <a:gd name="connsiteY7" fmla="*/ 129483 h 712644"/>
              <a:gd name="connsiteX8" fmla="*/ 1364393 w 1626537"/>
              <a:gd name="connsiteY8" fmla="*/ 212495 h 712644"/>
              <a:gd name="connsiteX9" fmla="*/ 1182255 w 1626537"/>
              <a:gd name="connsiteY9" fmla="*/ 481735 h 712644"/>
              <a:gd name="connsiteX10" fmla="*/ 1405290 w 1626537"/>
              <a:gd name="connsiteY10" fmla="*/ 267798 h 712644"/>
              <a:gd name="connsiteX11" fmla="*/ 1492389 w 1626537"/>
              <a:gd name="connsiteY11" fmla="*/ 269414 h 712644"/>
              <a:gd name="connsiteX12" fmla="*/ 1624355 w 1626537"/>
              <a:gd name="connsiteY12" fmla="*/ 261794 h 712644"/>
              <a:gd name="connsiteX13" fmla="*/ 1376218 w 1626537"/>
              <a:gd name="connsiteY13" fmla="*/ 537153 h 712644"/>
              <a:gd name="connsiteX14" fmla="*/ 1496291 w 1626537"/>
              <a:gd name="connsiteY14" fmla="*/ 546389 h 712644"/>
              <a:gd name="connsiteX15" fmla="*/ 1524000 w 1626537"/>
              <a:gd name="connsiteY15" fmla="*/ 546389 h 712644"/>
              <a:gd name="connsiteX16" fmla="*/ 1551709 w 1626537"/>
              <a:gd name="connsiteY16" fmla="*/ 546389 h 712644"/>
              <a:gd name="connsiteX0" fmla="*/ 0 w 1626537"/>
              <a:gd name="connsiteY0" fmla="*/ 712644 h 712644"/>
              <a:gd name="connsiteX1" fmla="*/ 228251 w 1626537"/>
              <a:gd name="connsiteY1" fmla="*/ 422276 h 712644"/>
              <a:gd name="connsiteX2" fmla="*/ 443345 w 1626537"/>
              <a:gd name="connsiteY2" fmla="*/ 361662 h 712644"/>
              <a:gd name="connsiteX3" fmla="*/ 609600 w 1626537"/>
              <a:gd name="connsiteY3" fmla="*/ 121517 h 712644"/>
              <a:gd name="connsiteX4" fmla="*/ 729673 w 1626537"/>
              <a:gd name="connsiteY4" fmla="*/ 38389 h 712644"/>
              <a:gd name="connsiteX5" fmla="*/ 877455 w 1626537"/>
              <a:gd name="connsiteY5" fmla="*/ 1444 h 712644"/>
              <a:gd name="connsiteX6" fmla="*/ 1016000 w 1626537"/>
              <a:gd name="connsiteY6" fmla="*/ 84571 h 712644"/>
              <a:gd name="connsiteX7" fmla="*/ 1232427 w 1626537"/>
              <a:gd name="connsiteY7" fmla="*/ 129483 h 712644"/>
              <a:gd name="connsiteX8" fmla="*/ 1364393 w 1626537"/>
              <a:gd name="connsiteY8" fmla="*/ 212495 h 712644"/>
              <a:gd name="connsiteX9" fmla="*/ 1426411 w 1626537"/>
              <a:gd name="connsiteY9" fmla="*/ 230275 h 712644"/>
              <a:gd name="connsiteX10" fmla="*/ 1405290 w 1626537"/>
              <a:gd name="connsiteY10" fmla="*/ 267798 h 712644"/>
              <a:gd name="connsiteX11" fmla="*/ 1492389 w 1626537"/>
              <a:gd name="connsiteY11" fmla="*/ 269414 h 712644"/>
              <a:gd name="connsiteX12" fmla="*/ 1624355 w 1626537"/>
              <a:gd name="connsiteY12" fmla="*/ 261794 h 712644"/>
              <a:gd name="connsiteX13" fmla="*/ 1376218 w 1626537"/>
              <a:gd name="connsiteY13" fmla="*/ 537153 h 712644"/>
              <a:gd name="connsiteX14" fmla="*/ 1496291 w 1626537"/>
              <a:gd name="connsiteY14" fmla="*/ 546389 h 712644"/>
              <a:gd name="connsiteX15" fmla="*/ 1524000 w 1626537"/>
              <a:gd name="connsiteY15" fmla="*/ 546389 h 712644"/>
              <a:gd name="connsiteX16" fmla="*/ 1551709 w 1626537"/>
              <a:gd name="connsiteY16" fmla="*/ 546389 h 712644"/>
              <a:gd name="connsiteX0" fmla="*/ 0 w 1691423"/>
              <a:gd name="connsiteY0" fmla="*/ 712644 h 712644"/>
              <a:gd name="connsiteX1" fmla="*/ 228251 w 1691423"/>
              <a:gd name="connsiteY1" fmla="*/ 422276 h 712644"/>
              <a:gd name="connsiteX2" fmla="*/ 443345 w 1691423"/>
              <a:gd name="connsiteY2" fmla="*/ 361662 h 712644"/>
              <a:gd name="connsiteX3" fmla="*/ 609600 w 1691423"/>
              <a:gd name="connsiteY3" fmla="*/ 121517 h 712644"/>
              <a:gd name="connsiteX4" fmla="*/ 729673 w 1691423"/>
              <a:gd name="connsiteY4" fmla="*/ 38389 h 712644"/>
              <a:gd name="connsiteX5" fmla="*/ 877455 w 1691423"/>
              <a:gd name="connsiteY5" fmla="*/ 1444 h 712644"/>
              <a:gd name="connsiteX6" fmla="*/ 1016000 w 1691423"/>
              <a:gd name="connsiteY6" fmla="*/ 84571 h 712644"/>
              <a:gd name="connsiteX7" fmla="*/ 1232427 w 1691423"/>
              <a:gd name="connsiteY7" fmla="*/ 129483 h 712644"/>
              <a:gd name="connsiteX8" fmla="*/ 1364393 w 1691423"/>
              <a:gd name="connsiteY8" fmla="*/ 212495 h 712644"/>
              <a:gd name="connsiteX9" fmla="*/ 1426411 w 1691423"/>
              <a:gd name="connsiteY9" fmla="*/ 230275 h 712644"/>
              <a:gd name="connsiteX10" fmla="*/ 1405290 w 1691423"/>
              <a:gd name="connsiteY10" fmla="*/ 267798 h 712644"/>
              <a:gd name="connsiteX11" fmla="*/ 1492389 w 1691423"/>
              <a:gd name="connsiteY11" fmla="*/ 269414 h 712644"/>
              <a:gd name="connsiteX12" fmla="*/ 1624355 w 1691423"/>
              <a:gd name="connsiteY12" fmla="*/ 261794 h 712644"/>
              <a:gd name="connsiteX13" fmla="*/ 1686361 w 1691423"/>
              <a:gd name="connsiteY13" fmla="*/ 453333 h 712644"/>
              <a:gd name="connsiteX14" fmla="*/ 1496291 w 1691423"/>
              <a:gd name="connsiteY14" fmla="*/ 546389 h 712644"/>
              <a:gd name="connsiteX15" fmla="*/ 1524000 w 1691423"/>
              <a:gd name="connsiteY15" fmla="*/ 546389 h 712644"/>
              <a:gd name="connsiteX16" fmla="*/ 1551709 w 1691423"/>
              <a:gd name="connsiteY16" fmla="*/ 546389 h 712644"/>
              <a:gd name="connsiteX0" fmla="*/ 0 w 1820947"/>
              <a:gd name="connsiteY0" fmla="*/ 712644 h 712644"/>
              <a:gd name="connsiteX1" fmla="*/ 228251 w 1820947"/>
              <a:gd name="connsiteY1" fmla="*/ 422276 h 712644"/>
              <a:gd name="connsiteX2" fmla="*/ 443345 w 1820947"/>
              <a:gd name="connsiteY2" fmla="*/ 361662 h 712644"/>
              <a:gd name="connsiteX3" fmla="*/ 609600 w 1820947"/>
              <a:gd name="connsiteY3" fmla="*/ 121517 h 712644"/>
              <a:gd name="connsiteX4" fmla="*/ 729673 w 1820947"/>
              <a:gd name="connsiteY4" fmla="*/ 38389 h 712644"/>
              <a:gd name="connsiteX5" fmla="*/ 877455 w 1820947"/>
              <a:gd name="connsiteY5" fmla="*/ 1444 h 712644"/>
              <a:gd name="connsiteX6" fmla="*/ 1016000 w 1820947"/>
              <a:gd name="connsiteY6" fmla="*/ 84571 h 712644"/>
              <a:gd name="connsiteX7" fmla="*/ 1232427 w 1820947"/>
              <a:gd name="connsiteY7" fmla="*/ 129483 h 712644"/>
              <a:gd name="connsiteX8" fmla="*/ 1364393 w 1820947"/>
              <a:gd name="connsiteY8" fmla="*/ 212495 h 712644"/>
              <a:gd name="connsiteX9" fmla="*/ 1426411 w 1820947"/>
              <a:gd name="connsiteY9" fmla="*/ 230275 h 712644"/>
              <a:gd name="connsiteX10" fmla="*/ 1405290 w 1820947"/>
              <a:gd name="connsiteY10" fmla="*/ 267798 h 712644"/>
              <a:gd name="connsiteX11" fmla="*/ 1492389 w 1820947"/>
              <a:gd name="connsiteY11" fmla="*/ 269414 h 712644"/>
              <a:gd name="connsiteX12" fmla="*/ 1624355 w 1820947"/>
              <a:gd name="connsiteY12" fmla="*/ 261794 h 712644"/>
              <a:gd name="connsiteX13" fmla="*/ 1686361 w 1820947"/>
              <a:gd name="connsiteY13" fmla="*/ 453333 h 712644"/>
              <a:gd name="connsiteX14" fmla="*/ 1496291 w 1820947"/>
              <a:gd name="connsiteY14" fmla="*/ 546389 h 712644"/>
              <a:gd name="connsiteX15" fmla="*/ 1820947 w 1820947"/>
              <a:gd name="connsiteY15" fmla="*/ 512099 h 712644"/>
              <a:gd name="connsiteX16" fmla="*/ 1551709 w 1820947"/>
              <a:gd name="connsiteY16" fmla="*/ 546389 h 712644"/>
              <a:gd name="connsiteX0" fmla="*/ 0 w 1830546"/>
              <a:gd name="connsiteY0" fmla="*/ 712644 h 712644"/>
              <a:gd name="connsiteX1" fmla="*/ 228251 w 1830546"/>
              <a:gd name="connsiteY1" fmla="*/ 422276 h 712644"/>
              <a:gd name="connsiteX2" fmla="*/ 443345 w 1830546"/>
              <a:gd name="connsiteY2" fmla="*/ 361662 h 712644"/>
              <a:gd name="connsiteX3" fmla="*/ 609600 w 1830546"/>
              <a:gd name="connsiteY3" fmla="*/ 121517 h 712644"/>
              <a:gd name="connsiteX4" fmla="*/ 729673 w 1830546"/>
              <a:gd name="connsiteY4" fmla="*/ 38389 h 712644"/>
              <a:gd name="connsiteX5" fmla="*/ 877455 w 1830546"/>
              <a:gd name="connsiteY5" fmla="*/ 1444 h 712644"/>
              <a:gd name="connsiteX6" fmla="*/ 1016000 w 1830546"/>
              <a:gd name="connsiteY6" fmla="*/ 84571 h 712644"/>
              <a:gd name="connsiteX7" fmla="*/ 1232427 w 1830546"/>
              <a:gd name="connsiteY7" fmla="*/ 129483 h 712644"/>
              <a:gd name="connsiteX8" fmla="*/ 1364393 w 1830546"/>
              <a:gd name="connsiteY8" fmla="*/ 212495 h 712644"/>
              <a:gd name="connsiteX9" fmla="*/ 1426411 w 1830546"/>
              <a:gd name="connsiteY9" fmla="*/ 230275 h 712644"/>
              <a:gd name="connsiteX10" fmla="*/ 1405290 w 1830546"/>
              <a:gd name="connsiteY10" fmla="*/ 267798 h 712644"/>
              <a:gd name="connsiteX11" fmla="*/ 1492389 w 1830546"/>
              <a:gd name="connsiteY11" fmla="*/ 269414 h 712644"/>
              <a:gd name="connsiteX12" fmla="*/ 1624355 w 1830546"/>
              <a:gd name="connsiteY12" fmla="*/ 261794 h 712644"/>
              <a:gd name="connsiteX13" fmla="*/ 1686361 w 1830546"/>
              <a:gd name="connsiteY13" fmla="*/ 453333 h 712644"/>
              <a:gd name="connsiteX14" fmla="*/ 1496291 w 1830546"/>
              <a:gd name="connsiteY14" fmla="*/ 546389 h 712644"/>
              <a:gd name="connsiteX15" fmla="*/ 1820947 w 1830546"/>
              <a:gd name="connsiteY15" fmla="*/ 512099 h 712644"/>
              <a:gd name="connsiteX16" fmla="*/ 1736475 w 1830546"/>
              <a:gd name="connsiteY16" fmla="*/ 481619 h 712644"/>
              <a:gd name="connsiteX0" fmla="*/ 0 w 1820977"/>
              <a:gd name="connsiteY0" fmla="*/ 712644 h 712644"/>
              <a:gd name="connsiteX1" fmla="*/ 228251 w 1820977"/>
              <a:gd name="connsiteY1" fmla="*/ 422276 h 712644"/>
              <a:gd name="connsiteX2" fmla="*/ 443345 w 1820977"/>
              <a:gd name="connsiteY2" fmla="*/ 361662 h 712644"/>
              <a:gd name="connsiteX3" fmla="*/ 609600 w 1820977"/>
              <a:gd name="connsiteY3" fmla="*/ 121517 h 712644"/>
              <a:gd name="connsiteX4" fmla="*/ 729673 w 1820977"/>
              <a:gd name="connsiteY4" fmla="*/ 38389 h 712644"/>
              <a:gd name="connsiteX5" fmla="*/ 877455 w 1820977"/>
              <a:gd name="connsiteY5" fmla="*/ 1444 h 712644"/>
              <a:gd name="connsiteX6" fmla="*/ 1016000 w 1820977"/>
              <a:gd name="connsiteY6" fmla="*/ 84571 h 712644"/>
              <a:gd name="connsiteX7" fmla="*/ 1232427 w 1820977"/>
              <a:gd name="connsiteY7" fmla="*/ 129483 h 712644"/>
              <a:gd name="connsiteX8" fmla="*/ 1364393 w 1820977"/>
              <a:gd name="connsiteY8" fmla="*/ 212495 h 712644"/>
              <a:gd name="connsiteX9" fmla="*/ 1426411 w 1820977"/>
              <a:gd name="connsiteY9" fmla="*/ 230275 h 712644"/>
              <a:gd name="connsiteX10" fmla="*/ 1405290 w 1820977"/>
              <a:gd name="connsiteY10" fmla="*/ 267798 h 712644"/>
              <a:gd name="connsiteX11" fmla="*/ 1492389 w 1820977"/>
              <a:gd name="connsiteY11" fmla="*/ 269414 h 712644"/>
              <a:gd name="connsiteX12" fmla="*/ 1624355 w 1820977"/>
              <a:gd name="connsiteY12" fmla="*/ 261794 h 712644"/>
              <a:gd name="connsiteX13" fmla="*/ 1686361 w 1820977"/>
              <a:gd name="connsiteY13" fmla="*/ 453333 h 712644"/>
              <a:gd name="connsiteX14" fmla="*/ 1727250 w 1820977"/>
              <a:gd name="connsiteY14" fmla="*/ 481619 h 712644"/>
              <a:gd name="connsiteX15" fmla="*/ 1820947 w 1820977"/>
              <a:gd name="connsiteY15" fmla="*/ 512099 h 712644"/>
              <a:gd name="connsiteX16" fmla="*/ 1736475 w 1820977"/>
              <a:gd name="connsiteY16" fmla="*/ 481619 h 712644"/>
              <a:gd name="connsiteX0" fmla="*/ 0 w 1820977"/>
              <a:gd name="connsiteY0" fmla="*/ 712644 h 712644"/>
              <a:gd name="connsiteX1" fmla="*/ 228251 w 1820977"/>
              <a:gd name="connsiteY1" fmla="*/ 422276 h 712644"/>
              <a:gd name="connsiteX2" fmla="*/ 443345 w 1820977"/>
              <a:gd name="connsiteY2" fmla="*/ 361662 h 712644"/>
              <a:gd name="connsiteX3" fmla="*/ 609600 w 1820977"/>
              <a:gd name="connsiteY3" fmla="*/ 121517 h 712644"/>
              <a:gd name="connsiteX4" fmla="*/ 729673 w 1820977"/>
              <a:gd name="connsiteY4" fmla="*/ 38389 h 712644"/>
              <a:gd name="connsiteX5" fmla="*/ 877455 w 1820977"/>
              <a:gd name="connsiteY5" fmla="*/ 1444 h 712644"/>
              <a:gd name="connsiteX6" fmla="*/ 1016000 w 1820977"/>
              <a:gd name="connsiteY6" fmla="*/ 84571 h 712644"/>
              <a:gd name="connsiteX7" fmla="*/ 1232427 w 1820977"/>
              <a:gd name="connsiteY7" fmla="*/ 129483 h 712644"/>
              <a:gd name="connsiteX8" fmla="*/ 1364393 w 1820977"/>
              <a:gd name="connsiteY8" fmla="*/ 212495 h 712644"/>
              <a:gd name="connsiteX9" fmla="*/ 1393418 w 1820977"/>
              <a:gd name="connsiteY9" fmla="*/ 237895 h 712644"/>
              <a:gd name="connsiteX10" fmla="*/ 1405290 w 1820977"/>
              <a:gd name="connsiteY10" fmla="*/ 267798 h 712644"/>
              <a:gd name="connsiteX11" fmla="*/ 1492389 w 1820977"/>
              <a:gd name="connsiteY11" fmla="*/ 269414 h 712644"/>
              <a:gd name="connsiteX12" fmla="*/ 1624355 w 1820977"/>
              <a:gd name="connsiteY12" fmla="*/ 261794 h 712644"/>
              <a:gd name="connsiteX13" fmla="*/ 1686361 w 1820977"/>
              <a:gd name="connsiteY13" fmla="*/ 453333 h 712644"/>
              <a:gd name="connsiteX14" fmla="*/ 1727250 w 1820977"/>
              <a:gd name="connsiteY14" fmla="*/ 481619 h 712644"/>
              <a:gd name="connsiteX15" fmla="*/ 1820947 w 1820977"/>
              <a:gd name="connsiteY15" fmla="*/ 512099 h 712644"/>
              <a:gd name="connsiteX16" fmla="*/ 1736475 w 1820977"/>
              <a:gd name="connsiteY16" fmla="*/ 481619 h 712644"/>
              <a:gd name="connsiteX0" fmla="*/ 0 w 1820977"/>
              <a:gd name="connsiteY0" fmla="*/ 712644 h 712644"/>
              <a:gd name="connsiteX1" fmla="*/ 228251 w 1820977"/>
              <a:gd name="connsiteY1" fmla="*/ 422276 h 712644"/>
              <a:gd name="connsiteX2" fmla="*/ 443345 w 1820977"/>
              <a:gd name="connsiteY2" fmla="*/ 361662 h 712644"/>
              <a:gd name="connsiteX3" fmla="*/ 609600 w 1820977"/>
              <a:gd name="connsiteY3" fmla="*/ 121517 h 712644"/>
              <a:gd name="connsiteX4" fmla="*/ 729673 w 1820977"/>
              <a:gd name="connsiteY4" fmla="*/ 38389 h 712644"/>
              <a:gd name="connsiteX5" fmla="*/ 877455 w 1820977"/>
              <a:gd name="connsiteY5" fmla="*/ 1444 h 712644"/>
              <a:gd name="connsiteX6" fmla="*/ 1016000 w 1820977"/>
              <a:gd name="connsiteY6" fmla="*/ 84571 h 712644"/>
              <a:gd name="connsiteX7" fmla="*/ 1232427 w 1820977"/>
              <a:gd name="connsiteY7" fmla="*/ 129483 h 712644"/>
              <a:gd name="connsiteX8" fmla="*/ 1364393 w 1820977"/>
              <a:gd name="connsiteY8" fmla="*/ 212495 h 712644"/>
              <a:gd name="connsiteX9" fmla="*/ 1373621 w 1820977"/>
              <a:gd name="connsiteY9" fmla="*/ 241705 h 712644"/>
              <a:gd name="connsiteX10" fmla="*/ 1405290 w 1820977"/>
              <a:gd name="connsiteY10" fmla="*/ 267798 h 712644"/>
              <a:gd name="connsiteX11" fmla="*/ 1492389 w 1820977"/>
              <a:gd name="connsiteY11" fmla="*/ 269414 h 712644"/>
              <a:gd name="connsiteX12" fmla="*/ 1624355 w 1820977"/>
              <a:gd name="connsiteY12" fmla="*/ 261794 h 712644"/>
              <a:gd name="connsiteX13" fmla="*/ 1686361 w 1820977"/>
              <a:gd name="connsiteY13" fmla="*/ 453333 h 712644"/>
              <a:gd name="connsiteX14" fmla="*/ 1727250 w 1820977"/>
              <a:gd name="connsiteY14" fmla="*/ 481619 h 712644"/>
              <a:gd name="connsiteX15" fmla="*/ 1820947 w 1820977"/>
              <a:gd name="connsiteY15" fmla="*/ 512099 h 712644"/>
              <a:gd name="connsiteX16" fmla="*/ 1736475 w 1820977"/>
              <a:gd name="connsiteY16" fmla="*/ 481619 h 712644"/>
              <a:gd name="connsiteX0" fmla="*/ 0 w 1820977"/>
              <a:gd name="connsiteY0" fmla="*/ 712644 h 712644"/>
              <a:gd name="connsiteX1" fmla="*/ 228251 w 1820977"/>
              <a:gd name="connsiteY1" fmla="*/ 422276 h 712644"/>
              <a:gd name="connsiteX2" fmla="*/ 443345 w 1820977"/>
              <a:gd name="connsiteY2" fmla="*/ 361662 h 712644"/>
              <a:gd name="connsiteX3" fmla="*/ 609600 w 1820977"/>
              <a:gd name="connsiteY3" fmla="*/ 121517 h 712644"/>
              <a:gd name="connsiteX4" fmla="*/ 729673 w 1820977"/>
              <a:gd name="connsiteY4" fmla="*/ 38389 h 712644"/>
              <a:gd name="connsiteX5" fmla="*/ 877455 w 1820977"/>
              <a:gd name="connsiteY5" fmla="*/ 1444 h 712644"/>
              <a:gd name="connsiteX6" fmla="*/ 1016000 w 1820977"/>
              <a:gd name="connsiteY6" fmla="*/ 84571 h 712644"/>
              <a:gd name="connsiteX7" fmla="*/ 1232427 w 1820977"/>
              <a:gd name="connsiteY7" fmla="*/ 129483 h 712644"/>
              <a:gd name="connsiteX8" fmla="*/ 1324801 w 1820977"/>
              <a:gd name="connsiteY8" fmla="*/ 204875 h 712644"/>
              <a:gd name="connsiteX9" fmla="*/ 1373621 w 1820977"/>
              <a:gd name="connsiteY9" fmla="*/ 241705 h 712644"/>
              <a:gd name="connsiteX10" fmla="*/ 1405290 w 1820977"/>
              <a:gd name="connsiteY10" fmla="*/ 267798 h 712644"/>
              <a:gd name="connsiteX11" fmla="*/ 1492389 w 1820977"/>
              <a:gd name="connsiteY11" fmla="*/ 269414 h 712644"/>
              <a:gd name="connsiteX12" fmla="*/ 1624355 w 1820977"/>
              <a:gd name="connsiteY12" fmla="*/ 261794 h 712644"/>
              <a:gd name="connsiteX13" fmla="*/ 1686361 w 1820977"/>
              <a:gd name="connsiteY13" fmla="*/ 453333 h 712644"/>
              <a:gd name="connsiteX14" fmla="*/ 1727250 w 1820977"/>
              <a:gd name="connsiteY14" fmla="*/ 481619 h 712644"/>
              <a:gd name="connsiteX15" fmla="*/ 1820947 w 1820977"/>
              <a:gd name="connsiteY15" fmla="*/ 512099 h 712644"/>
              <a:gd name="connsiteX16" fmla="*/ 1736475 w 1820977"/>
              <a:gd name="connsiteY16" fmla="*/ 481619 h 71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0977" h="712644">
                <a:moveTo>
                  <a:pt x="0" y="712644"/>
                </a:moveTo>
                <a:cubicBezTo>
                  <a:pt x="120072" y="663383"/>
                  <a:pt x="154360" y="480773"/>
                  <a:pt x="228251" y="422276"/>
                </a:cubicBezTo>
                <a:cubicBezTo>
                  <a:pt x="302142" y="363779"/>
                  <a:pt x="379787" y="411788"/>
                  <a:pt x="443345" y="361662"/>
                </a:cubicBezTo>
                <a:cubicBezTo>
                  <a:pt x="506903" y="311536"/>
                  <a:pt x="561879" y="175396"/>
                  <a:pt x="609600" y="121517"/>
                </a:cubicBezTo>
                <a:cubicBezTo>
                  <a:pt x="657321" y="67638"/>
                  <a:pt x="685031" y="58401"/>
                  <a:pt x="729673" y="38389"/>
                </a:cubicBezTo>
                <a:cubicBezTo>
                  <a:pt x="774316" y="18377"/>
                  <a:pt x="829734" y="-6253"/>
                  <a:pt x="877455" y="1444"/>
                </a:cubicBezTo>
                <a:cubicBezTo>
                  <a:pt x="925176" y="9141"/>
                  <a:pt x="956838" y="63231"/>
                  <a:pt x="1016000" y="84571"/>
                </a:cubicBezTo>
                <a:cubicBezTo>
                  <a:pt x="1075162" y="105911"/>
                  <a:pt x="1180960" y="109432"/>
                  <a:pt x="1232427" y="129483"/>
                </a:cubicBezTo>
                <a:cubicBezTo>
                  <a:pt x="1283894" y="149534"/>
                  <a:pt x="1301269" y="186171"/>
                  <a:pt x="1324801" y="204875"/>
                </a:cubicBezTo>
                <a:cubicBezTo>
                  <a:pt x="1348333" y="223579"/>
                  <a:pt x="1360206" y="231218"/>
                  <a:pt x="1373621" y="241705"/>
                </a:cubicBezTo>
                <a:cubicBezTo>
                  <a:pt x="1387036" y="252192"/>
                  <a:pt x="1385495" y="263180"/>
                  <a:pt x="1405290" y="267798"/>
                </a:cubicBezTo>
                <a:cubicBezTo>
                  <a:pt x="1425085" y="272416"/>
                  <a:pt x="1455878" y="270415"/>
                  <a:pt x="1492389" y="269414"/>
                </a:cubicBezTo>
                <a:cubicBezTo>
                  <a:pt x="1528900" y="268413"/>
                  <a:pt x="1592026" y="231141"/>
                  <a:pt x="1624355" y="261794"/>
                </a:cubicBezTo>
                <a:cubicBezTo>
                  <a:pt x="1656684" y="292447"/>
                  <a:pt x="1669212" y="416696"/>
                  <a:pt x="1686361" y="453333"/>
                </a:cubicBezTo>
                <a:cubicBezTo>
                  <a:pt x="1703510" y="489971"/>
                  <a:pt x="1704819" y="471825"/>
                  <a:pt x="1727250" y="481619"/>
                </a:cubicBezTo>
                <a:cubicBezTo>
                  <a:pt x="1749681" y="491413"/>
                  <a:pt x="1819410" y="512099"/>
                  <a:pt x="1820947" y="512099"/>
                </a:cubicBezTo>
                <a:cubicBezTo>
                  <a:pt x="1822484" y="512099"/>
                  <a:pt x="1764632" y="491779"/>
                  <a:pt x="1736475" y="4816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D2609C-97A5-4FF4-AC7F-FF1F956CADCF}"/>
              </a:ext>
            </a:extLst>
          </p:cNvPr>
          <p:cNvCxnSpPr>
            <a:cxnSpLocks/>
          </p:cNvCxnSpPr>
          <p:nvPr/>
        </p:nvCxnSpPr>
        <p:spPr>
          <a:xfrm>
            <a:off x="7621049" y="4681703"/>
            <a:ext cx="188420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2138C6-5BB6-4CBE-8159-D6337F61E46E}"/>
              </a:ext>
            </a:extLst>
          </p:cNvPr>
          <p:cNvCxnSpPr>
            <a:cxnSpLocks/>
          </p:cNvCxnSpPr>
          <p:nvPr/>
        </p:nvCxnSpPr>
        <p:spPr>
          <a:xfrm>
            <a:off x="4822340" y="3671530"/>
            <a:ext cx="0" cy="19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A6EC88-1BF2-4ABA-BAAE-929F85683877}"/>
              </a:ext>
            </a:extLst>
          </p:cNvPr>
          <p:cNvCxnSpPr>
            <a:cxnSpLocks/>
          </p:cNvCxnSpPr>
          <p:nvPr/>
        </p:nvCxnSpPr>
        <p:spPr>
          <a:xfrm>
            <a:off x="4742719" y="5576306"/>
            <a:ext cx="2084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577415-39B5-44E4-8461-CC7C9F94039D}"/>
              </a:ext>
            </a:extLst>
          </p:cNvPr>
          <p:cNvSpPr txBox="1"/>
          <p:nvPr/>
        </p:nvSpPr>
        <p:spPr>
          <a:xfrm>
            <a:off x="5535383" y="5524936"/>
            <a:ext cx="61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87FA29-9304-42D7-954B-E01E26D8A4E2}"/>
              </a:ext>
            </a:extLst>
          </p:cNvPr>
          <p:cNvCxnSpPr>
            <a:cxnSpLocks/>
          </p:cNvCxnSpPr>
          <p:nvPr/>
        </p:nvCxnSpPr>
        <p:spPr>
          <a:xfrm>
            <a:off x="7580592" y="3659585"/>
            <a:ext cx="0" cy="197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59762B-461A-477A-B696-E90038C96201}"/>
              </a:ext>
            </a:extLst>
          </p:cNvPr>
          <p:cNvCxnSpPr>
            <a:cxnSpLocks/>
          </p:cNvCxnSpPr>
          <p:nvPr/>
        </p:nvCxnSpPr>
        <p:spPr>
          <a:xfrm>
            <a:off x="7500971" y="5564361"/>
            <a:ext cx="2084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7C35F27-AD29-4F28-9104-E91241FB51E3}"/>
              </a:ext>
            </a:extLst>
          </p:cNvPr>
          <p:cNvSpPr txBox="1"/>
          <p:nvPr/>
        </p:nvSpPr>
        <p:spPr>
          <a:xfrm>
            <a:off x="8293635" y="5512991"/>
            <a:ext cx="61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253DA4-EED7-4A5D-985E-BF733B684A13}"/>
              </a:ext>
            </a:extLst>
          </p:cNvPr>
          <p:cNvSpPr/>
          <p:nvPr/>
        </p:nvSpPr>
        <p:spPr>
          <a:xfrm>
            <a:off x="2176862" y="3916730"/>
            <a:ext cx="1892394" cy="1577586"/>
          </a:xfrm>
          <a:custGeom>
            <a:avLst/>
            <a:gdLst>
              <a:gd name="connsiteX0" fmla="*/ 0 w 2389002"/>
              <a:gd name="connsiteY0" fmla="*/ 968303 h 968303"/>
              <a:gd name="connsiteX1" fmla="*/ 223520 w 2389002"/>
              <a:gd name="connsiteY1" fmla="*/ 947983 h 968303"/>
              <a:gd name="connsiteX2" fmla="*/ 386080 w 2389002"/>
              <a:gd name="connsiteY2" fmla="*/ 754943 h 968303"/>
              <a:gd name="connsiteX3" fmla="*/ 640080 w 2389002"/>
              <a:gd name="connsiteY3" fmla="*/ 439983 h 968303"/>
              <a:gd name="connsiteX4" fmla="*/ 812800 w 2389002"/>
              <a:gd name="connsiteY4" fmla="*/ 216463 h 968303"/>
              <a:gd name="connsiteX5" fmla="*/ 1066800 w 2389002"/>
              <a:gd name="connsiteY5" fmla="*/ 43743 h 968303"/>
              <a:gd name="connsiteX6" fmla="*/ 1209040 w 2389002"/>
              <a:gd name="connsiteY6" fmla="*/ 13263 h 968303"/>
              <a:gd name="connsiteX7" fmla="*/ 1442720 w 2389002"/>
              <a:gd name="connsiteY7" fmla="*/ 226623 h 968303"/>
              <a:gd name="connsiteX8" fmla="*/ 1584960 w 2389002"/>
              <a:gd name="connsiteY8" fmla="*/ 480623 h 968303"/>
              <a:gd name="connsiteX9" fmla="*/ 1686560 w 2389002"/>
              <a:gd name="connsiteY9" fmla="*/ 612703 h 968303"/>
              <a:gd name="connsiteX10" fmla="*/ 1828800 w 2389002"/>
              <a:gd name="connsiteY10" fmla="*/ 765103 h 968303"/>
              <a:gd name="connsiteX11" fmla="*/ 2062480 w 2389002"/>
              <a:gd name="connsiteY11" fmla="*/ 785423 h 968303"/>
              <a:gd name="connsiteX12" fmla="*/ 2357120 w 2389002"/>
              <a:gd name="connsiteY12" fmla="*/ 805743 h 968303"/>
              <a:gd name="connsiteX13" fmla="*/ 2367280 w 2389002"/>
              <a:gd name="connsiteY13" fmla="*/ 805743 h 96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89002" h="968303">
                <a:moveTo>
                  <a:pt x="0" y="968303"/>
                </a:moveTo>
                <a:lnTo>
                  <a:pt x="223520" y="947983"/>
                </a:lnTo>
                <a:cubicBezTo>
                  <a:pt x="287867" y="912423"/>
                  <a:pt x="316653" y="839610"/>
                  <a:pt x="386080" y="754943"/>
                </a:cubicBezTo>
                <a:cubicBezTo>
                  <a:pt x="455507" y="670276"/>
                  <a:pt x="568960" y="529730"/>
                  <a:pt x="640080" y="439983"/>
                </a:cubicBezTo>
                <a:cubicBezTo>
                  <a:pt x="711200" y="350236"/>
                  <a:pt x="741680" y="282503"/>
                  <a:pt x="812800" y="216463"/>
                </a:cubicBezTo>
                <a:cubicBezTo>
                  <a:pt x="883920" y="150423"/>
                  <a:pt x="1000760" y="77610"/>
                  <a:pt x="1066800" y="43743"/>
                </a:cubicBezTo>
                <a:cubicBezTo>
                  <a:pt x="1132840" y="9876"/>
                  <a:pt x="1146387" y="-17217"/>
                  <a:pt x="1209040" y="13263"/>
                </a:cubicBezTo>
                <a:cubicBezTo>
                  <a:pt x="1271693" y="43743"/>
                  <a:pt x="1380067" y="148730"/>
                  <a:pt x="1442720" y="226623"/>
                </a:cubicBezTo>
                <a:cubicBezTo>
                  <a:pt x="1505373" y="304516"/>
                  <a:pt x="1544320" y="416276"/>
                  <a:pt x="1584960" y="480623"/>
                </a:cubicBezTo>
                <a:cubicBezTo>
                  <a:pt x="1625600" y="544970"/>
                  <a:pt x="1645920" y="565290"/>
                  <a:pt x="1686560" y="612703"/>
                </a:cubicBezTo>
                <a:cubicBezTo>
                  <a:pt x="1727200" y="660116"/>
                  <a:pt x="1766147" y="736316"/>
                  <a:pt x="1828800" y="765103"/>
                </a:cubicBezTo>
                <a:cubicBezTo>
                  <a:pt x="1891453" y="793890"/>
                  <a:pt x="2062480" y="785423"/>
                  <a:pt x="2062480" y="785423"/>
                </a:cubicBezTo>
                <a:lnTo>
                  <a:pt x="2357120" y="805743"/>
                </a:lnTo>
                <a:cubicBezTo>
                  <a:pt x="2407920" y="809130"/>
                  <a:pt x="2387600" y="807436"/>
                  <a:pt x="2367280" y="8057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0A4ACC-3449-4577-A39B-A66435E63D84}"/>
              </a:ext>
            </a:extLst>
          </p:cNvPr>
          <p:cNvSpPr txBox="1"/>
          <p:nvPr/>
        </p:nvSpPr>
        <p:spPr>
          <a:xfrm>
            <a:off x="1920240" y="5842757"/>
            <a:ext cx="226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Similar time-temp profile to experiments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483E3D-E4E9-4B83-B618-63DD05C055F8}"/>
              </a:ext>
            </a:extLst>
          </p:cNvPr>
          <p:cNvSpPr txBox="1"/>
          <p:nvPr/>
        </p:nvSpPr>
        <p:spPr>
          <a:xfrm>
            <a:off x="4742718" y="5842757"/>
            <a:ext cx="208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erratic time-temp profile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00EE13-502D-4EE9-B67F-8DAE278C6FCC}"/>
              </a:ext>
            </a:extLst>
          </p:cNvPr>
          <p:cNvSpPr txBox="1"/>
          <p:nvPr/>
        </p:nvSpPr>
        <p:spPr>
          <a:xfrm>
            <a:off x="7500972" y="5842757"/>
            <a:ext cx="208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Constant time-temp profile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A2070183-AF64-4910-9117-B5CD88FAECCA}"/>
              </a:ext>
            </a:extLst>
          </p:cNvPr>
          <p:cNvSpPr/>
          <p:nvPr/>
        </p:nvSpPr>
        <p:spPr>
          <a:xfrm rot="10800000">
            <a:off x="9776329" y="4681703"/>
            <a:ext cx="542157" cy="662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94AF4E-9C46-4ED0-9E53-89EEE52B69E1}"/>
              </a:ext>
            </a:extLst>
          </p:cNvPr>
          <p:cNvSpPr txBox="1"/>
          <p:nvPr/>
        </p:nvSpPr>
        <p:spPr>
          <a:xfrm>
            <a:off x="10297913" y="3881583"/>
            <a:ext cx="1901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memoryless property allows us to assess the SAL for these time-temp profiles; in particular the constant temp profile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92D20C-C1F5-452A-A77C-8A6077EDF3C5}"/>
              </a:ext>
            </a:extLst>
          </p:cNvPr>
          <p:cNvSpPr txBox="1"/>
          <p:nvPr/>
        </p:nvSpPr>
        <p:spPr>
          <a:xfrm rot="16200000">
            <a:off x="4251740" y="4463150"/>
            <a:ext cx="7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39724E-A087-4CA7-A5B2-B1730C2EFABD}"/>
              </a:ext>
            </a:extLst>
          </p:cNvPr>
          <p:cNvSpPr txBox="1"/>
          <p:nvPr/>
        </p:nvSpPr>
        <p:spPr>
          <a:xfrm rot="16200000">
            <a:off x="7011105" y="4463150"/>
            <a:ext cx="77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55765E-72C5-413A-840D-B6B9F30EC2D2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150809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CED0-FBA2-427F-8C0B-1655D40B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2C998-4BE6-4DED-85B0-94FB6EA19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0162" cy="4351338"/>
          </a:xfrm>
        </p:spPr>
        <p:txBody>
          <a:bodyPr/>
          <a:lstStyle/>
          <a:p>
            <a:r>
              <a:rPr lang="en-US" dirty="0"/>
              <a:t>The model appears to be capturing the dispersion in the data well</a:t>
            </a:r>
          </a:p>
          <a:p>
            <a:r>
              <a:rPr lang="en-US" dirty="0"/>
              <a:t>Only 5 of the 34 experiments have actual observations falling outside the 95% credibility intervals of the model</a:t>
            </a:r>
          </a:p>
          <a:p>
            <a:pPr lvl="1"/>
            <a:r>
              <a:rPr lang="en-US" dirty="0"/>
              <a:t>Experiment indexes 1, 6, 7 and 10 fall outside credibility intervals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79990C-132E-487D-BCED-1E340ED1D45F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A1C313-8B61-427A-A46F-C46C4164A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62" y="1690688"/>
            <a:ext cx="5385226" cy="47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2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1444-63B4-4235-B8D7-A2160BFB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assumptions justified?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E55A7-27C9-44A8-BC60-3109CB78A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48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constant z-value assumption justified? </a:t>
            </a:r>
          </a:p>
          <a:p>
            <a:pPr lvl="1"/>
            <a:r>
              <a:rPr lang="en-US" dirty="0"/>
              <a:t>This is a standard assumption made in practice,</a:t>
            </a:r>
            <a:r>
              <a:rPr lang="en-US" baseline="30000" dirty="0"/>
              <a:t>1,2</a:t>
            </a:r>
            <a:r>
              <a:rPr lang="en-US" dirty="0"/>
              <a:t> at least on a piecewise basis (over certain intervals of temperature)</a:t>
            </a:r>
          </a:p>
          <a:p>
            <a:pPr lvl="1"/>
            <a:r>
              <a:rPr lang="en-US" dirty="0"/>
              <a:t>Other models exist: ESA assumes a z-value that is proportional to the square of temperature;</a:t>
            </a:r>
            <a:r>
              <a:rPr lang="en-US" baseline="30000" dirty="0"/>
              <a:t>3</a:t>
            </a:r>
            <a:r>
              <a:rPr lang="en-US" dirty="0"/>
              <a:t> biophysics models derived from Arrhenius and Eyring equations may provide additional insights</a:t>
            </a:r>
          </a:p>
          <a:p>
            <a:pPr lvl="1"/>
            <a:r>
              <a:rPr lang="en-US" dirty="0"/>
              <a:t>Future work can explore other options, but the current model appears to validate well under a constant z-value assumption for this application</a:t>
            </a:r>
          </a:p>
          <a:p>
            <a:r>
              <a:rPr lang="en-US" dirty="0"/>
              <a:t>Is the memoryless assumption justified?</a:t>
            </a:r>
          </a:p>
          <a:p>
            <a:pPr lvl="1"/>
            <a:r>
              <a:rPr lang="en-US" dirty="0"/>
              <a:t>This assumption is reasonable because the temperatures to which ATCC-29669 spores are exposed to in this study render biological repair mechanisms ineffective.</a:t>
            </a:r>
          </a:p>
          <a:p>
            <a:pPr lvl="1"/>
            <a:r>
              <a:rPr lang="en-US" dirty="0"/>
              <a:t>Many survival models implicitly assume this as well.</a:t>
            </a:r>
            <a:r>
              <a:rPr lang="en-US" baseline="30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7EF33-F149-45D8-A72E-5CC8EAE67F2F}"/>
              </a:ext>
            </a:extLst>
          </p:cNvPr>
          <p:cNvSpPr txBox="1"/>
          <p:nvPr/>
        </p:nvSpPr>
        <p:spPr>
          <a:xfrm>
            <a:off x="838200" y="5757949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 Moldenhauer, J. (2019). Disinfection and Decontamination: A Practical Handbook (CRC Press)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err="1"/>
              <a:t>Pistolesi</a:t>
            </a:r>
            <a:r>
              <a:rPr lang="en-US" sz="1200" dirty="0"/>
              <a:t>, D., </a:t>
            </a:r>
            <a:r>
              <a:rPr lang="en-US" sz="1200" dirty="0" err="1"/>
              <a:t>Mascherpa</a:t>
            </a:r>
            <a:r>
              <a:rPr lang="en-US" sz="1200" dirty="0"/>
              <a:t>, V. (1988, revised 2014). F</a:t>
            </a:r>
            <a:r>
              <a:rPr lang="en-US" sz="1200" baseline="-25000" dirty="0"/>
              <a:t>0</a:t>
            </a:r>
            <a:r>
              <a:rPr lang="en-US" sz="1200" dirty="0"/>
              <a:t> A technical note (R&amp;D </a:t>
            </a:r>
            <a:r>
              <a:rPr lang="en-US" sz="1200" dirty="0" err="1"/>
              <a:t>Fedegari</a:t>
            </a:r>
            <a:r>
              <a:rPr lang="en-US" sz="1200" dirty="0"/>
              <a:t>)</a:t>
            </a:r>
          </a:p>
          <a:p>
            <a:r>
              <a:rPr lang="en-US" sz="1200" baseline="30000" dirty="0"/>
              <a:t>3 </a:t>
            </a:r>
            <a:r>
              <a:rPr lang="en-US" sz="1200" dirty="0"/>
              <a:t>European Space Agency for the members of European Cooperation for Space Standardization (2013). Space Product Assurance; Dry Heat Bioburden reduction for flight hardware.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BCE16-4750-494E-A909-E1066E9FE3A0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74268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6A755D-4274-40D6-BEE9-3E26CEA100C9}"/>
              </a:ext>
            </a:extLst>
          </p:cNvPr>
          <p:cNvSpPr/>
          <p:nvPr/>
        </p:nvSpPr>
        <p:spPr>
          <a:xfrm>
            <a:off x="838199" y="4744720"/>
            <a:ext cx="5100265" cy="1748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28879-78B4-4667-B22B-2255038D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dirty="0"/>
              <a:t>Model Assumptions: Seeding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166371-CF19-4D94-9BC9-1795ABA5FB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2452"/>
                <a:ext cx="5100265" cy="4461244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Independence</a:t>
                </a:r>
                <a:r>
                  <a:rPr lang="en-US" sz="2000" dirty="0"/>
                  <a:t>: A given CFU being transferred from the solution to the coupon does not affect the chances of this event occurring for another CFU</a:t>
                </a:r>
              </a:p>
              <a:p>
                <a:r>
                  <a:rPr lang="en-US" sz="2000" b="1" dirty="0"/>
                  <a:t>Uniformity &amp; Large Numbers</a:t>
                </a:r>
                <a:r>
                  <a:rPr lang="en-US" sz="2000" dirty="0"/>
                  <a:t>: A large number of CFU are distributed uniformly in the solution sampled from, and that each individual CFU has the same small probability of being transferred to the coupon.</a:t>
                </a:r>
              </a:p>
              <a:p>
                <a:pPr marL="233363" indent="0">
                  <a:buNone/>
                  <a:tabLst>
                    <a:tab pos="233363" algn="l"/>
                  </a:tabLst>
                </a:pPr>
                <a:r>
                  <a:rPr lang="en-US" sz="2000" b="1" dirty="0"/>
                  <a:t>Poisson Model</a:t>
                </a:r>
                <a:r>
                  <a:rPr lang="en-US" sz="2000" dirty="0"/>
                  <a:t>: Under these conditions, the probability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CFU are seeded on a coupon is given by the Poisson distribution with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166371-CF19-4D94-9BC9-1795ABA5F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2452"/>
                <a:ext cx="5100265" cy="4461244"/>
              </a:xfrm>
              <a:blipFill>
                <a:blip r:embed="rId3"/>
                <a:stretch>
                  <a:fillRect l="-1077" t="-1366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E05B42-63E3-4BF3-B26D-9B6142AAC3B7}"/>
              </a:ext>
            </a:extLst>
          </p:cNvPr>
          <p:cNvSpPr txBox="1"/>
          <p:nvPr/>
        </p:nvSpPr>
        <p:spPr>
          <a:xfrm>
            <a:off x="838199" y="1436914"/>
            <a:ext cx="510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Model Assumption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30EDD-CA27-42E2-BBBD-0342EBD113E3}"/>
              </a:ext>
            </a:extLst>
          </p:cNvPr>
          <p:cNvSpPr txBox="1"/>
          <p:nvPr/>
        </p:nvSpPr>
        <p:spPr>
          <a:xfrm>
            <a:off x="6411684" y="1283026"/>
            <a:ext cx="510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Experimental Design Validates 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E1F90-21EC-4095-8DA1-22EA554E5402}"/>
              </a:ext>
            </a:extLst>
          </p:cNvPr>
          <p:cNvSpPr txBox="1"/>
          <p:nvPr/>
        </p:nvSpPr>
        <p:spPr>
          <a:xfrm>
            <a:off x="6411685" y="2031632"/>
            <a:ext cx="5100265" cy="4461244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Solution is sonicated and vortexed prior to seeding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Avoids clumping of CFU (independence)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Mixes solution providing uniform titer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Solution prepared with the same species according to the same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Uniformity of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Reagents tested for sterility according to manufacturer’s recommendations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Avoids outside contamination that could introduce non-uniformities/heterogeneity of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Same seeding procedure applied to each coupon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Uniformity/consistency of seeding process; avoids outside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Spore stock solution titer is 10</a:t>
            </a:r>
            <a:r>
              <a:rPr lang="en-US" sz="2000" baseline="30000" dirty="0"/>
              <a:t>8</a:t>
            </a:r>
            <a:r>
              <a:rPr lang="en-US" sz="2000" dirty="0"/>
              <a:t> CFU/mL and has large volume compared to the amount seeded onto coupon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number of CFU in the stock is much larger than the number of CFU seeded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probability that an individual microorganism is seeded is small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4ACBFF-7E89-4691-A7EE-B33D01A9ACF1}"/>
              </a:ext>
            </a:extLst>
          </p:cNvPr>
          <p:cNvSpPr/>
          <p:nvPr/>
        </p:nvSpPr>
        <p:spPr>
          <a:xfrm>
            <a:off x="403191" y="5298757"/>
            <a:ext cx="553718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A4B0B-D057-4FAF-B79D-8614254E94EB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3835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F1E0-C095-4351-B905-C8EA3F57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CCAAD-81FA-4950-B8C1-56C34EA2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Demonstrate how Bayesian statistics and experimentation can be used to quantify uncertainty in phenomenological models</a:t>
            </a:r>
          </a:p>
          <a:p>
            <a:r>
              <a:rPr lang="en-US" dirty="0"/>
              <a:t>How experiment and model can be brought together to determine risk</a:t>
            </a:r>
          </a:p>
          <a:p>
            <a:r>
              <a:rPr lang="en-US" dirty="0"/>
              <a:t>How modeling can help stakeholders make better risk-informed decisions and avoid the unwarranted conservatism that is often prescribed when processes are not well understood</a:t>
            </a:r>
          </a:p>
          <a:p>
            <a:r>
              <a:rPr lang="en-US" dirty="0"/>
              <a:t>Ramifications to current NASA planetary protection sterilization specifications and current missions under development such as the Europa Clipper Mission, Europa Lander concept and Mars Sample Return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0C47C-BC70-4AD9-9425-2BA113269330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51508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647A62-A31E-47CF-BE28-34521E4C4D36}"/>
              </a:ext>
            </a:extLst>
          </p:cNvPr>
          <p:cNvSpPr/>
          <p:nvPr/>
        </p:nvSpPr>
        <p:spPr>
          <a:xfrm>
            <a:off x="838199" y="4653280"/>
            <a:ext cx="5100265" cy="163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28879-78B4-4667-B22B-2255038D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dirty="0"/>
              <a:t>Model Assumptions: Survival &amp;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166371-CF19-4D94-9BC9-1795ABA5FB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2452"/>
                <a:ext cx="5100265" cy="44604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b="1" dirty="0"/>
                  <a:t>Independence</a:t>
                </a:r>
                <a:r>
                  <a:rPr lang="en-US" sz="2000" dirty="0"/>
                  <a:t>: A given CFU’s survival and recovery does not affect the chances of another CFU’s survival and recovery</a:t>
                </a:r>
              </a:p>
              <a:p>
                <a:r>
                  <a:rPr lang="en-US" sz="2000" b="1" dirty="0"/>
                  <a:t>Uniformity</a:t>
                </a:r>
                <a:r>
                  <a:rPr lang="en-US" sz="2000" dirty="0"/>
                  <a:t>: Each CFU has the same probability of survival and recovery,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when exposed to the same temperature profile and plated from a dilution of the same magnitude</a:t>
                </a:r>
              </a:p>
              <a:p>
                <a:pPr marL="457200" lvl="1" indent="0">
                  <a:buNone/>
                </a:pPr>
                <a:endParaRPr lang="en-US" sz="9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233363" indent="0">
                  <a:buNone/>
                </a:pPr>
                <a:r>
                  <a:rPr lang="en-US" sz="2000" b="1" dirty="0"/>
                  <a:t>Binomial Model</a:t>
                </a:r>
                <a:r>
                  <a:rPr lang="en-US" sz="2000" dirty="0"/>
                  <a:t>: Under these conditions, the probability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CFU survive and are recovered is given by the Binomial model: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166371-CF19-4D94-9BC9-1795ABA5F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2452"/>
                <a:ext cx="5100265" cy="4460423"/>
              </a:xfrm>
              <a:blipFill>
                <a:blip r:embed="rId3"/>
                <a:stretch>
                  <a:fillRect l="-1077" t="-1913"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E05B42-63E3-4BF3-B26D-9B6142AAC3B7}"/>
              </a:ext>
            </a:extLst>
          </p:cNvPr>
          <p:cNvSpPr txBox="1"/>
          <p:nvPr/>
        </p:nvSpPr>
        <p:spPr>
          <a:xfrm>
            <a:off x="838199" y="1436914"/>
            <a:ext cx="510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Model Assumption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30EDD-CA27-42E2-BBBD-0342EBD113E3}"/>
              </a:ext>
            </a:extLst>
          </p:cNvPr>
          <p:cNvSpPr txBox="1"/>
          <p:nvPr/>
        </p:nvSpPr>
        <p:spPr>
          <a:xfrm>
            <a:off x="6411684" y="1283026"/>
            <a:ext cx="510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 Experimental Design Validates 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E1F90-21EC-4095-8DA1-22EA554E5402}"/>
              </a:ext>
            </a:extLst>
          </p:cNvPr>
          <p:cNvSpPr txBox="1"/>
          <p:nvPr/>
        </p:nvSpPr>
        <p:spPr>
          <a:xfrm>
            <a:off x="6411685" y="2031632"/>
            <a:ext cx="5100265" cy="446124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Solution used to seed coupon is sonicated and vortexed prior to seeding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Avoids clumping of CFU or CFU attaching to other materials; e.g. hair (independence)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Coupons seeded with the same species according to the same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Uniformity of inoculant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Coupons of the same material type, size and from the same manufacturer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Uniformity of the surface sampled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Same heating and recovery procedure applied to all replicates of a given experiment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Uniformity/consistency of process; avoids outside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Reagents tested for sterility according to manufacturer’s recommendations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Avoid outside contamination that could introduce non-uniformities/heterogeneity of species</a:t>
            </a:r>
            <a:endParaRPr lang="en-US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1F41D9-1EE7-4B5E-9D3A-FFF385B6BA9F}"/>
              </a:ext>
            </a:extLst>
          </p:cNvPr>
          <p:cNvSpPr/>
          <p:nvPr/>
        </p:nvSpPr>
        <p:spPr>
          <a:xfrm>
            <a:off x="403191" y="5151120"/>
            <a:ext cx="553718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4DA99E-BD2B-4170-8DFD-982D136AC161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12153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7F6B529-DB33-4798-B3A5-6E89BE7C5D1B}"/>
              </a:ext>
            </a:extLst>
          </p:cNvPr>
          <p:cNvSpPr/>
          <p:nvPr/>
        </p:nvSpPr>
        <p:spPr>
          <a:xfrm>
            <a:off x="8657701" y="319896"/>
            <a:ext cx="3117739" cy="2184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1C84AF-00A3-4F97-A01C-4428CEB1B95D}"/>
              </a:ext>
            </a:extLst>
          </p:cNvPr>
          <p:cNvSpPr/>
          <p:nvPr/>
        </p:nvSpPr>
        <p:spPr>
          <a:xfrm>
            <a:off x="5833468" y="2275840"/>
            <a:ext cx="2637488" cy="413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27C7C1-47FE-4517-AF3E-BF415A1D5D09}"/>
              </a:ext>
            </a:extLst>
          </p:cNvPr>
          <p:cNvSpPr/>
          <p:nvPr/>
        </p:nvSpPr>
        <p:spPr>
          <a:xfrm>
            <a:off x="919721" y="3408221"/>
            <a:ext cx="2469589" cy="30235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A567FB-0188-4DFA-92C0-62C10E974719}"/>
              </a:ext>
            </a:extLst>
          </p:cNvPr>
          <p:cNvSpPr/>
          <p:nvPr/>
        </p:nvSpPr>
        <p:spPr>
          <a:xfrm>
            <a:off x="2937608" y="319896"/>
            <a:ext cx="5537200" cy="19559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0445D-F4D6-460C-B2FD-F0E1D4B3DDAA}"/>
              </a:ext>
            </a:extLst>
          </p:cNvPr>
          <p:cNvSpPr/>
          <p:nvPr/>
        </p:nvSpPr>
        <p:spPr>
          <a:xfrm>
            <a:off x="3840480" y="3403600"/>
            <a:ext cx="5537200" cy="3023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DBD50-DCA5-493B-BA80-F3A30ED5D628}"/>
              </a:ext>
            </a:extLst>
          </p:cNvPr>
          <p:cNvSpPr txBox="1"/>
          <p:nvPr/>
        </p:nvSpPr>
        <p:spPr>
          <a:xfrm>
            <a:off x="3019323" y="426232"/>
            <a:ext cx="181984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Preliminary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EAD0B-5554-45F7-88FA-8F17BBAC908F}"/>
              </a:ext>
            </a:extLst>
          </p:cNvPr>
          <p:cNvSpPr txBox="1"/>
          <p:nvPr/>
        </p:nvSpPr>
        <p:spPr>
          <a:xfrm>
            <a:off x="8919348" y="426232"/>
            <a:ext cx="24049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Develop Experimental Apparatus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16933-2501-4476-ADD3-173EBFF3D86A}"/>
              </a:ext>
            </a:extLst>
          </p:cNvPr>
          <p:cNvSpPr txBox="1"/>
          <p:nvPr/>
        </p:nvSpPr>
        <p:spPr>
          <a:xfrm>
            <a:off x="243314" y="391852"/>
            <a:ext cx="1889765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Define </a:t>
            </a:r>
          </a:p>
          <a:p>
            <a:pPr algn="ctr"/>
            <a:r>
              <a:rPr lang="en-US" dirty="0"/>
              <a:t>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ADFDD-3EAE-42D2-AD9F-3F34EC090721}"/>
              </a:ext>
            </a:extLst>
          </p:cNvPr>
          <p:cNvSpPr txBox="1"/>
          <p:nvPr/>
        </p:nvSpPr>
        <p:spPr>
          <a:xfrm>
            <a:off x="5800109" y="426232"/>
            <a:ext cx="22084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Spore Strain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51F02-D52D-48A0-AF53-9DD948A57521}"/>
              </a:ext>
            </a:extLst>
          </p:cNvPr>
          <p:cNvSpPr txBox="1"/>
          <p:nvPr/>
        </p:nvSpPr>
        <p:spPr>
          <a:xfrm>
            <a:off x="4053749" y="3533525"/>
            <a:ext cx="210725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Perform HHMR Experiment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43E7-F828-4B2B-AE1C-FF58E6905C47}"/>
              </a:ext>
            </a:extLst>
          </p:cNvPr>
          <p:cNvSpPr txBox="1"/>
          <p:nvPr/>
        </p:nvSpPr>
        <p:spPr>
          <a:xfrm>
            <a:off x="9970908" y="3499145"/>
            <a:ext cx="2107253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Analyze Data, Make Recommendations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BA81D7-0C64-49B8-8FD8-E392757CB133}"/>
              </a:ext>
            </a:extLst>
          </p:cNvPr>
          <p:cNvSpPr/>
          <p:nvPr/>
        </p:nvSpPr>
        <p:spPr>
          <a:xfrm>
            <a:off x="241391" y="1119335"/>
            <a:ext cx="1889765" cy="646331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r>
              <a:rPr lang="en-US" sz="1200" dirty="0"/>
              <a:t>Establish a data-driven time-at-temperature sterilization requirement</a:t>
            </a:r>
            <a:r>
              <a:rPr lang="en-US" sz="1200" baseline="30000" dirty="0"/>
              <a:t>1</a:t>
            </a:r>
            <a:endParaRPr lang="en-US" sz="1200" spc="-25" baseline="30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139AC4-1395-49E3-9AF4-4E735EEE6D5E}"/>
              </a:ext>
            </a:extLst>
          </p:cNvPr>
          <p:cNvSpPr/>
          <p:nvPr/>
        </p:nvSpPr>
        <p:spPr>
          <a:xfrm>
            <a:off x="3019323" y="1119335"/>
            <a:ext cx="1814557" cy="830997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Literature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Previous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NASA Procedural Requirements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37461F-BB2D-4D8F-8CD0-3396CD595909}"/>
              </a:ext>
            </a:extLst>
          </p:cNvPr>
          <p:cNvSpPr/>
          <p:nvPr/>
        </p:nvSpPr>
        <p:spPr>
          <a:xfrm>
            <a:off x="5800107" y="1119335"/>
            <a:ext cx="2208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Selection Criteria: those with a D-value at 150 C similar to the 29669 culture used to determine current NPR heat sterilization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Selection for use in HHMR experiment: Batch M4-6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088563-7F7A-4B0C-AB2F-8979C08B8B91}"/>
              </a:ext>
            </a:extLst>
          </p:cNvPr>
          <p:cNvSpPr txBox="1"/>
          <p:nvPr/>
        </p:nvSpPr>
        <p:spPr>
          <a:xfrm>
            <a:off x="1035794" y="3533525"/>
            <a:ext cx="22381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Calibrate </a:t>
            </a:r>
          </a:p>
          <a:p>
            <a:pPr algn="ctr"/>
            <a:r>
              <a:rPr lang="en-US" dirty="0"/>
              <a:t>Apparatus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BC44CB-BEB8-4523-B0FE-5AA873336A9F}"/>
              </a:ext>
            </a:extLst>
          </p:cNvPr>
          <p:cNvSpPr/>
          <p:nvPr/>
        </p:nvSpPr>
        <p:spPr>
          <a:xfrm>
            <a:off x="1028722" y="4224430"/>
            <a:ext cx="2246528" cy="1938992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</a:rPr>
              <a:t>IR Lamp and Coupon separated by 0.2’’ to heat fast enough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</a:rPr>
              <a:t>Use position #1 of Coupon Holder for best precision and most rapid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a typeface="Times New Roman" panose="02020603050405020304" pitchFamily="18" charset="0"/>
              </a:rPr>
              <a:t>Calibrate emissivity of materials, especially spores</a:t>
            </a:r>
            <a:endParaRPr lang="en-US" sz="1200" spc="-25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Positive and negative controls for coupon spore counts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9ACD27-4B60-4FB8-A70B-4718320AEF18}"/>
              </a:ext>
            </a:extLst>
          </p:cNvPr>
          <p:cNvSpPr/>
          <p:nvPr/>
        </p:nvSpPr>
        <p:spPr>
          <a:xfrm>
            <a:off x="8919349" y="1119335"/>
            <a:ext cx="2404922" cy="1384995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5080 High Temp IR Lamp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FLIR T650c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Stainless Steel Coupons, w/polyimide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Titanium Coupon Holder (holds 6 coupons)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Support Structure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DF8A5-8D3E-4784-BE75-A6E85F3FF38F}"/>
              </a:ext>
            </a:extLst>
          </p:cNvPr>
          <p:cNvSpPr/>
          <p:nvPr/>
        </p:nvSpPr>
        <p:spPr>
          <a:xfrm>
            <a:off x="4051730" y="4224430"/>
            <a:ext cx="2117938" cy="1384995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Coupons inoculated and placed into coupon holder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Heat treatment applied via IR lamp (spores facing away from lamp)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Treated coupons placed in 10 mL test tubes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BFA092-C4CA-450A-8EA4-A93EF835DC50}"/>
              </a:ext>
            </a:extLst>
          </p:cNvPr>
          <p:cNvSpPr/>
          <p:nvPr/>
        </p:nvSpPr>
        <p:spPr>
          <a:xfrm>
            <a:off x="241391" y="6399523"/>
            <a:ext cx="11033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Times New Roman" panose="02020603050405020304" pitchFamily="18" charset="0"/>
              </a:rPr>
              <a:t>1. Determine the temperature at which ATCC-29669 spores are rendered unable to germinate or replicate when exposed to temperatures over 200 °C for less than 30 seconds.</a:t>
            </a:r>
            <a:r>
              <a:rPr lang="en-US" sz="12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05D825-D3BB-4D59-B3D9-670FDD98508B}"/>
              </a:ext>
            </a:extLst>
          </p:cNvPr>
          <p:cNvSpPr txBox="1"/>
          <p:nvPr/>
        </p:nvSpPr>
        <p:spPr>
          <a:xfrm>
            <a:off x="6973586" y="3533525"/>
            <a:ext cx="22084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</a:t>
            </a:r>
          </a:p>
          <a:p>
            <a:pPr algn="ctr"/>
            <a:r>
              <a:rPr lang="en-US" dirty="0"/>
              <a:t>Measurements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FFE33C-AEB6-4E0B-8D9A-BCD8B9D926F0}"/>
              </a:ext>
            </a:extLst>
          </p:cNvPr>
          <p:cNvSpPr/>
          <p:nvPr/>
        </p:nvSpPr>
        <p:spPr>
          <a:xfrm>
            <a:off x="6973586" y="4224430"/>
            <a:ext cx="2208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2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For Survivor Ratio Measurements: </a:t>
            </a:r>
            <a:r>
              <a:rPr lang="en-US" sz="1200" dirty="0"/>
              <a:t>1 mL sterile deionized water added to test tubes. Test tubes vortexed, sonicated, diluted and plated in TSA.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For Fraction Negative Measurements: 10mL TSA added to each test tube.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200" dirty="0"/>
              <a:t>Colonies incubated at 32 C and counted @ 96 hrs.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6AE09C-F41F-4C4C-A52B-A8FFC8CE13C0}"/>
              </a:ext>
            </a:extLst>
          </p:cNvPr>
          <p:cNvCxnSpPr>
            <a:stCxn id="10" idx="3"/>
            <a:endCxn id="7" idx="1"/>
          </p:cNvCxnSpPr>
          <p:nvPr/>
        </p:nvCxnSpPr>
        <p:spPr>
          <a:xfrm>
            <a:off x="2133079" y="749397"/>
            <a:ext cx="88624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865994-C894-4DB7-9367-0F8F0261EFE9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4839169" y="749398"/>
            <a:ext cx="9609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B2BE63-5C26-46C3-8F0D-715A72D83261}"/>
              </a:ext>
            </a:extLst>
          </p:cNvPr>
          <p:cNvCxnSpPr>
            <a:stCxn id="11" idx="3"/>
            <a:endCxn id="9" idx="1"/>
          </p:cNvCxnSpPr>
          <p:nvPr/>
        </p:nvCxnSpPr>
        <p:spPr>
          <a:xfrm>
            <a:off x="8008571" y="749398"/>
            <a:ext cx="91077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C9F9986-233C-4AFD-8751-52B39AB7C71C}"/>
              </a:ext>
            </a:extLst>
          </p:cNvPr>
          <p:cNvCxnSpPr>
            <a:stCxn id="9" idx="3"/>
            <a:endCxn id="35" idx="1"/>
          </p:cNvCxnSpPr>
          <p:nvPr/>
        </p:nvCxnSpPr>
        <p:spPr>
          <a:xfrm flipH="1">
            <a:off x="1035794" y="749398"/>
            <a:ext cx="10288476" cy="3107293"/>
          </a:xfrm>
          <a:prstGeom prst="bentConnector5">
            <a:avLst>
              <a:gd name="adj1" fmla="val -2222"/>
              <a:gd name="adj2" fmla="val 74900"/>
              <a:gd name="adj3" fmla="val 10222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C644E2-2107-4DE3-9991-14ACC22A5CA6}"/>
              </a:ext>
            </a:extLst>
          </p:cNvPr>
          <p:cNvCxnSpPr>
            <a:stCxn id="35" idx="3"/>
            <a:endCxn id="12" idx="1"/>
          </p:cNvCxnSpPr>
          <p:nvPr/>
        </p:nvCxnSpPr>
        <p:spPr>
          <a:xfrm>
            <a:off x="3273938" y="3856691"/>
            <a:ext cx="7798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13A8EA-E235-49DC-9114-332E485A9D7C}"/>
              </a:ext>
            </a:extLst>
          </p:cNvPr>
          <p:cNvCxnSpPr>
            <a:stCxn id="12" idx="3"/>
            <a:endCxn id="52" idx="1"/>
          </p:cNvCxnSpPr>
          <p:nvPr/>
        </p:nvCxnSpPr>
        <p:spPr>
          <a:xfrm>
            <a:off x="6161002" y="3856691"/>
            <a:ext cx="8125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804CBA-EACF-42FA-878F-0EB5B92672AE}"/>
              </a:ext>
            </a:extLst>
          </p:cNvPr>
          <p:cNvCxnSpPr>
            <a:stCxn id="52" idx="3"/>
            <a:endCxn id="13" idx="1"/>
          </p:cNvCxnSpPr>
          <p:nvPr/>
        </p:nvCxnSpPr>
        <p:spPr>
          <a:xfrm flipV="1">
            <a:off x="9182050" y="3856690"/>
            <a:ext cx="78885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80161F-D1DD-4B19-816E-1E15E3A30FBE}"/>
              </a:ext>
            </a:extLst>
          </p:cNvPr>
          <p:cNvSpPr txBox="1"/>
          <p:nvPr/>
        </p:nvSpPr>
        <p:spPr>
          <a:xfrm>
            <a:off x="3895103" y="5511560"/>
            <a:ext cx="2964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This is what we model: </a:t>
            </a:r>
            <a:r>
              <a:rPr lang="en-US" i="1" dirty="0">
                <a:solidFill>
                  <a:srgbClr val="002060"/>
                </a:solidFill>
              </a:rPr>
              <a:t>we model the process that generates the observed data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7E3F99-475C-44E8-B7D9-BD34DA5F33E4}"/>
              </a:ext>
            </a:extLst>
          </p:cNvPr>
          <p:cNvSpPr txBox="1"/>
          <p:nvPr/>
        </p:nvSpPr>
        <p:spPr>
          <a:xfrm>
            <a:off x="241391" y="1797377"/>
            <a:ext cx="2208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This is what we want the model to inform.</a:t>
            </a:r>
            <a:r>
              <a:rPr lang="en-US" i="1" dirty="0">
                <a:solidFill>
                  <a:srgbClr val="002060"/>
                </a:solidFill>
              </a:rPr>
              <a:t> But what data do we need to do this?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4C2470-7C8C-48C3-9A09-EB225D808177}"/>
              </a:ext>
            </a:extLst>
          </p:cNvPr>
          <p:cNvSpPr txBox="1"/>
          <p:nvPr/>
        </p:nvSpPr>
        <p:spPr>
          <a:xfrm>
            <a:off x="2931506" y="2213938"/>
            <a:ext cx="277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This gives us information to use prior to seeing the data from our experiments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C78A1F-C106-4C06-988C-04A2CC78C1C5}"/>
              </a:ext>
            </a:extLst>
          </p:cNvPr>
          <p:cNvSpPr txBox="1"/>
          <p:nvPr/>
        </p:nvSpPr>
        <p:spPr>
          <a:xfrm>
            <a:off x="8556088" y="2449343"/>
            <a:ext cx="303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Informs model assumptions; e.g. uniformity, independence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17100-BAE4-415E-81AC-028AFC2005A1}"/>
              </a:ext>
            </a:extLst>
          </p:cNvPr>
          <p:cNvSpPr txBox="1"/>
          <p:nvPr/>
        </p:nvSpPr>
        <p:spPr>
          <a:xfrm>
            <a:off x="9588930" y="4340903"/>
            <a:ext cx="2601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Use the model to predict what answers to the objective: </a:t>
            </a:r>
            <a:r>
              <a:rPr lang="en-US" i="1" dirty="0">
                <a:solidFill>
                  <a:srgbClr val="002060"/>
                </a:solidFill>
              </a:rPr>
              <a:t>as long as the data is useful for predicting this (by design, it is), then our model will predict what we want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615708-7F6C-4FCC-B6BD-F6B583EF78FC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9059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30" grpId="0" animBg="1"/>
      <p:bldP spid="2" grpId="0" animBg="1"/>
      <p:bldP spid="4" grpId="0"/>
      <p:bldP spid="27" grpId="0"/>
      <p:bldP spid="28" grpId="0"/>
      <p:bldP spid="32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0D7D6E88-BC3F-4A4E-8CFB-645DC2C8365B}"/>
              </a:ext>
            </a:extLst>
          </p:cNvPr>
          <p:cNvSpPr/>
          <p:nvPr/>
        </p:nvSpPr>
        <p:spPr>
          <a:xfrm>
            <a:off x="1122017" y="2985005"/>
            <a:ext cx="9969408" cy="296611"/>
          </a:xfrm>
          <a:prstGeom prst="rect">
            <a:avLst/>
          </a:prstGeom>
          <a:gradFill flip="none" rotWithShape="1">
            <a:gsLst>
              <a:gs pos="2100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48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Experiment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4E5EC-2263-4320-943B-CF865644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6B06FF07-BDDF-411F-B153-A892CFF62E2E}"/>
              </a:ext>
            </a:extLst>
          </p:cNvPr>
          <p:cNvSpPr/>
          <p:nvPr/>
        </p:nvSpPr>
        <p:spPr>
          <a:xfrm>
            <a:off x="1158593" y="3302121"/>
            <a:ext cx="1585732" cy="902825"/>
          </a:xfrm>
          <a:prstGeom prst="chevron">
            <a:avLst>
              <a:gd name="adj" fmla="val 1849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Preliminary Research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6AA7C-6819-4C17-A058-FFC3E233C249}"/>
                  </a:ext>
                </a:extLst>
              </p:cNvPr>
              <p:cNvSpPr txBox="1"/>
              <p:nvPr/>
            </p:nvSpPr>
            <p:spPr>
              <a:xfrm>
                <a:off x="2610071" y="4885873"/>
                <a:ext cx="1615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 range of D-values @</a:t>
                </a:r>
              </a:p>
              <a:p>
                <a:r>
                  <a:rPr lang="en-US" dirty="0"/>
                  <a:t>150 °C,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26AA7C-6819-4C17-A058-FFC3E233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71" y="4885873"/>
                <a:ext cx="1615240" cy="923330"/>
              </a:xfrm>
              <a:prstGeom prst="rect">
                <a:avLst/>
              </a:prstGeom>
              <a:blipFill>
                <a:blip r:embed="rId2"/>
                <a:stretch>
                  <a:fillRect l="-3019" t="-3289" r="-11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987193-C148-4764-899A-C24DE384B77A}"/>
                  </a:ext>
                </a:extLst>
              </p:cNvPr>
              <p:cNvSpPr txBox="1"/>
              <p:nvPr/>
            </p:nvSpPr>
            <p:spPr>
              <a:xfrm>
                <a:off x="4179461" y="4885873"/>
                <a:ext cx="17613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 range of transfer through dilution to plate 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987193-C148-4764-899A-C24DE384B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461" y="4885873"/>
                <a:ext cx="1761327" cy="1200329"/>
              </a:xfrm>
              <a:prstGeom prst="rect">
                <a:avLst/>
              </a:prstGeom>
              <a:blipFill>
                <a:blip r:embed="rId3"/>
                <a:stretch>
                  <a:fillRect l="-3114" t="-2538" r="-242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CB3588-7CA6-4AEE-B4E3-82B1D68CA654}"/>
                  </a:ext>
                </a:extLst>
              </p:cNvPr>
              <p:cNvSpPr txBox="1"/>
              <p:nvPr/>
            </p:nvSpPr>
            <p:spPr>
              <a:xfrm>
                <a:off x="5857574" y="4885873"/>
                <a:ext cx="28831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Initial range for the mean # of spores on coupon, </a:t>
                </a:r>
                <a:r>
                  <a:rPr lang="el-GR" dirty="0"/>
                  <a:t>λ</a:t>
                </a:r>
                <a:r>
                  <a:rPr lang="en-US" dirty="0"/>
                  <a:t>, and extraction probability,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CB3588-7CA6-4AEE-B4E3-82B1D68C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74" y="4885873"/>
                <a:ext cx="2883191" cy="923330"/>
              </a:xfrm>
              <a:prstGeom prst="rect">
                <a:avLst/>
              </a:prstGeom>
              <a:blipFill>
                <a:blip r:embed="rId4"/>
                <a:stretch>
                  <a:fillRect l="-190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71E050C-F74F-4EBE-AD35-BB046A5DDCC4}"/>
              </a:ext>
            </a:extLst>
          </p:cNvPr>
          <p:cNvSpPr/>
          <p:nvPr/>
        </p:nvSpPr>
        <p:spPr>
          <a:xfrm>
            <a:off x="6312106" y="1698091"/>
            <a:ext cx="2137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Update initial ranges for parameters based observations from SR experiments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DDA54-7A24-48B2-995F-2EDAA4261A89}"/>
              </a:ext>
            </a:extLst>
          </p:cNvPr>
          <p:cNvSpPr/>
          <p:nvPr/>
        </p:nvSpPr>
        <p:spPr>
          <a:xfrm>
            <a:off x="8499473" y="1698091"/>
            <a:ext cx="2604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Update parameters from (1) based on observations from FN experiments at higher temps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37BC86FF-520C-4D9B-856D-2B64168D07DC}"/>
              </a:ext>
            </a:extLst>
          </p:cNvPr>
          <p:cNvSpPr/>
          <p:nvPr/>
        </p:nvSpPr>
        <p:spPr>
          <a:xfrm>
            <a:off x="2708283" y="3302121"/>
            <a:ext cx="1585732" cy="902825"/>
          </a:xfrm>
          <a:prstGeom prst="chevron">
            <a:avLst>
              <a:gd name="adj" fmla="val 1849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Spore Selection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02C7C1D2-BCEA-416A-93AE-7A87A4ECFF7D}"/>
              </a:ext>
            </a:extLst>
          </p:cNvPr>
          <p:cNvSpPr/>
          <p:nvPr/>
        </p:nvSpPr>
        <p:spPr>
          <a:xfrm>
            <a:off x="4257973" y="3302121"/>
            <a:ext cx="1765943" cy="902825"/>
          </a:xfrm>
          <a:prstGeom prst="chevron">
            <a:avLst>
              <a:gd name="adj" fmla="val 1849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Experimental Design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334585FF-4E19-4B94-B858-0572950FB550}"/>
              </a:ext>
            </a:extLst>
          </p:cNvPr>
          <p:cNvSpPr/>
          <p:nvPr/>
        </p:nvSpPr>
        <p:spPr>
          <a:xfrm>
            <a:off x="9916035" y="3302120"/>
            <a:ext cx="1317725" cy="913077"/>
          </a:xfrm>
          <a:prstGeom prst="chevron">
            <a:avLst>
              <a:gd name="adj" fmla="val 1849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E946BA-3F34-4976-89C0-EC7A4191179F}"/>
              </a:ext>
            </a:extLst>
          </p:cNvPr>
          <p:cNvSpPr txBox="1"/>
          <p:nvPr/>
        </p:nvSpPr>
        <p:spPr>
          <a:xfrm>
            <a:off x="3662232" y="1975090"/>
            <a:ext cx="184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Independence and Uniformity Assumptions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31F4A0FF-AE80-4F53-80F0-024B6188FD24}"/>
              </a:ext>
            </a:extLst>
          </p:cNvPr>
          <p:cNvSpPr/>
          <p:nvPr/>
        </p:nvSpPr>
        <p:spPr>
          <a:xfrm>
            <a:off x="5993436" y="3302121"/>
            <a:ext cx="3952689" cy="913077"/>
          </a:xfrm>
          <a:prstGeom prst="chevron">
            <a:avLst>
              <a:gd name="adj" fmla="val 1849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Perform High Heat Experiments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885D6-1B82-4F1F-8B46-AEB4DA132020}"/>
              </a:ext>
            </a:extLst>
          </p:cNvPr>
          <p:cNvSpPr/>
          <p:nvPr/>
        </p:nvSpPr>
        <p:spPr>
          <a:xfrm flipH="1">
            <a:off x="5993436" y="3996772"/>
            <a:ext cx="3863544" cy="214657"/>
          </a:xfrm>
          <a:custGeom>
            <a:avLst/>
            <a:gdLst>
              <a:gd name="connsiteX0" fmla="*/ 0 w 3962400"/>
              <a:gd name="connsiteY0" fmla="*/ 0 h 461010"/>
              <a:gd name="connsiteX1" fmla="*/ 3794760 w 3962400"/>
              <a:gd name="connsiteY1" fmla="*/ 3810 h 461010"/>
              <a:gd name="connsiteX2" fmla="*/ 3962400 w 3962400"/>
              <a:gd name="connsiteY2" fmla="*/ 461010 h 461010"/>
              <a:gd name="connsiteX3" fmla="*/ 163830 w 3962400"/>
              <a:gd name="connsiteY3" fmla="*/ 461010 h 461010"/>
              <a:gd name="connsiteX4" fmla="*/ 0 w 3962400"/>
              <a:gd name="connsiteY4" fmla="*/ 0 h 461010"/>
              <a:gd name="connsiteX0" fmla="*/ 0 w 3962400"/>
              <a:gd name="connsiteY0" fmla="*/ 0 h 461010"/>
              <a:gd name="connsiteX1" fmla="*/ 3886200 w 3962400"/>
              <a:gd name="connsiteY1" fmla="*/ 3810 h 461010"/>
              <a:gd name="connsiteX2" fmla="*/ 3962400 w 3962400"/>
              <a:gd name="connsiteY2" fmla="*/ 461010 h 461010"/>
              <a:gd name="connsiteX3" fmla="*/ 163830 w 3962400"/>
              <a:gd name="connsiteY3" fmla="*/ 461010 h 461010"/>
              <a:gd name="connsiteX4" fmla="*/ 0 w 3962400"/>
              <a:gd name="connsiteY4" fmla="*/ 0 h 461010"/>
              <a:gd name="connsiteX0" fmla="*/ 0 w 3870960"/>
              <a:gd name="connsiteY0" fmla="*/ 8471 h 457200"/>
              <a:gd name="connsiteX1" fmla="*/ 3794760 w 3870960"/>
              <a:gd name="connsiteY1" fmla="*/ 0 h 457200"/>
              <a:gd name="connsiteX2" fmla="*/ 3870960 w 3870960"/>
              <a:gd name="connsiteY2" fmla="*/ 457200 h 457200"/>
              <a:gd name="connsiteX3" fmla="*/ 72390 w 3870960"/>
              <a:gd name="connsiteY3" fmla="*/ 457200 h 457200"/>
              <a:gd name="connsiteX4" fmla="*/ 0 w 3870960"/>
              <a:gd name="connsiteY4" fmla="*/ 8471 h 457200"/>
              <a:gd name="connsiteX0" fmla="*/ 0 w 3870960"/>
              <a:gd name="connsiteY0" fmla="*/ 12565 h 461294"/>
              <a:gd name="connsiteX1" fmla="*/ 3789034 w 3870960"/>
              <a:gd name="connsiteY1" fmla="*/ 0 h 461294"/>
              <a:gd name="connsiteX2" fmla="*/ 3870960 w 3870960"/>
              <a:gd name="connsiteY2" fmla="*/ 461294 h 461294"/>
              <a:gd name="connsiteX3" fmla="*/ 72390 w 3870960"/>
              <a:gd name="connsiteY3" fmla="*/ 461294 h 461294"/>
              <a:gd name="connsiteX4" fmla="*/ 0 w 3870960"/>
              <a:gd name="connsiteY4" fmla="*/ 12565 h 4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960" h="461294">
                <a:moveTo>
                  <a:pt x="0" y="12565"/>
                </a:moveTo>
                <a:lnTo>
                  <a:pt x="3789034" y="0"/>
                </a:lnTo>
                <a:lnTo>
                  <a:pt x="3870960" y="461294"/>
                </a:lnTo>
                <a:lnTo>
                  <a:pt x="72390" y="461294"/>
                </a:lnTo>
                <a:lnTo>
                  <a:pt x="0" y="125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Controls: Coupon Inoculation, Extraction Efficiency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28A1C1E-102A-4935-8AF8-8E1271FD32EF}"/>
              </a:ext>
            </a:extLst>
          </p:cNvPr>
          <p:cNvSpPr/>
          <p:nvPr/>
        </p:nvSpPr>
        <p:spPr>
          <a:xfrm flipH="1">
            <a:off x="6079245" y="3777618"/>
            <a:ext cx="3836790" cy="214657"/>
          </a:xfrm>
          <a:custGeom>
            <a:avLst/>
            <a:gdLst>
              <a:gd name="connsiteX0" fmla="*/ 0 w 3962400"/>
              <a:gd name="connsiteY0" fmla="*/ 0 h 461010"/>
              <a:gd name="connsiteX1" fmla="*/ 3794760 w 3962400"/>
              <a:gd name="connsiteY1" fmla="*/ 3810 h 461010"/>
              <a:gd name="connsiteX2" fmla="*/ 3962400 w 3962400"/>
              <a:gd name="connsiteY2" fmla="*/ 461010 h 461010"/>
              <a:gd name="connsiteX3" fmla="*/ 163830 w 3962400"/>
              <a:gd name="connsiteY3" fmla="*/ 461010 h 461010"/>
              <a:gd name="connsiteX4" fmla="*/ 0 w 3962400"/>
              <a:gd name="connsiteY4" fmla="*/ 0 h 461010"/>
              <a:gd name="connsiteX0" fmla="*/ 0 w 3962400"/>
              <a:gd name="connsiteY0" fmla="*/ 0 h 461010"/>
              <a:gd name="connsiteX1" fmla="*/ 3886200 w 3962400"/>
              <a:gd name="connsiteY1" fmla="*/ 3810 h 461010"/>
              <a:gd name="connsiteX2" fmla="*/ 3962400 w 3962400"/>
              <a:gd name="connsiteY2" fmla="*/ 461010 h 461010"/>
              <a:gd name="connsiteX3" fmla="*/ 163830 w 3962400"/>
              <a:gd name="connsiteY3" fmla="*/ 461010 h 461010"/>
              <a:gd name="connsiteX4" fmla="*/ 0 w 3962400"/>
              <a:gd name="connsiteY4" fmla="*/ 0 h 461010"/>
              <a:gd name="connsiteX0" fmla="*/ 0 w 3870960"/>
              <a:gd name="connsiteY0" fmla="*/ 8471 h 457200"/>
              <a:gd name="connsiteX1" fmla="*/ 3794760 w 3870960"/>
              <a:gd name="connsiteY1" fmla="*/ 0 h 457200"/>
              <a:gd name="connsiteX2" fmla="*/ 3870960 w 3870960"/>
              <a:gd name="connsiteY2" fmla="*/ 457200 h 457200"/>
              <a:gd name="connsiteX3" fmla="*/ 72390 w 3870960"/>
              <a:gd name="connsiteY3" fmla="*/ 457200 h 457200"/>
              <a:gd name="connsiteX4" fmla="*/ 0 w 3870960"/>
              <a:gd name="connsiteY4" fmla="*/ 8471 h 457200"/>
              <a:gd name="connsiteX0" fmla="*/ 0 w 3870960"/>
              <a:gd name="connsiteY0" fmla="*/ 12565 h 461294"/>
              <a:gd name="connsiteX1" fmla="*/ 3789034 w 3870960"/>
              <a:gd name="connsiteY1" fmla="*/ 0 h 461294"/>
              <a:gd name="connsiteX2" fmla="*/ 3870960 w 3870960"/>
              <a:gd name="connsiteY2" fmla="*/ 461294 h 461294"/>
              <a:gd name="connsiteX3" fmla="*/ 72390 w 3870960"/>
              <a:gd name="connsiteY3" fmla="*/ 461294 h 461294"/>
              <a:gd name="connsiteX4" fmla="*/ 0 w 3870960"/>
              <a:gd name="connsiteY4" fmla="*/ 12565 h 4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960" h="461294">
                <a:moveTo>
                  <a:pt x="0" y="12565"/>
                </a:moveTo>
                <a:lnTo>
                  <a:pt x="3789034" y="0"/>
                </a:lnTo>
                <a:lnTo>
                  <a:pt x="3870960" y="461294"/>
                </a:lnTo>
                <a:lnTo>
                  <a:pt x="72390" y="461294"/>
                </a:lnTo>
                <a:lnTo>
                  <a:pt x="0" y="1256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Controls</a:t>
            </a: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9F456C92-5BEF-472D-8D69-6BBCE396C4A8}"/>
              </a:ext>
            </a:extLst>
          </p:cNvPr>
          <p:cNvSpPr/>
          <p:nvPr/>
        </p:nvSpPr>
        <p:spPr>
          <a:xfrm>
            <a:off x="6563770" y="3780268"/>
            <a:ext cx="1406010" cy="209355"/>
          </a:xfrm>
          <a:prstGeom prst="chevron">
            <a:avLst>
              <a:gd name="adj" fmla="val 1849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Survival Ratio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26F18CD-84C4-4CBE-8E50-FC7B79425BDF}"/>
              </a:ext>
            </a:extLst>
          </p:cNvPr>
          <p:cNvSpPr/>
          <p:nvPr/>
        </p:nvSpPr>
        <p:spPr>
          <a:xfrm>
            <a:off x="6081270" y="3772392"/>
            <a:ext cx="1889760" cy="220980"/>
          </a:xfrm>
          <a:custGeom>
            <a:avLst/>
            <a:gdLst>
              <a:gd name="connsiteX0" fmla="*/ 80010 w 1889760"/>
              <a:gd name="connsiteY0" fmla="*/ 0 h 220980"/>
              <a:gd name="connsiteX1" fmla="*/ 0 w 1889760"/>
              <a:gd name="connsiteY1" fmla="*/ 220980 h 220980"/>
              <a:gd name="connsiteX2" fmla="*/ 1849755 w 1889760"/>
              <a:gd name="connsiteY2" fmla="*/ 220980 h 220980"/>
              <a:gd name="connsiteX3" fmla="*/ 1889760 w 1889760"/>
              <a:gd name="connsiteY3" fmla="*/ 114300 h 220980"/>
              <a:gd name="connsiteX4" fmla="*/ 1851660 w 1889760"/>
              <a:gd name="connsiteY4" fmla="*/ 9525 h 220980"/>
              <a:gd name="connsiteX5" fmla="*/ 80010 w 1889760"/>
              <a:gd name="connsiteY5" fmla="*/ 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760" h="220980">
                <a:moveTo>
                  <a:pt x="80010" y="0"/>
                </a:moveTo>
                <a:lnTo>
                  <a:pt x="0" y="220980"/>
                </a:lnTo>
                <a:lnTo>
                  <a:pt x="1849755" y="220980"/>
                </a:lnTo>
                <a:lnTo>
                  <a:pt x="1889760" y="114300"/>
                </a:lnTo>
                <a:lnTo>
                  <a:pt x="1851660" y="9525"/>
                </a:lnTo>
                <a:lnTo>
                  <a:pt x="8001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Survival Ratio (SR)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B84DBF2-1102-4A75-93C5-446174EA6643}"/>
              </a:ext>
            </a:extLst>
          </p:cNvPr>
          <p:cNvSpPr/>
          <p:nvPr/>
        </p:nvSpPr>
        <p:spPr>
          <a:xfrm>
            <a:off x="7940550" y="3781917"/>
            <a:ext cx="1990725" cy="213360"/>
          </a:xfrm>
          <a:custGeom>
            <a:avLst/>
            <a:gdLst>
              <a:gd name="connsiteX0" fmla="*/ 3810 w 1990725"/>
              <a:gd name="connsiteY0" fmla="*/ 0 h 213360"/>
              <a:gd name="connsiteX1" fmla="*/ 40005 w 1990725"/>
              <a:gd name="connsiteY1" fmla="*/ 102870 h 213360"/>
              <a:gd name="connsiteX2" fmla="*/ 0 w 1990725"/>
              <a:gd name="connsiteY2" fmla="*/ 213360 h 213360"/>
              <a:gd name="connsiteX3" fmla="*/ 1914525 w 1990725"/>
              <a:gd name="connsiteY3" fmla="*/ 213360 h 213360"/>
              <a:gd name="connsiteX4" fmla="*/ 1990725 w 1990725"/>
              <a:gd name="connsiteY4" fmla="*/ 1905 h 213360"/>
              <a:gd name="connsiteX5" fmla="*/ 3810 w 1990725"/>
              <a:gd name="connsiteY5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725" h="213360">
                <a:moveTo>
                  <a:pt x="3810" y="0"/>
                </a:moveTo>
                <a:lnTo>
                  <a:pt x="40005" y="102870"/>
                </a:lnTo>
                <a:lnTo>
                  <a:pt x="0" y="213360"/>
                </a:lnTo>
                <a:lnTo>
                  <a:pt x="1914525" y="213360"/>
                </a:lnTo>
                <a:lnTo>
                  <a:pt x="1990725" y="1905"/>
                </a:lnTo>
                <a:lnTo>
                  <a:pt x="381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Fraction Negative (FN)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FE49A1D-9B47-4E7D-91F9-69E0F7386CA4}"/>
                  </a:ext>
                </a:extLst>
              </p:cNvPr>
              <p:cNvSpPr/>
              <p:nvPr/>
            </p:nvSpPr>
            <p:spPr>
              <a:xfrm>
                <a:off x="983870" y="2102869"/>
                <a:ext cx="17932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Survival function form,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FE49A1D-9B47-4E7D-91F9-69E0F7386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70" y="2102869"/>
                <a:ext cx="1793298" cy="646331"/>
              </a:xfrm>
              <a:prstGeom prst="rect">
                <a:avLst/>
              </a:prstGeom>
              <a:blipFill>
                <a:blip r:embed="rId5"/>
                <a:stretch>
                  <a:fillRect l="-2712" t="-5660" r="-271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E64CD8-AA41-4B15-8F70-CFC5BDBA2DFC}"/>
              </a:ext>
            </a:extLst>
          </p:cNvPr>
          <p:cNvCxnSpPr>
            <a:cxnSpLocks/>
            <a:stCxn id="48" idx="2"/>
            <a:endCxn id="4" idx="0"/>
          </p:cNvCxnSpPr>
          <p:nvPr/>
        </p:nvCxnSpPr>
        <p:spPr>
          <a:xfrm flipH="1">
            <a:off x="1867993" y="2749200"/>
            <a:ext cx="12526" cy="55292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B3B1C2-FF2A-4062-A60C-2922096EFB76}"/>
                  </a:ext>
                </a:extLst>
              </p:cNvPr>
              <p:cNvSpPr/>
              <p:nvPr/>
            </p:nvSpPr>
            <p:spPr>
              <a:xfrm>
                <a:off x="1108363" y="4885873"/>
                <a:ext cx="149989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Initial range of z-values,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B3B1C2-FF2A-4062-A60C-2922096EF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3" y="4885873"/>
                <a:ext cx="1499894" cy="646331"/>
              </a:xfrm>
              <a:prstGeom prst="rect">
                <a:avLst/>
              </a:prstGeom>
              <a:blipFill>
                <a:blip r:embed="rId6"/>
                <a:stretch>
                  <a:fillRect l="-365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579383-874E-48E7-8B2B-1F13CAF6D4BD}"/>
              </a:ext>
            </a:extLst>
          </p:cNvPr>
          <p:cNvCxnSpPr>
            <a:cxnSpLocks/>
            <a:stCxn id="52" idx="0"/>
            <a:endCxn id="4" idx="2"/>
          </p:cNvCxnSpPr>
          <p:nvPr/>
        </p:nvCxnSpPr>
        <p:spPr>
          <a:xfrm flipV="1">
            <a:off x="1858310" y="4204946"/>
            <a:ext cx="9683" cy="680927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50402F-FD60-459F-9ED3-FE4F84FE4B05}"/>
              </a:ext>
            </a:extLst>
          </p:cNvPr>
          <p:cNvCxnSpPr>
            <a:cxnSpLocks/>
            <a:stCxn id="15" idx="0"/>
            <a:endCxn id="24" idx="2"/>
          </p:cNvCxnSpPr>
          <p:nvPr/>
        </p:nvCxnSpPr>
        <p:spPr>
          <a:xfrm flipH="1" flipV="1">
            <a:off x="3417683" y="4204946"/>
            <a:ext cx="8" cy="680927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B2A5CE-C28B-4E01-9472-B2DB96A63FB0}"/>
              </a:ext>
            </a:extLst>
          </p:cNvPr>
          <p:cNvCxnSpPr>
            <a:cxnSpLocks/>
            <a:stCxn id="17" idx="0"/>
            <a:endCxn id="25" idx="2"/>
          </p:cNvCxnSpPr>
          <p:nvPr/>
        </p:nvCxnSpPr>
        <p:spPr>
          <a:xfrm flipH="1" flipV="1">
            <a:off x="5057478" y="4204946"/>
            <a:ext cx="2647" cy="680927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1FDB60C-945D-4AB2-BB9C-EC64E19D1782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4583553" y="2898420"/>
            <a:ext cx="0" cy="403701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2C12520-C71B-41D5-86FA-5216741D718C}"/>
              </a:ext>
            </a:extLst>
          </p:cNvPr>
          <p:cNvSpPr txBox="1"/>
          <p:nvPr/>
        </p:nvSpPr>
        <p:spPr>
          <a:xfrm>
            <a:off x="4551348" y="1004081"/>
            <a:ext cx="179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Seeding, Survival &amp; Recovery Model Form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81C5EC0-E9D9-4473-9A7F-F14B8412FA55}"/>
              </a:ext>
            </a:extLst>
          </p:cNvPr>
          <p:cNvCxnSpPr>
            <a:cxnSpLocks/>
            <a:stCxn id="88" idx="2"/>
          </p:cNvCxnSpPr>
          <p:nvPr/>
        </p:nvCxnSpPr>
        <p:spPr>
          <a:xfrm>
            <a:off x="5447997" y="1927411"/>
            <a:ext cx="0" cy="137471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611954D-6F4D-4AB3-9CE8-96AE3FD0390D}"/>
              </a:ext>
            </a:extLst>
          </p:cNvPr>
          <p:cNvCxnSpPr>
            <a:cxnSpLocks/>
          </p:cNvCxnSpPr>
          <p:nvPr/>
        </p:nvCxnSpPr>
        <p:spPr>
          <a:xfrm>
            <a:off x="7749291" y="2898420"/>
            <a:ext cx="0" cy="97322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19B0E16-3103-4710-8CBB-DA404E0E0635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9801713" y="2898420"/>
            <a:ext cx="2406" cy="973229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3DEB0125-54F1-4E4D-AE00-634DA6D4461D}"/>
              </a:ext>
            </a:extLst>
          </p:cNvPr>
          <p:cNvSpPr txBox="1"/>
          <p:nvPr/>
        </p:nvSpPr>
        <p:spPr>
          <a:xfrm>
            <a:off x="7197930" y="878935"/>
            <a:ext cx="278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 “learns” in 2 steps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9764FBE-2270-457E-96E5-4748A36B7A0D}"/>
              </a:ext>
            </a:extLst>
          </p:cNvPr>
          <p:cNvSpPr/>
          <p:nvPr/>
        </p:nvSpPr>
        <p:spPr>
          <a:xfrm>
            <a:off x="7197930" y="1315917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34CA145-C4BF-4E78-9400-6240993FE131}"/>
              </a:ext>
            </a:extLst>
          </p:cNvPr>
          <p:cNvSpPr/>
          <p:nvPr/>
        </p:nvSpPr>
        <p:spPr>
          <a:xfrm>
            <a:off x="9618832" y="1315917"/>
            <a:ext cx="365760" cy="365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0EAC16D-4418-4050-BE36-2FB2B395DD5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299170" y="4211430"/>
            <a:ext cx="0" cy="674443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D767693-5E3B-4BC6-B32D-7433DEFAF32B}"/>
              </a:ext>
            </a:extLst>
          </p:cNvPr>
          <p:cNvCxnSpPr>
            <a:cxnSpLocks/>
            <a:stCxn id="133" idx="0"/>
            <a:endCxn id="26" idx="2"/>
          </p:cNvCxnSpPr>
          <p:nvPr/>
        </p:nvCxnSpPr>
        <p:spPr>
          <a:xfrm flipV="1">
            <a:off x="10489557" y="4215197"/>
            <a:ext cx="927" cy="670675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A8CAE002-7C6C-46AC-BEFB-257475484234}"/>
              </a:ext>
            </a:extLst>
          </p:cNvPr>
          <p:cNvSpPr txBox="1"/>
          <p:nvPr/>
        </p:nvSpPr>
        <p:spPr>
          <a:xfrm>
            <a:off x="9497267" y="4885872"/>
            <a:ext cx="1984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model to inform the Sterility Assurance Level (SAL) for HHMR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C0E19C-0FCE-465A-85CB-E63F2D701815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2372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30" grpId="0"/>
      <p:bldP spid="48" grpId="0"/>
      <p:bldP spid="52" grpId="0"/>
      <p:bldP spid="88" grpId="0"/>
      <p:bldP spid="114" grpId="0"/>
      <p:bldP spid="117" grpId="0" animBg="1"/>
      <p:bldP spid="118" grpId="0" animBg="1"/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22533C-603E-4B66-982E-73883E4C3E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The Survival Function,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22533C-603E-4B66-982E-73883E4C3E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7DC2FF4-E3D0-448C-9375-0230C89FE347}"/>
              </a:ext>
            </a:extLst>
          </p:cNvPr>
          <p:cNvSpPr txBox="1"/>
          <p:nvPr/>
        </p:nvSpPr>
        <p:spPr>
          <a:xfrm>
            <a:off x="7395891" y="4183040"/>
            <a:ext cx="305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 in D-value by going from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BE3F06-B4D8-40A0-86CC-D96954252126}"/>
                  </a:ext>
                </a:extLst>
              </p:cNvPr>
              <p:cNvSpPr/>
              <p:nvPr/>
            </p:nvSpPr>
            <p:spPr>
              <a:xfrm>
                <a:off x="3708400" y="3112035"/>
                <a:ext cx="5012206" cy="927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BE3F06-B4D8-40A0-86CC-D96954252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3112035"/>
                <a:ext cx="5012206" cy="927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F9E41434-206B-469B-A842-D4E45E842F8B}"/>
              </a:ext>
            </a:extLst>
          </p:cNvPr>
          <p:cNvSpPr/>
          <p:nvPr/>
        </p:nvSpPr>
        <p:spPr bwMode="auto">
          <a:xfrm rot="16200000">
            <a:off x="7318678" y="3008031"/>
            <a:ext cx="186919" cy="1828263"/>
          </a:xfrm>
          <a:prstGeom prst="leftBrace">
            <a:avLst>
              <a:gd name="adj1" fmla="val 8333"/>
              <a:gd name="adj2" fmla="val 49824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DF1D8-B330-45AA-8060-FD9EE8BD4168}"/>
              </a:ext>
            </a:extLst>
          </p:cNvPr>
          <p:cNvSpPr txBox="1"/>
          <p:nvPr/>
        </p:nvSpPr>
        <p:spPr>
          <a:xfrm>
            <a:off x="5197546" y="4156776"/>
            <a:ext cx="181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D-value at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717AE8-CDEA-4BCD-B3B1-D689D8398654}"/>
              </a:ext>
            </a:extLst>
          </p:cNvPr>
          <p:cNvCxnSpPr/>
          <p:nvPr/>
        </p:nvCxnSpPr>
        <p:spPr bwMode="auto">
          <a:xfrm flipV="1">
            <a:off x="6107544" y="3807392"/>
            <a:ext cx="106680" cy="336193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ACB527-59EA-4B18-9658-5DEC94F4F38A}"/>
              </a:ext>
            </a:extLst>
          </p:cNvPr>
          <p:cNvSpPr txBox="1"/>
          <p:nvPr/>
        </p:nvSpPr>
        <p:spPr>
          <a:xfrm>
            <a:off x="7509238" y="2481962"/>
            <a:ext cx="273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 duration of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4F788B-34C9-4331-9315-499235FD3903}"/>
              </a:ext>
            </a:extLst>
          </p:cNvPr>
          <p:cNvCxnSpPr>
            <a:stCxn id="9" idx="1"/>
          </p:cNvCxnSpPr>
          <p:nvPr/>
        </p:nvCxnSpPr>
        <p:spPr bwMode="auto">
          <a:xfrm flipH="1">
            <a:off x="7196721" y="2774350"/>
            <a:ext cx="312516" cy="366209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875CC30-0CCA-409A-84C5-E26ED2FE906A}"/>
              </a:ext>
            </a:extLst>
          </p:cNvPr>
          <p:cNvSpPr/>
          <p:nvPr/>
        </p:nvSpPr>
        <p:spPr bwMode="auto">
          <a:xfrm>
            <a:off x="5421744" y="3055941"/>
            <a:ext cx="3581427" cy="1055022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411071-44B7-4F1C-B419-5D3FB74B5D06}"/>
              </a:ext>
            </a:extLst>
          </p:cNvPr>
          <p:cNvCxnSpPr>
            <a:endCxn id="6" idx="1"/>
          </p:cNvCxnSpPr>
          <p:nvPr/>
        </p:nvCxnSpPr>
        <p:spPr bwMode="auto">
          <a:xfrm flipH="1" flipV="1">
            <a:off x="7408919" y="4015621"/>
            <a:ext cx="94206" cy="193854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7BA45C-A2E2-4542-84D5-91B36443A485}"/>
              </a:ext>
            </a:extLst>
          </p:cNvPr>
          <p:cNvSpPr txBox="1"/>
          <p:nvPr/>
        </p:nvSpPr>
        <p:spPr>
          <a:xfrm>
            <a:off x="5598799" y="5093731"/>
            <a:ext cx="3073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D-value at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0DB3895-A7D3-4F79-8F40-06A2BC0B606C}"/>
              </a:ext>
            </a:extLst>
          </p:cNvPr>
          <p:cNvSpPr/>
          <p:nvPr/>
        </p:nvSpPr>
        <p:spPr bwMode="auto">
          <a:xfrm rot="16200000">
            <a:off x="7042618" y="3875129"/>
            <a:ext cx="186173" cy="2288542"/>
          </a:xfrm>
          <a:prstGeom prst="leftBrace">
            <a:avLst>
              <a:gd name="adj1" fmla="val 8333"/>
              <a:gd name="adj2" fmla="val 49824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7C034B-B0F4-473E-9B91-212219D65BA8}"/>
              </a:ext>
            </a:extLst>
          </p:cNvPr>
          <p:cNvSpPr txBox="1"/>
          <p:nvPr/>
        </p:nvSpPr>
        <p:spPr>
          <a:xfrm>
            <a:off x="3617426" y="1521175"/>
            <a:ext cx="365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Probability a microorganism survives exposure to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for time duration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B5A429-2294-4A44-A1E1-FB6F63BA792A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>
            <a:off x="5446972" y="2352172"/>
            <a:ext cx="1073" cy="702687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5CF18B7-C051-49C0-B270-E733DB9604A6}"/>
              </a:ext>
            </a:extLst>
          </p:cNvPr>
          <p:cNvSpPr txBox="1"/>
          <p:nvPr/>
        </p:nvSpPr>
        <p:spPr>
          <a:xfrm>
            <a:off x="371930" y="3244251"/>
            <a:ext cx="3719779" cy="83099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Probability an individual microorganism survives exposure to the entire time-temperature profile*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621BF-CFB0-41AB-B114-EDA89E1472DF}"/>
              </a:ext>
            </a:extLst>
          </p:cNvPr>
          <p:cNvSpPr txBox="1"/>
          <p:nvPr/>
        </p:nvSpPr>
        <p:spPr>
          <a:xfrm>
            <a:off x="858720" y="4186908"/>
            <a:ext cx="2644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 survives exposure to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for time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exposure to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for time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exposure to temperature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for time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so on…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ED933-54C8-41DD-A49F-8FE1FF8DB1D1}"/>
              </a:ext>
            </a:extLst>
          </p:cNvPr>
          <p:cNvSpPr txBox="1"/>
          <p:nvPr/>
        </p:nvSpPr>
        <p:spPr>
          <a:xfrm>
            <a:off x="7276517" y="718256"/>
            <a:ext cx="465256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Memoryless Assumption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Survival of a microorganism exposed to a temperature over any time interval depends on the length of the time interval and the temperature on that interval,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but not on the exposure to temperature the microorganism has survived up to that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AEA1A-C4B2-4BEF-B73E-0E9022422AA0}"/>
              </a:ext>
            </a:extLst>
          </p:cNvPr>
          <p:cNvSpPr txBox="1"/>
          <p:nvPr/>
        </p:nvSpPr>
        <p:spPr>
          <a:xfrm>
            <a:off x="9643729" y="3232209"/>
            <a:ext cx="22853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Constant z-value Assumption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0CB61D-242D-4B83-8305-D789119653E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8303495" y="3524597"/>
            <a:ext cx="13402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66502B6-FEA6-4552-A320-7F1A5B5905A5}"/>
              </a:ext>
            </a:extLst>
          </p:cNvPr>
          <p:cNvSpPr txBox="1"/>
          <p:nvPr/>
        </p:nvSpPr>
        <p:spPr>
          <a:xfrm>
            <a:off x="1533236" y="2176867"/>
            <a:ext cx="2866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number of time intervals reported by the IR camera for the time-temperature profile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CDD323-A344-48F5-B73E-4177BAF1F55E}"/>
              </a:ext>
            </a:extLst>
          </p:cNvPr>
          <p:cNvCxnSpPr>
            <a:cxnSpLocks/>
            <a:stCxn id="23" idx="3"/>
          </p:cNvCxnSpPr>
          <p:nvPr/>
        </p:nvCxnSpPr>
        <p:spPr bwMode="auto">
          <a:xfrm>
            <a:off x="4400138" y="2592366"/>
            <a:ext cx="556165" cy="645598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6A80A0-8799-4A72-BB9C-C9F2EF01FD2A}"/>
                  </a:ext>
                </a:extLst>
              </p:cNvPr>
              <p:cNvSpPr txBox="1"/>
              <p:nvPr/>
            </p:nvSpPr>
            <p:spPr>
              <a:xfrm>
                <a:off x="371930" y="5943516"/>
                <a:ext cx="11442118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* This is an approximation to the theoretical survival function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{"/>
                        <m:endChr m:val="}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box>
                        <m:nary>
                          <m:nary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d>
                                  </m:e>
                                </m:func>
                                <m:f>
                                  <m:fPr>
                                    <m:type m:val="lin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d>
                                          <m:d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approximation converges to the theoretical function in the limit owing to the continuity of exponential functions and the time-temperature profile, </a:t>
                </a:r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6A80A0-8799-4A72-BB9C-C9F2EF01F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30" y="5943516"/>
                <a:ext cx="11442118" cy="551754"/>
              </a:xfrm>
              <a:prstGeom prst="rect">
                <a:avLst/>
              </a:prstGeom>
              <a:blipFill>
                <a:blip r:embed="rId4"/>
                <a:stretch>
                  <a:fillRect t="-54444" b="-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98537C5-A3A7-4043-9DEE-F39D65F4DA70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2189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1" grpId="0" animBg="1"/>
      <p:bldP spid="13" grpId="0"/>
      <p:bldP spid="14" grpId="0" animBg="1"/>
      <p:bldP spid="15" grpId="0"/>
      <p:bldP spid="19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533C-603E-4B66-982E-73883E4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Probability of an Individual Microorganism Survives Exposure to Heat Treatment,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1AC396-4BBA-4590-8E14-A49F4F74AEE1}"/>
                  </a:ext>
                </a:extLst>
              </p:cNvPr>
              <p:cNvSpPr txBox="1"/>
              <p:nvPr/>
            </p:nvSpPr>
            <p:spPr>
              <a:xfrm>
                <a:off x="1390099" y="2230613"/>
                <a:ext cx="4968925" cy="2947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4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𝑚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sup>
                          </m:sSup>
                        </m:e>
                      </m:nary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⁡(10)</m:t>
                                  </m:r>
                                </m:num>
                                <m:den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box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⁡(10)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1AC396-4BBA-4590-8E14-A49F4F74A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9" y="2230613"/>
                <a:ext cx="4968925" cy="2947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22AA71B-10AC-48C2-9156-44C6EA35CD5B}"/>
              </a:ext>
            </a:extLst>
          </p:cNvPr>
          <p:cNvSpPr txBox="1"/>
          <p:nvPr/>
        </p:nvSpPr>
        <p:spPr>
          <a:xfrm>
            <a:off x="6015128" y="4309630"/>
            <a:ext cx="4764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Put in base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as a mathematical convention; this is the theoretical form of the survival function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385028-AFFA-421C-B725-7406A891BC2C}"/>
              </a:ext>
            </a:extLst>
          </p:cNvPr>
          <p:cNvSpPr txBox="1"/>
          <p:nvPr/>
        </p:nvSpPr>
        <p:spPr>
          <a:xfrm>
            <a:off x="6015128" y="3666403"/>
            <a:ext cx="430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Take limits as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goes to infinity and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(an interval around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goes to zero*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903807-8192-4500-8CB0-3184355EC42A}"/>
              </a:ext>
            </a:extLst>
          </p:cNvPr>
          <p:cNvSpPr txBox="1"/>
          <p:nvPr/>
        </p:nvSpPr>
        <p:spPr>
          <a:xfrm>
            <a:off x="6015128" y="3122680"/>
            <a:ext cx="3520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Apply rules of exponents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4A2705-F6D7-4796-8DA9-98417D3F254E}"/>
              </a:ext>
            </a:extLst>
          </p:cNvPr>
          <p:cNvSpPr txBox="1"/>
          <p:nvPr/>
        </p:nvSpPr>
        <p:spPr>
          <a:xfrm>
            <a:off x="1805826" y="5699427"/>
            <a:ext cx="954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*We are justified in taking limits of the Reimann sums by the continuity of exponential functions and time-temperature function,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T(t)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C5820-910B-4BD1-8CC4-6035CC307DEF}"/>
              </a:ext>
            </a:extLst>
          </p:cNvPr>
          <p:cNvSpPr txBox="1"/>
          <p:nvPr/>
        </p:nvSpPr>
        <p:spPr>
          <a:xfrm>
            <a:off x="6015128" y="2518198"/>
            <a:ext cx="476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Formula from previous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99F9C-D763-4EEC-93F0-28A7A403087B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85653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44BCAC-FD50-4503-BB3A-A42A9FC63829}"/>
              </a:ext>
            </a:extLst>
          </p:cNvPr>
          <p:cNvCxnSpPr>
            <a:stCxn id="11" idx="2"/>
          </p:cNvCxnSpPr>
          <p:nvPr/>
        </p:nvCxnSpPr>
        <p:spPr>
          <a:xfrm>
            <a:off x="10638099" y="3044142"/>
            <a:ext cx="20665" cy="2825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E568EA-6041-4CFD-8DE7-E0E14285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Survival Ratio Experiment Event Tree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72FFB-32A8-44F7-86D1-E96164F57984}"/>
              </a:ext>
            </a:extLst>
          </p:cNvPr>
          <p:cNvSpPr/>
          <p:nvPr/>
        </p:nvSpPr>
        <p:spPr>
          <a:xfrm>
            <a:off x="838200" y="2215825"/>
            <a:ext cx="1990846" cy="85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Microorganism is viable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F92A2-C327-456D-AD86-0C2F46F3E214}"/>
              </a:ext>
            </a:extLst>
          </p:cNvPr>
          <p:cNvSpPr/>
          <p:nvPr/>
        </p:nvSpPr>
        <p:spPr>
          <a:xfrm>
            <a:off x="3039319" y="2204250"/>
            <a:ext cx="1990846" cy="85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Survives heat treatment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375E1E-2331-40A4-A601-EAD5E2C22FA0}"/>
              </a:ext>
            </a:extLst>
          </p:cNvPr>
          <p:cNvSpPr/>
          <p:nvPr/>
        </p:nvSpPr>
        <p:spPr>
          <a:xfrm>
            <a:off x="5240438" y="2190640"/>
            <a:ext cx="1990846" cy="85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Extracted from coupon and survives extraction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088BD7-96A2-412A-818A-D08D6957AD18}"/>
              </a:ext>
            </a:extLst>
          </p:cNvPr>
          <p:cNvSpPr/>
          <p:nvPr/>
        </p:nvSpPr>
        <p:spPr>
          <a:xfrm>
            <a:off x="7441557" y="2190640"/>
            <a:ext cx="1990846" cy="85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Transferred through dilution, plated and grown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D09C7B-4131-455B-ABF5-EAB9861025D2}"/>
              </a:ext>
            </a:extLst>
          </p:cNvPr>
          <p:cNvSpPr/>
          <p:nvPr/>
        </p:nvSpPr>
        <p:spPr>
          <a:xfrm>
            <a:off x="9642676" y="2190640"/>
            <a:ext cx="1990846" cy="8535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Outcome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568C0F9A-8301-4F6C-9A83-E2E66B54D792}"/>
              </a:ext>
            </a:extLst>
          </p:cNvPr>
          <p:cNvSpPr/>
          <p:nvPr/>
        </p:nvSpPr>
        <p:spPr>
          <a:xfrm>
            <a:off x="9653286" y="5699850"/>
            <a:ext cx="1990846" cy="6173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recovered via observed CFU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2ABAA-6975-42E5-A5F6-9D6F97B41122}"/>
              </a:ext>
            </a:extLst>
          </p:cNvPr>
          <p:cNvSpPr txBox="1"/>
          <p:nvPr/>
        </p:nvSpPr>
        <p:spPr>
          <a:xfrm>
            <a:off x="838199" y="1806506"/>
            <a:ext cx="19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condition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55324-DBC8-4752-AECB-69CC3B3ECF5D}"/>
              </a:ext>
            </a:extLst>
          </p:cNvPr>
          <p:cNvSpPr/>
          <p:nvPr/>
        </p:nvSpPr>
        <p:spPr>
          <a:xfrm>
            <a:off x="1677364" y="4687731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BFE923-3598-4AF8-8601-666A22C45DB0}"/>
              </a:ext>
            </a:extLst>
          </p:cNvPr>
          <p:cNvSpPr/>
          <p:nvPr/>
        </p:nvSpPr>
        <p:spPr>
          <a:xfrm>
            <a:off x="3878484" y="5869620"/>
            <a:ext cx="274320" cy="2777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127EA-EFBF-4D63-AC07-B4C2DBAD47CD}"/>
              </a:ext>
            </a:extLst>
          </p:cNvPr>
          <p:cNvSpPr/>
          <p:nvPr/>
        </p:nvSpPr>
        <p:spPr>
          <a:xfrm>
            <a:off x="3878484" y="4258366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24862D-1CB8-4E75-8D70-88E8167991D3}"/>
              </a:ext>
            </a:extLst>
          </p:cNvPr>
          <p:cNvSpPr/>
          <p:nvPr/>
        </p:nvSpPr>
        <p:spPr>
          <a:xfrm>
            <a:off x="6081532" y="3916672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E8D458-17B6-499E-9A00-0BD8F6C84428}"/>
              </a:ext>
            </a:extLst>
          </p:cNvPr>
          <p:cNvSpPr/>
          <p:nvPr/>
        </p:nvSpPr>
        <p:spPr>
          <a:xfrm>
            <a:off x="8287281" y="3451977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FA4AA-F97A-48E0-8F89-06F8A703E63C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1951684" y="4826627"/>
            <a:ext cx="1926800" cy="118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98AEB-B25C-4334-8FE1-6D806047174A}"/>
              </a:ext>
            </a:extLst>
          </p:cNvPr>
          <p:cNvCxnSpPr>
            <a:cxnSpLocks/>
            <a:stCxn id="16" idx="6"/>
            <a:endCxn id="13" idx="1"/>
          </p:cNvCxnSpPr>
          <p:nvPr/>
        </p:nvCxnSpPr>
        <p:spPr>
          <a:xfrm>
            <a:off x="4152804" y="6008516"/>
            <a:ext cx="550048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1E5792-33C9-4FB6-8B02-1AD72AA0A1FD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 flipV="1">
            <a:off x="1951684" y="4397262"/>
            <a:ext cx="1926800" cy="429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93DE1DC2-56C9-4E3F-9538-1B262B5AA097}"/>
              </a:ext>
            </a:extLst>
          </p:cNvPr>
          <p:cNvSpPr/>
          <p:nvPr/>
        </p:nvSpPr>
        <p:spPr>
          <a:xfrm>
            <a:off x="9642676" y="4894985"/>
            <a:ext cx="1990846" cy="6173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recovered via observed CFU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B04A4906-21E3-42F1-B5FE-F6F0FEFC873D}"/>
              </a:ext>
            </a:extLst>
          </p:cNvPr>
          <p:cNvSpPr/>
          <p:nvPr/>
        </p:nvSpPr>
        <p:spPr>
          <a:xfrm>
            <a:off x="9642676" y="4088596"/>
            <a:ext cx="1990846" cy="6173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recovered via observed CFU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E761BE9-0E5D-462C-A50E-C4571580B1B1}"/>
              </a:ext>
            </a:extLst>
          </p:cNvPr>
          <p:cNvSpPr/>
          <p:nvPr/>
        </p:nvSpPr>
        <p:spPr>
          <a:xfrm>
            <a:off x="9642676" y="3282207"/>
            <a:ext cx="1990846" cy="617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Recovered via observed CFU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E4C154-5526-486A-87D5-CA71B14C334C}"/>
              </a:ext>
            </a:extLst>
          </p:cNvPr>
          <p:cNvSpPr/>
          <p:nvPr/>
        </p:nvSpPr>
        <p:spPr>
          <a:xfrm>
            <a:off x="6081532" y="5064755"/>
            <a:ext cx="274320" cy="2777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AA2BAC-7D48-4B9D-BF5D-116FF74170BC}"/>
              </a:ext>
            </a:extLst>
          </p:cNvPr>
          <p:cNvCxnSpPr>
            <a:cxnSpLocks/>
            <a:stCxn id="38" idx="6"/>
            <a:endCxn id="30" idx="1"/>
          </p:cNvCxnSpPr>
          <p:nvPr/>
        </p:nvCxnSpPr>
        <p:spPr>
          <a:xfrm>
            <a:off x="6355852" y="5203651"/>
            <a:ext cx="3286824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2728AE-06C4-4B05-AC71-157E2258A43E}"/>
              </a:ext>
            </a:extLst>
          </p:cNvPr>
          <p:cNvCxnSpPr>
            <a:cxnSpLocks/>
            <a:stCxn id="17" idx="6"/>
            <a:endCxn id="38" idx="2"/>
          </p:cNvCxnSpPr>
          <p:nvPr/>
        </p:nvCxnSpPr>
        <p:spPr>
          <a:xfrm>
            <a:off x="4152804" y="4397262"/>
            <a:ext cx="1928728" cy="80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A1E3CE3-6C3F-4A2D-A2ED-D51E77D1D083}"/>
              </a:ext>
            </a:extLst>
          </p:cNvPr>
          <p:cNvCxnSpPr>
            <a:cxnSpLocks/>
            <a:stCxn id="17" idx="6"/>
            <a:endCxn id="19" idx="2"/>
          </p:cNvCxnSpPr>
          <p:nvPr/>
        </p:nvCxnSpPr>
        <p:spPr>
          <a:xfrm flipV="1">
            <a:off x="4152804" y="4055568"/>
            <a:ext cx="1928728" cy="34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4040915-ED73-4065-AEBD-438B40E18C9D}"/>
              </a:ext>
            </a:extLst>
          </p:cNvPr>
          <p:cNvSpPr/>
          <p:nvPr/>
        </p:nvSpPr>
        <p:spPr>
          <a:xfrm>
            <a:off x="8299820" y="4258366"/>
            <a:ext cx="274320" cy="2777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D8A4723-519A-41B3-922B-D7452A994AC4}"/>
              </a:ext>
            </a:extLst>
          </p:cNvPr>
          <p:cNvCxnSpPr>
            <a:cxnSpLocks/>
            <a:stCxn id="19" idx="6"/>
            <a:endCxn id="49" idx="2"/>
          </p:cNvCxnSpPr>
          <p:nvPr/>
        </p:nvCxnSpPr>
        <p:spPr>
          <a:xfrm>
            <a:off x="6355852" y="4055568"/>
            <a:ext cx="1943968" cy="341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F32D5F-0B50-42BB-865B-789327DB8D0D}"/>
              </a:ext>
            </a:extLst>
          </p:cNvPr>
          <p:cNvCxnSpPr>
            <a:cxnSpLocks/>
            <a:stCxn id="19" idx="6"/>
            <a:endCxn id="21" idx="2"/>
          </p:cNvCxnSpPr>
          <p:nvPr/>
        </p:nvCxnSpPr>
        <p:spPr>
          <a:xfrm flipV="1">
            <a:off x="6355852" y="3590873"/>
            <a:ext cx="1931429" cy="4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87631E-458E-4F4B-A1AD-DD4EDDA9EB2F}"/>
              </a:ext>
            </a:extLst>
          </p:cNvPr>
          <p:cNvCxnSpPr>
            <a:cxnSpLocks/>
            <a:stCxn id="49" idx="6"/>
            <a:endCxn id="32" idx="1"/>
          </p:cNvCxnSpPr>
          <p:nvPr/>
        </p:nvCxnSpPr>
        <p:spPr>
          <a:xfrm>
            <a:off x="8574140" y="4397262"/>
            <a:ext cx="1068536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40CE3F-3985-4EA0-9763-678E641A2F49}"/>
              </a:ext>
            </a:extLst>
          </p:cNvPr>
          <p:cNvCxnSpPr>
            <a:cxnSpLocks/>
            <a:stCxn id="21" idx="6"/>
            <a:endCxn id="33" idx="1"/>
          </p:cNvCxnSpPr>
          <p:nvPr/>
        </p:nvCxnSpPr>
        <p:spPr>
          <a:xfrm>
            <a:off x="8561601" y="3590873"/>
            <a:ext cx="10810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514A7508-05EA-4E9D-9D52-480B511AEE6B}"/>
              </a:ext>
            </a:extLst>
          </p:cNvPr>
          <p:cNvSpPr/>
          <p:nvPr/>
        </p:nvSpPr>
        <p:spPr>
          <a:xfrm>
            <a:off x="2749411" y="2430401"/>
            <a:ext cx="388717" cy="3693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5B442D14-8D21-4D6A-89A9-2FDBF2A6618F}"/>
              </a:ext>
            </a:extLst>
          </p:cNvPr>
          <p:cNvSpPr/>
          <p:nvPr/>
        </p:nvSpPr>
        <p:spPr>
          <a:xfrm>
            <a:off x="4940943" y="2430401"/>
            <a:ext cx="388717" cy="3693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C27D54F6-CAD8-4540-9CEB-AC044268A64E}"/>
              </a:ext>
            </a:extLst>
          </p:cNvPr>
          <p:cNvSpPr/>
          <p:nvPr/>
        </p:nvSpPr>
        <p:spPr>
          <a:xfrm>
            <a:off x="7142062" y="2430401"/>
            <a:ext cx="388717" cy="3693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48DFA3-04F4-4856-8C46-E7415059A532}"/>
                  </a:ext>
                </a:extLst>
              </p:cNvPr>
              <p:cNvSpPr txBox="1"/>
              <p:nvPr/>
            </p:nvSpPr>
            <p:spPr>
              <a:xfrm>
                <a:off x="4571647" y="3834584"/>
                <a:ext cx="1087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48DFA3-04F4-4856-8C46-E7415059A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47" y="3834584"/>
                <a:ext cx="1087635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DCB32F-6B14-4C17-80CE-B44E8361ADFD}"/>
                  </a:ext>
                </a:extLst>
              </p:cNvPr>
              <p:cNvSpPr txBox="1"/>
              <p:nvPr/>
            </p:nvSpPr>
            <p:spPr>
              <a:xfrm>
                <a:off x="6777748" y="3437375"/>
                <a:ext cx="1087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6DCB32F-6B14-4C17-80CE-B44E8361A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48" y="3437375"/>
                <a:ext cx="1087635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577598C9-F3DD-4824-8974-A87950AAEE1F}"/>
              </a:ext>
            </a:extLst>
          </p:cNvPr>
          <p:cNvSpPr/>
          <p:nvPr/>
        </p:nvSpPr>
        <p:spPr>
          <a:xfrm>
            <a:off x="9714373" y="1206787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B09DB54-069A-4764-B489-5641C425D2A7}"/>
              </a:ext>
            </a:extLst>
          </p:cNvPr>
          <p:cNvSpPr/>
          <p:nvPr/>
        </p:nvSpPr>
        <p:spPr>
          <a:xfrm>
            <a:off x="9714373" y="1674783"/>
            <a:ext cx="274320" cy="2777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5D7FF6-D455-466D-961A-37A10FF44CB8}"/>
              </a:ext>
            </a:extLst>
          </p:cNvPr>
          <p:cNvSpPr txBox="1"/>
          <p:nvPr/>
        </p:nvSpPr>
        <p:spPr>
          <a:xfrm>
            <a:off x="9988693" y="1653887"/>
            <a:ext cx="18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is FALSE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B65601-5C91-41F7-9018-25B84A034A8C}"/>
              </a:ext>
            </a:extLst>
          </p:cNvPr>
          <p:cNvSpPr txBox="1"/>
          <p:nvPr/>
        </p:nvSpPr>
        <p:spPr>
          <a:xfrm>
            <a:off x="9989465" y="1157019"/>
            <a:ext cx="18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is TRUE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A5554E6-8DAD-4387-9E58-1C1D4E863E65}"/>
              </a:ext>
            </a:extLst>
          </p:cNvPr>
          <p:cNvSpPr/>
          <p:nvPr/>
        </p:nvSpPr>
        <p:spPr>
          <a:xfrm>
            <a:off x="11685398" y="4026252"/>
            <a:ext cx="114314" cy="23547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7E3377-FDE8-4B36-97FD-861D36356865}"/>
                  </a:ext>
                </a:extLst>
              </p:cNvPr>
              <p:cNvSpPr txBox="1"/>
              <p:nvPr/>
            </p:nvSpPr>
            <p:spPr>
              <a:xfrm>
                <a:off x="2604150" y="4282044"/>
                <a:ext cx="500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7E3377-FDE8-4B36-97FD-861D36356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50" y="4282044"/>
                <a:ext cx="500330" cy="276999"/>
              </a:xfrm>
              <a:prstGeom prst="rect">
                <a:avLst/>
              </a:prstGeom>
              <a:blipFill>
                <a:blip r:embed="rId4"/>
                <a:stretch>
                  <a:fillRect l="-6098" t="-2174" r="-1707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69D47B-1626-4E7A-BC50-EC78460B610C}"/>
                  </a:ext>
                </a:extLst>
              </p:cNvPr>
              <p:cNvSpPr txBox="1"/>
              <p:nvPr/>
            </p:nvSpPr>
            <p:spPr>
              <a:xfrm>
                <a:off x="2297267" y="5583883"/>
                <a:ext cx="904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69D47B-1626-4E7A-BC50-EC78460B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67" y="5583883"/>
                <a:ext cx="904287" cy="276999"/>
              </a:xfrm>
              <a:prstGeom prst="rect">
                <a:avLst/>
              </a:prstGeom>
              <a:blipFill>
                <a:blip r:embed="rId5"/>
                <a:stretch>
                  <a:fillRect l="-6081" t="-2222" r="-945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B5944E-723E-46BC-94C4-9D058E729F5B}"/>
                  </a:ext>
                </a:extLst>
              </p:cNvPr>
              <p:cNvSpPr txBox="1"/>
              <p:nvPr/>
            </p:nvSpPr>
            <p:spPr>
              <a:xfrm>
                <a:off x="8150076" y="4531188"/>
                <a:ext cx="1502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B5944E-723E-46BC-94C4-9D058E729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76" y="4531188"/>
                <a:ext cx="1502655" cy="276999"/>
              </a:xfrm>
              <a:prstGeom prst="rect">
                <a:avLst/>
              </a:prstGeom>
              <a:blipFill>
                <a:blip r:embed="rId6"/>
                <a:stretch>
                  <a:fillRect l="-2033" t="-2174" r="-569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7D38ED-2CB8-4996-96A4-79966B276998}"/>
                  </a:ext>
                </a:extLst>
              </p:cNvPr>
              <p:cNvSpPr txBox="1"/>
              <p:nvPr/>
            </p:nvSpPr>
            <p:spPr>
              <a:xfrm>
                <a:off x="8579092" y="3253362"/>
                <a:ext cx="905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27D38ED-2CB8-4996-96A4-79966B276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92" y="3253362"/>
                <a:ext cx="905569" cy="276999"/>
              </a:xfrm>
              <a:prstGeom prst="rect">
                <a:avLst/>
              </a:prstGeom>
              <a:blipFill>
                <a:blip r:embed="rId7"/>
                <a:stretch>
                  <a:fillRect l="-3356" r="-20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DFFADE-D3B0-4080-BFD2-814F837F62C7}"/>
                  </a:ext>
                </a:extLst>
              </p:cNvPr>
              <p:cNvSpPr txBox="1"/>
              <p:nvPr/>
            </p:nvSpPr>
            <p:spPr>
              <a:xfrm>
                <a:off x="7410010" y="5250779"/>
                <a:ext cx="1257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DFFADE-D3B0-4080-BFD2-814F837F6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010" y="5250779"/>
                <a:ext cx="1257908" cy="276999"/>
              </a:xfrm>
              <a:prstGeom prst="rect">
                <a:avLst/>
              </a:prstGeom>
              <a:blipFill>
                <a:blip r:embed="rId8"/>
                <a:stretch>
                  <a:fillRect l="-2427" t="-2174" r="-631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B92677-9BFF-4818-B6AC-3268F2513AF1}"/>
                  </a:ext>
                </a:extLst>
              </p:cNvPr>
              <p:cNvSpPr/>
              <p:nvPr/>
            </p:nvSpPr>
            <p:spPr>
              <a:xfrm>
                <a:off x="4719543" y="4846010"/>
                <a:ext cx="8035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B92677-9BFF-4818-B6AC-3268F2513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43" y="4846010"/>
                <a:ext cx="803553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430F06-F611-433D-BD0D-F344336D7B99}"/>
                  </a:ext>
                </a:extLst>
              </p:cNvPr>
              <p:cNvSpPr/>
              <p:nvPr/>
            </p:nvSpPr>
            <p:spPr>
              <a:xfrm>
                <a:off x="6775800" y="4222731"/>
                <a:ext cx="885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430F06-F611-433D-BD0D-F344336D7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00" y="4222731"/>
                <a:ext cx="88549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1DD1EB-ECEB-4BAF-8917-DF8EA44B6A9F}"/>
                  </a:ext>
                </a:extLst>
              </p:cNvPr>
              <p:cNvSpPr txBox="1"/>
              <p:nvPr/>
            </p:nvSpPr>
            <p:spPr>
              <a:xfrm>
                <a:off x="6626492" y="6062159"/>
                <a:ext cx="904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1DD1EB-ECEB-4BAF-8917-DF8EA44B6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92" y="6062159"/>
                <a:ext cx="904287" cy="276999"/>
              </a:xfrm>
              <a:prstGeom prst="rect">
                <a:avLst/>
              </a:prstGeom>
              <a:blipFill>
                <a:blip r:embed="rId11"/>
                <a:stretch>
                  <a:fillRect l="-5405" t="-2174" r="-945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05B906-B02F-4FC5-A1C8-B7CD7094DBFE}"/>
                  </a:ext>
                </a:extLst>
              </p:cNvPr>
              <p:cNvSpPr txBox="1"/>
              <p:nvPr/>
            </p:nvSpPr>
            <p:spPr>
              <a:xfrm rot="5400000">
                <a:off x="11319878" y="5088648"/>
                <a:ext cx="13095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05B906-B02F-4FC5-A1C8-B7CD7094D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319878" y="5088648"/>
                <a:ext cx="1309526" cy="276999"/>
              </a:xfrm>
              <a:prstGeom prst="rect">
                <a:avLst/>
              </a:prstGeom>
              <a:blipFill>
                <a:blip r:embed="rId12"/>
                <a:stretch>
                  <a:fillRect l="-26667" t="-3721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7A49B56F-F0E2-4C3F-9FDB-0F4A2A4C4787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57529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44BCAC-FD50-4503-BB3A-A42A9FC63829}"/>
              </a:ext>
            </a:extLst>
          </p:cNvPr>
          <p:cNvCxnSpPr>
            <a:cxnSpLocks/>
            <a:stCxn id="11" idx="2"/>
            <a:endCxn id="32" idx="2"/>
          </p:cNvCxnSpPr>
          <p:nvPr/>
        </p:nvCxnSpPr>
        <p:spPr>
          <a:xfrm>
            <a:off x="10638099" y="3044142"/>
            <a:ext cx="0" cy="1661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E568EA-6041-4CFD-8DE7-E0E14285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Fraction Negative Experiment Event Tree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672FFB-32A8-44F7-86D1-E96164F57984}"/>
              </a:ext>
            </a:extLst>
          </p:cNvPr>
          <p:cNvSpPr/>
          <p:nvPr/>
        </p:nvSpPr>
        <p:spPr>
          <a:xfrm>
            <a:off x="838200" y="2215825"/>
            <a:ext cx="1990846" cy="85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Microorganism is viable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F92A2-C327-456D-AD86-0C2F46F3E214}"/>
              </a:ext>
            </a:extLst>
          </p:cNvPr>
          <p:cNvSpPr/>
          <p:nvPr/>
        </p:nvSpPr>
        <p:spPr>
          <a:xfrm>
            <a:off x="3039319" y="2204250"/>
            <a:ext cx="1990846" cy="853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Survives heat treatment and grows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D09C7B-4131-455B-ABF5-EAB9861025D2}"/>
              </a:ext>
            </a:extLst>
          </p:cNvPr>
          <p:cNvSpPr/>
          <p:nvPr/>
        </p:nvSpPr>
        <p:spPr>
          <a:xfrm>
            <a:off x="9642676" y="2190640"/>
            <a:ext cx="1990846" cy="8535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Outcome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2ABAA-6975-42E5-A5F6-9D6F97B41122}"/>
              </a:ext>
            </a:extLst>
          </p:cNvPr>
          <p:cNvSpPr txBox="1"/>
          <p:nvPr/>
        </p:nvSpPr>
        <p:spPr>
          <a:xfrm>
            <a:off x="838199" y="1806506"/>
            <a:ext cx="199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condition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755324-DBC8-4752-AECB-69CC3B3ECF5D}"/>
              </a:ext>
            </a:extLst>
          </p:cNvPr>
          <p:cNvSpPr/>
          <p:nvPr/>
        </p:nvSpPr>
        <p:spPr>
          <a:xfrm>
            <a:off x="1677364" y="3821917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BFE923-3598-4AF8-8601-666A22C45DB0}"/>
              </a:ext>
            </a:extLst>
          </p:cNvPr>
          <p:cNvSpPr/>
          <p:nvPr/>
        </p:nvSpPr>
        <p:spPr>
          <a:xfrm>
            <a:off x="3878484" y="4261025"/>
            <a:ext cx="274320" cy="2777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127EA-EFBF-4D63-AC07-B4C2DBAD47CD}"/>
              </a:ext>
            </a:extLst>
          </p:cNvPr>
          <p:cNvSpPr/>
          <p:nvPr/>
        </p:nvSpPr>
        <p:spPr>
          <a:xfrm>
            <a:off x="3878484" y="3461087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FA4AA-F97A-48E0-8F89-06F8A703E63C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1951684" y="3960813"/>
            <a:ext cx="1926800" cy="439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98AEB-B25C-4334-8FE1-6D806047174A}"/>
              </a:ext>
            </a:extLst>
          </p:cNvPr>
          <p:cNvCxnSpPr>
            <a:cxnSpLocks/>
            <a:stCxn id="16" idx="6"/>
            <a:endCxn id="32" idx="1"/>
          </p:cNvCxnSpPr>
          <p:nvPr/>
        </p:nvCxnSpPr>
        <p:spPr>
          <a:xfrm flipV="1">
            <a:off x="4152804" y="4397262"/>
            <a:ext cx="5489872" cy="26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1E5792-33C9-4FB6-8B02-1AD72AA0A1FD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 flipV="1">
            <a:off x="1951684" y="3599983"/>
            <a:ext cx="1926800" cy="360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B04A4906-21E3-42F1-B5FE-F6F0FEFC873D}"/>
              </a:ext>
            </a:extLst>
          </p:cNvPr>
          <p:cNvSpPr/>
          <p:nvPr/>
        </p:nvSpPr>
        <p:spPr>
          <a:xfrm>
            <a:off x="9642676" y="4088596"/>
            <a:ext cx="1990846" cy="61733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recovered via observed CFU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E761BE9-0E5D-462C-A50E-C4571580B1B1}"/>
              </a:ext>
            </a:extLst>
          </p:cNvPr>
          <p:cNvSpPr/>
          <p:nvPr/>
        </p:nvSpPr>
        <p:spPr>
          <a:xfrm>
            <a:off x="9642676" y="3282207"/>
            <a:ext cx="1990846" cy="617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Recovered via observed CFU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514A7508-05EA-4E9D-9D52-480B511AEE6B}"/>
              </a:ext>
            </a:extLst>
          </p:cNvPr>
          <p:cNvSpPr/>
          <p:nvPr/>
        </p:nvSpPr>
        <p:spPr>
          <a:xfrm>
            <a:off x="2749411" y="2430401"/>
            <a:ext cx="388717" cy="3693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7598C9-F3DD-4824-8974-A87950AAEE1F}"/>
              </a:ext>
            </a:extLst>
          </p:cNvPr>
          <p:cNvSpPr/>
          <p:nvPr/>
        </p:nvSpPr>
        <p:spPr>
          <a:xfrm>
            <a:off x="9714373" y="1206787"/>
            <a:ext cx="274320" cy="2777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B09DB54-069A-4764-B489-5641C425D2A7}"/>
              </a:ext>
            </a:extLst>
          </p:cNvPr>
          <p:cNvSpPr/>
          <p:nvPr/>
        </p:nvSpPr>
        <p:spPr>
          <a:xfrm>
            <a:off x="9714373" y="1674783"/>
            <a:ext cx="274320" cy="27779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E5D7FF6-D455-466D-961A-37A10FF44CB8}"/>
              </a:ext>
            </a:extLst>
          </p:cNvPr>
          <p:cNvSpPr txBox="1"/>
          <p:nvPr/>
        </p:nvSpPr>
        <p:spPr>
          <a:xfrm>
            <a:off x="9988693" y="1653887"/>
            <a:ext cx="18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is FALSE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B65601-5C91-41F7-9018-25B84A034A8C}"/>
              </a:ext>
            </a:extLst>
          </p:cNvPr>
          <p:cNvSpPr txBox="1"/>
          <p:nvPr/>
        </p:nvSpPr>
        <p:spPr>
          <a:xfrm>
            <a:off x="9989465" y="1157019"/>
            <a:ext cx="185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is 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7E3377-FDE8-4B36-97FD-861D36356865}"/>
                  </a:ext>
                </a:extLst>
              </p:cNvPr>
              <p:cNvSpPr txBox="1"/>
              <p:nvPr/>
            </p:nvSpPr>
            <p:spPr>
              <a:xfrm>
                <a:off x="2578880" y="3410953"/>
                <a:ext cx="500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7E3377-FDE8-4B36-97FD-861D36356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880" y="3410953"/>
                <a:ext cx="500330" cy="276999"/>
              </a:xfrm>
              <a:prstGeom prst="rect">
                <a:avLst/>
              </a:prstGeom>
              <a:blipFill>
                <a:blip r:embed="rId2"/>
                <a:stretch>
                  <a:fillRect l="-6098" t="-4444" r="-1707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69D47B-1626-4E7A-BC50-EC78460B610C}"/>
                  </a:ext>
                </a:extLst>
              </p:cNvPr>
              <p:cNvSpPr txBox="1"/>
              <p:nvPr/>
            </p:nvSpPr>
            <p:spPr>
              <a:xfrm>
                <a:off x="2376902" y="4344856"/>
                <a:ext cx="904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69D47B-1626-4E7A-BC50-EC78460B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902" y="4344856"/>
                <a:ext cx="904287" cy="276999"/>
              </a:xfrm>
              <a:prstGeom prst="rect">
                <a:avLst/>
              </a:prstGeom>
              <a:blipFill>
                <a:blip r:embed="rId3"/>
                <a:stretch>
                  <a:fillRect l="-6081" t="-4444" r="-945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8F7042-7BAC-4D7A-AF70-AFE0C7D2B0A7}"/>
              </a:ext>
            </a:extLst>
          </p:cNvPr>
          <p:cNvCxnSpPr>
            <a:cxnSpLocks/>
            <a:stCxn id="17" idx="6"/>
            <a:endCxn id="33" idx="1"/>
          </p:cNvCxnSpPr>
          <p:nvPr/>
        </p:nvCxnSpPr>
        <p:spPr>
          <a:xfrm flipV="1">
            <a:off x="4152804" y="3590873"/>
            <a:ext cx="5489872" cy="911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89D86D7-D2AB-45F6-961D-6D460EFCDE52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15292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AEB-2214-40E0-A33F-7D27129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05D22-57F0-4A22-AB95-154FF1E59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0" dirty="0"/>
                  <a:t>Probability of observing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CFU when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CFU on the coupon prior to treatment recovered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follows a binomial distribution: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/>
                  <a:t>: probability an individual microorganism survives heat treatment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is extracted and survives extraction and is transferred to a dilution with magnitude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that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CFU on the coupon prior to treatment </a:t>
                </a:r>
                <a:r>
                  <a:rPr lang="en-US" b="1" dirty="0"/>
                  <a:t>follows a Poisson distribution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Single observation likelihood: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All observations likelihood: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05D22-57F0-4A22-AB95-154FF1E59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BE7FA3C-405D-4179-AC6B-CD28AB6D344A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117314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AEB-2214-40E0-A33F-7D27129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Model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05D22-57F0-4A22-AB95-154FF1E59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function that has parameters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𝑙𝑜𝑔𝑛𝑜𝑟𝑚𝑎𝑙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𝑙𝑜𝑔𝑛𝑜𝑟𝑚𝑎𝑙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𝑏𝑒𝑡𝑎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mean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dispersion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𝑏𝑒𝑡𝑎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, (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sv-SE" i="1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])−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𝑙𝑜𝑔𝑛𝑜𝑟𝑚𝑎𝑙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how the prior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captures over dispersion in data that was not captured by the Poisson distribution alone</a:t>
                </a:r>
              </a:p>
              <a:p>
                <a:r>
                  <a:rPr lang="en-US" dirty="0"/>
                  <a:t>Our state of knowledge of all parameters prior to heat treatment is updated by the data from the experiments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105D22-57F0-4A22-AB95-154FF1E59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E4EF998-2AC0-4F7E-BA82-B4E59620937A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09142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AFB3-3B06-4F7F-A271-BEE448B6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803"/>
          </a:xfrm>
        </p:spPr>
        <p:txBody>
          <a:bodyPr>
            <a:normAutofit fontScale="90000"/>
          </a:bodyPr>
          <a:lstStyle/>
          <a:p>
            <a:r>
              <a:rPr lang="en-US" dirty="0"/>
              <a:t>Sensitivity of SAL to bioburden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5771B-554A-42F8-8B09-EC5F3F48FDE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21" y="1129280"/>
            <a:ext cx="347472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7A718-2BF3-4648-A1FE-FBCEDA87E29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82" y="1129280"/>
            <a:ext cx="347472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C82CC-B0CD-465F-BB2B-FC7E0A75409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42184" y="1129280"/>
            <a:ext cx="347472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2D142-667A-4FD2-8A36-49C99B7B684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49321" y="3872479"/>
            <a:ext cx="3474720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4DCC0F-6DB5-4574-8802-527C92517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83" y="3872479"/>
            <a:ext cx="347472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DCE5F4-84BA-407B-8E33-2D7776357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184" y="3872479"/>
            <a:ext cx="3503579" cy="2743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3ABA99-DD76-4932-BA9A-219447977948}"/>
              </a:ext>
            </a:extLst>
          </p:cNvPr>
          <p:cNvSpPr/>
          <p:nvPr/>
        </p:nvSpPr>
        <p:spPr>
          <a:xfrm>
            <a:off x="4591989" y="975928"/>
            <a:ext cx="206632" cy="556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C6ADDF-8C7A-4C57-A836-602857695BC7}"/>
              </a:ext>
            </a:extLst>
          </p:cNvPr>
          <p:cNvSpPr/>
          <p:nvPr/>
        </p:nvSpPr>
        <p:spPr>
          <a:xfrm>
            <a:off x="7425025" y="975928"/>
            <a:ext cx="206632" cy="5566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D839D-D121-4A4E-BC35-7F850C342725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134990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869B-67E9-4D56-A885-DE9F3A06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50A8-0665-4012-93F0-1C5C2E1A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Sterility Assurance Level (SAL): the probability that a product, after being exposed to a given sterilization process, contains one or more viable organisms</a:t>
            </a:r>
          </a:p>
          <a:p>
            <a:pPr lvl="1"/>
            <a:r>
              <a:rPr lang="en-US" dirty="0"/>
              <a:t>A standard metric in the sterilization industry for quantifying risk</a:t>
            </a:r>
          </a:p>
          <a:p>
            <a:r>
              <a:rPr lang="en-US" dirty="0"/>
              <a:t>Objective: Use experimental results and mathematical modeling to bound the time-temperature at which the SAL reaches 10</a:t>
            </a:r>
            <a:r>
              <a:rPr lang="en-US" baseline="30000" dirty="0"/>
              <a:t>−6</a:t>
            </a:r>
          </a:p>
          <a:p>
            <a:r>
              <a:rPr lang="en-US" dirty="0"/>
              <a:t>Current NASA specs: Heat sterilization occurs when temperatures reach 500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dirty="0"/>
              <a:t>C for 0.5 sec</a:t>
            </a:r>
          </a:p>
          <a:p>
            <a:pPr lvl="1"/>
            <a:r>
              <a:rPr lang="en-US" dirty="0"/>
              <a:t>This is a key sizing metric for development of in-flight sterilization systems and for allowing sterilization credit from NASA 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C64DA-3324-401B-8EF5-D9B4179E0857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39ACF-DAA3-489D-8B8F-E26657B4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9564"/>
            <a:ext cx="5972694" cy="435254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D10322-D4C1-4716-8BD2-5997F66374D8}"/>
              </a:ext>
            </a:extLst>
          </p:cNvPr>
          <p:cNvSpPr/>
          <p:nvPr/>
        </p:nvSpPr>
        <p:spPr>
          <a:xfrm>
            <a:off x="6726415" y="291390"/>
            <a:ext cx="2246323" cy="658761"/>
          </a:xfrm>
          <a:prstGeom prst="wedgeRoundRectCallout">
            <a:avLst>
              <a:gd name="adj1" fmla="val -11725"/>
              <a:gd name="adj2" fmla="val 862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How do these curves compare with the SAL?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A8D8B26-DE66-4DC1-9D8B-31FE111A923B}"/>
              </a:ext>
            </a:extLst>
          </p:cNvPr>
          <p:cNvSpPr/>
          <p:nvPr/>
        </p:nvSpPr>
        <p:spPr>
          <a:xfrm>
            <a:off x="9324033" y="288967"/>
            <a:ext cx="2029767" cy="658761"/>
          </a:xfrm>
          <a:prstGeom prst="wedgeRoundRectCallout">
            <a:avLst>
              <a:gd name="adj1" fmla="val 16214"/>
              <a:gd name="adj2" fmla="val 994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 uncertainty quantification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5309994-AA00-42B4-BA94-26E0C45F5B58}"/>
              </a:ext>
            </a:extLst>
          </p:cNvPr>
          <p:cNvSpPr/>
          <p:nvPr/>
        </p:nvSpPr>
        <p:spPr>
          <a:xfrm>
            <a:off x="6927287" y="3469644"/>
            <a:ext cx="1844580" cy="917694"/>
          </a:xfrm>
          <a:prstGeom prst="wedgeRoundRectCallout">
            <a:avLst>
              <a:gd name="adj1" fmla="val -7649"/>
              <a:gd name="adj2" fmla="val -11721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 validation of these curves with experimental data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F00B94D-5E5A-443B-B1D2-01D18B5B4437}"/>
              </a:ext>
            </a:extLst>
          </p:cNvPr>
          <p:cNvSpPr/>
          <p:nvPr/>
        </p:nvSpPr>
        <p:spPr>
          <a:xfrm>
            <a:off x="9696659" y="3358612"/>
            <a:ext cx="1844580" cy="693462"/>
          </a:xfrm>
          <a:prstGeom prst="wedgeRoundRectCallout">
            <a:avLst>
              <a:gd name="adj1" fmla="val 57798"/>
              <a:gd name="adj2" fmla="val -164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Current spec has no statistical interpretation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7E1FFBC-36CE-4017-9CD8-4A66DDC15E70}"/>
              </a:ext>
            </a:extLst>
          </p:cNvPr>
          <p:cNvSpPr/>
          <p:nvPr/>
        </p:nvSpPr>
        <p:spPr>
          <a:xfrm>
            <a:off x="8259744" y="4521630"/>
            <a:ext cx="2029767" cy="604565"/>
          </a:xfrm>
          <a:prstGeom prst="wedgeRoundRectCallout">
            <a:avLst>
              <a:gd name="adj1" fmla="val 29454"/>
              <a:gd name="adj2" fmla="val -876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Unclear how to make credible predictions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87BB-1486-421F-A0E9-DBA09A2C8B64}"/>
              </a:ext>
            </a:extLst>
          </p:cNvPr>
          <p:cNvSpPr/>
          <p:nvPr/>
        </p:nvSpPr>
        <p:spPr>
          <a:xfrm>
            <a:off x="6096000" y="5511891"/>
            <a:ext cx="5972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 dirty="0">
                <a:ea typeface="Times New Roman" panose="02020603050405020304" pitchFamily="18" charset="0"/>
              </a:rPr>
              <a:t>Current heat microbial reduction specifications corresponding to acquired data are shown on the solid black and blue lines. Circled markers present current NASA Planetary Protection Office projected encapsulated 4-order log reduction values, with the </a:t>
            </a:r>
            <a:r>
              <a:rPr lang="en-US" sz="1200" dirty="0">
                <a:highlight>
                  <a:srgbClr val="FF0000"/>
                </a:highlight>
                <a:ea typeface="Times New Roman" panose="02020603050405020304" pitchFamily="18" charset="0"/>
              </a:rPr>
              <a:t>X</a:t>
            </a:r>
            <a:r>
              <a:rPr lang="en-US" sz="1200" dirty="0">
                <a:ea typeface="Times New Roman" panose="02020603050405020304" pitchFamily="18" charset="0"/>
              </a:rPr>
              <a:t> representing the 500 °C for 0.5 seconds value. Dashed lines present projected high temperature microbial reduction curves that follow the current specifications, but that do not have data.</a:t>
            </a:r>
            <a:endParaRPr lang="en-US" sz="1100" i="1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DB78-B03C-40E4-831B-D81AF7FA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 Generating Process</a:t>
            </a:r>
            <a:br>
              <a:rPr lang="en-US" dirty="0"/>
            </a:br>
            <a:r>
              <a:rPr lang="en-US" sz="3600" i="1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Survivor Ratio Experiments</a:t>
            </a:r>
            <a:endParaRPr 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B28BC-2245-456C-81AA-2F7E8FC44A39}"/>
              </a:ext>
            </a:extLst>
          </p:cNvPr>
          <p:cNvSpPr txBox="1"/>
          <p:nvPr/>
        </p:nvSpPr>
        <p:spPr>
          <a:xfrm>
            <a:off x="838199" y="1781841"/>
            <a:ext cx="326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Seeding of Coupon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86F5E-17DE-4FB7-9448-E976412F50AC}"/>
              </a:ext>
            </a:extLst>
          </p:cNvPr>
          <p:cNvSpPr/>
          <p:nvPr/>
        </p:nvSpPr>
        <p:spPr>
          <a:xfrm>
            <a:off x="4524892" y="4258124"/>
            <a:ext cx="308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Heat treatment applied via IR lamp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Treated coupons placed in 10 mL test tubes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9A0F0D-1D0E-4F09-A6D5-D8DCA550031C}"/>
              </a:ext>
            </a:extLst>
          </p:cNvPr>
          <p:cNvSpPr/>
          <p:nvPr/>
        </p:nvSpPr>
        <p:spPr>
          <a:xfrm>
            <a:off x="838199" y="4258124"/>
            <a:ext cx="3267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Coupons inoculated with CFU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spc="-25" dirty="0">
                <a:ea typeface="Times New Roman" panose="02020603050405020304" pitchFamily="18" charset="0"/>
                <a:cs typeface="Times New Roman" panose="02020603050405020304" pitchFamily="18" charset="0"/>
              </a:rPr>
              <a:t>Placed into coupon holder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97F7D4-CFA0-4E88-B41E-6861AB29C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26" y="2267756"/>
            <a:ext cx="1920972" cy="1457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02A065-FF55-422C-A5E4-F364DA60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687" y="2841425"/>
            <a:ext cx="2114730" cy="13702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33BB5C-3ECD-4C6D-AE0D-1B7228FA52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50" y="2274285"/>
            <a:ext cx="1763151" cy="1396683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E7FD6B-3E81-4DB0-BF51-7FD16F2D016D}"/>
              </a:ext>
            </a:extLst>
          </p:cNvPr>
          <p:cNvSpPr txBox="1"/>
          <p:nvPr/>
        </p:nvSpPr>
        <p:spPr>
          <a:xfrm>
            <a:off x="5147751" y="1781841"/>
            <a:ext cx="242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Heat Treatment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41B065-0880-4C9B-89CC-B7CEF22A7950}"/>
              </a:ext>
            </a:extLst>
          </p:cNvPr>
          <p:cNvPicPr/>
          <p:nvPr/>
        </p:nvPicPr>
        <p:blipFill rotWithShape="1">
          <a:blip r:embed="rId5"/>
          <a:srcRect t="876"/>
          <a:stretch/>
        </p:blipFill>
        <p:spPr bwMode="auto">
          <a:xfrm>
            <a:off x="6526706" y="2816147"/>
            <a:ext cx="1043253" cy="1396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13A2B9-8C26-4C0C-BBAB-D3F2C4D36278}"/>
              </a:ext>
            </a:extLst>
          </p:cNvPr>
          <p:cNvSpPr/>
          <p:nvPr/>
        </p:nvSpPr>
        <p:spPr>
          <a:xfrm>
            <a:off x="8391204" y="4093662"/>
            <a:ext cx="3460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1 mL sterile deionized water added to test tubes, then vortexed and sonicated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Diluted samples plated in TSA.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Colonies incubated at 32 C and counted @ 96 hrs.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40010C-6C51-4D75-8658-782C3672F978}"/>
              </a:ext>
            </a:extLst>
          </p:cNvPr>
          <p:cNvSpPr/>
          <p:nvPr/>
        </p:nvSpPr>
        <p:spPr>
          <a:xfrm>
            <a:off x="8391204" y="1627953"/>
            <a:ext cx="3460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Extract spores, dilute, plate and observe CFU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B742C84-7F6B-4BB2-8487-248DAE66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725" y="2270463"/>
            <a:ext cx="1042639" cy="10366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88BA349-2557-4D0E-9A71-66CFAD46E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2866" y="2443930"/>
            <a:ext cx="1471587" cy="10366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EA8732-BB79-4BDE-9C60-2ED83A432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6714" y="2596105"/>
            <a:ext cx="1561466" cy="1054590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2429D802-0CA6-47A7-9AAE-9C119BE5AAF5}"/>
              </a:ext>
            </a:extLst>
          </p:cNvPr>
          <p:cNvSpPr/>
          <p:nvPr/>
        </p:nvSpPr>
        <p:spPr>
          <a:xfrm>
            <a:off x="4427899" y="1724629"/>
            <a:ext cx="492258" cy="514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659673D-DB6E-4FBF-B450-AB14D81D738A}"/>
              </a:ext>
            </a:extLst>
          </p:cNvPr>
          <p:cNvSpPr/>
          <p:nvPr/>
        </p:nvSpPr>
        <p:spPr>
          <a:xfrm>
            <a:off x="7865927" y="1724629"/>
            <a:ext cx="492258" cy="514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E7A4FB-5425-4D08-9B39-2136080BBADA}"/>
                  </a:ext>
                </a:extLst>
              </p:cNvPr>
              <p:cNvSpPr txBox="1"/>
              <p:nvPr/>
            </p:nvSpPr>
            <p:spPr>
              <a:xfrm>
                <a:off x="838199" y="5156275"/>
                <a:ext cx="337211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# seeded onto a coupon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6E7A4FB-5425-4D08-9B39-2136080BB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156275"/>
                <a:ext cx="3372112" cy="37555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D6D96B-357A-4033-A14D-D1603A0A7EDE}"/>
                  </a:ext>
                </a:extLst>
              </p:cNvPr>
              <p:cNvSpPr txBox="1"/>
              <p:nvPr/>
            </p:nvSpPr>
            <p:spPr>
              <a:xfrm>
                <a:off x="4604318" y="5020886"/>
                <a:ext cx="29656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# surviving heat treatment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D6D96B-357A-4033-A14D-D1603A0A7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18" y="5020886"/>
                <a:ext cx="2965641" cy="646331"/>
              </a:xfrm>
              <a:prstGeom prst="rect">
                <a:avLst/>
              </a:prstGeom>
              <a:blipFill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AE45C2-51F5-4A85-8AE7-A82103CA85AA}"/>
                  </a:ext>
                </a:extLst>
              </p:cNvPr>
              <p:cNvSpPr txBox="1"/>
              <p:nvPr/>
            </p:nvSpPr>
            <p:spPr>
              <a:xfrm>
                <a:off x="8495535" y="5159385"/>
                <a:ext cx="3356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# recovered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AE45C2-51F5-4A85-8AE7-A82103CA8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535" y="5159385"/>
                <a:ext cx="3356604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06DB077-DC83-403C-9D70-F083E7E65FD0}"/>
              </a:ext>
            </a:extLst>
          </p:cNvPr>
          <p:cNvSpPr txBox="1"/>
          <p:nvPr/>
        </p:nvSpPr>
        <p:spPr>
          <a:xfrm>
            <a:off x="9247276" y="5885901"/>
            <a:ext cx="1748789" cy="578882"/>
          </a:xfrm>
          <a:prstGeom prst="wedgeRoundRectCallout">
            <a:avLst>
              <a:gd name="adj1" fmla="val -10309"/>
              <a:gd name="adj2" fmla="val -1165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This is the outcome we observe</a:t>
            </a:r>
            <a:endParaRPr lang="en-US" sz="14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D069D6-4E06-4D60-9460-901AE95BA690}"/>
              </a:ext>
            </a:extLst>
          </p:cNvPr>
          <p:cNvSpPr txBox="1"/>
          <p:nvPr/>
        </p:nvSpPr>
        <p:spPr>
          <a:xfrm>
            <a:off x="4765265" y="5885901"/>
            <a:ext cx="3080600" cy="578882"/>
          </a:xfrm>
          <a:prstGeom prst="wedgeRoundRectCallout">
            <a:avLst>
              <a:gd name="adj1" fmla="val -12954"/>
              <a:gd name="adj2" fmla="val -740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This is what we are actually interested in but cannot observe directly</a:t>
            </a:r>
            <a:endParaRPr lang="en-US" sz="1400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418958-AE5B-4802-AAFA-FC336E324A46}"/>
              </a:ext>
            </a:extLst>
          </p:cNvPr>
          <p:cNvSpPr txBox="1"/>
          <p:nvPr/>
        </p:nvSpPr>
        <p:spPr>
          <a:xfrm>
            <a:off x="544400" y="5647538"/>
            <a:ext cx="3561580" cy="817245"/>
          </a:xfrm>
          <a:prstGeom prst="wedgeRoundRectCallout">
            <a:avLst>
              <a:gd name="adj1" fmla="val -10395"/>
              <a:gd name="adj2" fmla="val -699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We can perform control experiments to predict this, but we do not observe the actual CFU on the coupon prior to heat treatment</a:t>
            </a:r>
            <a:endParaRPr lang="en-US" sz="14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823673-399D-4A31-B21A-07B4341E373C}"/>
              </a:ext>
            </a:extLst>
          </p:cNvPr>
          <p:cNvSpPr txBox="1"/>
          <p:nvPr/>
        </p:nvSpPr>
        <p:spPr>
          <a:xfrm>
            <a:off x="7514491" y="671573"/>
            <a:ext cx="4337648" cy="817245"/>
          </a:xfrm>
          <a:prstGeom prst="wedgeRoundRectCallout">
            <a:avLst>
              <a:gd name="adj1" fmla="val -48438"/>
              <a:gd name="adj2" fmla="val 906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Also perform “Fraction Negative” experiments here to record growth / no growth observations; no extraction, dilution series or transfer to petri dishes</a:t>
            </a:r>
            <a:endParaRPr lang="en-US" sz="1400" baseline="-25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3FC442-D202-45B9-8A78-728355267089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19545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9" grpId="0"/>
      <p:bldP spid="22" grpId="0"/>
      <p:bldP spid="23" grpId="0"/>
      <p:bldP spid="30" grpId="0" animBg="1"/>
      <p:bldP spid="31" grpId="0" animBg="1"/>
      <p:bldP spid="3" grpId="0"/>
      <p:bldP spid="25" grpId="0"/>
      <p:bldP spid="26" grpId="0"/>
      <p:bldP spid="33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D80-4760-48BF-BC54-F0FA3C8B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Spore survival, extraction and plating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8F4AB-3577-4E93-97AC-7BC045AB86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13521"/>
            <a:ext cx="4703620" cy="386524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D7C45-A7C2-44BF-AA75-C93436BF6D78}"/>
                  </a:ext>
                </a:extLst>
              </p:cNvPr>
              <p:cNvSpPr txBox="1"/>
              <p:nvPr/>
            </p:nvSpPr>
            <p:spPr>
              <a:xfrm>
                <a:off x="7060558" y="1713520"/>
                <a:ext cx="42932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 individual ATCC-29669 spore, when exposed to heat treatment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survives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4D7C45-A7C2-44BF-AA75-C93436BF6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58" y="1713520"/>
                <a:ext cx="4293242" cy="923330"/>
              </a:xfrm>
              <a:prstGeom prst="rect">
                <a:avLst/>
              </a:prstGeom>
              <a:blipFill>
                <a:blip r:embed="rId3"/>
                <a:stretch>
                  <a:fillRect l="-113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4156124-84F9-4707-B467-010C9645380A}"/>
              </a:ext>
            </a:extLst>
          </p:cNvPr>
          <p:cNvSpPr/>
          <p:nvPr/>
        </p:nvSpPr>
        <p:spPr>
          <a:xfrm>
            <a:off x="3442830" y="3380710"/>
            <a:ext cx="289367" cy="263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BEA785-0B2F-4CE2-AB38-3A653C31065C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 flipV="1">
            <a:off x="3732197" y="2175185"/>
            <a:ext cx="3328361" cy="133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558BE6-294B-40A4-9304-30B130BEFDCC}"/>
                  </a:ext>
                </a:extLst>
              </p:cNvPr>
              <p:cNvSpPr txBox="1"/>
              <p:nvPr/>
            </p:nvSpPr>
            <p:spPr>
              <a:xfrm>
                <a:off x="7060557" y="2912207"/>
                <a:ext cx="42932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 individual ATCC-29669 spore that survives heat treatment is extracted from the coupon and survives this extraction with probability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558BE6-294B-40A4-9304-30B130BEF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57" y="2912207"/>
                <a:ext cx="4293245" cy="1200329"/>
              </a:xfrm>
              <a:prstGeom prst="rect">
                <a:avLst/>
              </a:prstGeom>
              <a:blipFill>
                <a:blip r:embed="rId4"/>
                <a:stretch>
                  <a:fillRect l="-1135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A6E4C0-82D0-4372-B676-32E3FEF66C57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3732197" y="3512372"/>
            <a:ext cx="3328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0E194D-EFB5-4369-8CEF-2C9F031DC6C5}"/>
                  </a:ext>
                </a:extLst>
              </p:cNvPr>
              <p:cNvSpPr txBox="1"/>
              <p:nvPr/>
            </p:nvSpPr>
            <p:spPr>
              <a:xfrm>
                <a:off x="7060557" y="4372372"/>
                <a:ext cx="42932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 individual ATCC-29669 spore is transferred through a dilution series of magnitude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plated and grown into a CFU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0E194D-EFB5-4369-8CEF-2C9F031DC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57" y="4372372"/>
                <a:ext cx="4293243" cy="1200329"/>
              </a:xfrm>
              <a:prstGeom prst="rect">
                <a:avLst/>
              </a:prstGeom>
              <a:blipFill>
                <a:blip r:embed="rId5"/>
                <a:stretch>
                  <a:fillRect l="-1135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667828-69C7-4DF6-8C91-7659F549AAE4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>
            <a:off x="3732197" y="3512372"/>
            <a:ext cx="3328360" cy="1460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B547C4-DB05-4DFA-9ECB-11991DACE702}"/>
              </a:ext>
            </a:extLst>
          </p:cNvPr>
          <p:cNvSpPr txBox="1"/>
          <p:nvPr/>
        </p:nvSpPr>
        <p:spPr>
          <a:xfrm>
            <a:off x="838197" y="5809536"/>
            <a:ext cx="470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mean number of ATCC-29669 spores seeded onto a coupon prior to heat treatment is </a:t>
            </a:r>
            <a:r>
              <a:rPr lang="el-GR" dirty="0"/>
              <a:t>λ</a:t>
            </a:r>
            <a:r>
              <a:rPr lang="en-US" dirty="0"/>
              <a:t>.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A4B7C500-6ACD-42CE-A142-4044EAAE2079}"/>
              </a:ext>
            </a:extLst>
          </p:cNvPr>
          <p:cNvSpPr/>
          <p:nvPr/>
        </p:nvSpPr>
        <p:spPr>
          <a:xfrm rot="16200000">
            <a:off x="3106879" y="3358971"/>
            <a:ext cx="166255" cy="47036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1612A-EADC-4F9B-9475-5F6040A3DA3E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199B2-0AF3-4E70-9135-58E73BEEF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556" y="2726396"/>
            <a:ext cx="4854422" cy="2951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377C57-0E11-4FE6-9BF4-BFD0A007EA35}"/>
                  </a:ext>
                </a:extLst>
              </p:cNvPr>
              <p:cNvSpPr txBox="1"/>
              <p:nvPr/>
            </p:nvSpPr>
            <p:spPr>
              <a:xfrm>
                <a:off x="7060554" y="5692308"/>
                <a:ext cx="4864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Actual time temperature profiles,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377C57-0E11-4FE6-9BF4-BFD0A007E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54" y="5692308"/>
                <a:ext cx="486474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69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F251-3E82-4A29-9740-FD8B7F58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Terms: Survival Ratio, D-values and z-values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FEA6B-DDF1-4347-BB83-5C8FA567650E}"/>
              </a:ext>
            </a:extLst>
          </p:cNvPr>
          <p:cNvSpPr txBox="1"/>
          <p:nvPr/>
        </p:nvSpPr>
        <p:spPr>
          <a:xfrm>
            <a:off x="676656" y="5596128"/>
            <a:ext cx="1113739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Given a reference D-value and the functional form of the z-value, we can calculate all other D-values for survival calculations.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ABC78C-4673-4715-B58C-97DDBECA0707}"/>
              </a:ext>
            </a:extLst>
          </p:cNvPr>
          <p:cNvCxnSpPr>
            <a:cxnSpLocks/>
          </p:cNvCxnSpPr>
          <p:nvPr/>
        </p:nvCxnSpPr>
        <p:spPr>
          <a:xfrm>
            <a:off x="2239419" y="2144195"/>
            <a:ext cx="0" cy="2676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04109-27EF-4040-9BE3-45F354F1A411}"/>
              </a:ext>
            </a:extLst>
          </p:cNvPr>
          <p:cNvCxnSpPr>
            <a:cxnSpLocks/>
          </p:cNvCxnSpPr>
          <p:nvPr/>
        </p:nvCxnSpPr>
        <p:spPr>
          <a:xfrm flipH="1">
            <a:off x="2230114" y="4791822"/>
            <a:ext cx="3021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603408-85FD-4C4A-872C-EBD3861073D3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2235194" y="2349446"/>
            <a:ext cx="2948946" cy="2442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51E42B-E2AE-4E2B-AD2E-FC77E0A2A891}"/>
              </a:ext>
            </a:extLst>
          </p:cNvPr>
          <p:cNvSpPr txBox="1"/>
          <p:nvPr/>
        </p:nvSpPr>
        <p:spPr>
          <a:xfrm>
            <a:off x="2654871" y="2144195"/>
            <a:ext cx="263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Survival Ratio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@ temp T = N(</a:t>
            </a:r>
            <a:r>
              <a:rPr lang="en-US" dirty="0" err="1"/>
              <a:t>T,t</a:t>
            </a:r>
            <a:r>
              <a:rPr lang="en-US" dirty="0"/>
              <a:t>) / N(T,0) = 10</a:t>
            </a:r>
            <a:r>
              <a:rPr lang="en-US" baseline="30000" dirty="0"/>
              <a:t>-</a:t>
            </a:r>
            <a:r>
              <a:rPr lang="el-GR" baseline="30000" dirty="0"/>
              <a:t>Δ</a:t>
            </a:r>
            <a:r>
              <a:rPr lang="en-US" baseline="30000" dirty="0"/>
              <a:t>t/</a:t>
            </a:r>
            <a:r>
              <a:rPr lang="en-US" b="1" baseline="30000" dirty="0">
                <a:solidFill>
                  <a:srgbClr val="FF0000"/>
                </a:solidFill>
              </a:rPr>
              <a:t>D-value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50FC1D-9964-4ECA-A746-A98C48F68A87}"/>
              </a:ext>
            </a:extLst>
          </p:cNvPr>
          <p:cNvSpPr txBox="1"/>
          <p:nvPr/>
        </p:nvSpPr>
        <p:spPr>
          <a:xfrm>
            <a:off x="1933508" y="2164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15CBC5-6972-4F06-A150-D5DF105EE5FE}"/>
              </a:ext>
            </a:extLst>
          </p:cNvPr>
          <p:cNvSpPr txBox="1"/>
          <p:nvPr/>
        </p:nvSpPr>
        <p:spPr>
          <a:xfrm>
            <a:off x="1763008" y="29708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C7DB7A-53D6-46B9-918E-65F9903A9527}"/>
              </a:ext>
            </a:extLst>
          </p:cNvPr>
          <p:cNvSpPr txBox="1"/>
          <p:nvPr/>
        </p:nvSpPr>
        <p:spPr>
          <a:xfrm>
            <a:off x="1647105" y="377693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7043D-6B6C-40FC-8EDA-0DC200C4EB32}"/>
              </a:ext>
            </a:extLst>
          </p:cNvPr>
          <p:cNvSpPr txBox="1"/>
          <p:nvPr/>
        </p:nvSpPr>
        <p:spPr>
          <a:xfrm>
            <a:off x="1527472" y="45830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194B97-BA29-4714-808B-100A8C395D05}"/>
              </a:ext>
            </a:extLst>
          </p:cNvPr>
          <p:cNvCxnSpPr>
            <a:cxnSpLocks/>
          </p:cNvCxnSpPr>
          <p:nvPr/>
        </p:nvCxnSpPr>
        <p:spPr>
          <a:xfrm>
            <a:off x="3192963" y="3143453"/>
            <a:ext cx="2614" cy="8181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2045A7-0B50-44A3-88FC-2F4805B912C3}"/>
              </a:ext>
            </a:extLst>
          </p:cNvPr>
          <p:cNvCxnSpPr>
            <a:cxnSpLocks/>
          </p:cNvCxnSpPr>
          <p:nvPr/>
        </p:nvCxnSpPr>
        <p:spPr>
          <a:xfrm>
            <a:off x="3216746" y="3971562"/>
            <a:ext cx="9767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296744-B71B-4676-8AA1-65DEC0A721CA}"/>
              </a:ext>
            </a:extLst>
          </p:cNvPr>
          <p:cNvCxnSpPr/>
          <p:nvPr/>
        </p:nvCxnSpPr>
        <p:spPr>
          <a:xfrm>
            <a:off x="3088640" y="3143453"/>
            <a:ext cx="0" cy="828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8DAE4E-B66A-4AB9-9619-60F2BA47F504}"/>
              </a:ext>
            </a:extLst>
          </p:cNvPr>
          <p:cNvCxnSpPr>
            <a:cxnSpLocks/>
          </p:cNvCxnSpPr>
          <p:nvPr/>
        </p:nvCxnSpPr>
        <p:spPr>
          <a:xfrm flipH="1">
            <a:off x="3289300" y="4068082"/>
            <a:ext cx="8737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2321540-6203-45FC-9503-6829D05E7B3D}"/>
              </a:ext>
            </a:extLst>
          </p:cNvPr>
          <p:cNvSpPr txBox="1"/>
          <p:nvPr/>
        </p:nvSpPr>
        <p:spPr>
          <a:xfrm>
            <a:off x="2244500" y="3146491"/>
            <a:ext cx="83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1-order reduction in </a:t>
            </a:r>
            <a:r>
              <a:rPr lang="en-US" sz="1200" b="1" dirty="0">
                <a:solidFill>
                  <a:srgbClr val="FF0000"/>
                </a:solidFill>
              </a:rPr>
              <a:t>survival ratio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5F2996-E27B-4564-A770-D528FCBFBEB8}"/>
              </a:ext>
            </a:extLst>
          </p:cNvPr>
          <p:cNvSpPr txBox="1"/>
          <p:nvPr/>
        </p:nvSpPr>
        <p:spPr>
          <a:xfrm>
            <a:off x="3211466" y="4075837"/>
            <a:ext cx="104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D-value at temp T = </a:t>
            </a:r>
            <a:r>
              <a:rPr lang="el-GR" sz="1200" b="1" dirty="0">
                <a:solidFill>
                  <a:srgbClr val="FF0000"/>
                </a:solidFill>
              </a:rPr>
              <a:t>δ</a:t>
            </a:r>
            <a:r>
              <a:rPr lang="en-US" sz="1200" b="1" dirty="0">
                <a:solidFill>
                  <a:srgbClr val="FF0000"/>
                </a:solidFill>
              </a:rPr>
              <a:t>(T)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CD1C3B-EAFF-43AC-AFFD-BEAE5DA0E98D}"/>
              </a:ext>
            </a:extLst>
          </p:cNvPr>
          <p:cNvSpPr/>
          <p:nvPr/>
        </p:nvSpPr>
        <p:spPr>
          <a:xfrm rot="16200000">
            <a:off x="662572" y="3321524"/>
            <a:ext cx="1495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N(</a:t>
            </a:r>
            <a:r>
              <a:rPr lang="en-US" dirty="0" err="1"/>
              <a:t>T,t</a:t>
            </a:r>
            <a:r>
              <a:rPr lang="en-US" dirty="0"/>
              <a:t>) / N(T,0)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3D7F1A-F406-4796-BA9C-D4A8EF032DA5}"/>
              </a:ext>
            </a:extLst>
          </p:cNvPr>
          <p:cNvSpPr/>
          <p:nvPr/>
        </p:nvSpPr>
        <p:spPr>
          <a:xfrm>
            <a:off x="3192963" y="489110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Time, 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BD6A03A-AB8B-42C1-909E-947AA3D04DDA}"/>
              </a:ext>
            </a:extLst>
          </p:cNvPr>
          <p:cNvCxnSpPr>
            <a:cxnSpLocks/>
          </p:cNvCxnSpPr>
          <p:nvPr/>
        </p:nvCxnSpPr>
        <p:spPr>
          <a:xfrm>
            <a:off x="7321470" y="2144195"/>
            <a:ext cx="0" cy="2676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EB3B24-0848-479E-BDC0-6431D6A910CD}"/>
              </a:ext>
            </a:extLst>
          </p:cNvPr>
          <p:cNvCxnSpPr>
            <a:cxnSpLocks/>
          </p:cNvCxnSpPr>
          <p:nvPr/>
        </p:nvCxnSpPr>
        <p:spPr>
          <a:xfrm flipH="1">
            <a:off x="7312165" y="4791822"/>
            <a:ext cx="3021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95A350-4593-451B-99B0-99E82C7581FD}"/>
              </a:ext>
            </a:extLst>
          </p:cNvPr>
          <p:cNvCxnSpPr>
            <a:cxnSpLocks/>
            <a:endCxn id="42" idx="3"/>
          </p:cNvCxnSpPr>
          <p:nvPr/>
        </p:nvCxnSpPr>
        <p:spPr>
          <a:xfrm flipH="1" flipV="1">
            <a:off x="7317245" y="2349446"/>
            <a:ext cx="2948946" cy="2442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8633CDF-CAE1-48C3-8178-B24E2DEB8771}"/>
              </a:ext>
            </a:extLst>
          </p:cNvPr>
          <p:cNvSpPr txBox="1"/>
          <p:nvPr/>
        </p:nvSpPr>
        <p:spPr>
          <a:xfrm>
            <a:off x="7736922" y="2144195"/>
            <a:ext cx="263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D-value Ratio @ temp T = </a:t>
            </a:r>
            <a:r>
              <a:rPr lang="el-GR" dirty="0"/>
              <a:t>δ</a:t>
            </a:r>
            <a:r>
              <a:rPr lang="en-US" dirty="0"/>
              <a:t>(T) / </a:t>
            </a:r>
            <a:r>
              <a:rPr lang="el-GR" dirty="0"/>
              <a:t>δ</a:t>
            </a:r>
            <a:r>
              <a:rPr lang="en-US" dirty="0"/>
              <a:t>(T</a:t>
            </a:r>
            <a:r>
              <a:rPr lang="en-US" baseline="-25000" dirty="0"/>
              <a:t>0</a:t>
            </a:r>
            <a:r>
              <a:rPr lang="en-US" dirty="0"/>
              <a:t>) = 10</a:t>
            </a:r>
            <a:r>
              <a:rPr lang="en-US" baseline="30000" dirty="0"/>
              <a:t>-</a:t>
            </a:r>
            <a:r>
              <a:rPr lang="el-GR" baseline="30000" dirty="0"/>
              <a:t>Δ</a:t>
            </a:r>
            <a:r>
              <a:rPr lang="en-US" baseline="30000" dirty="0"/>
              <a:t>T/</a:t>
            </a:r>
            <a:r>
              <a:rPr lang="en-US" b="1" baseline="30000" dirty="0">
                <a:solidFill>
                  <a:srgbClr val="FF0000"/>
                </a:solidFill>
              </a:rPr>
              <a:t>z-value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722919-A89A-449E-A409-95FCEB366E04}"/>
              </a:ext>
            </a:extLst>
          </p:cNvPr>
          <p:cNvSpPr txBox="1"/>
          <p:nvPr/>
        </p:nvSpPr>
        <p:spPr>
          <a:xfrm>
            <a:off x="7015559" y="2164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BE1AD8-B95C-4A20-9335-5D877F29E4F6}"/>
              </a:ext>
            </a:extLst>
          </p:cNvPr>
          <p:cNvSpPr txBox="1"/>
          <p:nvPr/>
        </p:nvSpPr>
        <p:spPr>
          <a:xfrm>
            <a:off x="6845059" y="29708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67B4BE-FBCC-4DF8-869A-5466AA86E706}"/>
              </a:ext>
            </a:extLst>
          </p:cNvPr>
          <p:cNvSpPr txBox="1"/>
          <p:nvPr/>
        </p:nvSpPr>
        <p:spPr>
          <a:xfrm>
            <a:off x="6729156" y="377693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A4B979-C2E5-4834-AC50-4A5E33E24077}"/>
              </a:ext>
            </a:extLst>
          </p:cNvPr>
          <p:cNvSpPr txBox="1"/>
          <p:nvPr/>
        </p:nvSpPr>
        <p:spPr>
          <a:xfrm>
            <a:off x="6609523" y="45830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0.001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8B93CF-7B43-4DE8-84A1-20500081C493}"/>
              </a:ext>
            </a:extLst>
          </p:cNvPr>
          <p:cNvCxnSpPr>
            <a:cxnSpLocks/>
          </p:cNvCxnSpPr>
          <p:nvPr/>
        </p:nvCxnSpPr>
        <p:spPr>
          <a:xfrm>
            <a:off x="8275014" y="3143453"/>
            <a:ext cx="2614" cy="8181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F5C5F3-C889-47DD-A400-23DDE3B57F33}"/>
              </a:ext>
            </a:extLst>
          </p:cNvPr>
          <p:cNvCxnSpPr>
            <a:cxnSpLocks/>
          </p:cNvCxnSpPr>
          <p:nvPr/>
        </p:nvCxnSpPr>
        <p:spPr>
          <a:xfrm>
            <a:off x="8298797" y="3971562"/>
            <a:ext cx="9767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5E790D-9D79-4E05-A1B6-98B65B81F93D}"/>
              </a:ext>
            </a:extLst>
          </p:cNvPr>
          <p:cNvCxnSpPr/>
          <p:nvPr/>
        </p:nvCxnSpPr>
        <p:spPr>
          <a:xfrm>
            <a:off x="8170691" y="3143453"/>
            <a:ext cx="0" cy="828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15C8E1D-63EC-4413-88F2-2C6FD023AC6E}"/>
              </a:ext>
            </a:extLst>
          </p:cNvPr>
          <p:cNvCxnSpPr>
            <a:cxnSpLocks/>
          </p:cNvCxnSpPr>
          <p:nvPr/>
        </p:nvCxnSpPr>
        <p:spPr>
          <a:xfrm flipH="1">
            <a:off x="8371351" y="4068082"/>
            <a:ext cx="8737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8F063C4-365A-4D5C-8E72-6D1F3ABFAB6C}"/>
              </a:ext>
            </a:extLst>
          </p:cNvPr>
          <p:cNvSpPr txBox="1"/>
          <p:nvPr/>
        </p:nvSpPr>
        <p:spPr>
          <a:xfrm>
            <a:off x="7326551" y="3237931"/>
            <a:ext cx="90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1-order reduction in </a:t>
            </a:r>
            <a:r>
              <a:rPr lang="en-US" sz="1200" b="1" dirty="0">
                <a:solidFill>
                  <a:srgbClr val="FF0000"/>
                </a:solidFill>
              </a:rPr>
              <a:t>D-value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8A4A8B-376C-4515-9848-6F9DEA3E956A}"/>
              </a:ext>
            </a:extLst>
          </p:cNvPr>
          <p:cNvSpPr txBox="1"/>
          <p:nvPr/>
        </p:nvSpPr>
        <p:spPr>
          <a:xfrm>
            <a:off x="8359558" y="4080917"/>
            <a:ext cx="902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z-value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DBEA96-1085-451A-9FA5-7395C008ADFF}"/>
              </a:ext>
            </a:extLst>
          </p:cNvPr>
          <p:cNvSpPr/>
          <p:nvPr/>
        </p:nvSpPr>
        <p:spPr>
          <a:xfrm rot="16200000">
            <a:off x="5843560" y="3321524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(T) / </a:t>
            </a:r>
            <a:r>
              <a:rPr lang="el-GR" dirty="0"/>
              <a:t>δ</a:t>
            </a:r>
            <a:r>
              <a:rPr lang="en-US" dirty="0"/>
              <a:t>(T</a:t>
            </a:r>
            <a:r>
              <a:rPr lang="en-US" baseline="-25000" dirty="0"/>
              <a:t>0</a:t>
            </a:r>
            <a:r>
              <a:rPr lang="en-US" dirty="0"/>
              <a:t>)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D6EB8C-2FF7-4F17-A48E-9B98BE515CBC}"/>
              </a:ext>
            </a:extLst>
          </p:cNvPr>
          <p:cNvSpPr/>
          <p:nvPr/>
        </p:nvSpPr>
        <p:spPr>
          <a:xfrm>
            <a:off x="8091429" y="4891107"/>
            <a:ext cx="161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Temperature, 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701AD1-0921-490F-B2E2-A1348C111F00}"/>
              </a:ext>
            </a:extLst>
          </p:cNvPr>
          <p:cNvSpPr txBox="1"/>
          <p:nvPr/>
        </p:nvSpPr>
        <p:spPr>
          <a:xfrm>
            <a:off x="117329" y="4404823"/>
            <a:ext cx="144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Number of spores that have survived temp T up to time t</a:t>
            </a:r>
            <a:endParaRPr lang="en-US" sz="1200" b="1" baseline="30000" dirty="0">
              <a:solidFill>
                <a:srgbClr val="FF0000"/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8FE8660E-5A29-4B84-9C0C-76E3F9E8E624}"/>
              </a:ext>
            </a:extLst>
          </p:cNvPr>
          <p:cNvSpPr/>
          <p:nvPr/>
        </p:nvSpPr>
        <p:spPr>
          <a:xfrm rot="16200000">
            <a:off x="756408" y="3961900"/>
            <a:ext cx="914400" cy="762286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DC9B2B-CAE3-4A4B-8751-CED7DD9A340E}"/>
              </a:ext>
            </a:extLst>
          </p:cNvPr>
          <p:cNvSpPr txBox="1"/>
          <p:nvPr/>
        </p:nvSpPr>
        <p:spPr>
          <a:xfrm>
            <a:off x="3083560" y="1049738"/>
            <a:ext cx="872787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Memoryless Assumption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Survival of a microorganism exposed to a temperature over any time interval depends on the length of the time interval and the temperature on that interval,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on the exposure to temperature the microorganism has survived up to that time.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1A196FAF-6F68-4272-938E-EC1C76EF5170}"/>
              </a:ext>
            </a:extLst>
          </p:cNvPr>
          <p:cNvSpPr/>
          <p:nvPr/>
        </p:nvSpPr>
        <p:spPr>
          <a:xfrm rot="5400000">
            <a:off x="4848603" y="1470954"/>
            <a:ext cx="1015457" cy="1009789"/>
          </a:xfrm>
          <a:prstGeom prst="arc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7601F7-47B4-45D4-A9F8-C2F2B4DFB7EF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1510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65F7F83-494F-4AB7-A20D-ACA0FE2A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779" y="4250534"/>
            <a:ext cx="5973296" cy="2242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F77BD6-8A13-4AF8-BED3-282FCC68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Phenomenological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4A958-C83D-40EF-9704-EA87974F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779" y="1518040"/>
            <a:ext cx="5973296" cy="2279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6E25BE-07A7-46CD-B483-9CC4A0B00106}"/>
              </a:ext>
            </a:extLst>
          </p:cNvPr>
          <p:cNvSpPr txBox="1"/>
          <p:nvPr/>
        </p:nvSpPr>
        <p:spPr>
          <a:xfrm rot="16200000">
            <a:off x="-724443" y="2181931"/>
            <a:ext cx="239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Constant z-value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5DD3A-6FA6-43A1-89FE-D11EC618AEFA}"/>
              </a:ext>
            </a:extLst>
          </p:cNvPr>
          <p:cNvSpPr txBox="1"/>
          <p:nvPr/>
        </p:nvSpPr>
        <p:spPr>
          <a:xfrm rot="16200000">
            <a:off x="-719507" y="4759495"/>
            <a:ext cx="239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Arrhenius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572D9A-A1EC-4D0C-B619-1FE67BF213E2}"/>
              </a:ext>
            </a:extLst>
          </p:cNvPr>
          <p:cNvCxnSpPr>
            <a:cxnSpLocks/>
          </p:cNvCxnSpPr>
          <p:nvPr/>
        </p:nvCxnSpPr>
        <p:spPr>
          <a:xfrm>
            <a:off x="0" y="3876024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6BE3F8-98BA-45C1-BDD3-D86B57342191}"/>
              </a:ext>
            </a:extLst>
          </p:cNvPr>
          <p:cNvSpPr/>
          <p:nvPr/>
        </p:nvSpPr>
        <p:spPr>
          <a:xfrm>
            <a:off x="4918031" y="2329253"/>
            <a:ext cx="599696" cy="65890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14F6EAE-3BE4-4040-8350-5AB6384158CC}"/>
              </a:ext>
            </a:extLst>
          </p:cNvPr>
          <p:cNvSpPr/>
          <p:nvPr/>
        </p:nvSpPr>
        <p:spPr>
          <a:xfrm>
            <a:off x="4918031" y="5054227"/>
            <a:ext cx="599696" cy="65890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F76A3D-C6C9-41C2-8D3C-CBA9C9C4FEF4}"/>
              </a:ext>
            </a:extLst>
          </p:cNvPr>
          <p:cNvSpPr txBox="1"/>
          <p:nvPr/>
        </p:nvSpPr>
        <p:spPr>
          <a:xfrm>
            <a:off x="5827359" y="3097916"/>
            <a:ext cx="182363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Selected for further modeling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65244-1316-42E8-95F8-0499D5DAA3A4}"/>
              </a:ext>
            </a:extLst>
          </p:cNvPr>
          <p:cNvSpPr txBox="1"/>
          <p:nvPr/>
        </p:nvSpPr>
        <p:spPr>
          <a:xfrm>
            <a:off x="5827359" y="4017405"/>
            <a:ext cx="182363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Future research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3DDBBB-26A0-43EF-9D08-4B4CACF752AC}"/>
              </a:ext>
            </a:extLst>
          </p:cNvPr>
          <p:cNvSpPr txBox="1"/>
          <p:nvPr/>
        </p:nvSpPr>
        <p:spPr>
          <a:xfrm>
            <a:off x="9970578" y="3142816"/>
            <a:ext cx="106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“z-value”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9AF27-E4E4-413F-BA67-16D8A9E2FC8C}"/>
              </a:ext>
            </a:extLst>
          </p:cNvPr>
          <p:cNvSpPr txBox="1"/>
          <p:nvPr/>
        </p:nvSpPr>
        <p:spPr>
          <a:xfrm>
            <a:off x="10045113" y="6185844"/>
            <a:ext cx="182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Activation energy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A584A2-0BA6-4482-B758-284E6AD59609}"/>
              </a:ext>
            </a:extLst>
          </p:cNvPr>
          <p:cNvSpPr txBox="1"/>
          <p:nvPr/>
        </p:nvSpPr>
        <p:spPr>
          <a:xfrm>
            <a:off x="9619132" y="5131751"/>
            <a:ext cx="14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Gas constant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2A156-E486-4CB6-BF3D-C24A4DC09A64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9187540" y="5316417"/>
            <a:ext cx="431592" cy="29100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CD1C43-8DE4-49CE-932F-0A7731280171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9731581" y="6293281"/>
            <a:ext cx="313532" cy="7722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BE484A-9ACD-46B2-B181-7233D70E7DF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9544598" y="3327482"/>
            <a:ext cx="42598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E6247719-B854-4E27-8685-12EFF6A81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094" y="1419267"/>
            <a:ext cx="2915768" cy="24428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D624BD6-10B0-40E8-8621-5D8995773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070" y="3988204"/>
            <a:ext cx="3019816" cy="25046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3A1F75D-DBE6-4783-BAC2-FB1B42780E8A}"/>
              </a:ext>
            </a:extLst>
          </p:cNvPr>
          <p:cNvSpPr txBox="1"/>
          <p:nvPr/>
        </p:nvSpPr>
        <p:spPr>
          <a:xfrm>
            <a:off x="3671670" y="3162075"/>
            <a:ext cx="208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 “D-value” (initial condition)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AB7D96-89C6-48FA-B36C-D4918D9B4AEC}"/>
              </a:ext>
            </a:extLst>
          </p:cNvPr>
          <p:cNvCxnSpPr>
            <a:cxnSpLocks/>
          </p:cNvCxnSpPr>
          <p:nvPr/>
        </p:nvCxnSpPr>
        <p:spPr>
          <a:xfrm flipH="1">
            <a:off x="3285642" y="3611105"/>
            <a:ext cx="38602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EB59C7E-4928-4FA8-B8E6-0128347068FC}"/>
              </a:ext>
            </a:extLst>
          </p:cNvPr>
          <p:cNvSpPr txBox="1"/>
          <p:nvPr/>
        </p:nvSpPr>
        <p:spPr>
          <a:xfrm>
            <a:off x="4401519" y="1799207"/>
            <a:ext cx="111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DCD1CAC-0C15-4232-9B7C-41D1B401B41F}"/>
              </a:ext>
            </a:extLst>
          </p:cNvPr>
          <p:cNvCxnSpPr>
            <a:cxnSpLocks/>
            <a:stCxn id="51" idx="1"/>
          </p:cNvCxnSpPr>
          <p:nvPr/>
        </p:nvCxnSpPr>
        <p:spPr>
          <a:xfrm flipH="1" flipV="1">
            <a:off x="4034725" y="1799207"/>
            <a:ext cx="366794" cy="18466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EDFD42-E551-4ED5-8AA7-B45FADABB43B}"/>
              </a:ext>
            </a:extLst>
          </p:cNvPr>
          <p:cNvCxnSpPr>
            <a:cxnSpLocks/>
            <a:stCxn id="51" idx="1"/>
          </p:cNvCxnSpPr>
          <p:nvPr/>
        </p:nvCxnSpPr>
        <p:spPr>
          <a:xfrm flipH="1">
            <a:off x="4034725" y="1983873"/>
            <a:ext cx="366794" cy="61406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C8EE51E3-C81E-41F1-B440-8DA16DCB4E8E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7181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21" grpId="0" animBg="1"/>
      <p:bldP spid="24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D2E3-C733-423F-BF6A-6BEDD572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Phenomenological Model to Probabilistic Model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1F40A5-B10E-4AA4-86C0-7228BC329F6E}"/>
              </a:ext>
            </a:extLst>
          </p:cNvPr>
          <p:cNvSpPr/>
          <p:nvPr/>
        </p:nvSpPr>
        <p:spPr>
          <a:xfrm>
            <a:off x="1752594" y="2019720"/>
            <a:ext cx="2126065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Phenomenological model of physical processes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CA065D-A62C-417B-A6CA-ECBAEAA9B55E}"/>
              </a:ext>
            </a:extLst>
          </p:cNvPr>
          <p:cNvSpPr/>
          <p:nvPr/>
        </p:nvSpPr>
        <p:spPr>
          <a:xfrm>
            <a:off x="3004456" y="3189516"/>
            <a:ext cx="2126065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Probabilistic model  generating data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F1F4AE-F599-493D-9CCB-9DD1ED3A62D1}"/>
              </a:ext>
            </a:extLst>
          </p:cNvPr>
          <p:cNvSpPr/>
          <p:nvPr/>
        </p:nvSpPr>
        <p:spPr>
          <a:xfrm>
            <a:off x="4366846" y="4359312"/>
            <a:ext cx="2126065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Calibrated model with experimental data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CFBDBC-50F2-4C27-8718-2D787BFDB0FC}"/>
              </a:ext>
            </a:extLst>
          </p:cNvPr>
          <p:cNvSpPr/>
          <p:nvPr/>
        </p:nvSpPr>
        <p:spPr>
          <a:xfrm>
            <a:off x="5608647" y="5529108"/>
            <a:ext cx="2126065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Predictive model for applications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F147C-854E-482F-A12D-F0FCE978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04" y="3300975"/>
            <a:ext cx="5110480" cy="691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1C41C-BE4A-415C-8A71-05E5C9016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03"/>
          <a:stretch/>
        </p:blipFill>
        <p:spPr>
          <a:xfrm>
            <a:off x="4048658" y="1879557"/>
            <a:ext cx="2126065" cy="1232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FD354-B671-41AF-B3FA-A238DB89DF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936"/>
          <a:stretch/>
        </p:blipFill>
        <p:spPr>
          <a:xfrm>
            <a:off x="6174723" y="2087292"/>
            <a:ext cx="3419641" cy="705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72BDE-C66A-4DA2-BFAD-5D5E512CF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906" y="4309416"/>
            <a:ext cx="4872230" cy="1014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47F74-9885-4096-9020-D2C7C97C8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712" y="5579003"/>
            <a:ext cx="4307457" cy="814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9FEBFC-0CC3-409A-A6C3-18E30AEDF57F}"/>
              </a:ext>
            </a:extLst>
          </p:cNvPr>
          <p:cNvSpPr txBox="1"/>
          <p:nvPr/>
        </p:nvSpPr>
        <p:spPr>
          <a:xfrm>
            <a:off x="258324" y="4610221"/>
            <a:ext cx="3120745" cy="1837773"/>
          </a:xfrm>
          <a:prstGeom prst="wedgeRoundRectCallout">
            <a:avLst>
              <a:gd name="adj1" fmla="val 40692"/>
              <a:gd name="adj2" fmla="val -681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 </a:t>
            </a:r>
            <a:r>
              <a:rPr lang="en-US" sz="2000" b="1" dirty="0" err="1"/>
              <a:t>Finetti’s</a:t>
            </a:r>
            <a:r>
              <a:rPr lang="en-US" sz="2000" b="1" dirty="0"/>
              <a:t> Theorem</a:t>
            </a:r>
            <a:r>
              <a:rPr lang="en-US" sz="2000" dirty="0"/>
              <a:t> and the design of experiments provide the bridge from a phenomenological model to a probabilistic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Bayes’ Theorem </a:t>
            </a:r>
            <a:r>
              <a:rPr lang="en-US" sz="2000" dirty="0"/>
              <a:t>allows us to calibrate (“teach”) these models with 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A88BF-022A-4E99-9F74-3AD1866F510A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971275F6-7EA6-44B1-B8E4-BC81569C71D9}"/>
              </a:ext>
            </a:extLst>
          </p:cNvPr>
          <p:cNvSpPr/>
          <p:nvPr/>
        </p:nvSpPr>
        <p:spPr>
          <a:xfrm flipV="1">
            <a:off x="2105641" y="3043031"/>
            <a:ext cx="813816" cy="817770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1C613844-851F-4B56-9E5A-B49E947A30C3}"/>
              </a:ext>
            </a:extLst>
          </p:cNvPr>
          <p:cNvSpPr/>
          <p:nvPr/>
        </p:nvSpPr>
        <p:spPr>
          <a:xfrm flipV="1">
            <a:off x="3469118" y="4225109"/>
            <a:ext cx="813816" cy="817770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E51003FA-615F-4409-A3C4-58760760E7C0}"/>
              </a:ext>
            </a:extLst>
          </p:cNvPr>
          <p:cNvSpPr/>
          <p:nvPr/>
        </p:nvSpPr>
        <p:spPr>
          <a:xfrm flipV="1">
            <a:off x="4704782" y="5379314"/>
            <a:ext cx="813816" cy="817770"/>
          </a:xfrm>
          <a:prstGeom prst="ben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0A74A-ED81-42A0-9175-F2A3D2F28940}"/>
              </a:ext>
            </a:extLst>
          </p:cNvPr>
          <p:cNvSpPr txBox="1"/>
          <p:nvPr/>
        </p:nvSpPr>
        <p:spPr>
          <a:xfrm>
            <a:off x="8622528" y="336864"/>
            <a:ext cx="3419641" cy="1622730"/>
          </a:xfrm>
          <a:prstGeom prst="wedgeRoundRectCallout">
            <a:avLst>
              <a:gd name="adj1" fmla="val -34906"/>
              <a:gd name="adj2" fmla="val 624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independence</a:t>
            </a:r>
            <a:r>
              <a:rPr lang="en-US" sz="2000" dirty="0"/>
              <a:t> afforded by di </a:t>
            </a:r>
            <a:r>
              <a:rPr lang="en-US" sz="2000" dirty="0" err="1"/>
              <a:t>Finetti</a:t>
            </a:r>
            <a:r>
              <a:rPr lang="en-US" sz="2000" dirty="0"/>
              <a:t> allows the data generating process to be described by a binomial distribution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dirty="0"/>
              <a:t>The binomial distribution allows us to interpret the survival fraction </a:t>
            </a:r>
            <a:r>
              <a:rPr lang="en-US" sz="2000" i="1" dirty="0"/>
              <a:t>s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as a </a:t>
            </a:r>
            <a:r>
              <a:rPr lang="en-US" sz="2000" b="1" dirty="0"/>
              <a:t>probability</a:t>
            </a:r>
            <a:r>
              <a:rPr lang="en-US" sz="2000" dirty="0"/>
              <a:t> (the probability of individual microorganism survival)</a:t>
            </a:r>
          </a:p>
        </p:txBody>
      </p:sp>
    </p:spTree>
    <p:extLst>
      <p:ext uri="{BB962C8B-B14F-4D97-AF65-F5344CB8AC3E}">
        <p14:creationId xmlns:p14="http://schemas.microsoft.com/office/powerpoint/2010/main" val="36697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91F529C-E6F0-4F33-9CC8-4C71A9D2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25" y="1192856"/>
            <a:ext cx="5304798" cy="5138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11B5CA-06F7-44EB-BB3C-809CF36C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398"/>
          </a:xfrm>
        </p:spPr>
        <p:txBody>
          <a:bodyPr>
            <a:normAutofit fontScale="90000"/>
          </a:bodyPr>
          <a:lstStyle/>
          <a:p>
            <a:r>
              <a:rPr lang="en-US" dirty="0"/>
              <a:t>D-value, z-value and mean CFU seeded on coupon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BA644-084B-4743-9D47-5E4FFA29169C}"/>
              </a:ext>
            </a:extLst>
          </p:cNvPr>
          <p:cNvSpPr txBox="1"/>
          <p:nvPr/>
        </p:nvSpPr>
        <p:spPr>
          <a:xfrm>
            <a:off x="6991925" y="1428190"/>
            <a:ext cx="14778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D-value @ 150 °C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45091-05E8-4DED-A86C-1543EE7A0CB8}"/>
              </a:ext>
            </a:extLst>
          </p:cNvPr>
          <p:cNvSpPr txBox="1"/>
          <p:nvPr/>
        </p:nvSpPr>
        <p:spPr>
          <a:xfrm>
            <a:off x="8642188" y="3026883"/>
            <a:ext cx="14778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z-value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A6B68-1B77-4A29-AB29-B80F954E9ADF}"/>
              </a:ext>
            </a:extLst>
          </p:cNvPr>
          <p:cNvSpPr txBox="1"/>
          <p:nvPr/>
        </p:nvSpPr>
        <p:spPr>
          <a:xfrm>
            <a:off x="10282531" y="4682591"/>
            <a:ext cx="14778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12F5B-C642-4897-8740-9CC3C5823750}"/>
              </a:ext>
            </a:extLst>
          </p:cNvPr>
          <p:cNvSpPr txBox="1"/>
          <p:nvPr/>
        </p:nvSpPr>
        <p:spPr>
          <a:xfrm>
            <a:off x="10241349" y="4620159"/>
            <a:ext cx="161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mean # CFU seeded onto coupon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C0B03-FF7A-4AB5-8E7D-D3043788394A}"/>
              </a:ext>
            </a:extLst>
          </p:cNvPr>
          <p:cNvSpPr txBox="1"/>
          <p:nvPr/>
        </p:nvSpPr>
        <p:spPr>
          <a:xfrm>
            <a:off x="4461166" y="1633877"/>
            <a:ext cx="2336798" cy="1077218"/>
          </a:xfrm>
          <a:prstGeom prst="homePlate">
            <a:avLst>
              <a:gd name="adj" fmla="val 21253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D-value ranges </a:t>
            </a:r>
            <a:r>
              <a:rPr lang="en-US" sz="1600"/>
              <a:t>between 1,142-1,699 </a:t>
            </a:r>
            <a:r>
              <a:rPr lang="en-US" sz="1600" dirty="0"/>
              <a:t>sec </a:t>
            </a:r>
            <a:r>
              <a:rPr lang="en-US" sz="1600"/>
              <a:t>(19-28 </a:t>
            </a:r>
            <a:r>
              <a:rPr lang="en-US" sz="1600" dirty="0"/>
              <a:t>min) with mean </a:t>
            </a:r>
            <a:r>
              <a:rPr lang="en-US" sz="1600"/>
              <a:t>value 1,401 sec (23 </a:t>
            </a:r>
            <a:r>
              <a:rPr lang="en-US" sz="1600" dirty="0"/>
              <a:t>min)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3FE327-D4C9-4FB0-9DAD-6B8F133D4587}"/>
              </a:ext>
            </a:extLst>
          </p:cNvPr>
          <p:cNvSpPr txBox="1"/>
          <p:nvPr/>
        </p:nvSpPr>
        <p:spPr>
          <a:xfrm>
            <a:off x="4461166" y="3429000"/>
            <a:ext cx="2336798" cy="830997"/>
          </a:xfrm>
          <a:prstGeom prst="homePlate">
            <a:avLst>
              <a:gd name="adj" fmla="val 2802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z-value ranges between 40-43 °C with mean value 41 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A7A5AE-0ED1-4F76-A00F-322A7E4A82D9}"/>
              </a:ext>
            </a:extLst>
          </p:cNvPr>
          <p:cNvSpPr txBox="1"/>
          <p:nvPr/>
        </p:nvSpPr>
        <p:spPr>
          <a:xfrm>
            <a:off x="4461166" y="4866126"/>
            <a:ext cx="2419028" cy="1077218"/>
          </a:xfrm>
          <a:prstGeom prst="homePlate">
            <a:avLst>
              <a:gd name="adj" fmla="val 19159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Mean # of CFU seeded onto a coupon ranges between 3.1×10</a:t>
            </a:r>
            <a:r>
              <a:rPr lang="en-US" sz="1600" baseline="30000" dirty="0"/>
              <a:t>5</a:t>
            </a:r>
            <a:r>
              <a:rPr lang="en-US" sz="1600" dirty="0"/>
              <a:t>-1.3×10</a:t>
            </a:r>
            <a:r>
              <a:rPr lang="en-US" sz="1600" baseline="30000" dirty="0"/>
              <a:t>6 </a:t>
            </a:r>
            <a:r>
              <a:rPr lang="en-US" sz="1600" dirty="0"/>
              <a:t>with mean value 6.7×10</a:t>
            </a:r>
            <a:r>
              <a:rPr lang="en-US" sz="1600" baseline="30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F154C4-11EE-4D90-947E-269A6FD4BBCA}"/>
              </a:ext>
            </a:extLst>
          </p:cNvPr>
          <p:cNvSpPr txBox="1"/>
          <p:nvPr/>
        </p:nvSpPr>
        <p:spPr>
          <a:xfrm>
            <a:off x="838199" y="1564494"/>
            <a:ext cx="36044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correlation between D-value (@ 150 °C) and z-value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D-value from model is smaller than that found in previous experiments, an indicator of a non-constant z-value (a lower z-value at lower temperatures)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Further research required to evaluate this, but model appears to be validating well within the temperatures evaluated, so does not seem to be especially problematic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883D9-D532-4281-8BFD-185DD3D18C26}"/>
              </a:ext>
            </a:extLst>
          </p:cNvPr>
          <p:cNvSpPr txBox="1"/>
          <p:nvPr/>
        </p:nvSpPr>
        <p:spPr>
          <a:xfrm>
            <a:off x="6948355" y="6279519"/>
            <a:ext cx="483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Includes data from all survival ratio and fraction negative experiments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5DF6C-1591-4E75-9F88-6E80EA54AF12}"/>
              </a:ext>
            </a:extLst>
          </p:cNvPr>
          <p:cNvSpPr/>
          <p:nvPr/>
        </p:nvSpPr>
        <p:spPr>
          <a:xfrm>
            <a:off x="0" y="655241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2023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257398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52315</TotalTime>
  <Words>4071</Words>
  <Application>Microsoft Office PowerPoint</Application>
  <PresentationFormat>Widescreen</PresentationFormat>
  <Paragraphs>415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Office Theme</vt:lpstr>
      <vt:lpstr>Uncertainty Quantification of Heat Microbial Reduction for NASA Planetary Protection  Session: Applications of Bayesian Statistics</vt:lpstr>
      <vt:lpstr>Overview</vt:lpstr>
      <vt:lpstr>Background</vt:lpstr>
      <vt:lpstr>The Data Generating Process Survivor Ratio Experiments</vt:lpstr>
      <vt:lpstr>Spore survival, extraction and plating</vt:lpstr>
      <vt:lpstr>Important Terms: Survival Ratio, D-values and z-values</vt:lpstr>
      <vt:lpstr>Phenomenological Models</vt:lpstr>
      <vt:lpstr>From Phenomenological Model to Probabilistic Model</vt:lpstr>
      <vt:lpstr>D-value, z-value and mean CFU seeded on coupon </vt:lpstr>
      <vt:lpstr>Predicted Sterility Assurance Level (SAL) Bioburden = 1 × 106 ATCC-29669 spores</vt:lpstr>
      <vt:lpstr>Removing Unwarranted Conservatism</vt:lpstr>
      <vt:lpstr>Summary</vt:lpstr>
      <vt:lpstr>THANK YOU!</vt:lpstr>
      <vt:lpstr>Backup</vt:lpstr>
      <vt:lpstr>Survival Function, s(T)</vt:lpstr>
      <vt:lpstr>Why is “memorylessness” important?</vt:lpstr>
      <vt:lpstr>Model Validation</vt:lpstr>
      <vt:lpstr>Are these assumptions justified?</vt:lpstr>
      <vt:lpstr>Model Assumptions: Seeding</vt:lpstr>
      <vt:lpstr>Model Assumptions: Survival &amp; Recovery</vt:lpstr>
      <vt:lpstr>PowerPoint Presentation</vt:lpstr>
      <vt:lpstr>Overview</vt:lpstr>
      <vt:lpstr>The Survival Function, s(T)</vt:lpstr>
      <vt:lpstr>Probability of an Individual Microorganism Survives Exposure to Heat Treatment, T</vt:lpstr>
      <vt:lpstr>Survival Ratio Experiment Event Tree</vt:lpstr>
      <vt:lpstr>Fraction Negative Experiment Event Tree</vt:lpstr>
      <vt:lpstr>Mathematical Model Outline</vt:lpstr>
      <vt:lpstr>Mathematical Model Outline</vt:lpstr>
      <vt:lpstr>Sensitivity of SAL to bioburden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Heat Microbial Reduction (HHMR) Modeling</dc:title>
  <dc:creator>Dinicola, Michael (312C)</dc:creator>
  <cp:lastModifiedBy>Dinicola, Michael (US 312C)</cp:lastModifiedBy>
  <cp:revision>358</cp:revision>
  <dcterms:created xsi:type="dcterms:W3CDTF">2021-06-01T16:10:55Z</dcterms:created>
  <dcterms:modified xsi:type="dcterms:W3CDTF">2023-04-20T03:52:16Z</dcterms:modified>
</cp:coreProperties>
</file>