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85" r:id="rId4"/>
    <p:sldId id="259" r:id="rId5"/>
    <p:sldId id="258" r:id="rId6"/>
    <p:sldId id="282" r:id="rId7"/>
    <p:sldId id="275" r:id="rId8"/>
    <p:sldId id="276" r:id="rId9"/>
    <p:sldId id="286" r:id="rId10"/>
    <p:sldId id="284" r:id="rId11"/>
    <p:sldId id="287" r:id="rId12"/>
    <p:sldId id="273"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2" roundtripDataSignature="AMtx7miBYW0SwinwNuWm+nvgIymcodIFT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93"/>
    <p:restoredTop sz="82530"/>
  </p:normalViewPr>
  <p:slideViewPr>
    <p:cSldViewPr snapToGrid="0">
      <p:cViewPr varScale="1">
        <p:scale>
          <a:sx n="62" d="100"/>
          <a:sy n="62" d="100"/>
        </p:scale>
        <p:origin x="740"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3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2" Type="http://customschemas.google.com/relationships/presentationmetadata" Target="metadata"/><Relationship Id="rId5" Type="http://schemas.openxmlformats.org/officeDocument/2006/relationships/slide" Target="slides/slide4.xml"/><Relationship Id="rId36"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extLst>
      <p:ext uri="{BB962C8B-B14F-4D97-AF65-F5344CB8AC3E}">
        <p14:creationId xmlns:p14="http://schemas.microsoft.com/office/powerpoint/2010/main" val="2867772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extLst>
      <p:ext uri="{BB962C8B-B14F-4D97-AF65-F5344CB8AC3E}">
        <p14:creationId xmlns:p14="http://schemas.microsoft.com/office/powerpoint/2010/main" val="295366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1" name="Google Shape;451;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52" name="Google Shape;452;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53" name="Google Shape;453;p1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4" name="Google Shape;10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04" name="Google Shape;104;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extLst>
      <p:ext uri="{BB962C8B-B14F-4D97-AF65-F5344CB8AC3E}">
        <p14:creationId xmlns:p14="http://schemas.microsoft.com/office/powerpoint/2010/main" val="496725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5" name="Google Shape;13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36" name="Google Shape;13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9" name="Google Shape;119;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0" name="Google Shape;120;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Google Shape;25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9" name="Google Shape;259;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0" name="Google Shape;260;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extLst>
      <p:ext uri="{BB962C8B-B14F-4D97-AF65-F5344CB8AC3E}">
        <p14:creationId xmlns:p14="http://schemas.microsoft.com/office/powerpoint/2010/main" val="2871454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76" name="Google Shape;27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extLst>
      <p:ext uri="{BB962C8B-B14F-4D97-AF65-F5344CB8AC3E}">
        <p14:creationId xmlns:p14="http://schemas.microsoft.com/office/powerpoint/2010/main" val="4249541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extLst>
      <p:ext uri="{BB962C8B-B14F-4D97-AF65-F5344CB8AC3E}">
        <p14:creationId xmlns:p14="http://schemas.microsoft.com/office/powerpoint/2010/main" val="4835283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5" name="Google Shape;275;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6" name="Google Shape;276;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extLst>
      <p:ext uri="{BB962C8B-B14F-4D97-AF65-F5344CB8AC3E}">
        <p14:creationId xmlns:p14="http://schemas.microsoft.com/office/powerpoint/2010/main" val="138339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5"/>
        <p:cNvGrpSpPr/>
        <p:nvPr/>
      </p:nvGrpSpPr>
      <p:grpSpPr>
        <a:xfrm>
          <a:off x="0" y="0"/>
          <a:ext cx="0" cy="0"/>
          <a:chOff x="0" y="0"/>
          <a:chExt cx="0" cy="0"/>
        </a:xfrm>
      </p:grpSpPr>
      <p:sp>
        <p:nvSpPr>
          <p:cNvPr id="16" name="Google Shape;16;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20"/>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3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3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3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3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3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1"/>
        <p:cNvGrpSpPr/>
        <p:nvPr/>
      </p:nvGrpSpPr>
      <p:grpSpPr>
        <a:xfrm>
          <a:off x="0" y="0"/>
          <a:ext cx="0" cy="0"/>
          <a:chOff x="0" y="0"/>
          <a:chExt cx="0" cy="0"/>
        </a:xfrm>
      </p:grpSpPr>
      <p:sp>
        <p:nvSpPr>
          <p:cNvPr id="22" name="Google Shape;22;p21"/>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1"/>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4" name="Google Shape;24;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22"/>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2"/>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3"/>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3"/>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24"/>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4"/>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4"/>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4"/>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4"/>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2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8"/>
          <p:cNvSpPr>
            <a:spLocks noGrp="1"/>
          </p:cNvSpPr>
          <p:nvPr>
            <p:ph type="pic" idx="2"/>
          </p:nvPr>
        </p:nvSpPr>
        <p:spPr>
          <a:xfrm>
            <a:off x="5183188" y="987425"/>
            <a:ext cx="6172200" cy="4873625"/>
          </a:xfrm>
          <a:prstGeom prst="rect">
            <a:avLst/>
          </a:prstGeom>
          <a:noFill/>
          <a:ln>
            <a:noFill/>
          </a:ln>
        </p:spPr>
      </p:sp>
      <p:sp>
        <p:nvSpPr>
          <p:cNvPr id="68" name="Google Shape;68;p2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8"/>
        <p:cNvGrpSpPr/>
        <p:nvPr/>
      </p:nvGrpSpPr>
      <p:grpSpPr>
        <a:xfrm>
          <a:off x="0" y="0"/>
          <a:ext cx="0" cy="0"/>
          <a:chOff x="0" y="0"/>
          <a:chExt cx="0" cy="0"/>
        </a:xfrm>
      </p:grpSpPr>
      <p:sp>
        <p:nvSpPr>
          <p:cNvPr id="89" name="Google Shape;89;p1"/>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0" name="Google Shape;90;p1"/>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1" name="Google Shape;91;p1"/>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2" name="Google Shape;92;p1"/>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3" name="Google Shape;93;p1"/>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4" name="Google Shape;94;p1"/>
          <p:cNvSpPr/>
          <p:nvPr/>
        </p:nvSpPr>
        <p:spPr>
          <a:xfrm>
            <a:off x="8115423"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95" name="Google Shape;95;p1"/>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96" name="Google Shape;96;p1"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97" name="Google Shape;97;p1"/>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98" name="Google Shape;98;p1"/>
          <p:cNvSpPr txBox="1"/>
          <p:nvPr/>
        </p:nvSpPr>
        <p:spPr>
          <a:xfrm>
            <a:off x="-7806" y="1608114"/>
            <a:ext cx="12191999" cy="107717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3200" b="0" i="0" u="none" strike="noStrike" cap="none" dirty="0">
                <a:solidFill>
                  <a:schemeClr val="dk1"/>
                </a:solidFill>
                <a:latin typeface="Georgia"/>
                <a:ea typeface="Georgia"/>
                <a:cs typeface="Georgia"/>
                <a:sym typeface="Georgia"/>
              </a:rPr>
              <a:t>A Stochastic Petri Net Model of </a:t>
            </a:r>
            <a:endParaRPr sz="3200" dirty="0"/>
          </a:p>
          <a:p>
            <a:pPr marL="0" marR="0" lvl="0" indent="0" algn="ctr" rtl="0">
              <a:spcBef>
                <a:spcPts val="0"/>
              </a:spcBef>
              <a:spcAft>
                <a:spcPts val="0"/>
              </a:spcAft>
              <a:buNone/>
            </a:pPr>
            <a:r>
              <a:rPr lang="en-US" sz="3200" b="0" i="0" u="none" strike="noStrike" cap="none" dirty="0">
                <a:solidFill>
                  <a:schemeClr val="dk1"/>
                </a:solidFill>
                <a:latin typeface="Georgia"/>
                <a:ea typeface="Georgia"/>
                <a:cs typeface="Georgia"/>
                <a:sym typeface="Georgia"/>
              </a:rPr>
              <a:t>Continuous Integration and Continuous Delivery</a:t>
            </a:r>
            <a:endParaRPr sz="3200" b="0" i="0" u="none" strike="noStrike" cap="none" dirty="0">
              <a:solidFill>
                <a:srgbClr val="262626"/>
              </a:solidFill>
              <a:latin typeface="Georgia"/>
              <a:ea typeface="Georgia"/>
              <a:cs typeface="Georgia"/>
              <a:sym typeface="Georgia"/>
            </a:endParaRPr>
          </a:p>
        </p:txBody>
      </p:sp>
      <p:sp>
        <p:nvSpPr>
          <p:cNvPr id="99" name="Google Shape;99;p1"/>
          <p:cNvSpPr txBox="1"/>
          <p:nvPr/>
        </p:nvSpPr>
        <p:spPr>
          <a:xfrm>
            <a:off x="2579188" y="3734054"/>
            <a:ext cx="7257942" cy="1631175"/>
          </a:xfrm>
          <a:prstGeom prst="rect">
            <a:avLst/>
          </a:prstGeom>
          <a:noFill/>
          <a:ln>
            <a:noFill/>
          </a:ln>
        </p:spPr>
        <p:txBody>
          <a:bodyPr spcFirstLastPara="1" wrap="square" lIns="91425" tIns="45700" rIns="91425" bIns="45700" anchor="t" anchorCtr="0">
            <a:spAutoFit/>
          </a:bodyPr>
          <a:lstStyle/>
          <a:p>
            <a:pPr algn="ctr"/>
            <a:r>
              <a:rPr lang="en-US" sz="2000" b="0" i="0" u="none" strike="noStrike" cap="none" dirty="0">
                <a:solidFill>
                  <a:schemeClr val="dk1"/>
                </a:solidFill>
                <a:latin typeface="Georgia"/>
                <a:ea typeface="Georgia"/>
                <a:cs typeface="Georgia"/>
                <a:sym typeface="Georgia"/>
              </a:rPr>
              <a:t>Sushovan Bhadra</a:t>
            </a:r>
            <a:r>
              <a:rPr lang="en-US" sz="2000" dirty="0">
                <a:solidFill>
                  <a:schemeClr val="dk1"/>
                </a:solidFill>
                <a:latin typeface="Georgia"/>
                <a:ea typeface="Georgia"/>
                <a:cs typeface="Georgia"/>
                <a:sym typeface="Georgia"/>
              </a:rPr>
              <a:t>, University of Massachusetts Dartmouth </a:t>
            </a:r>
            <a:endParaRPr lang="en-US" sz="2000" dirty="0"/>
          </a:p>
          <a:p>
            <a:pPr lvl="0" algn="ctr"/>
            <a:r>
              <a:rPr lang="en-US" sz="2000" dirty="0">
                <a:solidFill>
                  <a:schemeClr val="dk1"/>
                </a:solidFill>
                <a:latin typeface="Georgia"/>
                <a:ea typeface="Georgia"/>
                <a:cs typeface="Georgia"/>
                <a:sym typeface="Georgia"/>
              </a:rPr>
              <a:t>Bikram Das, University of Massachusetts Dartmouth </a:t>
            </a:r>
            <a:endParaRPr sz="2000" dirty="0"/>
          </a:p>
          <a:p>
            <a:pPr lvl="0" algn="ctr"/>
            <a:r>
              <a:rPr lang="en-US" sz="2000" b="0" i="0" u="none" strike="noStrike" cap="none" dirty="0">
                <a:solidFill>
                  <a:schemeClr val="dk1"/>
                </a:solidFill>
                <a:latin typeface="Georgia"/>
                <a:ea typeface="Georgia"/>
                <a:cs typeface="Georgia"/>
                <a:sym typeface="Georgia"/>
              </a:rPr>
              <a:t>Priscila Silva, </a:t>
            </a:r>
            <a:r>
              <a:rPr lang="en-US" sz="2000" dirty="0">
                <a:solidFill>
                  <a:schemeClr val="dk1"/>
                </a:solidFill>
                <a:latin typeface="Georgia"/>
                <a:ea typeface="Georgia"/>
                <a:cs typeface="Georgia"/>
                <a:sym typeface="Georgia"/>
              </a:rPr>
              <a:t>MS, University of Massachusetts Dartmouth </a:t>
            </a:r>
          </a:p>
          <a:p>
            <a:pPr lvl="0" algn="ctr"/>
            <a:r>
              <a:rPr lang="en-US" sz="2000" b="0" i="0" u="none" strike="noStrike" cap="none" dirty="0">
                <a:solidFill>
                  <a:schemeClr val="dk1"/>
                </a:solidFill>
                <a:latin typeface="Georgia"/>
                <a:ea typeface="Georgia"/>
                <a:cs typeface="Georgia"/>
                <a:sym typeface="Georgia"/>
              </a:rPr>
              <a:t>Vidhyashree </a:t>
            </a:r>
            <a:r>
              <a:rPr lang="en-US" sz="2000" b="0" i="0" u="none" strike="noStrike" cap="none" dirty="0" err="1">
                <a:solidFill>
                  <a:schemeClr val="dk1"/>
                </a:solidFill>
                <a:latin typeface="Georgia"/>
                <a:ea typeface="Georgia"/>
                <a:cs typeface="Georgia"/>
                <a:sym typeface="Georgia"/>
              </a:rPr>
              <a:t>Nagaraju</a:t>
            </a:r>
            <a:r>
              <a:rPr lang="en-US" sz="2000" b="0" i="0" u="none" strike="noStrike" cap="none" dirty="0">
                <a:solidFill>
                  <a:schemeClr val="dk1"/>
                </a:solidFill>
                <a:latin typeface="Georgia"/>
                <a:ea typeface="Georgia"/>
                <a:cs typeface="Georgia"/>
                <a:sym typeface="Georgia"/>
              </a:rPr>
              <a:t>, PhD, </a:t>
            </a:r>
            <a:r>
              <a:rPr lang="en-US" sz="2000" dirty="0">
                <a:solidFill>
                  <a:schemeClr val="dk1"/>
                </a:solidFill>
                <a:latin typeface="Georgia"/>
                <a:ea typeface="Georgia"/>
                <a:cs typeface="Georgia"/>
                <a:sym typeface="Georgia"/>
              </a:rPr>
              <a:t>Bastion Technologies Inc</a:t>
            </a:r>
          </a:p>
          <a:p>
            <a:pPr lvl="0" algn="ctr"/>
            <a:r>
              <a:rPr lang="en-US" sz="2000" dirty="0">
                <a:solidFill>
                  <a:schemeClr val="dk1"/>
                </a:solidFill>
                <a:latin typeface="Georgia"/>
                <a:ea typeface="Georgia"/>
                <a:cs typeface="Georgia"/>
                <a:sym typeface="Georgia"/>
              </a:rPr>
              <a:t>Lance Fiondella, PhD, University of Massachusetts Dartmouth </a:t>
            </a:r>
          </a:p>
        </p:txBody>
      </p:sp>
      <p:sp>
        <p:nvSpPr>
          <p:cNvPr id="2" name="Slide Number Placeholder 1">
            <a:extLst>
              <a:ext uri="{FF2B5EF4-FFF2-40B4-BE49-F238E27FC236}">
                <a16:creationId xmlns:a16="http://schemas.microsoft.com/office/drawing/2014/main" id="{CF167D65-478B-FA20-C608-B2A6D12D5ED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8"/>
                                        </p:tgtEl>
                                        <p:attrNameLst>
                                          <p:attrName>style.visibility</p:attrName>
                                        </p:attrNameLst>
                                      </p:cBhvr>
                                      <p:to>
                                        <p:strVal val="visible"/>
                                      </p:to>
                                    </p:set>
                                    <p:animEffect transition="in" filter="fade">
                                      <p:cBhvr>
                                        <p:cTn id="7" dur="500"/>
                                        <p:tgtEl>
                                          <p:spTgt spid="98"/>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99"/>
                                        </p:tgtEl>
                                        <p:attrNameLst>
                                          <p:attrName>style.visibility</p:attrName>
                                        </p:attrNameLst>
                                      </p:cBhvr>
                                      <p:to>
                                        <p:strVal val="visible"/>
                                      </p:to>
                                    </p:set>
                                    <p:animEffect transition="in" filter="fade">
                                      <p:cBhvr>
                                        <p:cTn id="11" dur="500"/>
                                        <p:tgtEl>
                                          <p:spTgt spid="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7"/>
        <p:cNvGrpSpPr/>
        <p:nvPr/>
      </p:nvGrpSpPr>
      <p:grpSpPr>
        <a:xfrm>
          <a:off x="0" y="0"/>
          <a:ext cx="0" cy="0"/>
          <a:chOff x="0" y="0"/>
          <a:chExt cx="0" cy="0"/>
        </a:xfrm>
      </p:grpSpPr>
      <p:sp>
        <p:nvSpPr>
          <p:cNvPr id="278" name="Google Shape;278;p8"/>
          <p:cNvSpPr/>
          <p:nvPr/>
        </p:nvSpPr>
        <p:spPr>
          <a:xfrm>
            <a:off x="0" y="256008"/>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Georgia" panose="02040502050405020303" pitchFamily="18" charset="0"/>
              <a:ea typeface="Calibri"/>
              <a:cs typeface="Calibri"/>
              <a:sym typeface="Calibri"/>
            </a:endParaRPr>
          </a:p>
        </p:txBody>
      </p:sp>
      <p:sp>
        <p:nvSpPr>
          <p:cNvPr id="279" name="Google Shape;279;p8"/>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0" name="Google Shape;280;p8"/>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1" name="Google Shape;281;p8"/>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2" name="Google Shape;282;p8"/>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85" name="Google Shape;285;p8"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286" name="Google Shape;286;p8"/>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14" name="Google Shape;287;p8">
            <a:extLst>
              <a:ext uri="{FF2B5EF4-FFF2-40B4-BE49-F238E27FC236}">
                <a16:creationId xmlns:a16="http://schemas.microsoft.com/office/drawing/2014/main" id="{9D7B3674-D4E0-4D89-BDAF-00B6F1F15550}"/>
              </a:ext>
            </a:extLst>
          </p:cNvPr>
          <p:cNvSpPr txBox="1"/>
          <p:nvPr/>
        </p:nvSpPr>
        <p:spPr>
          <a:xfrm>
            <a:off x="1" y="1142507"/>
            <a:ext cx="12191999" cy="954067"/>
          </a:xfrm>
          <a:prstGeom prst="rect">
            <a:avLst/>
          </a:prstGeom>
          <a:noFill/>
          <a:ln>
            <a:noFill/>
          </a:ln>
        </p:spPr>
        <p:txBody>
          <a:bodyPr spcFirstLastPara="1" wrap="square" lIns="91425" tIns="45700" rIns="91425" bIns="45700" anchor="t" anchorCtr="0">
            <a:spAutoFit/>
          </a:bodyPr>
          <a:lstStyle/>
          <a:p>
            <a:pPr algn="ctr"/>
            <a:r>
              <a:rPr lang="en-US" altLang="en-US" sz="2800" dirty="0">
                <a:latin typeface="Georgia" panose="02040502050405020303" pitchFamily="18" charset="0"/>
              </a:rPr>
              <a:t>Summary &amp; Conclusion</a:t>
            </a:r>
            <a:endParaRPr lang="en-US" sz="2800" dirty="0">
              <a:latin typeface="Georgia" panose="02040502050405020303" pitchFamily="18" charset="0"/>
            </a:endParaRPr>
          </a:p>
          <a:p>
            <a:pPr marL="0" marR="0" lvl="0" indent="0" algn="ctr" rtl="0">
              <a:spcBef>
                <a:spcPts val="0"/>
              </a:spcBef>
              <a:spcAft>
                <a:spcPts val="0"/>
              </a:spcAft>
              <a:buNone/>
            </a:pPr>
            <a:r>
              <a:rPr lang="en-US" sz="2800" dirty="0">
                <a:solidFill>
                  <a:schemeClr val="dk1"/>
                </a:solidFill>
                <a:latin typeface="Georgia"/>
                <a:ea typeface="Georgia"/>
                <a:cs typeface="Georgia"/>
                <a:sym typeface="Georgia"/>
              </a:rPr>
              <a:t> </a:t>
            </a:r>
            <a:endParaRPr sz="2800" dirty="0">
              <a:solidFill>
                <a:srgbClr val="262626"/>
              </a:solidFill>
              <a:latin typeface="Georgia"/>
              <a:ea typeface="Georgia"/>
              <a:cs typeface="Georgia"/>
              <a:sym typeface="Georgia"/>
            </a:endParaRPr>
          </a:p>
        </p:txBody>
      </p:sp>
      <p:sp>
        <p:nvSpPr>
          <p:cNvPr id="2" name="Slide Number Placeholder 1">
            <a:extLst>
              <a:ext uri="{FF2B5EF4-FFF2-40B4-BE49-F238E27FC236}">
                <a16:creationId xmlns:a16="http://schemas.microsoft.com/office/drawing/2014/main" id="{5DC1650D-4CD0-9AC7-CE40-7ABEF16E259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
        <p:nvSpPr>
          <p:cNvPr id="15" name="Rectangle 3">
            <a:extLst>
              <a:ext uri="{FF2B5EF4-FFF2-40B4-BE49-F238E27FC236}">
                <a16:creationId xmlns:a16="http://schemas.microsoft.com/office/drawing/2014/main" id="{A3BBE75D-A1DD-4B94-9B4A-31F062C0A50C}"/>
              </a:ext>
            </a:extLst>
          </p:cNvPr>
          <p:cNvSpPr>
            <a:spLocks noGrp="1" noChangeArrowheads="1"/>
          </p:cNvSpPr>
          <p:nvPr>
            <p:ph type="body" idx="1"/>
          </p:nvPr>
        </p:nvSpPr>
        <p:spPr>
          <a:xfrm>
            <a:off x="533400" y="1978692"/>
            <a:ext cx="11125200" cy="3642068"/>
          </a:xfrm>
        </p:spPr>
        <p:txBody>
          <a:bodyPr/>
          <a:lstStyle/>
          <a:p>
            <a:pPr algn="just" eaLnBrk="1" hangingPunct="1">
              <a:buFont typeface="Wingdings" panose="05000000000000000000" pitchFamily="2" charset="2"/>
              <a:buChar char="Ø"/>
            </a:pPr>
            <a:r>
              <a:rPr lang="en-US" altLang="en-US" sz="2400" b="1" dirty="0">
                <a:latin typeface="Georgia" panose="02040502050405020303" pitchFamily="18" charset="0"/>
              </a:rPr>
              <a:t>Presented a CI/CD pipeline model using stochastic Petri net modeling techniques</a:t>
            </a:r>
          </a:p>
          <a:p>
            <a:pPr lvl="1" algn="just" eaLnBrk="1" hangingPunct="1">
              <a:buFont typeface="Wingdings" panose="05000000000000000000" pitchFamily="2" charset="2"/>
              <a:buChar char="Ø"/>
            </a:pPr>
            <a:r>
              <a:rPr lang="en-US" altLang="en-US" sz="2000" dirty="0">
                <a:latin typeface="Georgia" panose="02040502050405020303" pitchFamily="18" charset="0"/>
              </a:rPr>
              <a:t>Two SPN models are considered for performance evaluation</a:t>
            </a:r>
          </a:p>
          <a:p>
            <a:pPr lvl="1" algn="just" eaLnBrk="1" hangingPunct="1">
              <a:buFont typeface="Wingdings" panose="05000000000000000000" pitchFamily="2" charset="2"/>
              <a:buChar char="Ø"/>
            </a:pPr>
            <a:r>
              <a:rPr lang="en-US" altLang="en-US" sz="2000" dirty="0">
                <a:latin typeface="Georgia" panose="02040502050405020303" pitchFamily="18" charset="0"/>
              </a:rPr>
              <a:t>Sensitivity analyses are performed based on reduction of transition parameters in different CI/CD testing stages</a:t>
            </a:r>
          </a:p>
          <a:p>
            <a:pPr marL="517525" algn="just" eaLnBrk="1" hangingPunct="1">
              <a:buFont typeface="Wingdings" panose="05000000000000000000" pitchFamily="2" charset="2"/>
              <a:buChar char="Ø"/>
            </a:pPr>
            <a:r>
              <a:rPr lang="en-US" altLang="en-US" sz="2400" b="1" dirty="0">
                <a:latin typeface="Georgia" panose="02040502050405020303" pitchFamily="18" charset="0"/>
              </a:rPr>
              <a:t>Results suggest that</a:t>
            </a:r>
          </a:p>
          <a:p>
            <a:pPr marL="969962" lvl="1" algn="just" eaLnBrk="1" hangingPunct="1">
              <a:buFont typeface="Wingdings" panose="05000000000000000000" pitchFamily="2" charset="2"/>
              <a:buChar char="Ø"/>
            </a:pPr>
            <a:r>
              <a:rPr lang="en-US" altLang="en-US" sz="2000" dirty="0">
                <a:latin typeface="Georgia" panose="02040502050405020303" pitchFamily="18" charset="0"/>
              </a:rPr>
              <a:t>The enhanced approach delivered product faster than traditional CI/CD pipeline</a:t>
            </a:r>
          </a:p>
          <a:p>
            <a:pPr marL="969962" lvl="1" algn="just" eaLnBrk="1" hangingPunct="1">
              <a:buFont typeface="Wingdings" panose="05000000000000000000" pitchFamily="2" charset="2"/>
              <a:buChar char="Ø"/>
            </a:pPr>
            <a:r>
              <a:rPr lang="en-US" altLang="en-US" sz="2000" dirty="0">
                <a:latin typeface="Georgia" panose="02040502050405020303" pitchFamily="18" charset="0"/>
              </a:rPr>
              <a:t>Enhanced approach reduced delivery time by about 10%</a:t>
            </a:r>
          </a:p>
          <a:p>
            <a:pPr marL="969962" lvl="1" algn="just" eaLnBrk="1" hangingPunct="1">
              <a:buFont typeface="Wingdings" panose="05000000000000000000" pitchFamily="2" charset="2"/>
              <a:buChar char="Ø"/>
            </a:pPr>
            <a:r>
              <a:rPr lang="en-US" altLang="en-US" sz="2000" dirty="0">
                <a:latin typeface="Georgia" panose="02040502050405020303" pitchFamily="18" charset="0"/>
              </a:rPr>
              <a:t>Sensitivity analysis suggested that errors in later stages can impact the system performance most</a:t>
            </a:r>
          </a:p>
        </p:txBody>
      </p:sp>
    </p:spTree>
    <p:extLst>
      <p:ext uri="{BB962C8B-B14F-4D97-AF65-F5344CB8AC3E}">
        <p14:creationId xmlns:p14="http://schemas.microsoft.com/office/powerpoint/2010/main" val="3648898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7"/>
        <p:cNvGrpSpPr/>
        <p:nvPr/>
      </p:nvGrpSpPr>
      <p:grpSpPr>
        <a:xfrm>
          <a:off x="0" y="0"/>
          <a:ext cx="0" cy="0"/>
          <a:chOff x="0" y="0"/>
          <a:chExt cx="0" cy="0"/>
        </a:xfrm>
      </p:grpSpPr>
      <p:sp>
        <p:nvSpPr>
          <p:cNvPr id="278" name="Google Shape;278;p8"/>
          <p:cNvSpPr/>
          <p:nvPr/>
        </p:nvSpPr>
        <p:spPr>
          <a:xfrm>
            <a:off x="0" y="256008"/>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Georgia" panose="02040502050405020303" pitchFamily="18" charset="0"/>
              <a:ea typeface="Calibri"/>
              <a:cs typeface="Calibri"/>
              <a:sym typeface="Calibri"/>
            </a:endParaRPr>
          </a:p>
        </p:txBody>
      </p:sp>
      <p:sp>
        <p:nvSpPr>
          <p:cNvPr id="279" name="Google Shape;279;p8"/>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0" name="Google Shape;280;p8"/>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1" name="Google Shape;281;p8"/>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2" name="Google Shape;282;p8"/>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85" name="Google Shape;285;p8"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286" name="Google Shape;286;p8"/>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14" name="Google Shape;287;p8">
            <a:extLst>
              <a:ext uri="{FF2B5EF4-FFF2-40B4-BE49-F238E27FC236}">
                <a16:creationId xmlns:a16="http://schemas.microsoft.com/office/drawing/2014/main" id="{9D7B3674-D4E0-4D89-BDAF-00B6F1F15550}"/>
              </a:ext>
            </a:extLst>
          </p:cNvPr>
          <p:cNvSpPr txBox="1"/>
          <p:nvPr/>
        </p:nvSpPr>
        <p:spPr>
          <a:xfrm>
            <a:off x="1" y="1142507"/>
            <a:ext cx="12191999" cy="954067"/>
          </a:xfrm>
          <a:prstGeom prst="rect">
            <a:avLst/>
          </a:prstGeom>
          <a:noFill/>
          <a:ln>
            <a:noFill/>
          </a:ln>
        </p:spPr>
        <p:txBody>
          <a:bodyPr spcFirstLastPara="1" wrap="square" lIns="91425" tIns="45700" rIns="91425" bIns="45700" anchor="t" anchorCtr="0">
            <a:spAutoFit/>
          </a:bodyPr>
          <a:lstStyle/>
          <a:p>
            <a:pPr algn="ctr"/>
            <a:r>
              <a:rPr lang="en-US" altLang="en-US" sz="2800" dirty="0">
                <a:latin typeface="Georgia" panose="02040502050405020303" pitchFamily="18" charset="0"/>
              </a:rPr>
              <a:t>Acknowledgement</a:t>
            </a:r>
            <a:endParaRPr lang="en-US" sz="2800" dirty="0">
              <a:latin typeface="Georgia" panose="02040502050405020303" pitchFamily="18" charset="0"/>
            </a:endParaRPr>
          </a:p>
          <a:p>
            <a:pPr marL="0" marR="0" lvl="0" indent="0" algn="ctr" rtl="0">
              <a:spcBef>
                <a:spcPts val="0"/>
              </a:spcBef>
              <a:spcAft>
                <a:spcPts val="0"/>
              </a:spcAft>
              <a:buNone/>
            </a:pPr>
            <a:r>
              <a:rPr lang="en-US" sz="2800" dirty="0">
                <a:solidFill>
                  <a:schemeClr val="dk1"/>
                </a:solidFill>
                <a:latin typeface="Georgia"/>
                <a:ea typeface="Georgia"/>
                <a:cs typeface="Georgia"/>
                <a:sym typeface="Georgia"/>
              </a:rPr>
              <a:t> </a:t>
            </a:r>
            <a:endParaRPr sz="2800" dirty="0">
              <a:solidFill>
                <a:srgbClr val="262626"/>
              </a:solidFill>
              <a:latin typeface="Georgia"/>
              <a:ea typeface="Georgia"/>
              <a:cs typeface="Georgia"/>
              <a:sym typeface="Georgia"/>
            </a:endParaRPr>
          </a:p>
        </p:txBody>
      </p:sp>
      <p:sp>
        <p:nvSpPr>
          <p:cNvPr id="2" name="Slide Number Placeholder 1">
            <a:extLst>
              <a:ext uri="{FF2B5EF4-FFF2-40B4-BE49-F238E27FC236}">
                <a16:creationId xmlns:a16="http://schemas.microsoft.com/office/drawing/2014/main" id="{5DC1650D-4CD0-9AC7-CE40-7ABEF16E2590}"/>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
        <p:nvSpPr>
          <p:cNvPr id="16" name="Content Placeholder 2">
            <a:extLst>
              <a:ext uri="{FF2B5EF4-FFF2-40B4-BE49-F238E27FC236}">
                <a16:creationId xmlns:a16="http://schemas.microsoft.com/office/drawing/2014/main" id="{A5441BDE-6ED6-494C-ADE3-6F5104177970}"/>
              </a:ext>
            </a:extLst>
          </p:cNvPr>
          <p:cNvSpPr txBox="1">
            <a:spLocks/>
          </p:cNvSpPr>
          <p:nvPr/>
        </p:nvSpPr>
        <p:spPr>
          <a:xfrm>
            <a:off x="457199" y="1865671"/>
            <a:ext cx="10975629" cy="453072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114300" indent="0" algn="just">
              <a:buNone/>
            </a:pPr>
            <a:r>
              <a:rPr lang="en-US" sz="2400" dirty="0">
                <a:latin typeface="Georgia" panose="02040502050405020303" pitchFamily="18" charset="0"/>
              </a:rPr>
              <a:t>This material is based upon work supported by the Office of Naval Research under Award Number N00014-22-1-2012. Any opinions, findings, and conclusions or recommendations expressed in this material are those of the authors and do not necessarily reflect the views of the Office of Naval Research</a:t>
            </a:r>
          </a:p>
        </p:txBody>
      </p:sp>
      <p:pic>
        <p:nvPicPr>
          <p:cNvPr id="17" name="Picture 16">
            <a:extLst>
              <a:ext uri="{FF2B5EF4-FFF2-40B4-BE49-F238E27FC236}">
                <a16:creationId xmlns:a16="http://schemas.microsoft.com/office/drawing/2014/main" id="{D53C8DD3-62BC-4C59-BC78-36F479D894D3}"/>
              </a:ext>
            </a:extLst>
          </p:cNvPr>
          <p:cNvPicPr>
            <a:picLocks noChangeAspect="1"/>
          </p:cNvPicPr>
          <p:nvPr/>
        </p:nvPicPr>
        <p:blipFill>
          <a:blip r:embed="rId4"/>
          <a:stretch>
            <a:fillRect/>
          </a:stretch>
        </p:blipFill>
        <p:spPr>
          <a:xfrm>
            <a:off x="3963128" y="4131033"/>
            <a:ext cx="4265744" cy="1945084"/>
          </a:xfrm>
          <a:prstGeom prst="rect">
            <a:avLst/>
          </a:prstGeom>
        </p:spPr>
      </p:pic>
    </p:spTree>
    <p:extLst>
      <p:ext uri="{BB962C8B-B14F-4D97-AF65-F5344CB8AC3E}">
        <p14:creationId xmlns:p14="http://schemas.microsoft.com/office/powerpoint/2010/main" val="3025513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54"/>
        <p:cNvGrpSpPr/>
        <p:nvPr/>
      </p:nvGrpSpPr>
      <p:grpSpPr>
        <a:xfrm>
          <a:off x="0" y="0"/>
          <a:ext cx="0" cy="0"/>
          <a:chOff x="0" y="0"/>
          <a:chExt cx="0" cy="0"/>
        </a:xfrm>
      </p:grpSpPr>
      <p:sp>
        <p:nvSpPr>
          <p:cNvPr id="455" name="Google Shape;455;p1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6" name="Google Shape;456;p18"/>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7" name="Google Shape;457;p18"/>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8" name="Google Shape;458;p18"/>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59" name="Google Shape;459;p18"/>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60" name="Google Shape;460;p18"/>
          <p:cNvSpPr/>
          <p:nvPr/>
        </p:nvSpPr>
        <p:spPr>
          <a:xfrm>
            <a:off x="8115423"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461" name="Google Shape;461;p18"/>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462" name="Google Shape;462;p18"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463" name="Google Shape;463;p18"/>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464" name="Google Shape;464;p18"/>
          <p:cNvSpPr txBox="1"/>
          <p:nvPr/>
        </p:nvSpPr>
        <p:spPr>
          <a:xfrm>
            <a:off x="1" y="2915443"/>
            <a:ext cx="12191999" cy="52318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dirty="0">
                <a:solidFill>
                  <a:schemeClr val="dk1"/>
                </a:solidFill>
                <a:latin typeface="Georgia"/>
                <a:ea typeface="Georgia"/>
                <a:cs typeface="Georgia"/>
                <a:sym typeface="Georgia"/>
              </a:rPr>
              <a:t>Thank you.</a:t>
            </a:r>
            <a:endParaRPr sz="2800" dirty="0">
              <a:solidFill>
                <a:srgbClr val="262626"/>
              </a:solidFill>
              <a:latin typeface="Georgia"/>
              <a:ea typeface="Georgia"/>
              <a:cs typeface="Georgia"/>
              <a:sym typeface="Georgia"/>
            </a:endParaRPr>
          </a:p>
        </p:txBody>
      </p:sp>
      <p:sp>
        <p:nvSpPr>
          <p:cNvPr id="2" name="Slide Number Placeholder 1">
            <a:extLst>
              <a:ext uri="{FF2B5EF4-FFF2-40B4-BE49-F238E27FC236}">
                <a16:creationId xmlns:a16="http://schemas.microsoft.com/office/drawing/2014/main" id="{D02C1542-6ED4-928D-5C28-8866003954E8}"/>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5"/>
        <p:cNvGrpSpPr/>
        <p:nvPr/>
      </p:nvGrpSpPr>
      <p:grpSpPr>
        <a:xfrm>
          <a:off x="0" y="0"/>
          <a:ext cx="0" cy="0"/>
          <a:chOff x="0" y="0"/>
          <a:chExt cx="0" cy="0"/>
        </a:xfrm>
      </p:grpSpPr>
      <p:sp>
        <p:nvSpPr>
          <p:cNvPr id="107" name="Google Shape;107;p2"/>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8" name="Google Shape;108;p2"/>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9" name="Google Shape;109;p2"/>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0" name="Google Shape;110;p2"/>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1" name="Google Shape;111;p2"/>
          <p:cNvSpPr/>
          <p:nvPr/>
        </p:nvSpPr>
        <p:spPr>
          <a:xfrm>
            <a:off x="8115423"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2" name="Google Shape;112;p2"/>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13" name="Google Shape;113;p2"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114" name="Google Shape;114;p2"/>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115" name="Google Shape;115;p2"/>
          <p:cNvSpPr/>
          <p:nvPr/>
        </p:nvSpPr>
        <p:spPr>
          <a:xfrm>
            <a:off x="5041860" y="1190542"/>
            <a:ext cx="2266014"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a:solidFill>
                  <a:schemeClr val="dk1"/>
                </a:solidFill>
                <a:latin typeface="Georgia"/>
                <a:sym typeface="Georgia"/>
              </a:rPr>
              <a:t>Introduction</a:t>
            </a:r>
            <a:endParaRPr dirty="0"/>
          </a:p>
        </p:txBody>
      </p:sp>
      <p:sp>
        <p:nvSpPr>
          <p:cNvPr id="116" name="Google Shape;116;p2"/>
          <p:cNvSpPr/>
          <p:nvPr/>
        </p:nvSpPr>
        <p:spPr>
          <a:xfrm>
            <a:off x="1308243" y="1998868"/>
            <a:ext cx="9851370" cy="461624"/>
          </a:xfrm>
          <a:prstGeom prst="rect">
            <a:avLst/>
          </a:prstGeom>
          <a:noFill/>
          <a:ln>
            <a:noFill/>
          </a:ln>
        </p:spPr>
        <p:txBody>
          <a:bodyPr spcFirstLastPara="1" wrap="square" lIns="91425" tIns="45700" rIns="91425" bIns="45700" anchor="t" anchorCtr="0">
            <a:spAutoFit/>
          </a:bodyPr>
          <a:lstStyle/>
          <a:p>
            <a:pPr marL="342900" lvl="3" indent="-342900">
              <a:buSzPts val="2000"/>
              <a:buFont typeface="Wingdings" panose="05000000000000000000" pitchFamily="2" charset="2"/>
              <a:buChar char="Ø"/>
            </a:pPr>
            <a:r>
              <a:rPr lang="en-US" altLang="en-US" sz="2400" b="1" dirty="0">
                <a:solidFill>
                  <a:schemeClr val="tx1">
                    <a:lumMod val="95000"/>
                    <a:lumOff val="5000"/>
                  </a:schemeClr>
                </a:solidFill>
                <a:latin typeface="Georgia" panose="02040502050405020303" pitchFamily="18" charset="0"/>
              </a:rPr>
              <a:t>Modern software development practices</a:t>
            </a:r>
            <a:endParaRPr lang="en-US" altLang="en-US" sz="2000" b="1" dirty="0">
              <a:solidFill>
                <a:schemeClr val="tx1">
                  <a:lumMod val="95000"/>
                  <a:lumOff val="5000"/>
                </a:schemeClr>
              </a:solidFill>
            </a:endParaRPr>
          </a:p>
        </p:txBody>
      </p:sp>
      <p:sp>
        <p:nvSpPr>
          <p:cNvPr id="2" name="Slide Number Placeholder 1">
            <a:extLst>
              <a:ext uri="{FF2B5EF4-FFF2-40B4-BE49-F238E27FC236}">
                <a16:creationId xmlns:a16="http://schemas.microsoft.com/office/drawing/2014/main" id="{F9CEC9A1-4AEF-2714-C4AA-FEA0365891A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2</a:t>
            </a:fld>
            <a:endParaRPr lang="en-US"/>
          </a:p>
        </p:txBody>
      </p:sp>
      <p:sp>
        <p:nvSpPr>
          <p:cNvPr id="14" name="Google Shape;116;p2">
            <a:extLst>
              <a:ext uri="{FF2B5EF4-FFF2-40B4-BE49-F238E27FC236}">
                <a16:creationId xmlns:a16="http://schemas.microsoft.com/office/drawing/2014/main" id="{EE995711-3D15-4937-9EBA-AA293CBFF2BA}"/>
              </a:ext>
            </a:extLst>
          </p:cNvPr>
          <p:cNvSpPr/>
          <p:nvPr/>
        </p:nvSpPr>
        <p:spPr>
          <a:xfrm>
            <a:off x="1308243" y="3781851"/>
            <a:ext cx="9851370" cy="461624"/>
          </a:xfrm>
          <a:prstGeom prst="rect">
            <a:avLst/>
          </a:prstGeom>
          <a:noFill/>
          <a:ln>
            <a:noFill/>
          </a:ln>
        </p:spPr>
        <p:txBody>
          <a:bodyPr spcFirstLastPara="1" wrap="square" lIns="91425" tIns="45700" rIns="91425" bIns="45700" anchor="t" anchorCtr="0">
            <a:spAutoFit/>
          </a:bodyPr>
          <a:lstStyle/>
          <a:p>
            <a:pPr marL="342900" lvl="3" indent="-342900">
              <a:buSzPts val="2000"/>
              <a:buFont typeface="Wingdings" panose="05000000000000000000" pitchFamily="2" charset="2"/>
              <a:buChar char="Ø"/>
            </a:pPr>
            <a:r>
              <a:rPr lang="en-US" altLang="en-US" sz="2400" b="1" dirty="0">
                <a:solidFill>
                  <a:schemeClr val="tx1">
                    <a:lumMod val="95000"/>
                    <a:lumOff val="5000"/>
                  </a:schemeClr>
                </a:solidFill>
                <a:latin typeface="Georgia" panose="02040502050405020303" pitchFamily="18" charset="0"/>
              </a:rPr>
              <a:t>Relevant past studies</a:t>
            </a:r>
          </a:p>
        </p:txBody>
      </p:sp>
      <p:sp>
        <p:nvSpPr>
          <p:cNvPr id="3" name="Rectangle 2">
            <a:extLst>
              <a:ext uri="{FF2B5EF4-FFF2-40B4-BE49-F238E27FC236}">
                <a16:creationId xmlns:a16="http://schemas.microsoft.com/office/drawing/2014/main" id="{03737054-66E0-4AEA-9E20-DE18B1AD40AF}"/>
              </a:ext>
            </a:extLst>
          </p:cNvPr>
          <p:cNvSpPr/>
          <p:nvPr/>
        </p:nvSpPr>
        <p:spPr>
          <a:xfrm>
            <a:off x="2143431" y="2459504"/>
            <a:ext cx="8740325" cy="1323439"/>
          </a:xfrm>
          <a:prstGeom prst="rect">
            <a:avLst/>
          </a:prstGeom>
        </p:spPr>
        <p:txBody>
          <a:bodyPr wrap="square">
            <a:spAutoFit/>
          </a:bodyPr>
          <a:lstStyle/>
          <a:p>
            <a:pPr marL="342900" lvl="4"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Continuous integration and continuous delivery (CI/CD)</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Allows developers to continuously integrate code in single shared repository </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Automates delivery process of product to user</a:t>
            </a:r>
          </a:p>
        </p:txBody>
      </p:sp>
      <p:sp>
        <p:nvSpPr>
          <p:cNvPr id="4" name="Rectangle 3">
            <a:extLst>
              <a:ext uri="{FF2B5EF4-FFF2-40B4-BE49-F238E27FC236}">
                <a16:creationId xmlns:a16="http://schemas.microsoft.com/office/drawing/2014/main" id="{CD7B1F7F-A927-4D4F-8E17-66D0C5FB73F9}"/>
              </a:ext>
            </a:extLst>
          </p:cNvPr>
          <p:cNvSpPr/>
          <p:nvPr/>
        </p:nvSpPr>
        <p:spPr>
          <a:xfrm>
            <a:off x="2127575" y="4263243"/>
            <a:ext cx="9140190" cy="1323439"/>
          </a:xfrm>
          <a:prstGeom prst="rect">
            <a:avLst/>
          </a:prstGeom>
        </p:spPr>
        <p:txBody>
          <a:bodyPr wrap="square">
            <a:spAutoFit/>
          </a:bodyPr>
          <a:lstStyle/>
          <a:p>
            <a:pPr marL="342900" lvl="8"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Applied Machine learning to improve different CI/CD stages</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Proposed modeling language and frameworks</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Automates delivery process of product to user</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Quantitatively guide process and product improvement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05"/>
        <p:cNvGrpSpPr/>
        <p:nvPr/>
      </p:nvGrpSpPr>
      <p:grpSpPr>
        <a:xfrm>
          <a:off x="0" y="0"/>
          <a:ext cx="0" cy="0"/>
          <a:chOff x="0" y="0"/>
          <a:chExt cx="0" cy="0"/>
        </a:xfrm>
      </p:grpSpPr>
      <p:sp>
        <p:nvSpPr>
          <p:cNvPr id="107" name="Google Shape;107;p2"/>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8" name="Google Shape;108;p2"/>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09" name="Google Shape;109;p2"/>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0" name="Google Shape;110;p2"/>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1" name="Google Shape;111;p2"/>
          <p:cNvSpPr/>
          <p:nvPr/>
        </p:nvSpPr>
        <p:spPr>
          <a:xfrm>
            <a:off x="8115423" y="6156597"/>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12" name="Google Shape;112;p2"/>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113" name="Google Shape;113;p2"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114" name="Google Shape;114;p2"/>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115" name="Google Shape;115;p2"/>
          <p:cNvSpPr/>
          <p:nvPr/>
        </p:nvSpPr>
        <p:spPr>
          <a:xfrm>
            <a:off x="5041860" y="1190542"/>
            <a:ext cx="2266014" cy="52318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a:solidFill>
                  <a:schemeClr val="dk1"/>
                </a:solidFill>
                <a:latin typeface="Georgia"/>
                <a:sym typeface="Georgia"/>
              </a:rPr>
              <a:t>Introduction</a:t>
            </a:r>
            <a:endParaRPr dirty="0"/>
          </a:p>
        </p:txBody>
      </p:sp>
      <p:sp>
        <p:nvSpPr>
          <p:cNvPr id="116" name="Google Shape;116;p2"/>
          <p:cNvSpPr/>
          <p:nvPr/>
        </p:nvSpPr>
        <p:spPr>
          <a:xfrm>
            <a:off x="1308243" y="3819060"/>
            <a:ext cx="9851370" cy="461624"/>
          </a:xfrm>
          <a:prstGeom prst="rect">
            <a:avLst/>
          </a:prstGeom>
          <a:noFill/>
          <a:ln>
            <a:noFill/>
          </a:ln>
        </p:spPr>
        <p:txBody>
          <a:bodyPr spcFirstLastPara="1" wrap="square" lIns="91425" tIns="45700" rIns="91425" bIns="45700" anchor="t" anchorCtr="0">
            <a:spAutoFit/>
          </a:bodyPr>
          <a:lstStyle/>
          <a:p>
            <a:pPr marL="342900" lvl="3" indent="-342900">
              <a:buSzPts val="2000"/>
              <a:buFont typeface="Wingdings" panose="05000000000000000000" pitchFamily="2" charset="2"/>
              <a:buChar char="Ø"/>
            </a:pPr>
            <a:r>
              <a:rPr lang="en-US" altLang="en-US" sz="2400" b="1" dirty="0">
                <a:solidFill>
                  <a:schemeClr val="tx1">
                    <a:lumMod val="95000"/>
                    <a:lumOff val="5000"/>
                  </a:schemeClr>
                </a:solidFill>
                <a:latin typeface="Georgia" panose="02040502050405020303" pitchFamily="18" charset="0"/>
              </a:rPr>
              <a:t>Contributions</a:t>
            </a:r>
            <a:endParaRPr lang="en-US" altLang="en-US" sz="2000" b="1" dirty="0">
              <a:solidFill>
                <a:schemeClr val="tx1">
                  <a:lumMod val="95000"/>
                  <a:lumOff val="5000"/>
                </a:schemeClr>
              </a:solidFill>
            </a:endParaRPr>
          </a:p>
        </p:txBody>
      </p:sp>
      <p:sp>
        <p:nvSpPr>
          <p:cNvPr id="2" name="Slide Number Placeholder 1">
            <a:extLst>
              <a:ext uri="{FF2B5EF4-FFF2-40B4-BE49-F238E27FC236}">
                <a16:creationId xmlns:a16="http://schemas.microsoft.com/office/drawing/2014/main" id="{F9CEC9A1-4AEF-2714-C4AA-FEA0365891A7}"/>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
        <p:nvSpPr>
          <p:cNvPr id="3" name="Rectangle 2">
            <a:extLst>
              <a:ext uri="{FF2B5EF4-FFF2-40B4-BE49-F238E27FC236}">
                <a16:creationId xmlns:a16="http://schemas.microsoft.com/office/drawing/2014/main" id="{A681C28E-61D6-4AB8-8339-C176E2052B7D}"/>
              </a:ext>
            </a:extLst>
          </p:cNvPr>
          <p:cNvSpPr/>
          <p:nvPr/>
        </p:nvSpPr>
        <p:spPr>
          <a:xfrm>
            <a:off x="1641987" y="4296994"/>
            <a:ext cx="9517626" cy="1631216"/>
          </a:xfrm>
          <a:prstGeom prst="rect">
            <a:avLst/>
          </a:prstGeom>
        </p:spPr>
        <p:txBody>
          <a:bodyPr wrap="square">
            <a:spAutoFit/>
          </a:bodyPr>
          <a:lstStyle/>
          <a:p>
            <a:pPr marL="342900" lvl="1"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Developed a Petri net model for the CI/CD pipeline</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Proposed an enhanced model </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Performed test based on probability of successful product delivery</a:t>
            </a:r>
          </a:p>
          <a:p>
            <a:pPr marL="342900" lvl="2" indent="-342900" algn="just">
              <a:buFont typeface="Wingdings" panose="05000000000000000000" pitchFamily="2" charset="2"/>
              <a:buChar char="Ø"/>
            </a:pPr>
            <a:r>
              <a:rPr lang="en-US" altLang="en-US" sz="2000" dirty="0">
                <a:solidFill>
                  <a:schemeClr val="tx1">
                    <a:lumMod val="95000"/>
                    <a:lumOff val="5000"/>
                  </a:schemeClr>
                </a:solidFill>
                <a:latin typeface="Georgia" panose="02040502050405020303" pitchFamily="18" charset="0"/>
              </a:rPr>
              <a:t>Sensitivity analysis to identify which stage can impact the process performance most</a:t>
            </a:r>
          </a:p>
        </p:txBody>
      </p:sp>
      <p:sp>
        <p:nvSpPr>
          <p:cNvPr id="16" name="TextBox 15">
            <a:extLst>
              <a:ext uri="{FF2B5EF4-FFF2-40B4-BE49-F238E27FC236}">
                <a16:creationId xmlns:a16="http://schemas.microsoft.com/office/drawing/2014/main" id="{AD28AE3A-C7BD-497F-9D35-9810006559A4}"/>
              </a:ext>
            </a:extLst>
          </p:cNvPr>
          <p:cNvSpPr txBox="1"/>
          <p:nvPr/>
        </p:nvSpPr>
        <p:spPr>
          <a:xfrm>
            <a:off x="1651819" y="2278349"/>
            <a:ext cx="9206678" cy="1015663"/>
          </a:xfrm>
          <a:prstGeom prst="rect">
            <a:avLst/>
          </a:prstGeom>
          <a:noFill/>
        </p:spPr>
        <p:txBody>
          <a:bodyPr wrap="square" rtlCol="0">
            <a:spAutoFit/>
          </a:bodyPr>
          <a:lstStyle/>
          <a:p>
            <a:pPr algn="just"/>
            <a:r>
              <a:rPr lang="en-US" sz="2000" dirty="0">
                <a:solidFill>
                  <a:srgbClr val="FF0000"/>
                </a:solidFill>
                <a:latin typeface="Georgia" panose="02040502050405020303" pitchFamily="18" charset="0"/>
              </a:rPr>
              <a:t>A comprehensive model of the CI/CD pipeline is needed to establish baseline measurements of process effectiveness and efficiency as well as guide process improvement efforts</a:t>
            </a:r>
            <a:endParaRPr lang="en-US" dirty="0"/>
          </a:p>
        </p:txBody>
      </p:sp>
    </p:spTree>
    <p:extLst>
      <p:ext uri="{BB962C8B-B14F-4D97-AF65-F5344CB8AC3E}">
        <p14:creationId xmlns:p14="http://schemas.microsoft.com/office/powerpoint/2010/main" val="1955592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37"/>
        <p:cNvGrpSpPr/>
        <p:nvPr/>
      </p:nvGrpSpPr>
      <p:grpSpPr>
        <a:xfrm>
          <a:off x="0" y="0"/>
          <a:ext cx="0" cy="0"/>
          <a:chOff x="0" y="0"/>
          <a:chExt cx="0" cy="0"/>
        </a:xfrm>
      </p:grpSpPr>
      <p:sp>
        <p:nvSpPr>
          <p:cNvPr id="139" name="Google Shape;139;p4"/>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0" name="Google Shape;140;p4"/>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1" name="Google Shape;141;p4"/>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42" name="Google Shape;142;p4"/>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45" name="Google Shape;145;p4"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146" name="Google Shape;146;p4"/>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2" name="Content Placeholder 2">
            <a:extLst>
              <a:ext uri="{FF2B5EF4-FFF2-40B4-BE49-F238E27FC236}">
                <a16:creationId xmlns:a16="http://schemas.microsoft.com/office/drawing/2014/main" id="{5AFBB79D-71F1-A67E-7685-7E35CDCC7085}"/>
              </a:ext>
            </a:extLst>
          </p:cNvPr>
          <p:cNvSpPr txBox="1">
            <a:spLocks noChangeArrowheads="1"/>
          </p:cNvSpPr>
          <p:nvPr/>
        </p:nvSpPr>
        <p:spPr bwMode="auto">
          <a:xfrm>
            <a:off x="143503" y="1639074"/>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P1:</a:t>
            </a:r>
          </a:p>
          <a:p>
            <a:pPr marL="0" indent="0">
              <a:buNone/>
            </a:pPr>
            <a:r>
              <a:rPr lang="en-US" altLang="en-US" sz="2000" dirty="0">
                <a:latin typeface="Georgia" panose="02040502050405020303" pitchFamily="18" charset="0"/>
              </a:rPr>
              <a:t>Creation of unique coding </a:t>
            </a:r>
          </a:p>
          <a:p>
            <a:pPr marL="0" indent="0">
              <a:buNone/>
            </a:pPr>
            <a:r>
              <a:rPr lang="en-US" altLang="en-US" sz="2000" dirty="0">
                <a:latin typeface="Georgia" panose="02040502050405020303" pitchFamily="18" charset="0"/>
              </a:rPr>
              <a:t>Branch.</a:t>
            </a:r>
          </a:p>
        </p:txBody>
      </p:sp>
      <p:sp>
        <p:nvSpPr>
          <p:cNvPr id="3" name="Content Placeholder 2">
            <a:extLst>
              <a:ext uri="{FF2B5EF4-FFF2-40B4-BE49-F238E27FC236}">
                <a16:creationId xmlns:a16="http://schemas.microsoft.com/office/drawing/2014/main" id="{76A8015B-0BB8-A16A-4FAF-C0D5F2B9413F}"/>
              </a:ext>
            </a:extLst>
          </p:cNvPr>
          <p:cNvSpPr txBox="1">
            <a:spLocks noChangeArrowheads="1"/>
          </p:cNvSpPr>
          <p:nvPr/>
        </p:nvSpPr>
        <p:spPr bwMode="auto">
          <a:xfrm>
            <a:off x="143503" y="1647151"/>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P2:</a:t>
            </a:r>
          </a:p>
          <a:p>
            <a:pPr marL="0" indent="0">
              <a:buNone/>
            </a:pPr>
            <a:r>
              <a:rPr lang="en-US" altLang="en-US" sz="2000" dirty="0">
                <a:latin typeface="Georgia" panose="02040502050405020303" pitchFamily="18" charset="0"/>
              </a:rPr>
              <a:t>Push code to version control.</a:t>
            </a:r>
          </a:p>
        </p:txBody>
      </p:sp>
      <p:sp>
        <p:nvSpPr>
          <p:cNvPr id="4" name="Content Placeholder 2">
            <a:extLst>
              <a:ext uri="{FF2B5EF4-FFF2-40B4-BE49-F238E27FC236}">
                <a16:creationId xmlns:a16="http://schemas.microsoft.com/office/drawing/2014/main" id="{FA3D4EAC-0246-0046-D889-E92B358FD8CC}"/>
              </a:ext>
            </a:extLst>
          </p:cNvPr>
          <p:cNvSpPr txBox="1">
            <a:spLocks noChangeArrowheads="1"/>
          </p:cNvSpPr>
          <p:nvPr/>
        </p:nvSpPr>
        <p:spPr bwMode="auto">
          <a:xfrm>
            <a:off x="130623" y="1653417"/>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P3:</a:t>
            </a:r>
          </a:p>
          <a:p>
            <a:pPr marL="0" indent="0">
              <a:buNone/>
            </a:pPr>
            <a:r>
              <a:rPr lang="en-US" altLang="en-US" sz="2000" dirty="0">
                <a:latin typeface="Georgia" panose="02040502050405020303" pitchFamily="18" charset="0"/>
              </a:rPr>
              <a:t>Compile code and execute tests.</a:t>
            </a:r>
          </a:p>
        </p:txBody>
      </p:sp>
      <p:sp>
        <p:nvSpPr>
          <p:cNvPr id="5" name="Content Placeholder 2">
            <a:extLst>
              <a:ext uri="{FF2B5EF4-FFF2-40B4-BE49-F238E27FC236}">
                <a16:creationId xmlns:a16="http://schemas.microsoft.com/office/drawing/2014/main" id="{5624B69D-2C4A-5C27-AA7B-A5E2E6F1BE4C}"/>
              </a:ext>
            </a:extLst>
          </p:cNvPr>
          <p:cNvSpPr txBox="1">
            <a:spLocks noChangeArrowheads="1"/>
          </p:cNvSpPr>
          <p:nvPr/>
        </p:nvSpPr>
        <p:spPr bwMode="auto">
          <a:xfrm>
            <a:off x="137063" y="1646919"/>
            <a:ext cx="2819400" cy="1656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P4:</a:t>
            </a:r>
          </a:p>
          <a:p>
            <a:pPr marL="0" indent="0">
              <a:buNone/>
            </a:pPr>
            <a:r>
              <a:rPr lang="en-US" altLang="en-US" sz="2000" dirty="0">
                <a:latin typeface="Georgia" panose="02040502050405020303" pitchFamily="18" charset="0"/>
              </a:rPr>
              <a:t>Ensure software produces expected results</a:t>
            </a:r>
          </a:p>
        </p:txBody>
      </p:sp>
      <p:sp>
        <p:nvSpPr>
          <p:cNvPr id="6" name="Content Placeholder 2">
            <a:extLst>
              <a:ext uri="{FF2B5EF4-FFF2-40B4-BE49-F238E27FC236}">
                <a16:creationId xmlns:a16="http://schemas.microsoft.com/office/drawing/2014/main" id="{6B30B14A-3C9E-2C01-B7BB-82BCBCE3827D}"/>
              </a:ext>
            </a:extLst>
          </p:cNvPr>
          <p:cNvSpPr txBox="1">
            <a:spLocks noChangeArrowheads="1"/>
          </p:cNvSpPr>
          <p:nvPr/>
        </p:nvSpPr>
        <p:spPr bwMode="auto">
          <a:xfrm>
            <a:off x="121224" y="1653417"/>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P5:</a:t>
            </a:r>
          </a:p>
          <a:p>
            <a:pPr marL="0" indent="0">
              <a:buNone/>
            </a:pPr>
            <a:r>
              <a:rPr lang="en-US" altLang="en-US" sz="2000" dirty="0">
                <a:latin typeface="Georgia" panose="02040502050405020303" pitchFamily="18" charset="0"/>
              </a:rPr>
              <a:t>Test performance of entire software.</a:t>
            </a:r>
          </a:p>
        </p:txBody>
      </p:sp>
      <p:sp>
        <p:nvSpPr>
          <p:cNvPr id="7" name="Content Placeholder 2">
            <a:extLst>
              <a:ext uri="{FF2B5EF4-FFF2-40B4-BE49-F238E27FC236}">
                <a16:creationId xmlns:a16="http://schemas.microsoft.com/office/drawing/2014/main" id="{69159118-3D2A-235C-C639-56804B54D5AE}"/>
              </a:ext>
            </a:extLst>
          </p:cNvPr>
          <p:cNvSpPr txBox="1">
            <a:spLocks noChangeArrowheads="1"/>
          </p:cNvSpPr>
          <p:nvPr/>
        </p:nvSpPr>
        <p:spPr bwMode="auto">
          <a:xfrm>
            <a:off x="115390" y="1678274"/>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P7:</a:t>
            </a:r>
          </a:p>
          <a:p>
            <a:pPr marL="0" indent="0">
              <a:buNone/>
            </a:pPr>
            <a:r>
              <a:rPr lang="en-US" altLang="en-US" sz="2000" dirty="0">
                <a:latin typeface="Georgia" panose="02040502050405020303" pitchFamily="18" charset="0"/>
              </a:rPr>
              <a:t>Reviewer provides feedback from user perspective</a:t>
            </a:r>
          </a:p>
        </p:txBody>
      </p:sp>
      <p:sp>
        <p:nvSpPr>
          <p:cNvPr id="8" name="Content Placeholder 2">
            <a:extLst>
              <a:ext uri="{FF2B5EF4-FFF2-40B4-BE49-F238E27FC236}">
                <a16:creationId xmlns:a16="http://schemas.microsoft.com/office/drawing/2014/main" id="{2CA69332-C888-DF78-BF3E-3A08D8DF267E}"/>
              </a:ext>
            </a:extLst>
          </p:cNvPr>
          <p:cNvSpPr txBox="1">
            <a:spLocks noChangeArrowheads="1"/>
          </p:cNvSpPr>
          <p:nvPr/>
        </p:nvSpPr>
        <p:spPr bwMode="auto">
          <a:xfrm>
            <a:off x="124444" y="1673609"/>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P8:</a:t>
            </a:r>
          </a:p>
          <a:p>
            <a:pPr marL="0" indent="0">
              <a:buNone/>
            </a:pPr>
            <a:r>
              <a:rPr lang="en-US" altLang="en-US" sz="2000" dirty="0">
                <a:latin typeface="Georgia" panose="02040502050405020303" pitchFamily="18" charset="0"/>
              </a:rPr>
              <a:t>Test application in working environment.</a:t>
            </a:r>
          </a:p>
        </p:txBody>
      </p:sp>
      <p:sp>
        <p:nvSpPr>
          <p:cNvPr id="9" name="Content Placeholder 2">
            <a:extLst>
              <a:ext uri="{FF2B5EF4-FFF2-40B4-BE49-F238E27FC236}">
                <a16:creationId xmlns:a16="http://schemas.microsoft.com/office/drawing/2014/main" id="{CE5CD2F7-591D-51D6-B814-7B31DA9043B3}"/>
              </a:ext>
            </a:extLst>
          </p:cNvPr>
          <p:cNvSpPr txBox="1">
            <a:spLocks noChangeArrowheads="1"/>
          </p:cNvSpPr>
          <p:nvPr/>
        </p:nvSpPr>
        <p:spPr bwMode="auto">
          <a:xfrm>
            <a:off x="127962" y="1651815"/>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P9:</a:t>
            </a:r>
          </a:p>
          <a:p>
            <a:pPr marL="0" indent="0">
              <a:buNone/>
            </a:pPr>
            <a:r>
              <a:rPr lang="en-US" altLang="en-US" sz="2000" dirty="0">
                <a:latin typeface="Georgia" panose="02040502050405020303" pitchFamily="18" charset="0"/>
              </a:rPr>
              <a:t>Software deployed to production.</a:t>
            </a:r>
          </a:p>
          <a:p>
            <a:pPr marL="0" indent="0">
              <a:buNone/>
            </a:pPr>
            <a:endParaRPr lang="en-US" altLang="en-US" sz="2000" dirty="0">
              <a:latin typeface="Georgia" panose="02040502050405020303" pitchFamily="18" charset="0"/>
            </a:endParaRPr>
          </a:p>
        </p:txBody>
      </p:sp>
      <p:sp>
        <p:nvSpPr>
          <p:cNvPr id="10" name="Content Placeholder 2">
            <a:extLst>
              <a:ext uri="{FF2B5EF4-FFF2-40B4-BE49-F238E27FC236}">
                <a16:creationId xmlns:a16="http://schemas.microsoft.com/office/drawing/2014/main" id="{FB489BF1-486F-E7B3-787F-569CD830F717}"/>
              </a:ext>
            </a:extLst>
          </p:cNvPr>
          <p:cNvSpPr txBox="1">
            <a:spLocks noChangeArrowheads="1"/>
          </p:cNvSpPr>
          <p:nvPr/>
        </p:nvSpPr>
        <p:spPr bwMode="auto">
          <a:xfrm>
            <a:off x="121224" y="1673610"/>
            <a:ext cx="2718758"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P6:</a:t>
            </a:r>
          </a:p>
          <a:p>
            <a:pPr marL="0" indent="0">
              <a:buNone/>
            </a:pPr>
            <a:r>
              <a:rPr lang="en-US" altLang="en-US" sz="2000" dirty="0">
                <a:latin typeface="Georgia" panose="02040502050405020303" pitchFamily="18" charset="0"/>
              </a:rPr>
              <a:t>Compile code to a file format</a:t>
            </a:r>
          </a:p>
        </p:txBody>
      </p:sp>
      <p:sp>
        <p:nvSpPr>
          <p:cNvPr id="11" name="Content Placeholder 2">
            <a:extLst>
              <a:ext uri="{FF2B5EF4-FFF2-40B4-BE49-F238E27FC236}">
                <a16:creationId xmlns:a16="http://schemas.microsoft.com/office/drawing/2014/main" id="{02A9747C-5873-499D-4746-7601B4B60FD6}"/>
              </a:ext>
            </a:extLst>
          </p:cNvPr>
          <p:cNvSpPr txBox="1">
            <a:spLocks noChangeArrowheads="1"/>
          </p:cNvSpPr>
          <p:nvPr/>
        </p:nvSpPr>
        <p:spPr bwMode="auto">
          <a:xfrm>
            <a:off x="143503" y="1657409"/>
            <a:ext cx="2819400" cy="1184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accent1"/>
              </a:buClr>
              <a:buSzPct val="65000"/>
              <a:buFont typeface="Wingdings" panose="05000000000000000000" pitchFamily="2" charset="2"/>
              <a:buChar char="n"/>
              <a:defRPr sz="3000" kern="12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1"/>
              </a:buClr>
              <a:buSzPct val="60000"/>
              <a:buFont typeface="Wingdings" panose="05000000000000000000" pitchFamily="2" charset="2"/>
              <a:buChar char="q"/>
              <a:defRPr sz="2600" kern="1200">
                <a:solidFill>
                  <a:schemeClr val="tx1"/>
                </a:solidFill>
                <a:latin typeface="+mn-lt"/>
                <a:ea typeface="+mn-ea"/>
                <a:cs typeface="+mn-cs"/>
              </a:defRPr>
            </a:lvl2pPr>
            <a:lvl3pPr marL="1022350" indent="-350838" algn="l" rtl="0" eaLnBrk="0" fontAlgn="base" hangingPunct="0">
              <a:spcBef>
                <a:spcPct val="20000"/>
              </a:spcBef>
              <a:spcAft>
                <a:spcPct val="0"/>
              </a:spcAft>
              <a:buClr>
                <a:schemeClr val="accent1"/>
              </a:buClr>
              <a:buSzPct val="65000"/>
              <a:buFont typeface="Wingdings" panose="05000000000000000000" pitchFamily="2" charset="2"/>
              <a:buChar char="n"/>
              <a:defRPr sz="2200" kern="1200">
                <a:solidFill>
                  <a:schemeClr val="tx1"/>
                </a:solidFill>
                <a:latin typeface="+mn-lt"/>
                <a:ea typeface="+mn-ea"/>
                <a:cs typeface="+mn-cs"/>
              </a:defRPr>
            </a:lvl3pPr>
            <a:lvl4pPr marL="1339850" indent="-315913" algn="l" rtl="0" eaLnBrk="0" fontAlgn="base" hangingPunct="0">
              <a:spcBef>
                <a:spcPct val="20000"/>
              </a:spcBef>
              <a:spcAft>
                <a:spcPct val="0"/>
              </a:spcAft>
              <a:buClr>
                <a:schemeClr val="accent1"/>
              </a:buClr>
              <a:buSzPct val="70000"/>
              <a:buFont typeface="Wingdings" panose="05000000000000000000" pitchFamily="2" charset="2"/>
              <a:buChar char="q"/>
              <a:defRPr sz="2000" kern="1200">
                <a:solidFill>
                  <a:schemeClr val="tx1"/>
                </a:solidFill>
                <a:latin typeface="+mn-lt"/>
                <a:ea typeface="+mn-ea"/>
                <a:cs typeface="+mn-cs"/>
              </a:defRPr>
            </a:lvl4pPr>
            <a:lvl5pPr marL="1681163" indent="-339725" algn="l" rtl="0" eaLnBrk="0" fontAlgn="base" hangingPunct="0">
              <a:spcBef>
                <a:spcPct val="20000"/>
              </a:spcBef>
              <a:spcAft>
                <a:spcPct val="0"/>
              </a:spcAft>
              <a:buClr>
                <a:schemeClr val="accent1"/>
              </a:buClr>
              <a:buSzPct val="75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2800" dirty="0">
                <a:latin typeface="Georgia" panose="02040502050405020303" pitchFamily="18" charset="0"/>
              </a:rPr>
              <a:t>State P10:</a:t>
            </a:r>
          </a:p>
          <a:p>
            <a:pPr marL="0" indent="0">
              <a:buNone/>
            </a:pPr>
            <a:r>
              <a:rPr lang="en-US" altLang="en-US" sz="2000" dirty="0">
                <a:latin typeface="Georgia" panose="02040502050405020303" pitchFamily="18" charset="0"/>
              </a:rPr>
              <a:t>Software released to customer.</a:t>
            </a:r>
          </a:p>
        </p:txBody>
      </p:sp>
      <p:sp>
        <p:nvSpPr>
          <p:cNvPr id="12" name="Rectangle 11">
            <a:extLst>
              <a:ext uri="{FF2B5EF4-FFF2-40B4-BE49-F238E27FC236}">
                <a16:creationId xmlns:a16="http://schemas.microsoft.com/office/drawing/2014/main" id="{76F4E0EA-35AC-8496-7552-A1175F0F03E5}"/>
              </a:ext>
            </a:extLst>
          </p:cNvPr>
          <p:cNvSpPr/>
          <p:nvPr/>
        </p:nvSpPr>
        <p:spPr>
          <a:xfrm>
            <a:off x="6336675" y="1925874"/>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(P1) </a:t>
            </a:r>
          </a:p>
          <a:p>
            <a:pPr algn="ctr"/>
            <a:r>
              <a:rPr lang="en-US" sz="1400" dirty="0">
                <a:latin typeface="Georgia" panose="02040502050405020303" pitchFamily="18" charset="0"/>
              </a:rPr>
              <a:t>Developers</a:t>
            </a:r>
          </a:p>
        </p:txBody>
      </p:sp>
      <p:sp>
        <p:nvSpPr>
          <p:cNvPr id="13" name="Rectangle 12">
            <a:extLst>
              <a:ext uri="{FF2B5EF4-FFF2-40B4-BE49-F238E27FC236}">
                <a16:creationId xmlns:a16="http://schemas.microsoft.com/office/drawing/2014/main" id="{548A6243-E3E6-6628-ECBE-3405D3F2FAC9}"/>
              </a:ext>
            </a:extLst>
          </p:cNvPr>
          <p:cNvSpPr/>
          <p:nvPr/>
        </p:nvSpPr>
        <p:spPr>
          <a:xfrm>
            <a:off x="6343115" y="2932318"/>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(P2) </a:t>
            </a:r>
          </a:p>
          <a:p>
            <a:pPr algn="ctr"/>
            <a:r>
              <a:rPr lang="en-US" sz="1400" dirty="0">
                <a:latin typeface="Georgia" panose="02040502050405020303" pitchFamily="18" charset="0"/>
              </a:rPr>
              <a:t>Version Control</a:t>
            </a:r>
          </a:p>
        </p:txBody>
      </p:sp>
      <p:sp>
        <p:nvSpPr>
          <p:cNvPr id="14" name="Rectangle 13">
            <a:extLst>
              <a:ext uri="{FF2B5EF4-FFF2-40B4-BE49-F238E27FC236}">
                <a16:creationId xmlns:a16="http://schemas.microsoft.com/office/drawing/2014/main" id="{8EBD64D2-B795-6499-91DA-D8C1072A7044}"/>
              </a:ext>
            </a:extLst>
          </p:cNvPr>
          <p:cNvSpPr/>
          <p:nvPr/>
        </p:nvSpPr>
        <p:spPr>
          <a:xfrm>
            <a:off x="5492125" y="3954385"/>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(P4) </a:t>
            </a:r>
          </a:p>
          <a:p>
            <a:pPr algn="ctr"/>
            <a:r>
              <a:rPr lang="en-US" sz="1400" dirty="0">
                <a:latin typeface="Georgia" panose="02040502050405020303" pitchFamily="18" charset="0"/>
              </a:rPr>
              <a:t>Unit Test</a:t>
            </a:r>
          </a:p>
        </p:txBody>
      </p:sp>
      <p:sp>
        <p:nvSpPr>
          <p:cNvPr id="15" name="Rectangle 14">
            <a:extLst>
              <a:ext uri="{FF2B5EF4-FFF2-40B4-BE49-F238E27FC236}">
                <a16:creationId xmlns:a16="http://schemas.microsoft.com/office/drawing/2014/main" id="{251F4EFB-71D2-156C-4AD1-2DB50EDDBE0C}"/>
              </a:ext>
            </a:extLst>
          </p:cNvPr>
          <p:cNvSpPr/>
          <p:nvPr/>
        </p:nvSpPr>
        <p:spPr>
          <a:xfrm>
            <a:off x="5487988" y="4982402"/>
            <a:ext cx="2118777"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(P9) </a:t>
            </a:r>
          </a:p>
          <a:p>
            <a:pPr algn="ctr"/>
            <a:r>
              <a:rPr lang="en-US" sz="1400" dirty="0">
                <a:latin typeface="Georgia" panose="02040502050405020303" pitchFamily="18" charset="0"/>
              </a:rPr>
              <a:t>Deploy in Production</a:t>
            </a:r>
          </a:p>
        </p:txBody>
      </p:sp>
      <p:sp>
        <p:nvSpPr>
          <p:cNvPr id="16" name="Rectangle 15">
            <a:extLst>
              <a:ext uri="{FF2B5EF4-FFF2-40B4-BE49-F238E27FC236}">
                <a16:creationId xmlns:a16="http://schemas.microsoft.com/office/drawing/2014/main" id="{9483C196-4632-F38C-CE80-824B022B0B13}"/>
              </a:ext>
            </a:extLst>
          </p:cNvPr>
          <p:cNvSpPr/>
          <p:nvPr/>
        </p:nvSpPr>
        <p:spPr>
          <a:xfrm>
            <a:off x="7712784" y="3954385"/>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(P5) </a:t>
            </a:r>
          </a:p>
          <a:p>
            <a:pPr algn="ctr"/>
            <a:r>
              <a:rPr lang="en-US" sz="1400" dirty="0">
                <a:latin typeface="Georgia" panose="02040502050405020303" pitchFamily="18" charset="0"/>
              </a:rPr>
              <a:t>Integration Test</a:t>
            </a:r>
          </a:p>
        </p:txBody>
      </p:sp>
      <p:sp>
        <p:nvSpPr>
          <p:cNvPr id="17" name="Rectangle 16">
            <a:extLst>
              <a:ext uri="{FF2B5EF4-FFF2-40B4-BE49-F238E27FC236}">
                <a16:creationId xmlns:a16="http://schemas.microsoft.com/office/drawing/2014/main" id="{3BC93BD7-78CA-E5CD-D738-5360C8BC27FC}"/>
              </a:ext>
            </a:extLst>
          </p:cNvPr>
          <p:cNvSpPr/>
          <p:nvPr/>
        </p:nvSpPr>
        <p:spPr>
          <a:xfrm>
            <a:off x="7947824" y="4982402"/>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(P8) </a:t>
            </a:r>
          </a:p>
          <a:p>
            <a:pPr algn="ctr"/>
            <a:r>
              <a:rPr lang="en-US" sz="1400" dirty="0">
                <a:latin typeface="Georgia" panose="02040502050405020303" pitchFamily="18" charset="0"/>
              </a:rPr>
              <a:t>Auto Test</a:t>
            </a:r>
          </a:p>
        </p:txBody>
      </p:sp>
      <p:sp>
        <p:nvSpPr>
          <p:cNvPr id="18" name="Rectangle 17">
            <a:extLst>
              <a:ext uri="{FF2B5EF4-FFF2-40B4-BE49-F238E27FC236}">
                <a16:creationId xmlns:a16="http://schemas.microsoft.com/office/drawing/2014/main" id="{DD4206A8-4B12-890A-274C-1E13F7CA3B7C}"/>
              </a:ext>
            </a:extLst>
          </p:cNvPr>
          <p:cNvSpPr/>
          <p:nvPr/>
        </p:nvSpPr>
        <p:spPr>
          <a:xfrm>
            <a:off x="9921346" y="3954385"/>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(P6) </a:t>
            </a:r>
          </a:p>
          <a:p>
            <a:pPr algn="ctr"/>
            <a:r>
              <a:rPr lang="en-US" sz="1400" dirty="0">
                <a:latin typeface="Georgia" panose="02040502050405020303" pitchFamily="18" charset="0"/>
              </a:rPr>
              <a:t>Packaging</a:t>
            </a:r>
          </a:p>
        </p:txBody>
      </p:sp>
      <p:sp>
        <p:nvSpPr>
          <p:cNvPr id="19" name="Rectangle 18">
            <a:extLst>
              <a:ext uri="{FF2B5EF4-FFF2-40B4-BE49-F238E27FC236}">
                <a16:creationId xmlns:a16="http://schemas.microsoft.com/office/drawing/2014/main" id="{E24B61C2-3E80-F088-92D6-4D7F41804843}"/>
              </a:ext>
            </a:extLst>
          </p:cNvPr>
          <p:cNvSpPr/>
          <p:nvPr/>
        </p:nvSpPr>
        <p:spPr>
          <a:xfrm>
            <a:off x="9927786" y="4982402"/>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(P7) </a:t>
            </a:r>
          </a:p>
          <a:p>
            <a:pPr algn="ctr"/>
            <a:r>
              <a:rPr lang="en-US" sz="1400" dirty="0">
                <a:latin typeface="Georgia" panose="02040502050405020303" pitchFamily="18" charset="0"/>
              </a:rPr>
              <a:t>Acceptance Test</a:t>
            </a:r>
          </a:p>
        </p:txBody>
      </p:sp>
      <p:sp>
        <p:nvSpPr>
          <p:cNvPr id="20" name="Rectangle 19">
            <a:extLst>
              <a:ext uri="{FF2B5EF4-FFF2-40B4-BE49-F238E27FC236}">
                <a16:creationId xmlns:a16="http://schemas.microsoft.com/office/drawing/2014/main" id="{796E0824-1804-8163-8134-F3C7C2D52B42}"/>
              </a:ext>
            </a:extLst>
          </p:cNvPr>
          <p:cNvSpPr/>
          <p:nvPr/>
        </p:nvSpPr>
        <p:spPr>
          <a:xfrm>
            <a:off x="3500439" y="3954385"/>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(P3) </a:t>
            </a:r>
          </a:p>
          <a:p>
            <a:pPr algn="ctr"/>
            <a:r>
              <a:rPr lang="en-US" sz="1400" dirty="0">
                <a:latin typeface="Georgia" panose="02040502050405020303" pitchFamily="18" charset="0"/>
              </a:rPr>
              <a:t>Build</a:t>
            </a:r>
          </a:p>
        </p:txBody>
      </p:sp>
      <p:sp>
        <p:nvSpPr>
          <p:cNvPr id="21" name="Rectangle 20">
            <a:extLst>
              <a:ext uri="{FF2B5EF4-FFF2-40B4-BE49-F238E27FC236}">
                <a16:creationId xmlns:a16="http://schemas.microsoft.com/office/drawing/2014/main" id="{4F6642E5-7491-86E5-1810-61589ECED592}"/>
              </a:ext>
            </a:extLst>
          </p:cNvPr>
          <p:cNvSpPr/>
          <p:nvPr/>
        </p:nvSpPr>
        <p:spPr>
          <a:xfrm>
            <a:off x="3481332" y="4982402"/>
            <a:ext cx="1689100" cy="646295"/>
          </a:xfrm>
          <a:prstGeom prst="rect">
            <a:avLst/>
          </a:prstGeom>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1400" dirty="0">
                <a:latin typeface="Georgia" panose="02040502050405020303" pitchFamily="18" charset="0"/>
              </a:rPr>
              <a:t>(P10) </a:t>
            </a:r>
          </a:p>
          <a:p>
            <a:pPr algn="ctr"/>
            <a:r>
              <a:rPr lang="en-US" sz="1400" dirty="0">
                <a:latin typeface="Georgia" panose="02040502050405020303" pitchFamily="18" charset="0"/>
              </a:rPr>
              <a:t>Product user</a:t>
            </a:r>
          </a:p>
        </p:txBody>
      </p:sp>
      <p:cxnSp>
        <p:nvCxnSpPr>
          <p:cNvPr id="22" name="Straight Arrow Connector 21">
            <a:extLst>
              <a:ext uri="{FF2B5EF4-FFF2-40B4-BE49-F238E27FC236}">
                <a16:creationId xmlns:a16="http://schemas.microsoft.com/office/drawing/2014/main" id="{D8709020-A0AF-AE25-F2F4-7C89BE5AC188}"/>
              </a:ext>
            </a:extLst>
          </p:cNvPr>
          <p:cNvCxnSpPr>
            <a:cxnSpLocks/>
          </p:cNvCxnSpPr>
          <p:nvPr/>
        </p:nvCxnSpPr>
        <p:spPr>
          <a:xfrm>
            <a:off x="7066925" y="2572169"/>
            <a:ext cx="6440" cy="36014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3" name="Straight Arrow Connector 22">
            <a:extLst>
              <a:ext uri="{FF2B5EF4-FFF2-40B4-BE49-F238E27FC236}">
                <a16:creationId xmlns:a16="http://schemas.microsoft.com/office/drawing/2014/main" id="{6DBEF287-52F7-6A00-DA86-F7BAB3D9C608}"/>
              </a:ext>
            </a:extLst>
          </p:cNvPr>
          <p:cNvCxnSpPr>
            <a:cxnSpLocks/>
          </p:cNvCxnSpPr>
          <p:nvPr/>
        </p:nvCxnSpPr>
        <p:spPr>
          <a:xfrm flipV="1">
            <a:off x="7240588" y="2572169"/>
            <a:ext cx="0" cy="360149"/>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4" name="Elbow Connector 23">
            <a:extLst>
              <a:ext uri="{FF2B5EF4-FFF2-40B4-BE49-F238E27FC236}">
                <a16:creationId xmlns:a16="http://schemas.microsoft.com/office/drawing/2014/main" id="{52BBD943-06C4-E47C-F3B9-5819AD81AA01}"/>
              </a:ext>
            </a:extLst>
          </p:cNvPr>
          <p:cNvCxnSpPr>
            <a:cxnSpLocks/>
            <a:stCxn id="13" idx="1"/>
            <a:endCxn id="20" idx="0"/>
          </p:cNvCxnSpPr>
          <p:nvPr/>
        </p:nvCxnSpPr>
        <p:spPr>
          <a:xfrm rot="10800000" flipV="1">
            <a:off x="4344989" y="3255465"/>
            <a:ext cx="1998126" cy="698919"/>
          </a:xfrm>
          <a:prstGeom prst="bentConnector2">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5" name="Straight Arrow Connector 24">
            <a:extLst>
              <a:ext uri="{FF2B5EF4-FFF2-40B4-BE49-F238E27FC236}">
                <a16:creationId xmlns:a16="http://schemas.microsoft.com/office/drawing/2014/main" id="{91ECCEB8-A470-534C-B533-1354F2D1F4C6}"/>
              </a:ext>
            </a:extLst>
          </p:cNvPr>
          <p:cNvCxnSpPr>
            <a:cxnSpLocks/>
          </p:cNvCxnSpPr>
          <p:nvPr/>
        </p:nvCxnSpPr>
        <p:spPr>
          <a:xfrm>
            <a:off x="5189539" y="4290233"/>
            <a:ext cx="302586"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6" name="Straight Arrow Connector 25">
            <a:extLst>
              <a:ext uri="{FF2B5EF4-FFF2-40B4-BE49-F238E27FC236}">
                <a16:creationId xmlns:a16="http://schemas.microsoft.com/office/drawing/2014/main" id="{C42755D8-1040-99D8-007A-1FDBCC3F408E}"/>
              </a:ext>
            </a:extLst>
          </p:cNvPr>
          <p:cNvCxnSpPr>
            <a:cxnSpLocks/>
          </p:cNvCxnSpPr>
          <p:nvPr/>
        </p:nvCxnSpPr>
        <p:spPr>
          <a:xfrm>
            <a:off x="7181225" y="4290233"/>
            <a:ext cx="531559"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7" name="Straight Arrow Connector 26">
            <a:extLst>
              <a:ext uri="{FF2B5EF4-FFF2-40B4-BE49-F238E27FC236}">
                <a16:creationId xmlns:a16="http://schemas.microsoft.com/office/drawing/2014/main" id="{6FB2CBF2-F095-B555-67B7-AED22B564407}"/>
              </a:ext>
            </a:extLst>
          </p:cNvPr>
          <p:cNvCxnSpPr>
            <a:cxnSpLocks/>
          </p:cNvCxnSpPr>
          <p:nvPr/>
        </p:nvCxnSpPr>
        <p:spPr>
          <a:xfrm>
            <a:off x="9401884" y="4290233"/>
            <a:ext cx="519462"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8" name="Elbow Connector 27">
            <a:extLst>
              <a:ext uri="{FF2B5EF4-FFF2-40B4-BE49-F238E27FC236}">
                <a16:creationId xmlns:a16="http://schemas.microsoft.com/office/drawing/2014/main" id="{A11BCD8D-E560-E84B-9B95-E1E02C280A23}"/>
              </a:ext>
            </a:extLst>
          </p:cNvPr>
          <p:cNvCxnSpPr>
            <a:stCxn id="18" idx="3"/>
            <a:endCxn id="19" idx="3"/>
          </p:cNvCxnSpPr>
          <p:nvPr/>
        </p:nvCxnSpPr>
        <p:spPr>
          <a:xfrm>
            <a:off x="11610446" y="4277533"/>
            <a:ext cx="6440" cy="1028017"/>
          </a:xfrm>
          <a:prstGeom prst="bentConnector3">
            <a:avLst>
              <a:gd name="adj1" fmla="val 3649689"/>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29" name="Straight Arrow Connector 28">
            <a:extLst>
              <a:ext uri="{FF2B5EF4-FFF2-40B4-BE49-F238E27FC236}">
                <a16:creationId xmlns:a16="http://schemas.microsoft.com/office/drawing/2014/main" id="{795C83A9-C3FF-1FC5-CB0B-871BA37F516E}"/>
              </a:ext>
            </a:extLst>
          </p:cNvPr>
          <p:cNvCxnSpPr>
            <a:stCxn id="19" idx="1"/>
            <a:endCxn id="17" idx="3"/>
          </p:cNvCxnSpPr>
          <p:nvPr/>
        </p:nvCxnSpPr>
        <p:spPr>
          <a:xfrm flipH="1">
            <a:off x="9636924" y="5305550"/>
            <a:ext cx="290862"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30" name="Straight Arrow Connector 29">
            <a:extLst>
              <a:ext uri="{FF2B5EF4-FFF2-40B4-BE49-F238E27FC236}">
                <a16:creationId xmlns:a16="http://schemas.microsoft.com/office/drawing/2014/main" id="{E33D6705-592A-0B5D-1EB6-A8E66221C76E}"/>
              </a:ext>
            </a:extLst>
          </p:cNvPr>
          <p:cNvCxnSpPr>
            <a:cxnSpLocks/>
            <a:stCxn id="17" idx="1"/>
            <a:endCxn id="15" idx="3"/>
          </p:cNvCxnSpPr>
          <p:nvPr/>
        </p:nvCxnSpPr>
        <p:spPr>
          <a:xfrm flipH="1">
            <a:off x="7606765" y="5305550"/>
            <a:ext cx="341059"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31" name="Straight Arrow Connector 30">
            <a:extLst>
              <a:ext uri="{FF2B5EF4-FFF2-40B4-BE49-F238E27FC236}">
                <a16:creationId xmlns:a16="http://schemas.microsoft.com/office/drawing/2014/main" id="{17DC5096-A06E-40BB-0762-6D21E5682EB6}"/>
              </a:ext>
            </a:extLst>
          </p:cNvPr>
          <p:cNvCxnSpPr>
            <a:stCxn id="15" idx="1"/>
            <a:endCxn id="21" idx="3"/>
          </p:cNvCxnSpPr>
          <p:nvPr/>
        </p:nvCxnSpPr>
        <p:spPr>
          <a:xfrm flipH="1">
            <a:off x="5170432" y="5305550"/>
            <a:ext cx="317556" cy="0"/>
          </a:xfrm>
          <a:prstGeom prst="straightConnector1">
            <a:avLst/>
          </a:prstGeom>
          <a:ln>
            <a:tailEnd type="triangle"/>
          </a:ln>
        </p:spPr>
        <p:style>
          <a:lnRef idx="3">
            <a:schemeClr val="accent6"/>
          </a:lnRef>
          <a:fillRef idx="0">
            <a:schemeClr val="accent6"/>
          </a:fillRef>
          <a:effectRef idx="2">
            <a:schemeClr val="accent6"/>
          </a:effectRef>
          <a:fontRef idx="minor">
            <a:schemeClr val="tx1"/>
          </a:fontRef>
        </p:style>
      </p:cxnSp>
      <p:cxnSp>
        <p:nvCxnSpPr>
          <p:cNvPr id="32" name="Elbow Connector 31">
            <a:extLst>
              <a:ext uri="{FF2B5EF4-FFF2-40B4-BE49-F238E27FC236}">
                <a16:creationId xmlns:a16="http://schemas.microsoft.com/office/drawing/2014/main" id="{6289A028-C37C-A94E-2778-6C33F57EEC63}"/>
              </a:ext>
            </a:extLst>
          </p:cNvPr>
          <p:cNvCxnSpPr>
            <a:cxnSpLocks/>
            <a:stCxn id="20" idx="1"/>
            <a:endCxn id="12" idx="1"/>
          </p:cNvCxnSpPr>
          <p:nvPr/>
        </p:nvCxnSpPr>
        <p:spPr>
          <a:xfrm rot="10800000" flipH="1">
            <a:off x="3500439" y="2249023"/>
            <a:ext cx="2836236" cy="2028511"/>
          </a:xfrm>
          <a:prstGeom prst="bentConnector3">
            <a:avLst>
              <a:gd name="adj1" fmla="val -8060"/>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3" name="Straight Connector 32">
            <a:extLst>
              <a:ext uri="{FF2B5EF4-FFF2-40B4-BE49-F238E27FC236}">
                <a16:creationId xmlns:a16="http://schemas.microsoft.com/office/drawing/2014/main" id="{9AAFC9DD-79B8-A12E-C7BE-1F03CCCB9E1E}"/>
              </a:ext>
            </a:extLst>
          </p:cNvPr>
          <p:cNvCxnSpPr>
            <a:cxnSpLocks/>
          </p:cNvCxnSpPr>
          <p:nvPr/>
        </p:nvCxnSpPr>
        <p:spPr>
          <a:xfrm flipV="1">
            <a:off x="5970588" y="3684915"/>
            <a:ext cx="0" cy="269470"/>
          </a:xfrm>
          <a:prstGeom prst="line">
            <a:avLst/>
          </a:prstGeom>
        </p:spPr>
        <p:style>
          <a:lnRef idx="3">
            <a:schemeClr val="accent2"/>
          </a:lnRef>
          <a:fillRef idx="0">
            <a:schemeClr val="accent2"/>
          </a:fillRef>
          <a:effectRef idx="2">
            <a:schemeClr val="accent2"/>
          </a:effectRef>
          <a:fontRef idx="minor">
            <a:schemeClr val="tx1"/>
          </a:fontRef>
        </p:style>
      </p:cxnSp>
      <p:cxnSp>
        <p:nvCxnSpPr>
          <p:cNvPr id="34" name="Straight Arrow Connector 33">
            <a:extLst>
              <a:ext uri="{FF2B5EF4-FFF2-40B4-BE49-F238E27FC236}">
                <a16:creationId xmlns:a16="http://schemas.microsoft.com/office/drawing/2014/main" id="{E3618A35-9DCB-C4CE-F613-52725FE689D4}"/>
              </a:ext>
            </a:extLst>
          </p:cNvPr>
          <p:cNvCxnSpPr>
            <a:cxnSpLocks/>
          </p:cNvCxnSpPr>
          <p:nvPr/>
        </p:nvCxnSpPr>
        <p:spPr>
          <a:xfrm flipH="1">
            <a:off x="3265970" y="3684915"/>
            <a:ext cx="2704618"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35" name="Straight Connector 34">
            <a:extLst>
              <a:ext uri="{FF2B5EF4-FFF2-40B4-BE49-F238E27FC236}">
                <a16:creationId xmlns:a16="http://schemas.microsoft.com/office/drawing/2014/main" id="{F760BF1B-B3EF-48A1-ADDF-6E294E6BE46D}"/>
              </a:ext>
            </a:extLst>
          </p:cNvPr>
          <p:cNvCxnSpPr>
            <a:stCxn id="21" idx="2"/>
          </p:cNvCxnSpPr>
          <p:nvPr/>
        </p:nvCxnSpPr>
        <p:spPr>
          <a:xfrm>
            <a:off x="4325882" y="5628697"/>
            <a:ext cx="6406" cy="209319"/>
          </a:xfrm>
          <a:prstGeom prst="line">
            <a:avLst/>
          </a:prstGeom>
        </p:spPr>
        <p:style>
          <a:lnRef idx="3">
            <a:schemeClr val="accent2"/>
          </a:lnRef>
          <a:fillRef idx="0">
            <a:schemeClr val="accent2"/>
          </a:fillRef>
          <a:effectRef idx="2">
            <a:schemeClr val="accent2"/>
          </a:effectRef>
          <a:fontRef idx="minor">
            <a:schemeClr val="tx1"/>
          </a:fontRef>
        </p:style>
      </p:cxnSp>
      <p:cxnSp>
        <p:nvCxnSpPr>
          <p:cNvPr id="36" name="Straight Connector 35">
            <a:extLst>
              <a:ext uri="{FF2B5EF4-FFF2-40B4-BE49-F238E27FC236}">
                <a16:creationId xmlns:a16="http://schemas.microsoft.com/office/drawing/2014/main" id="{73F3A99D-79EB-23FC-A2E0-2090F4666BF5}"/>
              </a:ext>
            </a:extLst>
          </p:cNvPr>
          <p:cNvCxnSpPr>
            <a:cxnSpLocks/>
          </p:cNvCxnSpPr>
          <p:nvPr/>
        </p:nvCxnSpPr>
        <p:spPr>
          <a:xfrm>
            <a:off x="6599182" y="5641397"/>
            <a:ext cx="6406" cy="209319"/>
          </a:xfrm>
          <a:prstGeom prst="line">
            <a:avLst/>
          </a:prstGeom>
        </p:spPr>
        <p:style>
          <a:lnRef idx="3">
            <a:schemeClr val="accent2"/>
          </a:lnRef>
          <a:fillRef idx="0">
            <a:schemeClr val="accent2"/>
          </a:fillRef>
          <a:effectRef idx="2">
            <a:schemeClr val="accent2"/>
          </a:effectRef>
          <a:fontRef idx="minor">
            <a:schemeClr val="tx1"/>
          </a:fontRef>
        </p:style>
      </p:cxnSp>
      <p:cxnSp>
        <p:nvCxnSpPr>
          <p:cNvPr id="37" name="Straight Connector 36">
            <a:extLst>
              <a:ext uri="{FF2B5EF4-FFF2-40B4-BE49-F238E27FC236}">
                <a16:creationId xmlns:a16="http://schemas.microsoft.com/office/drawing/2014/main" id="{C12EE62A-4BD4-C74B-664B-AB7E6CAA91D0}"/>
              </a:ext>
            </a:extLst>
          </p:cNvPr>
          <p:cNvCxnSpPr>
            <a:cxnSpLocks/>
          </p:cNvCxnSpPr>
          <p:nvPr/>
        </p:nvCxnSpPr>
        <p:spPr>
          <a:xfrm>
            <a:off x="8885182" y="5641397"/>
            <a:ext cx="6406" cy="209319"/>
          </a:xfrm>
          <a:prstGeom prst="line">
            <a:avLst/>
          </a:prstGeom>
        </p:spPr>
        <p:style>
          <a:lnRef idx="3">
            <a:schemeClr val="accent2"/>
          </a:lnRef>
          <a:fillRef idx="0">
            <a:schemeClr val="accent2"/>
          </a:fillRef>
          <a:effectRef idx="2">
            <a:schemeClr val="accent2"/>
          </a:effectRef>
          <a:fontRef idx="minor">
            <a:schemeClr val="tx1"/>
          </a:fontRef>
        </p:style>
      </p:cxnSp>
      <p:cxnSp>
        <p:nvCxnSpPr>
          <p:cNvPr id="38" name="Straight Connector 37">
            <a:extLst>
              <a:ext uri="{FF2B5EF4-FFF2-40B4-BE49-F238E27FC236}">
                <a16:creationId xmlns:a16="http://schemas.microsoft.com/office/drawing/2014/main" id="{D1C5B1FB-6585-AD4A-6917-7FA4709FCCA2}"/>
              </a:ext>
            </a:extLst>
          </p:cNvPr>
          <p:cNvCxnSpPr>
            <a:cxnSpLocks/>
          </p:cNvCxnSpPr>
          <p:nvPr/>
        </p:nvCxnSpPr>
        <p:spPr>
          <a:xfrm>
            <a:off x="10853682" y="5641397"/>
            <a:ext cx="6406" cy="209319"/>
          </a:xfrm>
          <a:prstGeom prst="line">
            <a:avLst/>
          </a:prstGeom>
        </p:spPr>
        <p:style>
          <a:lnRef idx="3">
            <a:schemeClr val="accent2"/>
          </a:lnRef>
          <a:fillRef idx="0">
            <a:schemeClr val="accent2"/>
          </a:fillRef>
          <a:effectRef idx="2">
            <a:schemeClr val="accent2"/>
          </a:effectRef>
          <a:fontRef idx="minor">
            <a:schemeClr val="tx1"/>
          </a:fontRef>
        </p:style>
      </p:cxnSp>
      <p:cxnSp>
        <p:nvCxnSpPr>
          <p:cNvPr id="39" name="Straight Arrow Connector 38">
            <a:extLst>
              <a:ext uri="{FF2B5EF4-FFF2-40B4-BE49-F238E27FC236}">
                <a16:creationId xmlns:a16="http://schemas.microsoft.com/office/drawing/2014/main" id="{8852209C-5AC5-AD4B-C7A7-3561599D01FC}"/>
              </a:ext>
            </a:extLst>
          </p:cNvPr>
          <p:cNvCxnSpPr>
            <a:cxnSpLocks/>
          </p:cNvCxnSpPr>
          <p:nvPr/>
        </p:nvCxnSpPr>
        <p:spPr>
          <a:xfrm>
            <a:off x="4325882" y="5850716"/>
            <a:ext cx="2279706"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0" name="Straight Arrow Connector 39">
            <a:extLst>
              <a:ext uri="{FF2B5EF4-FFF2-40B4-BE49-F238E27FC236}">
                <a16:creationId xmlns:a16="http://schemas.microsoft.com/office/drawing/2014/main" id="{79FB30D2-4E0C-D996-26FA-237653BF77E3}"/>
              </a:ext>
            </a:extLst>
          </p:cNvPr>
          <p:cNvCxnSpPr>
            <a:cxnSpLocks/>
          </p:cNvCxnSpPr>
          <p:nvPr/>
        </p:nvCxnSpPr>
        <p:spPr>
          <a:xfrm flipV="1">
            <a:off x="6605588" y="5838016"/>
            <a:ext cx="2302664" cy="1270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1" name="Straight Arrow Connector 40">
            <a:extLst>
              <a:ext uri="{FF2B5EF4-FFF2-40B4-BE49-F238E27FC236}">
                <a16:creationId xmlns:a16="http://schemas.microsoft.com/office/drawing/2014/main" id="{179739F0-94A6-B689-C7D6-0FA8BDEAAD9F}"/>
              </a:ext>
            </a:extLst>
          </p:cNvPr>
          <p:cNvCxnSpPr>
            <a:cxnSpLocks/>
          </p:cNvCxnSpPr>
          <p:nvPr/>
        </p:nvCxnSpPr>
        <p:spPr>
          <a:xfrm>
            <a:off x="8908252" y="5838359"/>
            <a:ext cx="1951836"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2" name="Straight Connector 41">
            <a:extLst>
              <a:ext uri="{FF2B5EF4-FFF2-40B4-BE49-F238E27FC236}">
                <a16:creationId xmlns:a16="http://schemas.microsoft.com/office/drawing/2014/main" id="{FEA1F434-F630-E747-7F5A-056887BA9B6A}"/>
              </a:ext>
            </a:extLst>
          </p:cNvPr>
          <p:cNvCxnSpPr>
            <a:cxnSpLocks/>
          </p:cNvCxnSpPr>
          <p:nvPr/>
        </p:nvCxnSpPr>
        <p:spPr>
          <a:xfrm>
            <a:off x="10860088" y="5838016"/>
            <a:ext cx="1079500" cy="12700"/>
          </a:xfrm>
          <a:prstGeom prst="line">
            <a:avLst/>
          </a:prstGeom>
        </p:spPr>
        <p:style>
          <a:lnRef idx="3">
            <a:schemeClr val="accent2"/>
          </a:lnRef>
          <a:fillRef idx="0">
            <a:schemeClr val="accent2"/>
          </a:fillRef>
          <a:effectRef idx="2">
            <a:schemeClr val="accent2"/>
          </a:effectRef>
          <a:fontRef idx="minor">
            <a:schemeClr val="tx1"/>
          </a:fontRef>
        </p:style>
      </p:cxnSp>
      <p:cxnSp>
        <p:nvCxnSpPr>
          <p:cNvPr id="43" name="Straight Connector 42">
            <a:extLst>
              <a:ext uri="{FF2B5EF4-FFF2-40B4-BE49-F238E27FC236}">
                <a16:creationId xmlns:a16="http://schemas.microsoft.com/office/drawing/2014/main" id="{5BB9254F-0B0D-C38C-A4C9-9E4CFBCA0FF7}"/>
              </a:ext>
            </a:extLst>
          </p:cNvPr>
          <p:cNvCxnSpPr>
            <a:cxnSpLocks/>
          </p:cNvCxnSpPr>
          <p:nvPr/>
        </p:nvCxnSpPr>
        <p:spPr>
          <a:xfrm flipV="1">
            <a:off x="11939588" y="2249023"/>
            <a:ext cx="0" cy="3601693"/>
          </a:xfrm>
          <a:prstGeom prst="line">
            <a:avLst/>
          </a:prstGeom>
        </p:spPr>
        <p:style>
          <a:lnRef idx="3">
            <a:schemeClr val="accent2"/>
          </a:lnRef>
          <a:fillRef idx="0">
            <a:schemeClr val="accent2"/>
          </a:fillRef>
          <a:effectRef idx="2">
            <a:schemeClr val="accent2"/>
          </a:effectRef>
          <a:fontRef idx="minor">
            <a:schemeClr val="tx1"/>
          </a:fontRef>
        </p:style>
      </p:cxnSp>
      <p:cxnSp>
        <p:nvCxnSpPr>
          <p:cNvPr id="44" name="Straight Arrow Connector 43">
            <a:extLst>
              <a:ext uri="{FF2B5EF4-FFF2-40B4-BE49-F238E27FC236}">
                <a16:creationId xmlns:a16="http://schemas.microsoft.com/office/drawing/2014/main" id="{B56AA74A-C641-AA80-2A6B-B06A96991DA1}"/>
              </a:ext>
            </a:extLst>
          </p:cNvPr>
          <p:cNvCxnSpPr>
            <a:endCxn id="12" idx="3"/>
          </p:cNvCxnSpPr>
          <p:nvPr/>
        </p:nvCxnSpPr>
        <p:spPr>
          <a:xfrm flipH="1" flipV="1">
            <a:off x="8025775" y="2249022"/>
            <a:ext cx="3913813" cy="1"/>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5" name="Straight Arrow Connector 44">
            <a:extLst>
              <a:ext uri="{FF2B5EF4-FFF2-40B4-BE49-F238E27FC236}">
                <a16:creationId xmlns:a16="http://schemas.microsoft.com/office/drawing/2014/main" id="{17E540B2-6DC5-000A-AE62-9B97BAAF3CC3}"/>
              </a:ext>
            </a:extLst>
          </p:cNvPr>
          <p:cNvCxnSpPr>
            <a:cxnSpLocks/>
          </p:cNvCxnSpPr>
          <p:nvPr/>
        </p:nvCxnSpPr>
        <p:spPr>
          <a:xfrm flipV="1">
            <a:off x="8866188" y="2249022"/>
            <a:ext cx="0" cy="170536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cxnSp>
        <p:nvCxnSpPr>
          <p:cNvPr id="46" name="Straight Arrow Connector 45">
            <a:extLst>
              <a:ext uri="{FF2B5EF4-FFF2-40B4-BE49-F238E27FC236}">
                <a16:creationId xmlns:a16="http://schemas.microsoft.com/office/drawing/2014/main" id="{6F195EB8-3172-9171-807A-3D72725277FB}"/>
              </a:ext>
            </a:extLst>
          </p:cNvPr>
          <p:cNvCxnSpPr>
            <a:cxnSpLocks/>
            <a:stCxn id="18" idx="0"/>
          </p:cNvCxnSpPr>
          <p:nvPr/>
        </p:nvCxnSpPr>
        <p:spPr>
          <a:xfrm flipV="1">
            <a:off x="10765896" y="2249022"/>
            <a:ext cx="0" cy="1705363"/>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47" name="TextBox 46">
            <a:extLst>
              <a:ext uri="{FF2B5EF4-FFF2-40B4-BE49-F238E27FC236}">
                <a16:creationId xmlns:a16="http://schemas.microsoft.com/office/drawing/2014/main" id="{1236783A-CA30-A2F6-753B-B95CAF802DE2}"/>
              </a:ext>
            </a:extLst>
          </p:cNvPr>
          <p:cNvSpPr txBox="1"/>
          <p:nvPr/>
        </p:nvSpPr>
        <p:spPr>
          <a:xfrm>
            <a:off x="7293979" y="2587569"/>
            <a:ext cx="942887" cy="307777"/>
          </a:xfrm>
          <a:prstGeom prst="rect">
            <a:avLst/>
          </a:prstGeom>
          <a:noFill/>
        </p:spPr>
        <p:txBody>
          <a:bodyPr wrap="square" rtlCol="0">
            <a:spAutoFit/>
          </a:bodyPr>
          <a:lstStyle/>
          <a:p>
            <a:r>
              <a:rPr lang="en-US" sz="1400" dirty="0">
                <a:latin typeface="Georgia" panose="02040502050405020303" pitchFamily="18" charset="0"/>
              </a:rPr>
              <a:t>Pull Code</a:t>
            </a:r>
          </a:p>
        </p:txBody>
      </p:sp>
      <p:sp>
        <p:nvSpPr>
          <p:cNvPr id="48" name="Rectangle 47">
            <a:extLst>
              <a:ext uri="{FF2B5EF4-FFF2-40B4-BE49-F238E27FC236}">
                <a16:creationId xmlns:a16="http://schemas.microsoft.com/office/drawing/2014/main" id="{4A3C5034-DAEC-1A92-FE86-3E4D1A178BE1}"/>
              </a:ext>
            </a:extLst>
          </p:cNvPr>
          <p:cNvSpPr/>
          <p:nvPr/>
        </p:nvSpPr>
        <p:spPr>
          <a:xfrm>
            <a:off x="3361728" y="3814684"/>
            <a:ext cx="8412218" cy="898672"/>
          </a:xfrm>
          <a:prstGeom prst="rect">
            <a:avLst/>
          </a:prstGeom>
          <a:noFill/>
          <a:ln w="38100">
            <a:solidFill>
              <a:schemeClr val="accent3">
                <a:lumMod val="75000"/>
              </a:schemeClr>
            </a:solidFill>
            <a:prstDash val="sysDot"/>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49" name="TextBox 48">
            <a:extLst>
              <a:ext uri="{FF2B5EF4-FFF2-40B4-BE49-F238E27FC236}">
                <a16:creationId xmlns:a16="http://schemas.microsoft.com/office/drawing/2014/main" id="{0195F473-1FC9-5C34-84F4-D5526B7CA689}"/>
              </a:ext>
            </a:extLst>
          </p:cNvPr>
          <p:cNvSpPr txBox="1"/>
          <p:nvPr/>
        </p:nvSpPr>
        <p:spPr>
          <a:xfrm>
            <a:off x="6015548" y="2588611"/>
            <a:ext cx="1021433" cy="307777"/>
          </a:xfrm>
          <a:prstGeom prst="rect">
            <a:avLst/>
          </a:prstGeom>
          <a:noFill/>
        </p:spPr>
        <p:txBody>
          <a:bodyPr wrap="square" rtlCol="0">
            <a:spAutoFit/>
          </a:bodyPr>
          <a:lstStyle/>
          <a:p>
            <a:r>
              <a:rPr lang="en-US" sz="1400" dirty="0">
                <a:latin typeface="Georgia" panose="02040502050405020303" pitchFamily="18" charset="0"/>
              </a:rPr>
              <a:t>Push Code</a:t>
            </a:r>
          </a:p>
        </p:txBody>
      </p:sp>
      <p:sp>
        <p:nvSpPr>
          <p:cNvPr id="50" name="Rectangle 49">
            <a:extLst>
              <a:ext uri="{FF2B5EF4-FFF2-40B4-BE49-F238E27FC236}">
                <a16:creationId xmlns:a16="http://schemas.microsoft.com/office/drawing/2014/main" id="{525CB403-49E5-60D5-B48F-74BCD92F2C4F}"/>
              </a:ext>
            </a:extLst>
          </p:cNvPr>
          <p:cNvSpPr/>
          <p:nvPr/>
        </p:nvSpPr>
        <p:spPr>
          <a:xfrm>
            <a:off x="5327422" y="4842970"/>
            <a:ext cx="6446523" cy="898672"/>
          </a:xfrm>
          <a:prstGeom prst="rect">
            <a:avLst/>
          </a:prstGeom>
          <a:noFill/>
          <a:ln w="38100">
            <a:solidFill>
              <a:schemeClr val="accent1">
                <a:lumMod val="60000"/>
                <a:lumOff val="40000"/>
              </a:schemeClr>
            </a:solidFill>
            <a:prstDash val="sysDot"/>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
        <p:nvSpPr>
          <p:cNvPr id="51" name="TextBox 50">
            <a:extLst>
              <a:ext uri="{FF2B5EF4-FFF2-40B4-BE49-F238E27FC236}">
                <a16:creationId xmlns:a16="http://schemas.microsoft.com/office/drawing/2014/main" id="{7B1429E3-FB40-9E69-3F60-D5058168FCAA}"/>
              </a:ext>
            </a:extLst>
          </p:cNvPr>
          <p:cNvSpPr txBox="1"/>
          <p:nvPr/>
        </p:nvSpPr>
        <p:spPr>
          <a:xfrm>
            <a:off x="1772987" y="4203831"/>
            <a:ext cx="1144865" cy="523220"/>
          </a:xfrm>
          <a:prstGeom prst="rect">
            <a:avLst/>
          </a:prstGeom>
          <a:noFill/>
        </p:spPr>
        <p:txBody>
          <a:bodyPr wrap="square" rtlCol="0">
            <a:spAutoFit/>
          </a:bodyPr>
          <a:lstStyle/>
          <a:p>
            <a:r>
              <a:rPr lang="en-US" sz="1400" dirty="0">
                <a:latin typeface="Georgia" panose="02040502050405020303" pitchFamily="18" charset="0"/>
              </a:rPr>
              <a:t>Continuous </a:t>
            </a:r>
          </a:p>
          <a:p>
            <a:r>
              <a:rPr lang="en-US" sz="1400" dirty="0">
                <a:latin typeface="Georgia" panose="02040502050405020303" pitchFamily="18" charset="0"/>
              </a:rPr>
              <a:t>Integration</a:t>
            </a:r>
          </a:p>
        </p:txBody>
      </p:sp>
      <p:sp>
        <p:nvSpPr>
          <p:cNvPr id="52" name="TextBox 51">
            <a:extLst>
              <a:ext uri="{FF2B5EF4-FFF2-40B4-BE49-F238E27FC236}">
                <a16:creationId xmlns:a16="http://schemas.microsoft.com/office/drawing/2014/main" id="{E9636372-6EC4-367F-663E-2E7BFA9FE1A9}"/>
              </a:ext>
            </a:extLst>
          </p:cNvPr>
          <p:cNvSpPr txBox="1"/>
          <p:nvPr/>
        </p:nvSpPr>
        <p:spPr>
          <a:xfrm>
            <a:off x="1778905" y="5135077"/>
            <a:ext cx="1245854" cy="523220"/>
          </a:xfrm>
          <a:prstGeom prst="rect">
            <a:avLst/>
          </a:prstGeom>
          <a:noFill/>
        </p:spPr>
        <p:txBody>
          <a:bodyPr wrap="square" rtlCol="0">
            <a:spAutoFit/>
          </a:bodyPr>
          <a:lstStyle/>
          <a:p>
            <a:r>
              <a:rPr lang="en-US" sz="1400" dirty="0">
                <a:latin typeface="Georgia" panose="02040502050405020303" pitchFamily="18" charset="0"/>
              </a:rPr>
              <a:t>Continuous </a:t>
            </a:r>
          </a:p>
          <a:p>
            <a:r>
              <a:rPr lang="en-US" sz="1400" dirty="0">
                <a:latin typeface="Georgia" panose="02040502050405020303" pitchFamily="18" charset="0"/>
              </a:rPr>
              <a:t>Delivery</a:t>
            </a:r>
          </a:p>
        </p:txBody>
      </p:sp>
      <p:cxnSp>
        <p:nvCxnSpPr>
          <p:cNvPr id="53" name="Straight Arrow Connector 52">
            <a:extLst>
              <a:ext uri="{FF2B5EF4-FFF2-40B4-BE49-F238E27FC236}">
                <a16:creationId xmlns:a16="http://schemas.microsoft.com/office/drawing/2014/main" id="{95203A3B-7A80-9980-AEEA-03203057952E}"/>
              </a:ext>
            </a:extLst>
          </p:cNvPr>
          <p:cNvCxnSpPr>
            <a:cxnSpLocks/>
            <a:endCxn id="51" idx="3"/>
          </p:cNvCxnSpPr>
          <p:nvPr/>
        </p:nvCxnSpPr>
        <p:spPr>
          <a:xfrm flipH="1">
            <a:off x="2917852" y="4465441"/>
            <a:ext cx="4438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Straight Arrow Connector 53">
            <a:extLst>
              <a:ext uri="{FF2B5EF4-FFF2-40B4-BE49-F238E27FC236}">
                <a16:creationId xmlns:a16="http://schemas.microsoft.com/office/drawing/2014/main" id="{4C07AACF-D656-D778-20CE-D612D619C44C}"/>
              </a:ext>
            </a:extLst>
          </p:cNvPr>
          <p:cNvCxnSpPr>
            <a:cxnSpLocks/>
          </p:cNvCxnSpPr>
          <p:nvPr/>
        </p:nvCxnSpPr>
        <p:spPr>
          <a:xfrm flipH="1">
            <a:off x="2917852" y="5381206"/>
            <a:ext cx="44387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Slide Number Placeholder 75">
            <a:extLst>
              <a:ext uri="{FF2B5EF4-FFF2-40B4-BE49-F238E27FC236}">
                <a16:creationId xmlns:a16="http://schemas.microsoft.com/office/drawing/2014/main" id="{09EECF9A-5C79-6DE0-F419-BF92B7C53C2F}"/>
              </a:ext>
            </a:extLst>
          </p:cNvPr>
          <p:cNvSpPr>
            <a:spLocks noGrp="1"/>
          </p:cNvSpPr>
          <p:nvPr>
            <p:ph type="sldNum" sz="quarter" idx="12"/>
          </p:nvPr>
        </p:nvSpPr>
        <p:spPr>
          <a:xfrm>
            <a:off x="8521700" y="5852776"/>
            <a:ext cx="2743200" cy="365125"/>
          </a:xfrm>
        </p:spPr>
        <p:txBody>
          <a:bodyPr/>
          <a:lstStyle/>
          <a:p>
            <a:fld id="{8A747E71-C698-6244-8C6E-796B14E0D54F}" type="slidenum">
              <a:rPr lang="en-US" smtClean="0"/>
              <a:t>4</a:t>
            </a:fld>
            <a:endParaRPr lang="en-US"/>
          </a:p>
        </p:txBody>
      </p:sp>
      <p:sp>
        <p:nvSpPr>
          <p:cNvPr id="56" name="TextBox 55">
            <a:extLst>
              <a:ext uri="{FF2B5EF4-FFF2-40B4-BE49-F238E27FC236}">
                <a16:creationId xmlns:a16="http://schemas.microsoft.com/office/drawing/2014/main" id="{683F9CCE-A1EC-EAEC-0B6D-9A7FF179BBF7}"/>
              </a:ext>
            </a:extLst>
          </p:cNvPr>
          <p:cNvSpPr txBox="1"/>
          <p:nvPr/>
        </p:nvSpPr>
        <p:spPr>
          <a:xfrm>
            <a:off x="604433" y="1257195"/>
            <a:ext cx="11477364" cy="523220"/>
          </a:xfrm>
          <a:prstGeom prst="rect">
            <a:avLst/>
          </a:prstGeom>
          <a:noFill/>
        </p:spPr>
        <p:txBody>
          <a:bodyPr wrap="square">
            <a:spAutoFit/>
          </a:bodyPr>
          <a:lstStyle/>
          <a:p>
            <a:pPr algn="ctr"/>
            <a:r>
              <a:rPr lang="en-US" altLang="en-US" sz="2800" dirty="0">
                <a:latin typeface="Georgia" panose="02040502050405020303" pitchFamily="18" charset="0"/>
              </a:rPr>
              <a:t>CI/CD Pipeline</a:t>
            </a:r>
            <a:endParaRPr lang="en-US" sz="2800" dirty="0">
              <a:latin typeface="Georgia" panose="02040502050405020303" pitchFamily="18" charset="0"/>
            </a:endParaRPr>
          </a:p>
        </p:txBody>
      </p:sp>
      <p:sp>
        <p:nvSpPr>
          <p:cNvPr id="63" name="Google Shape;111;p2">
            <a:extLst>
              <a:ext uri="{FF2B5EF4-FFF2-40B4-BE49-F238E27FC236}">
                <a16:creationId xmlns:a16="http://schemas.microsoft.com/office/drawing/2014/main" id="{5ADC2BA7-1374-48A2-A722-F6769B728EB5}"/>
              </a:ext>
            </a:extLst>
          </p:cNvPr>
          <p:cNvSpPr/>
          <p:nvPr/>
        </p:nvSpPr>
        <p:spPr>
          <a:xfrm>
            <a:off x="8115423" y="6136049"/>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64" name="Google Shape;112;p2">
            <a:extLst>
              <a:ext uri="{FF2B5EF4-FFF2-40B4-BE49-F238E27FC236}">
                <a16:creationId xmlns:a16="http://schemas.microsoft.com/office/drawing/2014/main" id="{EBBF7686-CDBA-40A3-BEC3-85705B1881E4}"/>
              </a:ext>
            </a:extLst>
          </p:cNvPr>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 presetClass="emph" presetSubtype="2" fill="hold" grpId="0" nodeType="withEffect">
                                  <p:stCondLst>
                                    <p:cond delay="0"/>
                                  </p:stCondLst>
                                  <p:childTnLst>
                                    <p:animClr clrSpc="rgb" dir="cw">
                                      <p:cBhvr>
                                        <p:cTn id="9" dur="2000" fill="hold"/>
                                        <p:tgtEl>
                                          <p:spTgt spid="12"/>
                                        </p:tgtEl>
                                        <p:attrNameLst>
                                          <p:attrName>fillcolor</p:attrName>
                                        </p:attrNameLst>
                                      </p:cBhvr>
                                      <p:to>
                                        <a:schemeClr val="accent2"/>
                                      </p:to>
                                    </p:animClr>
                                    <p:set>
                                      <p:cBhvr>
                                        <p:cTn id="10" dur="2000" fill="hold"/>
                                        <p:tgtEl>
                                          <p:spTgt spid="12"/>
                                        </p:tgtEl>
                                        <p:attrNameLst>
                                          <p:attrName>fill.type</p:attrName>
                                        </p:attrNameLst>
                                      </p:cBhvr>
                                      <p:to>
                                        <p:strVal val="solid"/>
                                      </p:to>
                                    </p:set>
                                    <p:set>
                                      <p:cBhvr>
                                        <p:cTn id="11" dur="2000" fill="hold"/>
                                        <p:tgtEl>
                                          <p:spTgt spid="12"/>
                                        </p:tgtEl>
                                        <p:attrNameLst>
                                          <p:attrName>fill.on</p:attrName>
                                        </p:attrNameLst>
                                      </p:cBhvr>
                                      <p:to>
                                        <p:strVal val="true"/>
                                      </p:to>
                                    </p:set>
                                  </p:childTnLst>
                                </p:cTn>
                              </p:par>
                            </p:childTnLst>
                          </p:cTn>
                        </p:par>
                      </p:childTnLst>
                    </p:cTn>
                  </p:par>
                  <p:par>
                    <p:cTn id="12" fill="hold">
                      <p:stCondLst>
                        <p:cond delay="indefinite"/>
                      </p:stCondLst>
                      <p:childTnLst>
                        <p:par>
                          <p:cTn id="13" fill="hold">
                            <p:stCondLst>
                              <p:cond delay="0"/>
                            </p:stCondLst>
                            <p:childTnLst>
                              <p:par>
                                <p:cTn id="14" presetID="42" presetClass="exit" presetSubtype="0" fill="hold" grpId="1" nodeType="clickEffect">
                                  <p:stCondLst>
                                    <p:cond delay="0"/>
                                  </p:stCondLst>
                                  <p:childTnLst>
                                    <p:animEffect transition="out" filter="fade">
                                      <p:cBhvr>
                                        <p:cTn id="15" dur="1000"/>
                                        <p:tgtEl>
                                          <p:spTgt spid="2"/>
                                        </p:tgtEl>
                                      </p:cBhvr>
                                    </p:animEffect>
                                    <p:anim calcmode="lin" valueType="num">
                                      <p:cBhvr>
                                        <p:cTn id="16" dur="1000"/>
                                        <p:tgtEl>
                                          <p:spTgt spid="2"/>
                                        </p:tgtEl>
                                        <p:attrNameLst>
                                          <p:attrName>ppt_x</p:attrName>
                                        </p:attrNameLst>
                                      </p:cBhvr>
                                      <p:tavLst>
                                        <p:tav tm="0">
                                          <p:val>
                                            <p:strVal val="ppt_x"/>
                                          </p:val>
                                        </p:tav>
                                        <p:tav tm="100000">
                                          <p:val>
                                            <p:strVal val="ppt_x"/>
                                          </p:val>
                                        </p:tav>
                                      </p:tavLst>
                                    </p:anim>
                                    <p:anim calcmode="lin" valueType="num">
                                      <p:cBhvr>
                                        <p:cTn id="17" dur="1000"/>
                                        <p:tgtEl>
                                          <p:spTgt spid="2"/>
                                        </p:tgtEl>
                                        <p:attrNameLst>
                                          <p:attrName>ppt_y</p:attrName>
                                        </p:attrNameLst>
                                      </p:cBhvr>
                                      <p:tavLst>
                                        <p:tav tm="0">
                                          <p:val>
                                            <p:strVal val="ppt_y"/>
                                          </p:val>
                                        </p:tav>
                                        <p:tav tm="100000">
                                          <p:val>
                                            <p:strVal val="ppt_y+.1"/>
                                          </p:val>
                                        </p:tav>
                                      </p:tavLst>
                                    </p:anim>
                                    <p:set>
                                      <p:cBhvr>
                                        <p:cTn id="18" dur="1" fill="hold">
                                          <p:stCondLst>
                                            <p:cond delay="999"/>
                                          </p:stCondLst>
                                        </p:cTn>
                                        <p:tgtEl>
                                          <p:spTgt spid="2"/>
                                        </p:tgtEl>
                                        <p:attrNameLst>
                                          <p:attrName>style.visibility</p:attrName>
                                        </p:attrNameLst>
                                      </p:cBhvr>
                                      <p:to>
                                        <p:strVal val="hidden"/>
                                      </p:to>
                                    </p:set>
                                  </p:childTnLst>
                                </p:cTn>
                              </p:par>
                            </p:childTnLst>
                          </p:cTn>
                        </p:par>
                        <p:par>
                          <p:cTn id="19" fill="hold">
                            <p:stCondLst>
                              <p:cond delay="1000"/>
                            </p:stCondLst>
                            <p:childTnLst>
                              <p:par>
                                <p:cTn id="20" presetID="10" presetClass="entr" presetSubtype="0" fill="hold" grpId="0" nodeType="after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par>
                                <p:cTn id="23" presetID="1" presetClass="emph" presetSubtype="2" fill="hold" nodeType="withEffect">
                                  <p:stCondLst>
                                    <p:cond delay="0"/>
                                  </p:stCondLst>
                                  <p:childTnLst>
                                    <p:animClr clrSpc="rgb" dir="cw">
                                      <p:cBhvr>
                                        <p:cTn id="24" dur="2000" fill="hold"/>
                                        <p:tgtEl>
                                          <p:spTgt spid="12"/>
                                        </p:tgtEl>
                                        <p:attrNameLst>
                                          <p:attrName>fillcolor</p:attrName>
                                        </p:attrNameLst>
                                      </p:cBhvr>
                                      <p:to>
                                        <a:srgbClr val="3FAC19"/>
                                      </p:to>
                                    </p:animClr>
                                    <p:set>
                                      <p:cBhvr>
                                        <p:cTn id="25" dur="2000" fill="hold"/>
                                        <p:tgtEl>
                                          <p:spTgt spid="12"/>
                                        </p:tgtEl>
                                        <p:attrNameLst>
                                          <p:attrName>fill.type</p:attrName>
                                        </p:attrNameLst>
                                      </p:cBhvr>
                                      <p:to>
                                        <p:strVal val="solid"/>
                                      </p:to>
                                    </p:set>
                                    <p:set>
                                      <p:cBhvr>
                                        <p:cTn id="26" dur="2000" fill="hold"/>
                                        <p:tgtEl>
                                          <p:spTgt spid="12"/>
                                        </p:tgtEl>
                                        <p:attrNameLst>
                                          <p:attrName>fill.on</p:attrName>
                                        </p:attrNameLst>
                                      </p:cBhvr>
                                      <p:to>
                                        <p:strVal val="true"/>
                                      </p:to>
                                    </p:set>
                                  </p:childTnLst>
                                </p:cTn>
                              </p:par>
                              <p:par>
                                <p:cTn id="27" presetID="1" presetClass="emph" presetSubtype="2" fill="hold" nodeType="withEffect">
                                  <p:stCondLst>
                                    <p:cond delay="0"/>
                                  </p:stCondLst>
                                  <p:childTnLst>
                                    <p:animClr clrSpc="rgb" dir="cw">
                                      <p:cBhvr>
                                        <p:cTn id="28" dur="2000" fill="hold"/>
                                        <p:tgtEl>
                                          <p:spTgt spid="13"/>
                                        </p:tgtEl>
                                        <p:attrNameLst>
                                          <p:attrName>fillcolor</p:attrName>
                                        </p:attrNameLst>
                                      </p:cBhvr>
                                      <p:to>
                                        <a:schemeClr val="accent2"/>
                                      </p:to>
                                    </p:animClr>
                                    <p:set>
                                      <p:cBhvr>
                                        <p:cTn id="29" dur="2000" fill="hold"/>
                                        <p:tgtEl>
                                          <p:spTgt spid="13"/>
                                        </p:tgtEl>
                                        <p:attrNameLst>
                                          <p:attrName>fill.type</p:attrName>
                                        </p:attrNameLst>
                                      </p:cBhvr>
                                      <p:to>
                                        <p:strVal val="solid"/>
                                      </p:to>
                                    </p:set>
                                    <p:set>
                                      <p:cBhvr>
                                        <p:cTn id="30" dur="2000" fill="hold"/>
                                        <p:tgtEl>
                                          <p:spTgt spid="13"/>
                                        </p:tgtEl>
                                        <p:attrNameLst>
                                          <p:attrName>fill.on</p:attrName>
                                        </p:attrNameLst>
                                      </p:cBhvr>
                                      <p:to>
                                        <p:strVal val="true"/>
                                      </p:to>
                                    </p:set>
                                  </p:childTnLst>
                                </p:cTn>
                              </p:par>
                            </p:childTnLst>
                          </p:cTn>
                        </p:par>
                      </p:childTnLst>
                    </p:cTn>
                  </p:par>
                  <p:par>
                    <p:cTn id="31" fill="hold">
                      <p:stCondLst>
                        <p:cond delay="indefinite"/>
                      </p:stCondLst>
                      <p:childTnLst>
                        <p:par>
                          <p:cTn id="32" fill="hold">
                            <p:stCondLst>
                              <p:cond delay="0"/>
                            </p:stCondLst>
                            <p:childTnLst>
                              <p:par>
                                <p:cTn id="33" presetID="42" presetClass="exit" presetSubtype="0" fill="hold" grpId="1" nodeType="clickEffect">
                                  <p:stCondLst>
                                    <p:cond delay="0"/>
                                  </p:stCondLst>
                                  <p:childTnLst>
                                    <p:animEffect transition="out" filter="fade">
                                      <p:cBhvr>
                                        <p:cTn id="34" dur="1000"/>
                                        <p:tgtEl>
                                          <p:spTgt spid="3"/>
                                        </p:tgtEl>
                                      </p:cBhvr>
                                    </p:animEffect>
                                    <p:anim calcmode="lin" valueType="num">
                                      <p:cBhvr>
                                        <p:cTn id="35" dur="1000"/>
                                        <p:tgtEl>
                                          <p:spTgt spid="3"/>
                                        </p:tgtEl>
                                        <p:attrNameLst>
                                          <p:attrName>ppt_x</p:attrName>
                                        </p:attrNameLst>
                                      </p:cBhvr>
                                      <p:tavLst>
                                        <p:tav tm="0">
                                          <p:val>
                                            <p:strVal val="ppt_x"/>
                                          </p:val>
                                        </p:tav>
                                        <p:tav tm="100000">
                                          <p:val>
                                            <p:strVal val="ppt_x"/>
                                          </p:val>
                                        </p:tav>
                                      </p:tavLst>
                                    </p:anim>
                                    <p:anim calcmode="lin" valueType="num">
                                      <p:cBhvr>
                                        <p:cTn id="36" dur="1000"/>
                                        <p:tgtEl>
                                          <p:spTgt spid="3"/>
                                        </p:tgtEl>
                                        <p:attrNameLst>
                                          <p:attrName>ppt_y</p:attrName>
                                        </p:attrNameLst>
                                      </p:cBhvr>
                                      <p:tavLst>
                                        <p:tav tm="0">
                                          <p:val>
                                            <p:strVal val="ppt_y"/>
                                          </p:val>
                                        </p:tav>
                                        <p:tav tm="100000">
                                          <p:val>
                                            <p:strVal val="ppt_y+.1"/>
                                          </p:val>
                                        </p:tav>
                                      </p:tavLst>
                                    </p:anim>
                                    <p:set>
                                      <p:cBhvr>
                                        <p:cTn id="37" dur="1" fill="hold">
                                          <p:stCondLst>
                                            <p:cond delay="999"/>
                                          </p:stCondLst>
                                        </p:cTn>
                                        <p:tgtEl>
                                          <p:spTgt spid="3"/>
                                        </p:tgtEl>
                                        <p:attrNameLst>
                                          <p:attrName>style.visibility</p:attrName>
                                        </p:attrNameLst>
                                      </p:cBhvr>
                                      <p:to>
                                        <p:strVal val="hidden"/>
                                      </p:to>
                                    </p:set>
                                  </p:childTnLst>
                                </p:cTn>
                              </p:par>
                            </p:childTnLst>
                          </p:cTn>
                        </p:par>
                        <p:par>
                          <p:cTn id="38" fill="hold">
                            <p:stCondLst>
                              <p:cond delay="1000"/>
                            </p:stCondLst>
                            <p:childTnLst>
                              <p:par>
                                <p:cTn id="39" presetID="10" presetClass="entr" presetSubtype="0" fill="hold" grpId="0" nodeType="after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fade">
                                      <p:cBhvr>
                                        <p:cTn id="41" dur="500"/>
                                        <p:tgtEl>
                                          <p:spTgt spid="4"/>
                                        </p:tgtEl>
                                      </p:cBhvr>
                                    </p:animEffect>
                                  </p:childTnLst>
                                </p:cTn>
                              </p:par>
                              <p:par>
                                <p:cTn id="42" presetID="1" presetClass="emph" presetSubtype="2" fill="hold" nodeType="withEffect">
                                  <p:stCondLst>
                                    <p:cond delay="0"/>
                                  </p:stCondLst>
                                  <p:childTnLst>
                                    <p:animClr clrSpc="rgb" dir="cw">
                                      <p:cBhvr>
                                        <p:cTn id="43" dur="2000" fill="hold"/>
                                        <p:tgtEl>
                                          <p:spTgt spid="20"/>
                                        </p:tgtEl>
                                        <p:attrNameLst>
                                          <p:attrName>fillcolor</p:attrName>
                                        </p:attrNameLst>
                                      </p:cBhvr>
                                      <p:to>
                                        <a:schemeClr val="accent2"/>
                                      </p:to>
                                    </p:animClr>
                                    <p:set>
                                      <p:cBhvr>
                                        <p:cTn id="44" dur="2000" fill="hold"/>
                                        <p:tgtEl>
                                          <p:spTgt spid="20"/>
                                        </p:tgtEl>
                                        <p:attrNameLst>
                                          <p:attrName>fill.type</p:attrName>
                                        </p:attrNameLst>
                                      </p:cBhvr>
                                      <p:to>
                                        <p:strVal val="solid"/>
                                      </p:to>
                                    </p:set>
                                    <p:set>
                                      <p:cBhvr>
                                        <p:cTn id="45" dur="2000" fill="hold"/>
                                        <p:tgtEl>
                                          <p:spTgt spid="20"/>
                                        </p:tgtEl>
                                        <p:attrNameLst>
                                          <p:attrName>fill.on</p:attrName>
                                        </p:attrNameLst>
                                      </p:cBhvr>
                                      <p:to>
                                        <p:strVal val="true"/>
                                      </p:to>
                                    </p:set>
                                  </p:childTnLst>
                                </p:cTn>
                              </p:par>
                              <p:par>
                                <p:cTn id="46" presetID="1" presetClass="emph" presetSubtype="2" fill="hold" nodeType="withEffect">
                                  <p:stCondLst>
                                    <p:cond delay="0"/>
                                  </p:stCondLst>
                                  <p:childTnLst>
                                    <p:animClr clrSpc="rgb" dir="cw">
                                      <p:cBhvr>
                                        <p:cTn id="47" dur="2000" fill="hold"/>
                                        <p:tgtEl>
                                          <p:spTgt spid="13"/>
                                        </p:tgtEl>
                                        <p:attrNameLst>
                                          <p:attrName>fillcolor</p:attrName>
                                        </p:attrNameLst>
                                      </p:cBhvr>
                                      <p:to>
                                        <a:srgbClr val="3FAC19"/>
                                      </p:to>
                                    </p:animClr>
                                    <p:set>
                                      <p:cBhvr>
                                        <p:cTn id="48" dur="2000" fill="hold"/>
                                        <p:tgtEl>
                                          <p:spTgt spid="13"/>
                                        </p:tgtEl>
                                        <p:attrNameLst>
                                          <p:attrName>fill.type</p:attrName>
                                        </p:attrNameLst>
                                      </p:cBhvr>
                                      <p:to>
                                        <p:strVal val="solid"/>
                                      </p:to>
                                    </p:set>
                                    <p:set>
                                      <p:cBhvr>
                                        <p:cTn id="49" dur="2000" fill="hold"/>
                                        <p:tgtEl>
                                          <p:spTgt spid="13"/>
                                        </p:tgtEl>
                                        <p:attrNameLst>
                                          <p:attrName>fill.on</p:attrName>
                                        </p:attrNameLst>
                                      </p:cBhvr>
                                      <p:to>
                                        <p:strVal val="true"/>
                                      </p:to>
                                    </p:set>
                                  </p:childTnLst>
                                </p:cTn>
                              </p:par>
                            </p:childTnLst>
                          </p:cTn>
                        </p:par>
                      </p:childTnLst>
                    </p:cTn>
                  </p:par>
                  <p:par>
                    <p:cTn id="50" fill="hold">
                      <p:stCondLst>
                        <p:cond delay="indefinite"/>
                      </p:stCondLst>
                      <p:childTnLst>
                        <p:par>
                          <p:cTn id="51" fill="hold">
                            <p:stCondLst>
                              <p:cond delay="0"/>
                            </p:stCondLst>
                            <p:childTnLst>
                              <p:par>
                                <p:cTn id="52" presetID="42" presetClass="exit" presetSubtype="0" fill="hold" grpId="1" nodeType="clickEffect">
                                  <p:stCondLst>
                                    <p:cond delay="0"/>
                                  </p:stCondLst>
                                  <p:childTnLst>
                                    <p:animEffect transition="out" filter="fade">
                                      <p:cBhvr>
                                        <p:cTn id="53" dur="1000"/>
                                        <p:tgtEl>
                                          <p:spTgt spid="4"/>
                                        </p:tgtEl>
                                      </p:cBhvr>
                                    </p:animEffect>
                                    <p:anim calcmode="lin" valueType="num">
                                      <p:cBhvr>
                                        <p:cTn id="54" dur="1000"/>
                                        <p:tgtEl>
                                          <p:spTgt spid="4"/>
                                        </p:tgtEl>
                                        <p:attrNameLst>
                                          <p:attrName>ppt_x</p:attrName>
                                        </p:attrNameLst>
                                      </p:cBhvr>
                                      <p:tavLst>
                                        <p:tav tm="0">
                                          <p:val>
                                            <p:strVal val="ppt_x"/>
                                          </p:val>
                                        </p:tav>
                                        <p:tav tm="100000">
                                          <p:val>
                                            <p:strVal val="ppt_x"/>
                                          </p:val>
                                        </p:tav>
                                      </p:tavLst>
                                    </p:anim>
                                    <p:anim calcmode="lin" valueType="num">
                                      <p:cBhvr>
                                        <p:cTn id="55" dur="1000"/>
                                        <p:tgtEl>
                                          <p:spTgt spid="4"/>
                                        </p:tgtEl>
                                        <p:attrNameLst>
                                          <p:attrName>ppt_y</p:attrName>
                                        </p:attrNameLst>
                                      </p:cBhvr>
                                      <p:tavLst>
                                        <p:tav tm="0">
                                          <p:val>
                                            <p:strVal val="ppt_y"/>
                                          </p:val>
                                        </p:tav>
                                        <p:tav tm="100000">
                                          <p:val>
                                            <p:strVal val="ppt_y+.1"/>
                                          </p:val>
                                        </p:tav>
                                      </p:tavLst>
                                    </p:anim>
                                    <p:set>
                                      <p:cBhvr>
                                        <p:cTn id="56" dur="1" fill="hold">
                                          <p:stCondLst>
                                            <p:cond delay="999"/>
                                          </p:stCondLst>
                                        </p:cTn>
                                        <p:tgtEl>
                                          <p:spTgt spid="4"/>
                                        </p:tgtEl>
                                        <p:attrNameLst>
                                          <p:attrName>style.visibility</p:attrName>
                                        </p:attrNameLst>
                                      </p:cBhvr>
                                      <p:to>
                                        <p:strVal val="hidden"/>
                                      </p:to>
                                    </p:set>
                                  </p:childTnLst>
                                </p:cTn>
                              </p:par>
                            </p:childTnLst>
                          </p:cTn>
                        </p:par>
                        <p:par>
                          <p:cTn id="57" fill="hold">
                            <p:stCondLst>
                              <p:cond delay="1000"/>
                            </p:stCondLst>
                            <p:childTnLst>
                              <p:par>
                                <p:cTn id="58" presetID="10" presetClass="entr" presetSubtype="0" fill="hold" grpId="0" nodeType="afterEffect">
                                  <p:stCondLst>
                                    <p:cond delay="0"/>
                                  </p:stCondLst>
                                  <p:childTnLst>
                                    <p:set>
                                      <p:cBhvr>
                                        <p:cTn id="59" dur="1" fill="hold">
                                          <p:stCondLst>
                                            <p:cond delay="0"/>
                                          </p:stCondLst>
                                        </p:cTn>
                                        <p:tgtEl>
                                          <p:spTgt spid="5"/>
                                        </p:tgtEl>
                                        <p:attrNameLst>
                                          <p:attrName>style.visibility</p:attrName>
                                        </p:attrNameLst>
                                      </p:cBhvr>
                                      <p:to>
                                        <p:strVal val="visible"/>
                                      </p:to>
                                    </p:set>
                                    <p:animEffect transition="in" filter="fade">
                                      <p:cBhvr>
                                        <p:cTn id="60" dur="500"/>
                                        <p:tgtEl>
                                          <p:spTgt spid="5"/>
                                        </p:tgtEl>
                                      </p:cBhvr>
                                    </p:animEffect>
                                  </p:childTnLst>
                                </p:cTn>
                              </p:par>
                              <p:par>
                                <p:cTn id="61" presetID="1" presetClass="emph" presetSubtype="2" fill="hold" nodeType="withEffect">
                                  <p:stCondLst>
                                    <p:cond delay="0"/>
                                  </p:stCondLst>
                                  <p:childTnLst>
                                    <p:animClr clrSpc="rgb" dir="cw">
                                      <p:cBhvr>
                                        <p:cTn id="62" dur="2000" fill="hold"/>
                                        <p:tgtEl>
                                          <p:spTgt spid="14"/>
                                        </p:tgtEl>
                                        <p:attrNameLst>
                                          <p:attrName>fillcolor</p:attrName>
                                        </p:attrNameLst>
                                      </p:cBhvr>
                                      <p:to>
                                        <a:schemeClr val="accent2"/>
                                      </p:to>
                                    </p:animClr>
                                    <p:set>
                                      <p:cBhvr>
                                        <p:cTn id="63" dur="2000" fill="hold"/>
                                        <p:tgtEl>
                                          <p:spTgt spid="14"/>
                                        </p:tgtEl>
                                        <p:attrNameLst>
                                          <p:attrName>fill.type</p:attrName>
                                        </p:attrNameLst>
                                      </p:cBhvr>
                                      <p:to>
                                        <p:strVal val="solid"/>
                                      </p:to>
                                    </p:set>
                                    <p:set>
                                      <p:cBhvr>
                                        <p:cTn id="64" dur="2000" fill="hold"/>
                                        <p:tgtEl>
                                          <p:spTgt spid="14"/>
                                        </p:tgtEl>
                                        <p:attrNameLst>
                                          <p:attrName>fill.on</p:attrName>
                                        </p:attrNameLst>
                                      </p:cBhvr>
                                      <p:to>
                                        <p:strVal val="true"/>
                                      </p:to>
                                    </p:set>
                                  </p:childTnLst>
                                </p:cTn>
                              </p:par>
                              <p:par>
                                <p:cTn id="65" presetID="1" presetClass="emph" presetSubtype="2" fill="hold" nodeType="withEffect">
                                  <p:stCondLst>
                                    <p:cond delay="0"/>
                                  </p:stCondLst>
                                  <p:childTnLst>
                                    <p:animClr clrSpc="rgb" dir="cw">
                                      <p:cBhvr>
                                        <p:cTn id="66" dur="2000" fill="hold"/>
                                        <p:tgtEl>
                                          <p:spTgt spid="20"/>
                                        </p:tgtEl>
                                        <p:attrNameLst>
                                          <p:attrName>fillcolor</p:attrName>
                                        </p:attrNameLst>
                                      </p:cBhvr>
                                      <p:to>
                                        <a:srgbClr val="3FAC19"/>
                                      </p:to>
                                    </p:animClr>
                                    <p:set>
                                      <p:cBhvr>
                                        <p:cTn id="67" dur="2000" fill="hold"/>
                                        <p:tgtEl>
                                          <p:spTgt spid="20"/>
                                        </p:tgtEl>
                                        <p:attrNameLst>
                                          <p:attrName>fill.type</p:attrName>
                                        </p:attrNameLst>
                                      </p:cBhvr>
                                      <p:to>
                                        <p:strVal val="solid"/>
                                      </p:to>
                                    </p:set>
                                    <p:set>
                                      <p:cBhvr>
                                        <p:cTn id="68" dur="2000" fill="hold"/>
                                        <p:tgtEl>
                                          <p:spTgt spid="20"/>
                                        </p:tgtEl>
                                        <p:attrNameLst>
                                          <p:attrName>fill.on</p:attrName>
                                        </p:attrNameLst>
                                      </p:cBhvr>
                                      <p:to>
                                        <p:strVal val="true"/>
                                      </p:to>
                                    </p:set>
                                  </p:childTnLst>
                                </p:cTn>
                              </p:par>
                            </p:childTnLst>
                          </p:cTn>
                        </p:par>
                      </p:childTnLst>
                    </p:cTn>
                  </p:par>
                  <p:par>
                    <p:cTn id="69" fill="hold">
                      <p:stCondLst>
                        <p:cond delay="indefinite"/>
                      </p:stCondLst>
                      <p:childTnLst>
                        <p:par>
                          <p:cTn id="70" fill="hold">
                            <p:stCondLst>
                              <p:cond delay="0"/>
                            </p:stCondLst>
                            <p:childTnLst>
                              <p:par>
                                <p:cTn id="71" presetID="42" presetClass="exit" presetSubtype="0" fill="hold" grpId="1" nodeType="clickEffect">
                                  <p:stCondLst>
                                    <p:cond delay="0"/>
                                  </p:stCondLst>
                                  <p:childTnLst>
                                    <p:animEffect transition="out" filter="fade">
                                      <p:cBhvr>
                                        <p:cTn id="72" dur="1000"/>
                                        <p:tgtEl>
                                          <p:spTgt spid="5"/>
                                        </p:tgtEl>
                                      </p:cBhvr>
                                    </p:animEffect>
                                    <p:anim calcmode="lin" valueType="num">
                                      <p:cBhvr>
                                        <p:cTn id="73" dur="1000"/>
                                        <p:tgtEl>
                                          <p:spTgt spid="5"/>
                                        </p:tgtEl>
                                        <p:attrNameLst>
                                          <p:attrName>ppt_x</p:attrName>
                                        </p:attrNameLst>
                                      </p:cBhvr>
                                      <p:tavLst>
                                        <p:tav tm="0">
                                          <p:val>
                                            <p:strVal val="ppt_x"/>
                                          </p:val>
                                        </p:tav>
                                        <p:tav tm="100000">
                                          <p:val>
                                            <p:strVal val="ppt_x"/>
                                          </p:val>
                                        </p:tav>
                                      </p:tavLst>
                                    </p:anim>
                                    <p:anim calcmode="lin" valueType="num">
                                      <p:cBhvr>
                                        <p:cTn id="74" dur="1000"/>
                                        <p:tgtEl>
                                          <p:spTgt spid="5"/>
                                        </p:tgtEl>
                                        <p:attrNameLst>
                                          <p:attrName>ppt_y</p:attrName>
                                        </p:attrNameLst>
                                      </p:cBhvr>
                                      <p:tavLst>
                                        <p:tav tm="0">
                                          <p:val>
                                            <p:strVal val="ppt_y"/>
                                          </p:val>
                                        </p:tav>
                                        <p:tav tm="100000">
                                          <p:val>
                                            <p:strVal val="ppt_y+.1"/>
                                          </p:val>
                                        </p:tav>
                                      </p:tavLst>
                                    </p:anim>
                                    <p:set>
                                      <p:cBhvr>
                                        <p:cTn id="75" dur="1" fill="hold">
                                          <p:stCondLst>
                                            <p:cond delay="999"/>
                                          </p:stCondLst>
                                        </p:cTn>
                                        <p:tgtEl>
                                          <p:spTgt spid="5"/>
                                        </p:tgtEl>
                                        <p:attrNameLst>
                                          <p:attrName>style.visibility</p:attrName>
                                        </p:attrNameLst>
                                      </p:cBhvr>
                                      <p:to>
                                        <p:strVal val="hidden"/>
                                      </p:to>
                                    </p:set>
                                  </p:childTnLst>
                                </p:cTn>
                              </p:par>
                            </p:childTnLst>
                          </p:cTn>
                        </p:par>
                        <p:par>
                          <p:cTn id="76" fill="hold">
                            <p:stCondLst>
                              <p:cond delay="1000"/>
                            </p:stCondLst>
                            <p:childTnLst>
                              <p:par>
                                <p:cTn id="77" presetID="10" presetClass="entr" presetSubtype="0" fill="hold" grpId="0" nodeType="afterEffect">
                                  <p:stCondLst>
                                    <p:cond delay="0"/>
                                  </p:stCondLst>
                                  <p:childTnLst>
                                    <p:set>
                                      <p:cBhvr>
                                        <p:cTn id="78" dur="1" fill="hold">
                                          <p:stCondLst>
                                            <p:cond delay="0"/>
                                          </p:stCondLst>
                                        </p:cTn>
                                        <p:tgtEl>
                                          <p:spTgt spid="6"/>
                                        </p:tgtEl>
                                        <p:attrNameLst>
                                          <p:attrName>style.visibility</p:attrName>
                                        </p:attrNameLst>
                                      </p:cBhvr>
                                      <p:to>
                                        <p:strVal val="visible"/>
                                      </p:to>
                                    </p:set>
                                    <p:animEffect transition="in" filter="fade">
                                      <p:cBhvr>
                                        <p:cTn id="79" dur="500"/>
                                        <p:tgtEl>
                                          <p:spTgt spid="6"/>
                                        </p:tgtEl>
                                      </p:cBhvr>
                                    </p:animEffect>
                                  </p:childTnLst>
                                </p:cTn>
                              </p:par>
                              <p:par>
                                <p:cTn id="80" presetID="1" presetClass="emph" presetSubtype="2" fill="hold" nodeType="withEffect">
                                  <p:stCondLst>
                                    <p:cond delay="0"/>
                                  </p:stCondLst>
                                  <p:childTnLst>
                                    <p:animClr clrSpc="rgb" dir="cw">
                                      <p:cBhvr>
                                        <p:cTn id="81" dur="2000" fill="hold"/>
                                        <p:tgtEl>
                                          <p:spTgt spid="16"/>
                                        </p:tgtEl>
                                        <p:attrNameLst>
                                          <p:attrName>fillcolor</p:attrName>
                                        </p:attrNameLst>
                                      </p:cBhvr>
                                      <p:to>
                                        <a:schemeClr val="accent2"/>
                                      </p:to>
                                    </p:animClr>
                                    <p:set>
                                      <p:cBhvr>
                                        <p:cTn id="82" dur="2000" fill="hold"/>
                                        <p:tgtEl>
                                          <p:spTgt spid="16"/>
                                        </p:tgtEl>
                                        <p:attrNameLst>
                                          <p:attrName>fill.type</p:attrName>
                                        </p:attrNameLst>
                                      </p:cBhvr>
                                      <p:to>
                                        <p:strVal val="solid"/>
                                      </p:to>
                                    </p:set>
                                    <p:set>
                                      <p:cBhvr>
                                        <p:cTn id="83" dur="2000" fill="hold"/>
                                        <p:tgtEl>
                                          <p:spTgt spid="16"/>
                                        </p:tgtEl>
                                        <p:attrNameLst>
                                          <p:attrName>fill.on</p:attrName>
                                        </p:attrNameLst>
                                      </p:cBhvr>
                                      <p:to>
                                        <p:strVal val="true"/>
                                      </p:to>
                                    </p:set>
                                  </p:childTnLst>
                                </p:cTn>
                              </p:par>
                              <p:par>
                                <p:cTn id="84" presetID="1" presetClass="emph" presetSubtype="2" fill="hold" nodeType="withEffect">
                                  <p:stCondLst>
                                    <p:cond delay="0"/>
                                  </p:stCondLst>
                                  <p:childTnLst>
                                    <p:animClr clrSpc="rgb" dir="cw">
                                      <p:cBhvr>
                                        <p:cTn id="85" dur="2000" fill="hold"/>
                                        <p:tgtEl>
                                          <p:spTgt spid="14"/>
                                        </p:tgtEl>
                                        <p:attrNameLst>
                                          <p:attrName>fillcolor</p:attrName>
                                        </p:attrNameLst>
                                      </p:cBhvr>
                                      <p:to>
                                        <a:srgbClr val="3FAC19"/>
                                      </p:to>
                                    </p:animClr>
                                    <p:set>
                                      <p:cBhvr>
                                        <p:cTn id="86" dur="2000" fill="hold"/>
                                        <p:tgtEl>
                                          <p:spTgt spid="14"/>
                                        </p:tgtEl>
                                        <p:attrNameLst>
                                          <p:attrName>fill.type</p:attrName>
                                        </p:attrNameLst>
                                      </p:cBhvr>
                                      <p:to>
                                        <p:strVal val="solid"/>
                                      </p:to>
                                    </p:set>
                                    <p:set>
                                      <p:cBhvr>
                                        <p:cTn id="87" dur="2000" fill="hold"/>
                                        <p:tgtEl>
                                          <p:spTgt spid="14"/>
                                        </p:tgtEl>
                                        <p:attrNameLst>
                                          <p:attrName>fill.on</p:attrName>
                                        </p:attrNameLst>
                                      </p:cBhvr>
                                      <p:to>
                                        <p:strVal val="true"/>
                                      </p:to>
                                    </p:set>
                                  </p:childTnLst>
                                </p:cTn>
                              </p:par>
                            </p:childTnLst>
                          </p:cTn>
                        </p:par>
                      </p:childTnLst>
                    </p:cTn>
                  </p:par>
                  <p:par>
                    <p:cTn id="88" fill="hold">
                      <p:stCondLst>
                        <p:cond delay="indefinite"/>
                      </p:stCondLst>
                      <p:childTnLst>
                        <p:par>
                          <p:cTn id="89" fill="hold">
                            <p:stCondLst>
                              <p:cond delay="0"/>
                            </p:stCondLst>
                            <p:childTnLst>
                              <p:par>
                                <p:cTn id="90" presetID="42" presetClass="exit" presetSubtype="0" fill="hold" grpId="1" nodeType="clickEffect">
                                  <p:stCondLst>
                                    <p:cond delay="0"/>
                                  </p:stCondLst>
                                  <p:childTnLst>
                                    <p:animEffect transition="out" filter="fade">
                                      <p:cBhvr>
                                        <p:cTn id="91" dur="1000"/>
                                        <p:tgtEl>
                                          <p:spTgt spid="6"/>
                                        </p:tgtEl>
                                      </p:cBhvr>
                                    </p:animEffect>
                                    <p:anim calcmode="lin" valueType="num">
                                      <p:cBhvr>
                                        <p:cTn id="92" dur="1000"/>
                                        <p:tgtEl>
                                          <p:spTgt spid="6"/>
                                        </p:tgtEl>
                                        <p:attrNameLst>
                                          <p:attrName>ppt_x</p:attrName>
                                        </p:attrNameLst>
                                      </p:cBhvr>
                                      <p:tavLst>
                                        <p:tav tm="0">
                                          <p:val>
                                            <p:strVal val="ppt_x"/>
                                          </p:val>
                                        </p:tav>
                                        <p:tav tm="100000">
                                          <p:val>
                                            <p:strVal val="ppt_x"/>
                                          </p:val>
                                        </p:tav>
                                      </p:tavLst>
                                    </p:anim>
                                    <p:anim calcmode="lin" valueType="num">
                                      <p:cBhvr>
                                        <p:cTn id="93" dur="1000"/>
                                        <p:tgtEl>
                                          <p:spTgt spid="6"/>
                                        </p:tgtEl>
                                        <p:attrNameLst>
                                          <p:attrName>ppt_y</p:attrName>
                                        </p:attrNameLst>
                                      </p:cBhvr>
                                      <p:tavLst>
                                        <p:tav tm="0">
                                          <p:val>
                                            <p:strVal val="ppt_y"/>
                                          </p:val>
                                        </p:tav>
                                        <p:tav tm="100000">
                                          <p:val>
                                            <p:strVal val="ppt_y+.1"/>
                                          </p:val>
                                        </p:tav>
                                      </p:tavLst>
                                    </p:anim>
                                    <p:set>
                                      <p:cBhvr>
                                        <p:cTn id="94" dur="1" fill="hold">
                                          <p:stCondLst>
                                            <p:cond delay="999"/>
                                          </p:stCondLst>
                                        </p:cTn>
                                        <p:tgtEl>
                                          <p:spTgt spid="6"/>
                                        </p:tgtEl>
                                        <p:attrNameLst>
                                          <p:attrName>style.visibility</p:attrName>
                                        </p:attrNameLst>
                                      </p:cBhvr>
                                      <p:to>
                                        <p:strVal val="hidden"/>
                                      </p:to>
                                    </p:set>
                                  </p:childTnLst>
                                </p:cTn>
                              </p:par>
                            </p:childTnLst>
                          </p:cTn>
                        </p:par>
                        <p:par>
                          <p:cTn id="95" fill="hold">
                            <p:stCondLst>
                              <p:cond delay="1000"/>
                            </p:stCondLst>
                            <p:childTnLst>
                              <p:par>
                                <p:cTn id="96" presetID="10" presetClass="entr" presetSubtype="0" fill="hold" grpId="0" nodeType="afterEffect">
                                  <p:stCondLst>
                                    <p:cond delay="0"/>
                                  </p:stCondLst>
                                  <p:childTnLst>
                                    <p:set>
                                      <p:cBhvr>
                                        <p:cTn id="97" dur="1" fill="hold">
                                          <p:stCondLst>
                                            <p:cond delay="0"/>
                                          </p:stCondLst>
                                        </p:cTn>
                                        <p:tgtEl>
                                          <p:spTgt spid="10"/>
                                        </p:tgtEl>
                                        <p:attrNameLst>
                                          <p:attrName>style.visibility</p:attrName>
                                        </p:attrNameLst>
                                      </p:cBhvr>
                                      <p:to>
                                        <p:strVal val="visible"/>
                                      </p:to>
                                    </p:set>
                                    <p:animEffect transition="in" filter="fade">
                                      <p:cBhvr>
                                        <p:cTn id="98" dur="500"/>
                                        <p:tgtEl>
                                          <p:spTgt spid="10"/>
                                        </p:tgtEl>
                                      </p:cBhvr>
                                    </p:animEffect>
                                  </p:childTnLst>
                                </p:cTn>
                              </p:par>
                              <p:par>
                                <p:cTn id="99" presetID="1" presetClass="emph" presetSubtype="2" fill="hold" nodeType="withEffect">
                                  <p:stCondLst>
                                    <p:cond delay="0"/>
                                  </p:stCondLst>
                                  <p:childTnLst>
                                    <p:animClr clrSpc="rgb" dir="cw">
                                      <p:cBhvr>
                                        <p:cTn id="100" dur="2000" fill="hold"/>
                                        <p:tgtEl>
                                          <p:spTgt spid="18"/>
                                        </p:tgtEl>
                                        <p:attrNameLst>
                                          <p:attrName>fillcolor</p:attrName>
                                        </p:attrNameLst>
                                      </p:cBhvr>
                                      <p:to>
                                        <a:schemeClr val="accent2"/>
                                      </p:to>
                                    </p:animClr>
                                    <p:set>
                                      <p:cBhvr>
                                        <p:cTn id="101" dur="2000" fill="hold"/>
                                        <p:tgtEl>
                                          <p:spTgt spid="18"/>
                                        </p:tgtEl>
                                        <p:attrNameLst>
                                          <p:attrName>fill.type</p:attrName>
                                        </p:attrNameLst>
                                      </p:cBhvr>
                                      <p:to>
                                        <p:strVal val="solid"/>
                                      </p:to>
                                    </p:set>
                                    <p:set>
                                      <p:cBhvr>
                                        <p:cTn id="102" dur="2000" fill="hold"/>
                                        <p:tgtEl>
                                          <p:spTgt spid="18"/>
                                        </p:tgtEl>
                                        <p:attrNameLst>
                                          <p:attrName>fill.on</p:attrName>
                                        </p:attrNameLst>
                                      </p:cBhvr>
                                      <p:to>
                                        <p:strVal val="true"/>
                                      </p:to>
                                    </p:set>
                                  </p:childTnLst>
                                </p:cTn>
                              </p:par>
                              <p:par>
                                <p:cTn id="103" presetID="1" presetClass="emph" presetSubtype="2" fill="hold" nodeType="withEffect">
                                  <p:stCondLst>
                                    <p:cond delay="0"/>
                                  </p:stCondLst>
                                  <p:childTnLst>
                                    <p:animClr clrSpc="rgb" dir="cw">
                                      <p:cBhvr>
                                        <p:cTn id="104" dur="2000" fill="hold"/>
                                        <p:tgtEl>
                                          <p:spTgt spid="16"/>
                                        </p:tgtEl>
                                        <p:attrNameLst>
                                          <p:attrName>fillcolor</p:attrName>
                                        </p:attrNameLst>
                                      </p:cBhvr>
                                      <p:to>
                                        <a:srgbClr val="3FAC19"/>
                                      </p:to>
                                    </p:animClr>
                                    <p:set>
                                      <p:cBhvr>
                                        <p:cTn id="105" dur="2000" fill="hold"/>
                                        <p:tgtEl>
                                          <p:spTgt spid="16"/>
                                        </p:tgtEl>
                                        <p:attrNameLst>
                                          <p:attrName>fill.type</p:attrName>
                                        </p:attrNameLst>
                                      </p:cBhvr>
                                      <p:to>
                                        <p:strVal val="solid"/>
                                      </p:to>
                                    </p:set>
                                    <p:set>
                                      <p:cBhvr>
                                        <p:cTn id="106" dur="2000" fill="hold"/>
                                        <p:tgtEl>
                                          <p:spTgt spid="16"/>
                                        </p:tgtEl>
                                        <p:attrNameLst>
                                          <p:attrName>fill.on</p:attrName>
                                        </p:attrNameLst>
                                      </p:cBhvr>
                                      <p:to>
                                        <p:strVal val="true"/>
                                      </p:to>
                                    </p:set>
                                  </p:childTnLst>
                                </p:cTn>
                              </p:par>
                            </p:childTnLst>
                          </p:cTn>
                        </p:par>
                      </p:childTnLst>
                    </p:cTn>
                  </p:par>
                  <p:par>
                    <p:cTn id="107" fill="hold">
                      <p:stCondLst>
                        <p:cond delay="indefinite"/>
                      </p:stCondLst>
                      <p:childTnLst>
                        <p:par>
                          <p:cTn id="108" fill="hold">
                            <p:stCondLst>
                              <p:cond delay="0"/>
                            </p:stCondLst>
                            <p:childTnLst>
                              <p:par>
                                <p:cTn id="109" presetID="42" presetClass="exit" presetSubtype="0" fill="hold" grpId="1" nodeType="clickEffect">
                                  <p:stCondLst>
                                    <p:cond delay="0"/>
                                  </p:stCondLst>
                                  <p:childTnLst>
                                    <p:animEffect transition="out" filter="fade">
                                      <p:cBhvr>
                                        <p:cTn id="110" dur="1000"/>
                                        <p:tgtEl>
                                          <p:spTgt spid="10"/>
                                        </p:tgtEl>
                                      </p:cBhvr>
                                    </p:animEffect>
                                    <p:anim calcmode="lin" valueType="num">
                                      <p:cBhvr>
                                        <p:cTn id="111" dur="1000"/>
                                        <p:tgtEl>
                                          <p:spTgt spid="10"/>
                                        </p:tgtEl>
                                        <p:attrNameLst>
                                          <p:attrName>ppt_x</p:attrName>
                                        </p:attrNameLst>
                                      </p:cBhvr>
                                      <p:tavLst>
                                        <p:tav tm="0">
                                          <p:val>
                                            <p:strVal val="ppt_x"/>
                                          </p:val>
                                        </p:tav>
                                        <p:tav tm="100000">
                                          <p:val>
                                            <p:strVal val="ppt_x"/>
                                          </p:val>
                                        </p:tav>
                                      </p:tavLst>
                                    </p:anim>
                                    <p:anim calcmode="lin" valueType="num">
                                      <p:cBhvr>
                                        <p:cTn id="112" dur="1000"/>
                                        <p:tgtEl>
                                          <p:spTgt spid="10"/>
                                        </p:tgtEl>
                                        <p:attrNameLst>
                                          <p:attrName>ppt_y</p:attrName>
                                        </p:attrNameLst>
                                      </p:cBhvr>
                                      <p:tavLst>
                                        <p:tav tm="0">
                                          <p:val>
                                            <p:strVal val="ppt_y"/>
                                          </p:val>
                                        </p:tav>
                                        <p:tav tm="100000">
                                          <p:val>
                                            <p:strVal val="ppt_y+.1"/>
                                          </p:val>
                                        </p:tav>
                                      </p:tavLst>
                                    </p:anim>
                                    <p:set>
                                      <p:cBhvr>
                                        <p:cTn id="113" dur="1" fill="hold">
                                          <p:stCondLst>
                                            <p:cond delay="999"/>
                                          </p:stCondLst>
                                        </p:cTn>
                                        <p:tgtEl>
                                          <p:spTgt spid="10"/>
                                        </p:tgtEl>
                                        <p:attrNameLst>
                                          <p:attrName>style.visibility</p:attrName>
                                        </p:attrNameLst>
                                      </p:cBhvr>
                                      <p:to>
                                        <p:strVal val="hidden"/>
                                      </p:to>
                                    </p:set>
                                  </p:childTnLst>
                                </p:cTn>
                              </p:par>
                            </p:childTnLst>
                          </p:cTn>
                        </p:par>
                        <p:par>
                          <p:cTn id="114" fill="hold">
                            <p:stCondLst>
                              <p:cond delay="1000"/>
                            </p:stCondLst>
                            <p:childTnLst>
                              <p:par>
                                <p:cTn id="115" presetID="10" presetClass="entr" presetSubtype="0" fill="hold" grpId="0" nodeType="afterEffect">
                                  <p:stCondLst>
                                    <p:cond delay="0"/>
                                  </p:stCondLst>
                                  <p:childTnLst>
                                    <p:set>
                                      <p:cBhvr>
                                        <p:cTn id="116" dur="1" fill="hold">
                                          <p:stCondLst>
                                            <p:cond delay="0"/>
                                          </p:stCondLst>
                                        </p:cTn>
                                        <p:tgtEl>
                                          <p:spTgt spid="7"/>
                                        </p:tgtEl>
                                        <p:attrNameLst>
                                          <p:attrName>style.visibility</p:attrName>
                                        </p:attrNameLst>
                                      </p:cBhvr>
                                      <p:to>
                                        <p:strVal val="visible"/>
                                      </p:to>
                                    </p:set>
                                    <p:animEffect transition="in" filter="fade">
                                      <p:cBhvr>
                                        <p:cTn id="117" dur="500"/>
                                        <p:tgtEl>
                                          <p:spTgt spid="7"/>
                                        </p:tgtEl>
                                      </p:cBhvr>
                                    </p:animEffect>
                                  </p:childTnLst>
                                </p:cTn>
                              </p:par>
                              <p:par>
                                <p:cTn id="118" presetID="1" presetClass="emph" presetSubtype="2" fill="hold" nodeType="withEffect">
                                  <p:stCondLst>
                                    <p:cond delay="0"/>
                                  </p:stCondLst>
                                  <p:childTnLst>
                                    <p:animClr clrSpc="rgb" dir="cw">
                                      <p:cBhvr>
                                        <p:cTn id="119" dur="2000" fill="hold"/>
                                        <p:tgtEl>
                                          <p:spTgt spid="19"/>
                                        </p:tgtEl>
                                        <p:attrNameLst>
                                          <p:attrName>fillcolor</p:attrName>
                                        </p:attrNameLst>
                                      </p:cBhvr>
                                      <p:to>
                                        <a:schemeClr val="accent2"/>
                                      </p:to>
                                    </p:animClr>
                                    <p:set>
                                      <p:cBhvr>
                                        <p:cTn id="120" dur="2000" fill="hold"/>
                                        <p:tgtEl>
                                          <p:spTgt spid="19"/>
                                        </p:tgtEl>
                                        <p:attrNameLst>
                                          <p:attrName>fill.type</p:attrName>
                                        </p:attrNameLst>
                                      </p:cBhvr>
                                      <p:to>
                                        <p:strVal val="solid"/>
                                      </p:to>
                                    </p:set>
                                    <p:set>
                                      <p:cBhvr>
                                        <p:cTn id="121" dur="2000" fill="hold"/>
                                        <p:tgtEl>
                                          <p:spTgt spid="19"/>
                                        </p:tgtEl>
                                        <p:attrNameLst>
                                          <p:attrName>fill.on</p:attrName>
                                        </p:attrNameLst>
                                      </p:cBhvr>
                                      <p:to>
                                        <p:strVal val="true"/>
                                      </p:to>
                                    </p:set>
                                  </p:childTnLst>
                                </p:cTn>
                              </p:par>
                              <p:par>
                                <p:cTn id="122" presetID="1" presetClass="emph" presetSubtype="2" fill="hold" nodeType="withEffect">
                                  <p:stCondLst>
                                    <p:cond delay="0"/>
                                  </p:stCondLst>
                                  <p:childTnLst>
                                    <p:animClr clrSpc="rgb" dir="cw">
                                      <p:cBhvr>
                                        <p:cTn id="123" dur="2000" fill="hold"/>
                                        <p:tgtEl>
                                          <p:spTgt spid="18"/>
                                        </p:tgtEl>
                                        <p:attrNameLst>
                                          <p:attrName>fillcolor</p:attrName>
                                        </p:attrNameLst>
                                      </p:cBhvr>
                                      <p:to>
                                        <a:srgbClr val="3FAC19"/>
                                      </p:to>
                                    </p:animClr>
                                    <p:set>
                                      <p:cBhvr>
                                        <p:cTn id="124" dur="2000" fill="hold"/>
                                        <p:tgtEl>
                                          <p:spTgt spid="18"/>
                                        </p:tgtEl>
                                        <p:attrNameLst>
                                          <p:attrName>fill.type</p:attrName>
                                        </p:attrNameLst>
                                      </p:cBhvr>
                                      <p:to>
                                        <p:strVal val="solid"/>
                                      </p:to>
                                    </p:set>
                                    <p:set>
                                      <p:cBhvr>
                                        <p:cTn id="125" dur="2000" fill="hold"/>
                                        <p:tgtEl>
                                          <p:spTgt spid="18"/>
                                        </p:tgtEl>
                                        <p:attrNameLst>
                                          <p:attrName>fill.on</p:attrName>
                                        </p:attrNameLst>
                                      </p:cBhvr>
                                      <p:to>
                                        <p:strVal val="true"/>
                                      </p:to>
                                    </p:set>
                                  </p:childTnLst>
                                </p:cTn>
                              </p:par>
                            </p:childTnLst>
                          </p:cTn>
                        </p:par>
                      </p:childTnLst>
                    </p:cTn>
                  </p:par>
                  <p:par>
                    <p:cTn id="126" fill="hold">
                      <p:stCondLst>
                        <p:cond delay="indefinite"/>
                      </p:stCondLst>
                      <p:childTnLst>
                        <p:par>
                          <p:cTn id="127" fill="hold">
                            <p:stCondLst>
                              <p:cond delay="0"/>
                            </p:stCondLst>
                            <p:childTnLst>
                              <p:par>
                                <p:cTn id="128" presetID="42" presetClass="exit" presetSubtype="0" fill="hold" grpId="1" nodeType="clickEffect">
                                  <p:stCondLst>
                                    <p:cond delay="0"/>
                                  </p:stCondLst>
                                  <p:childTnLst>
                                    <p:animEffect transition="out" filter="fade">
                                      <p:cBhvr>
                                        <p:cTn id="129" dur="1000"/>
                                        <p:tgtEl>
                                          <p:spTgt spid="7"/>
                                        </p:tgtEl>
                                      </p:cBhvr>
                                    </p:animEffect>
                                    <p:anim calcmode="lin" valueType="num">
                                      <p:cBhvr>
                                        <p:cTn id="130" dur="1000"/>
                                        <p:tgtEl>
                                          <p:spTgt spid="7"/>
                                        </p:tgtEl>
                                        <p:attrNameLst>
                                          <p:attrName>ppt_x</p:attrName>
                                        </p:attrNameLst>
                                      </p:cBhvr>
                                      <p:tavLst>
                                        <p:tav tm="0">
                                          <p:val>
                                            <p:strVal val="ppt_x"/>
                                          </p:val>
                                        </p:tav>
                                        <p:tav tm="100000">
                                          <p:val>
                                            <p:strVal val="ppt_x"/>
                                          </p:val>
                                        </p:tav>
                                      </p:tavLst>
                                    </p:anim>
                                    <p:anim calcmode="lin" valueType="num">
                                      <p:cBhvr>
                                        <p:cTn id="131" dur="1000"/>
                                        <p:tgtEl>
                                          <p:spTgt spid="7"/>
                                        </p:tgtEl>
                                        <p:attrNameLst>
                                          <p:attrName>ppt_y</p:attrName>
                                        </p:attrNameLst>
                                      </p:cBhvr>
                                      <p:tavLst>
                                        <p:tav tm="0">
                                          <p:val>
                                            <p:strVal val="ppt_y"/>
                                          </p:val>
                                        </p:tav>
                                        <p:tav tm="100000">
                                          <p:val>
                                            <p:strVal val="ppt_y+.1"/>
                                          </p:val>
                                        </p:tav>
                                      </p:tavLst>
                                    </p:anim>
                                    <p:set>
                                      <p:cBhvr>
                                        <p:cTn id="132" dur="1" fill="hold">
                                          <p:stCondLst>
                                            <p:cond delay="999"/>
                                          </p:stCondLst>
                                        </p:cTn>
                                        <p:tgtEl>
                                          <p:spTgt spid="7"/>
                                        </p:tgtEl>
                                        <p:attrNameLst>
                                          <p:attrName>style.visibility</p:attrName>
                                        </p:attrNameLst>
                                      </p:cBhvr>
                                      <p:to>
                                        <p:strVal val="hidden"/>
                                      </p:to>
                                    </p:set>
                                  </p:childTnLst>
                                </p:cTn>
                              </p:par>
                            </p:childTnLst>
                          </p:cTn>
                        </p:par>
                        <p:par>
                          <p:cTn id="133" fill="hold">
                            <p:stCondLst>
                              <p:cond delay="1000"/>
                            </p:stCondLst>
                            <p:childTnLst>
                              <p:par>
                                <p:cTn id="134" presetID="10" presetClass="entr" presetSubtype="0" fill="hold" grpId="0" nodeType="afterEffect">
                                  <p:stCondLst>
                                    <p:cond delay="0"/>
                                  </p:stCondLst>
                                  <p:childTnLst>
                                    <p:set>
                                      <p:cBhvr>
                                        <p:cTn id="135" dur="1" fill="hold">
                                          <p:stCondLst>
                                            <p:cond delay="0"/>
                                          </p:stCondLst>
                                        </p:cTn>
                                        <p:tgtEl>
                                          <p:spTgt spid="8"/>
                                        </p:tgtEl>
                                        <p:attrNameLst>
                                          <p:attrName>style.visibility</p:attrName>
                                        </p:attrNameLst>
                                      </p:cBhvr>
                                      <p:to>
                                        <p:strVal val="visible"/>
                                      </p:to>
                                    </p:set>
                                    <p:animEffect transition="in" filter="fade">
                                      <p:cBhvr>
                                        <p:cTn id="136" dur="500"/>
                                        <p:tgtEl>
                                          <p:spTgt spid="8"/>
                                        </p:tgtEl>
                                      </p:cBhvr>
                                    </p:animEffect>
                                  </p:childTnLst>
                                </p:cTn>
                              </p:par>
                              <p:par>
                                <p:cTn id="137" presetID="1" presetClass="emph" presetSubtype="2" fill="hold" nodeType="withEffect">
                                  <p:stCondLst>
                                    <p:cond delay="0"/>
                                  </p:stCondLst>
                                  <p:childTnLst>
                                    <p:animClr clrSpc="rgb" dir="cw">
                                      <p:cBhvr>
                                        <p:cTn id="138" dur="2000" fill="hold"/>
                                        <p:tgtEl>
                                          <p:spTgt spid="17"/>
                                        </p:tgtEl>
                                        <p:attrNameLst>
                                          <p:attrName>fillcolor</p:attrName>
                                        </p:attrNameLst>
                                      </p:cBhvr>
                                      <p:to>
                                        <a:schemeClr val="accent2"/>
                                      </p:to>
                                    </p:animClr>
                                    <p:set>
                                      <p:cBhvr>
                                        <p:cTn id="139" dur="2000" fill="hold"/>
                                        <p:tgtEl>
                                          <p:spTgt spid="17"/>
                                        </p:tgtEl>
                                        <p:attrNameLst>
                                          <p:attrName>fill.type</p:attrName>
                                        </p:attrNameLst>
                                      </p:cBhvr>
                                      <p:to>
                                        <p:strVal val="solid"/>
                                      </p:to>
                                    </p:set>
                                    <p:set>
                                      <p:cBhvr>
                                        <p:cTn id="140" dur="2000" fill="hold"/>
                                        <p:tgtEl>
                                          <p:spTgt spid="17"/>
                                        </p:tgtEl>
                                        <p:attrNameLst>
                                          <p:attrName>fill.on</p:attrName>
                                        </p:attrNameLst>
                                      </p:cBhvr>
                                      <p:to>
                                        <p:strVal val="true"/>
                                      </p:to>
                                    </p:set>
                                  </p:childTnLst>
                                </p:cTn>
                              </p:par>
                              <p:par>
                                <p:cTn id="141" presetID="1" presetClass="emph" presetSubtype="2" fill="hold" nodeType="withEffect">
                                  <p:stCondLst>
                                    <p:cond delay="0"/>
                                  </p:stCondLst>
                                  <p:childTnLst>
                                    <p:animClr clrSpc="rgb" dir="cw">
                                      <p:cBhvr>
                                        <p:cTn id="142" dur="2000" fill="hold"/>
                                        <p:tgtEl>
                                          <p:spTgt spid="19"/>
                                        </p:tgtEl>
                                        <p:attrNameLst>
                                          <p:attrName>fillcolor</p:attrName>
                                        </p:attrNameLst>
                                      </p:cBhvr>
                                      <p:to>
                                        <a:srgbClr val="3FAC19"/>
                                      </p:to>
                                    </p:animClr>
                                    <p:set>
                                      <p:cBhvr>
                                        <p:cTn id="143" dur="2000" fill="hold"/>
                                        <p:tgtEl>
                                          <p:spTgt spid="19"/>
                                        </p:tgtEl>
                                        <p:attrNameLst>
                                          <p:attrName>fill.type</p:attrName>
                                        </p:attrNameLst>
                                      </p:cBhvr>
                                      <p:to>
                                        <p:strVal val="solid"/>
                                      </p:to>
                                    </p:set>
                                    <p:set>
                                      <p:cBhvr>
                                        <p:cTn id="144" dur="2000" fill="hold"/>
                                        <p:tgtEl>
                                          <p:spTgt spid="19"/>
                                        </p:tgtEl>
                                        <p:attrNameLst>
                                          <p:attrName>fill.on</p:attrName>
                                        </p:attrNameLst>
                                      </p:cBhvr>
                                      <p:to>
                                        <p:strVal val="true"/>
                                      </p:to>
                                    </p:set>
                                  </p:childTnLst>
                                </p:cTn>
                              </p:par>
                            </p:childTnLst>
                          </p:cTn>
                        </p:par>
                      </p:childTnLst>
                    </p:cTn>
                  </p:par>
                  <p:par>
                    <p:cTn id="145" fill="hold">
                      <p:stCondLst>
                        <p:cond delay="indefinite"/>
                      </p:stCondLst>
                      <p:childTnLst>
                        <p:par>
                          <p:cTn id="146" fill="hold">
                            <p:stCondLst>
                              <p:cond delay="0"/>
                            </p:stCondLst>
                            <p:childTnLst>
                              <p:par>
                                <p:cTn id="147" presetID="42" presetClass="exit" presetSubtype="0" fill="hold" grpId="1" nodeType="clickEffect">
                                  <p:stCondLst>
                                    <p:cond delay="0"/>
                                  </p:stCondLst>
                                  <p:childTnLst>
                                    <p:animEffect transition="out" filter="fade">
                                      <p:cBhvr>
                                        <p:cTn id="148" dur="1000"/>
                                        <p:tgtEl>
                                          <p:spTgt spid="8"/>
                                        </p:tgtEl>
                                      </p:cBhvr>
                                    </p:animEffect>
                                    <p:anim calcmode="lin" valueType="num">
                                      <p:cBhvr>
                                        <p:cTn id="149" dur="1000"/>
                                        <p:tgtEl>
                                          <p:spTgt spid="8"/>
                                        </p:tgtEl>
                                        <p:attrNameLst>
                                          <p:attrName>ppt_x</p:attrName>
                                        </p:attrNameLst>
                                      </p:cBhvr>
                                      <p:tavLst>
                                        <p:tav tm="0">
                                          <p:val>
                                            <p:strVal val="ppt_x"/>
                                          </p:val>
                                        </p:tav>
                                        <p:tav tm="100000">
                                          <p:val>
                                            <p:strVal val="ppt_x"/>
                                          </p:val>
                                        </p:tav>
                                      </p:tavLst>
                                    </p:anim>
                                    <p:anim calcmode="lin" valueType="num">
                                      <p:cBhvr>
                                        <p:cTn id="150" dur="1000"/>
                                        <p:tgtEl>
                                          <p:spTgt spid="8"/>
                                        </p:tgtEl>
                                        <p:attrNameLst>
                                          <p:attrName>ppt_y</p:attrName>
                                        </p:attrNameLst>
                                      </p:cBhvr>
                                      <p:tavLst>
                                        <p:tav tm="0">
                                          <p:val>
                                            <p:strVal val="ppt_y"/>
                                          </p:val>
                                        </p:tav>
                                        <p:tav tm="100000">
                                          <p:val>
                                            <p:strVal val="ppt_y+.1"/>
                                          </p:val>
                                        </p:tav>
                                      </p:tavLst>
                                    </p:anim>
                                    <p:set>
                                      <p:cBhvr>
                                        <p:cTn id="151" dur="1" fill="hold">
                                          <p:stCondLst>
                                            <p:cond delay="999"/>
                                          </p:stCondLst>
                                        </p:cTn>
                                        <p:tgtEl>
                                          <p:spTgt spid="8"/>
                                        </p:tgtEl>
                                        <p:attrNameLst>
                                          <p:attrName>style.visibility</p:attrName>
                                        </p:attrNameLst>
                                      </p:cBhvr>
                                      <p:to>
                                        <p:strVal val="hidden"/>
                                      </p:to>
                                    </p:set>
                                  </p:childTnLst>
                                </p:cTn>
                              </p:par>
                            </p:childTnLst>
                          </p:cTn>
                        </p:par>
                        <p:par>
                          <p:cTn id="152" fill="hold">
                            <p:stCondLst>
                              <p:cond delay="1000"/>
                            </p:stCondLst>
                            <p:childTnLst>
                              <p:par>
                                <p:cTn id="153" presetID="10" presetClass="entr" presetSubtype="0" fill="hold" grpId="0" nodeType="afterEffect">
                                  <p:stCondLst>
                                    <p:cond delay="0"/>
                                  </p:stCondLst>
                                  <p:childTnLst>
                                    <p:set>
                                      <p:cBhvr>
                                        <p:cTn id="154" dur="1" fill="hold">
                                          <p:stCondLst>
                                            <p:cond delay="0"/>
                                          </p:stCondLst>
                                        </p:cTn>
                                        <p:tgtEl>
                                          <p:spTgt spid="9"/>
                                        </p:tgtEl>
                                        <p:attrNameLst>
                                          <p:attrName>style.visibility</p:attrName>
                                        </p:attrNameLst>
                                      </p:cBhvr>
                                      <p:to>
                                        <p:strVal val="visible"/>
                                      </p:to>
                                    </p:set>
                                    <p:animEffect transition="in" filter="fade">
                                      <p:cBhvr>
                                        <p:cTn id="155" dur="500"/>
                                        <p:tgtEl>
                                          <p:spTgt spid="9"/>
                                        </p:tgtEl>
                                      </p:cBhvr>
                                    </p:animEffect>
                                  </p:childTnLst>
                                </p:cTn>
                              </p:par>
                              <p:par>
                                <p:cTn id="156" presetID="1" presetClass="emph" presetSubtype="2" fill="hold" nodeType="withEffect">
                                  <p:stCondLst>
                                    <p:cond delay="0"/>
                                  </p:stCondLst>
                                  <p:childTnLst>
                                    <p:animClr clrSpc="rgb" dir="cw">
                                      <p:cBhvr>
                                        <p:cTn id="157" dur="2000" fill="hold"/>
                                        <p:tgtEl>
                                          <p:spTgt spid="15"/>
                                        </p:tgtEl>
                                        <p:attrNameLst>
                                          <p:attrName>fillcolor</p:attrName>
                                        </p:attrNameLst>
                                      </p:cBhvr>
                                      <p:to>
                                        <a:schemeClr val="accent2"/>
                                      </p:to>
                                    </p:animClr>
                                    <p:set>
                                      <p:cBhvr>
                                        <p:cTn id="158" dur="2000" fill="hold"/>
                                        <p:tgtEl>
                                          <p:spTgt spid="15"/>
                                        </p:tgtEl>
                                        <p:attrNameLst>
                                          <p:attrName>fill.type</p:attrName>
                                        </p:attrNameLst>
                                      </p:cBhvr>
                                      <p:to>
                                        <p:strVal val="solid"/>
                                      </p:to>
                                    </p:set>
                                    <p:set>
                                      <p:cBhvr>
                                        <p:cTn id="159" dur="2000" fill="hold"/>
                                        <p:tgtEl>
                                          <p:spTgt spid="15"/>
                                        </p:tgtEl>
                                        <p:attrNameLst>
                                          <p:attrName>fill.on</p:attrName>
                                        </p:attrNameLst>
                                      </p:cBhvr>
                                      <p:to>
                                        <p:strVal val="true"/>
                                      </p:to>
                                    </p:set>
                                  </p:childTnLst>
                                </p:cTn>
                              </p:par>
                              <p:par>
                                <p:cTn id="160" presetID="1" presetClass="emph" presetSubtype="2" fill="hold" nodeType="withEffect">
                                  <p:stCondLst>
                                    <p:cond delay="0"/>
                                  </p:stCondLst>
                                  <p:childTnLst>
                                    <p:animClr clrSpc="rgb" dir="cw">
                                      <p:cBhvr>
                                        <p:cTn id="161" dur="2000" fill="hold"/>
                                        <p:tgtEl>
                                          <p:spTgt spid="17"/>
                                        </p:tgtEl>
                                        <p:attrNameLst>
                                          <p:attrName>fillcolor</p:attrName>
                                        </p:attrNameLst>
                                      </p:cBhvr>
                                      <p:to>
                                        <a:srgbClr val="3FAC19"/>
                                      </p:to>
                                    </p:animClr>
                                    <p:set>
                                      <p:cBhvr>
                                        <p:cTn id="162" dur="2000" fill="hold"/>
                                        <p:tgtEl>
                                          <p:spTgt spid="17"/>
                                        </p:tgtEl>
                                        <p:attrNameLst>
                                          <p:attrName>fill.type</p:attrName>
                                        </p:attrNameLst>
                                      </p:cBhvr>
                                      <p:to>
                                        <p:strVal val="solid"/>
                                      </p:to>
                                    </p:set>
                                    <p:set>
                                      <p:cBhvr>
                                        <p:cTn id="163" dur="2000" fill="hold"/>
                                        <p:tgtEl>
                                          <p:spTgt spid="17"/>
                                        </p:tgtEl>
                                        <p:attrNameLst>
                                          <p:attrName>fill.on</p:attrName>
                                        </p:attrNameLst>
                                      </p:cBhvr>
                                      <p:to>
                                        <p:strVal val="true"/>
                                      </p:to>
                                    </p:set>
                                  </p:childTnLst>
                                </p:cTn>
                              </p:par>
                            </p:childTnLst>
                          </p:cTn>
                        </p:par>
                      </p:childTnLst>
                    </p:cTn>
                  </p:par>
                  <p:par>
                    <p:cTn id="164" fill="hold">
                      <p:stCondLst>
                        <p:cond delay="indefinite"/>
                      </p:stCondLst>
                      <p:childTnLst>
                        <p:par>
                          <p:cTn id="165" fill="hold">
                            <p:stCondLst>
                              <p:cond delay="0"/>
                            </p:stCondLst>
                            <p:childTnLst>
                              <p:par>
                                <p:cTn id="166" presetID="42" presetClass="exit" presetSubtype="0" fill="hold" grpId="1" nodeType="clickEffect">
                                  <p:stCondLst>
                                    <p:cond delay="0"/>
                                  </p:stCondLst>
                                  <p:childTnLst>
                                    <p:animEffect transition="out" filter="fade">
                                      <p:cBhvr>
                                        <p:cTn id="167" dur="1000"/>
                                        <p:tgtEl>
                                          <p:spTgt spid="9"/>
                                        </p:tgtEl>
                                      </p:cBhvr>
                                    </p:animEffect>
                                    <p:anim calcmode="lin" valueType="num">
                                      <p:cBhvr>
                                        <p:cTn id="168" dur="1000"/>
                                        <p:tgtEl>
                                          <p:spTgt spid="9"/>
                                        </p:tgtEl>
                                        <p:attrNameLst>
                                          <p:attrName>ppt_x</p:attrName>
                                        </p:attrNameLst>
                                      </p:cBhvr>
                                      <p:tavLst>
                                        <p:tav tm="0">
                                          <p:val>
                                            <p:strVal val="ppt_x"/>
                                          </p:val>
                                        </p:tav>
                                        <p:tav tm="100000">
                                          <p:val>
                                            <p:strVal val="ppt_x"/>
                                          </p:val>
                                        </p:tav>
                                      </p:tavLst>
                                    </p:anim>
                                    <p:anim calcmode="lin" valueType="num">
                                      <p:cBhvr>
                                        <p:cTn id="169" dur="1000"/>
                                        <p:tgtEl>
                                          <p:spTgt spid="9"/>
                                        </p:tgtEl>
                                        <p:attrNameLst>
                                          <p:attrName>ppt_y</p:attrName>
                                        </p:attrNameLst>
                                      </p:cBhvr>
                                      <p:tavLst>
                                        <p:tav tm="0">
                                          <p:val>
                                            <p:strVal val="ppt_y"/>
                                          </p:val>
                                        </p:tav>
                                        <p:tav tm="100000">
                                          <p:val>
                                            <p:strVal val="ppt_y+.1"/>
                                          </p:val>
                                        </p:tav>
                                      </p:tavLst>
                                    </p:anim>
                                    <p:set>
                                      <p:cBhvr>
                                        <p:cTn id="170" dur="1" fill="hold">
                                          <p:stCondLst>
                                            <p:cond delay="999"/>
                                          </p:stCondLst>
                                        </p:cTn>
                                        <p:tgtEl>
                                          <p:spTgt spid="9"/>
                                        </p:tgtEl>
                                        <p:attrNameLst>
                                          <p:attrName>style.visibility</p:attrName>
                                        </p:attrNameLst>
                                      </p:cBhvr>
                                      <p:to>
                                        <p:strVal val="hidden"/>
                                      </p:to>
                                    </p:set>
                                  </p:childTnLst>
                                </p:cTn>
                              </p:par>
                            </p:childTnLst>
                          </p:cTn>
                        </p:par>
                        <p:par>
                          <p:cTn id="171" fill="hold">
                            <p:stCondLst>
                              <p:cond delay="1000"/>
                            </p:stCondLst>
                            <p:childTnLst>
                              <p:par>
                                <p:cTn id="172" presetID="10" presetClass="entr" presetSubtype="0" fill="hold" grpId="0" nodeType="afterEffect">
                                  <p:stCondLst>
                                    <p:cond delay="0"/>
                                  </p:stCondLst>
                                  <p:childTnLst>
                                    <p:set>
                                      <p:cBhvr>
                                        <p:cTn id="173" dur="1" fill="hold">
                                          <p:stCondLst>
                                            <p:cond delay="0"/>
                                          </p:stCondLst>
                                        </p:cTn>
                                        <p:tgtEl>
                                          <p:spTgt spid="11"/>
                                        </p:tgtEl>
                                        <p:attrNameLst>
                                          <p:attrName>style.visibility</p:attrName>
                                        </p:attrNameLst>
                                      </p:cBhvr>
                                      <p:to>
                                        <p:strVal val="visible"/>
                                      </p:to>
                                    </p:set>
                                    <p:animEffect transition="in" filter="fade">
                                      <p:cBhvr>
                                        <p:cTn id="174" dur="500"/>
                                        <p:tgtEl>
                                          <p:spTgt spid="11"/>
                                        </p:tgtEl>
                                      </p:cBhvr>
                                    </p:animEffect>
                                  </p:childTnLst>
                                </p:cTn>
                              </p:par>
                              <p:par>
                                <p:cTn id="175" presetID="1" presetClass="emph" presetSubtype="2" fill="hold" nodeType="withEffect">
                                  <p:stCondLst>
                                    <p:cond delay="0"/>
                                  </p:stCondLst>
                                  <p:childTnLst>
                                    <p:animClr clrSpc="rgb" dir="cw">
                                      <p:cBhvr>
                                        <p:cTn id="176" dur="2000" fill="hold"/>
                                        <p:tgtEl>
                                          <p:spTgt spid="21"/>
                                        </p:tgtEl>
                                        <p:attrNameLst>
                                          <p:attrName>fillcolor</p:attrName>
                                        </p:attrNameLst>
                                      </p:cBhvr>
                                      <p:to>
                                        <a:schemeClr val="accent2"/>
                                      </p:to>
                                    </p:animClr>
                                    <p:set>
                                      <p:cBhvr>
                                        <p:cTn id="177" dur="2000" fill="hold"/>
                                        <p:tgtEl>
                                          <p:spTgt spid="21"/>
                                        </p:tgtEl>
                                        <p:attrNameLst>
                                          <p:attrName>fill.type</p:attrName>
                                        </p:attrNameLst>
                                      </p:cBhvr>
                                      <p:to>
                                        <p:strVal val="solid"/>
                                      </p:to>
                                    </p:set>
                                    <p:set>
                                      <p:cBhvr>
                                        <p:cTn id="178" dur="2000" fill="hold"/>
                                        <p:tgtEl>
                                          <p:spTgt spid="21"/>
                                        </p:tgtEl>
                                        <p:attrNameLst>
                                          <p:attrName>fill.on</p:attrName>
                                        </p:attrNameLst>
                                      </p:cBhvr>
                                      <p:to>
                                        <p:strVal val="true"/>
                                      </p:to>
                                    </p:set>
                                  </p:childTnLst>
                                </p:cTn>
                              </p:par>
                              <p:par>
                                <p:cTn id="179" presetID="1" presetClass="emph" presetSubtype="2" fill="hold" nodeType="withEffect">
                                  <p:stCondLst>
                                    <p:cond delay="0"/>
                                  </p:stCondLst>
                                  <p:childTnLst>
                                    <p:animClr clrSpc="rgb" dir="cw">
                                      <p:cBhvr>
                                        <p:cTn id="180" dur="2000" fill="hold"/>
                                        <p:tgtEl>
                                          <p:spTgt spid="15"/>
                                        </p:tgtEl>
                                        <p:attrNameLst>
                                          <p:attrName>fillcolor</p:attrName>
                                        </p:attrNameLst>
                                      </p:cBhvr>
                                      <p:to>
                                        <a:srgbClr val="3FAC19"/>
                                      </p:to>
                                    </p:animClr>
                                    <p:set>
                                      <p:cBhvr>
                                        <p:cTn id="181" dur="2000" fill="hold"/>
                                        <p:tgtEl>
                                          <p:spTgt spid="15"/>
                                        </p:tgtEl>
                                        <p:attrNameLst>
                                          <p:attrName>fill.type</p:attrName>
                                        </p:attrNameLst>
                                      </p:cBhvr>
                                      <p:to>
                                        <p:strVal val="solid"/>
                                      </p:to>
                                    </p:set>
                                    <p:set>
                                      <p:cBhvr>
                                        <p:cTn id="182" dur="2000" fill="hold"/>
                                        <p:tgtEl>
                                          <p:spTgt spid="15"/>
                                        </p:tgtEl>
                                        <p:attrNameLst>
                                          <p:attrName>fill.on</p:attrName>
                                        </p:attrNameLst>
                                      </p:cBhvr>
                                      <p:to>
                                        <p:strVal val="true"/>
                                      </p:to>
                                    </p:set>
                                  </p:childTnLst>
                                </p:cTn>
                              </p:par>
                            </p:childTnLst>
                          </p:cTn>
                        </p:par>
                      </p:childTnLst>
                    </p:cTn>
                  </p:par>
                  <p:par>
                    <p:cTn id="183" fill="hold">
                      <p:stCondLst>
                        <p:cond delay="indefinite"/>
                      </p:stCondLst>
                      <p:childTnLst>
                        <p:par>
                          <p:cTn id="184" fill="hold">
                            <p:stCondLst>
                              <p:cond delay="0"/>
                            </p:stCondLst>
                            <p:childTnLst>
                              <p:par>
                                <p:cTn id="185" presetID="42" presetClass="exit" presetSubtype="0" fill="hold" grpId="1" nodeType="clickEffect">
                                  <p:stCondLst>
                                    <p:cond delay="0"/>
                                  </p:stCondLst>
                                  <p:childTnLst>
                                    <p:animEffect transition="out" filter="fade">
                                      <p:cBhvr>
                                        <p:cTn id="186" dur="1000"/>
                                        <p:tgtEl>
                                          <p:spTgt spid="11"/>
                                        </p:tgtEl>
                                      </p:cBhvr>
                                    </p:animEffect>
                                    <p:anim calcmode="lin" valueType="num">
                                      <p:cBhvr>
                                        <p:cTn id="187" dur="1000"/>
                                        <p:tgtEl>
                                          <p:spTgt spid="11"/>
                                        </p:tgtEl>
                                        <p:attrNameLst>
                                          <p:attrName>ppt_x</p:attrName>
                                        </p:attrNameLst>
                                      </p:cBhvr>
                                      <p:tavLst>
                                        <p:tav tm="0">
                                          <p:val>
                                            <p:strVal val="ppt_x"/>
                                          </p:val>
                                        </p:tav>
                                        <p:tav tm="100000">
                                          <p:val>
                                            <p:strVal val="ppt_x"/>
                                          </p:val>
                                        </p:tav>
                                      </p:tavLst>
                                    </p:anim>
                                    <p:anim calcmode="lin" valueType="num">
                                      <p:cBhvr>
                                        <p:cTn id="188" dur="1000"/>
                                        <p:tgtEl>
                                          <p:spTgt spid="11"/>
                                        </p:tgtEl>
                                        <p:attrNameLst>
                                          <p:attrName>ppt_y</p:attrName>
                                        </p:attrNameLst>
                                      </p:cBhvr>
                                      <p:tavLst>
                                        <p:tav tm="0">
                                          <p:val>
                                            <p:strVal val="ppt_y"/>
                                          </p:val>
                                        </p:tav>
                                        <p:tav tm="100000">
                                          <p:val>
                                            <p:strVal val="ppt_y+.1"/>
                                          </p:val>
                                        </p:tav>
                                      </p:tavLst>
                                    </p:anim>
                                    <p:set>
                                      <p:cBhvr>
                                        <p:cTn id="189" dur="1" fill="hold">
                                          <p:stCondLst>
                                            <p:cond delay="999"/>
                                          </p:stCondLst>
                                        </p:cTn>
                                        <p:tgtEl>
                                          <p:spTgt spid="11"/>
                                        </p:tgtEl>
                                        <p:attrNameLst>
                                          <p:attrName>style.visibility</p:attrName>
                                        </p:attrNameLst>
                                      </p:cBhvr>
                                      <p:to>
                                        <p:strVal val="hidden"/>
                                      </p:to>
                                    </p:set>
                                  </p:childTnLst>
                                </p:cTn>
                              </p:par>
                              <p:par>
                                <p:cTn id="190" presetID="1" presetClass="emph" presetSubtype="2" fill="hold" nodeType="withEffect">
                                  <p:stCondLst>
                                    <p:cond delay="0"/>
                                  </p:stCondLst>
                                  <p:childTnLst>
                                    <p:animClr clrSpc="rgb" dir="cw">
                                      <p:cBhvr>
                                        <p:cTn id="191" dur="2000" fill="hold"/>
                                        <p:tgtEl>
                                          <p:spTgt spid="21"/>
                                        </p:tgtEl>
                                        <p:attrNameLst>
                                          <p:attrName>fillcolor</p:attrName>
                                        </p:attrNameLst>
                                      </p:cBhvr>
                                      <p:to>
                                        <a:srgbClr val="3FAC19"/>
                                      </p:to>
                                    </p:animClr>
                                    <p:set>
                                      <p:cBhvr>
                                        <p:cTn id="192" dur="2000" fill="hold"/>
                                        <p:tgtEl>
                                          <p:spTgt spid="21"/>
                                        </p:tgtEl>
                                        <p:attrNameLst>
                                          <p:attrName>fill.type</p:attrName>
                                        </p:attrNameLst>
                                      </p:cBhvr>
                                      <p:to>
                                        <p:strVal val="solid"/>
                                      </p:to>
                                    </p:set>
                                    <p:set>
                                      <p:cBhvr>
                                        <p:cTn id="193" dur="2000" fill="hold"/>
                                        <p:tgtEl>
                                          <p:spTgt spid="2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P spid="5" grpId="0"/>
      <p:bldP spid="5" grpId="1"/>
      <p:bldP spid="6" grpId="0"/>
      <p:bldP spid="6" grpId="1"/>
      <p:bldP spid="7" grpId="0"/>
      <p:bldP spid="7" grpId="1"/>
      <p:bldP spid="8" grpId="0"/>
      <p:bldP spid="8" grpId="1"/>
      <p:bldP spid="9" grpId="0"/>
      <p:bldP spid="9" grpId="1"/>
      <p:bldP spid="10" grpId="0"/>
      <p:bldP spid="10" grpId="1"/>
      <p:bldP spid="11" grpId="0"/>
      <p:bldP spid="11" grpId="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1"/>
        <p:cNvGrpSpPr/>
        <p:nvPr/>
      </p:nvGrpSpPr>
      <p:grpSpPr>
        <a:xfrm>
          <a:off x="0" y="0"/>
          <a:ext cx="0" cy="0"/>
          <a:chOff x="0" y="0"/>
          <a:chExt cx="0" cy="0"/>
        </a:xfrm>
      </p:grpSpPr>
      <p:sp>
        <p:nvSpPr>
          <p:cNvPr id="122" name="Google Shape;122;p3"/>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3" name="Google Shape;123;p3"/>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4" name="Google Shape;124;p3"/>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5" name="Google Shape;125;p3"/>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6" name="Google Shape;126;p3"/>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7" name="Google Shape;127;p3"/>
          <p:cNvSpPr/>
          <p:nvPr/>
        </p:nvSpPr>
        <p:spPr>
          <a:xfrm>
            <a:off x="8115423"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28" name="Google Shape;128;p3"/>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129" name="Google Shape;129;p3"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130" name="Google Shape;130;p3"/>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131" name="Google Shape;131;p3"/>
          <p:cNvSpPr/>
          <p:nvPr/>
        </p:nvSpPr>
        <p:spPr>
          <a:xfrm>
            <a:off x="4663556" y="1211787"/>
            <a:ext cx="2864887" cy="5232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800" dirty="0">
                <a:solidFill>
                  <a:schemeClr val="dk1"/>
                </a:solidFill>
                <a:latin typeface="Georgia"/>
                <a:ea typeface="Georgia"/>
                <a:cs typeface="Georgia"/>
                <a:sym typeface="Georgia"/>
              </a:rPr>
              <a:t>Petri net model</a:t>
            </a:r>
            <a:endParaRPr dirty="0"/>
          </a:p>
        </p:txBody>
      </p:sp>
      <p:sp>
        <p:nvSpPr>
          <p:cNvPr id="2" name="Slide Number Placeholder 1">
            <a:extLst>
              <a:ext uri="{FF2B5EF4-FFF2-40B4-BE49-F238E27FC236}">
                <a16:creationId xmlns:a16="http://schemas.microsoft.com/office/drawing/2014/main" id="{E77EC9AF-C78A-8917-1256-EE2C9727ABA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mc:AlternateContent xmlns:mc="http://schemas.openxmlformats.org/markup-compatibility/2006" xmlns:a14="http://schemas.microsoft.com/office/drawing/2010/main">
        <mc:Choice Requires="a14">
          <p:sp>
            <p:nvSpPr>
              <p:cNvPr id="14" name="Content Placeholder 2">
                <a:extLst>
                  <a:ext uri="{FF2B5EF4-FFF2-40B4-BE49-F238E27FC236}">
                    <a16:creationId xmlns:a16="http://schemas.microsoft.com/office/drawing/2014/main" id="{040BCDE0-D4E2-4ADF-857A-50AF2E21CDFC}"/>
                  </a:ext>
                </a:extLst>
              </p:cNvPr>
              <p:cNvSpPr txBox="1">
                <a:spLocks noChangeArrowheads="1"/>
              </p:cNvSpPr>
              <p:nvPr/>
            </p:nvSpPr>
            <p:spPr>
              <a:xfrm>
                <a:off x="1424683" y="1877592"/>
                <a:ext cx="8229600" cy="47244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n-US" sz="2000" dirty="0">
                    <a:latin typeface="Georgia" panose="02040502050405020303" pitchFamily="18" charset="0"/>
                  </a:rPr>
                  <a:t>A bipartite graph with two subsets that </a:t>
                </a:r>
              </a:p>
              <a:p>
                <a:pPr lvl="1" algn="just">
                  <a:buFont typeface="Wingdings" panose="05000000000000000000" pitchFamily="2" charset="2"/>
                  <a:buChar char="Ø"/>
                </a:pPr>
                <a:r>
                  <a:rPr lang="en-US" sz="2000" dirty="0">
                    <a:latin typeface="Georgia" panose="02040502050405020303" pitchFamily="18" charset="0"/>
                  </a:rPr>
                  <a:t>Analyze and describe concurrent and sequential events. A Petri net is denoted by</a:t>
                </a:r>
              </a:p>
              <a:p>
                <a:pPr marL="687387" lvl="1" algn="just">
                  <a:buFont typeface="Wingdings" panose="05000000000000000000" pitchFamily="2" charset="2"/>
                  <a:buChar char="Ø"/>
                </a:pPr>
                <a:endParaRPr lang="en-US" sz="2000" dirty="0">
                  <a:latin typeface="Georgia" panose="02040502050405020303" pitchFamily="18" charset="0"/>
                </a:endParaRPr>
              </a:p>
              <a:p>
                <a:pPr marL="2630488" indent="-339725">
                  <a:buFont typeface="Wingdings" panose="05000000000000000000" pitchFamily="2" charset="2"/>
                  <a:buChar char="Ø"/>
                </a:pPr>
                <a14:m>
                  <m:oMath xmlns:m="http://schemas.openxmlformats.org/officeDocument/2006/math">
                    <m:r>
                      <a:rPr lang="en-US" sz="2000" i="1">
                        <a:latin typeface="Cambria Math" panose="02040503050406030204" pitchFamily="18" charset="0"/>
                      </a:rPr>
                      <m:t>𝑃𝑁</m:t>
                    </m:r>
                    <m:r>
                      <a:rPr lang="en-US" sz="2000" i="1">
                        <a:latin typeface="Cambria Math" panose="02040503050406030204" pitchFamily="18" charset="0"/>
                      </a:rPr>
                      <m:t>=(</m:t>
                    </m:r>
                    <m:r>
                      <a:rPr lang="en-US" sz="2000" b="1" i="1">
                        <a:latin typeface="Cambria Math" panose="02040503050406030204" pitchFamily="18" charset="0"/>
                      </a:rPr>
                      <m:t>𝐏</m:t>
                    </m:r>
                    <m:r>
                      <a:rPr lang="en-US" sz="2000" b="1" i="1">
                        <a:latin typeface="Cambria Math" panose="02040503050406030204" pitchFamily="18" charset="0"/>
                      </a:rPr>
                      <m:t>,</m:t>
                    </m:r>
                    <m:r>
                      <a:rPr lang="en-US" sz="2000" b="1" i="1">
                        <a:latin typeface="Cambria Math" panose="02040503050406030204" pitchFamily="18" charset="0"/>
                      </a:rPr>
                      <m:t>𝐓</m:t>
                    </m:r>
                    <m:r>
                      <a:rPr lang="en-US" sz="2000" b="1" i="1">
                        <a:latin typeface="Cambria Math" panose="02040503050406030204" pitchFamily="18" charset="0"/>
                      </a:rPr>
                      <m:t>,</m:t>
                    </m:r>
                    <m:r>
                      <a:rPr lang="en-US" sz="2000" b="1" i="1">
                        <a:latin typeface="Cambria Math" panose="02040503050406030204" pitchFamily="18" charset="0"/>
                      </a:rPr>
                      <m:t>𝐈</m:t>
                    </m:r>
                    <m:r>
                      <a:rPr lang="en-US" sz="2000" b="1" i="1">
                        <a:latin typeface="Cambria Math" panose="02040503050406030204" pitchFamily="18" charset="0"/>
                      </a:rPr>
                      <m:t>,</m:t>
                    </m:r>
                    <m:r>
                      <a:rPr lang="en-US" sz="2000" b="1" i="1">
                        <a:latin typeface="Cambria Math" panose="02040503050406030204" pitchFamily="18" charset="0"/>
                      </a:rPr>
                      <m:t>𝐎</m:t>
                    </m:r>
                    <m:r>
                      <a:rPr lang="en-US" sz="2000" i="1">
                        <a:latin typeface="Cambria Math" panose="02040503050406030204" pitchFamily="18" charset="0"/>
                      </a:rPr>
                      <m:t>,</m:t>
                    </m:r>
                    <m:r>
                      <a:rPr lang="en-US" sz="2000" i="1">
                        <a:latin typeface="Cambria Math" panose="02040503050406030204" pitchFamily="18" charset="0"/>
                      </a:rPr>
                      <m:t>𝑀</m:t>
                    </m:r>
                    <m:r>
                      <a:rPr lang="en-US" sz="2000" i="1">
                        <a:latin typeface="Cambria Math" panose="02040503050406030204" pitchFamily="18" charset="0"/>
                      </a:rPr>
                      <m:t>)</m:t>
                    </m:r>
                  </m:oMath>
                </a14:m>
                <a:endParaRPr lang="en-US" sz="2000" dirty="0">
                  <a:latin typeface="Georgia" panose="02040502050405020303" pitchFamily="18" charset="0"/>
                </a:endParaRPr>
              </a:p>
              <a:p>
                <a:pPr>
                  <a:buFont typeface="Wingdings" panose="05000000000000000000" pitchFamily="2" charset="2"/>
                  <a:buChar char="Ø"/>
                </a:pPr>
                <a:endParaRPr lang="en-US" altLang="en-US" sz="2000" dirty="0">
                  <a:latin typeface="Georgia" panose="02040502050405020303" pitchFamily="18" charset="0"/>
                </a:endParaRPr>
              </a:p>
              <a:p>
                <a:pPr lvl="1">
                  <a:buFont typeface="Wingdings" panose="05000000000000000000" pitchFamily="2" charset="2"/>
                  <a:buChar char="Ø"/>
                </a:pPr>
                <a:r>
                  <a:rPr lang="en-US" altLang="en-US" sz="2000" dirty="0">
                    <a:latin typeface="Georgia" panose="02040502050405020303" pitchFamily="18" charset="0"/>
                  </a:rPr>
                  <a:t>Places: </a:t>
                </a:r>
                <a14:m>
                  <m:oMath xmlns:m="http://schemas.openxmlformats.org/officeDocument/2006/math">
                    <m:r>
                      <a:rPr lang="en-US" sz="2000">
                        <a:latin typeface="Cambria Math" panose="02040503050406030204" pitchFamily="18" charset="0"/>
                      </a:rPr>
                      <m:t>𝐏</m:t>
                    </m:r>
                    <m:r>
                      <a:rPr lang="en-US" sz="2000">
                        <a:latin typeface="Cambria Math" panose="02040503050406030204" pitchFamily="18" charset="0"/>
                      </a:rPr>
                      <m:t>={</m:t>
                    </m:r>
                    <m:r>
                      <a:rPr lang="en-US" sz="2000">
                        <a:latin typeface="Cambria Math" panose="02040503050406030204" pitchFamily="18" charset="0"/>
                      </a:rPr>
                      <m:t>𝑃</m:t>
                    </m:r>
                    <m:r>
                      <a:rPr lang="en-US" sz="2000">
                        <a:latin typeface="Cambria Math" panose="02040503050406030204" pitchFamily="18" charset="0"/>
                      </a:rPr>
                      <m:t>1,</m:t>
                    </m:r>
                    <m:r>
                      <a:rPr lang="en-US" sz="2000">
                        <a:latin typeface="Cambria Math" panose="02040503050406030204" pitchFamily="18" charset="0"/>
                      </a:rPr>
                      <m:t>𝑃</m:t>
                    </m:r>
                    <m:r>
                      <a:rPr lang="en-US" sz="2000">
                        <a:latin typeface="Cambria Math" panose="02040503050406030204" pitchFamily="18" charset="0"/>
                      </a:rPr>
                      <m:t>2…</m:t>
                    </m:r>
                    <m:r>
                      <a:rPr lang="en-US" sz="2000">
                        <a:latin typeface="Cambria Math" panose="02040503050406030204" pitchFamily="18" charset="0"/>
                      </a:rPr>
                      <m:t>𝑃𝑛</m:t>
                    </m:r>
                    <m:r>
                      <a:rPr lang="en-US" sz="2000">
                        <a:latin typeface="Cambria Math" panose="02040503050406030204" pitchFamily="18" charset="0"/>
                      </a:rPr>
                      <m:t>}</m:t>
                    </m:r>
                  </m:oMath>
                </a14:m>
                <a:endParaRPr lang="en-US" altLang="en-US" sz="2000" dirty="0">
                  <a:latin typeface="Georgia" panose="02040502050405020303" pitchFamily="18" charset="0"/>
                </a:endParaRPr>
              </a:p>
              <a:p>
                <a:pPr lvl="1">
                  <a:buFont typeface="Wingdings" panose="05000000000000000000" pitchFamily="2" charset="2"/>
                  <a:buChar char="Ø"/>
                </a:pPr>
                <a:r>
                  <a:rPr lang="en-US" altLang="en-US" sz="2000" dirty="0">
                    <a:latin typeface="Georgia" panose="02040502050405020303" pitchFamily="18" charset="0"/>
                  </a:rPr>
                  <a:t>Transitions: </a:t>
                </a:r>
                <a14:m>
                  <m:oMath xmlns:m="http://schemas.openxmlformats.org/officeDocument/2006/math">
                    <m:r>
                      <a:rPr lang="en-US" sz="2000" b="1" i="1">
                        <a:latin typeface="Cambria Math" panose="02040503050406030204" pitchFamily="18" charset="0"/>
                      </a:rPr>
                      <m:t>𝐓</m:t>
                    </m:r>
                    <m:r>
                      <a:rPr lang="en-US" sz="2000" b="1" i="1">
                        <a:latin typeface="Cambria Math" panose="02040503050406030204" pitchFamily="18" charset="0"/>
                      </a:rPr>
                      <m:t>={</m:t>
                    </m:r>
                    <m:r>
                      <a:rPr lang="en-US" sz="2000" i="1">
                        <a:latin typeface="Cambria Math" panose="02040503050406030204" pitchFamily="18" charset="0"/>
                      </a:rPr>
                      <m:t>𝑇</m:t>
                    </m:r>
                    <m:r>
                      <a:rPr lang="en-US" sz="2000" i="1">
                        <a:latin typeface="Cambria Math" panose="02040503050406030204" pitchFamily="18" charset="0"/>
                      </a:rPr>
                      <m:t>1,</m:t>
                    </m:r>
                    <m:r>
                      <a:rPr lang="en-US" sz="2000" i="1">
                        <a:latin typeface="Cambria Math" panose="02040503050406030204" pitchFamily="18" charset="0"/>
                      </a:rPr>
                      <m:t>𝑇</m:t>
                    </m:r>
                    <m:r>
                      <a:rPr lang="en-US" sz="2000" i="1">
                        <a:latin typeface="Cambria Math" panose="02040503050406030204" pitchFamily="18" charset="0"/>
                      </a:rPr>
                      <m:t>2,…,</m:t>
                    </m:r>
                    <m:r>
                      <a:rPr lang="en-US" sz="2000" i="1">
                        <a:latin typeface="Cambria Math" panose="02040503050406030204" pitchFamily="18" charset="0"/>
                      </a:rPr>
                      <m:t>𝑇𝑛</m:t>
                    </m:r>
                    <m:r>
                      <a:rPr lang="en-US" sz="2000" b="1" i="1">
                        <a:latin typeface="Cambria Math" panose="02040503050406030204" pitchFamily="18" charset="0"/>
                      </a:rPr>
                      <m:t>}</m:t>
                    </m:r>
                  </m:oMath>
                </a14:m>
                <a:endParaRPr lang="en-US" altLang="en-US" sz="2000" dirty="0">
                  <a:latin typeface="Georgia" panose="02040502050405020303" pitchFamily="18" charset="0"/>
                </a:endParaRPr>
              </a:p>
              <a:p>
                <a:pPr lvl="1">
                  <a:buFont typeface="Wingdings" panose="05000000000000000000" pitchFamily="2" charset="2"/>
                  <a:buChar char="Ø"/>
                </a:pPr>
                <a:r>
                  <a:rPr lang="en-US" sz="2000" b="1" dirty="0">
                    <a:latin typeface="Georgia" panose="02040502050405020303" pitchFamily="18" charset="0"/>
                  </a:rPr>
                  <a:t>I</a:t>
                </a:r>
                <a:r>
                  <a:rPr lang="en-US" sz="2000" dirty="0">
                    <a:latin typeface="Georgia" panose="02040502050405020303" pitchFamily="18" charset="0"/>
                  </a:rPr>
                  <a:t> and </a:t>
                </a:r>
                <a:r>
                  <a:rPr lang="en-US" sz="2000" b="1" dirty="0">
                    <a:latin typeface="Georgia" panose="02040502050405020303" pitchFamily="18" charset="0"/>
                  </a:rPr>
                  <a:t>O</a:t>
                </a:r>
                <a:r>
                  <a:rPr lang="en-US" sz="2000" dirty="0">
                    <a:latin typeface="Georgia" panose="02040502050405020303" pitchFamily="18" charset="0"/>
                  </a:rPr>
                  <a:t>: sets of vectors of input and output places</a:t>
                </a:r>
              </a:p>
              <a:p>
                <a:pPr lvl="1">
                  <a:buFont typeface="Wingdings" panose="05000000000000000000" pitchFamily="2" charset="2"/>
                  <a:buChar char="Ø"/>
                </a:pPr>
                <a14:m>
                  <m:oMath xmlns:m="http://schemas.openxmlformats.org/officeDocument/2006/math">
                    <m:r>
                      <a:rPr lang="en-US" altLang="en-US" sz="2000" b="1" i="1" dirty="0" smtClean="0">
                        <a:latin typeface="Cambria Math" panose="02040503050406030204" pitchFamily="18" charset="0"/>
                      </a:rPr>
                      <m:t>𝑴</m:t>
                    </m:r>
                  </m:oMath>
                </a14:m>
                <a:r>
                  <a:rPr lang="en-US" altLang="en-US" sz="2000" dirty="0">
                    <a:latin typeface="Georgia" panose="02040502050405020303" pitchFamily="18" charset="0"/>
                  </a:rPr>
                  <a:t>: marking</a:t>
                </a:r>
              </a:p>
            </p:txBody>
          </p:sp>
        </mc:Choice>
        <mc:Fallback xmlns="">
          <p:sp>
            <p:nvSpPr>
              <p:cNvPr id="14" name="Content Placeholder 2">
                <a:extLst>
                  <a:ext uri="{FF2B5EF4-FFF2-40B4-BE49-F238E27FC236}">
                    <a16:creationId xmlns:a16="http://schemas.microsoft.com/office/drawing/2014/main" id="{040BCDE0-D4E2-4ADF-857A-50AF2E21CDFC}"/>
                  </a:ext>
                </a:extLst>
              </p:cNvPr>
              <p:cNvSpPr txBox="1">
                <a:spLocks noRot="1" noChangeAspect="1" noMove="1" noResize="1" noEditPoints="1" noAdjustHandles="1" noChangeArrowheads="1" noChangeShapeType="1" noTextEdit="1"/>
              </p:cNvSpPr>
              <p:nvPr/>
            </p:nvSpPr>
            <p:spPr>
              <a:xfrm>
                <a:off x="1424683" y="1877592"/>
                <a:ext cx="8229600" cy="4724400"/>
              </a:xfrm>
              <a:prstGeom prst="rect">
                <a:avLst/>
              </a:prstGeom>
              <a:blipFill>
                <a:blip r:embed="rId4"/>
                <a:stretch>
                  <a:fillRect r="-741"/>
                </a:stretch>
              </a:blipFill>
              <a:ln>
                <a:noFill/>
              </a:ln>
            </p:spPr>
            <p:txBody>
              <a:bodyPr/>
              <a:lstStyle/>
              <a:p>
                <a:r>
                  <a:rPr lang="en-US">
                    <a:noFill/>
                  </a:rPr>
                  <a:t> </a:t>
                </a:r>
              </a:p>
            </p:txBody>
          </p:sp>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61"/>
        <p:cNvGrpSpPr/>
        <p:nvPr/>
      </p:nvGrpSpPr>
      <p:grpSpPr>
        <a:xfrm>
          <a:off x="0" y="0"/>
          <a:ext cx="0" cy="0"/>
          <a:chOff x="0" y="0"/>
          <a:chExt cx="0" cy="0"/>
        </a:xfrm>
      </p:grpSpPr>
      <p:sp>
        <p:nvSpPr>
          <p:cNvPr id="262" name="Google Shape;262;p7"/>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800" dirty="0">
                <a:solidFill>
                  <a:schemeClr val="lt1"/>
                </a:solidFill>
                <a:latin typeface="Calibri"/>
                <a:ea typeface="Calibri"/>
                <a:cs typeface="Calibri"/>
                <a:sym typeface="Calibri"/>
              </a:rPr>
              <a:t>```</a:t>
            </a:r>
          </a:p>
        </p:txBody>
      </p:sp>
      <p:sp>
        <p:nvSpPr>
          <p:cNvPr id="263" name="Google Shape;263;p7"/>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4" name="Google Shape;264;p7"/>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5" name="Google Shape;265;p7"/>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6" name="Google Shape;266;p7"/>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7" name="Google Shape;267;p7"/>
          <p:cNvSpPr/>
          <p:nvPr/>
        </p:nvSpPr>
        <p:spPr>
          <a:xfrm>
            <a:off x="8115423" y="6115501"/>
            <a:ext cx="1494513" cy="742499"/>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68" name="Google Shape;268;p7"/>
          <p:cNvSpPr/>
          <p:nvPr/>
        </p:nvSpPr>
        <p:spPr>
          <a:xfrm>
            <a:off x="9167297" y="6453143"/>
            <a:ext cx="814903" cy="404857"/>
          </a:xfrm>
          <a:prstGeom prst="triangle">
            <a:avLst>
              <a:gd name="adj" fmla="val 50000"/>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69" name="Google Shape;269;p7"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270" name="Google Shape;270;p7"/>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271" name="Google Shape;271;p7"/>
          <p:cNvSpPr txBox="1"/>
          <p:nvPr/>
        </p:nvSpPr>
        <p:spPr>
          <a:xfrm>
            <a:off x="-3" y="1264619"/>
            <a:ext cx="12191999" cy="523180"/>
          </a:xfrm>
          <a:prstGeom prst="rect">
            <a:avLst/>
          </a:prstGeom>
          <a:noFill/>
          <a:ln>
            <a:noFill/>
          </a:ln>
        </p:spPr>
        <p:txBody>
          <a:bodyPr spcFirstLastPara="1" wrap="square" lIns="91425" tIns="45700" rIns="91425" bIns="45700" anchor="t" anchorCtr="0">
            <a:spAutoFit/>
          </a:bodyPr>
          <a:lstStyle/>
          <a:p>
            <a:pPr lvl="0" algn="ctr"/>
            <a:r>
              <a:rPr lang="en-US" sz="2800" dirty="0">
                <a:latin typeface="Georgia" panose="02040502050405020303" pitchFamily="18" charset="0"/>
              </a:rPr>
              <a:t>SPN model for CI/CD pipeline</a:t>
            </a:r>
            <a:endParaRPr dirty="0">
              <a:latin typeface="Georgia" panose="02040502050405020303" pitchFamily="18" charset="0"/>
            </a:endParaRPr>
          </a:p>
        </p:txBody>
      </p:sp>
      <p:sp>
        <p:nvSpPr>
          <p:cNvPr id="3" name="Slide Number Placeholder 2">
            <a:extLst>
              <a:ext uri="{FF2B5EF4-FFF2-40B4-BE49-F238E27FC236}">
                <a16:creationId xmlns:a16="http://schemas.microsoft.com/office/drawing/2014/main" id="{69105C85-0577-AE80-BCA5-DD5D8F98491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
        <p:nvSpPr>
          <p:cNvPr id="17" name="TextBox 16">
            <a:extLst>
              <a:ext uri="{FF2B5EF4-FFF2-40B4-BE49-F238E27FC236}">
                <a16:creationId xmlns:a16="http://schemas.microsoft.com/office/drawing/2014/main" id="{B10F9065-F9C6-440D-9D70-8AF3D82C9175}"/>
              </a:ext>
            </a:extLst>
          </p:cNvPr>
          <p:cNvSpPr txBox="1"/>
          <p:nvPr/>
        </p:nvSpPr>
        <p:spPr>
          <a:xfrm>
            <a:off x="1187016" y="2002898"/>
            <a:ext cx="4653536" cy="1605568"/>
          </a:xfrm>
          <a:prstGeom prst="rect">
            <a:avLst/>
          </a:prstGeom>
          <a:noFill/>
        </p:spPr>
        <p:txBody>
          <a:bodyPr wrap="square" rtlCol="0">
            <a:spAutoFit/>
          </a:bodyPr>
          <a:lstStyle/>
          <a:p>
            <a:pPr marL="457200" indent="-342900" algn="just">
              <a:lnSpc>
                <a:spcPct val="90000"/>
              </a:lnSpc>
              <a:spcBef>
                <a:spcPts val="1000"/>
              </a:spcBef>
              <a:buClr>
                <a:schemeClr val="dk1"/>
              </a:buClr>
              <a:buSzPts val="1800"/>
              <a:buFont typeface="Wingdings" panose="05000000000000000000" pitchFamily="2" charset="2"/>
              <a:buChar char="Ø"/>
            </a:pPr>
            <a:r>
              <a:rPr lang="en-US" sz="2000" dirty="0">
                <a:solidFill>
                  <a:schemeClr val="dk1"/>
                </a:solidFill>
                <a:latin typeface="Georgia" panose="02040502050405020303" pitchFamily="18" charset="0"/>
                <a:cs typeface="Calibri"/>
                <a:sym typeface="Calibri"/>
              </a:rPr>
              <a:t>Places P1 to P10 represent sequential CI/CD pipeline stages</a:t>
            </a:r>
          </a:p>
          <a:p>
            <a:pPr marL="457200" indent="-342900" algn="just">
              <a:lnSpc>
                <a:spcPct val="90000"/>
              </a:lnSpc>
              <a:spcBef>
                <a:spcPts val="1000"/>
              </a:spcBef>
              <a:buClr>
                <a:schemeClr val="dk1"/>
              </a:buClr>
              <a:buSzPts val="1800"/>
              <a:buFont typeface="Wingdings" panose="05000000000000000000" pitchFamily="2" charset="2"/>
              <a:buChar char="Ø"/>
            </a:pPr>
            <a:r>
              <a:rPr lang="en-US" sz="2000" dirty="0">
                <a:solidFill>
                  <a:schemeClr val="dk1"/>
                </a:solidFill>
                <a:latin typeface="Georgia" panose="02040502050405020303" pitchFamily="18" charset="0"/>
                <a:cs typeface="Calibri"/>
                <a:sym typeface="Calibri"/>
              </a:rPr>
              <a:t>Transitions T0 to T8 indicate the forward path and T9 to T15 indicate feedback paths</a:t>
            </a:r>
            <a:endParaRPr lang="en-US" sz="2400" dirty="0">
              <a:latin typeface="+mn-lt"/>
            </a:endParaRPr>
          </a:p>
        </p:txBody>
      </p:sp>
      <p:sp>
        <p:nvSpPr>
          <p:cNvPr id="19" name="TextBox 18">
            <a:extLst>
              <a:ext uri="{FF2B5EF4-FFF2-40B4-BE49-F238E27FC236}">
                <a16:creationId xmlns:a16="http://schemas.microsoft.com/office/drawing/2014/main" id="{62EA626E-2B49-4747-8624-230BDDE60AC3}"/>
              </a:ext>
            </a:extLst>
          </p:cNvPr>
          <p:cNvSpPr txBox="1"/>
          <p:nvPr/>
        </p:nvSpPr>
        <p:spPr>
          <a:xfrm>
            <a:off x="1536292" y="4419600"/>
            <a:ext cx="4291227" cy="1015663"/>
          </a:xfrm>
          <a:prstGeom prst="rect">
            <a:avLst/>
          </a:prstGeom>
          <a:noFill/>
        </p:spPr>
        <p:txBody>
          <a:bodyPr wrap="square" rtlCol="0">
            <a:spAutoFit/>
          </a:bodyPr>
          <a:lstStyle/>
          <a:p>
            <a:pPr algn="just">
              <a:spcBef>
                <a:spcPct val="20000"/>
              </a:spcBef>
              <a:buClr>
                <a:schemeClr val="accent1"/>
              </a:buClr>
              <a:buSzPct val="65000"/>
            </a:pPr>
            <a:r>
              <a:rPr lang="en-US" sz="2000" dirty="0">
                <a:solidFill>
                  <a:srgbClr val="FF0000"/>
                </a:solidFill>
                <a:latin typeface="Georgia" panose="02040502050405020303" pitchFamily="18" charset="0"/>
              </a:rPr>
              <a:t>Enhanced approach indicated by arc from T14 to place P7 with dashed gray line</a:t>
            </a:r>
          </a:p>
        </p:txBody>
      </p:sp>
      <p:pic>
        <p:nvPicPr>
          <p:cNvPr id="7" name="Picture 6">
            <a:extLst>
              <a:ext uri="{FF2B5EF4-FFF2-40B4-BE49-F238E27FC236}">
                <a16:creationId xmlns:a16="http://schemas.microsoft.com/office/drawing/2014/main" id="{8BB5AC8D-D4E8-490A-9AE9-13A9F796FF62}"/>
              </a:ext>
            </a:extLst>
          </p:cNvPr>
          <p:cNvPicPr>
            <a:picLocks noChangeAspect="1"/>
          </p:cNvPicPr>
          <p:nvPr/>
        </p:nvPicPr>
        <p:blipFill>
          <a:blip r:embed="rId4"/>
          <a:stretch>
            <a:fillRect/>
          </a:stretch>
        </p:blipFill>
        <p:spPr>
          <a:xfrm>
            <a:off x="8156497" y="370391"/>
            <a:ext cx="4202651" cy="6450095"/>
          </a:xfrm>
          <a:prstGeom prst="rect">
            <a:avLst/>
          </a:prstGeom>
        </p:spPr>
      </p:pic>
    </p:spTree>
    <p:extLst>
      <p:ext uri="{BB962C8B-B14F-4D97-AF65-F5344CB8AC3E}">
        <p14:creationId xmlns:p14="http://schemas.microsoft.com/office/powerpoint/2010/main" val="1823999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7"/>
        <p:cNvGrpSpPr/>
        <p:nvPr/>
      </p:nvGrpSpPr>
      <p:grpSpPr>
        <a:xfrm>
          <a:off x="0" y="0"/>
          <a:ext cx="0" cy="0"/>
          <a:chOff x="0" y="0"/>
          <a:chExt cx="0" cy="0"/>
        </a:xfrm>
      </p:grpSpPr>
      <p:sp>
        <p:nvSpPr>
          <p:cNvPr id="278" name="Google Shape;278;p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79" name="Google Shape;279;p8"/>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0" name="Google Shape;280;p8"/>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1" name="Google Shape;281;p8"/>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2" name="Google Shape;282;p8"/>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85" name="Google Shape;285;p8" descr="Text, logo&#10;&#10;Description automatically generated"/>
          <p:cNvPicPr preferRelativeResize="0"/>
          <p:nvPr/>
        </p:nvPicPr>
        <p:blipFill rotWithShape="1">
          <a:blip r:embed="rId3">
            <a:alphaModFix/>
          </a:blip>
          <a:srcRect/>
          <a:stretch/>
        </p:blipFill>
        <p:spPr>
          <a:xfrm>
            <a:off x="1346756" y="248274"/>
            <a:ext cx="3736369" cy="780816"/>
          </a:xfrm>
          <a:prstGeom prst="rect">
            <a:avLst/>
          </a:prstGeom>
          <a:noFill/>
          <a:ln>
            <a:noFill/>
          </a:ln>
        </p:spPr>
      </p:pic>
      <p:cxnSp>
        <p:nvCxnSpPr>
          <p:cNvPr id="286" name="Google Shape;286;p8"/>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287" name="Google Shape;287;p8"/>
          <p:cNvSpPr txBox="1"/>
          <p:nvPr/>
        </p:nvSpPr>
        <p:spPr>
          <a:xfrm>
            <a:off x="-3" y="1184047"/>
            <a:ext cx="12191999"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dirty="0">
                <a:solidFill>
                  <a:schemeClr val="dk1"/>
                </a:solidFill>
                <a:latin typeface="Georgia"/>
                <a:ea typeface="Georgia"/>
                <a:cs typeface="Georgia"/>
                <a:sym typeface="Georgia"/>
              </a:rPr>
              <a:t>Illustration</a:t>
            </a:r>
            <a:endParaRPr sz="2800" dirty="0">
              <a:solidFill>
                <a:srgbClr val="262626"/>
              </a:solidFill>
              <a:latin typeface="Georgia"/>
              <a:ea typeface="Georgia"/>
              <a:cs typeface="Georgia"/>
              <a:sym typeface="Georgia"/>
            </a:endParaRPr>
          </a:p>
        </p:txBody>
      </p:sp>
      <p:sp>
        <p:nvSpPr>
          <p:cNvPr id="42" name="TextBox 41">
            <a:extLst>
              <a:ext uri="{FF2B5EF4-FFF2-40B4-BE49-F238E27FC236}">
                <a16:creationId xmlns:a16="http://schemas.microsoft.com/office/drawing/2014/main" id="{E692EF76-E940-4289-8D90-42B6E156BB62}"/>
              </a:ext>
            </a:extLst>
          </p:cNvPr>
          <p:cNvSpPr txBox="1"/>
          <p:nvPr/>
        </p:nvSpPr>
        <p:spPr>
          <a:xfrm>
            <a:off x="839511" y="2509498"/>
            <a:ext cx="5144331" cy="3108543"/>
          </a:xfrm>
          <a:prstGeom prst="rect">
            <a:avLst/>
          </a:prstGeom>
          <a:noFill/>
        </p:spPr>
        <p:txBody>
          <a:bodyPr wrap="square" rtlCol="0">
            <a:spAutoFit/>
          </a:bodyPr>
          <a:lstStyle/>
          <a:p>
            <a:pPr marL="342900" indent="-342900" algn="just">
              <a:spcBef>
                <a:spcPct val="20000"/>
              </a:spcBef>
              <a:buClr>
                <a:schemeClr val="tx1"/>
              </a:buClr>
              <a:buSzPct val="100000"/>
              <a:buFont typeface="Wingdings" pitchFamily="2" charset="2"/>
              <a:buChar char="Ø"/>
            </a:pPr>
            <a:r>
              <a:rPr lang="en-US" sz="2000" dirty="0">
                <a:latin typeface="Georgia" panose="02040502050405020303" pitchFamily="18" charset="0"/>
              </a:rPr>
              <a:t>Deadline = 150-time units</a:t>
            </a:r>
          </a:p>
          <a:p>
            <a:pPr algn="just">
              <a:spcBef>
                <a:spcPct val="20000"/>
              </a:spcBef>
              <a:buClr>
                <a:schemeClr val="accent1"/>
              </a:buClr>
              <a:buSzPct val="65000"/>
            </a:pPr>
            <a:endParaRPr lang="en-US" sz="2000" dirty="0">
              <a:latin typeface="Georgia" panose="02040502050405020303" pitchFamily="18" charset="0"/>
            </a:endParaRPr>
          </a:p>
          <a:p>
            <a:pPr marL="342900" indent="-342900" algn="just">
              <a:spcBef>
                <a:spcPct val="20000"/>
              </a:spcBef>
              <a:buClr>
                <a:schemeClr val="tx1"/>
              </a:buClr>
              <a:buSzPct val="100000"/>
              <a:buFont typeface="Wingdings" pitchFamily="2" charset="2"/>
              <a:buChar char="Ø"/>
            </a:pPr>
            <a:r>
              <a:rPr lang="en-US" sz="2000" dirty="0">
                <a:latin typeface="Georgia" panose="02040502050405020303" pitchFamily="18" charset="0"/>
              </a:rPr>
              <a:t>Probability of on product delivery under traditional (enhanced) model 77.4% (80.02%)</a:t>
            </a:r>
          </a:p>
          <a:p>
            <a:pPr algn="just">
              <a:spcBef>
                <a:spcPct val="20000"/>
              </a:spcBef>
              <a:buClr>
                <a:schemeClr val="accent1"/>
              </a:buClr>
              <a:buSzPct val="65000"/>
            </a:pPr>
            <a:endParaRPr lang="en-US" sz="2000" dirty="0">
              <a:solidFill>
                <a:srgbClr val="FF0000"/>
              </a:solidFill>
              <a:latin typeface="Georgia" panose="02040502050405020303" pitchFamily="18" charset="0"/>
            </a:endParaRPr>
          </a:p>
          <a:p>
            <a:pPr algn="just">
              <a:spcBef>
                <a:spcPct val="20000"/>
              </a:spcBef>
              <a:buClr>
                <a:schemeClr val="accent1"/>
              </a:buClr>
              <a:buSzPct val="65000"/>
            </a:pPr>
            <a:r>
              <a:rPr lang="en-US" sz="2000" dirty="0">
                <a:solidFill>
                  <a:srgbClr val="FF0000"/>
                </a:solidFill>
                <a:latin typeface="Georgia" panose="02040502050405020303" pitchFamily="18" charset="0"/>
              </a:rPr>
              <a:t>Enhanced model delivers product with nearly 100% probability around time 516. Traditional model requires 570-time units</a:t>
            </a:r>
          </a:p>
        </p:txBody>
      </p:sp>
      <p:pic>
        <p:nvPicPr>
          <p:cNvPr id="43" name="Picture 42">
            <a:extLst>
              <a:ext uri="{FF2B5EF4-FFF2-40B4-BE49-F238E27FC236}">
                <a16:creationId xmlns:a16="http://schemas.microsoft.com/office/drawing/2014/main" id="{77208311-F2F1-45EF-8155-34B8B0792FEC}"/>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208159" y="2602829"/>
            <a:ext cx="5614988" cy="3422155"/>
          </a:xfrm>
          <a:prstGeom prst="rect">
            <a:avLst/>
          </a:prstGeom>
        </p:spPr>
      </p:pic>
      <p:sp>
        <p:nvSpPr>
          <p:cNvPr id="3" name="TextBox 2">
            <a:extLst>
              <a:ext uri="{FF2B5EF4-FFF2-40B4-BE49-F238E27FC236}">
                <a16:creationId xmlns:a16="http://schemas.microsoft.com/office/drawing/2014/main" id="{D5905BCA-D1ED-1C96-CD86-D5D9E6AD92E4}"/>
              </a:ext>
            </a:extLst>
          </p:cNvPr>
          <p:cNvSpPr txBox="1"/>
          <p:nvPr/>
        </p:nvSpPr>
        <p:spPr>
          <a:xfrm>
            <a:off x="881219" y="1768589"/>
            <a:ext cx="10404128" cy="400110"/>
          </a:xfrm>
          <a:prstGeom prst="rect">
            <a:avLst/>
          </a:prstGeom>
          <a:noFill/>
        </p:spPr>
        <p:txBody>
          <a:bodyPr wrap="square">
            <a:spAutoFit/>
          </a:bodyPr>
          <a:lstStyle/>
          <a:p>
            <a:pPr marL="285750" indent="-285750">
              <a:buFont typeface="Wingdings" pitchFamily="2" charset="2"/>
              <a:buChar char="Ø"/>
            </a:pPr>
            <a:r>
              <a:rPr lang="en-US" altLang="en-US" sz="2000" dirty="0">
                <a:latin typeface="Georgia" panose="02040502050405020303" pitchFamily="18" charset="0"/>
              </a:rPr>
              <a:t>Performance measured in terms of probability of product release by a specified time</a:t>
            </a:r>
            <a:endParaRPr lang="en-US" sz="2000" dirty="0"/>
          </a:p>
        </p:txBody>
      </p:sp>
      <p:sp>
        <p:nvSpPr>
          <p:cNvPr id="2" name="Slide Number Placeholder 1">
            <a:extLst>
              <a:ext uri="{FF2B5EF4-FFF2-40B4-BE49-F238E27FC236}">
                <a16:creationId xmlns:a16="http://schemas.microsoft.com/office/drawing/2014/main" id="{D4A94798-06D6-C7A3-F1ED-E794AD4878C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13683602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7"/>
        <p:cNvGrpSpPr/>
        <p:nvPr/>
      </p:nvGrpSpPr>
      <p:grpSpPr>
        <a:xfrm>
          <a:off x="0" y="0"/>
          <a:ext cx="0" cy="0"/>
          <a:chOff x="0" y="0"/>
          <a:chExt cx="0" cy="0"/>
        </a:xfrm>
      </p:grpSpPr>
      <p:sp>
        <p:nvSpPr>
          <p:cNvPr id="278" name="Google Shape;278;p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79" name="Google Shape;279;p8"/>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0" name="Google Shape;280;p8"/>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1" name="Google Shape;281;p8"/>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2" name="Google Shape;282;p8"/>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85" name="Google Shape;285;p8"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286" name="Google Shape;286;p8"/>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287" name="Google Shape;287;p8"/>
          <p:cNvSpPr txBox="1"/>
          <p:nvPr/>
        </p:nvSpPr>
        <p:spPr>
          <a:xfrm>
            <a:off x="-3" y="1184047"/>
            <a:ext cx="12191999"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dirty="0">
                <a:solidFill>
                  <a:schemeClr val="dk1"/>
                </a:solidFill>
                <a:latin typeface="Georgia"/>
                <a:ea typeface="Georgia"/>
                <a:cs typeface="Georgia"/>
                <a:sym typeface="Georgia"/>
              </a:rPr>
              <a:t>Illustration </a:t>
            </a:r>
            <a:endParaRPr sz="2800" dirty="0">
              <a:solidFill>
                <a:srgbClr val="262626"/>
              </a:solidFill>
              <a:latin typeface="Georgia"/>
              <a:ea typeface="Georgia"/>
              <a:cs typeface="Georgia"/>
              <a:sym typeface="Georgia"/>
            </a:endParaRPr>
          </a:p>
        </p:txBody>
      </p:sp>
      <p:sp>
        <p:nvSpPr>
          <p:cNvPr id="2" name="Slide Number Placeholder 1">
            <a:extLst>
              <a:ext uri="{FF2B5EF4-FFF2-40B4-BE49-F238E27FC236}">
                <a16:creationId xmlns:a16="http://schemas.microsoft.com/office/drawing/2014/main" id="{D4FD0B90-425A-FCE7-C335-198E5940094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
        <p:nvSpPr>
          <p:cNvPr id="16" name="Content Placeholder 2">
            <a:extLst>
              <a:ext uri="{FF2B5EF4-FFF2-40B4-BE49-F238E27FC236}">
                <a16:creationId xmlns:a16="http://schemas.microsoft.com/office/drawing/2014/main" id="{358146A3-C93B-44DC-A6BF-239BB3176D12}"/>
              </a:ext>
            </a:extLst>
          </p:cNvPr>
          <p:cNvSpPr txBox="1">
            <a:spLocks noChangeArrowheads="1"/>
          </p:cNvSpPr>
          <p:nvPr/>
        </p:nvSpPr>
        <p:spPr>
          <a:xfrm>
            <a:off x="1302095" y="1993056"/>
            <a:ext cx="9674389" cy="263031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buFont typeface="Wingdings" panose="05000000000000000000" pitchFamily="2" charset="2"/>
              <a:buChar char="Ø"/>
            </a:pPr>
            <a:r>
              <a:rPr lang="en-US" altLang="en-US" sz="2000" dirty="0">
                <a:latin typeface="Georgia" panose="02040502050405020303" pitchFamily="18" charset="0"/>
              </a:rPr>
              <a:t>Under the enhanced model the forward transition rate improved significantly</a:t>
            </a:r>
          </a:p>
          <a:p>
            <a:pPr lvl="1">
              <a:buFont typeface="Wingdings" panose="05000000000000000000" pitchFamily="2" charset="2"/>
              <a:buChar char="Ø"/>
            </a:pPr>
            <a:r>
              <a:rPr lang="en-US" altLang="en-US" sz="2000" dirty="0">
                <a:latin typeface="Georgia" panose="02040502050405020303" pitchFamily="18" charset="0"/>
              </a:rPr>
              <a:t>T6 (acceptance test) increased 27.5% (7.64/5.99)</a:t>
            </a:r>
          </a:p>
          <a:p>
            <a:pPr lvl="1">
              <a:buFont typeface="Wingdings" panose="05000000000000000000" pitchFamily="2" charset="2"/>
              <a:buChar char="Ø"/>
            </a:pPr>
            <a:r>
              <a:rPr lang="en-US" altLang="en-US" sz="2000" dirty="0">
                <a:latin typeface="Georgia" panose="02040502050405020303" pitchFamily="18" charset="0"/>
              </a:rPr>
              <a:t>T7 (auto test) increased 40.8% (6.89/4.89)</a:t>
            </a:r>
          </a:p>
          <a:p>
            <a:pPr lvl="1">
              <a:buFont typeface="Wingdings" panose="05000000000000000000" pitchFamily="2" charset="2"/>
              <a:buChar char="Ø"/>
            </a:pPr>
            <a:r>
              <a:rPr lang="en-US" altLang="en-US" sz="2000">
                <a:latin typeface="Georgia" panose="02040502050405020303" pitchFamily="18" charset="0"/>
              </a:rPr>
              <a:t>T8 </a:t>
            </a:r>
            <a:r>
              <a:rPr lang="en-US" altLang="en-US" sz="2000" dirty="0">
                <a:latin typeface="Georgia" panose="02040502050405020303" pitchFamily="18" charset="0"/>
              </a:rPr>
              <a:t>(deploy in production) increased 18.4% (5.66/4.78)</a:t>
            </a:r>
          </a:p>
          <a:p>
            <a:pPr marL="571500" lvl="1" indent="0">
              <a:buNone/>
            </a:pPr>
            <a:endParaRPr lang="en-US" altLang="en-US" sz="2000" dirty="0">
              <a:latin typeface="Georgia" panose="02040502050405020303" pitchFamily="18" charset="0"/>
            </a:endParaRPr>
          </a:p>
          <a:p>
            <a:pPr marL="114300" indent="0" algn="just">
              <a:buNone/>
            </a:pPr>
            <a:r>
              <a:rPr lang="en-US" altLang="en-US" sz="2000" dirty="0">
                <a:solidFill>
                  <a:srgbClr val="FF0000"/>
                </a:solidFill>
                <a:latin typeface="Georgia" panose="02040502050405020303" pitchFamily="18" charset="0"/>
              </a:rPr>
              <a:t>Indicating improvement of forward transitions eventually improve the CI/CD process performance</a:t>
            </a:r>
          </a:p>
        </p:txBody>
      </p:sp>
    </p:spTree>
    <p:extLst>
      <p:ext uri="{BB962C8B-B14F-4D97-AF65-F5344CB8AC3E}">
        <p14:creationId xmlns:p14="http://schemas.microsoft.com/office/powerpoint/2010/main" val="8422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77"/>
        <p:cNvGrpSpPr/>
        <p:nvPr/>
      </p:nvGrpSpPr>
      <p:grpSpPr>
        <a:xfrm>
          <a:off x="0" y="0"/>
          <a:ext cx="0" cy="0"/>
          <a:chOff x="0" y="0"/>
          <a:chExt cx="0" cy="0"/>
        </a:xfrm>
      </p:grpSpPr>
      <p:sp>
        <p:nvSpPr>
          <p:cNvPr id="278" name="Google Shape;278;p8"/>
          <p:cNvSpPr/>
          <p:nvPr/>
        </p:nvSpPr>
        <p:spPr>
          <a:xfrm>
            <a:off x="0" y="0"/>
            <a:ext cx="12192000" cy="68580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79" name="Google Shape;279;p8"/>
          <p:cNvSpPr/>
          <p:nvPr/>
        </p:nvSpPr>
        <p:spPr>
          <a:xfrm rot="2700000">
            <a:off x="415435" y="655140"/>
            <a:ext cx="687472" cy="687472"/>
          </a:xfrm>
          <a:prstGeom prst="rect">
            <a:avLst/>
          </a:pr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0" name="Google Shape;280;p8"/>
          <p:cNvSpPr/>
          <p:nvPr/>
        </p:nvSpPr>
        <p:spPr>
          <a:xfrm rot="10800000">
            <a:off x="0" y="0"/>
            <a:ext cx="2835357" cy="1480837"/>
          </a:xfrm>
          <a:custGeom>
            <a:avLst/>
            <a:gdLst/>
            <a:ahLst/>
            <a:cxnLst/>
            <a:rect l="l" t="t" r="r" b="b"/>
            <a:pathLst>
              <a:path w="2835357" h="1480837" extrusionOk="0">
                <a:moveTo>
                  <a:pt x="2835357" y="1480837"/>
                </a:moveTo>
                <a:lnTo>
                  <a:pt x="0" y="1480837"/>
                </a:lnTo>
                <a:lnTo>
                  <a:pt x="1552727" y="0"/>
                </a:lnTo>
                <a:lnTo>
                  <a:pt x="2835357" y="1223245"/>
                </a:lnTo>
                <a:close/>
              </a:path>
            </a:pathLst>
          </a:custGeom>
          <a:solidFill>
            <a:schemeClr val="accent4">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1" name="Google Shape;281;p8"/>
          <p:cNvSpPr/>
          <p:nvPr/>
        </p:nvSpPr>
        <p:spPr>
          <a:xfrm rot="2700000">
            <a:off x="10739327" y="-253670"/>
            <a:ext cx="1827638" cy="1376989"/>
          </a:xfrm>
          <a:custGeom>
            <a:avLst/>
            <a:gdLst/>
            <a:ahLst/>
            <a:cxnLst/>
            <a:rect l="l" t="t" r="r" b="b"/>
            <a:pathLst>
              <a:path w="1827638" h="1376989" extrusionOk="0">
                <a:moveTo>
                  <a:pt x="0" y="987379"/>
                </a:moveTo>
                <a:lnTo>
                  <a:pt x="987379" y="0"/>
                </a:lnTo>
                <a:lnTo>
                  <a:pt x="1827638" y="840260"/>
                </a:lnTo>
                <a:lnTo>
                  <a:pt x="1827638" y="1376989"/>
                </a:lnTo>
                <a:lnTo>
                  <a:pt x="0" y="1376989"/>
                </a:lnTo>
                <a:close/>
              </a:path>
            </a:pathLst>
          </a:cu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82" name="Google Shape;282;p8"/>
          <p:cNvSpPr/>
          <p:nvPr/>
        </p:nvSpPr>
        <p:spPr>
          <a:xfrm rot="2700000">
            <a:off x="10653800" y="422146"/>
            <a:ext cx="645368" cy="645368"/>
          </a:xfrm>
          <a:prstGeom prst="rect">
            <a:avLst/>
          </a:prstGeom>
          <a:solidFill>
            <a:schemeClr val="accent1">
              <a:alpha val="29803"/>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pic>
        <p:nvPicPr>
          <p:cNvPr id="285" name="Google Shape;285;p8" descr="Text, logo&#10;&#10;Description automatically generated"/>
          <p:cNvPicPr preferRelativeResize="0"/>
          <p:nvPr/>
        </p:nvPicPr>
        <p:blipFill rotWithShape="1">
          <a:blip r:embed="rId3">
            <a:alphaModFix/>
          </a:blip>
          <a:srcRect/>
          <a:stretch/>
        </p:blipFill>
        <p:spPr>
          <a:xfrm>
            <a:off x="1308243" y="256008"/>
            <a:ext cx="3736369" cy="780816"/>
          </a:xfrm>
          <a:prstGeom prst="rect">
            <a:avLst/>
          </a:prstGeom>
          <a:noFill/>
          <a:ln>
            <a:noFill/>
          </a:ln>
        </p:spPr>
      </p:pic>
      <p:cxnSp>
        <p:nvCxnSpPr>
          <p:cNvPr id="286" name="Google Shape;286;p8"/>
          <p:cNvCxnSpPr/>
          <p:nvPr/>
        </p:nvCxnSpPr>
        <p:spPr>
          <a:xfrm>
            <a:off x="2762035" y="1139574"/>
            <a:ext cx="6892248" cy="17123"/>
          </a:xfrm>
          <a:prstGeom prst="straightConnector1">
            <a:avLst/>
          </a:prstGeom>
          <a:noFill/>
          <a:ln w="9525" cap="flat" cmpd="sng">
            <a:solidFill>
              <a:srgbClr val="BBD6EE"/>
            </a:solidFill>
            <a:prstDash val="solid"/>
            <a:miter lim="800000"/>
            <a:headEnd type="none" w="sm" len="sm"/>
            <a:tailEnd type="none" w="sm" len="sm"/>
          </a:ln>
        </p:spPr>
      </p:cxnSp>
      <p:sp>
        <p:nvSpPr>
          <p:cNvPr id="287" name="Google Shape;287;p8"/>
          <p:cNvSpPr txBox="1"/>
          <p:nvPr/>
        </p:nvSpPr>
        <p:spPr>
          <a:xfrm>
            <a:off x="-3" y="1184047"/>
            <a:ext cx="12191999" cy="52322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800" dirty="0">
                <a:solidFill>
                  <a:schemeClr val="dk1"/>
                </a:solidFill>
                <a:latin typeface="Georgia"/>
                <a:ea typeface="Georgia"/>
                <a:cs typeface="Georgia"/>
                <a:sym typeface="Georgia"/>
              </a:rPr>
              <a:t>Illustration </a:t>
            </a:r>
            <a:endParaRPr sz="2800" dirty="0">
              <a:solidFill>
                <a:srgbClr val="262626"/>
              </a:solidFill>
              <a:latin typeface="Georgia"/>
              <a:ea typeface="Georgia"/>
              <a:cs typeface="Georgia"/>
              <a:sym typeface="Georgia"/>
            </a:endParaRPr>
          </a:p>
        </p:txBody>
      </p:sp>
      <p:sp>
        <p:nvSpPr>
          <p:cNvPr id="13" name="Content Placeholder 2">
            <a:extLst>
              <a:ext uri="{FF2B5EF4-FFF2-40B4-BE49-F238E27FC236}">
                <a16:creationId xmlns:a16="http://schemas.microsoft.com/office/drawing/2014/main" id="{FC229442-89D0-4FA7-B0E8-672DCB8F571A}"/>
              </a:ext>
            </a:extLst>
          </p:cNvPr>
          <p:cNvSpPr txBox="1">
            <a:spLocks noChangeArrowheads="1"/>
          </p:cNvSpPr>
          <p:nvPr/>
        </p:nvSpPr>
        <p:spPr>
          <a:xfrm>
            <a:off x="995518" y="1793875"/>
            <a:ext cx="10203424" cy="4530725"/>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342900" algn="l" rtl="0">
              <a:lnSpc>
                <a:spcPct val="90000"/>
              </a:lnSpc>
              <a:spcBef>
                <a:spcPts val="1000"/>
              </a:spcBef>
              <a:spcAft>
                <a:spcPts val="0"/>
              </a:spcAft>
              <a:buClr>
                <a:schemeClr val="dk1"/>
              </a:buClr>
              <a:buSzPts val="1800"/>
              <a:buFont typeface="Arial"/>
              <a:buChar char="•"/>
              <a:defRPr sz="28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500"/>
              </a:spcBef>
              <a:spcAft>
                <a:spcPts val="0"/>
              </a:spcAft>
              <a:buClr>
                <a:schemeClr val="dk1"/>
              </a:buClr>
              <a:buSzPts val="1800"/>
              <a:buFont typeface="Arial"/>
              <a:buChar char="•"/>
              <a:defRPr sz="2400" b="0" i="0" u="none" strike="noStrike" cap="none">
                <a:solidFill>
                  <a:schemeClr val="dk1"/>
                </a:solidFill>
                <a:latin typeface="Calibri"/>
                <a:ea typeface="Calibri"/>
                <a:cs typeface="Calibri"/>
                <a:sym typeface="Calibri"/>
              </a:defRPr>
            </a:lvl2pPr>
            <a:lvl3pPr marL="1371600" marR="0" lvl="2" indent="-342900" algn="l" rtl="0">
              <a:lnSpc>
                <a:spcPct val="90000"/>
              </a:lnSpc>
              <a:spcBef>
                <a:spcPts val="500"/>
              </a:spcBef>
              <a:spcAft>
                <a:spcPts val="0"/>
              </a:spcAft>
              <a:buClr>
                <a:schemeClr val="dk1"/>
              </a:buClr>
              <a:buSzPts val="18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a:buFont typeface="Wingdings" panose="05000000000000000000" pitchFamily="2" charset="2"/>
              <a:buChar char="Ø"/>
            </a:pPr>
            <a:r>
              <a:rPr lang="en-US" altLang="en-US" sz="2000" dirty="0">
                <a:latin typeface="Georgia" panose="02040502050405020303" pitchFamily="18" charset="0"/>
              </a:rPr>
              <a:t>Sensitivity analysis: Considering the 150 time units</a:t>
            </a:r>
          </a:p>
          <a:p>
            <a:pPr marL="0" indent="0">
              <a:buFont typeface="Arial"/>
              <a:buNone/>
            </a:pPr>
            <a:endParaRPr lang="en-US" altLang="en-US" dirty="0"/>
          </a:p>
        </p:txBody>
      </p:sp>
      <p:graphicFrame>
        <p:nvGraphicFramePr>
          <p:cNvPr id="14" name="Table 13">
            <a:extLst>
              <a:ext uri="{FF2B5EF4-FFF2-40B4-BE49-F238E27FC236}">
                <a16:creationId xmlns:a16="http://schemas.microsoft.com/office/drawing/2014/main" id="{A7B0393B-96F1-466B-8965-E72FD13C6920}"/>
              </a:ext>
            </a:extLst>
          </p:cNvPr>
          <p:cNvGraphicFramePr>
            <a:graphicFrameLocks noGrp="1"/>
          </p:cNvGraphicFramePr>
          <p:nvPr>
            <p:extLst>
              <p:ext uri="{D42A27DB-BD31-4B8C-83A1-F6EECF244321}">
                <p14:modId xmlns:p14="http://schemas.microsoft.com/office/powerpoint/2010/main" val="1486614214"/>
              </p:ext>
            </p:extLst>
          </p:nvPr>
        </p:nvGraphicFramePr>
        <p:xfrm>
          <a:off x="3137139" y="2578345"/>
          <a:ext cx="6096000" cy="195580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338076194"/>
                    </a:ext>
                  </a:extLst>
                </a:gridCol>
                <a:gridCol w="1524000">
                  <a:extLst>
                    <a:ext uri="{9D8B030D-6E8A-4147-A177-3AD203B41FA5}">
                      <a16:colId xmlns:a16="http://schemas.microsoft.com/office/drawing/2014/main" val="2588027752"/>
                    </a:ext>
                  </a:extLst>
                </a:gridCol>
                <a:gridCol w="1524000">
                  <a:extLst>
                    <a:ext uri="{9D8B030D-6E8A-4147-A177-3AD203B41FA5}">
                      <a16:colId xmlns:a16="http://schemas.microsoft.com/office/drawing/2014/main" val="1978005092"/>
                    </a:ext>
                  </a:extLst>
                </a:gridCol>
                <a:gridCol w="1524000">
                  <a:extLst>
                    <a:ext uri="{9D8B030D-6E8A-4147-A177-3AD203B41FA5}">
                      <a16:colId xmlns:a16="http://schemas.microsoft.com/office/drawing/2014/main" val="2803841204"/>
                    </a:ext>
                  </a:extLst>
                </a:gridCol>
              </a:tblGrid>
              <a:tr h="370840">
                <a:tc>
                  <a:txBody>
                    <a:bodyPr/>
                    <a:lstStyle/>
                    <a:p>
                      <a:pPr algn="ctr"/>
                      <a:r>
                        <a:rPr lang="en-US" b="1" dirty="0">
                          <a:solidFill>
                            <a:schemeClr val="tx1"/>
                          </a:solidFill>
                          <a:latin typeface="Georgia" panose="02040502050405020303" pitchFamily="18" charset="0"/>
                        </a:rPr>
                        <a:t>Transition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latin typeface="Georgia" panose="02040502050405020303" pitchFamily="18" charset="0"/>
                        </a:rPr>
                        <a:t>Prob.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latin typeface="Georgia" panose="02040502050405020303" pitchFamily="18" charset="0"/>
                        </a:rPr>
                        <a:t>Transition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latin typeface="Georgia" panose="02040502050405020303" pitchFamily="18" charset="0"/>
                        </a:rPr>
                        <a:t>Prob.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2839630"/>
                  </a:ext>
                </a:extLst>
              </a:tr>
              <a:tr h="370840">
                <a:tc>
                  <a:txBody>
                    <a:bodyPr/>
                    <a:lstStyle/>
                    <a:p>
                      <a:pPr algn="ctr"/>
                      <a:r>
                        <a:rPr lang="en-US" sz="2000" dirty="0">
                          <a:latin typeface="Georgia" panose="02040502050405020303" pitchFamily="18" charset="0"/>
                        </a:rPr>
                        <a:t>T9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a:solidFill>
                            <a:schemeClr val="dk1"/>
                          </a:solidFill>
                          <a:latin typeface="Georgia" panose="02040502050405020303" pitchFamily="18" charset="0"/>
                          <a:ea typeface="+mn-ea"/>
                          <a:cs typeface="+mn-cs"/>
                        </a:rPr>
                        <a:t>80.30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a:latin typeface="Georgia" panose="02040502050405020303" pitchFamily="18" charset="0"/>
                        </a:rPr>
                        <a:t>T13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a:solidFill>
                            <a:schemeClr val="dk1"/>
                          </a:solidFill>
                          <a:latin typeface="Georgia" panose="02040502050405020303" pitchFamily="18" charset="0"/>
                          <a:ea typeface="+mn-ea"/>
                          <a:cs typeface="+mn-cs"/>
                        </a:rPr>
                        <a:t>82.41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4822158"/>
                  </a:ext>
                </a:extLst>
              </a:tr>
              <a:tr h="370840">
                <a:tc>
                  <a:txBody>
                    <a:bodyPr/>
                    <a:lstStyle/>
                    <a:p>
                      <a:pPr algn="ctr"/>
                      <a:r>
                        <a:rPr lang="en-US" sz="2000" dirty="0">
                          <a:latin typeface="Georgia" panose="02040502050405020303" pitchFamily="18" charset="0"/>
                        </a:rPr>
                        <a:t>T10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a:solidFill>
                            <a:schemeClr val="dk1"/>
                          </a:solidFill>
                          <a:latin typeface="Georgia" panose="02040502050405020303" pitchFamily="18" charset="0"/>
                          <a:ea typeface="+mn-ea"/>
                          <a:cs typeface="+mn-cs"/>
                        </a:rPr>
                        <a:t>80.44</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a:latin typeface="Georgia" panose="02040502050405020303" pitchFamily="18" charset="0"/>
                        </a:rPr>
                        <a:t>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a:solidFill>
                            <a:schemeClr val="dk1"/>
                          </a:solidFill>
                          <a:latin typeface="Georgia" panose="02040502050405020303" pitchFamily="18" charset="0"/>
                          <a:ea typeface="+mn-ea"/>
                          <a:cs typeface="+mn-cs"/>
                        </a:rPr>
                        <a:t>82.89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89229973"/>
                  </a:ext>
                </a:extLst>
              </a:tr>
              <a:tr h="119135">
                <a:tc>
                  <a:txBody>
                    <a:bodyPr/>
                    <a:lstStyle/>
                    <a:p>
                      <a:pPr algn="ctr"/>
                      <a:r>
                        <a:rPr lang="en-US" sz="2000" dirty="0">
                          <a:latin typeface="Georgia" panose="02040502050405020303" pitchFamily="18" charset="0"/>
                        </a:rPr>
                        <a:t>T11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a:solidFill>
                            <a:schemeClr val="dk1"/>
                          </a:solidFill>
                          <a:latin typeface="Georgia" panose="02040502050405020303" pitchFamily="18" charset="0"/>
                          <a:ea typeface="+mn-ea"/>
                          <a:cs typeface="+mn-cs"/>
                        </a:rPr>
                        <a:t>80.72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2000" dirty="0">
                          <a:latin typeface="Georgia" panose="02040502050405020303" pitchFamily="18" charset="0"/>
                        </a:rPr>
                        <a:t>T15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dirty="0">
                          <a:solidFill>
                            <a:schemeClr val="dk1"/>
                          </a:solidFill>
                          <a:latin typeface="Georgia" panose="02040502050405020303" pitchFamily="18" charset="0"/>
                          <a:ea typeface="+mn-ea"/>
                          <a:cs typeface="+mn-cs"/>
                        </a:rPr>
                        <a:t>84.10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34707406"/>
                  </a:ext>
                </a:extLst>
              </a:tr>
              <a:tr h="370840">
                <a:tc>
                  <a:txBody>
                    <a:bodyPr/>
                    <a:lstStyle/>
                    <a:p>
                      <a:pPr algn="ctr"/>
                      <a:r>
                        <a:rPr lang="en-US" sz="2000" dirty="0">
                          <a:latin typeface="Georgia" panose="02040502050405020303" pitchFamily="18" charset="0"/>
                        </a:rPr>
                        <a:t>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defTabSz="914400" rtl="0" eaLnBrk="1" latinLnBrk="0" hangingPunct="1">
                        <a:spcBef>
                          <a:spcPts val="0"/>
                        </a:spcBef>
                        <a:spcAft>
                          <a:spcPts val="0"/>
                        </a:spcAft>
                      </a:pPr>
                      <a:r>
                        <a:rPr lang="en-US" sz="2000" kern="1200" dirty="0">
                          <a:solidFill>
                            <a:schemeClr val="dk1"/>
                          </a:solidFill>
                          <a:latin typeface="Georgia" panose="02040502050405020303" pitchFamily="18" charset="0"/>
                          <a:ea typeface="+mn-ea"/>
                          <a:cs typeface="+mn-cs"/>
                        </a:rPr>
                        <a:t>81.98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endParaRPr lang="en-US" sz="2000" dirty="0">
                        <a:latin typeface="Georgia" panose="02040502050405020303"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397640"/>
                  </a:ext>
                </a:extLst>
              </a:tr>
            </a:tbl>
          </a:graphicData>
        </a:graphic>
      </p:graphicFrame>
      <p:sp>
        <p:nvSpPr>
          <p:cNvPr id="15" name="Rectangle 14">
            <a:extLst>
              <a:ext uri="{FF2B5EF4-FFF2-40B4-BE49-F238E27FC236}">
                <a16:creationId xmlns:a16="http://schemas.microsoft.com/office/drawing/2014/main" id="{8149F021-CF2F-4879-B511-339389B9A19C}"/>
              </a:ext>
            </a:extLst>
          </p:cNvPr>
          <p:cNvSpPr/>
          <p:nvPr/>
        </p:nvSpPr>
        <p:spPr>
          <a:xfrm>
            <a:off x="2491736" y="4702763"/>
            <a:ext cx="7208520" cy="1323439"/>
          </a:xfrm>
          <a:prstGeom prst="rect">
            <a:avLst/>
          </a:prstGeom>
        </p:spPr>
        <p:txBody>
          <a:bodyPr wrap="square">
            <a:spAutoFit/>
          </a:bodyPr>
          <a:lstStyle/>
          <a:p>
            <a:pPr marL="0" marR="0" algn="just">
              <a:spcBef>
                <a:spcPts val="0"/>
              </a:spcBef>
              <a:spcAft>
                <a:spcPts val="0"/>
              </a:spcAft>
            </a:pPr>
            <a:r>
              <a:rPr lang="en-US" sz="2000" dirty="0">
                <a:solidFill>
                  <a:srgbClr val="FF0000"/>
                </a:solidFill>
                <a:latin typeface="Georgia" panose="02040502050405020303" pitchFamily="18" charset="0"/>
                <a:ea typeface="Times New Roman" panose="02020603050405020304" pitchFamily="18" charset="0"/>
              </a:rPr>
              <a:t>Reducing failure rate of later states in production such as auto test (T14) and deploy (T15) increase probability of successful product delivery most significantly because it does not have to go all the way back</a:t>
            </a:r>
            <a:endParaRPr lang="en-US" sz="2000" dirty="0">
              <a:solidFill>
                <a:srgbClr val="FF0000"/>
              </a:solidFill>
              <a:effectLst/>
              <a:latin typeface="Georgia" panose="02040502050405020303" pitchFamily="18" charset="0"/>
              <a:ea typeface="Times New Roman" panose="02020603050405020304" pitchFamily="18" charset="0"/>
              <a:cs typeface="Tms Rmn"/>
            </a:endParaRPr>
          </a:p>
        </p:txBody>
      </p:sp>
      <p:sp>
        <p:nvSpPr>
          <p:cNvPr id="2" name="Slide Number Placeholder 1">
            <a:extLst>
              <a:ext uri="{FF2B5EF4-FFF2-40B4-BE49-F238E27FC236}">
                <a16:creationId xmlns:a16="http://schemas.microsoft.com/office/drawing/2014/main" id="{D4FD0B90-425A-FCE7-C335-198E5940094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2906984827"/>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24387</TotalTime>
  <Words>788</Words>
  <Application>Microsoft Office PowerPoint</Application>
  <PresentationFormat>Widescreen</PresentationFormat>
  <Paragraphs>159</Paragraphs>
  <Slides>12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Cambria Math</vt:lpstr>
      <vt:lpstr>Georgia</vt:lpstr>
      <vt:lpstr>Times New Roman</vt:lpstr>
      <vt:lpstr>Tms Rmn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Sushovan Bhadra;Bikram Das</dc:creator>
  <cp:lastModifiedBy>Sushovan Bhadra</cp:lastModifiedBy>
  <cp:revision>98</cp:revision>
  <dcterms:created xsi:type="dcterms:W3CDTF">2022-03-30T19:14:54Z</dcterms:created>
  <dcterms:modified xsi:type="dcterms:W3CDTF">2023-04-20T01:47:31Z</dcterms:modified>
</cp:coreProperties>
</file>