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p:sldMasterIdLst>
    <p:sldMasterId id="2147483648" r:id="rId1"/>
  </p:sldMasterIdLst>
  <p:notesMasterIdLst>
    <p:notesMasterId r:id="rId13"/>
  </p:notesMasterIdLst>
  <p:handoutMasterIdLst>
    <p:handoutMasterId r:id="rId14"/>
  </p:handoutMasterIdLst>
  <p:sldIdLst>
    <p:sldId id="256" r:id="rId2"/>
    <p:sldId id="297" r:id="rId3"/>
    <p:sldId id="313" r:id="rId4"/>
    <p:sldId id="315" r:id="rId5"/>
    <p:sldId id="319" r:id="rId6"/>
    <p:sldId id="321" r:id="rId7"/>
    <p:sldId id="326" r:id="rId8"/>
    <p:sldId id="325" r:id="rId9"/>
    <p:sldId id="322" r:id="rId10"/>
    <p:sldId id="323" r:id="rId11"/>
    <p:sldId id="311"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8734" autoAdjust="0"/>
  </p:normalViewPr>
  <p:slideViewPr>
    <p:cSldViewPr snapToGrid="0">
      <p:cViewPr varScale="1">
        <p:scale>
          <a:sx n="68" d="100"/>
          <a:sy n="68" d="100"/>
        </p:scale>
        <p:origin x="616" y="48"/>
      </p:cViewPr>
      <p:guideLst>
        <p:guide orient="horz" pos="2160"/>
        <p:guide pos="3840"/>
      </p:guideLst>
    </p:cSldViewPr>
  </p:slid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B4A2ACD-8EF5-4DF3-8CAB-1D3A11ADB281}" type="datetimeFigureOut">
              <a:rPr lang="en-US" smtClean="0"/>
              <a:pPr/>
              <a:t>4/16/2023</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C3CD0CC-9112-456F-8586-E631A38EAC3A}" type="slidenum">
              <a:rPr lang="en-US" smtClean="0"/>
              <a:pPr/>
              <a:t>‹#›</a:t>
            </a:fld>
            <a:endParaRPr lang="en-US"/>
          </a:p>
        </p:txBody>
      </p:sp>
    </p:spTree>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D7A819C-D392-4960-A3DE-C20438B8B89C}" type="datetimeFigureOut">
              <a:rPr lang="en-US" smtClean="0"/>
              <a:pPr/>
              <a:t>4/16/2023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71A1A08-9101-4725-9BFE-F911D6CB8A4B}" type="slidenum">
              <a:rPr lang="en-US" smtClean="0"/>
              <a:pPr/>
              <a:t>‹#›</a:t>
            </a:fld>
            <a:endParaRPr lang="en-US"/>
          </a:p>
        </p:txBody>
      </p:sp>
    </p:spTree>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AB9D9D77-2E4E-44B0-AE7B-6DDAC6246EAB}" type="datetime1">
              <a:rPr lang="en-US" smtClean="0"/>
              <a:pPr/>
              <a:t>4/16/2023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EB0FB4-BACF-4B64-827A-9F980E25512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6221CF4-FD71-419A-B9C6-F4A4BD41C6BD}" type="datetime1">
              <a:rPr lang="en-US" smtClean="0"/>
              <a:pPr/>
              <a:t>4/16/2023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EB0FB4-BACF-4B64-827A-9F980E25512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2A405A9-FE22-44F3-A3BF-00ECF823BE5E}" type="datetime1">
              <a:rPr lang="en-US" smtClean="0"/>
              <a:pPr/>
              <a:t>4/16/2023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EB0FB4-BACF-4B64-827A-9F980E25512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AABC60F-DBD1-4453-8661-DB1E074B1AB4}" type="datetime1">
              <a:rPr lang="en-US" smtClean="0"/>
              <a:pPr/>
              <a:t>4/16/2023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EB0FB4-BACF-4B64-827A-9F980E25512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68FCD2A-0971-4DC0-BE21-3530C2B63819}" type="datetime1">
              <a:rPr lang="en-US" smtClean="0"/>
              <a:pPr/>
              <a:t>4/16/2023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EB0FB4-BACF-4B64-827A-9F980E25512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14D2BE1-8983-47A4-8B44-D85ECA5CEE1D}" type="datetime1">
              <a:rPr lang="en-US" smtClean="0"/>
              <a:pPr/>
              <a:t>4/16/2023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EB0FB4-BACF-4B64-827A-9F980E25512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F67E412-4E7B-4982-BB92-45F0D3E1AA9D}" type="datetime1">
              <a:rPr lang="en-US" smtClean="0"/>
              <a:pPr/>
              <a:t>4/16/2023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3EB0FB4-BACF-4B64-827A-9F980E25512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6F3F251-C0A8-4A61-A6F5-31D137BEF798}" type="datetime1">
              <a:rPr lang="en-US" smtClean="0"/>
              <a:pPr/>
              <a:t>4/16/2023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3EB0FB4-BACF-4B64-827A-9F980E25512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C26F9CD-D598-49C1-A587-7DADD2E78A4A}" type="datetime1">
              <a:rPr lang="en-US" smtClean="0"/>
              <a:pPr/>
              <a:t>4/16/2023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3EB0FB4-BACF-4B64-827A-9F980E25512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1E83BD5-7559-4322-8088-E070F46C75EA}" type="datetime1">
              <a:rPr lang="en-US" smtClean="0"/>
              <a:pPr/>
              <a:t>4/16/2023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EB0FB4-BACF-4B64-827A-9F980E25512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C02BAA6-A08E-4966-A616-2071D91C296D}" type="datetime1">
              <a:rPr lang="en-US" smtClean="0"/>
              <a:pPr/>
              <a:t>4/16/2023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EB0FB4-BACF-4B64-827A-9F980E25512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b="8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B47FDA2-0524-47AD-B9EC-BB967757E59A}" type="datetime1">
              <a:rPr lang="en-US" smtClean="0"/>
              <a:pPr/>
              <a:t>4/16/2023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EB0FB4-BACF-4B64-827A-9F980E25512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0.png"/><Relationship Id="rId7"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3">
            <a:extLst>
              <a:ext uri="{FF2B5EF4-FFF2-40B4-BE49-F238E27FC236}">
                <a16:creationId xmlns:a16="http://schemas.microsoft.com/office/drawing/2014/main" id="{69CADBB9-DB59-4829-B03D-7C48139FBF33}"/>
              </a:ext>
            </a:extLst>
          </p:cNvPr>
          <p:cNvSpPr txBox="1">
            <a:spLocks/>
          </p:cNvSpPr>
          <p:nvPr/>
        </p:nvSpPr>
        <p:spPr>
          <a:xfrm>
            <a:off x="1821110" y="2490309"/>
            <a:ext cx="8534399" cy="566738"/>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50000"/>
              </a:lnSpc>
            </a:pPr>
            <a:r>
              <a:rPr lang="en-US" sz="3600" b="1" dirty="0">
                <a:latin typeface="Times New Roman" panose="02020603050405020304" pitchFamily="18" charset="0"/>
                <a:ea typeface="+mn-ea"/>
                <a:cs typeface="Times New Roman" panose="02020603050405020304" pitchFamily="18" charset="0"/>
              </a:rPr>
              <a:t>Application of Recurrent Neural Networks to Covariate Software Defect Prediction</a:t>
            </a:r>
          </a:p>
        </p:txBody>
      </p:sp>
      <p:sp>
        <p:nvSpPr>
          <p:cNvPr id="7" name="Vertical Text Placeholder 12">
            <a:extLst>
              <a:ext uri="{FF2B5EF4-FFF2-40B4-BE49-F238E27FC236}">
                <a16:creationId xmlns:a16="http://schemas.microsoft.com/office/drawing/2014/main" id="{4C2F2356-6AA3-4AEC-B1A8-50C780E7746C}"/>
              </a:ext>
            </a:extLst>
          </p:cNvPr>
          <p:cNvSpPr txBox="1">
            <a:spLocks/>
          </p:cNvSpPr>
          <p:nvPr/>
        </p:nvSpPr>
        <p:spPr>
          <a:xfrm>
            <a:off x="1707283" y="3765199"/>
            <a:ext cx="8762051" cy="80486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2400" dirty="0">
                <a:latin typeface="Times New Roman" panose="02020603050405020304" pitchFamily="18" charset="0"/>
                <a:cs typeface="Times New Roman" panose="02020603050405020304" pitchFamily="18" charset="0"/>
              </a:rPr>
              <a:t>Fatemeh Salboukh, MS, University of Massachusetts Dartmouth, US</a:t>
            </a:r>
          </a:p>
          <a:p>
            <a:pPr marL="0" indent="0" algn="ctr">
              <a:buNone/>
            </a:pPr>
            <a:r>
              <a:rPr lang="en-US" sz="2400" dirty="0">
                <a:latin typeface="Times New Roman" panose="02020603050405020304" pitchFamily="18" charset="0"/>
                <a:cs typeface="Times New Roman" panose="02020603050405020304" pitchFamily="18" charset="0"/>
              </a:rPr>
              <a:t>Priscila Silva, MS, University of Massachusetts Dartmouth, US</a:t>
            </a:r>
          </a:p>
          <a:p>
            <a:pPr marL="0" indent="0" algn="ctr">
              <a:buNone/>
            </a:pPr>
            <a:r>
              <a:rPr lang="en-US" sz="2400" dirty="0" err="1">
                <a:latin typeface="Times New Roman" panose="02020603050405020304" pitchFamily="18" charset="0"/>
                <a:cs typeface="Times New Roman" panose="02020603050405020304" pitchFamily="18" charset="0"/>
              </a:rPr>
              <a:t>Vidhyashree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Nagaraju</a:t>
            </a:r>
            <a:r>
              <a:rPr lang="en-US" sz="2400" dirty="0">
                <a:latin typeface="Times New Roman" panose="02020603050405020304" pitchFamily="18" charset="0"/>
                <a:cs typeface="Times New Roman" panose="02020603050405020304" pitchFamily="18" charset="0"/>
              </a:rPr>
              <a:t>, PhD, Bastion Technologies, TX, US</a:t>
            </a:r>
          </a:p>
          <a:p>
            <a:pPr marL="0" indent="0" algn="ctr">
              <a:buNone/>
            </a:pPr>
            <a:r>
              <a:rPr lang="en-US" sz="2400" dirty="0">
                <a:latin typeface="Times New Roman" panose="02020603050405020304" pitchFamily="18" charset="0"/>
                <a:cs typeface="Times New Roman" panose="02020603050405020304" pitchFamily="18" charset="0"/>
              </a:rPr>
              <a:t>Lance Fiondella, PhD, University of Massachusetts Dartmouth, US</a:t>
            </a:r>
          </a:p>
          <a:p>
            <a:pPr marL="0" indent="0" algn="ctr">
              <a:buNone/>
            </a:pPr>
            <a:br>
              <a:rPr lang="en-US" sz="2000" i="1" dirty="0">
                <a:latin typeface="Times New Roman" panose="02020603050405020304" pitchFamily="18" charset="0"/>
                <a:cs typeface="Times New Roman" panose="02020603050405020304" pitchFamily="18" charset="0"/>
              </a:rPr>
            </a:br>
            <a:endParaRPr lang="en-US" sz="2000" i="1" dirty="0">
              <a:latin typeface="Times New Roman" panose="02020603050405020304" pitchFamily="18" charset="0"/>
              <a:cs typeface="Times New Roman" panose="02020603050405020304" pitchFamily="18" charset="0"/>
            </a:endParaRPr>
          </a:p>
        </p:txBody>
      </p:sp>
      <p:sp>
        <p:nvSpPr>
          <p:cNvPr id="8" name="Subtitle 2">
            <a:extLst>
              <a:ext uri="{FF2B5EF4-FFF2-40B4-BE49-F238E27FC236}">
                <a16:creationId xmlns:a16="http://schemas.microsoft.com/office/drawing/2014/main" id="{5B365EA0-B10E-40BC-BE3F-E8C8D09D9D26}"/>
              </a:ext>
            </a:extLst>
          </p:cNvPr>
          <p:cNvSpPr txBox="1">
            <a:spLocks/>
          </p:cNvSpPr>
          <p:nvPr/>
        </p:nvSpPr>
        <p:spPr>
          <a:xfrm>
            <a:off x="1516310" y="5392917"/>
            <a:ext cx="9144000" cy="633549"/>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b="1"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0451A19C-E938-4533-82B7-91838C3CB826}"/>
              </a:ext>
            </a:extLst>
          </p:cNvPr>
          <p:cNvSpPr>
            <a:spLocks noGrp="1"/>
          </p:cNvSpPr>
          <p:nvPr>
            <p:ph type="sldNum" sz="quarter" idx="12"/>
          </p:nvPr>
        </p:nvSpPr>
        <p:spPr/>
        <p:txBody>
          <a:bodyPr/>
          <a:lstStyle/>
          <a:p>
            <a:fld id="{13EB0FB4-BACF-4B64-827A-9F980E255121}" type="slidenum">
              <a:rPr lang="en-US" smtClean="0"/>
              <a:pPr/>
              <a:t>10</a:t>
            </a:fld>
            <a:endParaRPr lang="en-US"/>
          </a:p>
        </p:txBody>
      </p:sp>
      <p:sp>
        <p:nvSpPr>
          <p:cNvPr id="4" name="TextBox 3">
            <a:extLst>
              <a:ext uri="{FF2B5EF4-FFF2-40B4-BE49-F238E27FC236}">
                <a16:creationId xmlns:a16="http://schemas.microsoft.com/office/drawing/2014/main" id="{6DAD2237-6126-4F31-A8C5-7940F9396D21}"/>
              </a:ext>
            </a:extLst>
          </p:cNvPr>
          <p:cNvSpPr txBox="1"/>
          <p:nvPr/>
        </p:nvSpPr>
        <p:spPr>
          <a:xfrm>
            <a:off x="801277" y="5845117"/>
            <a:ext cx="6372519"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Fig 2. Model fitted by three traditional models and LSTM.</a:t>
            </a:r>
          </a:p>
        </p:txBody>
      </p:sp>
      <p:sp>
        <p:nvSpPr>
          <p:cNvPr id="5" name="TextBox 4">
            <a:extLst>
              <a:ext uri="{FF2B5EF4-FFF2-40B4-BE49-F238E27FC236}">
                <a16:creationId xmlns:a16="http://schemas.microsoft.com/office/drawing/2014/main" id="{CB173EAC-9426-4840-A737-05376A97B2F8}"/>
              </a:ext>
            </a:extLst>
          </p:cNvPr>
          <p:cNvSpPr txBox="1"/>
          <p:nvPr/>
        </p:nvSpPr>
        <p:spPr>
          <a:xfrm>
            <a:off x="6881567" y="4485095"/>
            <a:ext cx="4666268" cy="1289071"/>
          </a:xfrm>
          <a:prstGeom prst="rect">
            <a:avLst/>
          </a:prstGeom>
          <a:noFill/>
        </p:spPr>
        <p:txBody>
          <a:bodyPr wrap="square" rtlCol="0">
            <a:spAutoFit/>
          </a:bodyPr>
          <a:lstStyle/>
          <a:p>
            <a:pPr>
              <a:lnSpc>
                <a:spcPct val="150000"/>
              </a:lnSpc>
            </a:pPr>
            <a:r>
              <a:rPr lang="en-US" dirty="0">
                <a:solidFill>
                  <a:srgbClr val="FF0000"/>
                </a:solidFill>
                <a:latin typeface="Times New Roman" panose="02020603050405020304" pitchFamily="18" charset="0"/>
                <a:cs typeface="Times New Roman" panose="02020603050405020304" pitchFamily="18" charset="0"/>
              </a:rPr>
              <a:t>* The Best model fit among traditional covariate models achieved by S function. However, LSTM outperformed.</a:t>
            </a:r>
          </a:p>
        </p:txBody>
      </p:sp>
      <p:pic>
        <p:nvPicPr>
          <p:cNvPr id="7" name="Picture 6">
            <a:extLst>
              <a:ext uri="{FF2B5EF4-FFF2-40B4-BE49-F238E27FC236}">
                <a16:creationId xmlns:a16="http://schemas.microsoft.com/office/drawing/2014/main" id="{5F2A0D90-6387-4626-AC41-E58337E8D4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1277" y="1478777"/>
            <a:ext cx="5891754" cy="4224439"/>
          </a:xfrm>
          <a:prstGeom prst="rect">
            <a:avLst/>
          </a:prstGeom>
        </p:spPr>
      </p:pic>
    </p:spTree>
    <p:extLst>
      <p:ext uri="{BB962C8B-B14F-4D97-AF65-F5344CB8AC3E}">
        <p14:creationId xmlns:p14="http://schemas.microsoft.com/office/powerpoint/2010/main" val="26445516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ço Reservado para Número de Slide 3"/>
          <p:cNvSpPr>
            <a:spLocks noGrp="1"/>
          </p:cNvSpPr>
          <p:nvPr>
            <p:ph type="sldNum" sz="quarter" idx="12"/>
          </p:nvPr>
        </p:nvSpPr>
        <p:spPr/>
        <p:txBody>
          <a:bodyPr/>
          <a:lstStyle/>
          <a:p>
            <a:fld id="{13EB0FB4-BACF-4B64-827A-9F980E255121}" type="slidenum">
              <a:rPr lang="en-US" b="1" smtClean="0">
                <a:solidFill>
                  <a:schemeClr val="tx1"/>
                </a:solidFill>
              </a:rPr>
              <a:pPr/>
              <a:t>11</a:t>
            </a:fld>
            <a:endParaRPr lang="en-US" b="1" dirty="0">
              <a:solidFill>
                <a:schemeClr val="tx1"/>
              </a:solidFill>
            </a:endParaRPr>
          </a:p>
        </p:txBody>
      </p:sp>
      <p:sp>
        <p:nvSpPr>
          <p:cNvPr id="5" name="CaixaDeTexto 4"/>
          <p:cNvSpPr txBox="1"/>
          <p:nvPr/>
        </p:nvSpPr>
        <p:spPr>
          <a:xfrm>
            <a:off x="493059" y="1424879"/>
            <a:ext cx="2390398" cy="646331"/>
          </a:xfrm>
          <a:prstGeom prst="rect">
            <a:avLst/>
          </a:prstGeom>
          <a:noFill/>
        </p:spPr>
        <p:txBody>
          <a:bodyPr wrap="none" rtlCol="0">
            <a:spAutoFit/>
          </a:bodyPr>
          <a:lstStyle/>
          <a:p>
            <a:r>
              <a:rPr lang="pt-BR" sz="3600" b="1" u="sng" dirty="0">
                <a:latin typeface="Times New Roman" panose="02020603050405020304" pitchFamily="18" charset="0"/>
                <a:cs typeface="Times New Roman" panose="02020603050405020304" pitchFamily="18" charset="0"/>
              </a:rPr>
              <a:t>Conclusion</a:t>
            </a:r>
            <a:endParaRPr lang="en-US" sz="3600" b="1" u="sng" dirty="0">
              <a:latin typeface="Times New Roman" panose="02020603050405020304" pitchFamily="18" charset="0"/>
              <a:cs typeface="Times New Roman" panose="02020603050405020304" pitchFamily="18" charset="0"/>
            </a:endParaRPr>
          </a:p>
        </p:txBody>
      </p:sp>
      <p:sp>
        <p:nvSpPr>
          <p:cNvPr id="7" name="Retângulo 6"/>
          <p:cNvSpPr/>
          <p:nvPr/>
        </p:nvSpPr>
        <p:spPr>
          <a:xfrm>
            <a:off x="493059" y="2243024"/>
            <a:ext cx="11282082" cy="3170099"/>
          </a:xfrm>
          <a:prstGeom prst="rect">
            <a:avLst/>
          </a:prstGeom>
        </p:spPr>
        <p:txBody>
          <a:bodyPr wrap="square">
            <a:spAutoFit/>
          </a:bodyPr>
          <a:lstStyle/>
          <a:p>
            <a:pPr indent="231775" algn="just">
              <a:buFont typeface="Arial" pitchFamily="34" charset="0"/>
              <a:buChar char="•"/>
            </a:pPr>
            <a:r>
              <a:rPr lang="en-US" sz="2000" b="1" dirty="0">
                <a:latin typeface="Times New Roman" panose="02020603050405020304" pitchFamily="18" charset="0"/>
                <a:cs typeface="Times New Roman" panose="02020603050405020304" pitchFamily="18" charset="0"/>
              </a:rPr>
              <a:t>Summary </a:t>
            </a:r>
          </a:p>
          <a:p>
            <a:pPr lvl="1" indent="231775" algn="just">
              <a:buFont typeface="Arial" pitchFamily="34" charset="0"/>
              <a:buChar char="•"/>
            </a:pPr>
            <a:r>
              <a:rPr lang="en-US" sz="2000" dirty="0">
                <a:latin typeface="Times New Roman" panose="02020603050405020304" pitchFamily="18" charset="0"/>
                <a:cs typeface="Times New Roman" panose="02020603050405020304" pitchFamily="18" charset="0"/>
              </a:rPr>
              <a:t>This study presented Recurrent Neural Networks and its variation, LSTM to predict the covariate software defects and the results were compared with the traditional models</a:t>
            </a:r>
          </a:p>
          <a:p>
            <a:pPr lvl="1" algn="just"/>
            <a:endParaRPr lang="en-US" sz="2000" dirty="0">
              <a:latin typeface="Times New Roman" panose="02020603050405020304" pitchFamily="18" charset="0"/>
              <a:cs typeface="Times New Roman" panose="02020603050405020304" pitchFamily="18" charset="0"/>
            </a:endParaRPr>
          </a:p>
          <a:p>
            <a:pPr indent="231775" algn="just">
              <a:buFont typeface="Arial" pitchFamily="34" charset="0"/>
              <a:buChar char="•"/>
            </a:pPr>
            <a:r>
              <a:rPr lang="en-US" sz="2000" b="1" dirty="0">
                <a:latin typeface="Times New Roman" panose="02020603050405020304" pitchFamily="18" charset="0"/>
                <a:cs typeface="Times New Roman" panose="02020603050405020304" pitchFamily="18" charset="0"/>
              </a:rPr>
              <a:t>Results</a:t>
            </a:r>
          </a:p>
          <a:p>
            <a:pPr lvl="1" indent="231775" algn="just">
              <a:buFont typeface="Arial" pitchFamily="34" charset="0"/>
              <a:buChar char="•"/>
            </a:pPr>
            <a:r>
              <a:rPr lang="en-US" sz="2000" dirty="0">
                <a:latin typeface="Times New Roman" panose="02020603050405020304" pitchFamily="18" charset="0"/>
                <a:cs typeface="Times New Roman" panose="02020603050405020304" pitchFamily="18" charset="0"/>
              </a:rPr>
              <a:t>LSTM outperformed compared with covariate NHPP models</a:t>
            </a:r>
          </a:p>
          <a:p>
            <a:pPr lvl="1" algn="just"/>
            <a:endParaRPr lang="en-US" sz="2000" dirty="0">
              <a:latin typeface="Times New Roman" panose="02020603050405020304" pitchFamily="18" charset="0"/>
              <a:cs typeface="Times New Roman" panose="02020603050405020304" pitchFamily="18" charset="0"/>
            </a:endParaRPr>
          </a:p>
          <a:p>
            <a:pPr indent="231775" algn="just">
              <a:buFont typeface="Arial" pitchFamily="34" charset="0"/>
              <a:buChar char="•"/>
            </a:pPr>
            <a:r>
              <a:rPr lang="en-US" sz="2000" b="1" dirty="0">
                <a:latin typeface="Times New Roman" panose="02020603050405020304" pitchFamily="18" charset="0"/>
                <a:cs typeface="Times New Roman" panose="02020603050405020304" pitchFamily="18" charset="0"/>
              </a:rPr>
              <a:t>Future Research </a:t>
            </a:r>
          </a:p>
          <a:p>
            <a:pPr lvl="1" indent="231775" algn="just">
              <a:buFont typeface="Arial" pitchFamily="34" charset="0"/>
              <a:buChar char="•"/>
            </a:pPr>
            <a:r>
              <a:rPr lang="en-US" sz="2000" dirty="0">
                <a:latin typeface="Times New Roman" panose="02020603050405020304" pitchFamily="18" charset="0"/>
                <a:cs typeface="Times New Roman" panose="02020603050405020304" pitchFamily="18" charset="0"/>
              </a:rPr>
              <a:t>Examine effectiveness of feature selection methods to evaluate the stability of RNN and its variations on more complex data sets including more covariates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ço Reservado para Número de Slide 3"/>
          <p:cNvSpPr>
            <a:spLocks noGrp="1"/>
          </p:cNvSpPr>
          <p:nvPr>
            <p:ph type="sldNum" sz="quarter" idx="12"/>
          </p:nvPr>
        </p:nvSpPr>
        <p:spPr/>
        <p:txBody>
          <a:bodyPr/>
          <a:lstStyle/>
          <a:p>
            <a:fld id="{13EB0FB4-BACF-4B64-827A-9F980E255121}" type="slidenum">
              <a:rPr lang="en-US" b="1" smtClean="0">
                <a:solidFill>
                  <a:schemeClr val="tx1"/>
                </a:solidFill>
              </a:rPr>
              <a:pPr/>
              <a:t>2</a:t>
            </a:fld>
            <a:endParaRPr lang="en-US" b="1" dirty="0">
              <a:solidFill>
                <a:schemeClr val="tx1"/>
              </a:solidFill>
            </a:endParaRPr>
          </a:p>
        </p:txBody>
      </p:sp>
      <p:sp>
        <p:nvSpPr>
          <p:cNvPr id="5" name="CaixaDeTexto 4"/>
          <p:cNvSpPr txBox="1"/>
          <p:nvPr/>
        </p:nvSpPr>
        <p:spPr>
          <a:xfrm>
            <a:off x="700774" y="1244371"/>
            <a:ext cx="2689839" cy="646331"/>
          </a:xfrm>
          <a:prstGeom prst="rect">
            <a:avLst/>
          </a:prstGeom>
          <a:noFill/>
        </p:spPr>
        <p:txBody>
          <a:bodyPr wrap="none" rtlCol="0">
            <a:spAutoFit/>
          </a:bodyPr>
          <a:lstStyle/>
          <a:p>
            <a:r>
              <a:rPr lang="pt-BR" sz="3600" b="1" u="sng" dirty="0">
                <a:latin typeface="Times New Roman" panose="02020603050405020304" pitchFamily="18" charset="0"/>
                <a:cs typeface="Times New Roman" panose="02020603050405020304" pitchFamily="18" charset="0"/>
              </a:rPr>
              <a:t>Introduction</a:t>
            </a:r>
            <a:endParaRPr lang="en-US" sz="3600" b="1" u="sng" dirty="0">
              <a:latin typeface="Times New Roman" panose="02020603050405020304" pitchFamily="18" charset="0"/>
              <a:cs typeface="Times New Roman" panose="02020603050405020304" pitchFamily="18" charset="0"/>
            </a:endParaRPr>
          </a:p>
        </p:txBody>
      </p:sp>
      <p:sp>
        <p:nvSpPr>
          <p:cNvPr id="7" name="CaixaDeTexto 6"/>
          <p:cNvSpPr txBox="1"/>
          <p:nvPr/>
        </p:nvSpPr>
        <p:spPr>
          <a:xfrm>
            <a:off x="483956" y="2134758"/>
            <a:ext cx="10869844" cy="4170372"/>
          </a:xfrm>
          <a:prstGeom prst="rect">
            <a:avLst/>
          </a:prstGeom>
          <a:noFill/>
        </p:spPr>
        <p:txBody>
          <a:bodyPr wrap="square" rtlCol="0">
            <a:spAutoFit/>
          </a:bodyPr>
          <a:lstStyle/>
          <a:p>
            <a:pPr marL="342900" indent="-342900" algn="just">
              <a:buFont typeface="Arial" panose="020B0604020202020204" pitchFamily="34" charset="0"/>
              <a:buChar char="•"/>
            </a:pPr>
            <a:r>
              <a:rPr lang="en-US" sz="2100" b="1" dirty="0">
                <a:latin typeface="Times New Roman" panose="02020603050405020304" pitchFamily="18" charset="0"/>
                <a:cs typeface="Times New Roman" panose="02020603050405020304" pitchFamily="18" charset="0"/>
              </a:rPr>
              <a:t>Software Reliability</a:t>
            </a:r>
          </a:p>
          <a:p>
            <a:pPr marL="800100" lvl="1" indent="-342900" algn="just">
              <a:buFont typeface="Arial" panose="020B0604020202020204" pitchFamily="34" charset="0"/>
              <a:buChar char="•"/>
            </a:pPr>
            <a:r>
              <a:rPr lang="en-US" sz="2000" kern="0" dirty="0">
                <a:latin typeface="Times New Roman" panose="02020603050405020304" pitchFamily="18" charset="0"/>
                <a:cs typeface="Times New Roman" panose="02020603050405020304" pitchFamily="18" charset="0"/>
              </a:rPr>
              <a:t>Software Reliability is the probability of failure-free operation for a specified period of time</a:t>
            </a:r>
            <a:endParaRPr lang="en-US" sz="2100" b="1" dirty="0">
              <a:latin typeface="Times New Roman" panose="02020603050405020304" pitchFamily="18" charset="0"/>
              <a:cs typeface="Times New Roman" panose="02020603050405020304" pitchFamily="18" charset="0"/>
            </a:endParaRPr>
          </a:p>
          <a:p>
            <a:pPr marL="342900" indent="-342900" algn="just">
              <a:buFont typeface="Arial" panose="020B0604020202020204" pitchFamily="34" charset="0"/>
              <a:buChar char="•"/>
            </a:pPr>
            <a:r>
              <a:rPr lang="en-US" sz="2100" b="1" dirty="0">
                <a:latin typeface="Times New Roman" panose="02020603050405020304" pitchFamily="18" charset="0"/>
                <a:cs typeface="Times New Roman" panose="02020603050405020304" pitchFamily="18" charset="0"/>
              </a:rPr>
              <a:t>Covariate Software defect prediction</a:t>
            </a:r>
          </a:p>
          <a:p>
            <a:pPr marL="800100" lvl="1" indent="-342900" algn="just">
              <a:buFont typeface="Arial" panose="020B0604020202020204" pitchFamily="34" charset="0"/>
              <a:buChar char="•"/>
            </a:pPr>
            <a:r>
              <a:rPr lang="en-US" sz="2000" kern="0" dirty="0">
                <a:latin typeface="Times New Roman" panose="02020603050405020304" pitchFamily="18" charset="0"/>
                <a:cs typeface="Times New Roman" panose="02020603050405020304" pitchFamily="18" charset="0"/>
              </a:rPr>
              <a:t>Predicting future faults as a function of testing time or effort, </a:t>
            </a:r>
            <a:r>
              <a:rPr lang="en-US" sz="2000" dirty="0">
                <a:solidFill>
                  <a:schemeClr val="dk1"/>
                </a:solidFill>
                <a:latin typeface="Times New Roman"/>
                <a:ea typeface="Times New Roman"/>
                <a:cs typeface="Times New Roman"/>
                <a:sym typeface="Times New Roman"/>
              </a:rPr>
              <a:t>to improve maintenance scheduling to avoid future defects </a:t>
            </a:r>
            <a:r>
              <a:rPr lang="en-US" sz="2000" kern="0" dirty="0">
                <a:latin typeface="Times New Roman" panose="02020603050405020304" pitchFamily="18" charset="0"/>
                <a:cs typeface="Times New Roman" panose="02020603050405020304" pitchFamily="18" charset="0"/>
              </a:rPr>
              <a:t>is a solution to raise the reliability</a:t>
            </a:r>
            <a:endParaRPr lang="en-US" sz="2100" dirty="0">
              <a:latin typeface="Times New Roman" panose="02020603050405020304" pitchFamily="18" charset="0"/>
              <a:cs typeface="Times New Roman" panose="02020603050405020304" pitchFamily="18" charset="0"/>
            </a:endParaRPr>
          </a:p>
          <a:p>
            <a:pPr marL="342900" indent="-342900" algn="just">
              <a:buFont typeface="Arial" panose="020B0604020202020204" pitchFamily="34" charset="0"/>
              <a:buChar char="•"/>
            </a:pPr>
            <a:r>
              <a:rPr lang="en-US" sz="2100" b="1" dirty="0">
                <a:latin typeface="Times New Roman" panose="02020603050405020304" pitchFamily="18" charset="0"/>
                <a:cs typeface="Times New Roman" panose="02020603050405020304" pitchFamily="18" charset="0"/>
              </a:rPr>
              <a:t>Relevant past studies</a:t>
            </a:r>
          </a:p>
          <a:p>
            <a:pPr marL="800100" lvl="1" indent="-342900" algn="just">
              <a:buFont typeface="Arial" panose="020B0604020202020204" pitchFamily="34" charset="0"/>
              <a:buChar char="•"/>
            </a:pPr>
            <a:r>
              <a:rPr lang="en-US" sz="2000" kern="0" dirty="0">
                <a:latin typeface="Times New Roman" panose="02020603050405020304" pitchFamily="18" charset="0"/>
                <a:cs typeface="Times New Roman" panose="02020603050405020304" pitchFamily="18" charset="0"/>
              </a:rPr>
              <a:t>Non-Homogeneous Poisson Process (NHPP) software reliability growth models (SRGM) </a:t>
            </a:r>
          </a:p>
          <a:p>
            <a:pPr marL="342900" lvl="1" indent="-342900" algn="just">
              <a:buFont typeface="Arial" panose="020B0604020202020204" pitchFamily="34" charset="0"/>
              <a:buChar char="•"/>
            </a:pPr>
            <a:r>
              <a:rPr lang="en-US" sz="2100" b="1" dirty="0">
                <a:latin typeface="Times New Roman" panose="02020603050405020304" pitchFamily="18" charset="0"/>
                <a:cs typeface="Times New Roman" panose="02020603050405020304" pitchFamily="18" charset="0"/>
              </a:rPr>
              <a:t>Contributions</a:t>
            </a:r>
          </a:p>
          <a:p>
            <a:pPr marL="800100" lvl="1" indent="-342900" algn="just">
              <a:buFont typeface="Arial" panose="020B0604020202020204" pitchFamily="34" charset="0"/>
              <a:buChar char="•"/>
            </a:pPr>
            <a:r>
              <a:rPr lang="en-US" sz="2000" kern="0" dirty="0">
                <a:latin typeface="Times New Roman" panose="02020603050405020304" pitchFamily="18" charset="0"/>
                <a:cs typeface="Times New Roman" panose="02020603050405020304" pitchFamily="18" charset="0"/>
              </a:rPr>
              <a:t>Predicting the defects using Recurrent Neural Networks and its variation, Long-Short Term Memory</a:t>
            </a:r>
          </a:p>
          <a:p>
            <a:pPr marL="342900" indent="-342900" algn="just">
              <a:buFont typeface="Arial" panose="020B0604020202020204" pitchFamily="34" charset="0"/>
              <a:buChar char="•"/>
            </a:pPr>
            <a:r>
              <a:rPr lang="en-US" sz="2100" b="1" dirty="0">
                <a:latin typeface="Times New Roman" panose="02020603050405020304" pitchFamily="18" charset="0"/>
                <a:cs typeface="Times New Roman" panose="02020603050405020304" pitchFamily="18" charset="0"/>
              </a:rPr>
              <a:t>Results</a:t>
            </a:r>
          </a:p>
          <a:p>
            <a:pPr marL="800100" lvl="1" indent="-342900" algn="just">
              <a:buFont typeface="Arial" panose="020B0604020202020204" pitchFamily="34" charset="0"/>
              <a:buChar char="•"/>
            </a:pPr>
            <a:r>
              <a:rPr lang="en-US" sz="2000" kern="0" dirty="0">
                <a:latin typeface="Times New Roman" panose="02020603050405020304" pitchFamily="18" charset="0"/>
                <a:cs typeface="Times New Roman" panose="02020603050405020304" pitchFamily="18" charset="0"/>
              </a:rPr>
              <a:t>Neural networks are able to track and predict defect trends</a:t>
            </a:r>
            <a:r>
              <a:rPr lang="en-US" sz="2100" dirty="0">
                <a:latin typeface="Times New Roman" panose="02020603050405020304" pitchFamily="18" charset="0"/>
                <a:cs typeface="Times New Roman" panose="02020603050405020304" pitchFamily="18" charset="0"/>
              </a:rPr>
              <a:t>, </a:t>
            </a:r>
            <a:r>
              <a:rPr lang="en-US" sz="2000" kern="0" dirty="0">
                <a:latin typeface="Times New Roman" panose="02020603050405020304" pitchFamily="18" charset="0"/>
                <a:cs typeface="Times New Roman" panose="02020603050405020304" pitchFamily="18" charset="0"/>
              </a:rPr>
              <a:t>specifically 6 and 9 times reduction in prediction error than Covariate SRGM</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EEDB9F46-D9DC-427F-9306-CD094A5D902E}"/>
              </a:ext>
            </a:extLst>
          </p:cNvPr>
          <p:cNvSpPr>
            <a:spLocks noGrp="1"/>
          </p:cNvSpPr>
          <p:nvPr>
            <p:ph type="sldNum" sz="quarter" idx="12"/>
          </p:nvPr>
        </p:nvSpPr>
        <p:spPr>
          <a:xfrm>
            <a:off x="8707024" y="6256929"/>
            <a:ext cx="2743200" cy="365125"/>
          </a:xfrm>
        </p:spPr>
        <p:txBody>
          <a:bodyPr/>
          <a:lstStyle/>
          <a:p>
            <a:fld id="{13EB0FB4-BACF-4B64-827A-9F980E255121}" type="slidenum">
              <a:rPr lang="en-US" b="1" smtClean="0">
                <a:solidFill>
                  <a:schemeClr val="tx1"/>
                </a:solidFill>
              </a:rPr>
              <a:pPr/>
              <a:t>3</a:t>
            </a:fld>
            <a:endParaRPr lang="en-US" b="1" dirty="0">
              <a:solidFill>
                <a:schemeClr val="tx1"/>
              </a:solidFill>
            </a:endParaRPr>
          </a:p>
        </p:txBody>
      </p:sp>
      <mc:AlternateContent xmlns:mc="http://schemas.openxmlformats.org/markup-compatibility/2006" xmlns:a14="http://schemas.microsoft.com/office/drawing/2010/main">
        <mc:Choice Requires="a14">
          <p:sp>
            <p:nvSpPr>
              <p:cNvPr id="19" name="Rectangle 18">
                <a:extLst>
                  <a:ext uri="{FF2B5EF4-FFF2-40B4-BE49-F238E27FC236}">
                    <a16:creationId xmlns:a16="http://schemas.microsoft.com/office/drawing/2014/main" id="{EBDFEA53-817D-41A3-9277-E3DE6571160C}"/>
                  </a:ext>
                </a:extLst>
              </p:cNvPr>
              <p:cNvSpPr/>
              <p:nvPr/>
            </p:nvSpPr>
            <p:spPr>
              <a:xfrm>
                <a:off x="354228" y="3192959"/>
                <a:ext cx="3295502" cy="1100558"/>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r>
                        <a:rPr lang="en-US" sz="2400" b="0" i="1" smtClean="0">
                          <a:solidFill>
                            <a:srgbClr val="000000"/>
                          </a:solidFill>
                          <a:latin typeface="Cambria Math" panose="02040503050406030204" pitchFamily="18" charset="0"/>
                        </a:rPr>
                        <m:t>𝑚</m:t>
                      </m:r>
                      <m:d>
                        <m:dPr>
                          <m:ctrlPr>
                            <a:rPr lang="en-US" sz="2400" i="1">
                              <a:solidFill>
                                <a:srgbClr val="000000"/>
                              </a:solidFill>
                              <a:latin typeface="Cambria Math" panose="02040503050406030204" pitchFamily="18" charset="0"/>
                            </a:rPr>
                          </m:ctrlPr>
                        </m:dPr>
                        <m:e>
                          <m:r>
                            <a:rPr lang="en-US" sz="2400" b="1">
                              <a:latin typeface="Cambria Math" panose="02040503050406030204" pitchFamily="18" charset="0"/>
                            </a:rPr>
                            <m:t>𝐱</m:t>
                          </m:r>
                        </m:e>
                      </m:d>
                      <m:r>
                        <a:rPr lang="en-US" sz="2400" i="1">
                          <a:solidFill>
                            <a:srgbClr val="000000"/>
                          </a:solidFill>
                          <a:latin typeface="Cambria Math" panose="02040503050406030204" pitchFamily="18" charset="0"/>
                        </a:rPr>
                        <m:t>=</m:t>
                      </m:r>
                      <m:r>
                        <a:rPr lang="en-US" sz="2400" i="1">
                          <a:solidFill>
                            <a:srgbClr val="000000"/>
                          </a:solidFill>
                          <a:latin typeface="Cambria Math" panose="02040503050406030204" pitchFamily="18" charset="0"/>
                        </a:rPr>
                        <m:t>𝜔</m:t>
                      </m:r>
                      <m:nary>
                        <m:naryPr>
                          <m:chr m:val="∑"/>
                          <m:ctrlPr>
                            <a:rPr lang="en-US" sz="2400" i="1">
                              <a:solidFill>
                                <a:srgbClr val="000000"/>
                              </a:solidFill>
                              <a:latin typeface="Cambria Math" panose="02040503050406030204" pitchFamily="18" charset="0"/>
                            </a:rPr>
                          </m:ctrlPr>
                        </m:naryPr>
                        <m:sub>
                          <m:r>
                            <a:rPr lang="en-US" sz="2400" i="1">
                              <a:solidFill>
                                <a:srgbClr val="000000"/>
                              </a:solidFill>
                              <a:latin typeface="Cambria Math" panose="02040503050406030204" pitchFamily="18" charset="0"/>
                            </a:rPr>
                            <m:t>𝑖</m:t>
                          </m:r>
                          <m:r>
                            <a:rPr lang="en-US" sz="2400" i="1">
                              <a:solidFill>
                                <a:srgbClr val="000000"/>
                              </a:solidFill>
                              <a:latin typeface="Cambria Math" panose="02040503050406030204" pitchFamily="18" charset="0"/>
                            </a:rPr>
                            <m:t>=1</m:t>
                          </m:r>
                        </m:sub>
                        <m:sup>
                          <m:r>
                            <a:rPr lang="en-US" sz="2400" i="1">
                              <a:solidFill>
                                <a:srgbClr val="000000"/>
                              </a:solidFill>
                              <a:latin typeface="Cambria Math" panose="02040503050406030204" pitchFamily="18" charset="0"/>
                            </a:rPr>
                            <m:t>𝑛</m:t>
                          </m:r>
                        </m:sup>
                        <m:e>
                          <m:sSub>
                            <m:sSubPr>
                              <m:ctrlPr>
                                <a:rPr lang="en-US" sz="2400" i="1">
                                  <a:solidFill>
                                    <a:srgbClr val="000000"/>
                                  </a:solidFill>
                                  <a:latin typeface="Cambria Math" panose="02040503050406030204" pitchFamily="18" charset="0"/>
                                </a:rPr>
                              </m:ctrlPr>
                            </m:sSubPr>
                            <m:e>
                              <m:r>
                                <a:rPr lang="en-US" sz="2400" i="1">
                                  <a:solidFill>
                                    <a:srgbClr val="000000"/>
                                  </a:solidFill>
                                  <a:latin typeface="Cambria Math" panose="02040503050406030204" pitchFamily="18" charset="0"/>
                                </a:rPr>
                                <m:t>𝑝</m:t>
                              </m:r>
                            </m:e>
                            <m:sub>
                              <m:r>
                                <a:rPr lang="en-US" sz="2400" i="1">
                                  <a:solidFill>
                                    <a:srgbClr val="000000"/>
                                  </a:solidFill>
                                  <a:latin typeface="Cambria Math" panose="02040503050406030204" pitchFamily="18" charset="0"/>
                                </a:rPr>
                                <m:t>𝑖</m:t>
                              </m:r>
                              <m:r>
                                <a:rPr lang="en-US" sz="2400" i="1">
                                  <a:solidFill>
                                    <a:srgbClr val="000000"/>
                                  </a:solidFill>
                                  <a:latin typeface="Cambria Math" panose="02040503050406030204" pitchFamily="18" charset="0"/>
                                </a:rPr>
                                <m:t>,</m:t>
                              </m:r>
                              <m:sSub>
                                <m:sSubPr>
                                  <m:ctrlPr>
                                    <a:rPr lang="en-US" sz="2400" i="1">
                                      <a:latin typeface="Cambria Math" panose="02040503050406030204" pitchFamily="18" charset="0"/>
                                    </a:rPr>
                                  </m:ctrlPr>
                                </m:sSubPr>
                                <m:e>
                                  <m:r>
                                    <a:rPr lang="en-US" sz="2400" b="1">
                                      <a:latin typeface="Cambria Math" panose="02040503050406030204" pitchFamily="18" charset="0"/>
                                    </a:rPr>
                                    <m:t>𝐱</m:t>
                                  </m:r>
                                </m:e>
                                <m:sub>
                                  <m:r>
                                    <a:rPr lang="en-US" sz="2400" i="1">
                                      <a:latin typeface="Cambria Math" panose="02040503050406030204" pitchFamily="18" charset="0"/>
                                    </a:rPr>
                                    <m:t>𝑖</m:t>
                                  </m:r>
                                </m:sub>
                              </m:sSub>
                            </m:sub>
                          </m:sSub>
                        </m:e>
                      </m:nary>
                    </m:oMath>
                  </m:oMathPara>
                </a14:m>
                <a:endParaRPr lang="en-US" sz="2400" dirty="0"/>
              </a:p>
            </p:txBody>
          </p:sp>
        </mc:Choice>
        <mc:Fallback xmlns="">
          <p:sp>
            <p:nvSpPr>
              <p:cNvPr id="19" name="Rectangle 18">
                <a:extLst>
                  <a:ext uri="{FF2B5EF4-FFF2-40B4-BE49-F238E27FC236}">
                    <a16:creationId xmlns:a16="http://schemas.microsoft.com/office/drawing/2014/main" id="{EBDFEA53-817D-41A3-9277-E3DE6571160C}"/>
                  </a:ext>
                </a:extLst>
              </p:cNvPr>
              <p:cNvSpPr>
                <a:spLocks noRot="1" noChangeAspect="1" noMove="1" noResize="1" noEditPoints="1" noAdjustHandles="1" noChangeArrowheads="1" noChangeShapeType="1" noTextEdit="1"/>
              </p:cNvSpPr>
              <p:nvPr/>
            </p:nvSpPr>
            <p:spPr>
              <a:xfrm>
                <a:off x="354228" y="3192959"/>
                <a:ext cx="3295502" cy="1100558"/>
              </a:xfrm>
              <a:prstGeom prst="rect">
                <a:avLst/>
              </a:prstGeom>
              <a:blipFill>
                <a:blip r:embed="rId2"/>
                <a:stretch>
                  <a:fillRect/>
                </a:stretch>
              </a:blipFill>
            </p:spPr>
            <p:txBody>
              <a:bodyPr/>
              <a:lstStyle/>
              <a:p>
                <a:r>
                  <a:rPr lang="en-US">
                    <a:noFill/>
                  </a:rPr>
                  <a:t> </a:t>
                </a:r>
              </a:p>
            </p:txBody>
          </p:sp>
        </mc:Fallback>
      </mc:AlternateContent>
      <p:sp>
        <p:nvSpPr>
          <p:cNvPr id="20" name="Rectangle 19">
            <a:extLst>
              <a:ext uri="{FF2B5EF4-FFF2-40B4-BE49-F238E27FC236}">
                <a16:creationId xmlns:a16="http://schemas.microsoft.com/office/drawing/2014/main" id="{7EC60351-2909-4375-A2E4-AF419B2D1616}"/>
              </a:ext>
            </a:extLst>
          </p:cNvPr>
          <p:cNvSpPr/>
          <p:nvPr/>
        </p:nvSpPr>
        <p:spPr>
          <a:xfrm>
            <a:off x="335318" y="1379480"/>
            <a:ext cx="11778125" cy="615553"/>
          </a:xfrm>
          <a:prstGeom prst="rect">
            <a:avLst/>
          </a:prstGeom>
        </p:spPr>
        <p:txBody>
          <a:bodyPr wrap="square">
            <a:spAutoFit/>
          </a:bodyPr>
          <a:lstStyle/>
          <a:p>
            <a:pPr algn="just"/>
            <a:r>
              <a:rPr lang="en-US" sz="3400" b="1" dirty="0">
                <a:latin typeface="Times New Roman" panose="02020603050405020304" pitchFamily="18" charset="0"/>
                <a:cs typeface="Times New Roman" panose="02020603050405020304" pitchFamily="18" charset="0"/>
              </a:rPr>
              <a:t>A. Covariate Software Reliability Growth Models (SRGM)</a:t>
            </a:r>
          </a:p>
        </p:txBody>
      </p:sp>
      <mc:AlternateContent xmlns:mc="http://schemas.openxmlformats.org/markup-compatibility/2006" xmlns:a14="http://schemas.microsoft.com/office/drawing/2010/main">
        <mc:Choice Requires="a14">
          <p:sp>
            <p:nvSpPr>
              <p:cNvPr id="38" name="Content Placeholder 2">
                <a:extLst>
                  <a:ext uri="{FF2B5EF4-FFF2-40B4-BE49-F238E27FC236}">
                    <a16:creationId xmlns:a16="http://schemas.microsoft.com/office/drawing/2014/main" id="{4B9A6C40-5BB7-4C96-8313-BDBFB39F751C}"/>
                  </a:ext>
                </a:extLst>
              </p:cNvPr>
              <p:cNvSpPr>
                <a:spLocks noGrp="1" noChangeArrowheads="1"/>
              </p:cNvSpPr>
              <p:nvPr>
                <p:ph idx="1"/>
              </p:nvPr>
            </p:nvSpPr>
            <p:spPr>
              <a:xfrm>
                <a:off x="3932357" y="2992631"/>
                <a:ext cx="7198162" cy="2150013"/>
              </a:xfrm>
            </p:spPr>
            <p:txBody>
              <a:bodyPr/>
              <a:lstStyle/>
              <a:p>
                <a:pPr marL="0" indent="0">
                  <a:lnSpc>
                    <a:spcPct val="110000"/>
                  </a:lnSpc>
                  <a:spcAft>
                    <a:spcPts val="600"/>
                  </a:spcAft>
                  <a:buNone/>
                </a:pPr>
                <a14:m>
                  <m:oMathPara xmlns:m="http://schemas.openxmlformats.org/officeDocument/2006/math">
                    <m:oMathParaPr>
                      <m:jc m:val="centerGroup"/>
                    </m:oMathParaPr>
                    <m:oMath xmlns:m="http://schemas.openxmlformats.org/officeDocument/2006/math">
                      <m:sSub>
                        <m:sSubPr>
                          <m:ctrlPr>
                            <a:rPr lang="en-US" sz="2400" i="1" smtClean="0">
                              <a:latin typeface="Cambria Math" panose="02040503050406030204" pitchFamily="18" charset="0"/>
                            </a:rPr>
                          </m:ctrlPr>
                        </m:sSubPr>
                        <m:e>
                          <m:r>
                            <a:rPr lang="en-US" sz="2400" i="1">
                              <a:latin typeface="Cambria Math" panose="02040503050406030204" pitchFamily="18" charset="0"/>
                            </a:rPr>
                            <m:t>𝑝</m:t>
                          </m:r>
                        </m:e>
                        <m:sub>
                          <m:r>
                            <a:rPr lang="en-US" sz="2400" i="1">
                              <a:latin typeface="Cambria Math" panose="02040503050406030204" pitchFamily="18" charset="0"/>
                            </a:rPr>
                            <m:t>𝑖</m:t>
                          </m:r>
                          <m:r>
                            <a:rPr lang="en-US" sz="2400" i="1">
                              <a:latin typeface="Cambria Math" panose="02040503050406030204" pitchFamily="18" charset="0"/>
                            </a:rPr>
                            <m:t>,</m:t>
                          </m:r>
                          <m:sSub>
                            <m:sSubPr>
                              <m:ctrlPr>
                                <a:rPr lang="en-US" sz="2400" i="1">
                                  <a:latin typeface="Cambria Math" panose="02040503050406030204" pitchFamily="18" charset="0"/>
                                </a:rPr>
                              </m:ctrlPr>
                            </m:sSubPr>
                            <m:e>
                              <m:r>
                                <a:rPr lang="en-US" sz="2400" b="1">
                                  <a:latin typeface="Cambria Math" panose="02040503050406030204" pitchFamily="18" charset="0"/>
                                </a:rPr>
                                <m:t>𝐱</m:t>
                              </m:r>
                            </m:e>
                            <m:sub>
                              <m:r>
                                <a:rPr lang="en-US" sz="2400" i="1">
                                  <a:latin typeface="Cambria Math" panose="02040503050406030204" pitchFamily="18" charset="0"/>
                                </a:rPr>
                                <m:t>𝑖</m:t>
                              </m:r>
                            </m:sub>
                          </m:sSub>
                          <m:r>
                            <a:rPr lang="en-US" sz="2400" i="1">
                              <a:latin typeface="Cambria Math" panose="02040503050406030204" pitchFamily="18" charset="0"/>
                            </a:rPr>
                            <m:t>;</m:t>
                          </m:r>
                          <m:r>
                            <a:rPr lang="en-US" sz="2400" i="1">
                              <a:latin typeface="Cambria Math" panose="02040503050406030204" pitchFamily="18" charset="0"/>
                            </a:rPr>
                            <m:t>𝜃</m:t>
                          </m:r>
                          <m:r>
                            <a:rPr lang="en-US" sz="2400" i="1">
                              <a:latin typeface="Cambria Math" panose="02040503050406030204" pitchFamily="18" charset="0"/>
                            </a:rPr>
                            <m:t>,</m:t>
                          </m:r>
                          <m:r>
                            <a:rPr lang="en-US" sz="2400" b="1" i="1">
                              <a:latin typeface="Cambria Math" panose="02040503050406030204" pitchFamily="18" charset="0"/>
                            </a:rPr>
                            <m:t>𝜷</m:t>
                          </m:r>
                        </m:sub>
                      </m:sSub>
                      <m:r>
                        <a:rPr lang="en-US" sz="2400" i="1">
                          <a:latin typeface="Cambria Math" panose="02040503050406030204" pitchFamily="18" charset="0"/>
                        </a:rPr>
                        <m:t>=</m:t>
                      </m:r>
                      <m:d>
                        <m:dPr>
                          <m:ctrlPr>
                            <a:rPr lang="en-US" sz="2400" i="1">
                              <a:latin typeface="Cambria Math" panose="02040503050406030204" pitchFamily="18" charset="0"/>
                            </a:rPr>
                          </m:ctrlPr>
                        </m:dPr>
                        <m:e>
                          <m:r>
                            <a:rPr lang="en-US" sz="2400" i="1">
                              <a:latin typeface="Cambria Math" panose="02040503050406030204" pitchFamily="18" charset="0"/>
                            </a:rPr>
                            <m:t>1−</m:t>
                          </m:r>
                          <m:sSup>
                            <m:sSupPr>
                              <m:ctrlPr>
                                <a:rPr lang="en-US" sz="2400" i="1">
                                  <a:latin typeface="Cambria Math" panose="02040503050406030204" pitchFamily="18" charset="0"/>
                                </a:rPr>
                              </m:ctrlPr>
                            </m:sSupPr>
                            <m:e>
                              <m:d>
                                <m:dPr>
                                  <m:ctrlPr>
                                    <a:rPr lang="en-US" sz="2400" i="1">
                                      <a:latin typeface="Cambria Math" panose="02040503050406030204" pitchFamily="18" charset="0"/>
                                    </a:rPr>
                                  </m:ctrlPr>
                                </m:dPr>
                                <m:e>
                                  <m:r>
                                    <a:rPr lang="en-US" sz="2400" i="1">
                                      <a:latin typeface="Cambria Math" panose="02040503050406030204" pitchFamily="18" charset="0"/>
                                    </a:rPr>
                                    <m:t>1−</m:t>
                                  </m:r>
                                  <m:sSubSup>
                                    <m:sSubSupPr>
                                      <m:ctrlPr>
                                        <a:rPr lang="en-US" sz="2400" i="1">
                                          <a:latin typeface="Cambria Math" panose="02040503050406030204" pitchFamily="18" charset="0"/>
                                        </a:rPr>
                                      </m:ctrlPr>
                                    </m:sSubSupPr>
                                    <m:e>
                                      <m:r>
                                        <a:rPr lang="en-US" sz="2400" i="1">
                                          <a:latin typeface="Cambria Math" panose="02040503050406030204" pitchFamily="18" charset="0"/>
                                        </a:rPr>
                                        <m:t>h</m:t>
                                      </m:r>
                                    </m:e>
                                    <m:sub>
                                      <m:r>
                                        <a:rPr lang="en-US" sz="2400" i="1">
                                          <a:latin typeface="Cambria Math" panose="02040503050406030204" pitchFamily="18" charset="0"/>
                                        </a:rPr>
                                        <m:t>𝑖</m:t>
                                      </m:r>
                                      <m:r>
                                        <a:rPr lang="en-US" sz="2400" i="1">
                                          <a:latin typeface="Cambria Math" panose="02040503050406030204" pitchFamily="18" charset="0"/>
                                        </a:rPr>
                                        <m:t>;</m:t>
                                      </m:r>
                                      <m:r>
                                        <a:rPr lang="en-US" sz="2400" i="1">
                                          <a:latin typeface="Cambria Math" panose="02040503050406030204" pitchFamily="18" charset="0"/>
                                        </a:rPr>
                                        <m:t>𝜃</m:t>
                                      </m:r>
                                    </m:sub>
                                    <m:sup>
                                      <m:r>
                                        <a:rPr lang="en-US" sz="2400" i="1">
                                          <a:latin typeface="Cambria Math" panose="02040503050406030204" pitchFamily="18" charset="0"/>
                                        </a:rPr>
                                        <m:t>0</m:t>
                                      </m:r>
                                    </m:sup>
                                  </m:sSubSup>
                                </m:e>
                              </m:d>
                            </m:e>
                            <m:sup>
                              <m:r>
                                <a:rPr lang="en-US" sz="2400" i="1">
                                  <a:latin typeface="Cambria Math" panose="02040503050406030204" pitchFamily="18" charset="0"/>
                                </a:rPr>
                                <m:t>𝑔</m:t>
                              </m:r>
                              <m:d>
                                <m:dPr>
                                  <m:ctrlPr>
                                    <a:rPr lang="en-US" sz="2400" b="1" i="1">
                                      <a:latin typeface="Cambria Math" panose="02040503050406030204" pitchFamily="18" charset="0"/>
                                    </a:rPr>
                                  </m:ctrlPr>
                                </m:dPr>
                                <m:e>
                                  <m:sSub>
                                    <m:sSubPr>
                                      <m:ctrlPr>
                                        <a:rPr lang="en-US" sz="2400" b="1" i="1">
                                          <a:latin typeface="Cambria Math" panose="02040503050406030204" pitchFamily="18" charset="0"/>
                                        </a:rPr>
                                      </m:ctrlPr>
                                    </m:sSubPr>
                                    <m:e>
                                      <m:r>
                                        <a:rPr lang="en-US" sz="2400" b="1">
                                          <a:latin typeface="Cambria Math" panose="02040503050406030204" pitchFamily="18" charset="0"/>
                                        </a:rPr>
                                        <m:t>𝐱</m:t>
                                      </m:r>
                                    </m:e>
                                    <m:sub>
                                      <m:r>
                                        <a:rPr lang="en-US" sz="2400" i="1">
                                          <a:latin typeface="Cambria Math" panose="02040503050406030204" pitchFamily="18" charset="0"/>
                                        </a:rPr>
                                        <m:t>𝑖</m:t>
                                      </m:r>
                                    </m:sub>
                                  </m:sSub>
                                  <m:r>
                                    <a:rPr lang="en-US" sz="2400" b="1" i="1">
                                      <a:latin typeface="Cambria Math" panose="02040503050406030204" pitchFamily="18" charset="0"/>
                                    </a:rPr>
                                    <m:t>;</m:t>
                                  </m:r>
                                  <m:r>
                                    <a:rPr lang="en-US" sz="2400" b="1" i="1">
                                      <a:latin typeface="Cambria Math" panose="02040503050406030204" pitchFamily="18" charset="0"/>
                                    </a:rPr>
                                    <m:t>𝜷</m:t>
                                  </m:r>
                                </m:e>
                              </m:d>
                            </m:sup>
                          </m:sSup>
                        </m:e>
                      </m:d>
                      <m:nary>
                        <m:naryPr>
                          <m:chr m:val="∏"/>
                          <m:ctrlPr>
                            <a:rPr lang="en-US" sz="2400" i="1">
                              <a:latin typeface="Cambria Math" panose="02040503050406030204" pitchFamily="18" charset="0"/>
                            </a:rPr>
                          </m:ctrlPr>
                        </m:naryPr>
                        <m:sub>
                          <m:r>
                            <a:rPr lang="en-US" sz="2400" i="1">
                              <a:latin typeface="Cambria Math" panose="02040503050406030204" pitchFamily="18" charset="0"/>
                            </a:rPr>
                            <m:t>𝑘</m:t>
                          </m:r>
                          <m:r>
                            <a:rPr lang="en-US" sz="2400" i="1">
                              <a:latin typeface="Cambria Math" panose="02040503050406030204" pitchFamily="18" charset="0"/>
                            </a:rPr>
                            <m:t>=1</m:t>
                          </m:r>
                        </m:sub>
                        <m:sup>
                          <m:r>
                            <a:rPr lang="en-US" sz="2400" i="1">
                              <a:latin typeface="Cambria Math" panose="02040503050406030204" pitchFamily="18" charset="0"/>
                            </a:rPr>
                            <m:t>𝑖</m:t>
                          </m:r>
                          <m:r>
                            <a:rPr lang="en-US" sz="2400" i="1">
                              <a:latin typeface="Cambria Math" panose="02040503050406030204" pitchFamily="18" charset="0"/>
                            </a:rPr>
                            <m:t>−1</m:t>
                          </m:r>
                        </m:sup>
                        <m:e>
                          <m:sSup>
                            <m:sSupPr>
                              <m:ctrlPr>
                                <a:rPr lang="en-US" sz="2400" i="1">
                                  <a:latin typeface="Cambria Math" panose="02040503050406030204" pitchFamily="18" charset="0"/>
                                </a:rPr>
                              </m:ctrlPr>
                            </m:sSupPr>
                            <m:e>
                              <m:d>
                                <m:dPr>
                                  <m:ctrlPr>
                                    <a:rPr lang="en-US" sz="2400" i="1">
                                      <a:latin typeface="Cambria Math" panose="02040503050406030204" pitchFamily="18" charset="0"/>
                                    </a:rPr>
                                  </m:ctrlPr>
                                </m:dPr>
                                <m:e>
                                  <m:r>
                                    <a:rPr lang="en-US" sz="2400" i="1">
                                      <a:latin typeface="Cambria Math" panose="02040503050406030204" pitchFamily="18" charset="0"/>
                                    </a:rPr>
                                    <m:t>1−</m:t>
                                  </m:r>
                                  <m:sSubSup>
                                    <m:sSubSupPr>
                                      <m:ctrlPr>
                                        <a:rPr lang="en-US" sz="2400" i="1">
                                          <a:latin typeface="Cambria Math" panose="02040503050406030204" pitchFamily="18" charset="0"/>
                                        </a:rPr>
                                      </m:ctrlPr>
                                    </m:sSubSupPr>
                                    <m:e>
                                      <m:r>
                                        <a:rPr lang="en-US" sz="2400" i="1">
                                          <a:latin typeface="Cambria Math" panose="02040503050406030204" pitchFamily="18" charset="0"/>
                                        </a:rPr>
                                        <m:t>h</m:t>
                                      </m:r>
                                    </m:e>
                                    <m:sub>
                                      <m:r>
                                        <a:rPr lang="en-US" sz="2400" i="1">
                                          <a:latin typeface="Cambria Math" panose="02040503050406030204" pitchFamily="18" charset="0"/>
                                        </a:rPr>
                                        <m:t>𝑘</m:t>
                                      </m:r>
                                      <m:r>
                                        <a:rPr lang="en-US" sz="2400" i="1">
                                          <a:latin typeface="Cambria Math" panose="02040503050406030204" pitchFamily="18" charset="0"/>
                                        </a:rPr>
                                        <m:t>;</m:t>
                                      </m:r>
                                      <m:r>
                                        <a:rPr lang="en-US" sz="2400" i="1">
                                          <a:latin typeface="Cambria Math" panose="02040503050406030204" pitchFamily="18" charset="0"/>
                                        </a:rPr>
                                        <m:t>𝜃</m:t>
                                      </m:r>
                                    </m:sub>
                                    <m:sup>
                                      <m:r>
                                        <a:rPr lang="en-US" sz="2400" i="1">
                                          <a:latin typeface="Cambria Math" panose="02040503050406030204" pitchFamily="18" charset="0"/>
                                        </a:rPr>
                                        <m:t>0</m:t>
                                      </m:r>
                                    </m:sup>
                                  </m:sSubSup>
                                </m:e>
                              </m:d>
                            </m:e>
                            <m:sup>
                              <m:r>
                                <a:rPr lang="en-US" sz="2400" i="1">
                                  <a:latin typeface="Cambria Math" panose="02040503050406030204" pitchFamily="18" charset="0"/>
                                </a:rPr>
                                <m:t>𝑔</m:t>
                              </m:r>
                              <m:d>
                                <m:dPr>
                                  <m:ctrlPr>
                                    <a:rPr lang="en-US" sz="2400" i="1">
                                      <a:latin typeface="Cambria Math" panose="02040503050406030204" pitchFamily="18" charset="0"/>
                                    </a:rPr>
                                  </m:ctrlPr>
                                </m:dPr>
                                <m:e>
                                  <m:sSub>
                                    <m:sSubPr>
                                      <m:ctrlPr>
                                        <a:rPr lang="en-US" sz="2400" i="1">
                                          <a:latin typeface="Cambria Math" panose="02040503050406030204" pitchFamily="18" charset="0"/>
                                        </a:rPr>
                                      </m:ctrlPr>
                                    </m:sSubPr>
                                    <m:e>
                                      <m:r>
                                        <a:rPr lang="en-US" sz="2400" b="1">
                                          <a:latin typeface="Cambria Math" panose="02040503050406030204" pitchFamily="18" charset="0"/>
                                        </a:rPr>
                                        <m:t>𝐱</m:t>
                                      </m:r>
                                    </m:e>
                                    <m:sub>
                                      <m:r>
                                        <a:rPr lang="en-US" sz="2400" i="1">
                                          <a:latin typeface="Cambria Math" panose="02040503050406030204" pitchFamily="18" charset="0"/>
                                        </a:rPr>
                                        <m:t>𝑘</m:t>
                                      </m:r>
                                    </m:sub>
                                  </m:sSub>
                                  <m:r>
                                    <a:rPr lang="en-US" sz="2400" b="1" i="1">
                                      <a:latin typeface="Cambria Math" panose="02040503050406030204" pitchFamily="18" charset="0"/>
                                    </a:rPr>
                                    <m:t>;</m:t>
                                  </m:r>
                                  <m:r>
                                    <a:rPr lang="en-US" sz="2400" b="1" i="1">
                                      <a:latin typeface="Cambria Math" panose="02040503050406030204" pitchFamily="18" charset="0"/>
                                    </a:rPr>
                                    <m:t>𝜷</m:t>
                                  </m:r>
                                </m:e>
                              </m:d>
                            </m:sup>
                          </m:sSup>
                        </m:e>
                      </m:nary>
                    </m:oMath>
                  </m:oMathPara>
                </a14:m>
                <a:endParaRPr lang="en-US" altLang="en-US" sz="2800" dirty="0"/>
              </a:p>
            </p:txBody>
          </p:sp>
        </mc:Choice>
        <mc:Fallback xmlns="">
          <p:sp>
            <p:nvSpPr>
              <p:cNvPr id="38" name="Content Placeholder 2">
                <a:extLst>
                  <a:ext uri="{FF2B5EF4-FFF2-40B4-BE49-F238E27FC236}">
                    <a16:creationId xmlns:a16="http://schemas.microsoft.com/office/drawing/2014/main" id="{4B9A6C40-5BB7-4C96-8313-BDBFB39F751C}"/>
                  </a:ext>
                </a:extLst>
              </p:cNvPr>
              <p:cNvSpPr>
                <a:spLocks noGrp="1" noRot="1" noChangeAspect="1" noMove="1" noResize="1" noEditPoints="1" noAdjustHandles="1" noChangeArrowheads="1" noChangeShapeType="1" noTextEdit="1"/>
              </p:cNvSpPr>
              <p:nvPr>
                <p:ph idx="1"/>
              </p:nvPr>
            </p:nvSpPr>
            <p:spPr>
              <a:xfrm>
                <a:off x="3932357" y="2992631"/>
                <a:ext cx="7198162" cy="2150013"/>
              </a:xfrm>
              <a:blipFill>
                <a:blip r:embed="rId3"/>
                <a:stretch>
                  <a:fillRect/>
                </a:stretch>
              </a:blipFill>
            </p:spPr>
            <p:txBody>
              <a:bodyPr/>
              <a:lstStyle/>
              <a:p>
                <a:r>
                  <a:rPr lang="en-US">
                    <a:noFill/>
                  </a:rPr>
                  <a:t> </a:t>
                </a:r>
              </a:p>
            </p:txBody>
          </p:sp>
        </mc:Fallback>
      </mc:AlternateContent>
      <p:sp>
        <p:nvSpPr>
          <p:cNvPr id="39" name="TextBox 38">
            <a:extLst>
              <a:ext uri="{FF2B5EF4-FFF2-40B4-BE49-F238E27FC236}">
                <a16:creationId xmlns:a16="http://schemas.microsoft.com/office/drawing/2014/main" id="{85B5CBDA-48EF-49DF-AD1B-9A4618113733}"/>
              </a:ext>
            </a:extLst>
          </p:cNvPr>
          <p:cNvSpPr txBox="1"/>
          <p:nvPr/>
        </p:nvSpPr>
        <p:spPr>
          <a:xfrm>
            <a:off x="9520841" y="2336522"/>
            <a:ext cx="2252381" cy="923330"/>
          </a:xfrm>
          <a:prstGeom prst="rect">
            <a:avLst/>
          </a:prstGeom>
          <a:noFill/>
        </p:spPr>
        <p:txBody>
          <a:bodyPr wrap="square" rtlCol="0">
            <a:spAutoFit/>
          </a:bodyPr>
          <a:lstStyle/>
          <a:p>
            <a:pPr algn="ctr"/>
            <a:r>
              <a:rPr lang="en-US" sz="1800" dirty="0">
                <a:latin typeface="Times New Roman" panose="02020603050405020304" pitchFamily="18" charset="0"/>
                <a:cs typeface="Times New Roman" panose="02020603050405020304" pitchFamily="18" charset="0"/>
              </a:rPr>
              <a:t>Discrete Cox Proportional Hazard model</a:t>
            </a:r>
          </a:p>
        </p:txBody>
      </p:sp>
      <p:sp>
        <p:nvSpPr>
          <p:cNvPr id="40" name="TextBox 39">
            <a:extLst>
              <a:ext uri="{FF2B5EF4-FFF2-40B4-BE49-F238E27FC236}">
                <a16:creationId xmlns:a16="http://schemas.microsoft.com/office/drawing/2014/main" id="{C28A786F-AA81-4930-95BD-C26A6968C63A}"/>
              </a:ext>
            </a:extLst>
          </p:cNvPr>
          <p:cNvSpPr txBox="1"/>
          <p:nvPr/>
        </p:nvSpPr>
        <p:spPr>
          <a:xfrm>
            <a:off x="8675186" y="4537846"/>
            <a:ext cx="2765611" cy="369332"/>
          </a:xfrm>
          <a:prstGeom prst="rect">
            <a:avLst/>
          </a:prstGeom>
          <a:noFill/>
        </p:spPr>
        <p:txBody>
          <a:bodyPr wrap="square" rtlCol="0">
            <a:spAutoFit/>
          </a:bodyPr>
          <a:lstStyle/>
          <a:p>
            <a:r>
              <a:rPr lang="en-US" sz="1800" dirty="0">
                <a:latin typeface="Times New Roman" panose="02020603050405020304" pitchFamily="18" charset="0"/>
                <a:cs typeface="Times New Roman" panose="02020603050405020304" pitchFamily="18" charset="0"/>
              </a:rPr>
              <a:t>Baseline hazard function</a:t>
            </a:r>
          </a:p>
        </p:txBody>
      </p:sp>
      <p:cxnSp>
        <p:nvCxnSpPr>
          <p:cNvPr id="41" name="Elbow Connector 13">
            <a:extLst>
              <a:ext uri="{FF2B5EF4-FFF2-40B4-BE49-F238E27FC236}">
                <a16:creationId xmlns:a16="http://schemas.microsoft.com/office/drawing/2014/main" id="{C1D00ECA-F107-4B93-8D94-AEAACA5D602B}"/>
              </a:ext>
            </a:extLst>
          </p:cNvPr>
          <p:cNvCxnSpPr>
            <a:cxnSpLocks/>
          </p:cNvCxnSpPr>
          <p:nvPr/>
        </p:nvCxnSpPr>
        <p:spPr>
          <a:xfrm rot="10800000" flipV="1">
            <a:off x="7816268" y="2795045"/>
            <a:ext cx="1717837" cy="511741"/>
          </a:xfrm>
          <a:prstGeom prst="bentConnector3">
            <a:avLst>
              <a:gd name="adj1" fmla="val 100225"/>
            </a:avLst>
          </a:prstGeom>
          <a:ln>
            <a:tailEnd type="triangle"/>
          </a:ln>
        </p:spPr>
        <p:style>
          <a:lnRef idx="1">
            <a:schemeClr val="dk1"/>
          </a:lnRef>
          <a:fillRef idx="0">
            <a:schemeClr val="dk1"/>
          </a:fillRef>
          <a:effectRef idx="0">
            <a:schemeClr val="dk1"/>
          </a:effectRef>
          <a:fontRef idx="minor">
            <a:schemeClr val="tx1"/>
          </a:fontRef>
        </p:style>
      </p:cxnSp>
      <p:sp>
        <p:nvSpPr>
          <p:cNvPr id="43" name="TextBox 42">
            <a:extLst>
              <a:ext uri="{FF2B5EF4-FFF2-40B4-BE49-F238E27FC236}">
                <a16:creationId xmlns:a16="http://schemas.microsoft.com/office/drawing/2014/main" id="{165056ED-7E9F-4ECA-8E80-FF4F4DBF5985}"/>
              </a:ext>
            </a:extLst>
          </p:cNvPr>
          <p:cNvSpPr txBox="1"/>
          <p:nvPr/>
        </p:nvSpPr>
        <p:spPr>
          <a:xfrm>
            <a:off x="5038607" y="4076181"/>
            <a:ext cx="2777657" cy="646331"/>
          </a:xfrm>
          <a:prstGeom prst="rect">
            <a:avLst/>
          </a:prstGeom>
          <a:noFill/>
        </p:spPr>
        <p:txBody>
          <a:bodyPr wrap="square" rtlCol="0">
            <a:spAutoFit/>
          </a:bodyPr>
          <a:lstStyle/>
          <a:p>
            <a:pPr algn="ctr"/>
            <a:r>
              <a:rPr lang="en-US" sz="1800" dirty="0">
                <a:latin typeface="Times New Roman" panose="02020603050405020304" pitchFamily="18" charset="0"/>
                <a:cs typeface="Times New Roman" panose="02020603050405020304" pitchFamily="18" charset="0"/>
              </a:rPr>
              <a:t>Vector of covariates </a:t>
            </a:r>
            <a:r>
              <a:rPr lang="en-US" dirty="0">
                <a:latin typeface="Times New Roman" panose="02020603050405020304" pitchFamily="18" charset="0"/>
                <a:cs typeface="Times New Roman" panose="02020603050405020304" pitchFamily="18" charset="0"/>
              </a:rPr>
              <a:t>c</a:t>
            </a:r>
            <a:r>
              <a:rPr lang="en-US" sz="1800" dirty="0">
                <a:latin typeface="Times New Roman" panose="02020603050405020304" pitchFamily="18" charset="0"/>
                <a:cs typeface="Times New Roman" panose="02020603050405020304" pitchFamily="18" charset="0"/>
              </a:rPr>
              <a:t>oefficient</a:t>
            </a:r>
            <a:r>
              <a:rPr lang="en-US" dirty="0">
                <a:latin typeface="Times New Roman" panose="02020603050405020304" pitchFamily="18" charset="0"/>
                <a:cs typeface="Times New Roman" panose="02020603050405020304" pitchFamily="18" charset="0"/>
              </a:rPr>
              <a:t> </a:t>
            </a:r>
            <a:r>
              <a:rPr lang="en-US" sz="1800" dirty="0">
                <a:latin typeface="Times New Roman" panose="02020603050405020304" pitchFamily="18" charset="0"/>
                <a:cs typeface="Times New Roman" panose="02020603050405020304" pitchFamily="18" charset="0"/>
              </a:rPr>
              <a:t>parameters </a:t>
            </a:r>
          </a:p>
        </p:txBody>
      </p:sp>
      <p:cxnSp>
        <p:nvCxnSpPr>
          <p:cNvPr id="44" name="Elbow Connector 27">
            <a:extLst>
              <a:ext uri="{FF2B5EF4-FFF2-40B4-BE49-F238E27FC236}">
                <a16:creationId xmlns:a16="http://schemas.microsoft.com/office/drawing/2014/main" id="{CD1D7100-4240-4BFD-9E36-87D2D41DEFC3}"/>
              </a:ext>
            </a:extLst>
          </p:cNvPr>
          <p:cNvCxnSpPr>
            <a:cxnSpLocks/>
            <a:stCxn id="47" idx="1"/>
          </p:cNvCxnSpPr>
          <p:nvPr/>
        </p:nvCxnSpPr>
        <p:spPr>
          <a:xfrm rot="10800000">
            <a:off x="4716797" y="4006073"/>
            <a:ext cx="60600" cy="887133"/>
          </a:xfrm>
          <a:prstGeom prst="bentConnector2">
            <a:avLst/>
          </a:prstGeom>
          <a:ln>
            <a:tailEnd type="triangle"/>
          </a:ln>
        </p:spPr>
        <p:style>
          <a:lnRef idx="1">
            <a:schemeClr val="dk1"/>
          </a:lnRef>
          <a:fillRef idx="0">
            <a:schemeClr val="dk1"/>
          </a:fillRef>
          <a:effectRef idx="0">
            <a:schemeClr val="dk1"/>
          </a:effectRef>
          <a:fontRef idx="minor">
            <a:schemeClr val="tx1"/>
          </a:fontRef>
        </p:style>
      </p:cxnSp>
      <p:cxnSp>
        <p:nvCxnSpPr>
          <p:cNvPr id="45" name="Elbow Connector 37">
            <a:extLst>
              <a:ext uri="{FF2B5EF4-FFF2-40B4-BE49-F238E27FC236}">
                <a16:creationId xmlns:a16="http://schemas.microsoft.com/office/drawing/2014/main" id="{ED974CCF-45C0-49B7-83CD-0703E4B7EECF}"/>
              </a:ext>
            </a:extLst>
          </p:cNvPr>
          <p:cNvCxnSpPr>
            <a:cxnSpLocks/>
            <a:stCxn id="43" idx="1"/>
          </p:cNvCxnSpPr>
          <p:nvPr/>
        </p:nvCxnSpPr>
        <p:spPr>
          <a:xfrm rot="10800000">
            <a:off x="4906021" y="4006077"/>
            <a:ext cx="132586" cy="393271"/>
          </a:xfrm>
          <a:prstGeom prst="bentConnector2">
            <a:avLst/>
          </a:prstGeom>
          <a:ln>
            <a:tailEnd type="triangle"/>
          </a:ln>
        </p:spPr>
        <p:style>
          <a:lnRef idx="1">
            <a:schemeClr val="dk1"/>
          </a:lnRef>
          <a:fillRef idx="0">
            <a:schemeClr val="dk1"/>
          </a:fillRef>
          <a:effectRef idx="0">
            <a:schemeClr val="dk1"/>
          </a:effectRef>
          <a:fontRef idx="minor">
            <a:schemeClr val="tx1"/>
          </a:fontRef>
        </p:style>
      </p:cxnSp>
      <p:cxnSp>
        <p:nvCxnSpPr>
          <p:cNvPr id="46" name="Elbow Connector 38">
            <a:extLst>
              <a:ext uri="{FF2B5EF4-FFF2-40B4-BE49-F238E27FC236}">
                <a16:creationId xmlns:a16="http://schemas.microsoft.com/office/drawing/2014/main" id="{3203991A-3214-4E36-9B93-48D5EFC8499B}"/>
              </a:ext>
            </a:extLst>
          </p:cNvPr>
          <p:cNvCxnSpPr>
            <a:cxnSpLocks/>
          </p:cNvCxnSpPr>
          <p:nvPr/>
        </p:nvCxnSpPr>
        <p:spPr>
          <a:xfrm rot="10800000" flipV="1">
            <a:off x="4484502" y="2899155"/>
            <a:ext cx="1047105" cy="669444"/>
          </a:xfrm>
          <a:prstGeom prst="bentConnector3">
            <a:avLst>
              <a:gd name="adj1" fmla="val 99965"/>
            </a:avLst>
          </a:prstGeom>
          <a:ln>
            <a:tailEnd type="triangle"/>
          </a:ln>
        </p:spPr>
        <p:style>
          <a:lnRef idx="1">
            <a:schemeClr val="dk1"/>
          </a:lnRef>
          <a:fillRef idx="0">
            <a:schemeClr val="dk1"/>
          </a:fillRef>
          <a:effectRef idx="0">
            <a:schemeClr val="dk1"/>
          </a:effectRef>
          <a:fontRef idx="minor">
            <a:schemeClr val="tx1"/>
          </a:fontRef>
        </p:style>
      </p:cxnSp>
      <p:sp>
        <p:nvSpPr>
          <p:cNvPr id="47" name="TextBox 46">
            <a:extLst>
              <a:ext uri="{FF2B5EF4-FFF2-40B4-BE49-F238E27FC236}">
                <a16:creationId xmlns:a16="http://schemas.microsoft.com/office/drawing/2014/main" id="{F2FC6467-564D-4386-B5C4-9FEFBFFBF7EA}"/>
              </a:ext>
            </a:extLst>
          </p:cNvPr>
          <p:cNvSpPr txBox="1"/>
          <p:nvPr/>
        </p:nvSpPr>
        <p:spPr>
          <a:xfrm>
            <a:off x="4777397" y="4708539"/>
            <a:ext cx="2771096" cy="369332"/>
          </a:xfrm>
          <a:prstGeom prst="rect">
            <a:avLst/>
          </a:prstGeom>
          <a:noFill/>
        </p:spPr>
        <p:txBody>
          <a:bodyPr wrap="square" rtlCol="0">
            <a:spAutoFit/>
          </a:bodyPr>
          <a:lstStyle/>
          <a:p>
            <a:pPr algn="ctr"/>
            <a:r>
              <a:rPr lang="en-US" sz="1800" dirty="0">
                <a:latin typeface="Times New Roman" panose="02020603050405020304" pitchFamily="18" charset="0"/>
                <a:cs typeface="Times New Roman" panose="02020603050405020304" pitchFamily="18" charset="0"/>
              </a:rPr>
              <a:t>Vector of model parameters </a:t>
            </a:r>
          </a:p>
        </p:txBody>
      </p:sp>
      <mc:AlternateContent xmlns:mc="http://schemas.openxmlformats.org/markup-compatibility/2006" xmlns:a14="http://schemas.microsoft.com/office/drawing/2010/main">
        <mc:Choice Requires="a14">
          <p:sp>
            <p:nvSpPr>
              <p:cNvPr id="48" name="TextBox 47">
                <a:extLst>
                  <a:ext uri="{FF2B5EF4-FFF2-40B4-BE49-F238E27FC236}">
                    <a16:creationId xmlns:a16="http://schemas.microsoft.com/office/drawing/2014/main" id="{1D4386D8-A9DD-4B93-B2E7-5F9368A3415E}"/>
                  </a:ext>
                </a:extLst>
              </p:cNvPr>
              <p:cNvSpPr txBox="1"/>
              <p:nvPr/>
            </p:nvSpPr>
            <p:spPr>
              <a:xfrm>
                <a:off x="5500697" y="2419244"/>
                <a:ext cx="2063385" cy="923330"/>
              </a:xfrm>
              <a:prstGeom prst="rect">
                <a:avLst/>
              </a:prstGeom>
              <a:noFill/>
            </p:spPr>
            <p:txBody>
              <a:bodyPr wrap="square" rtlCol="0">
                <a:spAutoFit/>
              </a:bodyPr>
              <a:lstStyle/>
              <a:p>
                <a:pPr algn="ctr"/>
                <a:r>
                  <a:rPr lang="en-US" sz="1800" dirty="0">
                    <a:latin typeface="Times New Roman" panose="02020603050405020304" pitchFamily="18" charset="0"/>
                    <a:cs typeface="Times New Roman" panose="02020603050405020304" pitchFamily="18" charset="0"/>
                  </a:rPr>
                  <a:t>Covariates associated with </a:t>
                </a:r>
                <a14:m>
                  <m:oMath xmlns:m="http://schemas.openxmlformats.org/officeDocument/2006/math">
                    <m:sSub>
                      <m:sSubPr>
                        <m:ctrlPr>
                          <a:rPr lang="en-US" sz="1800" i="1" dirty="0" smtClean="0">
                            <a:latin typeface="Cambria Math" panose="02040503050406030204" pitchFamily="18" charset="0"/>
                            <a:cs typeface="Times New Roman" panose="02020603050405020304" pitchFamily="18" charset="0"/>
                          </a:rPr>
                        </m:ctrlPr>
                      </m:sSubPr>
                      <m:e>
                        <m:r>
                          <a:rPr lang="en-US" sz="1800" i="1" dirty="0" smtClean="0">
                            <a:latin typeface="Cambria Math" panose="02040503050406030204" pitchFamily="18" charset="0"/>
                            <a:cs typeface="Times New Roman" panose="02020603050405020304" pitchFamily="18" charset="0"/>
                          </a:rPr>
                          <m:t>𝑦</m:t>
                        </m:r>
                      </m:e>
                      <m:sub>
                        <m:r>
                          <a:rPr lang="en-US" sz="1800" i="1" dirty="0" smtClean="0">
                            <a:latin typeface="Cambria Math" panose="02040503050406030204" pitchFamily="18" charset="0"/>
                            <a:cs typeface="Times New Roman" panose="02020603050405020304" pitchFamily="18" charset="0"/>
                          </a:rPr>
                          <m:t>𝑖</m:t>
                        </m:r>
                      </m:sub>
                    </m:sSub>
                  </m:oMath>
                </a14:m>
                <a:r>
                  <a:rPr lang="en-US" sz="1800" dirty="0">
                    <a:latin typeface="Times New Roman" panose="02020603050405020304" pitchFamily="18" charset="0"/>
                    <a:cs typeface="Times New Roman" panose="02020603050405020304" pitchFamily="18" charset="0"/>
                  </a:rPr>
                  <a:t>  at the time of testing</a:t>
                </a:r>
              </a:p>
            </p:txBody>
          </p:sp>
        </mc:Choice>
        <mc:Fallback xmlns="">
          <p:sp>
            <p:nvSpPr>
              <p:cNvPr id="48" name="TextBox 47">
                <a:extLst>
                  <a:ext uri="{FF2B5EF4-FFF2-40B4-BE49-F238E27FC236}">
                    <a16:creationId xmlns:a16="http://schemas.microsoft.com/office/drawing/2014/main" id="{1D4386D8-A9DD-4B93-B2E7-5F9368A3415E}"/>
                  </a:ext>
                </a:extLst>
              </p:cNvPr>
              <p:cNvSpPr txBox="1">
                <a:spLocks noRot="1" noChangeAspect="1" noMove="1" noResize="1" noEditPoints="1" noAdjustHandles="1" noChangeArrowheads="1" noChangeShapeType="1" noTextEdit="1"/>
              </p:cNvSpPr>
              <p:nvPr/>
            </p:nvSpPr>
            <p:spPr>
              <a:xfrm>
                <a:off x="5500697" y="2419244"/>
                <a:ext cx="2063385" cy="923330"/>
              </a:xfrm>
              <a:prstGeom prst="rect">
                <a:avLst/>
              </a:prstGeom>
              <a:blipFill>
                <a:blip r:embed="rId4"/>
                <a:stretch>
                  <a:fillRect l="-2360" t="-3974" r="-2360" b="-9934"/>
                </a:stretch>
              </a:blipFill>
            </p:spPr>
            <p:txBody>
              <a:bodyPr/>
              <a:lstStyle/>
              <a:p>
                <a:r>
                  <a:rPr lang="en-US">
                    <a:noFill/>
                  </a:rPr>
                  <a:t> </a:t>
                </a:r>
              </a:p>
            </p:txBody>
          </p:sp>
        </mc:Fallback>
      </mc:AlternateContent>
      <p:cxnSp>
        <p:nvCxnSpPr>
          <p:cNvPr id="58" name="Straight Arrow Connector 57">
            <a:extLst>
              <a:ext uri="{FF2B5EF4-FFF2-40B4-BE49-F238E27FC236}">
                <a16:creationId xmlns:a16="http://schemas.microsoft.com/office/drawing/2014/main" id="{64A8E850-145C-410A-8D88-6EAA044BEEFA}"/>
              </a:ext>
            </a:extLst>
          </p:cNvPr>
          <p:cNvCxnSpPr/>
          <p:nvPr/>
        </p:nvCxnSpPr>
        <p:spPr>
          <a:xfrm flipV="1">
            <a:off x="9544738" y="3980928"/>
            <a:ext cx="0" cy="44356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3" name="Elbow Connector 27">
            <a:extLst>
              <a:ext uri="{FF2B5EF4-FFF2-40B4-BE49-F238E27FC236}">
                <a16:creationId xmlns:a16="http://schemas.microsoft.com/office/drawing/2014/main" id="{8BB2748E-E096-4B36-9AC1-DD2C8122993B}"/>
              </a:ext>
            </a:extLst>
          </p:cNvPr>
          <p:cNvCxnSpPr>
            <a:cxnSpLocks/>
          </p:cNvCxnSpPr>
          <p:nvPr/>
        </p:nvCxnSpPr>
        <p:spPr>
          <a:xfrm rot="5400000" flipH="1" flipV="1">
            <a:off x="1141417" y="4034883"/>
            <a:ext cx="912276" cy="804369"/>
          </a:xfrm>
          <a:prstGeom prst="bentConnector3">
            <a:avLst>
              <a:gd name="adj1" fmla="val 50000"/>
            </a:avLst>
          </a:prstGeom>
          <a:ln>
            <a:tailEnd type="triangle"/>
          </a:ln>
        </p:spPr>
        <p:style>
          <a:lnRef idx="1">
            <a:schemeClr val="dk1"/>
          </a:lnRef>
          <a:fillRef idx="0">
            <a:schemeClr val="dk1"/>
          </a:fillRef>
          <a:effectRef idx="0">
            <a:schemeClr val="dk1"/>
          </a:effectRef>
          <a:fontRef idx="minor">
            <a:schemeClr val="tx1"/>
          </a:fontRef>
        </p:style>
      </p:cxnSp>
      <p:sp>
        <p:nvSpPr>
          <p:cNvPr id="8" name="TextBox 7">
            <a:extLst>
              <a:ext uri="{FF2B5EF4-FFF2-40B4-BE49-F238E27FC236}">
                <a16:creationId xmlns:a16="http://schemas.microsoft.com/office/drawing/2014/main" id="{E301517B-8DA4-4BBF-845F-5C01C1B2FC8B}"/>
              </a:ext>
            </a:extLst>
          </p:cNvPr>
          <p:cNvSpPr txBox="1"/>
          <p:nvPr/>
        </p:nvSpPr>
        <p:spPr>
          <a:xfrm>
            <a:off x="180912" y="4990711"/>
            <a:ext cx="3208871" cy="646331"/>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Number of defects</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discovered with infinite testing</a:t>
            </a:r>
          </a:p>
        </p:txBody>
      </p:sp>
      <p:sp>
        <p:nvSpPr>
          <p:cNvPr id="9" name="Rectangle 8">
            <a:extLst>
              <a:ext uri="{FF2B5EF4-FFF2-40B4-BE49-F238E27FC236}">
                <a16:creationId xmlns:a16="http://schemas.microsoft.com/office/drawing/2014/main" id="{1763B996-E5F6-4FB2-8059-8B0B2AC05958}"/>
              </a:ext>
            </a:extLst>
          </p:cNvPr>
          <p:cNvSpPr/>
          <p:nvPr/>
        </p:nvSpPr>
        <p:spPr>
          <a:xfrm>
            <a:off x="379528" y="2714489"/>
            <a:ext cx="2302938" cy="369332"/>
          </a:xfrm>
          <a:prstGeom prst="rect">
            <a:avLst/>
          </a:prstGeom>
        </p:spPr>
        <p:txBody>
          <a:bodyPr wrap="none">
            <a:spAutoFit/>
          </a:bodyPr>
          <a:lstStyle/>
          <a:p>
            <a:r>
              <a:rPr lang="en-US" dirty="0">
                <a:latin typeface="Times New Roman" panose="02020603050405020304" pitchFamily="18" charset="0"/>
                <a:cs typeface="Times New Roman" panose="02020603050405020304" pitchFamily="18" charset="0"/>
              </a:rPr>
              <a:t>Mean Value Function </a:t>
            </a:r>
          </a:p>
        </p:txBody>
      </p:sp>
      <p:cxnSp>
        <p:nvCxnSpPr>
          <p:cNvPr id="26" name="Straight Arrow Connector 25">
            <a:extLst>
              <a:ext uri="{FF2B5EF4-FFF2-40B4-BE49-F238E27FC236}">
                <a16:creationId xmlns:a16="http://schemas.microsoft.com/office/drawing/2014/main" id="{8F2E5AFC-D737-4331-B5BB-B6AC62DE7DFF}"/>
              </a:ext>
            </a:extLst>
          </p:cNvPr>
          <p:cNvCxnSpPr>
            <a:cxnSpLocks/>
          </p:cNvCxnSpPr>
          <p:nvPr/>
        </p:nvCxnSpPr>
        <p:spPr>
          <a:xfrm>
            <a:off x="967917" y="3115589"/>
            <a:ext cx="0" cy="38239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3" name="Rectangle 12">
                <a:extLst>
                  <a:ext uri="{FF2B5EF4-FFF2-40B4-BE49-F238E27FC236}">
                    <a16:creationId xmlns:a16="http://schemas.microsoft.com/office/drawing/2014/main" id="{89831701-20FB-49F3-96C1-461F2012C1D2}"/>
                  </a:ext>
                </a:extLst>
              </p:cNvPr>
              <p:cNvSpPr/>
              <p:nvPr/>
            </p:nvSpPr>
            <p:spPr>
              <a:xfrm>
                <a:off x="3611986" y="5727372"/>
                <a:ext cx="4903330" cy="374270"/>
              </a:xfrm>
              <a:prstGeom prst="rect">
                <a:avLst/>
              </a:prstGeom>
            </p:spPr>
            <p:txBody>
              <a:bodyPr wrap="none">
                <a:spAutoFit/>
              </a:bodyPr>
              <a:lstStyle/>
              <a:p>
                <a:r>
                  <a:rPr lang="en-US" dirty="0">
                    <a:latin typeface="Times New Roman" panose="02020603050405020304" pitchFamily="18" charset="0"/>
                    <a:cs typeface="Times New Roman" panose="02020603050405020304" pitchFamily="18" charset="0"/>
                  </a:rPr>
                  <a:t>Probability of a defect discovery in the </a:t>
                </a:r>
                <a14:m>
                  <m:oMath xmlns:m="http://schemas.openxmlformats.org/officeDocument/2006/math">
                    <m:sSup>
                      <m:sSupPr>
                        <m:ctrlPr>
                          <a:rPr lang="en-US" i="1" dirty="0" smtClean="0">
                            <a:latin typeface="Cambria Math" panose="02040503050406030204" pitchFamily="18" charset="0"/>
                          </a:rPr>
                        </m:ctrlPr>
                      </m:sSupPr>
                      <m:e>
                        <m:r>
                          <a:rPr lang="en-US" dirty="0" err="1">
                            <a:latin typeface="Cambria Math" panose="02040503050406030204" pitchFamily="18" charset="0"/>
                          </a:rPr>
                          <m:t>ⅈ</m:t>
                        </m:r>
                      </m:e>
                      <m:sup>
                        <m:r>
                          <a:rPr lang="en-US" i="1" dirty="0" err="1">
                            <a:latin typeface="Cambria Math" panose="02040503050406030204" pitchFamily="18" charset="0"/>
                          </a:rPr>
                          <m:t>𝑡h</m:t>
                        </m:r>
                      </m:sup>
                    </m:sSup>
                    <m:r>
                      <a:rPr lang="en-US" b="0" i="1" dirty="0" smtClean="0">
                        <a:latin typeface="Cambria Math" panose="02040503050406030204" pitchFamily="18" charset="0"/>
                      </a:rPr>
                      <m:t> </m:t>
                    </m:r>
                  </m:oMath>
                </a14:m>
                <a:r>
                  <a:rPr lang="en-US" dirty="0">
                    <a:latin typeface="Times New Roman" panose="02020603050405020304" pitchFamily="18" charset="0"/>
                    <a:cs typeface="Times New Roman" panose="02020603050405020304" pitchFamily="18" charset="0"/>
                  </a:rPr>
                  <a:t> interval</a:t>
                </a:r>
              </a:p>
            </p:txBody>
          </p:sp>
        </mc:Choice>
        <mc:Fallback xmlns="">
          <p:sp>
            <p:nvSpPr>
              <p:cNvPr id="13" name="Rectangle 12">
                <a:extLst>
                  <a:ext uri="{FF2B5EF4-FFF2-40B4-BE49-F238E27FC236}">
                    <a16:creationId xmlns:a16="http://schemas.microsoft.com/office/drawing/2014/main" id="{89831701-20FB-49F3-96C1-461F2012C1D2}"/>
                  </a:ext>
                </a:extLst>
              </p:cNvPr>
              <p:cNvSpPr>
                <a:spLocks noRot="1" noChangeAspect="1" noMove="1" noResize="1" noEditPoints="1" noAdjustHandles="1" noChangeArrowheads="1" noChangeShapeType="1" noTextEdit="1"/>
              </p:cNvSpPr>
              <p:nvPr/>
            </p:nvSpPr>
            <p:spPr>
              <a:xfrm>
                <a:off x="3611986" y="5727372"/>
                <a:ext cx="4903330" cy="374270"/>
              </a:xfrm>
              <a:prstGeom prst="rect">
                <a:avLst/>
              </a:prstGeom>
              <a:blipFill>
                <a:blip r:embed="rId5"/>
                <a:stretch>
                  <a:fillRect l="-1119" t="-8197" r="-498" b="-26230"/>
                </a:stretch>
              </a:blipFill>
            </p:spPr>
            <p:txBody>
              <a:bodyPr/>
              <a:lstStyle/>
              <a:p>
                <a:r>
                  <a:rPr lang="en-US">
                    <a:noFill/>
                  </a:rPr>
                  <a:t> </a:t>
                </a:r>
              </a:p>
            </p:txBody>
          </p:sp>
        </mc:Fallback>
      </mc:AlternateContent>
      <p:cxnSp>
        <p:nvCxnSpPr>
          <p:cNvPr id="31" name="Elbow Connector 38">
            <a:extLst>
              <a:ext uri="{FF2B5EF4-FFF2-40B4-BE49-F238E27FC236}">
                <a16:creationId xmlns:a16="http://schemas.microsoft.com/office/drawing/2014/main" id="{60D11ECF-D670-4325-9D41-1612638D39C6}"/>
              </a:ext>
            </a:extLst>
          </p:cNvPr>
          <p:cNvCxnSpPr>
            <a:cxnSpLocks/>
          </p:cNvCxnSpPr>
          <p:nvPr/>
        </p:nvCxnSpPr>
        <p:spPr>
          <a:xfrm rot="16200000" flipV="1">
            <a:off x="2567064" y="4279891"/>
            <a:ext cx="1754032" cy="1206395"/>
          </a:xfrm>
          <a:prstGeom prst="bentConnector3">
            <a:avLst>
              <a:gd name="adj1" fmla="val 33877"/>
            </a:avLst>
          </a:prstGeom>
          <a:ln>
            <a:tailEnd type="triangle"/>
          </a:ln>
        </p:spPr>
        <p:style>
          <a:lnRef idx="1">
            <a:schemeClr val="dk1"/>
          </a:lnRef>
          <a:fillRef idx="0">
            <a:schemeClr val="dk1"/>
          </a:fillRef>
          <a:effectRef idx="0">
            <a:schemeClr val="dk1"/>
          </a:effectRef>
          <a:fontRef idx="minor">
            <a:schemeClr val="tx1"/>
          </a:fontRef>
        </p:style>
      </p:cxnSp>
      <p:sp>
        <p:nvSpPr>
          <p:cNvPr id="18" name="Arrow: Curved Down 17">
            <a:extLst>
              <a:ext uri="{FF2B5EF4-FFF2-40B4-BE49-F238E27FC236}">
                <a16:creationId xmlns:a16="http://schemas.microsoft.com/office/drawing/2014/main" id="{D185F1D8-4FB6-4381-95C3-46FF823F5301}"/>
              </a:ext>
            </a:extLst>
          </p:cNvPr>
          <p:cNvSpPr/>
          <p:nvPr/>
        </p:nvSpPr>
        <p:spPr>
          <a:xfrm>
            <a:off x="2924677" y="3265107"/>
            <a:ext cx="1277198" cy="303493"/>
          </a:xfrm>
          <a:prstGeom prst="curvedDownArrow">
            <a:avLst>
              <a:gd name="adj1" fmla="val 30834"/>
              <a:gd name="adj2" fmla="val 117413"/>
              <a:gd name="adj3" fmla="val 49244"/>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cxnSp>
        <p:nvCxnSpPr>
          <p:cNvPr id="24" name="Elbow Connector 27">
            <a:extLst>
              <a:ext uri="{FF2B5EF4-FFF2-40B4-BE49-F238E27FC236}">
                <a16:creationId xmlns:a16="http://schemas.microsoft.com/office/drawing/2014/main" id="{1E9178E6-5725-400C-B691-DD828C6B3896}"/>
              </a:ext>
            </a:extLst>
          </p:cNvPr>
          <p:cNvCxnSpPr>
            <a:cxnSpLocks/>
          </p:cNvCxnSpPr>
          <p:nvPr/>
        </p:nvCxnSpPr>
        <p:spPr>
          <a:xfrm rot="5400000" flipH="1" flipV="1">
            <a:off x="1141418" y="4034883"/>
            <a:ext cx="912276" cy="804369"/>
          </a:xfrm>
          <a:prstGeom prst="bentConnector3">
            <a:avLst>
              <a:gd name="adj1" fmla="val 50000"/>
            </a:avLst>
          </a:prstGeom>
          <a:ln>
            <a:tailEnd type="triangle"/>
          </a:ln>
        </p:spPr>
        <p:style>
          <a:lnRef idx="1">
            <a:schemeClr val="dk1"/>
          </a:lnRef>
          <a:fillRef idx="0">
            <a:schemeClr val="dk1"/>
          </a:fillRef>
          <a:effectRef idx="0">
            <a:schemeClr val="dk1"/>
          </a:effectRef>
          <a:fontRef idx="minor">
            <a:schemeClr val="tx1"/>
          </a:fontRef>
        </p:style>
      </p:cxnSp>
      <p:sp>
        <p:nvSpPr>
          <p:cNvPr id="25" name="TextBox 24">
            <a:extLst>
              <a:ext uri="{FF2B5EF4-FFF2-40B4-BE49-F238E27FC236}">
                <a16:creationId xmlns:a16="http://schemas.microsoft.com/office/drawing/2014/main" id="{B4E83857-10AE-4B71-8361-59D709CA8812}"/>
              </a:ext>
            </a:extLst>
          </p:cNvPr>
          <p:cNvSpPr txBox="1"/>
          <p:nvPr/>
        </p:nvSpPr>
        <p:spPr>
          <a:xfrm>
            <a:off x="180913" y="4990711"/>
            <a:ext cx="3208871" cy="646331"/>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Number of defects</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discovered with infinite testing</a:t>
            </a:r>
          </a:p>
        </p:txBody>
      </p:sp>
      <p:sp>
        <p:nvSpPr>
          <p:cNvPr id="27" name="Rectangle 26">
            <a:extLst>
              <a:ext uri="{FF2B5EF4-FFF2-40B4-BE49-F238E27FC236}">
                <a16:creationId xmlns:a16="http://schemas.microsoft.com/office/drawing/2014/main" id="{C7A8A85E-7225-4394-BC13-E72997C8F9A0}"/>
              </a:ext>
            </a:extLst>
          </p:cNvPr>
          <p:cNvSpPr/>
          <p:nvPr/>
        </p:nvSpPr>
        <p:spPr>
          <a:xfrm>
            <a:off x="379529" y="2714489"/>
            <a:ext cx="2302938" cy="369332"/>
          </a:xfrm>
          <a:prstGeom prst="rect">
            <a:avLst/>
          </a:prstGeom>
        </p:spPr>
        <p:txBody>
          <a:bodyPr wrap="none">
            <a:spAutoFit/>
          </a:bodyPr>
          <a:lstStyle/>
          <a:p>
            <a:r>
              <a:rPr lang="en-US" dirty="0">
                <a:latin typeface="Times New Roman" panose="02020603050405020304" pitchFamily="18" charset="0"/>
                <a:cs typeface="Times New Roman" panose="02020603050405020304" pitchFamily="18" charset="0"/>
              </a:rPr>
              <a:t>Mean Value Function </a:t>
            </a:r>
          </a:p>
        </p:txBody>
      </p:sp>
    </p:spTree>
    <p:extLst>
      <p:ext uri="{BB962C8B-B14F-4D97-AF65-F5344CB8AC3E}">
        <p14:creationId xmlns:p14="http://schemas.microsoft.com/office/powerpoint/2010/main" val="10912422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0C6EAB4F-3C44-4911-A9B8-434ADBF5859A}"/>
              </a:ext>
            </a:extLst>
          </p:cNvPr>
          <p:cNvSpPr>
            <a:spLocks noGrp="1"/>
          </p:cNvSpPr>
          <p:nvPr>
            <p:ph type="sldNum" sz="quarter" idx="12"/>
          </p:nvPr>
        </p:nvSpPr>
        <p:spPr/>
        <p:txBody>
          <a:bodyPr/>
          <a:lstStyle/>
          <a:p>
            <a:fld id="{13EB0FB4-BACF-4B64-827A-9F980E255121}" type="slidenum">
              <a:rPr lang="en-US" b="1" smtClean="0">
                <a:solidFill>
                  <a:schemeClr val="tx1"/>
                </a:solidFill>
              </a:rPr>
              <a:pPr/>
              <a:t>4</a:t>
            </a:fld>
            <a:endParaRPr lang="en-US" b="1" dirty="0">
              <a:solidFill>
                <a:schemeClr val="tx1"/>
              </a:solidFill>
            </a:endParaRPr>
          </a:p>
        </p:txBody>
      </p:sp>
      <p:sp>
        <p:nvSpPr>
          <p:cNvPr id="5" name="Title 1">
            <a:extLst>
              <a:ext uri="{FF2B5EF4-FFF2-40B4-BE49-F238E27FC236}">
                <a16:creationId xmlns:a16="http://schemas.microsoft.com/office/drawing/2014/main" id="{FDA98C86-8DE2-45BF-B24F-E5A4A1CBD2DD}"/>
              </a:ext>
            </a:extLst>
          </p:cNvPr>
          <p:cNvSpPr>
            <a:spLocks noGrp="1"/>
          </p:cNvSpPr>
          <p:nvPr>
            <p:ph type="title"/>
          </p:nvPr>
        </p:nvSpPr>
        <p:spPr>
          <a:xfrm>
            <a:off x="485999" y="1215036"/>
            <a:ext cx="10515600" cy="1025012"/>
          </a:xfrm>
        </p:spPr>
        <p:txBody>
          <a:bodyPr>
            <a:normAutofit/>
          </a:bodyPr>
          <a:lstStyle/>
          <a:p>
            <a:r>
              <a:rPr lang="en-US" sz="3600" b="1" dirty="0">
                <a:latin typeface="Times New Roman" panose="02020603050405020304" pitchFamily="18" charset="0"/>
                <a:cs typeface="Times New Roman" panose="02020603050405020304" pitchFamily="18" charset="0"/>
              </a:rPr>
              <a:t>B. Neural Network</a:t>
            </a:r>
          </a:p>
        </p:txBody>
      </p:sp>
      <p:sp>
        <p:nvSpPr>
          <p:cNvPr id="6" name="Content Placeholder 2">
            <a:extLst>
              <a:ext uri="{FF2B5EF4-FFF2-40B4-BE49-F238E27FC236}">
                <a16:creationId xmlns:a16="http://schemas.microsoft.com/office/drawing/2014/main" id="{86B08151-2DF3-498D-97DA-DEFBDC169323}"/>
              </a:ext>
            </a:extLst>
          </p:cNvPr>
          <p:cNvSpPr>
            <a:spLocks noGrp="1"/>
          </p:cNvSpPr>
          <p:nvPr>
            <p:ph idx="1"/>
          </p:nvPr>
        </p:nvSpPr>
        <p:spPr>
          <a:xfrm>
            <a:off x="485999" y="2586996"/>
            <a:ext cx="5356974" cy="2352267"/>
          </a:xfrm>
        </p:spPr>
        <p:txBody>
          <a:bodyPr>
            <a:normAutofit/>
          </a:bodyPr>
          <a:lstStyle/>
          <a:p>
            <a:r>
              <a:rPr lang="en-US" sz="2400" b="1" dirty="0">
                <a:latin typeface="Times New Roman" panose="02020603050405020304" pitchFamily="18" charset="0"/>
                <a:cs typeface="Times New Roman" panose="02020603050405020304" pitchFamily="18" charset="0"/>
              </a:rPr>
              <a:t>Recurrent Neural Network (RNN)</a:t>
            </a:r>
            <a:endParaRPr lang="pt-BR" sz="2400" b="1" dirty="0">
              <a:latin typeface="Times New Roman" panose="02020603050405020304" pitchFamily="18" charset="0"/>
              <a:cs typeface="Times New Roman" panose="02020603050405020304" pitchFamily="18" charset="0"/>
            </a:endParaRPr>
          </a:p>
        </p:txBody>
      </p:sp>
      <p:cxnSp>
        <p:nvCxnSpPr>
          <p:cNvPr id="13" name="Conector reto 24">
            <a:extLst>
              <a:ext uri="{FF2B5EF4-FFF2-40B4-BE49-F238E27FC236}">
                <a16:creationId xmlns:a16="http://schemas.microsoft.com/office/drawing/2014/main" id="{9CAB2197-4C6E-4CF6-8146-C0CD105DF4D4}"/>
              </a:ext>
            </a:extLst>
          </p:cNvPr>
          <p:cNvCxnSpPr>
            <a:cxnSpLocks/>
          </p:cNvCxnSpPr>
          <p:nvPr/>
        </p:nvCxnSpPr>
        <p:spPr>
          <a:xfrm>
            <a:off x="5583430" y="3064865"/>
            <a:ext cx="0" cy="165857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7" name="Rectangle 26">
            <a:extLst>
              <a:ext uri="{FF2B5EF4-FFF2-40B4-BE49-F238E27FC236}">
                <a16:creationId xmlns:a16="http://schemas.microsoft.com/office/drawing/2014/main" id="{C8529AE1-3215-43C2-B0DD-A3B9B042D6EB}"/>
              </a:ext>
            </a:extLst>
          </p:cNvPr>
          <p:cNvSpPr/>
          <p:nvPr/>
        </p:nvSpPr>
        <p:spPr>
          <a:xfrm>
            <a:off x="477321" y="3263092"/>
            <a:ext cx="4895954" cy="2345322"/>
          </a:xfrm>
          <a:prstGeom prst="rect">
            <a:avLst/>
          </a:prstGeom>
        </p:spPr>
        <p:txBody>
          <a:bodyPr wrap="square">
            <a:spAutoFit/>
          </a:bodyPr>
          <a:lstStyle/>
          <a:p>
            <a:pPr algn="just">
              <a:lnSpc>
                <a:spcPct val="150000"/>
              </a:lnSpc>
            </a:pPr>
            <a:r>
              <a:rPr lang="en-US" sz="2000" dirty="0">
                <a:latin typeface="Times New Roman" panose="02020603050405020304" pitchFamily="18" charset="0"/>
                <a:cs typeface="Times New Roman" panose="02020603050405020304" pitchFamily="18" charset="0"/>
              </a:rPr>
              <a:t>A type of artificial neural network that allows information from prior inputs, known as lookback period, to influence the subsequent input of the same node, and consequently the output of the neural network.</a:t>
            </a:r>
          </a:p>
        </p:txBody>
      </p:sp>
      <p:pic>
        <p:nvPicPr>
          <p:cNvPr id="10" name="Picture 9">
            <a:extLst>
              <a:ext uri="{FF2B5EF4-FFF2-40B4-BE49-F238E27FC236}">
                <a16:creationId xmlns:a16="http://schemas.microsoft.com/office/drawing/2014/main" id="{293627C9-2890-4992-9318-0BCBB4BA8BC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97990" y="2241466"/>
            <a:ext cx="4425219" cy="3735047"/>
          </a:xfrm>
          <a:prstGeom prst="rect">
            <a:avLst/>
          </a:prstGeom>
        </p:spPr>
      </p:pic>
    </p:spTree>
    <p:extLst>
      <p:ext uri="{BB962C8B-B14F-4D97-AF65-F5344CB8AC3E}">
        <p14:creationId xmlns:p14="http://schemas.microsoft.com/office/powerpoint/2010/main" val="30548410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0C6EAB4F-3C44-4911-A9B8-434ADBF5859A}"/>
              </a:ext>
            </a:extLst>
          </p:cNvPr>
          <p:cNvSpPr>
            <a:spLocks noGrp="1"/>
          </p:cNvSpPr>
          <p:nvPr>
            <p:ph type="sldNum" sz="quarter" idx="12"/>
          </p:nvPr>
        </p:nvSpPr>
        <p:spPr/>
        <p:txBody>
          <a:bodyPr/>
          <a:lstStyle/>
          <a:p>
            <a:fld id="{13EB0FB4-BACF-4B64-827A-9F980E255121}" type="slidenum">
              <a:rPr lang="en-US" b="1" smtClean="0">
                <a:solidFill>
                  <a:schemeClr val="tx1"/>
                </a:solidFill>
              </a:rPr>
              <a:pPr/>
              <a:t>5</a:t>
            </a:fld>
            <a:endParaRPr lang="en-US" b="1" dirty="0">
              <a:solidFill>
                <a:schemeClr val="tx1"/>
              </a:solidFill>
            </a:endParaRPr>
          </a:p>
        </p:txBody>
      </p:sp>
      <p:sp>
        <p:nvSpPr>
          <p:cNvPr id="6" name="Content Placeholder 2">
            <a:extLst>
              <a:ext uri="{FF2B5EF4-FFF2-40B4-BE49-F238E27FC236}">
                <a16:creationId xmlns:a16="http://schemas.microsoft.com/office/drawing/2014/main" id="{86B08151-2DF3-498D-97DA-DEFBDC169323}"/>
              </a:ext>
            </a:extLst>
          </p:cNvPr>
          <p:cNvSpPr>
            <a:spLocks noGrp="1"/>
          </p:cNvSpPr>
          <p:nvPr>
            <p:ph idx="1"/>
          </p:nvPr>
        </p:nvSpPr>
        <p:spPr>
          <a:xfrm>
            <a:off x="223138" y="2045128"/>
            <a:ext cx="5948313" cy="902616"/>
          </a:xfrm>
        </p:spPr>
        <p:txBody>
          <a:bodyPr>
            <a:normAutofit/>
          </a:bodyPr>
          <a:lstStyle/>
          <a:p>
            <a:r>
              <a:rPr lang="en-US" sz="2400" b="1" dirty="0">
                <a:latin typeface="Times New Roman" panose="02020603050405020304" pitchFamily="18" charset="0"/>
                <a:cs typeface="Times New Roman" panose="02020603050405020304" pitchFamily="18" charset="0"/>
              </a:rPr>
              <a:t>Long-short Term Memory (LSTM)</a:t>
            </a:r>
            <a:endParaRPr lang="pt-BR" sz="2400" b="1" dirty="0">
              <a:latin typeface="Times New Roman" panose="02020603050405020304" pitchFamily="18" charset="0"/>
              <a:cs typeface="Times New Roman" panose="02020603050405020304" pitchFamily="18" charset="0"/>
            </a:endParaRPr>
          </a:p>
        </p:txBody>
      </p:sp>
      <p:cxnSp>
        <p:nvCxnSpPr>
          <p:cNvPr id="13" name="Conector reto 24">
            <a:extLst>
              <a:ext uri="{FF2B5EF4-FFF2-40B4-BE49-F238E27FC236}">
                <a16:creationId xmlns:a16="http://schemas.microsoft.com/office/drawing/2014/main" id="{9CAB2197-4C6E-4CF6-8146-C0CD105DF4D4}"/>
              </a:ext>
            </a:extLst>
          </p:cNvPr>
          <p:cNvCxnSpPr>
            <a:cxnSpLocks/>
          </p:cNvCxnSpPr>
          <p:nvPr/>
        </p:nvCxnSpPr>
        <p:spPr>
          <a:xfrm>
            <a:off x="5036676" y="2933842"/>
            <a:ext cx="0" cy="165857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7" name="Rectangle 26">
            <a:extLst>
              <a:ext uri="{FF2B5EF4-FFF2-40B4-BE49-F238E27FC236}">
                <a16:creationId xmlns:a16="http://schemas.microsoft.com/office/drawing/2014/main" id="{C8529AE1-3215-43C2-B0DD-A3B9B042D6EB}"/>
              </a:ext>
            </a:extLst>
          </p:cNvPr>
          <p:cNvSpPr/>
          <p:nvPr/>
        </p:nvSpPr>
        <p:spPr>
          <a:xfrm>
            <a:off x="348796" y="2933842"/>
            <a:ext cx="4413122" cy="2120068"/>
          </a:xfrm>
          <a:prstGeom prst="rect">
            <a:avLst/>
          </a:prstGeom>
        </p:spPr>
        <p:txBody>
          <a:bodyPr wrap="square">
            <a:spAutoFit/>
          </a:bodyPr>
          <a:lstStyle/>
          <a:p>
            <a:pPr algn="just">
              <a:lnSpc>
                <a:spcPct val="150000"/>
              </a:lnSpc>
            </a:pPr>
            <a:r>
              <a:rPr lang="en-US" dirty="0">
                <a:latin typeface="Times New Roman" panose="02020603050405020304" pitchFamily="18" charset="0"/>
                <a:cs typeface="Times New Roman" panose="02020603050405020304" pitchFamily="18" charset="0"/>
              </a:rPr>
              <a:t>LSTM (Long Short-Term Memory) is a type of recurrent neural network architecture designed to handle the limitations of simple RNN and capture long-term dependencies in sequential data.</a:t>
            </a:r>
            <a:endParaRPr lang="en-US" sz="2000" dirty="0">
              <a:latin typeface="Times New Roman" panose="02020603050405020304" pitchFamily="18" charset="0"/>
              <a:cs typeface="Times New Roman" panose="02020603050405020304" pitchFamily="18" charset="0"/>
            </a:endParaRPr>
          </a:p>
        </p:txBody>
      </p:sp>
      <p:pic>
        <p:nvPicPr>
          <p:cNvPr id="8" name="Picture 7">
            <a:extLst>
              <a:ext uri="{FF2B5EF4-FFF2-40B4-BE49-F238E27FC236}">
                <a16:creationId xmlns:a16="http://schemas.microsoft.com/office/drawing/2014/main" id="{DCC23165-CD4E-41AD-A0C2-5A0AE13970E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86194" y="2339756"/>
            <a:ext cx="5623195" cy="3490646"/>
          </a:xfrm>
          <a:prstGeom prst="rect">
            <a:avLst/>
          </a:prstGeom>
        </p:spPr>
      </p:pic>
    </p:spTree>
    <p:extLst>
      <p:ext uri="{BB962C8B-B14F-4D97-AF65-F5344CB8AC3E}">
        <p14:creationId xmlns:p14="http://schemas.microsoft.com/office/powerpoint/2010/main" val="6357138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b="81000"/>
          </a:stretch>
        </a:blipFill>
        <a:effectLst/>
      </p:bgPr>
    </p:bg>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04564A0F-6458-4FA0-A1C1-29075CE04E77}"/>
              </a:ext>
            </a:extLst>
          </p:cNvPr>
          <p:cNvSpPr>
            <a:spLocks noGrp="1"/>
          </p:cNvSpPr>
          <p:nvPr>
            <p:ph type="sldNum" sz="quarter" idx="12"/>
          </p:nvPr>
        </p:nvSpPr>
        <p:spPr>
          <a:xfrm>
            <a:off x="10627937" y="6375203"/>
            <a:ext cx="2743200" cy="365125"/>
          </a:xfrm>
        </p:spPr>
        <p:txBody>
          <a:bodyPr/>
          <a:lstStyle/>
          <a:p>
            <a:pPr algn="l"/>
            <a:fld id="{13EB0FB4-BACF-4B64-827A-9F980E255121}" type="slidenum">
              <a:rPr lang="en-US" sz="1100" b="1" smtClean="0">
                <a:solidFill>
                  <a:schemeClr val="tx1"/>
                </a:solidFill>
                <a:latin typeface="Times New Roman" panose="02020603050405020304" pitchFamily="18" charset="0"/>
                <a:cs typeface="Times New Roman" panose="02020603050405020304" pitchFamily="18" charset="0"/>
              </a:rPr>
              <a:pPr algn="l"/>
              <a:t>6</a:t>
            </a:fld>
            <a:endParaRPr lang="en-US" sz="1050" b="1" dirty="0">
              <a:solidFill>
                <a:schemeClr val="tx1"/>
              </a:solidFill>
              <a:latin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3533C878-18A0-4883-B2E8-07162C74081E}"/>
              </a:ext>
            </a:extLst>
          </p:cNvPr>
          <p:cNvSpPr txBox="1"/>
          <p:nvPr/>
        </p:nvSpPr>
        <p:spPr>
          <a:xfrm>
            <a:off x="612741" y="1574276"/>
            <a:ext cx="5483253" cy="646331"/>
          </a:xfrm>
          <a:prstGeom prst="rect">
            <a:avLst/>
          </a:prstGeom>
          <a:noFill/>
        </p:spPr>
        <p:txBody>
          <a:bodyPr wrap="square" rtlCol="0">
            <a:spAutoFit/>
          </a:bodyPr>
          <a:lstStyle/>
          <a:p>
            <a:r>
              <a:rPr lang="en-US" sz="3600" b="1" u="sng" dirty="0">
                <a:latin typeface="Times New Roman" panose="02020603050405020304" pitchFamily="18" charset="0"/>
                <a:cs typeface="Times New Roman" panose="02020603050405020304" pitchFamily="18" charset="0"/>
              </a:rPr>
              <a:t>Goodness of Fit Measures</a:t>
            </a:r>
          </a:p>
        </p:txBody>
      </p:sp>
      <p:sp>
        <p:nvSpPr>
          <p:cNvPr id="5" name="TextBox 4">
            <a:extLst>
              <a:ext uri="{FF2B5EF4-FFF2-40B4-BE49-F238E27FC236}">
                <a16:creationId xmlns:a16="http://schemas.microsoft.com/office/drawing/2014/main" id="{E89AFD75-CA90-4ECB-AA16-4C16D867AB44}"/>
              </a:ext>
            </a:extLst>
          </p:cNvPr>
          <p:cNvSpPr txBox="1"/>
          <p:nvPr/>
        </p:nvSpPr>
        <p:spPr>
          <a:xfrm>
            <a:off x="316251" y="2687628"/>
            <a:ext cx="3188162" cy="369332"/>
          </a:xfrm>
          <a:prstGeom prst="rect">
            <a:avLst/>
          </a:prstGeom>
          <a:noFill/>
        </p:spPr>
        <p:txBody>
          <a:bodyPr wrap="square" rtlCol="0">
            <a:spAutoFit/>
          </a:bodyPr>
          <a:lstStyle/>
          <a:p>
            <a:r>
              <a:rPr lang="en-US" dirty="0">
                <a:solidFill>
                  <a:srgbClr val="0070C0"/>
                </a:solidFill>
                <a:latin typeface="Times New Roman" panose="02020603050405020304" pitchFamily="18" charset="0"/>
                <a:cs typeface="Times New Roman" panose="02020603050405020304" pitchFamily="18" charset="0"/>
              </a:rPr>
              <a:t>1. Mean Squared Error (MSE)</a:t>
            </a:r>
          </a:p>
        </p:txBody>
      </p:sp>
      <p:sp>
        <p:nvSpPr>
          <p:cNvPr id="7" name="TextBox 6">
            <a:extLst>
              <a:ext uri="{FF2B5EF4-FFF2-40B4-BE49-F238E27FC236}">
                <a16:creationId xmlns:a16="http://schemas.microsoft.com/office/drawing/2014/main" id="{05C2692F-19A1-4FEC-83C1-E5D6DA581092}"/>
              </a:ext>
            </a:extLst>
          </p:cNvPr>
          <p:cNvSpPr txBox="1"/>
          <p:nvPr/>
        </p:nvSpPr>
        <p:spPr>
          <a:xfrm>
            <a:off x="3537227" y="2668076"/>
            <a:ext cx="4508560" cy="369332"/>
          </a:xfrm>
          <a:prstGeom prst="rect">
            <a:avLst/>
          </a:prstGeom>
          <a:noFill/>
        </p:spPr>
        <p:txBody>
          <a:bodyPr wrap="square" rtlCol="0">
            <a:spAutoFit/>
          </a:bodyPr>
          <a:lstStyle/>
          <a:p>
            <a:r>
              <a:rPr lang="en-US" dirty="0">
                <a:solidFill>
                  <a:srgbClr val="0070C0"/>
                </a:solidFill>
                <a:latin typeface="Times New Roman" panose="02020603050405020304" pitchFamily="18" charset="0"/>
                <a:cs typeface="Times New Roman" panose="02020603050405020304" pitchFamily="18" charset="0"/>
              </a:rPr>
              <a:t>2. Predictive Mean Squared Error (PMSE)</a:t>
            </a:r>
          </a:p>
        </p:txBody>
      </p:sp>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990418BC-0EF3-44A1-AD3C-213058D8A557}"/>
                  </a:ext>
                </a:extLst>
              </p:cNvPr>
              <p:cNvSpPr txBox="1"/>
              <p:nvPr/>
            </p:nvSpPr>
            <p:spPr>
              <a:xfrm>
                <a:off x="496186" y="3018984"/>
                <a:ext cx="2772878" cy="824649"/>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r>
                        <m:rPr>
                          <m:nor/>
                        </m:rPr>
                        <a:rPr lang="en-US">
                          <a:latin typeface="Times New Roman" panose="02020603050405020304" pitchFamily="18" charset="0"/>
                          <a:cs typeface="Times New Roman" panose="02020603050405020304" pitchFamily="18" charset="0"/>
                        </a:rPr>
                        <m:t>the</m:t>
                      </m:r>
                      <m:r>
                        <m:rPr>
                          <m:nor/>
                        </m:rPr>
                        <a:rPr lang="en-US">
                          <a:latin typeface="Times New Roman" panose="02020603050405020304" pitchFamily="18" charset="0"/>
                          <a:cs typeface="Times New Roman" panose="02020603050405020304" pitchFamily="18" charset="0"/>
                        </a:rPr>
                        <m:t> </m:t>
                      </m:r>
                      <m:r>
                        <m:rPr>
                          <m:nor/>
                        </m:rPr>
                        <a:rPr lang="en-US">
                          <a:latin typeface="Times New Roman" panose="02020603050405020304" pitchFamily="18" charset="0"/>
                          <a:cs typeface="Times New Roman" panose="02020603050405020304" pitchFamily="18" charset="0"/>
                        </a:rPr>
                        <m:t>average</m:t>
                      </m:r>
                      <m:r>
                        <m:rPr>
                          <m:nor/>
                        </m:rPr>
                        <a:rPr lang="en-US">
                          <a:latin typeface="Times New Roman" panose="02020603050405020304" pitchFamily="18" charset="0"/>
                          <a:cs typeface="Times New Roman" panose="02020603050405020304" pitchFamily="18" charset="0"/>
                        </a:rPr>
                        <m:t> </m:t>
                      </m:r>
                      <m:r>
                        <m:rPr>
                          <m:nor/>
                        </m:rPr>
                        <a:rPr lang="en-US">
                          <a:latin typeface="Times New Roman" panose="02020603050405020304" pitchFamily="18" charset="0"/>
                          <a:cs typeface="Times New Roman" panose="02020603050405020304" pitchFamily="18" charset="0"/>
                        </a:rPr>
                        <m:t>squared</m:t>
                      </m:r>
                    </m:oMath>
                    <m:oMath xmlns:m="http://schemas.openxmlformats.org/officeDocument/2006/math">
                      <m:r>
                        <m:rPr>
                          <m:nor/>
                        </m:rPr>
                        <a:rPr lang="en-US">
                          <a:latin typeface="Times New Roman" panose="02020603050405020304" pitchFamily="18" charset="0"/>
                          <a:cs typeface="Times New Roman" panose="02020603050405020304" pitchFamily="18" charset="0"/>
                        </a:rPr>
                        <m:t>difference</m:t>
                      </m:r>
                      <m:r>
                        <m:rPr>
                          <m:nor/>
                        </m:rPr>
                        <a:rPr lang="en-US">
                          <a:latin typeface="Times New Roman" panose="02020603050405020304" pitchFamily="18" charset="0"/>
                          <a:cs typeface="Times New Roman" panose="02020603050405020304" pitchFamily="18" charset="0"/>
                        </a:rPr>
                        <m:t> </m:t>
                      </m:r>
                      <m:r>
                        <m:rPr>
                          <m:nor/>
                        </m:rPr>
                        <a:rPr lang="en-US">
                          <a:latin typeface="Times New Roman" panose="02020603050405020304" pitchFamily="18" charset="0"/>
                          <a:cs typeface="Times New Roman" panose="02020603050405020304" pitchFamily="18" charset="0"/>
                        </a:rPr>
                        <m:t>between</m:t>
                      </m:r>
                      <m:r>
                        <m:rPr>
                          <m:nor/>
                        </m:rPr>
                        <a:rPr lang="en-US">
                          <a:latin typeface="Times New Roman" panose="02020603050405020304" pitchFamily="18" charset="0"/>
                          <a:cs typeface="Times New Roman" panose="02020603050405020304" pitchFamily="18" charset="0"/>
                        </a:rPr>
                        <m:t> </m:t>
                      </m:r>
                      <m:r>
                        <m:rPr>
                          <m:nor/>
                        </m:rPr>
                        <a:rPr lang="en-US">
                          <a:latin typeface="Times New Roman" panose="02020603050405020304" pitchFamily="18" charset="0"/>
                          <a:cs typeface="Times New Roman" panose="02020603050405020304" pitchFamily="18" charset="0"/>
                        </a:rPr>
                        <m:t>predicted</m:t>
                      </m:r>
                      <m:r>
                        <m:rPr>
                          <m:nor/>
                        </m:rPr>
                        <a:rPr lang="en-US">
                          <a:latin typeface="Times New Roman" panose="02020603050405020304" pitchFamily="18" charset="0"/>
                          <a:cs typeface="Times New Roman" panose="02020603050405020304" pitchFamily="18" charset="0"/>
                        </a:rPr>
                        <m:t> </m:t>
                      </m:r>
                      <m:r>
                        <m:rPr>
                          <m:nor/>
                        </m:rPr>
                        <a:rPr lang="en-US">
                          <a:latin typeface="Times New Roman" panose="02020603050405020304" pitchFamily="18" charset="0"/>
                          <a:cs typeface="Times New Roman" panose="02020603050405020304" pitchFamily="18" charset="0"/>
                        </a:rPr>
                        <m:t>and</m:t>
                      </m:r>
                      <m:r>
                        <m:rPr>
                          <m:nor/>
                        </m:rPr>
                        <a:rPr lang="en-US">
                          <a:latin typeface="Times New Roman" panose="02020603050405020304" pitchFamily="18" charset="0"/>
                          <a:cs typeface="Times New Roman" panose="02020603050405020304" pitchFamily="18" charset="0"/>
                        </a:rPr>
                        <m:t> </m:t>
                      </m:r>
                      <m:r>
                        <m:rPr>
                          <m:nor/>
                        </m:rPr>
                        <a:rPr lang="en-US">
                          <a:latin typeface="Times New Roman" panose="02020603050405020304" pitchFamily="18" charset="0"/>
                          <a:cs typeface="Times New Roman" panose="02020603050405020304" pitchFamily="18" charset="0"/>
                        </a:rPr>
                        <m:t>actual</m:t>
                      </m:r>
                      <m:r>
                        <m:rPr>
                          <m:nor/>
                        </m:rPr>
                        <a:rPr lang="en-US">
                          <a:latin typeface="Times New Roman" panose="02020603050405020304" pitchFamily="18" charset="0"/>
                          <a:cs typeface="Times New Roman" panose="02020603050405020304" pitchFamily="18" charset="0"/>
                        </a:rPr>
                        <m:t> </m:t>
                      </m:r>
                      <m:r>
                        <m:rPr>
                          <m:nor/>
                        </m:rPr>
                        <a:rPr lang="en-US">
                          <a:latin typeface="Times New Roman" panose="02020603050405020304" pitchFamily="18" charset="0"/>
                          <a:cs typeface="Times New Roman" panose="02020603050405020304" pitchFamily="18" charset="0"/>
                        </a:rPr>
                        <m:t>values</m:t>
                      </m:r>
                    </m:oMath>
                  </m:oMathPara>
                </a14:m>
                <a:endParaRPr lang="en-US" dirty="0">
                  <a:solidFill>
                    <a:schemeClr val="tx1"/>
                  </a:solidFill>
                  <a:latin typeface="Times New Roman" panose="02020603050405020304" pitchFamily="18" charset="0"/>
                  <a:cs typeface="Times New Roman" panose="02020603050405020304" pitchFamily="18" charset="0"/>
                </a:endParaRPr>
              </a:p>
            </p:txBody>
          </p:sp>
        </mc:Choice>
        <mc:Fallback xmlns="">
          <p:sp>
            <p:nvSpPr>
              <p:cNvPr id="8" name="TextBox 7">
                <a:extLst>
                  <a:ext uri="{FF2B5EF4-FFF2-40B4-BE49-F238E27FC236}">
                    <a16:creationId xmlns:a16="http://schemas.microsoft.com/office/drawing/2014/main" id="{990418BC-0EF3-44A1-AD3C-213058D8A557}"/>
                  </a:ext>
                </a:extLst>
              </p:cNvPr>
              <p:cNvSpPr txBox="1">
                <a:spLocks noRot="1" noChangeAspect="1" noMove="1" noResize="1" noEditPoints="1" noAdjustHandles="1" noChangeArrowheads="1" noChangeShapeType="1" noTextEdit="1"/>
              </p:cNvSpPr>
              <p:nvPr/>
            </p:nvSpPr>
            <p:spPr>
              <a:xfrm>
                <a:off x="496186" y="3018984"/>
                <a:ext cx="2772878" cy="824649"/>
              </a:xfrm>
              <a:prstGeom prst="rect">
                <a:avLst/>
              </a:prstGeom>
              <a:blipFill>
                <a:blip r:embed="rId3"/>
                <a:stretch>
                  <a:fillRect l="-1978" r="-879" b="-220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1A8F5574-DF92-4CC0-BA12-A24660A8F533}"/>
                  </a:ext>
                </a:extLst>
              </p:cNvPr>
              <p:cNvSpPr txBox="1"/>
              <p:nvPr/>
            </p:nvSpPr>
            <p:spPr>
              <a:xfrm>
                <a:off x="3579442" y="3018983"/>
                <a:ext cx="3897326" cy="547650"/>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r>
                        <m:rPr>
                          <m:nor/>
                        </m:rPr>
                        <a:rPr lang="en-US" smtClean="0">
                          <a:latin typeface="Times New Roman" panose="02020603050405020304" pitchFamily="18" charset="0"/>
                          <a:cs typeface="Times New Roman" panose="02020603050405020304" pitchFamily="18" charset="0"/>
                        </a:rPr>
                        <m:t>the</m:t>
                      </m:r>
                      <m:r>
                        <m:rPr>
                          <m:nor/>
                        </m:rPr>
                        <a:rPr lang="en-US" smtClean="0">
                          <a:latin typeface="Times New Roman" panose="02020603050405020304" pitchFamily="18" charset="0"/>
                          <a:cs typeface="Times New Roman" panose="02020603050405020304" pitchFamily="18" charset="0"/>
                        </a:rPr>
                        <m:t> </m:t>
                      </m:r>
                      <m:r>
                        <m:rPr>
                          <m:nor/>
                        </m:rPr>
                        <a:rPr lang="en-US" smtClean="0">
                          <a:latin typeface="Times New Roman" panose="02020603050405020304" pitchFamily="18" charset="0"/>
                          <a:cs typeface="Times New Roman" panose="02020603050405020304" pitchFamily="18" charset="0"/>
                        </a:rPr>
                        <m:t>sum</m:t>
                      </m:r>
                      <m:r>
                        <m:rPr>
                          <m:nor/>
                        </m:rPr>
                        <a:rPr lang="en-US" b="0" i="0" smtClean="0">
                          <a:latin typeface="Times New Roman" panose="02020603050405020304" pitchFamily="18" charset="0"/>
                          <a:cs typeface="Times New Roman" panose="02020603050405020304" pitchFamily="18" charset="0"/>
                        </a:rPr>
                        <m:t> </m:t>
                      </m:r>
                      <m:r>
                        <m:rPr>
                          <m:nor/>
                        </m:rPr>
                        <a:rPr lang="en-US" smtClean="0">
                          <a:latin typeface="Times New Roman" panose="02020603050405020304" pitchFamily="18" charset="0"/>
                          <a:cs typeface="Times New Roman" panose="02020603050405020304" pitchFamily="18" charset="0"/>
                        </a:rPr>
                        <m:t>of</m:t>
                      </m:r>
                      <m:r>
                        <m:rPr>
                          <m:nor/>
                        </m:rPr>
                        <a:rPr lang="en-US" smtClean="0">
                          <a:latin typeface="Times New Roman" panose="02020603050405020304" pitchFamily="18" charset="0"/>
                          <a:cs typeface="Times New Roman" panose="02020603050405020304" pitchFamily="18" charset="0"/>
                        </a:rPr>
                        <m:t> </m:t>
                      </m:r>
                      <m:r>
                        <m:rPr>
                          <m:nor/>
                        </m:rPr>
                        <a:rPr lang="en-US" smtClean="0">
                          <a:latin typeface="Times New Roman" panose="02020603050405020304" pitchFamily="18" charset="0"/>
                          <a:cs typeface="Times New Roman" panose="02020603050405020304" pitchFamily="18" charset="0"/>
                        </a:rPr>
                        <m:t>squares</m:t>
                      </m:r>
                      <m:r>
                        <m:rPr>
                          <m:nor/>
                        </m:rPr>
                        <a:rPr lang="en-US" smtClean="0">
                          <a:latin typeface="Times New Roman" panose="02020603050405020304" pitchFamily="18" charset="0"/>
                          <a:cs typeface="Times New Roman" panose="02020603050405020304" pitchFamily="18" charset="0"/>
                        </a:rPr>
                        <m:t> </m:t>
                      </m:r>
                      <m:r>
                        <m:rPr>
                          <m:nor/>
                        </m:rPr>
                        <a:rPr lang="en-US" smtClean="0">
                          <a:latin typeface="Times New Roman" panose="02020603050405020304" pitchFamily="18" charset="0"/>
                          <a:cs typeface="Times New Roman" panose="02020603050405020304" pitchFamily="18" charset="0"/>
                        </a:rPr>
                        <m:t>of</m:t>
                      </m:r>
                      <m:r>
                        <m:rPr>
                          <m:nor/>
                        </m:rPr>
                        <a:rPr lang="en-US" smtClean="0">
                          <a:latin typeface="Times New Roman" panose="02020603050405020304" pitchFamily="18" charset="0"/>
                          <a:cs typeface="Times New Roman" panose="02020603050405020304" pitchFamily="18" charset="0"/>
                        </a:rPr>
                        <m:t> </m:t>
                      </m:r>
                      <m:r>
                        <m:rPr>
                          <m:nor/>
                        </m:rPr>
                        <a:rPr lang="en-US" smtClean="0">
                          <a:latin typeface="Times New Roman" panose="02020603050405020304" pitchFamily="18" charset="0"/>
                          <a:cs typeface="Times New Roman" panose="02020603050405020304" pitchFamily="18" charset="0"/>
                        </a:rPr>
                        <m:t>the</m:t>
                      </m:r>
                      <m:r>
                        <m:rPr>
                          <m:nor/>
                        </m:rPr>
                        <a:rPr lang="en-US" smtClean="0">
                          <a:latin typeface="Times New Roman" panose="02020603050405020304" pitchFamily="18" charset="0"/>
                          <a:cs typeface="Times New Roman" panose="02020603050405020304" pitchFamily="18" charset="0"/>
                        </a:rPr>
                        <m:t> </m:t>
                      </m:r>
                      <m:r>
                        <m:rPr>
                          <m:nor/>
                        </m:rPr>
                        <a:rPr lang="en-US" smtClean="0">
                          <a:latin typeface="Times New Roman" panose="02020603050405020304" pitchFamily="18" charset="0"/>
                          <a:cs typeface="Times New Roman" panose="02020603050405020304" pitchFamily="18" charset="0"/>
                        </a:rPr>
                        <m:t>prediction</m:t>
                      </m:r>
                      <m:r>
                        <m:rPr>
                          <m:nor/>
                        </m:rPr>
                        <a:rPr lang="en-US" smtClean="0">
                          <a:latin typeface="Times New Roman" panose="02020603050405020304" pitchFamily="18" charset="0"/>
                          <a:cs typeface="Times New Roman" panose="02020603050405020304" pitchFamily="18" charset="0"/>
                        </a:rPr>
                        <m:t> </m:t>
                      </m:r>
                      <m:r>
                        <m:rPr>
                          <m:nor/>
                        </m:rPr>
                        <a:rPr lang="en-US" smtClean="0">
                          <a:latin typeface="Times New Roman" panose="02020603050405020304" pitchFamily="18" charset="0"/>
                          <a:cs typeface="Times New Roman" panose="02020603050405020304" pitchFamily="18" charset="0"/>
                        </a:rPr>
                        <m:t>residuals</m:t>
                      </m:r>
                      <m:r>
                        <m:rPr>
                          <m:nor/>
                        </m:rPr>
                        <a:rPr lang="en-US" smtClean="0">
                          <a:latin typeface="Times New Roman" panose="02020603050405020304" pitchFamily="18" charset="0"/>
                          <a:cs typeface="Times New Roman" panose="02020603050405020304" pitchFamily="18" charset="0"/>
                        </a:rPr>
                        <m:t> </m:t>
                      </m:r>
                      <m:r>
                        <m:rPr>
                          <m:nor/>
                        </m:rPr>
                        <a:rPr lang="en-US" smtClean="0">
                          <a:latin typeface="Times New Roman" panose="02020603050405020304" pitchFamily="18" charset="0"/>
                          <a:cs typeface="Times New Roman" panose="02020603050405020304" pitchFamily="18" charset="0"/>
                        </a:rPr>
                        <m:t>for</m:t>
                      </m:r>
                      <m:r>
                        <m:rPr>
                          <m:nor/>
                        </m:rPr>
                        <a:rPr lang="en-US" smtClean="0">
                          <a:latin typeface="Times New Roman" panose="02020603050405020304" pitchFamily="18" charset="0"/>
                          <a:cs typeface="Times New Roman" panose="02020603050405020304" pitchFamily="18" charset="0"/>
                        </a:rPr>
                        <m:t> </m:t>
                      </m:r>
                      <m:r>
                        <m:rPr>
                          <m:nor/>
                        </m:rPr>
                        <a:rPr lang="en-US" smtClean="0">
                          <a:latin typeface="Times New Roman" panose="02020603050405020304" pitchFamily="18" charset="0"/>
                          <a:cs typeface="Times New Roman" panose="02020603050405020304" pitchFamily="18" charset="0"/>
                        </a:rPr>
                        <m:t>the</m:t>
                      </m:r>
                      <m:r>
                        <m:rPr>
                          <m:nor/>
                        </m:rPr>
                        <a:rPr lang="en-US" smtClean="0">
                          <a:latin typeface="Times New Roman" panose="02020603050405020304" pitchFamily="18" charset="0"/>
                          <a:cs typeface="Times New Roman" panose="02020603050405020304" pitchFamily="18" charset="0"/>
                        </a:rPr>
                        <m:t> </m:t>
                      </m:r>
                      <m:r>
                        <m:rPr>
                          <m:sty m:val="p"/>
                        </m:rPr>
                        <a:rPr lang="en-US" b="0" i="0" smtClean="0">
                          <a:latin typeface="Cambria Math" panose="02040503050406030204" pitchFamily="18" charset="0"/>
                          <a:cs typeface="Times New Roman" panose="02020603050405020304" pitchFamily="18" charset="0"/>
                        </a:rPr>
                        <m:t>test</m:t>
                      </m:r>
                      <m:r>
                        <a:rPr lang="en-US" b="0" i="0" smtClean="0">
                          <a:latin typeface="Cambria Math" panose="02040503050406030204" pitchFamily="18" charset="0"/>
                          <a:cs typeface="Times New Roman" panose="02020603050405020304" pitchFamily="18" charset="0"/>
                        </a:rPr>
                        <m:t> </m:t>
                      </m:r>
                      <m:r>
                        <m:rPr>
                          <m:sty m:val="p"/>
                        </m:rPr>
                        <a:rPr lang="en-US" b="0" i="0" smtClean="0">
                          <a:latin typeface="Cambria Math" panose="02040503050406030204" pitchFamily="18" charset="0"/>
                          <a:cs typeface="Times New Roman" panose="02020603050405020304" pitchFamily="18" charset="0"/>
                        </a:rPr>
                        <m:t>part</m:t>
                      </m:r>
                      <m:r>
                        <a:rPr lang="en-US" b="0" i="0" smtClean="0">
                          <a:latin typeface="Cambria Math" panose="02040503050406030204" pitchFamily="18" charset="0"/>
                          <a:cs typeface="Times New Roman" panose="02020603050405020304" pitchFamily="18" charset="0"/>
                        </a:rPr>
                        <m:t> </m:t>
                      </m:r>
                    </m:oMath>
                  </m:oMathPara>
                </a14:m>
                <a:endParaRPr lang="en-US" dirty="0">
                  <a:solidFill>
                    <a:schemeClr val="tx1"/>
                  </a:solidFill>
                  <a:latin typeface="Times New Roman" panose="02020603050405020304" pitchFamily="18" charset="0"/>
                  <a:cs typeface="Times New Roman" panose="02020603050405020304" pitchFamily="18" charset="0"/>
                </a:endParaRPr>
              </a:p>
            </p:txBody>
          </p:sp>
        </mc:Choice>
        <mc:Fallback xmlns="">
          <p:sp>
            <p:nvSpPr>
              <p:cNvPr id="9" name="TextBox 8">
                <a:extLst>
                  <a:ext uri="{FF2B5EF4-FFF2-40B4-BE49-F238E27FC236}">
                    <a16:creationId xmlns:a16="http://schemas.microsoft.com/office/drawing/2014/main" id="{1A8F5574-DF92-4CC0-BA12-A24660A8F533}"/>
                  </a:ext>
                </a:extLst>
              </p:cNvPr>
              <p:cNvSpPr txBox="1">
                <a:spLocks noRot="1" noChangeAspect="1" noMove="1" noResize="1" noEditPoints="1" noAdjustHandles="1" noChangeArrowheads="1" noChangeShapeType="1" noTextEdit="1"/>
              </p:cNvSpPr>
              <p:nvPr/>
            </p:nvSpPr>
            <p:spPr>
              <a:xfrm>
                <a:off x="3579442" y="3018983"/>
                <a:ext cx="3897326" cy="547650"/>
              </a:xfrm>
              <a:prstGeom prst="rect">
                <a:avLst/>
              </a:prstGeom>
              <a:blipFill>
                <a:blip r:embed="rId4"/>
                <a:stretch>
                  <a:fillRect b="-16667"/>
                </a:stretch>
              </a:blipFill>
            </p:spPr>
            <p:txBody>
              <a:bodyPr/>
              <a:lstStyle/>
              <a:p>
                <a:r>
                  <a:rPr lang="en-US">
                    <a:noFill/>
                  </a:rPr>
                  <a:t> </a:t>
                </a:r>
              </a:p>
            </p:txBody>
          </p:sp>
        </mc:Fallback>
      </mc:AlternateContent>
      <p:sp>
        <p:nvSpPr>
          <p:cNvPr id="10" name="Rectangle 9">
            <a:extLst>
              <a:ext uri="{FF2B5EF4-FFF2-40B4-BE49-F238E27FC236}">
                <a16:creationId xmlns:a16="http://schemas.microsoft.com/office/drawing/2014/main" id="{5BBB6F5B-41E4-4AF3-8F51-29234805C489}"/>
              </a:ext>
            </a:extLst>
          </p:cNvPr>
          <p:cNvSpPr/>
          <p:nvPr/>
        </p:nvSpPr>
        <p:spPr>
          <a:xfrm>
            <a:off x="7850052" y="2649651"/>
            <a:ext cx="4288418" cy="369332"/>
          </a:xfrm>
          <a:prstGeom prst="rect">
            <a:avLst/>
          </a:prstGeom>
        </p:spPr>
        <p:txBody>
          <a:bodyPr wrap="none">
            <a:spAutoFit/>
          </a:bodyPr>
          <a:lstStyle/>
          <a:p>
            <a:r>
              <a:rPr lang="en-US" dirty="0">
                <a:solidFill>
                  <a:srgbClr val="0070C0"/>
                </a:solidFill>
                <a:latin typeface="Times New Roman" panose="02020603050405020304" pitchFamily="18" charset="0"/>
                <a:cs typeface="Times New Roman" panose="02020603050405020304" pitchFamily="18" charset="0"/>
              </a:rPr>
              <a:t>3. Mean Absolute Percentage Error (MAPE)</a:t>
            </a:r>
          </a:p>
        </p:txBody>
      </p:sp>
      <mc:AlternateContent xmlns:mc="http://schemas.openxmlformats.org/markup-compatibility/2006" xmlns:a14="http://schemas.microsoft.com/office/drawing/2010/main">
        <mc:Choice Requires="a14">
          <p:sp>
            <p:nvSpPr>
              <p:cNvPr id="12" name="TextBox 11">
                <a:extLst>
                  <a:ext uri="{FF2B5EF4-FFF2-40B4-BE49-F238E27FC236}">
                    <a16:creationId xmlns:a16="http://schemas.microsoft.com/office/drawing/2014/main" id="{8ADB88AA-6A1E-49B3-859E-E15CF20D3EA0}"/>
                  </a:ext>
                </a:extLst>
              </p:cNvPr>
              <p:cNvSpPr txBox="1"/>
              <p:nvPr/>
            </p:nvSpPr>
            <p:spPr>
              <a:xfrm>
                <a:off x="8081027" y="3015498"/>
                <a:ext cx="3717176" cy="818301"/>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r>
                        <m:rPr>
                          <m:nor/>
                        </m:rPr>
                        <a:rPr lang="en-US">
                          <a:latin typeface="Times New Roman" panose="02020603050405020304" pitchFamily="18" charset="0"/>
                          <a:cs typeface="Times New Roman" panose="02020603050405020304" pitchFamily="18" charset="0"/>
                        </a:rPr>
                        <m:t>the</m:t>
                      </m:r>
                      <m:r>
                        <m:rPr>
                          <m:nor/>
                        </m:rPr>
                        <a:rPr lang="en-US">
                          <a:latin typeface="Times New Roman" panose="02020603050405020304" pitchFamily="18" charset="0"/>
                          <a:cs typeface="Times New Roman" panose="02020603050405020304" pitchFamily="18" charset="0"/>
                        </a:rPr>
                        <m:t> </m:t>
                      </m:r>
                      <m:r>
                        <m:rPr>
                          <m:nor/>
                        </m:rPr>
                        <a:rPr lang="en-US">
                          <a:latin typeface="Times New Roman" panose="02020603050405020304" pitchFamily="18" charset="0"/>
                          <a:cs typeface="Times New Roman" panose="02020603050405020304" pitchFamily="18" charset="0"/>
                        </a:rPr>
                        <m:t>error</m:t>
                      </m:r>
                      <m:r>
                        <m:rPr>
                          <m:nor/>
                        </m:rPr>
                        <a:rPr lang="en-US">
                          <a:latin typeface="Times New Roman" panose="02020603050405020304" pitchFamily="18" charset="0"/>
                          <a:cs typeface="Times New Roman" panose="02020603050405020304" pitchFamily="18" charset="0"/>
                        </a:rPr>
                        <m:t> </m:t>
                      </m:r>
                      <m:r>
                        <m:rPr>
                          <m:nor/>
                        </m:rPr>
                        <a:rPr lang="en-US">
                          <a:latin typeface="Times New Roman" panose="02020603050405020304" pitchFamily="18" charset="0"/>
                          <a:cs typeface="Times New Roman" panose="02020603050405020304" pitchFamily="18" charset="0"/>
                        </a:rPr>
                        <m:t>as</m:t>
                      </m:r>
                      <m:r>
                        <m:rPr>
                          <m:nor/>
                        </m:rPr>
                        <a:rPr lang="en-US">
                          <a:latin typeface="Times New Roman" panose="02020603050405020304" pitchFamily="18" charset="0"/>
                          <a:cs typeface="Times New Roman" panose="02020603050405020304" pitchFamily="18" charset="0"/>
                        </a:rPr>
                        <m:t> </m:t>
                      </m:r>
                      <m:r>
                        <m:rPr>
                          <m:nor/>
                        </m:rPr>
                        <a:rPr lang="en-US">
                          <a:latin typeface="Times New Roman" panose="02020603050405020304" pitchFamily="18" charset="0"/>
                          <a:cs typeface="Times New Roman" panose="02020603050405020304" pitchFamily="18" charset="0"/>
                        </a:rPr>
                        <m:t>a</m:t>
                      </m:r>
                      <m:r>
                        <m:rPr>
                          <m:nor/>
                        </m:rPr>
                        <a:rPr lang="en-US" b="0" i="0" smtClean="0">
                          <a:latin typeface="Times New Roman" panose="02020603050405020304" pitchFamily="18" charset="0"/>
                          <a:cs typeface="Times New Roman" panose="02020603050405020304" pitchFamily="18" charset="0"/>
                        </a:rPr>
                        <m:t> </m:t>
                      </m:r>
                      <m:r>
                        <m:rPr>
                          <m:nor/>
                        </m:rPr>
                        <a:rPr lang="en-US">
                          <a:latin typeface="Times New Roman" panose="02020603050405020304" pitchFamily="18" charset="0"/>
                          <a:cs typeface="Times New Roman" panose="02020603050405020304" pitchFamily="18" charset="0"/>
                        </a:rPr>
                        <m:t>percentage</m:t>
                      </m:r>
                      <m:r>
                        <m:rPr>
                          <m:nor/>
                        </m:rPr>
                        <a:rPr lang="en-US">
                          <a:latin typeface="Times New Roman" panose="02020603050405020304" pitchFamily="18" charset="0"/>
                          <a:cs typeface="Times New Roman" panose="02020603050405020304" pitchFamily="18" charset="0"/>
                        </a:rPr>
                        <m:t> </m:t>
                      </m:r>
                      <m:r>
                        <m:rPr>
                          <m:nor/>
                        </m:rPr>
                        <a:rPr lang="en-US">
                          <a:latin typeface="Times New Roman" panose="02020603050405020304" pitchFamily="18" charset="0"/>
                          <a:cs typeface="Times New Roman" panose="02020603050405020304" pitchFamily="18" charset="0"/>
                        </a:rPr>
                        <m:t>of</m:t>
                      </m:r>
                      <m:r>
                        <m:rPr>
                          <m:nor/>
                        </m:rPr>
                        <a:rPr lang="en-US">
                          <a:latin typeface="Times New Roman" panose="02020603050405020304" pitchFamily="18" charset="0"/>
                          <a:cs typeface="Times New Roman" panose="02020603050405020304" pitchFamily="18" charset="0"/>
                        </a:rPr>
                        <m:t> </m:t>
                      </m:r>
                      <m:r>
                        <m:rPr>
                          <m:nor/>
                        </m:rPr>
                        <a:rPr lang="en-US">
                          <a:latin typeface="Times New Roman" panose="02020603050405020304" pitchFamily="18" charset="0"/>
                          <a:cs typeface="Times New Roman" panose="02020603050405020304" pitchFamily="18" charset="0"/>
                        </a:rPr>
                        <m:t>how</m:t>
                      </m:r>
                      <m:r>
                        <m:rPr>
                          <m:nor/>
                        </m:rPr>
                        <a:rPr lang="en-US">
                          <a:latin typeface="Times New Roman" panose="02020603050405020304" pitchFamily="18" charset="0"/>
                          <a:cs typeface="Times New Roman" panose="02020603050405020304" pitchFamily="18" charset="0"/>
                        </a:rPr>
                        <m:t> </m:t>
                      </m:r>
                      <m:r>
                        <m:rPr>
                          <m:nor/>
                        </m:rPr>
                        <a:rPr lang="en-US">
                          <a:latin typeface="Times New Roman" panose="02020603050405020304" pitchFamily="18" charset="0"/>
                          <a:cs typeface="Times New Roman" panose="02020603050405020304" pitchFamily="18" charset="0"/>
                        </a:rPr>
                        <m:t>the</m:t>
                      </m:r>
                      <m:r>
                        <m:rPr>
                          <m:nor/>
                        </m:rPr>
                        <a:rPr lang="en-US">
                          <a:latin typeface="Times New Roman" panose="02020603050405020304" pitchFamily="18" charset="0"/>
                          <a:cs typeface="Times New Roman" panose="02020603050405020304" pitchFamily="18" charset="0"/>
                        </a:rPr>
                        <m:t> </m:t>
                      </m:r>
                      <m:r>
                        <m:rPr>
                          <m:nor/>
                        </m:rPr>
                        <a:rPr lang="en-US">
                          <a:latin typeface="Times New Roman" panose="02020603050405020304" pitchFamily="18" charset="0"/>
                          <a:cs typeface="Times New Roman" panose="02020603050405020304" pitchFamily="18" charset="0"/>
                        </a:rPr>
                        <m:t>predicted</m:t>
                      </m:r>
                      <m:r>
                        <m:rPr>
                          <m:nor/>
                        </m:rPr>
                        <a:rPr lang="en-US">
                          <a:latin typeface="Times New Roman" panose="02020603050405020304" pitchFamily="18" charset="0"/>
                          <a:cs typeface="Times New Roman" panose="02020603050405020304" pitchFamily="18" charset="0"/>
                        </a:rPr>
                        <m:t> </m:t>
                      </m:r>
                      <m:r>
                        <m:rPr>
                          <m:nor/>
                        </m:rPr>
                        <a:rPr lang="en-US">
                          <a:latin typeface="Times New Roman" panose="02020603050405020304" pitchFamily="18" charset="0"/>
                          <a:cs typeface="Times New Roman" panose="02020603050405020304" pitchFamily="18" charset="0"/>
                        </a:rPr>
                        <m:t>value</m:t>
                      </m:r>
                      <m:r>
                        <m:rPr>
                          <m:nor/>
                        </m:rPr>
                        <a:rPr lang="en-US">
                          <a:latin typeface="Times New Roman" panose="02020603050405020304" pitchFamily="18" charset="0"/>
                          <a:cs typeface="Times New Roman" panose="02020603050405020304" pitchFamily="18" charset="0"/>
                        </a:rPr>
                        <m:t> </m:t>
                      </m:r>
                      <m:r>
                        <m:rPr>
                          <m:nor/>
                        </m:rPr>
                        <a:rPr lang="en-US">
                          <a:latin typeface="Times New Roman" panose="02020603050405020304" pitchFamily="18" charset="0"/>
                          <a:cs typeface="Times New Roman" panose="02020603050405020304" pitchFamily="18" charset="0"/>
                        </a:rPr>
                        <m:t>deviates</m:t>
                      </m:r>
                      <m:r>
                        <m:rPr>
                          <m:nor/>
                        </m:rPr>
                        <a:rPr lang="en-US">
                          <a:latin typeface="Times New Roman" panose="02020603050405020304" pitchFamily="18" charset="0"/>
                          <a:cs typeface="Times New Roman" panose="02020603050405020304" pitchFamily="18" charset="0"/>
                        </a:rPr>
                        <m:t> </m:t>
                      </m:r>
                      <m:r>
                        <m:rPr>
                          <m:nor/>
                        </m:rPr>
                        <a:rPr lang="en-US">
                          <a:latin typeface="Times New Roman" panose="02020603050405020304" pitchFamily="18" charset="0"/>
                          <a:cs typeface="Times New Roman" panose="02020603050405020304" pitchFamily="18" charset="0"/>
                        </a:rPr>
                        <m:t>from</m:t>
                      </m:r>
                      <m:r>
                        <m:rPr>
                          <m:nor/>
                        </m:rPr>
                        <a:rPr lang="en-US">
                          <a:latin typeface="Times New Roman" panose="02020603050405020304" pitchFamily="18" charset="0"/>
                          <a:cs typeface="Times New Roman" panose="02020603050405020304" pitchFamily="18" charset="0"/>
                        </a:rPr>
                        <m:t> </m:t>
                      </m:r>
                      <m:r>
                        <m:rPr>
                          <m:nor/>
                        </m:rPr>
                        <a:rPr lang="en-US">
                          <a:latin typeface="Times New Roman" panose="02020603050405020304" pitchFamily="18" charset="0"/>
                          <a:cs typeface="Times New Roman" panose="02020603050405020304" pitchFamily="18" charset="0"/>
                        </a:rPr>
                        <m:t>the</m:t>
                      </m:r>
                      <m:r>
                        <m:rPr>
                          <m:nor/>
                        </m:rPr>
                        <a:rPr lang="en-US">
                          <a:latin typeface="Times New Roman" panose="02020603050405020304" pitchFamily="18" charset="0"/>
                          <a:cs typeface="Times New Roman" panose="02020603050405020304" pitchFamily="18" charset="0"/>
                        </a:rPr>
                        <m:t> </m:t>
                      </m:r>
                      <m:r>
                        <m:rPr>
                          <m:nor/>
                        </m:rPr>
                        <a:rPr lang="en-US">
                          <a:latin typeface="Times New Roman" panose="02020603050405020304" pitchFamily="18" charset="0"/>
                          <a:cs typeface="Times New Roman" panose="02020603050405020304" pitchFamily="18" charset="0"/>
                        </a:rPr>
                        <m:t>actual</m:t>
                      </m:r>
                      <m:r>
                        <m:rPr>
                          <m:nor/>
                        </m:rPr>
                        <a:rPr lang="en-US" b="0" i="0" smtClean="0">
                          <a:latin typeface="Times New Roman" panose="02020603050405020304" pitchFamily="18" charset="0"/>
                          <a:cs typeface="Times New Roman" panose="02020603050405020304" pitchFamily="18" charset="0"/>
                        </a:rPr>
                        <m:t> </m:t>
                      </m:r>
                      <m:r>
                        <m:rPr>
                          <m:nor/>
                        </m:rPr>
                        <a:rPr lang="en-US">
                          <a:latin typeface="Times New Roman" panose="02020603050405020304" pitchFamily="18" charset="0"/>
                          <a:cs typeface="Times New Roman" panose="02020603050405020304" pitchFamily="18" charset="0"/>
                        </a:rPr>
                        <m:t>value</m:t>
                      </m:r>
                    </m:oMath>
                  </m:oMathPara>
                </a14:m>
                <a:endParaRPr lang="en-US" dirty="0">
                  <a:solidFill>
                    <a:schemeClr val="tx1"/>
                  </a:solidFill>
                  <a:latin typeface="Times New Roman" panose="02020603050405020304" pitchFamily="18" charset="0"/>
                  <a:cs typeface="Times New Roman" panose="02020603050405020304" pitchFamily="18" charset="0"/>
                </a:endParaRPr>
              </a:p>
            </p:txBody>
          </p:sp>
        </mc:Choice>
        <mc:Fallback xmlns="">
          <p:sp>
            <p:nvSpPr>
              <p:cNvPr id="12" name="TextBox 11">
                <a:extLst>
                  <a:ext uri="{FF2B5EF4-FFF2-40B4-BE49-F238E27FC236}">
                    <a16:creationId xmlns:a16="http://schemas.microsoft.com/office/drawing/2014/main" id="{8ADB88AA-6A1E-49B3-859E-E15CF20D3EA0}"/>
                  </a:ext>
                </a:extLst>
              </p:cNvPr>
              <p:cNvSpPr txBox="1">
                <a:spLocks noRot="1" noChangeAspect="1" noMove="1" noResize="1" noEditPoints="1" noAdjustHandles="1" noChangeArrowheads="1" noChangeShapeType="1" noTextEdit="1"/>
              </p:cNvSpPr>
              <p:nvPr/>
            </p:nvSpPr>
            <p:spPr>
              <a:xfrm>
                <a:off x="8081027" y="3015498"/>
                <a:ext cx="3717176" cy="818301"/>
              </a:xfrm>
              <a:prstGeom prst="rect">
                <a:avLst/>
              </a:prstGeom>
              <a:blipFill>
                <a:blip r:embed="rId5"/>
                <a:stretch>
                  <a:fillRect l="-2791" r="-985" b="-2985"/>
                </a:stretch>
              </a:blipFill>
            </p:spPr>
            <p:txBody>
              <a:bodyPr/>
              <a:lstStyle/>
              <a:p>
                <a:r>
                  <a:rPr lang="en-US">
                    <a:noFill/>
                  </a:rPr>
                  <a:t> </a:t>
                </a:r>
              </a:p>
            </p:txBody>
          </p:sp>
        </mc:Fallback>
      </mc:AlternateContent>
      <p:sp>
        <p:nvSpPr>
          <p:cNvPr id="13" name="Rectangle 12">
            <a:extLst>
              <a:ext uri="{FF2B5EF4-FFF2-40B4-BE49-F238E27FC236}">
                <a16:creationId xmlns:a16="http://schemas.microsoft.com/office/drawing/2014/main" id="{469A3D84-47FB-48F1-9CAF-0A7AFDBA1FE5}"/>
              </a:ext>
            </a:extLst>
          </p:cNvPr>
          <p:cNvSpPr/>
          <p:nvPr/>
        </p:nvSpPr>
        <p:spPr>
          <a:xfrm>
            <a:off x="2540977" y="4399841"/>
            <a:ext cx="3038011" cy="369332"/>
          </a:xfrm>
          <a:prstGeom prst="rect">
            <a:avLst/>
          </a:prstGeom>
        </p:spPr>
        <p:txBody>
          <a:bodyPr wrap="none">
            <a:spAutoFit/>
          </a:bodyPr>
          <a:lstStyle/>
          <a:p>
            <a:r>
              <a:rPr lang="en-US" dirty="0">
                <a:solidFill>
                  <a:srgbClr val="0070C0"/>
                </a:solidFill>
                <a:latin typeface="Times New Roman" panose="02020603050405020304" pitchFamily="18" charset="0"/>
                <a:cs typeface="Times New Roman" panose="02020603050405020304" pitchFamily="18" charset="0"/>
              </a:rPr>
              <a:t>4. Predictive Ratio Risk (PRR)</a:t>
            </a:r>
          </a:p>
        </p:txBody>
      </p:sp>
      <mc:AlternateContent xmlns:mc="http://schemas.openxmlformats.org/markup-compatibility/2006" xmlns:a14="http://schemas.microsoft.com/office/drawing/2010/main">
        <mc:Choice Requires="a14">
          <p:sp>
            <p:nvSpPr>
              <p:cNvPr id="15" name="TextBox 14">
                <a:extLst>
                  <a:ext uri="{FF2B5EF4-FFF2-40B4-BE49-F238E27FC236}">
                    <a16:creationId xmlns:a16="http://schemas.microsoft.com/office/drawing/2014/main" id="{8DDC490B-B2BC-4BA6-AD16-98C14AA59961}"/>
                  </a:ext>
                </a:extLst>
              </p:cNvPr>
              <p:cNvSpPr txBox="1"/>
              <p:nvPr/>
            </p:nvSpPr>
            <p:spPr>
              <a:xfrm>
                <a:off x="2790695" y="4768675"/>
                <a:ext cx="3058007" cy="1372299"/>
              </a:xfrm>
              <a:prstGeom prst="rect">
                <a:avLst/>
              </a:prstGeom>
              <a:noFill/>
            </p:spPr>
            <p:txBody>
              <a:bodyPr wrap="square" lIns="0" tIns="0" rIns="0" bIns="0" rtlCol="0">
                <a:spAutoFit/>
              </a:bodyPr>
              <a:lstStyle/>
              <a:p>
                <a14:m>
                  <m:oMath xmlns:m="http://schemas.openxmlformats.org/officeDocument/2006/math">
                    <m:r>
                      <m:rPr>
                        <m:nor/>
                      </m:rPr>
                      <a:rPr lang="en-US">
                        <a:latin typeface="Times New Roman" panose="02020603050405020304" pitchFamily="18" charset="0"/>
                        <a:cs typeface="Times New Roman" panose="02020603050405020304" pitchFamily="18" charset="0"/>
                      </a:rPr>
                      <m:t>penalizes</m:t>
                    </m:r>
                    <m:r>
                      <m:rPr>
                        <m:nor/>
                      </m:rPr>
                      <a:rPr lang="en-US">
                        <a:latin typeface="Times New Roman" panose="02020603050405020304" pitchFamily="18" charset="0"/>
                        <a:cs typeface="Times New Roman" panose="02020603050405020304" pitchFamily="18" charset="0"/>
                      </a:rPr>
                      <m:t> </m:t>
                    </m:r>
                    <m:r>
                      <m:rPr>
                        <m:nor/>
                      </m:rPr>
                      <a:rPr lang="en-US">
                        <a:latin typeface="Times New Roman" panose="02020603050405020304" pitchFamily="18" charset="0"/>
                        <a:cs typeface="Times New Roman" panose="02020603050405020304" pitchFamily="18" charset="0"/>
                      </a:rPr>
                      <m:t>the</m:t>
                    </m:r>
                    <m:r>
                      <m:rPr>
                        <m:nor/>
                      </m:rPr>
                      <a:rPr lang="en-US">
                        <a:latin typeface="Times New Roman" panose="02020603050405020304" pitchFamily="18" charset="0"/>
                        <a:cs typeface="Times New Roman" panose="02020603050405020304" pitchFamily="18" charset="0"/>
                      </a:rPr>
                      <m:t> </m:t>
                    </m:r>
                    <m:r>
                      <m:rPr>
                        <m:nor/>
                      </m:rPr>
                      <a:rPr lang="en-US">
                        <a:latin typeface="Times New Roman" panose="02020603050405020304" pitchFamily="18" charset="0"/>
                        <a:cs typeface="Times New Roman" panose="02020603050405020304" pitchFamily="18" charset="0"/>
                      </a:rPr>
                      <m:t>difference</m:t>
                    </m:r>
                    <m:r>
                      <m:rPr>
                        <m:nor/>
                      </m:rPr>
                      <a:rPr lang="en-US">
                        <a:latin typeface="Times New Roman" panose="02020603050405020304" pitchFamily="18" charset="0"/>
                        <a:cs typeface="Times New Roman" panose="02020603050405020304" pitchFamily="18" charset="0"/>
                      </a:rPr>
                      <m:t> </m:t>
                    </m:r>
                    <m:r>
                      <m:rPr>
                        <m:nor/>
                      </m:rPr>
                      <a:rPr lang="en-US">
                        <a:latin typeface="Times New Roman" panose="02020603050405020304" pitchFamily="18" charset="0"/>
                        <a:cs typeface="Times New Roman" panose="02020603050405020304" pitchFamily="18" charset="0"/>
                      </a:rPr>
                      <m:t>between</m:t>
                    </m:r>
                    <m:r>
                      <m:rPr>
                        <m:nor/>
                      </m:rPr>
                      <a:rPr lang="en-US">
                        <a:latin typeface="Times New Roman" panose="02020603050405020304" pitchFamily="18" charset="0"/>
                        <a:cs typeface="Times New Roman" panose="02020603050405020304" pitchFamily="18" charset="0"/>
                      </a:rPr>
                      <m:t> </m:t>
                    </m:r>
                    <m:r>
                      <m:rPr>
                        <m:nor/>
                      </m:rPr>
                      <a:rPr lang="en-US">
                        <a:latin typeface="Times New Roman" panose="02020603050405020304" pitchFamily="18" charset="0"/>
                        <a:cs typeface="Times New Roman" panose="02020603050405020304" pitchFamily="18" charset="0"/>
                      </a:rPr>
                      <m:t>the</m:t>
                    </m:r>
                    <m:r>
                      <m:rPr>
                        <m:nor/>
                      </m:rPr>
                      <a:rPr lang="en-US">
                        <a:latin typeface="Times New Roman" panose="02020603050405020304" pitchFamily="18" charset="0"/>
                        <a:cs typeface="Times New Roman" panose="02020603050405020304" pitchFamily="18" charset="0"/>
                      </a:rPr>
                      <m:t> </m:t>
                    </m:r>
                    <m:r>
                      <m:rPr>
                        <m:nor/>
                      </m:rPr>
                      <a:rPr lang="en-US">
                        <a:latin typeface="Times New Roman" panose="02020603050405020304" pitchFamily="18" charset="0"/>
                        <a:cs typeface="Times New Roman" panose="02020603050405020304" pitchFamily="18" charset="0"/>
                      </a:rPr>
                      <m:t>predicted</m:t>
                    </m:r>
                    <m:r>
                      <m:rPr>
                        <m:nor/>
                      </m:rPr>
                      <a:rPr lang="en-US">
                        <a:latin typeface="Times New Roman" panose="02020603050405020304" pitchFamily="18" charset="0"/>
                        <a:cs typeface="Times New Roman" panose="02020603050405020304" pitchFamily="18" charset="0"/>
                      </a:rPr>
                      <m:t> </m:t>
                    </m:r>
                    <m:r>
                      <m:rPr>
                        <m:nor/>
                      </m:rPr>
                      <a:rPr lang="en-US">
                        <a:latin typeface="Times New Roman" panose="02020603050405020304" pitchFamily="18" charset="0"/>
                        <a:cs typeface="Times New Roman" panose="02020603050405020304" pitchFamily="18" charset="0"/>
                      </a:rPr>
                      <m:t>and</m:t>
                    </m:r>
                    <m:r>
                      <m:rPr>
                        <m:nor/>
                      </m:rPr>
                      <a:rPr lang="en-US">
                        <a:latin typeface="Times New Roman" panose="02020603050405020304" pitchFamily="18" charset="0"/>
                        <a:cs typeface="Times New Roman" panose="02020603050405020304" pitchFamily="18" charset="0"/>
                      </a:rPr>
                      <m:t> </m:t>
                    </m:r>
                    <m:r>
                      <m:rPr>
                        <m:nor/>
                      </m:rPr>
                      <a:rPr lang="en-US">
                        <a:latin typeface="Times New Roman" panose="02020603050405020304" pitchFamily="18" charset="0"/>
                        <a:cs typeface="Times New Roman" panose="02020603050405020304" pitchFamily="18" charset="0"/>
                      </a:rPr>
                      <m:t>actual</m:t>
                    </m:r>
                    <m:r>
                      <m:rPr>
                        <m:nor/>
                      </m:rPr>
                      <a:rPr lang="en-US">
                        <a:latin typeface="Times New Roman" panose="02020603050405020304" pitchFamily="18" charset="0"/>
                        <a:cs typeface="Times New Roman" panose="02020603050405020304" pitchFamily="18" charset="0"/>
                      </a:rPr>
                      <m:t> </m:t>
                    </m:r>
                    <m:r>
                      <m:rPr>
                        <m:nor/>
                      </m:rPr>
                      <a:rPr lang="en-US">
                        <a:latin typeface="Times New Roman" panose="02020603050405020304" pitchFamily="18" charset="0"/>
                        <a:cs typeface="Times New Roman" panose="02020603050405020304" pitchFamily="18" charset="0"/>
                      </a:rPr>
                      <m:t>number</m:t>
                    </m:r>
                    <m:r>
                      <m:rPr>
                        <m:nor/>
                      </m:rPr>
                      <a:rPr lang="en-US">
                        <a:latin typeface="Times New Roman" panose="02020603050405020304" pitchFamily="18" charset="0"/>
                        <a:cs typeface="Times New Roman" panose="02020603050405020304" pitchFamily="18" charset="0"/>
                      </a:rPr>
                      <m:t> </m:t>
                    </m:r>
                    <m:r>
                      <m:rPr>
                        <m:nor/>
                      </m:rPr>
                      <a:rPr lang="en-US">
                        <a:latin typeface="Times New Roman" panose="02020603050405020304" pitchFamily="18" charset="0"/>
                        <a:cs typeface="Times New Roman" panose="02020603050405020304" pitchFamily="18" charset="0"/>
                      </a:rPr>
                      <m:t>of</m:t>
                    </m:r>
                    <m:r>
                      <m:rPr>
                        <m:nor/>
                      </m:rPr>
                      <a:rPr lang="en-US">
                        <a:latin typeface="Times New Roman" panose="02020603050405020304" pitchFamily="18" charset="0"/>
                        <a:cs typeface="Times New Roman" panose="02020603050405020304" pitchFamily="18" charset="0"/>
                      </a:rPr>
                      <m:t> </m:t>
                    </m:r>
                    <m:r>
                      <m:rPr>
                        <m:nor/>
                      </m:rPr>
                      <a:rPr lang="en-US">
                        <a:latin typeface="Times New Roman" panose="02020603050405020304" pitchFamily="18" charset="0"/>
                        <a:cs typeface="Times New Roman" panose="02020603050405020304" pitchFamily="18" charset="0"/>
                      </a:rPr>
                      <m:t>defects</m:t>
                    </m:r>
                  </m:oMath>
                </a14:m>
                <a:r>
                  <a:rPr lang="en-US" dirty="0">
                    <a:latin typeface="Times New Roman" panose="02020603050405020304" pitchFamily="18" charset="0"/>
                    <a:cs typeface="Times New Roman" panose="02020603050405020304" pitchFamily="18" charset="0"/>
                  </a:rPr>
                  <a:t>, where underestimation is penalized more than overestimation</a:t>
                </a:r>
              </a:p>
            </p:txBody>
          </p:sp>
        </mc:Choice>
        <mc:Fallback xmlns="">
          <p:sp>
            <p:nvSpPr>
              <p:cNvPr id="15" name="TextBox 14">
                <a:extLst>
                  <a:ext uri="{FF2B5EF4-FFF2-40B4-BE49-F238E27FC236}">
                    <a16:creationId xmlns:a16="http://schemas.microsoft.com/office/drawing/2014/main" id="{8DDC490B-B2BC-4BA6-AD16-98C14AA59961}"/>
                  </a:ext>
                </a:extLst>
              </p:cNvPr>
              <p:cNvSpPr txBox="1">
                <a:spLocks noRot="1" noChangeAspect="1" noMove="1" noResize="1" noEditPoints="1" noAdjustHandles="1" noChangeArrowheads="1" noChangeShapeType="1" noTextEdit="1"/>
              </p:cNvSpPr>
              <p:nvPr/>
            </p:nvSpPr>
            <p:spPr>
              <a:xfrm>
                <a:off x="2790695" y="4768675"/>
                <a:ext cx="3058007" cy="1372299"/>
              </a:xfrm>
              <a:prstGeom prst="rect">
                <a:avLst/>
              </a:prstGeom>
              <a:blipFill>
                <a:blip r:embed="rId6"/>
                <a:stretch>
                  <a:fillRect l="-4790" r="-998" b="-9778"/>
                </a:stretch>
              </a:blipFill>
            </p:spPr>
            <p:txBody>
              <a:bodyPr/>
              <a:lstStyle/>
              <a:p>
                <a:r>
                  <a:rPr lang="en-US">
                    <a:noFill/>
                  </a:rPr>
                  <a:t> </a:t>
                </a:r>
              </a:p>
            </p:txBody>
          </p:sp>
        </mc:Fallback>
      </mc:AlternateContent>
      <p:sp>
        <p:nvSpPr>
          <p:cNvPr id="16" name="Rectangle 15">
            <a:extLst>
              <a:ext uri="{FF2B5EF4-FFF2-40B4-BE49-F238E27FC236}">
                <a16:creationId xmlns:a16="http://schemas.microsoft.com/office/drawing/2014/main" id="{89EE1D33-23A5-4960-9DBB-1215AD0BCB70}"/>
              </a:ext>
            </a:extLst>
          </p:cNvPr>
          <p:cNvSpPr/>
          <p:nvPr/>
        </p:nvSpPr>
        <p:spPr>
          <a:xfrm>
            <a:off x="6023708" y="4406123"/>
            <a:ext cx="2467342" cy="369332"/>
          </a:xfrm>
          <a:prstGeom prst="rect">
            <a:avLst/>
          </a:prstGeom>
        </p:spPr>
        <p:txBody>
          <a:bodyPr wrap="none">
            <a:spAutoFit/>
          </a:bodyPr>
          <a:lstStyle/>
          <a:p>
            <a:r>
              <a:rPr lang="en-US" dirty="0">
                <a:solidFill>
                  <a:srgbClr val="0070C0"/>
                </a:solidFill>
                <a:latin typeface="Times New Roman" panose="02020603050405020304" pitchFamily="18" charset="0"/>
                <a:cs typeface="Times New Roman" panose="02020603050405020304" pitchFamily="18" charset="0"/>
              </a:rPr>
              <a:t>5. Predictive Power (PP)</a:t>
            </a:r>
          </a:p>
        </p:txBody>
      </p:sp>
      <mc:AlternateContent xmlns:mc="http://schemas.openxmlformats.org/markup-compatibility/2006" xmlns:a14="http://schemas.microsoft.com/office/drawing/2010/main">
        <mc:Choice Requires="a14">
          <p:sp>
            <p:nvSpPr>
              <p:cNvPr id="17" name="TextBox 16">
                <a:extLst>
                  <a:ext uri="{FF2B5EF4-FFF2-40B4-BE49-F238E27FC236}">
                    <a16:creationId xmlns:a16="http://schemas.microsoft.com/office/drawing/2014/main" id="{1DA1C01D-E85E-412C-B4BB-3A4D0D69D21B}"/>
                  </a:ext>
                </a:extLst>
              </p:cNvPr>
              <p:cNvSpPr txBox="1"/>
              <p:nvPr/>
            </p:nvSpPr>
            <p:spPr>
              <a:xfrm>
                <a:off x="6205920" y="4775455"/>
                <a:ext cx="3079482" cy="1095300"/>
              </a:xfrm>
              <a:prstGeom prst="rect">
                <a:avLst/>
              </a:prstGeom>
              <a:noFill/>
            </p:spPr>
            <p:txBody>
              <a:bodyPr wrap="square" lIns="0" tIns="0" rIns="0" bIns="0" rtlCol="0">
                <a:spAutoFit/>
              </a:bodyPr>
              <a:lstStyle/>
              <a:p>
                <a14:m>
                  <m:oMath xmlns:m="http://schemas.openxmlformats.org/officeDocument/2006/math">
                    <m:r>
                      <m:rPr>
                        <m:nor/>
                      </m:rPr>
                      <a:rPr lang="en-US">
                        <a:latin typeface="Times New Roman" panose="02020603050405020304" pitchFamily="18" charset="0"/>
                        <a:cs typeface="Times New Roman" panose="02020603050405020304" pitchFamily="18" charset="0"/>
                      </a:rPr>
                      <m:t>the</m:t>
                    </m:r>
                    <m:r>
                      <m:rPr>
                        <m:nor/>
                      </m:rPr>
                      <a:rPr lang="en-US">
                        <a:latin typeface="Times New Roman" panose="02020603050405020304" pitchFamily="18" charset="0"/>
                        <a:cs typeface="Times New Roman" panose="02020603050405020304" pitchFamily="18" charset="0"/>
                      </a:rPr>
                      <m:t> </m:t>
                    </m:r>
                    <m:r>
                      <m:rPr>
                        <m:nor/>
                      </m:rPr>
                      <a:rPr lang="en-US">
                        <a:latin typeface="Times New Roman" panose="02020603050405020304" pitchFamily="18" charset="0"/>
                        <a:cs typeface="Times New Roman" panose="02020603050405020304" pitchFamily="18" charset="0"/>
                      </a:rPr>
                      <m:t>error</m:t>
                    </m:r>
                    <m:r>
                      <m:rPr>
                        <m:nor/>
                      </m:rPr>
                      <a:rPr lang="en-US" b="0" i="0" smtClean="0">
                        <a:latin typeface="Times New Roman" panose="02020603050405020304" pitchFamily="18" charset="0"/>
                        <a:cs typeface="Times New Roman" panose="02020603050405020304" pitchFamily="18" charset="0"/>
                      </a:rPr>
                      <m:t> </m:t>
                    </m:r>
                    <m:r>
                      <m:rPr>
                        <m:nor/>
                      </m:rPr>
                      <a:rPr lang="en-US" b="0" i="0" smtClean="0">
                        <a:latin typeface="Times New Roman" panose="02020603050405020304" pitchFamily="18" charset="0"/>
                        <a:cs typeface="Times New Roman" panose="02020603050405020304" pitchFamily="18" charset="0"/>
                      </a:rPr>
                      <m:t>of</m:t>
                    </m:r>
                    <m:r>
                      <m:rPr>
                        <m:nor/>
                      </m:rPr>
                      <a:rPr lang="en-US" b="0" i="0" smtClean="0">
                        <a:latin typeface="Times New Roman" panose="02020603050405020304" pitchFamily="18" charset="0"/>
                        <a:cs typeface="Times New Roman" panose="02020603050405020304" pitchFamily="18" charset="0"/>
                      </a:rPr>
                      <m:t> </m:t>
                    </m:r>
                    <m:r>
                      <m:rPr>
                        <m:nor/>
                      </m:rPr>
                      <a:rPr lang="en-US">
                        <a:latin typeface="Times New Roman" panose="02020603050405020304" pitchFamily="18" charset="0"/>
                        <a:cs typeface="Times New Roman" panose="02020603050405020304" pitchFamily="18" charset="0"/>
                      </a:rPr>
                      <m:t>distance</m:t>
                    </m:r>
                    <m:r>
                      <m:rPr>
                        <m:nor/>
                      </m:rPr>
                      <a:rPr lang="en-US">
                        <a:latin typeface="Times New Roman" panose="02020603050405020304" pitchFamily="18" charset="0"/>
                        <a:cs typeface="Times New Roman" panose="02020603050405020304" pitchFamily="18" charset="0"/>
                      </a:rPr>
                      <m:t> </m:t>
                    </m:r>
                    <m:r>
                      <m:rPr>
                        <m:nor/>
                      </m:rPr>
                      <a:rPr lang="en-US">
                        <a:latin typeface="Times New Roman" panose="02020603050405020304" pitchFamily="18" charset="0"/>
                        <a:cs typeface="Times New Roman" panose="02020603050405020304" pitchFamily="18" charset="0"/>
                      </a:rPr>
                      <m:t>between</m:t>
                    </m:r>
                    <m:r>
                      <m:rPr>
                        <m:nor/>
                      </m:rPr>
                      <a:rPr lang="en-US">
                        <a:latin typeface="Times New Roman" panose="02020603050405020304" pitchFamily="18" charset="0"/>
                        <a:cs typeface="Times New Roman" panose="02020603050405020304" pitchFamily="18" charset="0"/>
                      </a:rPr>
                      <m:t> </m:t>
                    </m:r>
                    <m:r>
                      <m:rPr>
                        <m:nor/>
                      </m:rPr>
                      <a:rPr lang="en-US">
                        <a:latin typeface="Times New Roman" panose="02020603050405020304" pitchFamily="18" charset="0"/>
                        <a:cs typeface="Times New Roman" panose="02020603050405020304" pitchFamily="18" charset="0"/>
                      </a:rPr>
                      <m:t>the</m:t>
                    </m:r>
                    <m:r>
                      <m:rPr>
                        <m:nor/>
                      </m:rPr>
                      <a:rPr lang="en-US">
                        <a:latin typeface="Times New Roman" panose="02020603050405020304" pitchFamily="18" charset="0"/>
                        <a:cs typeface="Times New Roman" panose="02020603050405020304" pitchFamily="18" charset="0"/>
                      </a:rPr>
                      <m:t> </m:t>
                    </m:r>
                    <m:r>
                      <m:rPr>
                        <m:nor/>
                      </m:rPr>
                      <a:rPr lang="en-US">
                        <a:latin typeface="Times New Roman" panose="02020603050405020304" pitchFamily="18" charset="0"/>
                        <a:cs typeface="Times New Roman" panose="02020603050405020304" pitchFamily="18" charset="0"/>
                      </a:rPr>
                      <m:t>estimated</m:t>
                    </m:r>
                    <m:r>
                      <m:rPr>
                        <m:nor/>
                      </m:rPr>
                      <a:rPr lang="en-US">
                        <a:latin typeface="Times New Roman" panose="02020603050405020304" pitchFamily="18" charset="0"/>
                        <a:cs typeface="Times New Roman" panose="02020603050405020304" pitchFamily="18" charset="0"/>
                      </a:rPr>
                      <m:t> </m:t>
                    </m:r>
                    <m:r>
                      <m:rPr>
                        <m:nor/>
                      </m:rPr>
                      <a:rPr lang="en-US">
                        <a:latin typeface="Times New Roman" panose="02020603050405020304" pitchFamily="18" charset="0"/>
                        <a:cs typeface="Times New Roman" panose="02020603050405020304" pitchFamily="18" charset="0"/>
                      </a:rPr>
                      <m:t>and</m:t>
                    </m:r>
                    <m:r>
                      <m:rPr>
                        <m:nor/>
                      </m:rPr>
                      <a:rPr lang="en-US">
                        <a:latin typeface="Times New Roman" panose="02020603050405020304" pitchFamily="18" charset="0"/>
                        <a:cs typeface="Times New Roman" panose="02020603050405020304" pitchFamily="18" charset="0"/>
                      </a:rPr>
                      <m:t> </m:t>
                    </m:r>
                    <m:r>
                      <m:rPr>
                        <m:nor/>
                      </m:rPr>
                      <a:rPr lang="en-US">
                        <a:latin typeface="Times New Roman" panose="02020603050405020304" pitchFamily="18" charset="0"/>
                        <a:cs typeface="Times New Roman" panose="02020603050405020304" pitchFamily="18" charset="0"/>
                      </a:rPr>
                      <m:t>actual</m:t>
                    </m:r>
                    <m:r>
                      <m:rPr>
                        <m:nor/>
                      </m:rPr>
                      <a:rPr lang="en-US">
                        <a:latin typeface="Times New Roman" panose="02020603050405020304" pitchFamily="18" charset="0"/>
                        <a:cs typeface="Times New Roman" panose="02020603050405020304" pitchFamily="18" charset="0"/>
                      </a:rPr>
                      <m:t> </m:t>
                    </m:r>
                    <m:r>
                      <m:rPr>
                        <m:nor/>
                      </m:rPr>
                      <a:rPr lang="en-US">
                        <a:latin typeface="Times New Roman" panose="02020603050405020304" pitchFamily="18" charset="0"/>
                        <a:cs typeface="Times New Roman" panose="02020603050405020304" pitchFamily="18" charset="0"/>
                      </a:rPr>
                      <m:t>number</m:t>
                    </m:r>
                    <m:r>
                      <m:rPr>
                        <m:nor/>
                      </m:rPr>
                      <a:rPr lang="en-US">
                        <a:latin typeface="Times New Roman" panose="02020603050405020304" pitchFamily="18" charset="0"/>
                        <a:cs typeface="Times New Roman" panose="02020603050405020304" pitchFamily="18" charset="0"/>
                      </a:rPr>
                      <m:t> </m:t>
                    </m:r>
                    <m:r>
                      <m:rPr>
                        <m:nor/>
                      </m:rPr>
                      <a:rPr lang="en-US">
                        <a:latin typeface="Times New Roman" panose="02020603050405020304" pitchFamily="18" charset="0"/>
                        <a:cs typeface="Times New Roman" panose="02020603050405020304" pitchFamily="18" charset="0"/>
                      </a:rPr>
                      <m:t>of</m:t>
                    </m:r>
                    <m:r>
                      <m:rPr>
                        <m:nor/>
                      </m:rPr>
                      <a:rPr lang="en-US">
                        <a:latin typeface="Times New Roman" panose="02020603050405020304" pitchFamily="18" charset="0"/>
                        <a:cs typeface="Times New Roman" panose="02020603050405020304" pitchFamily="18" charset="0"/>
                      </a:rPr>
                      <m:t> </m:t>
                    </m:r>
                    <m:r>
                      <m:rPr>
                        <m:nor/>
                      </m:rPr>
                      <a:rPr lang="en-US">
                        <a:latin typeface="Times New Roman" panose="02020603050405020304" pitchFamily="18" charset="0"/>
                        <a:cs typeface="Times New Roman" panose="02020603050405020304" pitchFamily="18" charset="0"/>
                      </a:rPr>
                      <m:t>defects</m:t>
                    </m:r>
                    <m:r>
                      <m:rPr>
                        <m:nor/>
                      </m:rPr>
                      <a:rPr lang="en-US" b="0" i="0" smtClean="0">
                        <a:latin typeface="Times New Roman" panose="02020603050405020304" pitchFamily="18" charset="0"/>
                        <a:cs typeface="Times New Roman" panose="02020603050405020304" pitchFamily="18" charset="0"/>
                      </a:rPr>
                      <m:t> </m:t>
                    </m:r>
                    <m:r>
                      <m:rPr>
                        <m:nor/>
                      </m:rPr>
                      <a:rPr lang="en-US" b="0" i="0" smtClean="0">
                        <a:latin typeface="Times New Roman" panose="02020603050405020304" pitchFamily="18" charset="0"/>
                        <a:cs typeface="Times New Roman" panose="02020603050405020304" pitchFamily="18" charset="0"/>
                      </a:rPr>
                      <m:t>and</m:t>
                    </m:r>
                  </m:oMath>
                </a14:m>
                <a:r>
                  <a:rPr lang="en-US" dirty="0">
                    <a:solidFill>
                      <a:schemeClr val="tx1"/>
                    </a:solidFill>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penalizes overestimation</a:t>
                </a:r>
                <a:endParaRPr lang="en-US" dirty="0">
                  <a:solidFill>
                    <a:schemeClr val="tx1"/>
                  </a:solidFill>
                  <a:latin typeface="Times New Roman" panose="02020603050405020304" pitchFamily="18" charset="0"/>
                  <a:cs typeface="Times New Roman" panose="02020603050405020304" pitchFamily="18" charset="0"/>
                </a:endParaRPr>
              </a:p>
            </p:txBody>
          </p:sp>
        </mc:Choice>
        <mc:Fallback xmlns="">
          <p:sp>
            <p:nvSpPr>
              <p:cNvPr id="17" name="TextBox 16">
                <a:extLst>
                  <a:ext uri="{FF2B5EF4-FFF2-40B4-BE49-F238E27FC236}">
                    <a16:creationId xmlns:a16="http://schemas.microsoft.com/office/drawing/2014/main" id="{1DA1C01D-E85E-412C-B4BB-3A4D0D69D21B}"/>
                  </a:ext>
                </a:extLst>
              </p:cNvPr>
              <p:cNvSpPr txBox="1">
                <a:spLocks noRot="1" noChangeAspect="1" noMove="1" noResize="1" noEditPoints="1" noAdjustHandles="1" noChangeArrowheads="1" noChangeShapeType="1" noTextEdit="1"/>
              </p:cNvSpPr>
              <p:nvPr/>
            </p:nvSpPr>
            <p:spPr>
              <a:xfrm>
                <a:off x="6205920" y="4775455"/>
                <a:ext cx="3079482" cy="1095300"/>
              </a:xfrm>
              <a:prstGeom prst="rect">
                <a:avLst/>
              </a:prstGeom>
              <a:blipFill>
                <a:blip r:embed="rId7"/>
                <a:stretch>
                  <a:fillRect l="-4554" r="-198" b="-12222"/>
                </a:stretch>
              </a:blipFill>
            </p:spPr>
            <p:txBody>
              <a:bodyPr/>
              <a:lstStyle/>
              <a:p>
                <a:r>
                  <a:rPr lang="en-US">
                    <a:noFill/>
                  </a:rPr>
                  <a:t> </a:t>
                </a:r>
              </a:p>
            </p:txBody>
          </p:sp>
        </mc:Fallback>
      </mc:AlternateContent>
      <p:cxnSp>
        <p:nvCxnSpPr>
          <p:cNvPr id="19" name="Straight Connector 18">
            <a:extLst>
              <a:ext uri="{FF2B5EF4-FFF2-40B4-BE49-F238E27FC236}">
                <a16:creationId xmlns:a16="http://schemas.microsoft.com/office/drawing/2014/main" id="{3A2D3C1A-321B-442F-980A-50D2A573CC16}"/>
              </a:ext>
            </a:extLst>
          </p:cNvPr>
          <p:cNvCxnSpPr>
            <a:cxnSpLocks/>
          </p:cNvCxnSpPr>
          <p:nvPr/>
        </p:nvCxnSpPr>
        <p:spPr>
          <a:xfrm>
            <a:off x="3416910" y="2884162"/>
            <a:ext cx="0" cy="1089676"/>
          </a:xfrm>
          <a:prstGeom prst="line">
            <a:avLst/>
          </a:prstGeom>
        </p:spPr>
        <p:style>
          <a:lnRef idx="1">
            <a:schemeClr val="dk1"/>
          </a:lnRef>
          <a:fillRef idx="0">
            <a:schemeClr val="dk1"/>
          </a:fillRef>
          <a:effectRef idx="0">
            <a:schemeClr val="dk1"/>
          </a:effectRef>
          <a:fontRef idx="minor">
            <a:schemeClr val="tx1"/>
          </a:fontRef>
        </p:style>
      </p:cxnSp>
      <p:cxnSp>
        <p:nvCxnSpPr>
          <p:cNvPr id="20" name="Straight Connector 19">
            <a:extLst>
              <a:ext uri="{FF2B5EF4-FFF2-40B4-BE49-F238E27FC236}">
                <a16:creationId xmlns:a16="http://schemas.microsoft.com/office/drawing/2014/main" id="{5E7338F7-6438-4F63-AB97-77FBFC62060F}"/>
              </a:ext>
            </a:extLst>
          </p:cNvPr>
          <p:cNvCxnSpPr/>
          <p:nvPr/>
        </p:nvCxnSpPr>
        <p:spPr>
          <a:xfrm>
            <a:off x="7753423" y="2872294"/>
            <a:ext cx="0" cy="1089676"/>
          </a:xfrm>
          <a:prstGeom prst="line">
            <a:avLst/>
          </a:prstGeom>
        </p:spPr>
        <p:style>
          <a:lnRef idx="1">
            <a:schemeClr val="dk1"/>
          </a:lnRef>
          <a:fillRef idx="0">
            <a:schemeClr val="dk1"/>
          </a:fillRef>
          <a:effectRef idx="0">
            <a:schemeClr val="dk1"/>
          </a:effectRef>
          <a:fontRef idx="minor">
            <a:schemeClr val="tx1"/>
          </a:fontRef>
        </p:style>
      </p:cxnSp>
      <p:cxnSp>
        <p:nvCxnSpPr>
          <p:cNvPr id="21" name="Straight Connector 20">
            <a:extLst>
              <a:ext uri="{FF2B5EF4-FFF2-40B4-BE49-F238E27FC236}">
                <a16:creationId xmlns:a16="http://schemas.microsoft.com/office/drawing/2014/main" id="{3D461620-8CEB-4E9E-B04D-D5F5E0F40BC4}"/>
              </a:ext>
            </a:extLst>
          </p:cNvPr>
          <p:cNvCxnSpPr/>
          <p:nvPr/>
        </p:nvCxnSpPr>
        <p:spPr>
          <a:xfrm>
            <a:off x="5936205" y="4590789"/>
            <a:ext cx="0" cy="1089676"/>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7173511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E93B1F-084A-4A84-A20A-7D9B2B23E179}"/>
              </a:ext>
            </a:extLst>
          </p:cNvPr>
          <p:cNvSpPr>
            <a:spLocks noGrp="1"/>
          </p:cNvSpPr>
          <p:nvPr>
            <p:ph type="title"/>
          </p:nvPr>
        </p:nvSpPr>
        <p:spPr>
          <a:xfrm>
            <a:off x="687371" y="3683523"/>
            <a:ext cx="10515600" cy="1325563"/>
          </a:xfrm>
        </p:spPr>
        <p:txBody>
          <a:bodyPr>
            <a:noAutofit/>
          </a:bodyPr>
          <a:lstStyle/>
          <a:p>
            <a:r>
              <a:rPr lang="en-US" sz="2800" dirty="0">
                <a:latin typeface="Times New Roman" panose="02020603050405020304" pitchFamily="18" charset="0"/>
                <a:cs typeface="Times New Roman" panose="02020603050405020304" pitchFamily="18" charset="0"/>
              </a:rPr>
              <a:t>To illustrate the applicability of neural networks to covariate software defect discovery, a new data set was generated based on the DS1 data set with three covariates.</a:t>
            </a:r>
            <a:br>
              <a:rPr lang="en-US" sz="2800" dirty="0">
                <a:latin typeface="Times New Roman" panose="02020603050405020304" pitchFamily="18" charset="0"/>
                <a:cs typeface="Times New Roman" panose="02020603050405020304" pitchFamily="18" charset="0"/>
              </a:rPr>
            </a:br>
            <a:br>
              <a:rPr lang="en-US" sz="28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So, this hypothetical data includes three covariates and the correspond number of failures for each interval.</a:t>
            </a:r>
            <a:br>
              <a:rPr lang="en-US" sz="2800" dirty="0">
                <a:latin typeface="Times New Roman" panose="02020603050405020304" pitchFamily="18" charset="0"/>
                <a:cs typeface="Times New Roman" panose="02020603050405020304" pitchFamily="18" charset="0"/>
              </a:rPr>
            </a:br>
            <a:br>
              <a:rPr lang="en-US" sz="28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The generated data set used as an input for different models.</a:t>
            </a:r>
            <a:br>
              <a:rPr lang="en-US" sz="2800" dirty="0">
                <a:latin typeface="Times New Roman" panose="02020603050405020304" pitchFamily="18" charset="0"/>
                <a:cs typeface="Times New Roman" panose="02020603050405020304" pitchFamily="18" charset="0"/>
              </a:rPr>
            </a:br>
            <a:endParaRPr lang="en-US" sz="2800" dirty="0">
              <a:latin typeface="Times New Roman" panose="02020603050405020304" pitchFamily="18" charset="0"/>
              <a:cs typeface="Times New Roman" panose="02020603050405020304" pitchFamily="18" charset="0"/>
            </a:endParaRPr>
          </a:p>
        </p:txBody>
      </p:sp>
      <p:sp>
        <p:nvSpPr>
          <p:cNvPr id="3" name="Slide Number Placeholder 2">
            <a:extLst>
              <a:ext uri="{FF2B5EF4-FFF2-40B4-BE49-F238E27FC236}">
                <a16:creationId xmlns:a16="http://schemas.microsoft.com/office/drawing/2014/main" id="{FFAC9ABA-4B3C-457E-B69A-18BC9AD6441D}"/>
              </a:ext>
            </a:extLst>
          </p:cNvPr>
          <p:cNvSpPr>
            <a:spLocks noGrp="1"/>
          </p:cNvSpPr>
          <p:nvPr>
            <p:ph type="sldNum" sz="quarter" idx="12"/>
          </p:nvPr>
        </p:nvSpPr>
        <p:spPr/>
        <p:txBody>
          <a:bodyPr/>
          <a:lstStyle/>
          <a:p>
            <a:fld id="{13EB0FB4-BACF-4B64-827A-9F980E255121}" type="slidenum">
              <a:rPr lang="en-US" smtClean="0"/>
              <a:pPr/>
              <a:t>7</a:t>
            </a:fld>
            <a:endParaRPr lang="en-US"/>
          </a:p>
        </p:txBody>
      </p:sp>
      <p:sp>
        <p:nvSpPr>
          <p:cNvPr id="4" name="CaixaDeTexto 4">
            <a:extLst>
              <a:ext uri="{FF2B5EF4-FFF2-40B4-BE49-F238E27FC236}">
                <a16:creationId xmlns:a16="http://schemas.microsoft.com/office/drawing/2014/main" id="{E35C667A-C1C4-40E0-9121-3AF948276E80}"/>
              </a:ext>
            </a:extLst>
          </p:cNvPr>
          <p:cNvSpPr txBox="1"/>
          <p:nvPr/>
        </p:nvSpPr>
        <p:spPr>
          <a:xfrm>
            <a:off x="618131" y="1402277"/>
            <a:ext cx="2595582" cy="646331"/>
          </a:xfrm>
          <a:prstGeom prst="rect">
            <a:avLst/>
          </a:prstGeom>
          <a:noFill/>
        </p:spPr>
        <p:txBody>
          <a:bodyPr wrap="none" rtlCol="0">
            <a:spAutoFit/>
          </a:bodyPr>
          <a:lstStyle/>
          <a:p>
            <a:r>
              <a:rPr lang="pt-BR" sz="3600" b="1" u="sng" dirty="0">
                <a:latin typeface="Times New Roman" panose="02020603050405020304" pitchFamily="18" charset="0"/>
                <a:cs typeface="Times New Roman" panose="02020603050405020304" pitchFamily="18" charset="0"/>
              </a:rPr>
              <a:t>Illustrations</a:t>
            </a:r>
            <a:endParaRPr lang="en-US" sz="3600" b="1" u="sng"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504190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0FCE3AA-D468-44C9-AF42-0F4AE0E810DC}"/>
              </a:ext>
            </a:extLst>
          </p:cNvPr>
          <p:cNvSpPr>
            <a:spLocks noGrp="1"/>
          </p:cNvSpPr>
          <p:nvPr>
            <p:ph type="sldNum" sz="quarter" idx="12"/>
          </p:nvPr>
        </p:nvSpPr>
        <p:spPr>
          <a:xfrm>
            <a:off x="8412637" y="5932144"/>
            <a:ext cx="2743200" cy="365125"/>
          </a:xfrm>
        </p:spPr>
        <p:txBody>
          <a:bodyPr/>
          <a:lstStyle/>
          <a:p>
            <a:fld id="{13EB0FB4-BACF-4B64-827A-9F980E255121}" type="slidenum">
              <a:rPr lang="en-US" smtClean="0"/>
              <a:pPr/>
              <a:t>8</a:t>
            </a:fld>
            <a:endParaRPr lang="en-US"/>
          </a:p>
        </p:txBody>
      </p:sp>
      <p:sp>
        <p:nvSpPr>
          <p:cNvPr id="4" name="Retângulo 6">
            <a:extLst>
              <a:ext uri="{FF2B5EF4-FFF2-40B4-BE49-F238E27FC236}">
                <a16:creationId xmlns:a16="http://schemas.microsoft.com/office/drawing/2014/main" id="{F51E5BFD-C143-4D20-9593-0C3D36596BE4}"/>
              </a:ext>
            </a:extLst>
          </p:cNvPr>
          <p:cNvSpPr/>
          <p:nvPr/>
        </p:nvSpPr>
        <p:spPr>
          <a:xfrm>
            <a:off x="652386" y="1638521"/>
            <a:ext cx="3704004" cy="369332"/>
          </a:xfrm>
          <a:prstGeom prst="rect">
            <a:avLst/>
          </a:prstGeom>
        </p:spPr>
        <p:txBody>
          <a:bodyPr wrap="square">
            <a:spAutoFit/>
          </a:bodyPr>
          <a:lstStyle/>
          <a:p>
            <a:pPr algn="just"/>
            <a:r>
              <a:rPr lang="en-US" b="1" dirty="0">
                <a:latin typeface="Times New Roman" panose="02020603050405020304" pitchFamily="18" charset="0"/>
                <a:cs typeface="Times New Roman" panose="02020603050405020304" pitchFamily="18" charset="0"/>
              </a:rPr>
              <a:t>Table 1: </a:t>
            </a:r>
            <a:r>
              <a:rPr lang="en-US" dirty="0">
                <a:latin typeface="Times New Roman" panose="02020603050405020304" pitchFamily="18" charset="0"/>
                <a:cs typeface="Times New Roman" panose="02020603050405020304" pitchFamily="18" charset="0"/>
              </a:rPr>
              <a:t>Goodness of fit of measures</a:t>
            </a:r>
          </a:p>
        </p:txBody>
      </p:sp>
      <mc:AlternateContent xmlns:mc="http://schemas.openxmlformats.org/markup-compatibility/2006" xmlns:a14="http://schemas.microsoft.com/office/drawing/2010/main">
        <mc:Choice Requires="a14">
          <p:graphicFrame>
            <p:nvGraphicFramePr>
              <p:cNvPr id="5" name="Table 4">
                <a:extLst>
                  <a:ext uri="{FF2B5EF4-FFF2-40B4-BE49-F238E27FC236}">
                    <a16:creationId xmlns:a16="http://schemas.microsoft.com/office/drawing/2014/main" id="{CCBD25DD-85B1-4E44-B021-EB9521D1821D}"/>
                  </a:ext>
                </a:extLst>
              </p:cNvPr>
              <p:cNvGraphicFramePr>
                <a:graphicFrameLocks noGrp="1"/>
              </p:cNvGraphicFramePr>
              <p:nvPr>
                <p:extLst>
                  <p:ext uri="{D42A27DB-BD31-4B8C-83A1-F6EECF244321}">
                    <p14:modId xmlns:p14="http://schemas.microsoft.com/office/powerpoint/2010/main" val="903675491"/>
                  </p:ext>
                </p:extLst>
              </p:nvPr>
            </p:nvGraphicFramePr>
            <p:xfrm>
              <a:off x="810705" y="2007853"/>
              <a:ext cx="9915911" cy="2896956"/>
            </p:xfrm>
            <a:graphic>
              <a:graphicData uri="http://schemas.openxmlformats.org/drawingml/2006/table">
                <a:tbl>
                  <a:tblPr firstRow="1" bandRow="1">
                    <a:tableStyleId>{B301B821-A1FF-4177-AEE7-76D212191A09}</a:tableStyleId>
                  </a:tblPr>
                  <a:tblGrid>
                    <a:gridCol w="1666531">
                      <a:extLst>
                        <a:ext uri="{9D8B030D-6E8A-4147-A177-3AD203B41FA5}">
                          <a16:colId xmlns:a16="http://schemas.microsoft.com/office/drawing/2014/main" val="4016758371"/>
                        </a:ext>
                      </a:extLst>
                    </a:gridCol>
                    <a:gridCol w="1649876">
                      <a:extLst>
                        <a:ext uri="{9D8B030D-6E8A-4147-A177-3AD203B41FA5}">
                          <a16:colId xmlns:a16="http://schemas.microsoft.com/office/drawing/2014/main" val="1457338994"/>
                        </a:ext>
                      </a:extLst>
                    </a:gridCol>
                    <a:gridCol w="1649876">
                      <a:extLst>
                        <a:ext uri="{9D8B030D-6E8A-4147-A177-3AD203B41FA5}">
                          <a16:colId xmlns:a16="http://schemas.microsoft.com/office/drawing/2014/main" val="2385250347"/>
                        </a:ext>
                      </a:extLst>
                    </a:gridCol>
                    <a:gridCol w="1649876">
                      <a:extLst>
                        <a:ext uri="{9D8B030D-6E8A-4147-A177-3AD203B41FA5}">
                          <a16:colId xmlns:a16="http://schemas.microsoft.com/office/drawing/2014/main" val="1954144485"/>
                        </a:ext>
                      </a:extLst>
                    </a:gridCol>
                    <a:gridCol w="1649876">
                      <a:extLst>
                        <a:ext uri="{9D8B030D-6E8A-4147-A177-3AD203B41FA5}">
                          <a16:colId xmlns:a16="http://schemas.microsoft.com/office/drawing/2014/main" val="2720950384"/>
                        </a:ext>
                      </a:extLst>
                    </a:gridCol>
                    <a:gridCol w="1649876">
                      <a:extLst>
                        <a:ext uri="{9D8B030D-6E8A-4147-A177-3AD203B41FA5}">
                          <a16:colId xmlns:a16="http://schemas.microsoft.com/office/drawing/2014/main" val="3071013411"/>
                        </a:ext>
                      </a:extLst>
                    </a:gridCol>
                  </a:tblGrid>
                  <a:tr h="482826">
                    <a:tc>
                      <a:txBody>
                        <a:bodyPr/>
                        <a:lstStyle/>
                        <a:p>
                          <a:pPr algn="ctr"/>
                          <a14:m>
                            <m:oMathPara xmlns:m="http://schemas.openxmlformats.org/officeDocument/2006/math">
                              <m:oMathParaPr>
                                <m:jc m:val="left"/>
                              </m:oMathParaPr>
                              <m:oMath xmlns:m="http://schemas.openxmlformats.org/officeDocument/2006/math">
                                <m:r>
                                  <a:rPr lang="en-US" smtClean="0">
                                    <a:latin typeface="Cambria Math" panose="02040503050406030204" pitchFamily="18" charset="0"/>
                                  </a:rPr>
                                  <m:t>𝑴𝒐𝒅𝒆𝒍</m:t>
                                </m:r>
                              </m:oMath>
                            </m:oMathPara>
                          </a14:m>
                          <a:endParaRPr lang="en-US" dirty="0">
                            <a:latin typeface="Times New Roman" panose="02020603050405020304" pitchFamily="18" charset="0"/>
                            <a:cs typeface="Times New Roman" panose="02020603050405020304" pitchFamily="18" charset="0"/>
                          </a:endParaRPr>
                        </a:p>
                      </a:txBody>
                      <a:tcPr/>
                    </a:tc>
                    <a:tc>
                      <a:txBody>
                        <a:bodyPr/>
                        <a:lstStyle/>
                        <a:p>
                          <a:pPr algn="r"/>
                          <a:r>
                            <a:rPr lang="en-US" dirty="0">
                              <a:latin typeface="Times New Roman" panose="02020603050405020304" pitchFamily="18" charset="0"/>
                              <a:cs typeface="Times New Roman" panose="02020603050405020304" pitchFamily="18" charset="0"/>
                            </a:rPr>
                            <a:t>MSE</a:t>
                          </a:r>
                        </a:p>
                      </a:txBody>
                      <a:tcPr/>
                    </a:tc>
                    <a:tc>
                      <a:txBody>
                        <a:bodyPr/>
                        <a:lstStyle/>
                        <a:p>
                          <a:pPr algn="r"/>
                          <a:r>
                            <a:rPr lang="en-US" dirty="0">
                              <a:latin typeface="Times New Roman" panose="02020603050405020304" pitchFamily="18" charset="0"/>
                              <a:cs typeface="Times New Roman" panose="02020603050405020304" pitchFamily="18" charset="0"/>
                            </a:rPr>
                            <a:t>PMSE</a:t>
                          </a:r>
                        </a:p>
                      </a:txBody>
                      <a:tcPr/>
                    </a:tc>
                    <a:tc>
                      <a:txBody>
                        <a:bodyPr/>
                        <a:lstStyle/>
                        <a:p>
                          <a:pPr algn="r"/>
                          <a:r>
                            <a:rPr lang="en-US" dirty="0">
                              <a:latin typeface="Times New Roman" panose="02020603050405020304" pitchFamily="18" charset="0"/>
                              <a:cs typeface="Times New Roman" panose="02020603050405020304" pitchFamily="18" charset="0"/>
                            </a:rPr>
                            <a:t>MAPE</a:t>
                          </a:r>
                        </a:p>
                      </a:txBody>
                      <a:tcPr/>
                    </a:tc>
                    <a:tc>
                      <a:txBody>
                        <a:bodyPr/>
                        <a:lstStyle/>
                        <a:p>
                          <a:pPr algn="r"/>
                          <a:r>
                            <a:rPr lang="en-US" dirty="0">
                              <a:latin typeface="Times New Roman" panose="02020603050405020304" pitchFamily="18" charset="0"/>
                              <a:cs typeface="Times New Roman" panose="02020603050405020304" pitchFamily="18" charset="0"/>
                            </a:rPr>
                            <a:t>PRR</a:t>
                          </a:r>
                        </a:p>
                      </a:txBody>
                      <a:tcPr/>
                    </a:tc>
                    <a:tc>
                      <a:txBody>
                        <a:bodyPr/>
                        <a:lstStyle/>
                        <a:p>
                          <a:pPr algn="r"/>
                          <a:r>
                            <a:rPr lang="en-US" dirty="0">
                              <a:latin typeface="Times New Roman" panose="02020603050405020304" pitchFamily="18" charset="0"/>
                              <a:cs typeface="Times New Roman" panose="02020603050405020304" pitchFamily="18" charset="0"/>
                            </a:rPr>
                            <a:t>PP</a:t>
                          </a:r>
                        </a:p>
                      </a:txBody>
                      <a:tcPr/>
                    </a:tc>
                    <a:extLst>
                      <a:ext uri="{0D108BD9-81ED-4DB2-BD59-A6C34878D82A}">
                        <a16:rowId xmlns:a16="http://schemas.microsoft.com/office/drawing/2014/main" val="3032346939"/>
                      </a:ext>
                    </a:extLst>
                  </a:tr>
                  <a:tr h="482826">
                    <a:tc>
                      <a:txBody>
                        <a:bodyPr/>
                        <a:lstStyle/>
                        <a:p>
                          <a:r>
                            <a:rPr lang="en-US" b="1" dirty="0">
                              <a:latin typeface="Times New Roman" panose="02020603050405020304" pitchFamily="18" charset="0"/>
                              <a:cs typeface="Times New Roman" panose="02020603050405020304" pitchFamily="18" charset="0"/>
                            </a:rPr>
                            <a:t>GM</a:t>
                          </a:r>
                        </a:p>
                      </a:txBody>
                      <a:tcPr/>
                    </a:tc>
                    <a:tc>
                      <a:txBody>
                        <a:bodyPr/>
                        <a:lstStyle/>
                        <a:p>
                          <a:pPr algn="r"/>
                          <a:r>
                            <a:rPr lang="en-US" sz="1800" kern="1200" dirty="0">
                              <a:effectLst/>
                              <a:latin typeface="Times New Roman" panose="02020603050405020304" pitchFamily="18" charset="0"/>
                              <a:cs typeface="Times New Roman" panose="02020603050405020304" pitchFamily="18" charset="0"/>
                            </a:rPr>
                            <a:t>10411.0</a:t>
                          </a:r>
                          <a:endParaRPr lang="en-US" dirty="0">
                            <a:latin typeface="Times New Roman" panose="02020603050405020304" pitchFamily="18" charset="0"/>
                            <a:cs typeface="Times New Roman" panose="02020603050405020304" pitchFamily="18" charset="0"/>
                          </a:endParaRPr>
                        </a:p>
                      </a:txBody>
                      <a:tcPr/>
                    </a:tc>
                    <a:tc>
                      <a:txBody>
                        <a:bodyPr/>
                        <a:lstStyle/>
                        <a:p>
                          <a:pPr algn="r"/>
                          <a:r>
                            <a:rPr lang="en-US" sz="1800" kern="1200" dirty="0">
                              <a:effectLst/>
                              <a:latin typeface="Times New Roman" panose="02020603050405020304" pitchFamily="18" charset="0"/>
                              <a:cs typeface="Times New Roman" panose="02020603050405020304" pitchFamily="18" charset="0"/>
                            </a:rPr>
                            <a:t>904.7</a:t>
                          </a:r>
                          <a:endParaRPr lang="en-US" dirty="0">
                            <a:latin typeface="Times New Roman" panose="02020603050405020304" pitchFamily="18" charset="0"/>
                            <a:cs typeface="Times New Roman" panose="02020603050405020304" pitchFamily="18" charset="0"/>
                          </a:endParaRPr>
                        </a:p>
                      </a:txBody>
                      <a:tcPr/>
                    </a:tc>
                    <a:tc>
                      <a:txBody>
                        <a:bodyPr/>
                        <a:lstStyle/>
                        <a:p>
                          <a:pPr algn="r"/>
                          <a:r>
                            <a:rPr lang="en-US" sz="1800" kern="1200" dirty="0">
                              <a:effectLst/>
                              <a:latin typeface="Times New Roman" panose="02020603050405020304" pitchFamily="18" charset="0"/>
                              <a:cs typeface="Times New Roman" panose="02020603050405020304" pitchFamily="18" charset="0"/>
                            </a:rPr>
                            <a:t>5.6</a:t>
                          </a:r>
                          <a:endParaRPr lang="en-US" dirty="0">
                            <a:latin typeface="Times New Roman" panose="02020603050405020304" pitchFamily="18" charset="0"/>
                            <a:cs typeface="Times New Roman" panose="02020603050405020304" pitchFamily="18" charset="0"/>
                          </a:endParaRPr>
                        </a:p>
                      </a:txBody>
                      <a:tcPr/>
                    </a:tc>
                    <a:tc>
                      <a:txBody>
                        <a:bodyPr/>
                        <a:lstStyle/>
                        <a:p>
                          <a:pPr algn="r"/>
                          <a:r>
                            <a:rPr lang="en-US" sz="1800" kern="1200" dirty="0">
                              <a:effectLst/>
                              <a:latin typeface="Times New Roman" panose="02020603050405020304" pitchFamily="18" charset="0"/>
                              <a:cs typeface="Times New Roman" panose="02020603050405020304" pitchFamily="18" charset="0"/>
                            </a:rPr>
                            <a:t>0.0019</a:t>
                          </a:r>
                          <a:endParaRPr lang="en-US" dirty="0">
                            <a:latin typeface="Times New Roman" panose="02020603050405020304" pitchFamily="18" charset="0"/>
                            <a:cs typeface="Times New Roman" panose="02020603050405020304" pitchFamily="18" charset="0"/>
                          </a:endParaRPr>
                        </a:p>
                      </a:txBody>
                      <a:tcPr/>
                    </a:tc>
                    <a:tc>
                      <a:txBody>
                        <a:bodyPr/>
                        <a:lstStyle/>
                        <a:p>
                          <a:pPr algn="r"/>
                          <a:r>
                            <a:rPr lang="en-US" sz="1800" kern="1200" dirty="0">
                              <a:effectLst/>
                              <a:latin typeface="Times New Roman" panose="02020603050405020304" pitchFamily="18" charset="0"/>
                              <a:cs typeface="Times New Roman" panose="02020603050405020304" pitchFamily="18" charset="0"/>
                            </a:rPr>
                            <a:t>0.0018</a:t>
                          </a:r>
                          <a:endParaRPr lang="en-US"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792562360"/>
                      </a:ext>
                    </a:extLst>
                  </a:tr>
                  <a:tr h="482826">
                    <a:tc>
                      <a:txBody>
                        <a:bodyPr/>
                        <a:lstStyle/>
                        <a:p>
                          <a:r>
                            <a:rPr lang="en-US" b="1" dirty="0">
                              <a:latin typeface="Times New Roman" panose="02020603050405020304" pitchFamily="18" charset="0"/>
                              <a:cs typeface="Times New Roman" panose="02020603050405020304" pitchFamily="18" charset="0"/>
                            </a:rPr>
                            <a:t>S</a:t>
                          </a:r>
                        </a:p>
                      </a:txBody>
                      <a:tcPr/>
                    </a:tc>
                    <a:tc>
                      <a:txBody>
                        <a:bodyPr/>
                        <a:lstStyle/>
                        <a:p>
                          <a:pPr algn="r"/>
                          <a:r>
                            <a:rPr lang="en-US" sz="1800" kern="1200" dirty="0">
                              <a:effectLst/>
                              <a:latin typeface="Times New Roman" panose="02020603050405020304" pitchFamily="18" charset="0"/>
                              <a:cs typeface="Times New Roman" panose="02020603050405020304" pitchFamily="18" charset="0"/>
                            </a:rPr>
                            <a:t>10921.8 </a:t>
                          </a:r>
                          <a:endParaRPr lang="en-US" b="1" dirty="0">
                            <a:latin typeface="Times New Roman" panose="02020603050405020304" pitchFamily="18" charset="0"/>
                            <a:cs typeface="Times New Roman" panose="02020603050405020304" pitchFamily="18" charset="0"/>
                          </a:endParaRPr>
                        </a:p>
                      </a:txBody>
                      <a:tcPr/>
                    </a:tc>
                    <a:tc>
                      <a:txBody>
                        <a:bodyPr/>
                        <a:lstStyle/>
                        <a:p>
                          <a:pPr algn="r"/>
                          <a:r>
                            <a:rPr lang="en-US" sz="1800" kern="1200" dirty="0">
                              <a:effectLst/>
                              <a:latin typeface="Times New Roman" panose="02020603050405020304" pitchFamily="18" charset="0"/>
                              <a:cs typeface="Times New Roman" panose="02020603050405020304" pitchFamily="18" charset="0"/>
                            </a:rPr>
                            <a:t>678.0 </a:t>
                          </a:r>
                          <a:endParaRPr lang="en-US" dirty="0">
                            <a:latin typeface="Times New Roman" panose="02020603050405020304" pitchFamily="18" charset="0"/>
                            <a:cs typeface="Times New Roman" panose="02020603050405020304" pitchFamily="18" charset="0"/>
                          </a:endParaRPr>
                        </a:p>
                      </a:txBody>
                      <a:tcPr/>
                    </a:tc>
                    <a:tc>
                      <a:txBody>
                        <a:bodyPr/>
                        <a:lstStyle/>
                        <a:p>
                          <a:pPr algn="r"/>
                          <a:r>
                            <a:rPr lang="en-US" sz="1800" kern="1200" dirty="0">
                              <a:effectLst/>
                              <a:latin typeface="Times New Roman" panose="02020603050405020304" pitchFamily="18" charset="0"/>
                              <a:cs typeface="Times New Roman" panose="02020603050405020304" pitchFamily="18" charset="0"/>
                            </a:rPr>
                            <a:t>6.9</a:t>
                          </a:r>
                          <a:endParaRPr lang="en-US" dirty="0">
                            <a:latin typeface="Times New Roman" panose="02020603050405020304" pitchFamily="18" charset="0"/>
                            <a:cs typeface="Times New Roman" panose="02020603050405020304" pitchFamily="18" charset="0"/>
                          </a:endParaRPr>
                        </a:p>
                      </a:txBody>
                      <a:tcPr/>
                    </a:tc>
                    <a:tc>
                      <a:txBody>
                        <a:bodyPr/>
                        <a:lstStyle/>
                        <a:p>
                          <a:pPr algn="r"/>
                          <a:r>
                            <a:rPr lang="en-US" sz="1800" kern="1200" dirty="0">
                              <a:effectLst/>
                              <a:latin typeface="Times New Roman" panose="02020603050405020304" pitchFamily="18" charset="0"/>
                              <a:cs typeface="Times New Roman" panose="02020603050405020304" pitchFamily="18" charset="0"/>
                            </a:rPr>
                            <a:t>0.0014</a:t>
                          </a:r>
                          <a:endParaRPr lang="en-US" dirty="0">
                            <a:latin typeface="Times New Roman" panose="02020603050405020304" pitchFamily="18" charset="0"/>
                            <a:cs typeface="Times New Roman" panose="02020603050405020304" pitchFamily="18" charset="0"/>
                          </a:endParaRPr>
                        </a:p>
                      </a:txBody>
                      <a:tcPr/>
                    </a:tc>
                    <a:tc>
                      <a:txBody>
                        <a:bodyPr/>
                        <a:lstStyle/>
                        <a:p>
                          <a:pPr algn="r"/>
                          <a:r>
                            <a:rPr lang="en-US" sz="1800" kern="1200" dirty="0">
                              <a:effectLst/>
                              <a:latin typeface="Times New Roman" panose="02020603050405020304" pitchFamily="18" charset="0"/>
                              <a:cs typeface="Times New Roman" panose="02020603050405020304" pitchFamily="18" charset="0"/>
                            </a:rPr>
                            <a:t>0.0014</a:t>
                          </a:r>
                          <a:endParaRPr lang="en-US"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65981752"/>
                      </a:ext>
                    </a:extLst>
                  </a:tr>
                  <a:tr h="482826">
                    <a:tc>
                      <a:txBody>
                        <a:bodyPr/>
                        <a:lstStyle/>
                        <a:p>
                          <a:r>
                            <a:rPr lang="en-US" b="1" dirty="0">
                              <a:latin typeface="Times New Roman" panose="02020603050405020304" pitchFamily="18" charset="0"/>
                              <a:cs typeface="Times New Roman" panose="02020603050405020304" pitchFamily="18" charset="0"/>
                            </a:rPr>
                            <a:t>NB2</a:t>
                          </a:r>
                        </a:p>
                      </a:txBody>
                      <a:tcPr/>
                    </a:tc>
                    <a:tc>
                      <a:txBody>
                        <a:bodyPr/>
                        <a:lstStyle/>
                        <a:p>
                          <a:pPr algn="r"/>
                          <a:r>
                            <a:rPr lang="en-US" sz="1800" kern="1200" dirty="0">
                              <a:effectLst/>
                              <a:latin typeface="Times New Roman" panose="02020603050405020304" pitchFamily="18" charset="0"/>
                              <a:cs typeface="Times New Roman" panose="02020603050405020304" pitchFamily="18" charset="0"/>
                            </a:rPr>
                            <a:t>19617.0</a:t>
                          </a:r>
                          <a:endParaRPr lang="en-US" dirty="0">
                            <a:latin typeface="Times New Roman" panose="02020603050405020304" pitchFamily="18" charset="0"/>
                            <a:cs typeface="Times New Roman" panose="02020603050405020304" pitchFamily="18" charset="0"/>
                          </a:endParaRPr>
                        </a:p>
                      </a:txBody>
                      <a:tcPr/>
                    </a:tc>
                    <a:tc>
                      <a:txBody>
                        <a:bodyPr/>
                        <a:lstStyle/>
                        <a:p>
                          <a:pPr algn="r"/>
                          <a:r>
                            <a:rPr lang="en-US" sz="1800" kern="1200" dirty="0">
                              <a:effectLst/>
                              <a:latin typeface="Times New Roman" panose="02020603050405020304" pitchFamily="18" charset="0"/>
                              <a:cs typeface="Times New Roman" panose="02020603050405020304" pitchFamily="18" charset="0"/>
                            </a:rPr>
                            <a:t>1420.2 </a:t>
                          </a:r>
                          <a:endParaRPr lang="en-US" b="1" dirty="0">
                            <a:latin typeface="Times New Roman" panose="02020603050405020304" pitchFamily="18" charset="0"/>
                            <a:cs typeface="Times New Roman" panose="02020603050405020304" pitchFamily="18" charset="0"/>
                          </a:endParaRPr>
                        </a:p>
                      </a:txBody>
                      <a:tcPr/>
                    </a:tc>
                    <a:tc>
                      <a:txBody>
                        <a:bodyPr/>
                        <a:lstStyle/>
                        <a:p>
                          <a:pPr algn="r"/>
                          <a:r>
                            <a:rPr lang="en-US" sz="1800" kern="1200" dirty="0">
                              <a:effectLst/>
                              <a:latin typeface="Times New Roman" panose="02020603050405020304" pitchFamily="18" charset="0"/>
                              <a:cs typeface="Times New Roman" panose="02020603050405020304" pitchFamily="18" charset="0"/>
                            </a:rPr>
                            <a:t>5.6</a:t>
                          </a:r>
                          <a:endParaRPr lang="en-US" b="1" dirty="0">
                            <a:latin typeface="Times New Roman" panose="02020603050405020304" pitchFamily="18" charset="0"/>
                            <a:cs typeface="Times New Roman" panose="02020603050405020304" pitchFamily="18" charset="0"/>
                          </a:endParaRPr>
                        </a:p>
                      </a:txBody>
                      <a:tcPr/>
                    </a:tc>
                    <a:tc>
                      <a:txBody>
                        <a:bodyPr/>
                        <a:lstStyle/>
                        <a:p>
                          <a:pPr algn="r"/>
                          <a:r>
                            <a:rPr lang="en-US" sz="1800" kern="1200" dirty="0">
                              <a:effectLst/>
                              <a:latin typeface="Times New Roman" panose="02020603050405020304" pitchFamily="18" charset="0"/>
                              <a:cs typeface="Times New Roman" panose="02020603050405020304" pitchFamily="18" charset="0"/>
                            </a:rPr>
                            <a:t>0.0029</a:t>
                          </a:r>
                          <a:endParaRPr lang="en-US" b="1" dirty="0">
                            <a:latin typeface="Times New Roman" panose="02020603050405020304" pitchFamily="18" charset="0"/>
                            <a:cs typeface="Times New Roman" panose="02020603050405020304" pitchFamily="18" charset="0"/>
                          </a:endParaRPr>
                        </a:p>
                      </a:txBody>
                      <a:tcPr/>
                    </a:tc>
                    <a:tc>
                      <a:txBody>
                        <a:bodyPr/>
                        <a:lstStyle/>
                        <a:p>
                          <a:pPr algn="r"/>
                          <a:r>
                            <a:rPr lang="en-US" sz="1800" kern="1200" dirty="0">
                              <a:effectLst/>
                              <a:latin typeface="Times New Roman" panose="02020603050405020304" pitchFamily="18" charset="0"/>
                              <a:cs typeface="Times New Roman" panose="02020603050405020304" pitchFamily="18" charset="0"/>
                            </a:rPr>
                            <a:t>0.0029</a:t>
                          </a:r>
                          <a:endParaRPr lang="en-US"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994692999"/>
                      </a:ext>
                    </a:extLst>
                  </a:tr>
                  <a:tr h="482826">
                    <a:tc>
                      <a:txBody>
                        <a:bodyPr/>
                        <a:lstStyle/>
                        <a:p>
                          <a:r>
                            <a:rPr lang="en-US" b="1" dirty="0">
                              <a:latin typeface="Times New Roman" panose="02020603050405020304" pitchFamily="18" charset="0"/>
                              <a:cs typeface="Times New Roman" panose="02020603050405020304" pitchFamily="18" charset="0"/>
                            </a:rPr>
                            <a:t>RNN</a:t>
                          </a:r>
                        </a:p>
                      </a:txBody>
                      <a:tcPr/>
                    </a:tc>
                    <a:tc>
                      <a:txBody>
                        <a:bodyPr/>
                        <a:lstStyle/>
                        <a:p>
                          <a:pPr algn="r"/>
                          <a:r>
                            <a:rPr lang="en-US" sz="1800" kern="1200" dirty="0">
                              <a:effectLst/>
                              <a:latin typeface="Times New Roman" panose="02020603050405020304" pitchFamily="18" charset="0"/>
                              <a:cs typeface="Times New Roman" panose="02020603050405020304" pitchFamily="18" charset="0"/>
                            </a:rPr>
                            <a:t>4081.4 </a:t>
                          </a:r>
                          <a:endParaRPr lang="en-US" dirty="0">
                            <a:latin typeface="Times New Roman" panose="02020603050405020304" pitchFamily="18" charset="0"/>
                            <a:cs typeface="Times New Roman" panose="02020603050405020304" pitchFamily="18" charset="0"/>
                          </a:endParaRPr>
                        </a:p>
                      </a:txBody>
                      <a:tcPr/>
                    </a:tc>
                    <a:tc>
                      <a:txBody>
                        <a:bodyPr/>
                        <a:lstStyle/>
                        <a:p>
                          <a:pPr algn="r"/>
                          <a:r>
                            <a:rPr lang="en-US" sz="1800" kern="1200" dirty="0">
                              <a:effectLst/>
                              <a:latin typeface="Times New Roman" panose="02020603050405020304" pitchFamily="18" charset="0"/>
                              <a:cs typeface="Times New Roman" panose="02020603050405020304" pitchFamily="18" charset="0"/>
                            </a:rPr>
                            <a:t>4785.8</a:t>
                          </a:r>
                          <a:endParaRPr lang="en-US" dirty="0">
                            <a:latin typeface="Times New Roman" panose="02020603050405020304" pitchFamily="18" charset="0"/>
                            <a:cs typeface="Times New Roman" panose="02020603050405020304" pitchFamily="18" charset="0"/>
                          </a:endParaRPr>
                        </a:p>
                      </a:txBody>
                      <a:tcPr/>
                    </a:tc>
                    <a:tc>
                      <a:txBody>
                        <a:bodyPr/>
                        <a:lstStyle/>
                        <a:p>
                          <a:pPr algn="r"/>
                          <a:r>
                            <a:rPr lang="en-US" dirty="0">
                              <a:latin typeface="Times New Roman" panose="02020603050405020304" pitchFamily="18" charset="0"/>
                              <a:cs typeface="Times New Roman" panose="02020603050405020304" pitchFamily="18" charset="0"/>
                            </a:rPr>
                            <a:t>1.8</a:t>
                          </a:r>
                        </a:p>
                      </a:txBody>
                      <a:tcPr/>
                    </a:tc>
                    <a:tc>
                      <a:txBody>
                        <a:bodyPr/>
                        <a:lstStyle/>
                        <a:p>
                          <a:pPr algn="r"/>
                          <a:r>
                            <a:rPr lang="en-US" sz="1800" kern="1200" dirty="0">
                              <a:effectLst/>
                              <a:latin typeface="Times New Roman" panose="02020603050405020304" pitchFamily="18" charset="0"/>
                              <a:cs typeface="Times New Roman" panose="02020603050405020304" pitchFamily="18" charset="0"/>
                            </a:rPr>
                            <a:t>0.0091</a:t>
                          </a:r>
                          <a:endParaRPr lang="en-US" dirty="0">
                            <a:latin typeface="Times New Roman" panose="02020603050405020304" pitchFamily="18" charset="0"/>
                            <a:cs typeface="Times New Roman" panose="02020603050405020304" pitchFamily="18" charset="0"/>
                          </a:endParaRPr>
                        </a:p>
                      </a:txBody>
                      <a:tcPr/>
                    </a:tc>
                    <a:tc>
                      <a:txBody>
                        <a:bodyPr/>
                        <a:lstStyle/>
                        <a:p>
                          <a:pPr algn="r"/>
                          <a:r>
                            <a:rPr lang="en-US" sz="1800" kern="1200" dirty="0">
                              <a:effectLst/>
                              <a:latin typeface="Times New Roman" panose="02020603050405020304" pitchFamily="18" charset="0"/>
                              <a:cs typeface="Times New Roman" panose="02020603050405020304" pitchFamily="18" charset="0"/>
                            </a:rPr>
                            <a:t>0.0094</a:t>
                          </a:r>
                          <a:endParaRPr lang="en-US"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175534953"/>
                      </a:ext>
                    </a:extLst>
                  </a:tr>
                  <a:tr h="482826">
                    <a:tc>
                      <a:txBody>
                        <a:bodyPr/>
                        <a:lstStyle/>
                        <a:p>
                          <a:r>
                            <a:rPr lang="en-US" b="1" dirty="0">
                              <a:latin typeface="Times New Roman" panose="02020603050405020304" pitchFamily="18" charset="0"/>
                              <a:cs typeface="Times New Roman" panose="02020603050405020304" pitchFamily="18" charset="0"/>
                            </a:rPr>
                            <a:t>LSTM</a:t>
                          </a:r>
                        </a:p>
                      </a:txBody>
                      <a:tcPr/>
                    </a:tc>
                    <a:tc>
                      <a:txBody>
                        <a:bodyPr/>
                        <a:lstStyle/>
                        <a:p>
                          <a:pPr algn="r"/>
                          <a:r>
                            <a:rPr lang="en-US" sz="1800" b="1" kern="1200" dirty="0">
                              <a:effectLst/>
                              <a:latin typeface="Times New Roman" panose="02020603050405020304" pitchFamily="18" charset="0"/>
                              <a:cs typeface="Times New Roman" panose="02020603050405020304" pitchFamily="18" charset="0"/>
                            </a:rPr>
                            <a:t>1621.2 </a:t>
                          </a:r>
                          <a:endParaRPr lang="en-US" b="1" dirty="0">
                            <a:latin typeface="Times New Roman" panose="02020603050405020304" pitchFamily="18" charset="0"/>
                            <a:cs typeface="Times New Roman" panose="02020603050405020304" pitchFamily="18" charset="0"/>
                          </a:endParaRPr>
                        </a:p>
                      </a:txBody>
                      <a:tcPr/>
                    </a:tc>
                    <a:tc>
                      <a:txBody>
                        <a:bodyPr/>
                        <a:lstStyle/>
                        <a:p>
                          <a:pPr algn="r"/>
                          <a:r>
                            <a:rPr lang="en-US" sz="1800" b="1" kern="1200" dirty="0">
                              <a:effectLst/>
                              <a:latin typeface="Times New Roman" panose="02020603050405020304" pitchFamily="18" charset="0"/>
                              <a:cs typeface="Times New Roman" panose="02020603050405020304" pitchFamily="18" charset="0"/>
                            </a:rPr>
                            <a:t>376.6</a:t>
                          </a:r>
                          <a:endParaRPr lang="en-US" b="1" dirty="0">
                            <a:latin typeface="Times New Roman" panose="02020603050405020304" pitchFamily="18" charset="0"/>
                            <a:cs typeface="Times New Roman" panose="02020603050405020304" pitchFamily="18" charset="0"/>
                          </a:endParaRPr>
                        </a:p>
                      </a:txBody>
                      <a:tcPr/>
                    </a:tc>
                    <a:tc>
                      <a:txBody>
                        <a:bodyPr/>
                        <a:lstStyle/>
                        <a:p>
                          <a:pPr algn="r"/>
                          <a:r>
                            <a:rPr lang="en-US" b="1" dirty="0">
                              <a:latin typeface="Times New Roman" panose="02020603050405020304" pitchFamily="18" charset="0"/>
                              <a:cs typeface="Times New Roman" panose="02020603050405020304" pitchFamily="18" charset="0"/>
                            </a:rPr>
                            <a:t>0.7</a:t>
                          </a:r>
                        </a:p>
                      </a:txBody>
                      <a:tcPr/>
                    </a:tc>
                    <a:tc>
                      <a:txBody>
                        <a:bodyPr/>
                        <a:lstStyle/>
                        <a:p>
                          <a:pPr algn="r"/>
                          <a:r>
                            <a:rPr lang="en-US" sz="1800" b="1" kern="1200" dirty="0">
                              <a:effectLst/>
                              <a:latin typeface="Times New Roman" panose="02020603050405020304" pitchFamily="18" charset="0"/>
                              <a:cs typeface="Times New Roman" panose="02020603050405020304" pitchFamily="18" charset="0"/>
                            </a:rPr>
                            <a:t>0.0007</a:t>
                          </a:r>
                          <a:endParaRPr lang="en-US" b="1" dirty="0">
                            <a:latin typeface="Times New Roman" panose="02020603050405020304" pitchFamily="18" charset="0"/>
                            <a:cs typeface="Times New Roman" panose="02020603050405020304" pitchFamily="18" charset="0"/>
                          </a:endParaRPr>
                        </a:p>
                      </a:txBody>
                      <a:tcPr/>
                    </a:tc>
                    <a:tc>
                      <a:txBody>
                        <a:bodyPr/>
                        <a:lstStyle/>
                        <a:p>
                          <a:pPr algn="r"/>
                          <a:r>
                            <a:rPr lang="en-US" sz="1800" b="1" kern="1200" dirty="0">
                              <a:effectLst/>
                              <a:latin typeface="Times New Roman" panose="02020603050405020304" pitchFamily="18" charset="0"/>
                              <a:cs typeface="Times New Roman" panose="02020603050405020304" pitchFamily="18" charset="0"/>
                            </a:rPr>
                            <a:t>0.0007</a:t>
                          </a:r>
                          <a:endParaRPr lang="en-US" b="1"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951978889"/>
                      </a:ext>
                    </a:extLst>
                  </a:tr>
                </a:tbl>
              </a:graphicData>
            </a:graphic>
          </p:graphicFrame>
        </mc:Choice>
        <mc:Fallback xmlns="">
          <p:graphicFrame>
            <p:nvGraphicFramePr>
              <p:cNvPr id="5" name="Table 4">
                <a:extLst>
                  <a:ext uri="{FF2B5EF4-FFF2-40B4-BE49-F238E27FC236}">
                    <a16:creationId xmlns:a16="http://schemas.microsoft.com/office/drawing/2014/main" id="{CCBD25DD-85B1-4E44-B021-EB9521D1821D}"/>
                  </a:ext>
                </a:extLst>
              </p:cNvPr>
              <p:cNvGraphicFramePr>
                <a:graphicFrameLocks noGrp="1"/>
              </p:cNvGraphicFramePr>
              <p:nvPr>
                <p:extLst>
                  <p:ext uri="{D42A27DB-BD31-4B8C-83A1-F6EECF244321}">
                    <p14:modId xmlns:p14="http://schemas.microsoft.com/office/powerpoint/2010/main" val="903675491"/>
                  </p:ext>
                </p:extLst>
              </p:nvPr>
            </p:nvGraphicFramePr>
            <p:xfrm>
              <a:off x="810705" y="2007853"/>
              <a:ext cx="9915911" cy="2896956"/>
            </p:xfrm>
            <a:graphic>
              <a:graphicData uri="http://schemas.openxmlformats.org/drawingml/2006/table">
                <a:tbl>
                  <a:tblPr firstRow="1" bandRow="1">
                    <a:tableStyleId>{B301B821-A1FF-4177-AEE7-76D212191A09}</a:tableStyleId>
                  </a:tblPr>
                  <a:tblGrid>
                    <a:gridCol w="1666531">
                      <a:extLst>
                        <a:ext uri="{9D8B030D-6E8A-4147-A177-3AD203B41FA5}">
                          <a16:colId xmlns:a16="http://schemas.microsoft.com/office/drawing/2014/main" val="4016758371"/>
                        </a:ext>
                      </a:extLst>
                    </a:gridCol>
                    <a:gridCol w="1649876">
                      <a:extLst>
                        <a:ext uri="{9D8B030D-6E8A-4147-A177-3AD203B41FA5}">
                          <a16:colId xmlns:a16="http://schemas.microsoft.com/office/drawing/2014/main" val="1457338994"/>
                        </a:ext>
                      </a:extLst>
                    </a:gridCol>
                    <a:gridCol w="1649876">
                      <a:extLst>
                        <a:ext uri="{9D8B030D-6E8A-4147-A177-3AD203B41FA5}">
                          <a16:colId xmlns:a16="http://schemas.microsoft.com/office/drawing/2014/main" val="2385250347"/>
                        </a:ext>
                      </a:extLst>
                    </a:gridCol>
                    <a:gridCol w="1649876">
                      <a:extLst>
                        <a:ext uri="{9D8B030D-6E8A-4147-A177-3AD203B41FA5}">
                          <a16:colId xmlns:a16="http://schemas.microsoft.com/office/drawing/2014/main" val="1954144485"/>
                        </a:ext>
                      </a:extLst>
                    </a:gridCol>
                    <a:gridCol w="1649876">
                      <a:extLst>
                        <a:ext uri="{9D8B030D-6E8A-4147-A177-3AD203B41FA5}">
                          <a16:colId xmlns:a16="http://schemas.microsoft.com/office/drawing/2014/main" val="2720950384"/>
                        </a:ext>
                      </a:extLst>
                    </a:gridCol>
                    <a:gridCol w="1649876">
                      <a:extLst>
                        <a:ext uri="{9D8B030D-6E8A-4147-A177-3AD203B41FA5}">
                          <a16:colId xmlns:a16="http://schemas.microsoft.com/office/drawing/2014/main" val="3071013411"/>
                        </a:ext>
                      </a:extLst>
                    </a:gridCol>
                  </a:tblGrid>
                  <a:tr h="482826">
                    <a:tc>
                      <a:txBody>
                        <a:bodyPr/>
                        <a:lstStyle/>
                        <a:p>
                          <a:endParaRPr lang="en-US"/>
                        </a:p>
                      </a:txBody>
                      <a:tcPr>
                        <a:blipFill>
                          <a:blip r:embed="rId2"/>
                          <a:stretch>
                            <a:fillRect l="-365" t="-6329" r="-494891" b="-505063"/>
                          </a:stretch>
                        </a:blipFill>
                      </a:tcPr>
                    </a:tc>
                    <a:tc>
                      <a:txBody>
                        <a:bodyPr/>
                        <a:lstStyle/>
                        <a:p>
                          <a:pPr algn="r"/>
                          <a:r>
                            <a:rPr lang="en-US" dirty="0">
                              <a:latin typeface="Times New Roman" panose="02020603050405020304" pitchFamily="18" charset="0"/>
                              <a:cs typeface="Times New Roman" panose="02020603050405020304" pitchFamily="18" charset="0"/>
                            </a:rPr>
                            <a:t>MSE</a:t>
                          </a:r>
                        </a:p>
                      </a:txBody>
                      <a:tcPr/>
                    </a:tc>
                    <a:tc>
                      <a:txBody>
                        <a:bodyPr/>
                        <a:lstStyle/>
                        <a:p>
                          <a:pPr algn="r"/>
                          <a:r>
                            <a:rPr lang="en-US" dirty="0">
                              <a:latin typeface="Times New Roman" panose="02020603050405020304" pitchFamily="18" charset="0"/>
                              <a:cs typeface="Times New Roman" panose="02020603050405020304" pitchFamily="18" charset="0"/>
                            </a:rPr>
                            <a:t>PMSE</a:t>
                          </a:r>
                        </a:p>
                      </a:txBody>
                      <a:tcPr/>
                    </a:tc>
                    <a:tc>
                      <a:txBody>
                        <a:bodyPr/>
                        <a:lstStyle/>
                        <a:p>
                          <a:pPr algn="r"/>
                          <a:r>
                            <a:rPr lang="en-US" dirty="0">
                              <a:latin typeface="Times New Roman" panose="02020603050405020304" pitchFamily="18" charset="0"/>
                              <a:cs typeface="Times New Roman" panose="02020603050405020304" pitchFamily="18" charset="0"/>
                            </a:rPr>
                            <a:t>MAPE</a:t>
                          </a:r>
                        </a:p>
                      </a:txBody>
                      <a:tcPr/>
                    </a:tc>
                    <a:tc>
                      <a:txBody>
                        <a:bodyPr/>
                        <a:lstStyle/>
                        <a:p>
                          <a:pPr algn="r"/>
                          <a:r>
                            <a:rPr lang="en-US" dirty="0">
                              <a:latin typeface="Times New Roman" panose="02020603050405020304" pitchFamily="18" charset="0"/>
                              <a:cs typeface="Times New Roman" panose="02020603050405020304" pitchFamily="18" charset="0"/>
                            </a:rPr>
                            <a:t>PRR</a:t>
                          </a:r>
                        </a:p>
                      </a:txBody>
                      <a:tcPr/>
                    </a:tc>
                    <a:tc>
                      <a:txBody>
                        <a:bodyPr/>
                        <a:lstStyle/>
                        <a:p>
                          <a:pPr algn="r"/>
                          <a:r>
                            <a:rPr lang="en-US" dirty="0">
                              <a:latin typeface="Times New Roman" panose="02020603050405020304" pitchFamily="18" charset="0"/>
                              <a:cs typeface="Times New Roman" panose="02020603050405020304" pitchFamily="18" charset="0"/>
                            </a:rPr>
                            <a:t>PP</a:t>
                          </a:r>
                        </a:p>
                      </a:txBody>
                      <a:tcPr/>
                    </a:tc>
                    <a:extLst>
                      <a:ext uri="{0D108BD9-81ED-4DB2-BD59-A6C34878D82A}">
                        <a16:rowId xmlns:a16="http://schemas.microsoft.com/office/drawing/2014/main" val="3032346939"/>
                      </a:ext>
                    </a:extLst>
                  </a:tr>
                  <a:tr h="482826">
                    <a:tc>
                      <a:txBody>
                        <a:bodyPr/>
                        <a:lstStyle/>
                        <a:p>
                          <a:r>
                            <a:rPr lang="en-US" b="1" dirty="0">
                              <a:latin typeface="Times New Roman" panose="02020603050405020304" pitchFamily="18" charset="0"/>
                              <a:cs typeface="Times New Roman" panose="02020603050405020304" pitchFamily="18" charset="0"/>
                            </a:rPr>
                            <a:t>GM</a:t>
                          </a:r>
                        </a:p>
                      </a:txBody>
                      <a:tcPr/>
                    </a:tc>
                    <a:tc>
                      <a:txBody>
                        <a:bodyPr/>
                        <a:lstStyle/>
                        <a:p>
                          <a:pPr algn="r"/>
                          <a:r>
                            <a:rPr lang="en-US" sz="1800" kern="1200" dirty="0">
                              <a:effectLst/>
                              <a:latin typeface="Times New Roman" panose="02020603050405020304" pitchFamily="18" charset="0"/>
                              <a:cs typeface="Times New Roman" panose="02020603050405020304" pitchFamily="18" charset="0"/>
                            </a:rPr>
                            <a:t>10411.0</a:t>
                          </a:r>
                          <a:endParaRPr lang="en-US" dirty="0">
                            <a:latin typeface="Times New Roman" panose="02020603050405020304" pitchFamily="18" charset="0"/>
                            <a:cs typeface="Times New Roman" panose="02020603050405020304" pitchFamily="18" charset="0"/>
                          </a:endParaRPr>
                        </a:p>
                      </a:txBody>
                      <a:tcPr/>
                    </a:tc>
                    <a:tc>
                      <a:txBody>
                        <a:bodyPr/>
                        <a:lstStyle/>
                        <a:p>
                          <a:pPr algn="r"/>
                          <a:r>
                            <a:rPr lang="en-US" sz="1800" kern="1200" dirty="0">
                              <a:effectLst/>
                              <a:latin typeface="Times New Roman" panose="02020603050405020304" pitchFamily="18" charset="0"/>
                              <a:cs typeface="Times New Roman" panose="02020603050405020304" pitchFamily="18" charset="0"/>
                            </a:rPr>
                            <a:t>904.7</a:t>
                          </a:r>
                          <a:endParaRPr lang="en-US" dirty="0">
                            <a:latin typeface="Times New Roman" panose="02020603050405020304" pitchFamily="18" charset="0"/>
                            <a:cs typeface="Times New Roman" panose="02020603050405020304" pitchFamily="18" charset="0"/>
                          </a:endParaRPr>
                        </a:p>
                      </a:txBody>
                      <a:tcPr/>
                    </a:tc>
                    <a:tc>
                      <a:txBody>
                        <a:bodyPr/>
                        <a:lstStyle/>
                        <a:p>
                          <a:pPr algn="r"/>
                          <a:r>
                            <a:rPr lang="en-US" sz="1800" kern="1200" dirty="0">
                              <a:effectLst/>
                              <a:latin typeface="Times New Roman" panose="02020603050405020304" pitchFamily="18" charset="0"/>
                              <a:cs typeface="Times New Roman" panose="02020603050405020304" pitchFamily="18" charset="0"/>
                            </a:rPr>
                            <a:t>5.6</a:t>
                          </a:r>
                          <a:endParaRPr lang="en-US" dirty="0">
                            <a:latin typeface="Times New Roman" panose="02020603050405020304" pitchFamily="18" charset="0"/>
                            <a:cs typeface="Times New Roman" panose="02020603050405020304" pitchFamily="18" charset="0"/>
                          </a:endParaRPr>
                        </a:p>
                      </a:txBody>
                      <a:tcPr/>
                    </a:tc>
                    <a:tc>
                      <a:txBody>
                        <a:bodyPr/>
                        <a:lstStyle/>
                        <a:p>
                          <a:pPr algn="r"/>
                          <a:r>
                            <a:rPr lang="en-US" sz="1800" kern="1200" dirty="0">
                              <a:effectLst/>
                              <a:latin typeface="Times New Roman" panose="02020603050405020304" pitchFamily="18" charset="0"/>
                              <a:cs typeface="Times New Roman" panose="02020603050405020304" pitchFamily="18" charset="0"/>
                            </a:rPr>
                            <a:t>0.0019</a:t>
                          </a:r>
                          <a:endParaRPr lang="en-US" dirty="0">
                            <a:latin typeface="Times New Roman" panose="02020603050405020304" pitchFamily="18" charset="0"/>
                            <a:cs typeface="Times New Roman" panose="02020603050405020304" pitchFamily="18" charset="0"/>
                          </a:endParaRPr>
                        </a:p>
                      </a:txBody>
                      <a:tcPr/>
                    </a:tc>
                    <a:tc>
                      <a:txBody>
                        <a:bodyPr/>
                        <a:lstStyle/>
                        <a:p>
                          <a:pPr algn="r"/>
                          <a:r>
                            <a:rPr lang="en-US" sz="1800" kern="1200" dirty="0">
                              <a:effectLst/>
                              <a:latin typeface="Times New Roman" panose="02020603050405020304" pitchFamily="18" charset="0"/>
                              <a:cs typeface="Times New Roman" panose="02020603050405020304" pitchFamily="18" charset="0"/>
                            </a:rPr>
                            <a:t>0.0018</a:t>
                          </a:r>
                          <a:endParaRPr lang="en-US"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792562360"/>
                      </a:ext>
                    </a:extLst>
                  </a:tr>
                  <a:tr h="482826">
                    <a:tc>
                      <a:txBody>
                        <a:bodyPr/>
                        <a:lstStyle/>
                        <a:p>
                          <a:r>
                            <a:rPr lang="en-US" b="1" dirty="0">
                              <a:latin typeface="Times New Roman" panose="02020603050405020304" pitchFamily="18" charset="0"/>
                              <a:cs typeface="Times New Roman" panose="02020603050405020304" pitchFamily="18" charset="0"/>
                            </a:rPr>
                            <a:t>S</a:t>
                          </a:r>
                        </a:p>
                      </a:txBody>
                      <a:tcPr/>
                    </a:tc>
                    <a:tc>
                      <a:txBody>
                        <a:bodyPr/>
                        <a:lstStyle/>
                        <a:p>
                          <a:pPr algn="r"/>
                          <a:r>
                            <a:rPr lang="en-US" sz="1800" kern="1200" dirty="0">
                              <a:effectLst/>
                              <a:latin typeface="Times New Roman" panose="02020603050405020304" pitchFamily="18" charset="0"/>
                              <a:cs typeface="Times New Roman" panose="02020603050405020304" pitchFamily="18" charset="0"/>
                            </a:rPr>
                            <a:t>10921.8 </a:t>
                          </a:r>
                          <a:endParaRPr lang="en-US" b="1" dirty="0">
                            <a:latin typeface="Times New Roman" panose="02020603050405020304" pitchFamily="18" charset="0"/>
                            <a:cs typeface="Times New Roman" panose="02020603050405020304" pitchFamily="18" charset="0"/>
                          </a:endParaRPr>
                        </a:p>
                      </a:txBody>
                      <a:tcPr/>
                    </a:tc>
                    <a:tc>
                      <a:txBody>
                        <a:bodyPr/>
                        <a:lstStyle/>
                        <a:p>
                          <a:pPr algn="r"/>
                          <a:r>
                            <a:rPr lang="en-US" sz="1800" kern="1200" dirty="0">
                              <a:effectLst/>
                              <a:latin typeface="Times New Roman" panose="02020603050405020304" pitchFamily="18" charset="0"/>
                              <a:cs typeface="Times New Roman" panose="02020603050405020304" pitchFamily="18" charset="0"/>
                            </a:rPr>
                            <a:t>678.0 </a:t>
                          </a:r>
                          <a:endParaRPr lang="en-US" dirty="0">
                            <a:latin typeface="Times New Roman" panose="02020603050405020304" pitchFamily="18" charset="0"/>
                            <a:cs typeface="Times New Roman" panose="02020603050405020304" pitchFamily="18" charset="0"/>
                          </a:endParaRPr>
                        </a:p>
                      </a:txBody>
                      <a:tcPr/>
                    </a:tc>
                    <a:tc>
                      <a:txBody>
                        <a:bodyPr/>
                        <a:lstStyle/>
                        <a:p>
                          <a:pPr algn="r"/>
                          <a:r>
                            <a:rPr lang="en-US" sz="1800" kern="1200" dirty="0">
                              <a:effectLst/>
                              <a:latin typeface="Times New Roman" panose="02020603050405020304" pitchFamily="18" charset="0"/>
                              <a:cs typeface="Times New Roman" panose="02020603050405020304" pitchFamily="18" charset="0"/>
                            </a:rPr>
                            <a:t>6.9</a:t>
                          </a:r>
                          <a:endParaRPr lang="en-US" dirty="0">
                            <a:latin typeface="Times New Roman" panose="02020603050405020304" pitchFamily="18" charset="0"/>
                            <a:cs typeface="Times New Roman" panose="02020603050405020304" pitchFamily="18" charset="0"/>
                          </a:endParaRPr>
                        </a:p>
                      </a:txBody>
                      <a:tcPr/>
                    </a:tc>
                    <a:tc>
                      <a:txBody>
                        <a:bodyPr/>
                        <a:lstStyle/>
                        <a:p>
                          <a:pPr algn="r"/>
                          <a:r>
                            <a:rPr lang="en-US" sz="1800" kern="1200" dirty="0">
                              <a:effectLst/>
                              <a:latin typeface="Times New Roman" panose="02020603050405020304" pitchFamily="18" charset="0"/>
                              <a:cs typeface="Times New Roman" panose="02020603050405020304" pitchFamily="18" charset="0"/>
                            </a:rPr>
                            <a:t>0.0014</a:t>
                          </a:r>
                          <a:endParaRPr lang="en-US" dirty="0">
                            <a:latin typeface="Times New Roman" panose="02020603050405020304" pitchFamily="18" charset="0"/>
                            <a:cs typeface="Times New Roman" panose="02020603050405020304" pitchFamily="18" charset="0"/>
                          </a:endParaRPr>
                        </a:p>
                      </a:txBody>
                      <a:tcPr/>
                    </a:tc>
                    <a:tc>
                      <a:txBody>
                        <a:bodyPr/>
                        <a:lstStyle/>
                        <a:p>
                          <a:pPr algn="r"/>
                          <a:r>
                            <a:rPr lang="en-US" sz="1800" kern="1200" dirty="0">
                              <a:effectLst/>
                              <a:latin typeface="Times New Roman" panose="02020603050405020304" pitchFamily="18" charset="0"/>
                              <a:cs typeface="Times New Roman" panose="02020603050405020304" pitchFamily="18" charset="0"/>
                            </a:rPr>
                            <a:t>0.0014</a:t>
                          </a:r>
                          <a:endParaRPr lang="en-US"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65981752"/>
                      </a:ext>
                    </a:extLst>
                  </a:tr>
                  <a:tr h="482826">
                    <a:tc>
                      <a:txBody>
                        <a:bodyPr/>
                        <a:lstStyle/>
                        <a:p>
                          <a:r>
                            <a:rPr lang="en-US" b="1" dirty="0">
                              <a:latin typeface="Times New Roman" panose="02020603050405020304" pitchFamily="18" charset="0"/>
                              <a:cs typeface="Times New Roman" panose="02020603050405020304" pitchFamily="18" charset="0"/>
                            </a:rPr>
                            <a:t>NB2</a:t>
                          </a:r>
                        </a:p>
                      </a:txBody>
                      <a:tcPr/>
                    </a:tc>
                    <a:tc>
                      <a:txBody>
                        <a:bodyPr/>
                        <a:lstStyle/>
                        <a:p>
                          <a:pPr algn="r"/>
                          <a:r>
                            <a:rPr lang="en-US" sz="1800" kern="1200" dirty="0">
                              <a:effectLst/>
                              <a:latin typeface="Times New Roman" panose="02020603050405020304" pitchFamily="18" charset="0"/>
                              <a:cs typeface="Times New Roman" panose="02020603050405020304" pitchFamily="18" charset="0"/>
                            </a:rPr>
                            <a:t>19617.0</a:t>
                          </a:r>
                          <a:endParaRPr lang="en-US" dirty="0">
                            <a:latin typeface="Times New Roman" panose="02020603050405020304" pitchFamily="18" charset="0"/>
                            <a:cs typeface="Times New Roman" panose="02020603050405020304" pitchFamily="18" charset="0"/>
                          </a:endParaRPr>
                        </a:p>
                      </a:txBody>
                      <a:tcPr/>
                    </a:tc>
                    <a:tc>
                      <a:txBody>
                        <a:bodyPr/>
                        <a:lstStyle/>
                        <a:p>
                          <a:pPr algn="r"/>
                          <a:r>
                            <a:rPr lang="en-US" sz="1800" kern="1200" dirty="0">
                              <a:effectLst/>
                              <a:latin typeface="Times New Roman" panose="02020603050405020304" pitchFamily="18" charset="0"/>
                              <a:cs typeface="Times New Roman" panose="02020603050405020304" pitchFamily="18" charset="0"/>
                            </a:rPr>
                            <a:t>1420.2 </a:t>
                          </a:r>
                          <a:endParaRPr lang="en-US" b="1" dirty="0">
                            <a:latin typeface="Times New Roman" panose="02020603050405020304" pitchFamily="18" charset="0"/>
                            <a:cs typeface="Times New Roman" panose="02020603050405020304" pitchFamily="18" charset="0"/>
                          </a:endParaRPr>
                        </a:p>
                      </a:txBody>
                      <a:tcPr/>
                    </a:tc>
                    <a:tc>
                      <a:txBody>
                        <a:bodyPr/>
                        <a:lstStyle/>
                        <a:p>
                          <a:pPr algn="r"/>
                          <a:r>
                            <a:rPr lang="en-US" sz="1800" kern="1200" dirty="0">
                              <a:effectLst/>
                              <a:latin typeface="Times New Roman" panose="02020603050405020304" pitchFamily="18" charset="0"/>
                              <a:cs typeface="Times New Roman" panose="02020603050405020304" pitchFamily="18" charset="0"/>
                            </a:rPr>
                            <a:t>5.6</a:t>
                          </a:r>
                          <a:endParaRPr lang="en-US" b="1" dirty="0">
                            <a:latin typeface="Times New Roman" panose="02020603050405020304" pitchFamily="18" charset="0"/>
                            <a:cs typeface="Times New Roman" panose="02020603050405020304" pitchFamily="18" charset="0"/>
                          </a:endParaRPr>
                        </a:p>
                      </a:txBody>
                      <a:tcPr/>
                    </a:tc>
                    <a:tc>
                      <a:txBody>
                        <a:bodyPr/>
                        <a:lstStyle/>
                        <a:p>
                          <a:pPr algn="r"/>
                          <a:r>
                            <a:rPr lang="en-US" sz="1800" kern="1200" dirty="0">
                              <a:effectLst/>
                              <a:latin typeface="Times New Roman" panose="02020603050405020304" pitchFamily="18" charset="0"/>
                              <a:cs typeface="Times New Roman" panose="02020603050405020304" pitchFamily="18" charset="0"/>
                            </a:rPr>
                            <a:t>0.0029</a:t>
                          </a:r>
                          <a:endParaRPr lang="en-US" b="1" dirty="0">
                            <a:latin typeface="Times New Roman" panose="02020603050405020304" pitchFamily="18" charset="0"/>
                            <a:cs typeface="Times New Roman" panose="02020603050405020304" pitchFamily="18" charset="0"/>
                          </a:endParaRPr>
                        </a:p>
                      </a:txBody>
                      <a:tcPr/>
                    </a:tc>
                    <a:tc>
                      <a:txBody>
                        <a:bodyPr/>
                        <a:lstStyle/>
                        <a:p>
                          <a:pPr algn="r"/>
                          <a:r>
                            <a:rPr lang="en-US" sz="1800" kern="1200" dirty="0">
                              <a:effectLst/>
                              <a:latin typeface="Times New Roman" panose="02020603050405020304" pitchFamily="18" charset="0"/>
                              <a:cs typeface="Times New Roman" panose="02020603050405020304" pitchFamily="18" charset="0"/>
                            </a:rPr>
                            <a:t>0.0029</a:t>
                          </a:r>
                          <a:endParaRPr lang="en-US"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994692999"/>
                      </a:ext>
                    </a:extLst>
                  </a:tr>
                  <a:tr h="482826">
                    <a:tc>
                      <a:txBody>
                        <a:bodyPr/>
                        <a:lstStyle/>
                        <a:p>
                          <a:r>
                            <a:rPr lang="en-US" b="1" dirty="0">
                              <a:latin typeface="Times New Roman" panose="02020603050405020304" pitchFamily="18" charset="0"/>
                              <a:cs typeface="Times New Roman" panose="02020603050405020304" pitchFamily="18" charset="0"/>
                            </a:rPr>
                            <a:t>RNN</a:t>
                          </a:r>
                        </a:p>
                      </a:txBody>
                      <a:tcPr/>
                    </a:tc>
                    <a:tc>
                      <a:txBody>
                        <a:bodyPr/>
                        <a:lstStyle/>
                        <a:p>
                          <a:pPr algn="r"/>
                          <a:r>
                            <a:rPr lang="en-US" sz="1800" kern="1200" dirty="0">
                              <a:effectLst/>
                              <a:latin typeface="Times New Roman" panose="02020603050405020304" pitchFamily="18" charset="0"/>
                              <a:cs typeface="Times New Roman" panose="02020603050405020304" pitchFamily="18" charset="0"/>
                            </a:rPr>
                            <a:t>4081.4 </a:t>
                          </a:r>
                          <a:endParaRPr lang="en-US" dirty="0">
                            <a:latin typeface="Times New Roman" panose="02020603050405020304" pitchFamily="18" charset="0"/>
                            <a:cs typeface="Times New Roman" panose="02020603050405020304" pitchFamily="18" charset="0"/>
                          </a:endParaRPr>
                        </a:p>
                      </a:txBody>
                      <a:tcPr/>
                    </a:tc>
                    <a:tc>
                      <a:txBody>
                        <a:bodyPr/>
                        <a:lstStyle/>
                        <a:p>
                          <a:pPr algn="r"/>
                          <a:r>
                            <a:rPr lang="en-US" sz="1800" kern="1200" dirty="0">
                              <a:effectLst/>
                              <a:latin typeface="Times New Roman" panose="02020603050405020304" pitchFamily="18" charset="0"/>
                              <a:cs typeface="Times New Roman" panose="02020603050405020304" pitchFamily="18" charset="0"/>
                            </a:rPr>
                            <a:t>4785.8</a:t>
                          </a:r>
                          <a:endParaRPr lang="en-US" dirty="0">
                            <a:latin typeface="Times New Roman" panose="02020603050405020304" pitchFamily="18" charset="0"/>
                            <a:cs typeface="Times New Roman" panose="02020603050405020304" pitchFamily="18" charset="0"/>
                          </a:endParaRPr>
                        </a:p>
                      </a:txBody>
                      <a:tcPr/>
                    </a:tc>
                    <a:tc>
                      <a:txBody>
                        <a:bodyPr/>
                        <a:lstStyle/>
                        <a:p>
                          <a:pPr algn="r"/>
                          <a:r>
                            <a:rPr lang="en-US" dirty="0">
                              <a:latin typeface="Times New Roman" panose="02020603050405020304" pitchFamily="18" charset="0"/>
                              <a:cs typeface="Times New Roman" panose="02020603050405020304" pitchFamily="18" charset="0"/>
                            </a:rPr>
                            <a:t>1.8</a:t>
                          </a:r>
                        </a:p>
                      </a:txBody>
                      <a:tcPr/>
                    </a:tc>
                    <a:tc>
                      <a:txBody>
                        <a:bodyPr/>
                        <a:lstStyle/>
                        <a:p>
                          <a:pPr algn="r"/>
                          <a:r>
                            <a:rPr lang="en-US" sz="1800" kern="1200" dirty="0">
                              <a:effectLst/>
                              <a:latin typeface="Times New Roman" panose="02020603050405020304" pitchFamily="18" charset="0"/>
                              <a:cs typeface="Times New Roman" panose="02020603050405020304" pitchFamily="18" charset="0"/>
                            </a:rPr>
                            <a:t>0.0091</a:t>
                          </a:r>
                          <a:endParaRPr lang="en-US" dirty="0">
                            <a:latin typeface="Times New Roman" panose="02020603050405020304" pitchFamily="18" charset="0"/>
                            <a:cs typeface="Times New Roman" panose="02020603050405020304" pitchFamily="18" charset="0"/>
                          </a:endParaRPr>
                        </a:p>
                      </a:txBody>
                      <a:tcPr/>
                    </a:tc>
                    <a:tc>
                      <a:txBody>
                        <a:bodyPr/>
                        <a:lstStyle/>
                        <a:p>
                          <a:pPr algn="r"/>
                          <a:r>
                            <a:rPr lang="en-US" sz="1800" kern="1200" dirty="0">
                              <a:effectLst/>
                              <a:latin typeface="Times New Roman" panose="02020603050405020304" pitchFamily="18" charset="0"/>
                              <a:cs typeface="Times New Roman" panose="02020603050405020304" pitchFamily="18" charset="0"/>
                            </a:rPr>
                            <a:t>0.0094</a:t>
                          </a:r>
                          <a:endParaRPr lang="en-US"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175534953"/>
                      </a:ext>
                    </a:extLst>
                  </a:tr>
                  <a:tr h="482826">
                    <a:tc>
                      <a:txBody>
                        <a:bodyPr/>
                        <a:lstStyle/>
                        <a:p>
                          <a:r>
                            <a:rPr lang="en-US" b="1" dirty="0">
                              <a:latin typeface="Times New Roman" panose="02020603050405020304" pitchFamily="18" charset="0"/>
                              <a:cs typeface="Times New Roman" panose="02020603050405020304" pitchFamily="18" charset="0"/>
                            </a:rPr>
                            <a:t>LSTM</a:t>
                          </a:r>
                        </a:p>
                      </a:txBody>
                      <a:tcPr/>
                    </a:tc>
                    <a:tc>
                      <a:txBody>
                        <a:bodyPr/>
                        <a:lstStyle/>
                        <a:p>
                          <a:pPr algn="r"/>
                          <a:r>
                            <a:rPr lang="en-US" sz="1800" b="1" kern="1200" dirty="0">
                              <a:effectLst/>
                              <a:latin typeface="Times New Roman" panose="02020603050405020304" pitchFamily="18" charset="0"/>
                              <a:cs typeface="Times New Roman" panose="02020603050405020304" pitchFamily="18" charset="0"/>
                            </a:rPr>
                            <a:t>1621.2 </a:t>
                          </a:r>
                          <a:endParaRPr lang="en-US" b="1" dirty="0">
                            <a:latin typeface="Times New Roman" panose="02020603050405020304" pitchFamily="18" charset="0"/>
                            <a:cs typeface="Times New Roman" panose="02020603050405020304" pitchFamily="18" charset="0"/>
                          </a:endParaRPr>
                        </a:p>
                      </a:txBody>
                      <a:tcPr/>
                    </a:tc>
                    <a:tc>
                      <a:txBody>
                        <a:bodyPr/>
                        <a:lstStyle/>
                        <a:p>
                          <a:pPr algn="r"/>
                          <a:r>
                            <a:rPr lang="en-US" sz="1800" b="1" kern="1200" dirty="0">
                              <a:effectLst/>
                              <a:latin typeface="Times New Roman" panose="02020603050405020304" pitchFamily="18" charset="0"/>
                              <a:cs typeface="Times New Roman" panose="02020603050405020304" pitchFamily="18" charset="0"/>
                            </a:rPr>
                            <a:t>376.6</a:t>
                          </a:r>
                          <a:endParaRPr lang="en-US" b="1" dirty="0">
                            <a:latin typeface="Times New Roman" panose="02020603050405020304" pitchFamily="18" charset="0"/>
                            <a:cs typeface="Times New Roman" panose="02020603050405020304" pitchFamily="18" charset="0"/>
                          </a:endParaRPr>
                        </a:p>
                      </a:txBody>
                      <a:tcPr/>
                    </a:tc>
                    <a:tc>
                      <a:txBody>
                        <a:bodyPr/>
                        <a:lstStyle/>
                        <a:p>
                          <a:pPr algn="r"/>
                          <a:r>
                            <a:rPr lang="en-US" b="1" dirty="0">
                              <a:latin typeface="Times New Roman" panose="02020603050405020304" pitchFamily="18" charset="0"/>
                              <a:cs typeface="Times New Roman" panose="02020603050405020304" pitchFamily="18" charset="0"/>
                            </a:rPr>
                            <a:t>0.7</a:t>
                          </a:r>
                        </a:p>
                      </a:txBody>
                      <a:tcPr/>
                    </a:tc>
                    <a:tc>
                      <a:txBody>
                        <a:bodyPr/>
                        <a:lstStyle/>
                        <a:p>
                          <a:pPr algn="r"/>
                          <a:r>
                            <a:rPr lang="en-US" sz="1800" b="1" kern="1200" dirty="0">
                              <a:effectLst/>
                              <a:latin typeface="Times New Roman" panose="02020603050405020304" pitchFamily="18" charset="0"/>
                              <a:cs typeface="Times New Roman" panose="02020603050405020304" pitchFamily="18" charset="0"/>
                            </a:rPr>
                            <a:t>0.0007</a:t>
                          </a:r>
                          <a:endParaRPr lang="en-US" b="1" dirty="0">
                            <a:latin typeface="Times New Roman" panose="02020603050405020304" pitchFamily="18" charset="0"/>
                            <a:cs typeface="Times New Roman" panose="02020603050405020304" pitchFamily="18" charset="0"/>
                          </a:endParaRPr>
                        </a:p>
                      </a:txBody>
                      <a:tcPr/>
                    </a:tc>
                    <a:tc>
                      <a:txBody>
                        <a:bodyPr/>
                        <a:lstStyle/>
                        <a:p>
                          <a:pPr algn="r"/>
                          <a:r>
                            <a:rPr lang="en-US" sz="1800" b="1" kern="1200" dirty="0">
                              <a:effectLst/>
                              <a:latin typeface="Times New Roman" panose="02020603050405020304" pitchFamily="18" charset="0"/>
                              <a:cs typeface="Times New Roman" panose="02020603050405020304" pitchFamily="18" charset="0"/>
                            </a:rPr>
                            <a:t>0.0007</a:t>
                          </a:r>
                          <a:endParaRPr lang="en-US" b="1"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951978889"/>
                      </a:ext>
                    </a:extLst>
                  </a:tr>
                </a:tbl>
              </a:graphicData>
            </a:graphic>
          </p:graphicFrame>
        </mc:Fallback>
      </mc:AlternateContent>
      <p:sp>
        <p:nvSpPr>
          <p:cNvPr id="6" name="TextBox 5">
            <a:extLst>
              <a:ext uri="{FF2B5EF4-FFF2-40B4-BE49-F238E27FC236}">
                <a16:creationId xmlns:a16="http://schemas.microsoft.com/office/drawing/2014/main" id="{43348AEB-F6F9-4BA9-9ECC-76E8033160C1}"/>
              </a:ext>
            </a:extLst>
          </p:cNvPr>
          <p:cNvSpPr txBox="1"/>
          <p:nvPr/>
        </p:nvSpPr>
        <p:spPr>
          <a:xfrm>
            <a:off x="696495" y="4904809"/>
            <a:ext cx="10030122" cy="1566070"/>
          </a:xfrm>
          <a:prstGeom prst="rect">
            <a:avLst/>
          </a:prstGeom>
          <a:noFill/>
        </p:spPr>
        <p:txBody>
          <a:bodyPr wrap="square" rtlCol="0">
            <a:spAutoFit/>
          </a:bodyPr>
          <a:lstStyle/>
          <a:p>
            <a:pPr lvl="0">
              <a:buClr>
                <a:schemeClr val="dk1"/>
              </a:buClr>
              <a:buSzPts val="3600"/>
            </a:pPr>
            <a:r>
              <a:rPr lang="en-US" dirty="0">
                <a:solidFill>
                  <a:srgbClr val="FF0000"/>
                </a:solidFill>
                <a:latin typeface="Times New Roman" panose="02020603050405020304" pitchFamily="18" charset="0"/>
                <a:cs typeface="Times New Roman" panose="02020603050405020304" pitchFamily="18" charset="0"/>
              </a:rPr>
              <a:t>*</a:t>
            </a:r>
            <a:r>
              <a:rPr lang="en-US" dirty="0">
                <a:solidFill>
                  <a:srgbClr val="FF0000"/>
                </a:solidFill>
                <a:latin typeface="Times New Roman" panose="02020603050405020304" pitchFamily="18" charset="0"/>
                <a:cs typeface="Times New Roman" panose="02020603050405020304" pitchFamily="18" charset="0"/>
                <a:sym typeface="Times New Roman"/>
              </a:rPr>
              <a:t>Different types of covariate NHPP models were applied, using various hazard functions, including GM, NB2, and S shaped.</a:t>
            </a:r>
            <a:endParaRPr lang="en-US" dirty="0">
              <a:solidFill>
                <a:srgbClr val="FF0000"/>
              </a:solidFill>
              <a:latin typeface="Times New Roman" panose="02020603050405020304" pitchFamily="18" charset="0"/>
              <a:cs typeface="Times New Roman" panose="02020603050405020304" pitchFamily="18" charset="0"/>
            </a:endParaRPr>
          </a:p>
          <a:p>
            <a:pPr algn="just"/>
            <a:r>
              <a:rPr lang="en-US" dirty="0">
                <a:solidFill>
                  <a:srgbClr val="FF0000"/>
                </a:solidFill>
                <a:latin typeface="Times New Roman" panose="02020603050405020304" pitchFamily="18" charset="0"/>
                <a:cs typeface="Times New Roman" panose="02020603050405020304" pitchFamily="18" charset="0"/>
              </a:rPr>
              <a:t>*</a:t>
            </a:r>
            <a:r>
              <a:rPr lang="en-US" dirty="0">
                <a:solidFill>
                  <a:srgbClr val="FF0000"/>
                </a:solidFill>
                <a:latin typeface="Times New Roman" panose="02020603050405020304" pitchFamily="18" charset="0"/>
                <a:cs typeface="Times New Roman" panose="02020603050405020304" pitchFamily="18" charset="0"/>
                <a:sym typeface="Times New Roman"/>
              </a:rPr>
              <a:t>LSTM achieved better overall goodness-of-fit, such as approximately 6 and 9 times smaller MSE and MAPE, respectively, compared to traditional covariate models.</a:t>
            </a:r>
            <a:endParaRPr lang="en-US" dirty="0">
              <a:solidFill>
                <a:srgbClr val="FF0000"/>
              </a:solidFill>
              <a:latin typeface="Times New Roman" panose="02020603050405020304" pitchFamily="18" charset="0"/>
              <a:cs typeface="Times New Roman" panose="02020603050405020304" pitchFamily="18" charset="0"/>
            </a:endParaRPr>
          </a:p>
          <a:p>
            <a:pPr algn="just">
              <a:lnSpc>
                <a:spcPct val="150000"/>
              </a:lnSpc>
            </a:pPr>
            <a:endParaRPr lang="en-US"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31268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0C2C2E7-08F7-4878-BC76-87FD1D292588}"/>
              </a:ext>
            </a:extLst>
          </p:cNvPr>
          <p:cNvSpPr>
            <a:spLocks noGrp="1"/>
          </p:cNvSpPr>
          <p:nvPr>
            <p:ph type="sldNum" sz="quarter" idx="12"/>
          </p:nvPr>
        </p:nvSpPr>
        <p:spPr/>
        <p:txBody>
          <a:bodyPr/>
          <a:lstStyle/>
          <a:p>
            <a:fld id="{13EB0FB4-BACF-4B64-827A-9F980E255121}" type="slidenum">
              <a:rPr lang="en-US" smtClean="0"/>
              <a:pPr/>
              <a:t>9</a:t>
            </a:fld>
            <a:endParaRPr lang="en-US"/>
          </a:p>
        </p:txBody>
      </p:sp>
      <p:sp>
        <p:nvSpPr>
          <p:cNvPr id="7" name="TextBox 6">
            <a:extLst>
              <a:ext uri="{FF2B5EF4-FFF2-40B4-BE49-F238E27FC236}">
                <a16:creationId xmlns:a16="http://schemas.microsoft.com/office/drawing/2014/main" id="{17ECEDD2-6581-4A3B-A11F-DA53FDF2E927}"/>
              </a:ext>
            </a:extLst>
          </p:cNvPr>
          <p:cNvSpPr txBox="1"/>
          <p:nvPr/>
        </p:nvSpPr>
        <p:spPr>
          <a:xfrm>
            <a:off x="1995391" y="5797983"/>
            <a:ext cx="9106293"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Fig 1. Models fitted by Neural Networks. From left to right: 1) RNN and 2) LSTM</a:t>
            </a:r>
          </a:p>
        </p:txBody>
      </p:sp>
      <p:pic>
        <p:nvPicPr>
          <p:cNvPr id="9" name="Picture 8">
            <a:extLst>
              <a:ext uri="{FF2B5EF4-FFF2-40B4-BE49-F238E27FC236}">
                <a16:creationId xmlns:a16="http://schemas.microsoft.com/office/drawing/2014/main" id="{04DF0FB5-AB99-4987-B68D-5626D4C4EB5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24566" y="1489475"/>
            <a:ext cx="5172067" cy="3879050"/>
          </a:xfrm>
          <a:prstGeom prst="rect">
            <a:avLst/>
          </a:prstGeom>
        </p:spPr>
      </p:pic>
      <p:pic>
        <p:nvPicPr>
          <p:cNvPr id="11" name="Picture 10">
            <a:extLst>
              <a:ext uri="{FF2B5EF4-FFF2-40B4-BE49-F238E27FC236}">
                <a16:creationId xmlns:a16="http://schemas.microsoft.com/office/drawing/2014/main" id="{A9742E23-761C-4374-9727-4CB79E506B1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3295" y="1489475"/>
            <a:ext cx="5172066" cy="3879050"/>
          </a:xfrm>
          <a:prstGeom prst="rect">
            <a:avLst/>
          </a:prstGeom>
        </p:spPr>
      </p:pic>
    </p:spTree>
    <p:extLst>
      <p:ext uri="{BB962C8B-B14F-4D97-AF65-F5344CB8AC3E}">
        <p14:creationId xmlns:p14="http://schemas.microsoft.com/office/powerpoint/2010/main" val="36071866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23181</TotalTime>
  <Words>716</Words>
  <Application>Microsoft Office PowerPoint</Application>
  <PresentationFormat>Widescreen</PresentationFormat>
  <Paragraphs>109</Paragraphs>
  <Slides>11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Calibri Light</vt:lpstr>
      <vt:lpstr>Cambria Math</vt:lpstr>
      <vt:lpstr>Times New Roman</vt:lpstr>
      <vt:lpstr>Office Theme</vt:lpstr>
      <vt:lpstr>PowerPoint Presentation</vt:lpstr>
      <vt:lpstr>PowerPoint Presentation</vt:lpstr>
      <vt:lpstr>PowerPoint Presentation</vt:lpstr>
      <vt:lpstr>B. Neural Network</vt:lpstr>
      <vt:lpstr>PowerPoint Presentation</vt:lpstr>
      <vt:lpstr>PowerPoint Presentation</vt:lpstr>
      <vt:lpstr>To illustrate the applicability of neural networks to covariate software defect discovery, a new data set was generated based on the DS1 data set with three covariates.  So, this hypothetical data includes three covariates and the correspond number of failures for each interval.  The generated data set used as an input for different models. </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Priscila D Silva</dc:creator>
  <cp:lastModifiedBy>Fatemeh Salboukh</cp:lastModifiedBy>
  <cp:revision>526</cp:revision>
  <dcterms:created xsi:type="dcterms:W3CDTF">2020-09-26T18:38:00Z</dcterms:created>
  <dcterms:modified xsi:type="dcterms:W3CDTF">2023-04-20T00:19:22Z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1033-11.2.0.10114</vt:lpwstr>
  </property>
</Properties>
</file>