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7" r:id="rId3"/>
    <p:sldId id="313" r:id="rId4"/>
    <p:sldId id="315" r:id="rId5"/>
    <p:sldId id="320" r:id="rId6"/>
    <p:sldId id="321" r:id="rId7"/>
    <p:sldId id="316" r:id="rId8"/>
    <p:sldId id="322" r:id="rId9"/>
    <p:sldId id="325" r:id="rId10"/>
    <p:sldId id="311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A94B"/>
    <a:srgbClr val="49A6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50" autoAdjust="0"/>
    <p:restoredTop sz="98734" autoAdjust="0"/>
  </p:normalViewPr>
  <p:slideViewPr>
    <p:cSldViewPr snapToGrid="0">
      <p:cViewPr>
        <p:scale>
          <a:sx n="81" d="100"/>
          <a:sy n="81" d="100"/>
        </p:scale>
        <p:origin x="13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A2ACD-8EF5-4DF3-8CAB-1D3A11ADB281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CD0CC-9112-456F-8586-E631A38EA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A819C-D392-4960-A3DE-C20438B8B89C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A1A08-9101-4725-9BFE-F911D6CB8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9D77-2E4E-44B0-AE7B-6DDAC6246EAB}" type="datetime1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1CF4-FD71-419A-B9C6-F4A4BD41C6BD}" type="datetime1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05A9-FE22-44F3-A3BF-00ECF823BE5E}" type="datetime1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C60F-DBD1-4453-8661-DB1E074B1AB4}" type="datetime1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CD2A-0971-4DC0-BE21-3530C2B63819}" type="datetime1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BE1-8983-47A4-8B44-D85ECA5CEE1D}" type="datetime1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E412-4E7B-4982-BB92-45F0D3E1AA9D}" type="datetime1">
              <a:rPr lang="en-US" smtClean="0"/>
              <a:pPr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F251-C0A8-4A61-A6F5-31D137BEF798}" type="datetime1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F9CD-D598-49C1-A587-7DADD2E78A4A}" type="datetime1">
              <a:rPr lang="en-US" smtClean="0"/>
              <a:pPr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3BD5-7559-4322-8088-E070F46C75EA}" type="datetime1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BAA6-A08E-4966-A616-2071D91C296D}" type="datetime1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FDA2-0524-47AD-B9EC-BB967757E59A}" type="datetime1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B0FB4-BACF-4B64-827A-9F980E255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465" y="2284324"/>
            <a:ext cx="11709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+mj-lt"/>
              </a:rPr>
              <a:t>Covariate Resilience Modeling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2765" y="4114363"/>
            <a:ext cx="8154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Priscila Silva, MS, University of Massachusetts Dartmouth </a:t>
            </a:r>
          </a:p>
          <a:p>
            <a:r>
              <a:rPr lang="en-US" sz="2400" dirty="0"/>
              <a:t>Andrew </a:t>
            </a:r>
            <a:r>
              <a:rPr lang="en-US" sz="2400" dirty="0" err="1"/>
              <a:t>Bajumpaa</a:t>
            </a:r>
            <a:r>
              <a:rPr lang="en-US" sz="2400" dirty="0"/>
              <a:t>, University of Massachusetts Dartmouth</a:t>
            </a:r>
          </a:p>
          <a:p>
            <a:r>
              <a:rPr lang="en-US" sz="2400" dirty="0"/>
              <a:t>Drew Borden, University of Massachusetts Dartmouth</a:t>
            </a:r>
          </a:p>
          <a:p>
            <a:r>
              <a:rPr lang="en-US" sz="2400" dirty="0"/>
              <a:t>Christian Taylor, University of Massachusetts Dartmouth</a:t>
            </a:r>
          </a:p>
          <a:p>
            <a:r>
              <a:rPr lang="en-US" sz="2400" dirty="0"/>
              <a:t>Lance Fiondella, PhD, University of Massachusetts Dartmouth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b="1" smtClean="0">
                <a:solidFill>
                  <a:schemeClr val="tx1"/>
                </a:solidFill>
              </a:rPr>
              <a:pPr/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3059" y="1424879"/>
            <a:ext cx="2170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+mj-lt"/>
              </a:rPr>
              <a:t>Conclusion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93059" y="2012494"/>
            <a:ext cx="112820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1775" algn="just">
              <a:buFont typeface="Arial" pitchFamily="34" charset="0"/>
              <a:buChar char="•"/>
            </a:pPr>
            <a:r>
              <a:rPr lang="en-US" sz="2400" b="1" dirty="0"/>
              <a:t>This talk presented </a:t>
            </a:r>
          </a:p>
          <a:p>
            <a:pPr lvl="1" indent="231775" algn="just">
              <a:buFont typeface="Arial" pitchFamily="34" charset="0"/>
              <a:buChar char="•"/>
            </a:pPr>
            <a:r>
              <a:rPr lang="en-US" sz="2400" dirty="0"/>
              <a:t>Mathematical modeling approaches to track and predict system resilience</a:t>
            </a:r>
          </a:p>
          <a:p>
            <a:pPr indent="231775" algn="just">
              <a:buFont typeface="Arial" pitchFamily="34" charset="0"/>
              <a:buChar char="•"/>
            </a:pPr>
            <a:r>
              <a:rPr lang="en-US" sz="2400" b="1" dirty="0"/>
              <a:t>Results suggest that</a:t>
            </a:r>
          </a:p>
          <a:p>
            <a:pPr lvl="1" indent="231775" algn="just">
              <a:buFont typeface="Arial" pitchFamily="34" charset="0"/>
              <a:buChar char="•"/>
            </a:pPr>
            <a:r>
              <a:rPr lang="en-US" sz="2400" dirty="0"/>
              <a:t>Bathtub-shaped functions and mixture distributions fit well canonical curves</a:t>
            </a:r>
          </a:p>
          <a:p>
            <a:pPr lvl="1" indent="231775" algn="just">
              <a:buFont typeface="Arial" pitchFamily="34" charset="0"/>
              <a:buChar char="•"/>
            </a:pPr>
            <a:r>
              <a:rPr lang="en-US" sz="2400" dirty="0"/>
              <a:t>Covariate models characterizes well deterioration and recovery processes</a:t>
            </a:r>
          </a:p>
          <a:p>
            <a:pPr lvl="2" indent="231775" algn="just">
              <a:buFont typeface="Arial" pitchFamily="34" charset="0"/>
              <a:buChar char="•"/>
            </a:pPr>
            <a:r>
              <a:rPr lang="en-US" sz="2000" dirty="0"/>
              <a:t>Improving tracking and prediction abilities</a:t>
            </a:r>
          </a:p>
          <a:p>
            <a:pPr lvl="2" indent="231775" algn="just">
              <a:buFont typeface="Arial" pitchFamily="34" charset="0"/>
              <a:buChar char="•"/>
            </a:pPr>
            <a:r>
              <a:rPr lang="en-US" sz="2000" dirty="0"/>
              <a:t>Lower relative errors for resilience metrics</a:t>
            </a:r>
          </a:p>
          <a:p>
            <a:pPr indent="231775" algn="just">
              <a:buFont typeface="Arial" pitchFamily="34" charset="0"/>
              <a:buChar char="•"/>
            </a:pPr>
            <a:r>
              <a:rPr lang="en-US" sz="2400" b="1" dirty="0"/>
              <a:t>Future research </a:t>
            </a:r>
          </a:p>
          <a:p>
            <a:pPr lvl="1" indent="231775" algn="just">
              <a:buFont typeface="Arial" pitchFamily="34" charset="0"/>
              <a:buChar char="•"/>
            </a:pPr>
            <a:r>
              <a:rPr lang="en-US" sz="2400" dirty="0"/>
              <a:t>Time series analysis</a:t>
            </a:r>
          </a:p>
          <a:p>
            <a:pPr lvl="1" indent="231775" algn="just">
              <a:buFont typeface="Arial" pitchFamily="34" charset="0"/>
              <a:buChar char="•"/>
            </a:pPr>
            <a:r>
              <a:rPr lang="en-US" sz="2400" dirty="0"/>
              <a:t>Optimal allocation of activities to achieve performance threshold on timeline  </a:t>
            </a:r>
          </a:p>
          <a:p>
            <a:pPr lvl="1" indent="231775" algn="just">
              <a:buFont typeface="Arial" pitchFamily="34" charset="0"/>
              <a:buChar char="•"/>
            </a:pPr>
            <a:r>
              <a:rPr lang="en-US" sz="2400" dirty="0"/>
              <a:t>Development of  a predictive system resilience tool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391" y="1381391"/>
            <a:ext cx="5200751" cy="90711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Acknowledgement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b="1" smtClean="0">
                <a:solidFill>
                  <a:schemeClr val="tx1"/>
                </a:solidFill>
              </a:rPr>
              <a:pPr/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889" y="2229726"/>
            <a:ext cx="11414720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endParaRPr lang="en-US" sz="1800" dirty="0">
              <a:effectLst/>
              <a:ea typeface="MS Mincho" panose="02020609040205080304" pitchFamily="49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D6827C-206F-46FC-B974-FA3AB1CCA0AA}"/>
              </a:ext>
            </a:extLst>
          </p:cNvPr>
          <p:cNvSpPr/>
          <p:nvPr/>
        </p:nvSpPr>
        <p:spPr>
          <a:xfrm>
            <a:off x="388640" y="2352007"/>
            <a:ext cx="11414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This material is based upon work supported by the National Science Foundation under Grant Number (#2050972). Any opinions, findings, and conclusions or recommendations expressed in this material are those of the authors and do not necessarily reflect the views of the National Science Foundation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NSF Logo | NSF - National Science Foundation">
            <a:extLst>
              <a:ext uri="{FF2B5EF4-FFF2-40B4-BE49-F238E27FC236}">
                <a16:creationId xmlns:a16="http://schemas.microsoft.com/office/drawing/2014/main" id="{FF381CB4-33E7-48EA-80EA-5D8F8DDB4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162" y="4048677"/>
            <a:ext cx="2295675" cy="23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34786" y="1450312"/>
            <a:ext cx="2440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+mj-lt"/>
              </a:rPr>
              <a:t>Introduction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9337" y="2096643"/>
            <a:ext cx="11013326" cy="461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System Resilience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Ability to recover from failures</a:t>
            </a:r>
            <a:endParaRPr lang="en-US" sz="2400" b="1" dirty="0"/>
          </a:p>
          <a:p>
            <a:pPr marL="342900" lvl="1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Lack of resilience is dangerous</a:t>
            </a:r>
          </a:p>
          <a:p>
            <a:pPr marL="800100" lvl="2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Northeast blackout of 2003: software errors</a:t>
            </a:r>
          </a:p>
          <a:p>
            <a:pPr marL="1257300" lvl="3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Megawatt load reduced 80%</a:t>
            </a:r>
          </a:p>
          <a:p>
            <a:pPr marL="1257300" lvl="3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45 million people in the US affected</a:t>
            </a:r>
          </a:p>
          <a:p>
            <a:pPr marL="1257300" lvl="3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$4 - $10 billion of implications</a:t>
            </a:r>
          </a:p>
          <a:p>
            <a:pPr marL="1257300" lvl="3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Mortality rate increased 28%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Common Practices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Quantitative resilience metrics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Contributions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Mathematical models to track and predict change in performance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A06A8-3265-49E7-9DC6-4A387F0AF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028" y="1777191"/>
            <a:ext cx="4363186" cy="425599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E4E09D5-6356-4D0D-8399-6791827CB94F}"/>
              </a:ext>
            </a:extLst>
          </p:cNvPr>
          <p:cNvSpPr/>
          <p:nvPr/>
        </p:nvSpPr>
        <p:spPr>
          <a:xfrm>
            <a:off x="8938295" y="4098098"/>
            <a:ext cx="743032" cy="686721"/>
          </a:xfrm>
          <a:prstGeom prst="ellipse">
            <a:avLst/>
          </a:prstGeom>
          <a:solidFill>
            <a:srgbClr val="49A646"/>
          </a:solidFill>
          <a:ln>
            <a:solidFill>
              <a:srgbClr val="4DA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63D7F-5EAE-4EF6-A286-A72524E3EDFF}"/>
              </a:ext>
            </a:extLst>
          </p:cNvPr>
          <p:cNvSpPr txBox="1"/>
          <p:nvPr/>
        </p:nvSpPr>
        <p:spPr>
          <a:xfrm>
            <a:off x="8867157" y="4326562"/>
            <a:ext cx="88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RESILIENCE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B9F46-D9DC-427F-9306-CD094A5D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b="1" smtClean="0">
                <a:solidFill>
                  <a:schemeClr val="tx1"/>
                </a:solidFill>
              </a:rPr>
              <a:pPr/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C60351-2909-4375-A2E4-AF419B2D1616}"/>
              </a:ext>
            </a:extLst>
          </p:cNvPr>
          <p:cNvSpPr/>
          <p:nvPr/>
        </p:nvSpPr>
        <p:spPr>
          <a:xfrm>
            <a:off x="642073" y="1481185"/>
            <a:ext cx="9340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+mj-lt"/>
              </a:rPr>
              <a:t>Resilience Concept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E7EF79-88D0-4B6C-ADA3-1FA398B0FEE8}"/>
              </a:ext>
            </a:extLst>
          </p:cNvPr>
          <p:cNvSpPr txBox="1"/>
          <p:nvPr/>
        </p:nvSpPr>
        <p:spPr>
          <a:xfrm>
            <a:off x="273747" y="6228777"/>
            <a:ext cx="7748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Real world disaster management does not look like a textbook curve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84189F0-74F5-480C-ACC8-A6CA68FD1DD7}"/>
              </a:ext>
            </a:extLst>
          </p:cNvPr>
          <p:cNvGrpSpPr/>
          <p:nvPr/>
        </p:nvGrpSpPr>
        <p:grpSpPr>
          <a:xfrm>
            <a:off x="480383" y="2220515"/>
            <a:ext cx="6267952" cy="3849375"/>
            <a:chOff x="5414454" y="1779902"/>
            <a:chExt cx="6469321" cy="4053778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F5D1465-DFA6-4EC1-9A3E-B217EDC92747}"/>
                </a:ext>
              </a:extLst>
            </p:cNvPr>
            <p:cNvGrpSpPr/>
            <p:nvPr/>
          </p:nvGrpSpPr>
          <p:grpSpPr>
            <a:xfrm>
              <a:off x="5414454" y="1779902"/>
              <a:ext cx="6469321" cy="4053778"/>
              <a:chOff x="5350582" y="1840794"/>
              <a:chExt cx="6533421" cy="3992555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8D94B6AB-CCD1-4241-BE7E-8260964787DF}"/>
                  </a:ext>
                </a:extLst>
              </p:cNvPr>
              <p:cNvGrpSpPr/>
              <p:nvPr/>
            </p:nvGrpSpPr>
            <p:grpSpPr>
              <a:xfrm>
                <a:off x="5350582" y="1840794"/>
                <a:ext cx="6533421" cy="3992555"/>
                <a:chOff x="5332597" y="1871293"/>
                <a:chExt cx="6728617" cy="4030819"/>
              </a:xfrm>
            </p:grpSpPr>
            <p:cxnSp>
              <p:nvCxnSpPr>
                <p:cNvPr id="108" name="Conector reto 33">
                  <a:extLst>
                    <a:ext uri="{FF2B5EF4-FFF2-40B4-BE49-F238E27FC236}">
                      <a16:creationId xmlns:a16="http://schemas.microsoft.com/office/drawing/2014/main" id="{066F700A-964F-487B-9BAF-F5195C92E3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25534" y="3283284"/>
                  <a:ext cx="0" cy="2149244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Conector reto 33">
                  <a:extLst>
                    <a:ext uri="{FF2B5EF4-FFF2-40B4-BE49-F238E27FC236}">
                      <a16:creationId xmlns:a16="http://schemas.microsoft.com/office/drawing/2014/main" id="{0E312337-72DB-4C86-9EF7-6CB7871616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08988" y="3534295"/>
                  <a:ext cx="0" cy="1898233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Conector reto 33">
                  <a:extLst>
                    <a:ext uri="{FF2B5EF4-FFF2-40B4-BE49-F238E27FC236}">
                      <a16:creationId xmlns:a16="http://schemas.microsoft.com/office/drawing/2014/main" id="{9651B2A2-2D34-4399-8F3A-C661C19516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74835" y="3351154"/>
                  <a:ext cx="0" cy="2081374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Conector reto 33">
                  <a:extLst>
                    <a:ext uri="{FF2B5EF4-FFF2-40B4-BE49-F238E27FC236}">
                      <a16:creationId xmlns:a16="http://schemas.microsoft.com/office/drawing/2014/main" id="{1801EFA6-34FC-4C45-ADAA-38A4A3CDCB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084435" y="4391841"/>
                  <a:ext cx="0" cy="1057492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Conector reto 33">
                  <a:extLst>
                    <a:ext uri="{FF2B5EF4-FFF2-40B4-BE49-F238E27FC236}">
                      <a16:creationId xmlns:a16="http://schemas.microsoft.com/office/drawing/2014/main" id="{DA49BCA2-01D7-48CD-BC98-452A893905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68212" y="3957688"/>
                  <a:ext cx="0" cy="1474840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ector reto 33">
                  <a:extLst>
                    <a:ext uri="{FF2B5EF4-FFF2-40B4-BE49-F238E27FC236}">
                      <a16:creationId xmlns:a16="http://schemas.microsoft.com/office/drawing/2014/main" id="{D0B6237F-307C-4E20-ABE9-C1AD2C9C18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78882" y="4145947"/>
                  <a:ext cx="0" cy="1286581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Conector reto 33">
                  <a:extLst>
                    <a:ext uri="{FF2B5EF4-FFF2-40B4-BE49-F238E27FC236}">
                      <a16:creationId xmlns:a16="http://schemas.microsoft.com/office/drawing/2014/main" id="{1C646743-5879-4C74-8F00-4B402BC78F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34378" y="3239584"/>
                  <a:ext cx="0" cy="2192944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C00517D9-DF17-4385-99A6-A942B2370478}"/>
                    </a:ext>
                  </a:extLst>
                </p:cNvPr>
                <p:cNvGrpSpPr/>
                <p:nvPr/>
              </p:nvGrpSpPr>
              <p:grpSpPr>
                <a:xfrm>
                  <a:off x="5332597" y="1871293"/>
                  <a:ext cx="6728617" cy="4030819"/>
                  <a:chOff x="6173866" y="1495472"/>
                  <a:chExt cx="5061910" cy="2982066"/>
                </a:xfrm>
              </p:grpSpPr>
              <p:grpSp>
                <p:nvGrpSpPr>
                  <p:cNvPr id="117" name="Agrupar 44">
                    <a:extLst>
                      <a:ext uri="{FF2B5EF4-FFF2-40B4-BE49-F238E27FC236}">
                        <a16:creationId xmlns:a16="http://schemas.microsoft.com/office/drawing/2014/main" id="{60EBEDBC-206B-4A40-B88E-9B1383864200}"/>
                      </a:ext>
                    </a:extLst>
                  </p:cNvPr>
                  <p:cNvGrpSpPr/>
                  <p:nvPr/>
                </p:nvGrpSpPr>
                <p:grpSpPr>
                  <a:xfrm>
                    <a:off x="6173866" y="1495472"/>
                    <a:ext cx="5061910" cy="2982066"/>
                    <a:chOff x="6340102" y="1696539"/>
                    <a:chExt cx="5600636" cy="4047201"/>
                  </a:xfrm>
                </p:grpSpPr>
                <p:cxnSp>
                  <p:nvCxnSpPr>
                    <p:cNvPr id="122" name="Conector reto 16">
                      <a:extLst>
                        <a:ext uri="{FF2B5EF4-FFF2-40B4-BE49-F238E27FC236}">
                          <a16:creationId xmlns:a16="http://schemas.microsoft.com/office/drawing/2014/main" id="{9FA1B2DC-95C3-470C-8B8E-D2A5E15F17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04213" y="2685369"/>
                      <a:ext cx="1081100" cy="0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Conector de Seta Reta 12">
                      <a:extLst>
                        <a:ext uri="{FF2B5EF4-FFF2-40B4-BE49-F238E27FC236}">
                          <a16:creationId xmlns:a16="http://schemas.microsoft.com/office/drawing/2014/main" id="{D00CCB23-B0C7-4FC3-BC8F-513BA860B10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04213" y="1976718"/>
                      <a:ext cx="0" cy="3325905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Conector reto 24">
                      <a:extLst>
                        <a:ext uri="{FF2B5EF4-FFF2-40B4-BE49-F238E27FC236}">
                          <a16:creationId xmlns:a16="http://schemas.microsoft.com/office/drawing/2014/main" id="{B179A04C-CEE0-434B-BDA4-2DE2B4B982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15490" y="2684343"/>
                      <a:ext cx="1424489" cy="17555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Conector reto 25">
                      <a:extLst>
                        <a:ext uri="{FF2B5EF4-FFF2-40B4-BE49-F238E27FC236}">
                          <a16:creationId xmlns:a16="http://schemas.microsoft.com/office/drawing/2014/main" id="{6AF353F5-1BFC-4089-9D64-27825C10D4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33436" y="2324950"/>
                      <a:ext cx="476007" cy="356133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Conector reto 26">
                      <a:extLst>
                        <a:ext uri="{FF2B5EF4-FFF2-40B4-BE49-F238E27FC236}">
                          <a16:creationId xmlns:a16="http://schemas.microsoft.com/office/drawing/2014/main" id="{934DA360-2F86-459D-B207-FE78D01036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09443" y="2324950"/>
                      <a:ext cx="930539" cy="0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Conector reto 31">
                      <a:extLst>
                        <a:ext uri="{FF2B5EF4-FFF2-40B4-BE49-F238E27FC236}">
                          <a16:creationId xmlns:a16="http://schemas.microsoft.com/office/drawing/2014/main" id="{50072CFD-D657-4189-AA7F-FCB06903FD2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876349" y="2245659"/>
                      <a:ext cx="0" cy="3048000"/>
                    </a:xfrm>
                    <a:prstGeom prst="line">
                      <a:avLst/>
                    </a:prstGeom>
                    <a:ln w="12700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Conector reto 32">
                      <a:extLst>
                        <a:ext uri="{FF2B5EF4-FFF2-40B4-BE49-F238E27FC236}">
                          <a16:creationId xmlns:a16="http://schemas.microsoft.com/office/drawing/2014/main" id="{AE88FB7D-9D66-4210-B758-4A0283AD8D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24366" y="2245659"/>
                      <a:ext cx="0" cy="3048000"/>
                    </a:xfrm>
                    <a:prstGeom prst="line">
                      <a:avLst/>
                    </a:prstGeom>
                    <a:ln w="12700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Conector reto 33">
                      <a:extLst>
                        <a:ext uri="{FF2B5EF4-FFF2-40B4-BE49-F238E27FC236}">
                          <a16:creationId xmlns:a16="http://schemas.microsoft.com/office/drawing/2014/main" id="{A1A13A8B-2D9F-4B22-AB4D-20BC9A2B15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955309" y="2245659"/>
                      <a:ext cx="0" cy="3048000"/>
                    </a:xfrm>
                    <a:prstGeom prst="line">
                      <a:avLst/>
                    </a:prstGeom>
                    <a:ln w="12700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Conector de Seta Reta 14">
                      <a:extLst>
                        <a:ext uri="{FF2B5EF4-FFF2-40B4-BE49-F238E27FC236}">
                          <a16:creationId xmlns:a16="http://schemas.microsoft.com/office/drawing/2014/main" id="{A8E48319-2200-4402-B477-CED4F3DF7B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786282" y="5272248"/>
                      <a:ext cx="5065583" cy="2141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1" name="CaixaDeTexto 38">
                      <a:extLst>
                        <a:ext uri="{FF2B5EF4-FFF2-40B4-BE49-F238E27FC236}">
                          <a16:creationId xmlns:a16="http://schemas.microsoft.com/office/drawing/2014/main" id="{5DAFC38B-66C5-44B3-B9C1-21A60EA053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54074" y="1696539"/>
                      <a:ext cx="1042973" cy="48539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dirty="0">
                          <a:cs typeface="Arial" panose="020B0604020202020204" pitchFamily="34" charset="0"/>
                        </a:rPr>
                        <a:t>Prepare</a:t>
                      </a:r>
                    </a:p>
                  </p:txBody>
                </p:sp>
                <p:sp>
                  <p:nvSpPr>
                    <p:cNvPr id="132" name="CaixaDeTexto 39">
                      <a:extLst>
                        <a:ext uri="{FF2B5EF4-FFF2-40B4-BE49-F238E27FC236}">
                          <a16:creationId xmlns:a16="http://schemas.microsoft.com/office/drawing/2014/main" id="{D8FAC3AC-85CE-486B-BF36-486A29A0F6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12331" y="1696539"/>
                      <a:ext cx="960069" cy="48539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dirty="0">
                          <a:cs typeface="Arial" panose="020B0604020202020204" pitchFamily="34" charset="0"/>
                        </a:rPr>
                        <a:t>Absorb</a:t>
                      </a:r>
                    </a:p>
                  </p:txBody>
                </p:sp>
                <p:sp>
                  <p:nvSpPr>
                    <p:cNvPr id="133" name="CaixaDeTexto 40">
                      <a:extLst>
                        <a:ext uri="{FF2B5EF4-FFF2-40B4-BE49-F238E27FC236}">
                          <a16:creationId xmlns:a16="http://schemas.microsoft.com/office/drawing/2014/main" id="{F20C5C83-B23E-4EE3-B132-5F34198E91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16556" y="1703736"/>
                      <a:ext cx="1059244" cy="48539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dirty="0">
                          <a:cs typeface="Arial" panose="020B0604020202020204" pitchFamily="34" charset="0"/>
                        </a:rPr>
                        <a:t>Recover</a:t>
                      </a:r>
                    </a:p>
                  </p:txBody>
                </p:sp>
                <p:sp>
                  <p:nvSpPr>
                    <p:cNvPr id="134" name="CaixaDeTexto 41">
                      <a:extLst>
                        <a:ext uri="{FF2B5EF4-FFF2-40B4-BE49-F238E27FC236}">
                          <a16:creationId xmlns:a16="http://schemas.microsoft.com/office/drawing/2014/main" id="{79AB6BA7-AD0E-4776-B986-2951E006D0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63549" y="1709388"/>
                      <a:ext cx="835570" cy="48539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dirty="0">
                          <a:cs typeface="Arial" panose="020B0604020202020204" pitchFamily="34" charset="0"/>
                        </a:rPr>
                        <a:t>Adapt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5" name="CaixaDeTexto 42">
                          <a:extLst>
                            <a:ext uri="{FF2B5EF4-FFF2-40B4-BE49-F238E27FC236}">
                              <a16:creationId xmlns:a16="http://schemas.microsoft.com/office/drawing/2014/main" id="{7DE69595-0554-48B5-829F-5F6FB91FED8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815091" y="5258349"/>
                          <a:ext cx="1125647" cy="48539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2400" dirty="0">
                              <a:cs typeface="Arial" panose="020B0604020202020204" pitchFamily="34" charset="0"/>
                            </a:rPr>
                            <a:t>Time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>
                            <a:cs typeface="Arial" panose="020B060402020202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35" name="CaixaDeTexto 42">
                          <a:extLst>
                            <a:ext uri="{FF2B5EF4-FFF2-40B4-BE49-F238E27FC236}">
                              <a16:creationId xmlns:a16="http://schemas.microsoft.com/office/drawing/2014/main" id="{7DE69595-0554-48B5-829F-5F6FB91FED8C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815091" y="5258349"/>
                          <a:ext cx="1125647" cy="485391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 l="-7246" t="-10526" r="-3382" b="-2894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6" name="CaixaDeTexto 43">
                          <a:extLst>
                            <a:ext uri="{FF2B5EF4-FFF2-40B4-BE49-F238E27FC236}">
                              <a16:creationId xmlns:a16="http://schemas.microsoft.com/office/drawing/2014/main" id="{CDD2A025-65CA-428E-BF54-851D9F15BEE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 rot="16200000">
                          <a:off x="5181309" y="3831325"/>
                          <a:ext cx="2730100" cy="4125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400" dirty="0">
                              <a:cs typeface="Arial" panose="020B0604020202020204" pitchFamily="34" charset="0"/>
                            </a:rPr>
                            <a:t>Performance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cs typeface="Arial" panose="020B060402020202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36" name="CaixaDeTexto 43">
                          <a:extLst>
                            <a:ext uri="{FF2B5EF4-FFF2-40B4-BE49-F238E27FC236}">
                              <a16:creationId xmlns:a16="http://schemas.microsoft.com/office/drawing/2014/main" id="{CDD2A025-65CA-428E-BF54-851D9F15BEE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16200000">
                          <a:off x="5181309" y="3831325"/>
                          <a:ext cx="2730100" cy="412514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l="-10526" r="-28947" b="-376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18" name="CaixaDeTexto 38">
                    <a:extLst>
                      <a:ext uri="{FF2B5EF4-FFF2-40B4-BE49-F238E27FC236}">
                        <a16:creationId xmlns:a16="http://schemas.microsoft.com/office/drawing/2014/main" id="{8FDDD73E-94AD-4C4E-B7A9-13DCFD937781}"/>
                      </a:ext>
                    </a:extLst>
                  </p:cNvPr>
                  <p:cNvSpPr txBox="1"/>
                  <p:nvPr/>
                </p:nvSpPr>
                <p:spPr>
                  <a:xfrm>
                    <a:off x="6350156" y="2033370"/>
                    <a:ext cx="257512" cy="3415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9" name="Rectangle 118">
                        <a:extLst>
                          <a:ext uri="{FF2B5EF4-FFF2-40B4-BE49-F238E27FC236}">
                            <a16:creationId xmlns:a16="http://schemas.microsoft.com/office/drawing/2014/main" id="{DE29A987-F5F0-481C-9962-6229AD7E0F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38579" y="4100563"/>
                        <a:ext cx="443583" cy="341547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16" name="Rectangle 15">
                        <a:extLst>
                          <a:ext uri="{FF2B5EF4-FFF2-40B4-BE49-F238E27FC236}">
                            <a16:creationId xmlns:a16="http://schemas.microsoft.com/office/drawing/2014/main" id="{073D920F-EBD2-40B0-85B6-626BA86AB6E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38579" y="4100563"/>
                        <a:ext cx="443583" cy="341547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b="-4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0" name="Rectangle 119">
                        <a:extLst>
                          <a:ext uri="{FF2B5EF4-FFF2-40B4-BE49-F238E27FC236}">
                            <a16:creationId xmlns:a16="http://schemas.microsoft.com/office/drawing/2014/main" id="{1926FC66-C17F-4838-976A-1CB89977F1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04910" y="4088528"/>
                        <a:ext cx="447815" cy="341547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FDABA477-0CAF-4007-8977-AD170BC90765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304910" y="4088528"/>
                        <a:ext cx="447815" cy="341547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4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1" name="Rectangle 120">
                        <a:extLst>
                          <a:ext uri="{FF2B5EF4-FFF2-40B4-BE49-F238E27FC236}">
                            <a16:creationId xmlns:a16="http://schemas.microsoft.com/office/drawing/2014/main" id="{14107A0C-8EF7-4416-AC3A-1C4B54E103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18826" y="4088528"/>
                        <a:ext cx="430181" cy="341547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6820128F-1952-4E3D-A9F1-752EEFF4123D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218826" y="4088528"/>
                        <a:ext cx="430181" cy="341547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BFC10176-32BD-4106-94F2-450EB6C54928}"/>
                    </a:ext>
                  </a:extLst>
                </p:cNvPr>
                <p:cNvSpPr/>
                <p:nvPr/>
              </p:nvSpPr>
              <p:spPr>
                <a:xfrm>
                  <a:off x="9675908" y="3152309"/>
                  <a:ext cx="2144111" cy="1249997"/>
                </a:xfrm>
                <a:custGeom>
                  <a:avLst/>
                  <a:gdLst>
                    <a:gd name="connsiteX0" fmla="*/ 0 w 2144111"/>
                    <a:gd name="connsiteY0" fmla="*/ 0 h 1249997"/>
                    <a:gd name="connsiteX1" fmla="*/ 315311 w 2144111"/>
                    <a:gd name="connsiteY1" fmla="*/ 88287 h 1249997"/>
                    <a:gd name="connsiteX2" fmla="*/ 425669 w 2144111"/>
                    <a:gd name="connsiteY2" fmla="*/ 223870 h 1249997"/>
                    <a:gd name="connsiteX3" fmla="*/ 510803 w 2144111"/>
                    <a:gd name="connsiteY3" fmla="*/ 346842 h 1249997"/>
                    <a:gd name="connsiteX4" fmla="*/ 652693 w 2144111"/>
                    <a:gd name="connsiteY4" fmla="*/ 368913 h 1249997"/>
                    <a:gd name="connsiteX5" fmla="*/ 763051 w 2144111"/>
                    <a:gd name="connsiteY5" fmla="*/ 198646 h 1249997"/>
                    <a:gd name="connsiteX6" fmla="*/ 851338 w 2144111"/>
                    <a:gd name="connsiteY6" fmla="*/ 274320 h 1249997"/>
                    <a:gd name="connsiteX7" fmla="*/ 1163495 w 2144111"/>
                    <a:gd name="connsiteY7" fmla="*/ 1100433 h 1249997"/>
                    <a:gd name="connsiteX8" fmla="*/ 1431509 w 2144111"/>
                    <a:gd name="connsiteY8" fmla="*/ 1226557 h 1249997"/>
                    <a:gd name="connsiteX9" fmla="*/ 1567093 w 2144111"/>
                    <a:gd name="connsiteY9" fmla="*/ 819807 h 1249997"/>
                    <a:gd name="connsiteX10" fmla="*/ 1734207 w 2144111"/>
                    <a:gd name="connsiteY10" fmla="*/ 920706 h 1249997"/>
                    <a:gd name="connsiteX11" fmla="*/ 1835106 w 2144111"/>
                    <a:gd name="connsiteY11" fmla="*/ 930166 h 1249997"/>
                    <a:gd name="connsiteX12" fmla="*/ 1923393 w 2144111"/>
                    <a:gd name="connsiteY12" fmla="*/ 227024 h 1249997"/>
                    <a:gd name="connsiteX13" fmla="*/ 2144111 w 2144111"/>
                    <a:gd name="connsiteY13" fmla="*/ 81981 h 1249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44111" h="1249997">
                      <a:moveTo>
                        <a:pt x="0" y="0"/>
                      </a:moveTo>
                      <a:cubicBezTo>
                        <a:pt x="122183" y="25487"/>
                        <a:pt x="244366" y="50975"/>
                        <a:pt x="315311" y="88287"/>
                      </a:cubicBezTo>
                      <a:cubicBezTo>
                        <a:pt x="386256" y="125599"/>
                        <a:pt x="393087" y="180778"/>
                        <a:pt x="425669" y="223870"/>
                      </a:cubicBezTo>
                      <a:cubicBezTo>
                        <a:pt x="458251" y="266962"/>
                        <a:pt x="472966" y="322668"/>
                        <a:pt x="510803" y="346842"/>
                      </a:cubicBezTo>
                      <a:cubicBezTo>
                        <a:pt x="548640" y="371016"/>
                        <a:pt x="610652" y="393612"/>
                        <a:pt x="652693" y="368913"/>
                      </a:cubicBezTo>
                      <a:cubicBezTo>
                        <a:pt x="694734" y="344214"/>
                        <a:pt x="729944" y="214412"/>
                        <a:pt x="763051" y="198646"/>
                      </a:cubicBezTo>
                      <a:cubicBezTo>
                        <a:pt x="796159" y="182881"/>
                        <a:pt x="784597" y="124022"/>
                        <a:pt x="851338" y="274320"/>
                      </a:cubicBezTo>
                      <a:cubicBezTo>
                        <a:pt x="918079" y="424618"/>
                        <a:pt x="1066800" y="941727"/>
                        <a:pt x="1163495" y="1100433"/>
                      </a:cubicBezTo>
                      <a:cubicBezTo>
                        <a:pt x="1260190" y="1259139"/>
                        <a:pt x="1364243" y="1273328"/>
                        <a:pt x="1431509" y="1226557"/>
                      </a:cubicBezTo>
                      <a:cubicBezTo>
                        <a:pt x="1498775" y="1179786"/>
                        <a:pt x="1516643" y="870782"/>
                        <a:pt x="1567093" y="819807"/>
                      </a:cubicBezTo>
                      <a:cubicBezTo>
                        <a:pt x="1617543" y="768832"/>
                        <a:pt x="1689538" y="902313"/>
                        <a:pt x="1734207" y="920706"/>
                      </a:cubicBezTo>
                      <a:cubicBezTo>
                        <a:pt x="1778876" y="939099"/>
                        <a:pt x="1803575" y="1045780"/>
                        <a:pt x="1835106" y="930166"/>
                      </a:cubicBezTo>
                      <a:cubicBezTo>
                        <a:pt x="1866637" y="814552"/>
                        <a:pt x="1871892" y="368388"/>
                        <a:pt x="1923393" y="227024"/>
                      </a:cubicBezTo>
                      <a:cubicBezTo>
                        <a:pt x="1974894" y="85660"/>
                        <a:pt x="2059502" y="83820"/>
                        <a:pt x="2144111" y="81981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FAC690BC-0B59-4AE4-AD65-08DF801BD26F}"/>
                  </a:ext>
                </a:extLst>
              </p:cNvPr>
              <p:cNvCxnSpPr>
                <a:cxnSpLocks/>
                <a:endCxn id="116" idx="0"/>
              </p:cNvCxnSpPr>
              <p:nvPr/>
            </p:nvCxnSpPr>
            <p:spPr>
              <a:xfrm flipV="1">
                <a:off x="8364570" y="3109650"/>
                <a:ext cx="1203324" cy="76521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55958EE-6C4C-4662-B81E-A34B68EE40C5}"/>
                  </a:ext>
                </a:extLst>
              </p:cNvPr>
              <p:cNvSpPr/>
              <p:nvPr/>
            </p:nvSpPr>
            <p:spPr>
              <a:xfrm>
                <a:off x="7142205" y="2812045"/>
                <a:ext cx="1232949" cy="1066952"/>
              </a:xfrm>
              <a:custGeom>
                <a:avLst/>
                <a:gdLst>
                  <a:gd name="connsiteX0" fmla="*/ 0 w 1278082"/>
                  <a:gd name="connsiteY0" fmla="*/ 0 h 1041839"/>
                  <a:gd name="connsiteX1" fmla="*/ 166255 w 1278082"/>
                  <a:gd name="connsiteY1" fmla="*/ 459797 h 1041839"/>
                  <a:gd name="connsiteX2" fmla="*/ 322118 w 1278082"/>
                  <a:gd name="connsiteY2" fmla="*/ 729961 h 1041839"/>
                  <a:gd name="connsiteX3" fmla="*/ 584489 w 1278082"/>
                  <a:gd name="connsiteY3" fmla="*/ 924790 h 1041839"/>
                  <a:gd name="connsiteX4" fmla="*/ 854652 w 1278082"/>
                  <a:gd name="connsiteY4" fmla="*/ 1010515 h 1041839"/>
                  <a:gd name="connsiteX5" fmla="*/ 1083252 w 1278082"/>
                  <a:gd name="connsiteY5" fmla="*/ 1039090 h 1041839"/>
                  <a:gd name="connsiteX6" fmla="*/ 1278082 w 1278082"/>
                  <a:gd name="connsiteY6" fmla="*/ 1039090 h 104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8082" h="1041839">
                    <a:moveTo>
                      <a:pt x="0" y="0"/>
                    </a:moveTo>
                    <a:cubicBezTo>
                      <a:pt x="56284" y="169068"/>
                      <a:pt x="112569" y="338137"/>
                      <a:pt x="166255" y="459797"/>
                    </a:cubicBezTo>
                    <a:cubicBezTo>
                      <a:pt x="219941" y="581457"/>
                      <a:pt x="252412" y="652462"/>
                      <a:pt x="322118" y="729961"/>
                    </a:cubicBezTo>
                    <a:cubicBezTo>
                      <a:pt x="391824" y="807460"/>
                      <a:pt x="495733" y="878031"/>
                      <a:pt x="584489" y="924790"/>
                    </a:cubicBezTo>
                    <a:cubicBezTo>
                      <a:pt x="673245" y="971549"/>
                      <a:pt x="771525" y="991465"/>
                      <a:pt x="854652" y="1010515"/>
                    </a:cubicBezTo>
                    <a:cubicBezTo>
                      <a:pt x="937779" y="1029565"/>
                      <a:pt x="1012680" y="1034328"/>
                      <a:pt x="1083252" y="1039090"/>
                    </a:cubicBezTo>
                    <a:cubicBezTo>
                      <a:pt x="1153824" y="1043853"/>
                      <a:pt x="1215953" y="1041471"/>
                      <a:pt x="1278082" y="1039090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3" name="Conector reto 24">
              <a:extLst>
                <a:ext uri="{FF2B5EF4-FFF2-40B4-BE49-F238E27FC236}">
                  <a16:creationId xmlns:a16="http://schemas.microsoft.com/office/drawing/2014/main" id="{D96C34D2-0CE4-46EB-A9D8-74B57EBD92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1124" y="3047825"/>
              <a:ext cx="2040751" cy="16431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25">
              <a:extLst>
                <a:ext uri="{FF2B5EF4-FFF2-40B4-BE49-F238E27FC236}">
                  <a16:creationId xmlns:a16="http://schemas.microsoft.com/office/drawing/2014/main" id="{5C502465-68A1-4475-AD56-76AF601F0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0587" y="2782276"/>
              <a:ext cx="425854" cy="291599"/>
            </a:xfrm>
            <a:prstGeom prst="line">
              <a:avLst/>
            </a:prstGeom>
            <a:ln w="28575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BAE5B48-DA39-487E-AE64-483F95E0D4A4}"/>
              </a:ext>
            </a:extLst>
          </p:cNvPr>
          <p:cNvSpPr/>
          <p:nvPr/>
        </p:nvSpPr>
        <p:spPr>
          <a:xfrm>
            <a:off x="7182935" y="2914856"/>
            <a:ext cx="44635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Common resilience metric</a:t>
            </a:r>
          </a:p>
          <a:p>
            <a:pPr marL="1028700" lvl="1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Performance preserved</a:t>
            </a:r>
          </a:p>
          <a:p>
            <a:pPr marL="685800" lvl="1" algn="just"/>
            <a:endParaRPr lang="en-US" sz="2400" dirty="0"/>
          </a:p>
          <a:p>
            <a:pPr marL="685800" lvl="1" algn="just"/>
            <a:endParaRPr lang="en-US" sz="2400" dirty="0"/>
          </a:p>
          <a:p>
            <a:pPr marL="685800" lvl="1" algn="just"/>
            <a:endParaRPr lang="en-US" sz="2800" dirty="0">
              <a:solidFill>
                <a:srgbClr val="000000"/>
              </a:solidFill>
              <a:latin typeface="Arial" panose="020B0604020202020204"/>
            </a:endParaRPr>
          </a:p>
          <a:p>
            <a:pPr marL="685800" lvl="1" algn="just"/>
            <a:endParaRPr lang="en-US" sz="2800" dirty="0">
              <a:solidFill>
                <a:srgbClr val="000000"/>
              </a:solidFill>
              <a:latin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6F5F9D-02DF-40D8-B462-2C6B5A04DA72}"/>
                  </a:ext>
                </a:extLst>
              </p:cNvPr>
              <p:cNvSpPr/>
              <p:nvPr/>
            </p:nvSpPr>
            <p:spPr>
              <a:xfrm>
                <a:off x="7824672" y="4068667"/>
                <a:ext cx="3048463" cy="819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5800" lvl="1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6F5F9D-02DF-40D8-B462-2C6B5A04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672" y="4068667"/>
                <a:ext cx="3048463" cy="819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24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EAB4F-3C44-4911-A9B8-434ADBF5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A98C86-8DE2-45BF-B24F-E5A4A1CB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32" y="1376567"/>
            <a:ext cx="10515600" cy="102501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Resilience Modeling Approaches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F01045-FFCF-42C2-A396-23903F352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489" y="2283132"/>
            <a:ext cx="4282499" cy="3575955"/>
          </a:xfrm>
        </p:spPr>
        <p:txBody>
          <a:bodyPr numCol="1" spcCol="548640">
            <a:normAutofit/>
          </a:bodyPr>
          <a:lstStyle/>
          <a:p>
            <a:pPr marL="342900" indent="-342900" algn="just">
              <a:lnSpc>
                <a:spcPct val="100000"/>
              </a:lnSpc>
            </a:pPr>
            <a:r>
              <a:rPr lang="en-US" sz="2400" b="1" dirty="0"/>
              <a:t>Bathtub-Shaped Functions &amp; Mixture Distributions</a:t>
            </a:r>
          </a:p>
          <a:p>
            <a:pPr marL="800100" lvl="1" indent="-342900" algn="just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Canonical trends: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 algn="just">
              <a:lnSpc>
                <a:spcPct val="100000"/>
              </a:lnSpc>
            </a:pPr>
            <a:r>
              <a:rPr lang="en-US" dirty="0">
                <a:solidFill>
                  <a:sysClr val="windowText" lastClr="000000"/>
                </a:solidFill>
              </a:rPr>
              <a:t>Single shock</a:t>
            </a:r>
          </a:p>
          <a:p>
            <a:pPr marL="457200" lvl="1" indent="0">
              <a:lnSpc>
                <a:spcPct val="110000"/>
              </a:lnSpc>
              <a:spcBef>
                <a:spcPts val="1000"/>
              </a:spcBef>
              <a:buClr>
                <a:srgbClr val="0070C0"/>
              </a:buClr>
              <a:buNone/>
              <a:defRPr/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/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/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/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/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457200" lvl="1" indent="0">
              <a:lnSpc>
                <a:spcPct val="100000"/>
              </a:lnSpc>
              <a:buClr>
                <a:srgbClr val="0070C0"/>
              </a:buClr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4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4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6615C6-397A-4B11-99BB-2CFF2141FB4E}"/>
              </a:ext>
            </a:extLst>
          </p:cNvPr>
          <p:cNvSpPr/>
          <p:nvPr/>
        </p:nvSpPr>
        <p:spPr>
          <a:xfrm>
            <a:off x="6441141" y="2283132"/>
            <a:ext cx="5049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Covariate Models</a:t>
            </a:r>
          </a:p>
          <a:p>
            <a:pPr marL="1028700" lvl="1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Explanatory factors </a:t>
            </a:r>
          </a:p>
          <a:p>
            <a:pPr marL="1028700" lvl="1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Variety of trends</a:t>
            </a:r>
          </a:p>
          <a:p>
            <a:pPr marL="1028700" lvl="1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Single and multiple shocks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E03BAF-58F8-4732-845B-6C53DC3AD00B}"/>
              </a:ext>
            </a:extLst>
          </p:cNvPr>
          <p:cNvGrpSpPr/>
          <p:nvPr/>
        </p:nvGrpSpPr>
        <p:grpSpPr>
          <a:xfrm>
            <a:off x="1256758" y="4225000"/>
            <a:ext cx="3772028" cy="2451651"/>
            <a:chOff x="6356537" y="1310441"/>
            <a:chExt cx="2983018" cy="203544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A249D2-05D8-4120-AE2F-1AAACB62D10A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8761263" y="1360781"/>
              <a:ext cx="79959" cy="110074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C987276-E05F-4FC5-8E96-46D885575DC0}"/>
                </a:ext>
              </a:extLst>
            </p:cNvPr>
            <p:cNvSpPr/>
            <p:nvPr/>
          </p:nvSpPr>
          <p:spPr>
            <a:xfrm>
              <a:off x="6786502" y="1470855"/>
              <a:ext cx="1974761" cy="1254862"/>
            </a:xfrm>
            <a:custGeom>
              <a:avLst/>
              <a:gdLst>
                <a:gd name="connsiteX0" fmla="*/ 0 w 2055446"/>
                <a:gd name="connsiteY0" fmla="*/ 833120 h 1203279"/>
                <a:gd name="connsiteX1" fmla="*/ 906584 w 2055446"/>
                <a:gd name="connsiteY1" fmla="*/ 1134794 h 1203279"/>
                <a:gd name="connsiteX2" fmla="*/ 1239520 w 2055446"/>
                <a:gd name="connsiteY2" fmla="*/ 1094154 h 1203279"/>
                <a:gd name="connsiteX3" fmla="*/ 2055446 w 2055446"/>
                <a:gd name="connsiteY3" fmla="*/ 0 h 120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5446" h="1203279">
                  <a:moveTo>
                    <a:pt x="0" y="833120"/>
                  </a:moveTo>
                  <a:cubicBezTo>
                    <a:pt x="349998" y="962204"/>
                    <a:pt x="699997" y="1091288"/>
                    <a:pt x="906584" y="1134794"/>
                  </a:cubicBezTo>
                  <a:cubicBezTo>
                    <a:pt x="1113171" y="1178300"/>
                    <a:pt x="1048043" y="1283286"/>
                    <a:pt x="1239520" y="1094154"/>
                  </a:cubicBezTo>
                  <a:cubicBezTo>
                    <a:pt x="1430997" y="905022"/>
                    <a:pt x="1930139" y="149274"/>
                    <a:pt x="2055446" y="0"/>
                  </a:cubicBezTo>
                </a:path>
              </a:pathLst>
            </a:custGeom>
            <a:no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B88E1A9-0E82-467A-9203-A563360E6ACD}"/>
                </a:ext>
              </a:extLst>
            </p:cNvPr>
            <p:cNvSpPr/>
            <p:nvPr/>
          </p:nvSpPr>
          <p:spPr>
            <a:xfrm>
              <a:off x="6782191" y="1695938"/>
              <a:ext cx="2050932" cy="859824"/>
            </a:xfrm>
            <a:custGeom>
              <a:avLst/>
              <a:gdLst>
                <a:gd name="connsiteX0" fmla="*/ 0 w 2035126"/>
                <a:gd name="connsiteY0" fmla="*/ 0 h 859824"/>
                <a:gd name="connsiteX1" fmla="*/ 293858 w 2035126"/>
                <a:gd name="connsiteY1" fmla="*/ 667434 h 859824"/>
                <a:gd name="connsiteX2" fmla="*/ 1061329 w 2035126"/>
                <a:gd name="connsiteY2" fmla="*/ 859693 h 859824"/>
                <a:gd name="connsiteX3" fmla="*/ 2035126 w 2035126"/>
                <a:gd name="connsiteY3" fmla="*/ 648677 h 85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5126" h="859824">
                  <a:moveTo>
                    <a:pt x="0" y="0"/>
                  </a:moveTo>
                  <a:cubicBezTo>
                    <a:pt x="58485" y="262076"/>
                    <a:pt x="116970" y="524152"/>
                    <a:pt x="293858" y="667434"/>
                  </a:cubicBezTo>
                  <a:cubicBezTo>
                    <a:pt x="470746" y="810716"/>
                    <a:pt x="771118" y="862819"/>
                    <a:pt x="1061329" y="859693"/>
                  </a:cubicBezTo>
                  <a:cubicBezTo>
                    <a:pt x="1351540" y="856567"/>
                    <a:pt x="1693333" y="752622"/>
                    <a:pt x="2035126" y="648677"/>
                  </a:cubicBezTo>
                </a:path>
              </a:pathLst>
            </a:cu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2AB5637-BCD7-4EA4-923A-E67AD5A82BE1}"/>
                </a:ext>
              </a:extLst>
            </p:cNvPr>
            <p:cNvSpPr/>
            <p:nvPr/>
          </p:nvSpPr>
          <p:spPr>
            <a:xfrm>
              <a:off x="6782677" y="1678152"/>
              <a:ext cx="2053021" cy="854978"/>
            </a:xfrm>
            <a:custGeom>
              <a:avLst/>
              <a:gdLst>
                <a:gd name="connsiteX0" fmla="*/ 0 w 2053021"/>
                <a:gd name="connsiteY0" fmla="*/ 0 h 854978"/>
                <a:gd name="connsiteX1" fmla="*/ 1051035 w 2053021"/>
                <a:gd name="connsiteY1" fmla="*/ 854841 h 854978"/>
                <a:gd name="connsiteX2" fmla="*/ 2053021 w 2053021"/>
                <a:gd name="connsiteY2" fmla="*/ 66565 h 85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021" h="854978">
                  <a:moveTo>
                    <a:pt x="0" y="0"/>
                  </a:moveTo>
                  <a:cubicBezTo>
                    <a:pt x="354432" y="421873"/>
                    <a:pt x="708865" y="843747"/>
                    <a:pt x="1051035" y="854841"/>
                  </a:cubicBezTo>
                  <a:cubicBezTo>
                    <a:pt x="1393205" y="865935"/>
                    <a:pt x="1884856" y="203783"/>
                    <a:pt x="2053021" y="66565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4C4387A-2AA3-4590-B78E-ADDBFA9348A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6782677" y="1672556"/>
              <a:ext cx="1051035" cy="86043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290CD77-4A57-4C88-B443-EBFF3536352F}"/>
                </a:ext>
              </a:extLst>
            </p:cNvPr>
            <p:cNvGrpSpPr/>
            <p:nvPr/>
          </p:nvGrpSpPr>
          <p:grpSpPr>
            <a:xfrm>
              <a:off x="6356537" y="1346441"/>
              <a:ext cx="2983018" cy="1999444"/>
              <a:chOff x="5989706" y="1701913"/>
              <a:chExt cx="4331795" cy="2885216"/>
            </a:xfrm>
          </p:grpSpPr>
          <p:grpSp>
            <p:nvGrpSpPr>
              <p:cNvPr id="28" name="Agrupar 44">
                <a:extLst>
                  <a:ext uri="{FF2B5EF4-FFF2-40B4-BE49-F238E27FC236}">
                    <a16:creationId xmlns:a16="http://schemas.microsoft.com/office/drawing/2014/main" id="{37DE334A-1A77-4C55-822C-F72682598F8A}"/>
                  </a:ext>
                </a:extLst>
              </p:cNvPr>
              <p:cNvGrpSpPr/>
              <p:nvPr/>
            </p:nvGrpSpPr>
            <p:grpSpPr>
              <a:xfrm>
                <a:off x="5989706" y="1701913"/>
                <a:ext cx="4331795" cy="2450599"/>
                <a:chOff x="6136341" y="1976718"/>
                <a:chExt cx="4792818" cy="3325905"/>
              </a:xfrm>
            </p:grpSpPr>
            <p:cxnSp>
              <p:nvCxnSpPr>
                <p:cNvPr id="33" name="Conector de Seta Reta 14">
                  <a:extLst>
                    <a:ext uri="{FF2B5EF4-FFF2-40B4-BE49-F238E27FC236}">
                      <a16:creationId xmlns:a16="http://schemas.microsoft.com/office/drawing/2014/main" id="{9C4AD96D-49BF-4A38-98B0-9BC06BF7AD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85257" y="5232120"/>
                  <a:ext cx="4143902" cy="6154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CaixaDeTexto 43">
                      <a:extLst>
                        <a:ext uri="{FF2B5EF4-FFF2-40B4-BE49-F238E27FC236}">
                          <a16:creationId xmlns:a16="http://schemas.microsoft.com/office/drawing/2014/main" id="{49A6946B-060B-407D-B751-30AD82639AB0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5067994" y="3479043"/>
                      <a:ext cx="2730100" cy="59340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CaixaDeTexto 43">
                      <a:extLst>
                        <a:ext uri="{FF2B5EF4-FFF2-40B4-BE49-F238E27FC236}">
                          <a16:creationId xmlns:a16="http://schemas.microsoft.com/office/drawing/2014/main" id="{9543736D-6BA8-4BA0-B0B5-878E58757A3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5067994" y="3479043"/>
                      <a:ext cx="2730100" cy="59340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5" name="Conector de Seta Reta 12">
                  <a:extLst>
                    <a:ext uri="{FF2B5EF4-FFF2-40B4-BE49-F238E27FC236}">
                      <a16:creationId xmlns:a16="http://schemas.microsoft.com/office/drawing/2014/main" id="{D7FB1213-11E4-4876-862A-889B543C4A60}"/>
                    </a:ext>
                  </a:extLst>
                </p:cNvPr>
                <p:cNvCxnSpPr/>
                <p:nvPr/>
              </p:nvCxnSpPr>
              <p:spPr>
                <a:xfrm flipV="1">
                  <a:off x="6804213" y="1976718"/>
                  <a:ext cx="0" cy="332590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CaixaDeTexto 38">
                <a:extLst>
                  <a:ext uri="{FF2B5EF4-FFF2-40B4-BE49-F238E27FC236}">
                    <a16:creationId xmlns:a16="http://schemas.microsoft.com/office/drawing/2014/main" id="{0595A666-6F0D-4FAD-9C25-B50C2C303281}"/>
                  </a:ext>
                </a:extLst>
              </p:cNvPr>
              <p:cNvSpPr txBox="1"/>
              <p:nvPr/>
            </p:nvSpPr>
            <p:spPr>
              <a:xfrm>
                <a:off x="6287349" y="1965696"/>
                <a:ext cx="295903" cy="532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CBA8A4B0-D209-4E17-A723-63C764D6B701}"/>
                      </a:ext>
                    </a:extLst>
                  </p:cNvPr>
                  <p:cNvSpPr/>
                  <p:nvPr/>
                </p:nvSpPr>
                <p:spPr>
                  <a:xfrm>
                    <a:off x="6370771" y="4054180"/>
                    <a:ext cx="443583" cy="53294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98F99111-560B-4835-83F1-B3740427FE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0771" y="4054180"/>
                    <a:ext cx="443583" cy="53294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73B34911-380A-4E4F-AADB-1157C5EB8CB2}"/>
                      </a:ext>
                    </a:extLst>
                  </p:cNvPr>
                  <p:cNvSpPr/>
                  <p:nvPr/>
                </p:nvSpPr>
                <p:spPr>
                  <a:xfrm>
                    <a:off x="7873044" y="4054180"/>
                    <a:ext cx="447815" cy="53294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38D86BCA-B125-4F21-ACA3-A6CAC5F1BCE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3044" y="4054180"/>
                    <a:ext cx="447815" cy="53294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691B3880-7DCE-4770-981B-8B904B924B69}"/>
                      </a:ext>
                    </a:extLst>
                  </p:cNvPr>
                  <p:cNvSpPr/>
                  <p:nvPr/>
                </p:nvSpPr>
                <p:spPr>
                  <a:xfrm>
                    <a:off x="9332407" y="4013324"/>
                    <a:ext cx="430181" cy="53294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05F0828E-C9AC-49AC-98A5-8F77CE78E77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32407" y="4013324"/>
                    <a:ext cx="430181" cy="53294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1A4954C-7FD5-4AC9-85AC-3245172BC9FD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V="1">
              <a:off x="7833712" y="1736579"/>
              <a:ext cx="999410" cy="7964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32">
              <a:extLst>
                <a:ext uri="{FF2B5EF4-FFF2-40B4-BE49-F238E27FC236}">
                  <a16:creationId xmlns:a16="http://schemas.microsoft.com/office/drawing/2014/main" id="{51A9ACBE-81EE-43DF-9551-C71EA781B8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22610" y="1310441"/>
              <a:ext cx="18612" cy="169825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32">
              <a:extLst>
                <a:ext uri="{FF2B5EF4-FFF2-40B4-BE49-F238E27FC236}">
                  <a16:creationId xmlns:a16="http://schemas.microsoft.com/office/drawing/2014/main" id="{CF4FBE94-CA3C-41C9-92A7-06FAD66B9779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>
              <a:off x="7833712" y="2532993"/>
              <a:ext cx="4723" cy="486011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5045A4-244B-4F8A-80A9-59B45FA31405}"/>
              </a:ext>
            </a:extLst>
          </p:cNvPr>
          <p:cNvGrpSpPr/>
          <p:nvPr/>
        </p:nvGrpSpPr>
        <p:grpSpPr>
          <a:xfrm>
            <a:off x="6840012" y="4225000"/>
            <a:ext cx="3730592" cy="2437747"/>
            <a:chOff x="5015212" y="2150336"/>
            <a:chExt cx="6922620" cy="402199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0DA7FD6-11EE-4593-9374-154124F2D603}"/>
                </a:ext>
              </a:extLst>
            </p:cNvPr>
            <p:cNvGrpSpPr/>
            <p:nvPr/>
          </p:nvGrpSpPr>
          <p:grpSpPr>
            <a:xfrm>
              <a:off x="5015212" y="2150336"/>
              <a:ext cx="6922620" cy="4021993"/>
              <a:chOff x="5935085" y="1701913"/>
              <a:chExt cx="5207851" cy="2975536"/>
            </a:xfrm>
          </p:grpSpPr>
          <p:grpSp>
            <p:nvGrpSpPr>
              <p:cNvPr id="39" name="Agrupar 44">
                <a:extLst>
                  <a:ext uri="{FF2B5EF4-FFF2-40B4-BE49-F238E27FC236}">
                    <a16:creationId xmlns:a16="http://schemas.microsoft.com/office/drawing/2014/main" id="{B65B028B-1057-4B17-A34F-A9DE873EEC1C}"/>
                  </a:ext>
                </a:extLst>
              </p:cNvPr>
              <p:cNvGrpSpPr/>
              <p:nvPr/>
            </p:nvGrpSpPr>
            <p:grpSpPr>
              <a:xfrm>
                <a:off x="5935085" y="1701913"/>
                <a:ext cx="5207851" cy="2454962"/>
                <a:chOff x="6075919" y="1976718"/>
                <a:chExt cx="5762100" cy="3331828"/>
              </a:xfrm>
            </p:grpSpPr>
            <p:cxnSp>
              <p:nvCxnSpPr>
                <p:cNvPr id="44" name="Conector de Seta Reta 12">
                  <a:extLst>
                    <a:ext uri="{FF2B5EF4-FFF2-40B4-BE49-F238E27FC236}">
                      <a16:creationId xmlns:a16="http://schemas.microsoft.com/office/drawing/2014/main" id="{9588CB8C-9434-4041-91A5-02D211836F86}"/>
                    </a:ext>
                  </a:extLst>
                </p:cNvPr>
                <p:cNvCxnSpPr/>
                <p:nvPr/>
              </p:nvCxnSpPr>
              <p:spPr>
                <a:xfrm flipV="1">
                  <a:off x="6804213" y="1976718"/>
                  <a:ext cx="0" cy="332590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to 32">
                  <a:extLst>
                    <a:ext uri="{FF2B5EF4-FFF2-40B4-BE49-F238E27FC236}">
                      <a16:creationId xmlns:a16="http://schemas.microsoft.com/office/drawing/2014/main" id="{E9535C89-3B48-4D2E-BC96-FEC6EB0C39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96176" y="4213837"/>
                  <a:ext cx="0" cy="1069117"/>
                </a:xfrm>
                <a:prstGeom prst="line">
                  <a:avLst/>
                </a:prstGeom>
                <a:ln w="1270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to 33">
                  <a:extLst>
                    <a:ext uri="{FF2B5EF4-FFF2-40B4-BE49-F238E27FC236}">
                      <a16:creationId xmlns:a16="http://schemas.microsoft.com/office/drawing/2014/main" id="{8B27BC24-120B-4B30-880F-3A41DAEA091F}"/>
                    </a:ext>
                  </a:extLst>
                </p:cNvPr>
                <p:cNvCxnSpPr/>
                <p:nvPr/>
              </p:nvCxnSpPr>
              <p:spPr>
                <a:xfrm>
                  <a:off x="10877209" y="2260546"/>
                  <a:ext cx="0" cy="3048000"/>
                </a:xfrm>
                <a:prstGeom prst="line">
                  <a:avLst/>
                </a:prstGeom>
                <a:ln w="1270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de Seta Reta 14">
                  <a:extLst>
                    <a:ext uri="{FF2B5EF4-FFF2-40B4-BE49-F238E27FC236}">
                      <a16:creationId xmlns:a16="http://schemas.microsoft.com/office/drawing/2014/main" id="{99A696EA-DBB0-4F6B-AD54-0EE97C81A5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72437" y="5264824"/>
                  <a:ext cx="5065582" cy="2141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CaixaDeTexto 43">
                      <a:extLst>
                        <a:ext uri="{FF2B5EF4-FFF2-40B4-BE49-F238E27FC236}">
                          <a16:creationId xmlns:a16="http://schemas.microsoft.com/office/drawing/2014/main" id="{CC702E94-3AAA-4C48-BE84-1F59B5F91865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5835039" y="3685520"/>
                      <a:ext cx="967704" cy="4859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CaixaDeTexto 43">
                      <a:extLst>
                        <a:ext uri="{FF2B5EF4-FFF2-40B4-BE49-F238E27FC236}">
                          <a16:creationId xmlns:a16="http://schemas.microsoft.com/office/drawing/2014/main" id="{869AD984-82D2-4771-819D-D06933BA5E7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5835039" y="3685520"/>
                      <a:ext cx="967704" cy="48594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8333" r="-346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0" name="CaixaDeTexto 38">
                <a:extLst>
                  <a:ext uri="{FF2B5EF4-FFF2-40B4-BE49-F238E27FC236}">
                    <a16:creationId xmlns:a16="http://schemas.microsoft.com/office/drawing/2014/main" id="{25D25346-82FE-4239-9565-2FCEE65D5D68}"/>
                  </a:ext>
                </a:extLst>
              </p:cNvPr>
              <p:cNvSpPr txBox="1"/>
              <p:nvPr/>
            </p:nvSpPr>
            <p:spPr>
              <a:xfrm>
                <a:off x="6247581" y="2024094"/>
                <a:ext cx="257511" cy="577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E1AD4E73-CEDF-4418-9712-C06FA5339A8E}"/>
                      </a:ext>
                    </a:extLst>
                  </p:cNvPr>
                  <p:cNvSpPr/>
                  <p:nvPr/>
                </p:nvSpPr>
                <p:spPr>
                  <a:xfrm>
                    <a:off x="6394819" y="4096043"/>
                    <a:ext cx="443584" cy="57765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A99246CA-F976-4A10-A3E4-E1A95F898E1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94819" y="4096043"/>
                    <a:ext cx="443584" cy="57765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56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A56338E3-EA3F-4F47-91E8-19A208E063DE}"/>
                      </a:ext>
                    </a:extLst>
                  </p:cNvPr>
                  <p:cNvSpPr/>
                  <p:nvPr/>
                </p:nvSpPr>
                <p:spPr>
                  <a:xfrm>
                    <a:off x="8713461" y="4099790"/>
                    <a:ext cx="447816" cy="57765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21C30688-60D3-4B56-9A52-9B9C40D362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13461" y="4099790"/>
                    <a:ext cx="447816" cy="57765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9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8FB318DA-5A00-4C74-A74C-355A2624EA23}"/>
                      </a:ext>
                    </a:extLst>
                  </p:cNvPr>
                  <p:cNvSpPr/>
                  <p:nvPr/>
                </p:nvSpPr>
                <p:spPr>
                  <a:xfrm>
                    <a:off x="10059454" y="4099790"/>
                    <a:ext cx="430181" cy="57765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613F4F2F-6A65-42DB-8B37-52D2974A11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59454" y="4099790"/>
                    <a:ext cx="430181" cy="57765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9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06A16A8-479A-442A-8AE1-94FDC7668D63}"/>
                </a:ext>
              </a:extLst>
            </p:cNvPr>
            <p:cNvSpPr/>
            <p:nvPr/>
          </p:nvSpPr>
          <p:spPr>
            <a:xfrm>
              <a:off x="5930209" y="2874898"/>
              <a:ext cx="4853296" cy="1503501"/>
            </a:xfrm>
            <a:custGeom>
              <a:avLst/>
              <a:gdLst>
                <a:gd name="connsiteX0" fmla="*/ 0 w 2144111"/>
                <a:gd name="connsiteY0" fmla="*/ 0 h 1249997"/>
                <a:gd name="connsiteX1" fmla="*/ 315311 w 2144111"/>
                <a:gd name="connsiteY1" fmla="*/ 88287 h 1249997"/>
                <a:gd name="connsiteX2" fmla="*/ 425669 w 2144111"/>
                <a:gd name="connsiteY2" fmla="*/ 223870 h 1249997"/>
                <a:gd name="connsiteX3" fmla="*/ 510803 w 2144111"/>
                <a:gd name="connsiteY3" fmla="*/ 346842 h 1249997"/>
                <a:gd name="connsiteX4" fmla="*/ 652693 w 2144111"/>
                <a:gd name="connsiteY4" fmla="*/ 368913 h 1249997"/>
                <a:gd name="connsiteX5" fmla="*/ 763051 w 2144111"/>
                <a:gd name="connsiteY5" fmla="*/ 198646 h 1249997"/>
                <a:gd name="connsiteX6" fmla="*/ 851338 w 2144111"/>
                <a:gd name="connsiteY6" fmla="*/ 274320 h 1249997"/>
                <a:gd name="connsiteX7" fmla="*/ 1163495 w 2144111"/>
                <a:gd name="connsiteY7" fmla="*/ 1100433 h 1249997"/>
                <a:gd name="connsiteX8" fmla="*/ 1431509 w 2144111"/>
                <a:gd name="connsiteY8" fmla="*/ 1226557 h 1249997"/>
                <a:gd name="connsiteX9" fmla="*/ 1567093 w 2144111"/>
                <a:gd name="connsiteY9" fmla="*/ 819807 h 1249997"/>
                <a:gd name="connsiteX10" fmla="*/ 1734207 w 2144111"/>
                <a:gd name="connsiteY10" fmla="*/ 920706 h 1249997"/>
                <a:gd name="connsiteX11" fmla="*/ 1835106 w 2144111"/>
                <a:gd name="connsiteY11" fmla="*/ 930166 h 1249997"/>
                <a:gd name="connsiteX12" fmla="*/ 1923393 w 2144111"/>
                <a:gd name="connsiteY12" fmla="*/ 227024 h 1249997"/>
                <a:gd name="connsiteX13" fmla="*/ 2144111 w 2144111"/>
                <a:gd name="connsiteY13" fmla="*/ 81981 h 124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4111" h="1249997">
                  <a:moveTo>
                    <a:pt x="0" y="0"/>
                  </a:moveTo>
                  <a:cubicBezTo>
                    <a:pt x="122183" y="25487"/>
                    <a:pt x="244366" y="50975"/>
                    <a:pt x="315311" y="88287"/>
                  </a:cubicBezTo>
                  <a:cubicBezTo>
                    <a:pt x="386256" y="125599"/>
                    <a:pt x="393087" y="180778"/>
                    <a:pt x="425669" y="223870"/>
                  </a:cubicBezTo>
                  <a:cubicBezTo>
                    <a:pt x="458251" y="266962"/>
                    <a:pt x="472966" y="322668"/>
                    <a:pt x="510803" y="346842"/>
                  </a:cubicBezTo>
                  <a:cubicBezTo>
                    <a:pt x="548640" y="371016"/>
                    <a:pt x="610652" y="393612"/>
                    <a:pt x="652693" y="368913"/>
                  </a:cubicBezTo>
                  <a:cubicBezTo>
                    <a:pt x="694734" y="344214"/>
                    <a:pt x="729944" y="214412"/>
                    <a:pt x="763051" y="198646"/>
                  </a:cubicBezTo>
                  <a:cubicBezTo>
                    <a:pt x="796159" y="182881"/>
                    <a:pt x="784597" y="124022"/>
                    <a:pt x="851338" y="274320"/>
                  </a:cubicBezTo>
                  <a:cubicBezTo>
                    <a:pt x="918079" y="424618"/>
                    <a:pt x="1066800" y="941727"/>
                    <a:pt x="1163495" y="1100433"/>
                  </a:cubicBezTo>
                  <a:cubicBezTo>
                    <a:pt x="1260190" y="1259139"/>
                    <a:pt x="1364243" y="1273328"/>
                    <a:pt x="1431509" y="1226557"/>
                  </a:cubicBezTo>
                  <a:cubicBezTo>
                    <a:pt x="1498775" y="1179786"/>
                    <a:pt x="1516643" y="870782"/>
                    <a:pt x="1567093" y="819807"/>
                  </a:cubicBezTo>
                  <a:cubicBezTo>
                    <a:pt x="1617543" y="768832"/>
                    <a:pt x="1689538" y="902313"/>
                    <a:pt x="1734207" y="920706"/>
                  </a:cubicBezTo>
                  <a:cubicBezTo>
                    <a:pt x="1778876" y="939099"/>
                    <a:pt x="1803575" y="1045780"/>
                    <a:pt x="1835106" y="930166"/>
                  </a:cubicBezTo>
                  <a:cubicBezTo>
                    <a:pt x="1866637" y="814552"/>
                    <a:pt x="1871892" y="368388"/>
                    <a:pt x="1923393" y="227024"/>
                  </a:cubicBezTo>
                  <a:cubicBezTo>
                    <a:pt x="1974894" y="85660"/>
                    <a:pt x="2059502" y="83820"/>
                    <a:pt x="2144111" y="81981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1" name="Conector reto 24">
            <a:extLst>
              <a:ext uri="{FF2B5EF4-FFF2-40B4-BE49-F238E27FC236}">
                <a16:creationId xmlns:a16="http://schemas.microsoft.com/office/drawing/2014/main" id="{E0B02EFC-705C-4A12-8E86-EB93589EB430}"/>
              </a:ext>
            </a:extLst>
          </p:cNvPr>
          <p:cNvCxnSpPr>
            <a:cxnSpLocks/>
          </p:cNvCxnSpPr>
          <p:nvPr/>
        </p:nvCxnSpPr>
        <p:spPr>
          <a:xfrm>
            <a:off x="6379256" y="2322488"/>
            <a:ext cx="0" cy="4150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84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EAB4F-3C44-4911-A9B8-434ADBF5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b="1" smtClean="0">
                <a:solidFill>
                  <a:schemeClr val="tx1"/>
                </a:solidFill>
              </a:rPr>
              <a:pPr/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A98C86-8DE2-45BF-B24F-E5A4A1CB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8" y="1297476"/>
            <a:ext cx="10515600" cy="102501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Covariate Resilience Modeling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F05BC8-C3ED-4460-B3B1-2421D11CAAC7}"/>
              </a:ext>
            </a:extLst>
          </p:cNvPr>
          <p:cNvSpPr/>
          <p:nvPr/>
        </p:nvSpPr>
        <p:spPr>
          <a:xfrm>
            <a:off x="384617" y="2342344"/>
            <a:ext cx="6737842" cy="179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Performance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Variable performance intensity</a:t>
            </a:r>
          </a:p>
          <a:p>
            <a:pPr>
              <a:lnSpc>
                <a:spcPct val="150000"/>
              </a:lnSpc>
              <a:buClr>
                <a:srgbClr val="0070C0"/>
              </a:buClr>
            </a:pPr>
            <a:endParaRPr lang="en-US" sz="24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endParaRPr lang="en-US" sz="2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3871F9-F44D-4F61-A4CD-F95EC4D2EFBE}"/>
                  </a:ext>
                </a:extLst>
              </p:cNvPr>
              <p:cNvSpPr/>
              <p:nvPr/>
            </p:nvSpPr>
            <p:spPr>
              <a:xfrm>
                <a:off x="1366089" y="3603099"/>
                <a:ext cx="396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3871F9-F44D-4F61-A4CD-F95EC4D2E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089" y="3603099"/>
                <a:ext cx="396480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A6E0F65-21D1-4F92-A58E-AA8E315EFF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90447" y="2322488"/>
                <a:ext cx="5360895" cy="1171910"/>
              </a:xfrm>
            </p:spPr>
            <p:txBody>
              <a:bodyPr>
                <a:normAutofit/>
              </a:bodyPr>
              <a:lstStyle/>
              <a:p>
                <a:pPr marL="457200" indent="-457200" algn="just">
                  <a:lnSpc>
                    <a:spcPct val="100000"/>
                  </a:lnSpc>
                </a:pPr>
                <a:r>
                  <a:rPr lang="en-US" sz="2400" dirty="0">
                    <a:cs typeface="Arial" panose="020B0604020202020204" pitchFamily="34" charset="0"/>
                  </a:rPr>
                  <a:t>Change in performance </a:t>
                </a:r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  <a:r>
                  <a:rPr lang="en-US" sz="24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endParaRPr lang="en-US" sz="2400" dirty="0">
                  <a:cs typeface="Arial" panose="020B0604020202020204" pitchFamily="34" charset="0"/>
                </a:endParaRPr>
              </a:p>
              <a:p>
                <a:pPr marL="914400" lvl="1" indent="-457200" algn="just">
                  <a:lnSpc>
                    <a:spcPct val="100000"/>
                  </a:lnSpc>
                </a:pPr>
                <a:r>
                  <a:rPr lang="en-US" dirty="0">
                    <a:cs typeface="Arial" panose="020B0604020202020204" pitchFamily="34" charset="0"/>
                  </a:rPr>
                  <a:t>Multiple linear regression (MLR)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A6E0F65-21D1-4F92-A58E-AA8E315EFF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90447" y="2322488"/>
                <a:ext cx="5360895" cy="1171910"/>
              </a:xfrm>
              <a:blipFill>
                <a:blip r:embed="rId3"/>
                <a:stretch>
                  <a:fillRect l="-1593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09D13BB-44A0-4404-A4FB-F398B0ADDEB0}"/>
                  </a:ext>
                </a:extLst>
              </p:cNvPr>
              <p:cNvSpPr/>
              <p:nvPr/>
            </p:nvSpPr>
            <p:spPr>
              <a:xfrm>
                <a:off x="-354105" y="4465851"/>
                <a:ext cx="684455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buClr>
                    <a:srgbClr val="0070C0"/>
                  </a:buClr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performance in present time interval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en-US" sz="2000" dirty="0">
                  <a:cs typeface="Arial" panose="020B0604020202020204" pitchFamily="34" charset="0"/>
                </a:endParaRPr>
              </a:p>
              <a:p>
                <a:pPr lvl="1">
                  <a:buClr>
                    <a:srgbClr val="0070C0"/>
                  </a:buClr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performance in previous time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000" i="1" dirty="0">
                  <a:ea typeface="Cambria Math" panose="02040503050406030204" pitchFamily="18" charset="0"/>
                </a:endParaRPr>
              </a:p>
              <a:p>
                <a:pPr lvl="1">
                  <a:buClr>
                    <a:srgbClr val="0070C0"/>
                  </a:buClr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change in performance (assumed I.I.D.)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09D13BB-44A0-4404-A4FB-F398B0ADDE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4105" y="4465851"/>
                <a:ext cx="6844552" cy="1015663"/>
              </a:xfrm>
              <a:prstGeom prst="rect">
                <a:avLst/>
              </a:prstGeom>
              <a:blipFill>
                <a:blip r:embed="rId4"/>
                <a:stretch>
                  <a:fillRect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4B3B49B-AB16-4368-AD94-0542C902F391}"/>
                  </a:ext>
                </a:extLst>
              </p:cNvPr>
              <p:cNvSpPr/>
              <p:nvPr/>
            </p:nvSpPr>
            <p:spPr>
              <a:xfrm>
                <a:off x="7516906" y="3314058"/>
                <a:ext cx="3686458" cy="11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4B3B49B-AB16-4368-AD94-0542C902F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06" y="3314058"/>
                <a:ext cx="3686458" cy="11423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0">
                <a:extLst>
                  <a:ext uri="{FF2B5EF4-FFF2-40B4-BE49-F238E27FC236}">
                    <a16:creationId xmlns:a16="http://schemas.microsoft.com/office/drawing/2014/main" id="{4A3A504A-FE93-4D42-BE5A-4322DC879EB7}"/>
                  </a:ext>
                </a:extLst>
              </p:cNvPr>
              <p:cNvSpPr txBox="1"/>
              <p:nvPr/>
            </p:nvSpPr>
            <p:spPr>
              <a:xfrm>
                <a:off x="7122459" y="4426715"/>
                <a:ext cx="4966502" cy="1680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number of covariates </a:t>
                </a:r>
                <a:endParaRPr lang="en-US" sz="2000" i="1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baseline change in performance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coefficients of disruptions and activities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covariates </a:t>
                </a:r>
                <a:r>
                  <a:rPr lang="en-US" sz="2000" dirty="0">
                    <a:solidFill>
                      <a:srgbClr val="000000"/>
                    </a:solidFill>
                  </a:rPr>
                  <a:t>driving degradation/recovery</a:t>
                </a:r>
                <a:endParaRPr lang="en-US" sz="2000" dirty="0">
                  <a:cs typeface="Arial" panose="020B0604020202020204" pitchFamily="34" charset="0"/>
                </a:endParaRPr>
              </a:p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20">
                <a:extLst>
                  <a:ext uri="{FF2B5EF4-FFF2-40B4-BE49-F238E27FC236}">
                    <a16:creationId xmlns:a16="http://schemas.microsoft.com/office/drawing/2014/main" id="{4A3A504A-FE93-4D42-BE5A-4322DC879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459" y="4426715"/>
                <a:ext cx="4966502" cy="1680588"/>
              </a:xfrm>
              <a:prstGeom prst="rect">
                <a:avLst/>
              </a:prstGeom>
              <a:blipFill>
                <a:blip r:embed="rId6"/>
                <a:stretch>
                  <a:fillRect l="-491" t="-1812" r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F040FDA-5886-4219-BDEF-E655F23FE78D}"/>
              </a:ext>
            </a:extLst>
          </p:cNvPr>
          <p:cNvSpPr/>
          <p:nvPr/>
        </p:nvSpPr>
        <p:spPr>
          <a:xfrm>
            <a:off x="6096000" y="5862455"/>
            <a:ext cx="5676875" cy="478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0" lvl="2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MLR interaction and polynomials</a:t>
            </a:r>
          </a:p>
        </p:txBody>
      </p:sp>
      <p:cxnSp>
        <p:nvCxnSpPr>
          <p:cNvPr id="17" name="Conector reto 24">
            <a:extLst>
              <a:ext uri="{FF2B5EF4-FFF2-40B4-BE49-F238E27FC236}">
                <a16:creationId xmlns:a16="http://schemas.microsoft.com/office/drawing/2014/main" id="{1A6ACFF4-29E4-465F-B311-C9878D4D7A26}"/>
              </a:ext>
            </a:extLst>
          </p:cNvPr>
          <p:cNvCxnSpPr>
            <a:cxnSpLocks/>
          </p:cNvCxnSpPr>
          <p:nvPr/>
        </p:nvCxnSpPr>
        <p:spPr>
          <a:xfrm>
            <a:off x="6379256" y="2322488"/>
            <a:ext cx="0" cy="4150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19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4288CC-550E-E247-01E4-D13301DAC656}"/>
              </a:ext>
            </a:extLst>
          </p:cNvPr>
          <p:cNvSpPr txBox="1"/>
          <p:nvPr/>
        </p:nvSpPr>
        <p:spPr>
          <a:xfrm>
            <a:off x="2229492" y="65446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B0FD57-2365-4D7F-9E4C-1EB5E508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5AD1-0321-214B-8B1C-2138F114D524}" type="slidenum">
              <a:rPr lang="en-US" b="1" smtClean="0">
                <a:solidFill>
                  <a:schemeClr val="tx1"/>
                </a:solidFill>
              </a:r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F94564-9F8C-467A-820B-4991563EE537}"/>
                  </a:ext>
                </a:extLst>
              </p:cNvPr>
              <p:cNvSpPr/>
              <p:nvPr/>
            </p:nvSpPr>
            <p:spPr>
              <a:xfrm>
                <a:off x="476407" y="2272219"/>
                <a:ext cx="10783264" cy="4269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defTabSz="914400">
                  <a:spcBef>
                    <a:spcPts val="1000"/>
                  </a:spcBef>
                  <a:buClr>
                    <a:srgbClr val="0070C0"/>
                  </a:buClr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1) Identify disruptive and restorative activities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lvl="1" defTabSz="914400">
                  <a:spcBef>
                    <a:spcPts val="1000"/>
                  </a:spcBef>
                  <a:buClr>
                    <a:srgbClr val="0070C0"/>
                  </a:buClr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2) Collect data</a:t>
                </a:r>
              </a:p>
              <a:p>
                <a:pPr lvl="1" defTabSz="914400">
                  <a:spcBef>
                    <a:spcPts val="1000"/>
                  </a:spcBef>
                  <a:buClr>
                    <a:srgbClr val="0070C0"/>
                  </a:buClr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3) Estimate model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1257300" lvl="2" indent="-342900"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Maximum Likelihood Estimation (MLE) </a:t>
                </a:r>
              </a:p>
              <a:p>
                <a:pPr lvl="1" defTabSz="914400">
                  <a:spcBef>
                    <a:spcPts val="1000"/>
                  </a:spcBef>
                  <a:buClr>
                    <a:srgbClr val="0070C0"/>
                  </a:buClr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4) Validate model with statistical measures</a:t>
                </a:r>
                <a:endParaRPr lang="en-US" sz="2400" dirty="0">
                  <a:cs typeface="Arial" panose="020B0604020202020204" pitchFamily="34" charset="0"/>
                </a:endParaRPr>
              </a:p>
              <a:p>
                <a:pPr marL="1257300" lvl="2" indent="-342900"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cs typeface="Arial" panose="020B0604020202020204" pitchFamily="34" charset="0"/>
                  </a:rPr>
                  <a:t>RMSE – Root Mean Squares Error</a:t>
                </a:r>
              </a:p>
              <a:p>
                <a:pPr marL="1257300" lvl="2" indent="-342900"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cs typeface="Arial" panose="020B0604020202020204" pitchFamily="34" charset="0"/>
                  </a:rPr>
                  <a:t>PMSE – Predictive Mean Squares Error</a:t>
                </a:r>
              </a:p>
              <a:p>
                <a:pPr marL="1257300" lvl="2" indent="-342900"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𝑎𝑑𝑗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- Adjusted coefficient of determination </a:t>
                </a:r>
              </a:p>
              <a:p>
                <a:pPr marL="1257300" lvl="2" indent="-342900"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cs typeface="Arial" panose="020B0604020202020204" pitchFamily="34" charset="0"/>
                  </a:rPr>
                  <a:t>Confidence Intervals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F94564-9F8C-467A-820B-4991563EE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07" y="2272219"/>
                <a:ext cx="10783264" cy="4269695"/>
              </a:xfrm>
              <a:prstGeom prst="rect">
                <a:avLst/>
              </a:prstGeom>
              <a:blipFill>
                <a:blip r:embed="rId2"/>
                <a:stretch>
                  <a:fillRect t="-1000" b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277336CC-E5C2-4B99-99EA-7C86D400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8" y="1350146"/>
            <a:ext cx="10515600" cy="102501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Steps to Apply Resilience Models</a:t>
            </a:r>
          </a:p>
        </p:txBody>
      </p:sp>
    </p:spTree>
    <p:extLst>
      <p:ext uri="{BB962C8B-B14F-4D97-AF65-F5344CB8AC3E}">
        <p14:creationId xmlns:p14="http://schemas.microsoft.com/office/powerpoint/2010/main" val="395297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25124-A4C8-45D5-8247-72E61577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b="1" smtClean="0">
                <a:solidFill>
                  <a:schemeClr val="tx1"/>
                </a:solidFill>
              </a:rPr>
              <a:pPr/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D710CC-C4FB-44CE-852D-C30DBC36504D}"/>
              </a:ext>
            </a:extLst>
          </p:cNvPr>
          <p:cNvSpPr txBox="1"/>
          <p:nvPr/>
        </p:nvSpPr>
        <p:spPr>
          <a:xfrm>
            <a:off x="447400" y="1505087"/>
            <a:ext cx="857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  <a:latin typeface="+mj-lt"/>
              </a:rPr>
              <a:t>Illustration</a:t>
            </a:r>
            <a:r>
              <a:rPr lang="pt-BR" sz="3600" b="1" dirty="0">
                <a:solidFill>
                  <a:srgbClr val="002060"/>
                </a:solidFill>
                <a:latin typeface="+mj-lt"/>
              </a:rPr>
              <a:t>: 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1980 US Recession – Energy Crisis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8101EC6-32F9-4CE4-A864-FC6F69079D85}"/>
                  </a:ext>
                </a:extLst>
              </p:cNvPr>
              <p:cNvSpPr/>
              <p:nvPr/>
            </p:nvSpPr>
            <p:spPr>
              <a:xfrm>
                <a:off x="227765" y="2247979"/>
                <a:ext cx="10215282" cy="959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100000"/>
                  </a:lnSpc>
                  <a:spcBef>
                    <a:spcPts val="1000"/>
                  </a:spcBef>
                  <a:buSzPts val="2800"/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cs typeface="Arial" panose="020B0604020202020204" pitchFamily="34" charset="0"/>
                  </a:rPr>
                  <a:t>Performance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 is the number of employments in the US</a:t>
                </a:r>
              </a:p>
              <a:p>
                <a:pPr marL="742950" lvl="1" indent="-285750">
                  <a:lnSpc>
                    <a:spcPct val="100000"/>
                  </a:lnSpc>
                  <a:spcBef>
                    <a:spcPts val="1000"/>
                  </a:spcBef>
                  <a:buSzPts val="2800"/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cs typeface="Arial" panose="020B0604020202020204" pitchFamily="34" charset="0"/>
                  </a:rPr>
                  <a:t>Covariates in bold are selected by forward stepwise procedure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8101EC6-32F9-4CE4-A864-FC6F69079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5" y="2247979"/>
                <a:ext cx="10215282" cy="959237"/>
              </a:xfrm>
              <a:prstGeom prst="rect">
                <a:avLst/>
              </a:prstGeom>
              <a:blipFill>
                <a:blip r:embed="rId2"/>
                <a:stretch>
                  <a:fillRect t="-9554" b="-14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27FA4A-578E-4535-87B1-BEFB7F1F1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8429"/>
              </p:ext>
            </p:extLst>
          </p:nvPr>
        </p:nvGraphicFramePr>
        <p:xfrm>
          <a:off x="956664" y="3371713"/>
          <a:ext cx="10508852" cy="1981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66662">
                  <a:extLst>
                    <a:ext uri="{9D8B030D-6E8A-4147-A177-3AD203B41FA5}">
                      <a16:colId xmlns:a16="http://schemas.microsoft.com/office/drawing/2014/main" val="1523077177"/>
                    </a:ext>
                  </a:extLst>
                </a:gridCol>
                <a:gridCol w="2967377">
                  <a:extLst>
                    <a:ext uri="{9D8B030D-6E8A-4147-A177-3AD203B41FA5}">
                      <a16:colId xmlns:a16="http://schemas.microsoft.com/office/drawing/2014/main" val="25683644"/>
                    </a:ext>
                  </a:extLst>
                </a:gridCol>
                <a:gridCol w="1290625">
                  <a:extLst>
                    <a:ext uri="{9D8B030D-6E8A-4147-A177-3AD203B41FA5}">
                      <a16:colId xmlns:a16="http://schemas.microsoft.com/office/drawing/2014/main" val="1850601729"/>
                    </a:ext>
                  </a:extLst>
                </a:gridCol>
                <a:gridCol w="4884188">
                  <a:extLst>
                    <a:ext uri="{9D8B030D-6E8A-4147-A177-3AD203B41FA5}">
                      <a16:colId xmlns:a16="http://schemas.microsoft.com/office/drawing/2014/main" val="3292042507"/>
                    </a:ext>
                  </a:extLst>
                </a:gridCol>
              </a:tblGrid>
              <a:tr h="19953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Covariates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Description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Covariates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Description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0426"/>
                  </a:ext>
                </a:extLst>
              </a:tr>
              <a:tr h="1995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X1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cap="none" dirty="0"/>
                        <a:t>Treasury Yield Curve</a:t>
                      </a:r>
                      <a:endParaRPr lang="en-US" sz="2000" b="1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X5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cap="none" dirty="0"/>
                        <a:t>Personal Consumption Expenditures </a:t>
                      </a:r>
                      <a:endParaRPr lang="en-US" sz="2000" b="0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650964"/>
                  </a:ext>
                </a:extLst>
              </a:tr>
              <a:tr h="1995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cap="none" dirty="0"/>
                        <a:t>Industrial Production </a:t>
                      </a:r>
                      <a:endParaRPr lang="en-US" sz="2000" b="1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X6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cap="none" dirty="0"/>
                        <a:t>S&amp;P 500 Index Stock Market</a:t>
                      </a:r>
                      <a:endParaRPr lang="en-US" sz="2000" b="0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059071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X3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cap="none" dirty="0"/>
                        <a:t>Federal Funds Rate</a:t>
                      </a:r>
                      <a:endParaRPr lang="en-US" sz="2000" b="1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X7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cap="none" dirty="0"/>
                        <a:t>Consumer Price Index</a:t>
                      </a:r>
                      <a:endParaRPr lang="en-US" sz="2000" b="0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409076"/>
                  </a:ext>
                </a:extLst>
              </a:tr>
              <a:tr h="1995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X4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cap="none" dirty="0"/>
                        <a:t>Mortgage Rate</a:t>
                      </a:r>
                      <a:endParaRPr lang="en-US" sz="2000" b="1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X8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cap="none" dirty="0"/>
                        <a:t>Crude Oil Prices</a:t>
                      </a:r>
                      <a:endParaRPr lang="en-US" sz="2000" b="1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677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5423B4A-3D55-4FEB-8EAD-7F91903E410B}"/>
              </a:ext>
            </a:extLst>
          </p:cNvPr>
          <p:cNvSpPr txBox="1"/>
          <p:nvPr/>
        </p:nvSpPr>
        <p:spPr>
          <a:xfrm>
            <a:off x="3076264" y="5525353"/>
            <a:ext cx="5534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Order of inclusion: -X8, --X2, -X1, ++X4, +X3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AB1FCA-A665-42F3-B11A-34007610B768}"/>
                  </a:ext>
                </a:extLst>
              </p:cNvPr>
              <p:cNvSpPr txBox="1"/>
              <p:nvPr/>
            </p:nvSpPr>
            <p:spPr>
              <a:xfrm>
                <a:off x="2179891" y="5987018"/>
                <a:ext cx="8263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+/- indicates sign of coefficients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on change in performance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(positive/negative)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AB1FCA-A665-42F3-B11A-34007610B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91" y="5987018"/>
                <a:ext cx="8263156" cy="369332"/>
              </a:xfrm>
              <a:prstGeom prst="rect">
                <a:avLst/>
              </a:prstGeom>
              <a:blipFill>
                <a:blip r:embed="rId3"/>
                <a:stretch>
                  <a:fillRect l="-664" t="-8197" r="-29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44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25124-A4C8-45D5-8247-72E61577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b="1" smtClean="0">
                <a:solidFill>
                  <a:schemeClr val="tx1"/>
                </a:solidFill>
              </a:rPr>
              <a:pPr/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D710CC-C4FB-44CE-852D-C30DBC36504D}"/>
              </a:ext>
            </a:extLst>
          </p:cNvPr>
          <p:cNvSpPr txBox="1"/>
          <p:nvPr/>
        </p:nvSpPr>
        <p:spPr>
          <a:xfrm>
            <a:off x="447400" y="1404725"/>
            <a:ext cx="867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  <a:latin typeface="+mj-lt"/>
              </a:rPr>
              <a:t>Illustration</a:t>
            </a:r>
            <a:r>
              <a:rPr lang="pt-BR" sz="3600" b="1" dirty="0">
                <a:solidFill>
                  <a:srgbClr val="002060"/>
                </a:solidFill>
                <a:latin typeface="+mj-lt"/>
              </a:rPr>
              <a:t>: 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1980 US Recession – Energy Crisis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BF7E4FAA-1B47-4344-8524-059687E87E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7854448"/>
                  </p:ext>
                </p:extLst>
              </p:nvPr>
            </p:nvGraphicFramePr>
            <p:xfrm>
              <a:off x="1298710" y="5130109"/>
              <a:ext cx="8902194" cy="1591366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723454">
                      <a:extLst>
                        <a:ext uri="{9D8B030D-6E8A-4147-A177-3AD203B41FA5}">
                          <a16:colId xmlns:a16="http://schemas.microsoft.com/office/drawing/2014/main" val="4116391119"/>
                        </a:ext>
                      </a:extLst>
                    </a:gridCol>
                    <a:gridCol w="2440486">
                      <a:extLst>
                        <a:ext uri="{9D8B030D-6E8A-4147-A177-3AD203B41FA5}">
                          <a16:colId xmlns:a16="http://schemas.microsoft.com/office/drawing/2014/main" val="1860626351"/>
                        </a:ext>
                      </a:extLst>
                    </a:gridCol>
                    <a:gridCol w="2885703">
                      <a:extLst>
                        <a:ext uri="{9D8B030D-6E8A-4147-A177-3AD203B41FA5}">
                          <a16:colId xmlns:a16="http://schemas.microsoft.com/office/drawing/2014/main" val="4238937254"/>
                        </a:ext>
                      </a:extLst>
                    </a:gridCol>
                    <a:gridCol w="1852551">
                      <a:extLst>
                        <a:ext uri="{9D8B030D-6E8A-4147-A177-3AD203B41FA5}">
                          <a16:colId xmlns:a16="http://schemas.microsoft.com/office/drawing/2014/main" val="88150537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Measures</a:t>
                          </a:r>
                          <a:endParaRPr sz="2000" b="1" i="0" u="none" strike="noStrike" cap="none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Bathtub Functions</a:t>
                          </a:r>
                          <a:endParaRPr sz="2000" b="1" i="0" u="none" strike="noStrike" cap="none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Arial"/>
                            </a:rPr>
                            <a:t>Mixture Distributions</a:t>
                          </a:r>
                          <a:endParaRPr sz="2000" b="1" i="0" u="none" strike="noStrike" cap="none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Arial"/>
                            <a:cs typeface="Arial" panose="020B0604020202020204" pitchFamily="34" charset="0"/>
                            <a:sym typeface="Arial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Arial"/>
                            </a:rPr>
                            <a:t>Covariates</a:t>
                          </a:r>
                          <a:endParaRPr sz="2000" b="1" i="0" u="none" strike="noStrike" cap="none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Arial"/>
                            <a:cs typeface="Arial" panose="020B0604020202020204" pitchFamily="34" charset="0"/>
                            <a:sym typeface="Arial"/>
                          </a:endParaRPr>
                        </a:p>
                      </a:txBody>
                      <a:tcPr marL="3275" marR="3275" marT="3275" marB="0" anchor="ctr"/>
                    </a:tc>
                    <a:extLst>
                      <a:ext uri="{0D108BD9-81ED-4DB2-BD59-A6C34878D82A}">
                        <a16:rowId xmlns:a16="http://schemas.microsoft.com/office/drawing/2014/main" val="4934109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/>
                            <a:t>Model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Competing Risk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/>
                            <a:t>Weibull-Weibull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Interaction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extLst>
                      <a:ext uri="{0D108BD9-81ED-4DB2-BD59-A6C34878D82A}">
                        <a16:rowId xmlns:a16="http://schemas.microsoft.com/office/drawing/2014/main" val="342085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RMSE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0.0043091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/>
                            <a:t>0.0050872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u="none" strike="noStrike" cap="none" dirty="0"/>
                            <a:t>0.0022457</a:t>
                          </a:r>
                          <a:endParaRPr sz="2000" b="1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extLst>
                      <a:ext uri="{0D108BD9-81ED-4DB2-BD59-A6C34878D82A}">
                        <a16:rowId xmlns:a16="http://schemas.microsoft.com/office/drawing/2014/main" val="12096796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/>
                            <a:t>PMSE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0.0000250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0.0000553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u="none" strike="noStrike" cap="none" dirty="0"/>
                            <a:t>0.0000107</a:t>
                          </a:r>
                          <a:endParaRPr sz="2000" b="1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extLst>
                      <a:ext uri="{0D108BD9-81ED-4DB2-BD59-A6C34878D82A}">
                        <a16:rowId xmlns:a16="http://schemas.microsoft.com/office/drawing/2014/main" val="31949804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𝑎𝑑𝑗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0.0231413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-0.1532031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u="none" strike="noStrike" cap="none" dirty="0"/>
                            <a:t>0.4728352</a:t>
                          </a:r>
                          <a:endParaRPr sz="2000" b="1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extLst>
                      <a:ext uri="{0D108BD9-81ED-4DB2-BD59-A6C34878D82A}">
                        <a16:rowId xmlns:a16="http://schemas.microsoft.com/office/drawing/2014/main" val="2153075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BF7E4FAA-1B47-4344-8524-059687E87E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7854448"/>
                  </p:ext>
                </p:extLst>
              </p:nvPr>
            </p:nvGraphicFramePr>
            <p:xfrm>
              <a:off x="1298710" y="5130109"/>
              <a:ext cx="8902194" cy="1591366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723454">
                      <a:extLst>
                        <a:ext uri="{9D8B030D-6E8A-4147-A177-3AD203B41FA5}">
                          <a16:colId xmlns:a16="http://schemas.microsoft.com/office/drawing/2014/main" val="4116391119"/>
                        </a:ext>
                      </a:extLst>
                    </a:gridCol>
                    <a:gridCol w="2440486">
                      <a:extLst>
                        <a:ext uri="{9D8B030D-6E8A-4147-A177-3AD203B41FA5}">
                          <a16:colId xmlns:a16="http://schemas.microsoft.com/office/drawing/2014/main" val="1860626351"/>
                        </a:ext>
                      </a:extLst>
                    </a:gridCol>
                    <a:gridCol w="2885703">
                      <a:extLst>
                        <a:ext uri="{9D8B030D-6E8A-4147-A177-3AD203B41FA5}">
                          <a16:colId xmlns:a16="http://schemas.microsoft.com/office/drawing/2014/main" val="4238937254"/>
                        </a:ext>
                      </a:extLst>
                    </a:gridCol>
                    <a:gridCol w="1852551">
                      <a:extLst>
                        <a:ext uri="{9D8B030D-6E8A-4147-A177-3AD203B41FA5}">
                          <a16:colId xmlns:a16="http://schemas.microsoft.com/office/drawing/2014/main" val="881505372"/>
                        </a:ext>
                      </a:extLst>
                    </a:gridCol>
                  </a:tblGrid>
                  <a:tr h="308075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Measures</a:t>
                          </a:r>
                          <a:endParaRPr sz="2000" b="1" i="0" u="none" strike="noStrike" cap="none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Bathtub Functions</a:t>
                          </a:r>
                          <a:endParaRPr sz="2000" b="1" i="0" u="none" strike="noStrike" cap="none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Arial"/>
                            </a:rPr>
                            <a:t>Mixture Distributions</a:t>
                          </a:r>
                          <a:endParaRPr sz="2000" b="1" i="0" u="none" strike="noStrike" cap="none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Arial"/>
                            <a:cs typeface="Arial" panose="020B0604020202020204" pitchFamily="34" charset="0"/>
                            <a:sym typeface="Arial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Arial"/>
                            </a:rPr>
                            <a:t>Covariates</a:t>
                          </a:r>
                          <a:endParaRPr sz="2000" b="1" i="0" u="none" strike="noStrike" cap="none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Arial"/>
                            <a:cs typeface="Arial" panose="020B0604020202020204" pitchFamily="34" charset="0"/>
                            <a:sym typeface="Arial"/>
                          </a:endParaRPr>
                        </a:p>
                      </a:txBody>
                      <a:tcPr marL="3275" marR="3275" marT="3275" marB="0" anchor="ctr"/>
                    </a:tc>
                    <a:extLst>
                      <a:ext uri="{0D108BD9-81ED-4DB2-BD59-A6C34878D82A}">
                        <a16:rowId xmlns:a16="http://schemas.microsoft.com/office/drawing/2014/main" val="493410979"/>
                      </a:ext>
                    </a:extLst>
                  </a:tr>
                  <a:tr h="308075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/>
                            <a:t>Model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Competing Risk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/>
                            <a:t>Weibull-Weibull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Interaction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extLst>
                      <a:ext uri="{0D108BD9-81ED-4DB2-BD59-A6C34878D82A}">
                        <a16:rowId xmlns:a16="http://schemas.microsoft.com/office/drawing/2014/main" val="34208538"/>
                      </a:ext>
                    </a:extLst>
                  </a:tr>
                  <a:tr h="308075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RMSE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0.0043091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/>
                            <a:t>0.0050872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u="none" strike="noStrike" cap="none" dirty="0"/>
                            <a:t>0.0022457</a:t>
                          </a:r>
                          <a:endParaRPr sz="2000" b="1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extLst>
                      <a:ext uri="{0D108BD9-81ED-4DB2-BD59-A6C34878D82A}">
                        <a16:rowId xmlns:a16="http://schemas.microsoft.com/office/drawing/2014/main" val="1209679600"/>
                      </a:ext>
                    </a:extLst>
                  </a:tr>
                  <a:tr h="308075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/>
                            <a:t>PMSE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0.0000250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0.0000553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u="none" strike="noStrike" cap="none" dirty="0"/>
                            <a:t>0.0000107</a:t>
                          </a:r>
                          <a:endParaRPr sz="2000" b="1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extLst>
                      <a:ext uri="{0D108BD9-81ED-4DB2-BD59-A6C34878D82A}">
                        <a16:rowId xmlns:a16="http://schemas.microsoft.com/office/drawing/2014/main" val="3194980410"/>
                      </a:ext>
                    </a:extLst>
                  </a:tr>
                  <a:tr h="359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275" marR="3275" marT="3275" marB="0" anchor="ctr">
                        <a:blipFill>
                          <a:blip r:embed="rId2"/>
                          <a:stretch>
                            <a:fillRect l="-353" t="-364407" r="-416608" b="-35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0.0231413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sym typeface="Calibri"/>
                            </a:rPr>
                            <a:t>-0.1532031</a:t>
                          </a:r>
                          <a:endParaRPr sz="20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u="none" strike="noStrike" cap="none" dirty="0"/>
                            <a:t>0.4728352</a:t>
                          </a:r>
                          <a:endParaRPr sz="2000" b="1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  <a:sym typeface="Calibri"/>
                          </a:endParaRPr>
                        </a:p>
                      </a:txBody>
                      <a:tcPr marL="3275" marR="3275" marT="3275" marB="0" anchor="ctr"/>
                    </a:tc>
                    <a:extLst>
                      <a:ext uri="{0D108BD9-81ED-4DB2-BD59-A6C34878D82A}">
                        <a16:rowId xmlns:a16="http://schemas.microsoft.com/office/drawing/2014/main" val="215307500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3794B3F-F362-41FA-971A-D1AF79BB7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715" y="2088245"/>
            <a:ext cx="390144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DE0D22-206F-496A-985C-7DD3AC33E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723" y="2104495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25124-A4C8-45D5-8247-72E61577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0FB4-BACF-4B64-827A-9F980E255121}" type="slidenum">
              <a:rPr lang="en-US" b="1" smtClean="0">
                <a:solidFill>
                  <a:schemeClr val="tx1"/>
                </a:solidFill>
              </a:rPr>
              <a:pPr/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D710CC-C4FB-44CE-852D-C30DBC36504D}"/>
              </a:ext>
            </a:extLst>
          </p:cNvPr>
          <p:cNvSpPr txBox="1"/>
          <p:nvPr/>
        </p:nvSpPr>
        <p:spPr>
          <a:xfrm>
            <a:off x="447399" y="1703484"/>
            <a:ext cx="5731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err="1">
                <a:solidFill>
                  <a:srgbClr val="002060"/>
                </a:solidFill>
                <a:latin typeface="+mj-lt"/>
              </a:rPr>
              <a:t>Illustration</a:t>
            </a:r>
            <a:r>
              <a:rPr lang="pt-BR" sz="3600" b="1" dirty="0">
                <a:solidFill>
                  <a:srgbClr val="002060"/>
                </a:solidFill>
                <a:latin typeface="+mj-lt"/>
              </a:rPr>
              <a:t>: 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Resilience Metrics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F98B3EC-EC6B-4567-BFC8-73BD119ED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01061"/>
              </p:ext>
            </p:extLst>
          </p:nvPr>
        </p:nvGraphicFramePr>
        <p:xfrm>
          <a:off x="689088" y="3043006"/>
          <a:ext cx="10813821" cy="122845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16992">
                  <a:extLst>
                    <a:ext uri="{9D8B030D-6E8A-4147-A177-3AD203B41FA5}">
                      <a16:colId xmlns:a16="http://schemas.microsoft.com/office/drawing/2014/main" val="4116391119"/>
                    </a:ext>
                  </a:extLst>
                </a:gridCol>
                <a:gridCol w="1466585">
                  <a:extLst>
                    <a:ext uri="{9D8B030D-6E8A-4147-A177-3AD203B41FA5}">
                      <a16:colId xmlns:a16="http://schemas.microsoft.com/office/drawing/2014/main" val="138221141"/>
                    </a:ext>
                  </a:extLst>
                </a:gridCol>
                <a:gridCol w="1628362">
                  <a:extLst>
                    <a:ext uri="{9D8B030D-6E8A-4147-A177-3AD203B41FA5}">
                      <a16:colId xmlns:a16="http://schemas.microsoft.com/office/drawing/2014/main" val="3566165620"/>
                    </a:ext>
                  </a:extLst>
                </a:gridCol>
                <a:gridCol w="2304662">
                  <a:extLst>
                    <a:ext uri="{9D8B030D-6E8A-4147-A177-3AD203B41FA5}">
                      <a16:colId xmlns:a16="http://schemas.microsoft.com/office/drawing/2014/main" val="1860626351"/>
                    </a:ext>
                  </a:extLst>
                </a:gridCol>
                <a:gridCol w="2528596">
                  <a:extLst>
                    <a:ext uri="{9D8B030D-6E8A-4147-A177-3AD203B41FA5}">
                      <a16:colId xmlns:a16="http://schemas.microsoft.com/office/drawing/2014/main" val="4238937254"/>
                    </a:ext>
                  </a:extLst>
                </a:gridCol>
                <a:gridCol w="1668624">
                  <a:extLst>
                    <a:ext uri="{9D8B030D-6E8A-4147-A177-3AD203B41FA5}">
                      <a16:colId xmlns:a16="http://schemas.microsoft.com/office/drawing/2014/main" val="881505372"/>
                    </a:ext>
                  </a:extLst>
                </a:gridCol>
              </a:tblGrid>
              <a:tr h="3517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+mn-lt"/>
                          <a:sym typeface="Calibri"/>
                        </a:rPr>
                        <a:t>Recession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Metric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Data</a:t>
                      </a: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+mn-lt"/>
                          <a:sym typeface="Calibri"/>
                        </a:rPr>
                        <a:t>Bathtub Functions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+mn-lt"/>
                          <a:sym typeface="Arial"/>
                        </a:rPr>
                        <a:t>Mixture Distributions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+mn-lt"/>
                          <a:sym typeface="Arial"/>
                        </a:rPr>
                        <a:t>Covariates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275" marR="3275" marT="3275" marB="0"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3410979"/>
                  </a:ext>
                </a:extLst>
              </a:tr>
              <a:tr h="490419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1980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75" marR="3275" marT="32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Performance Preserved</a:t>
                      </a:r>
                    </a:p>
                  </a:txBody>
                  <a:tcPr marL="3275" marR="3275" marT="32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Actual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5.0324</a:t>
                      </a: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5.0324</a:t>
                      </a: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5.0324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75" marR="3275" marT="3275" marB="0"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08538"/>
                  </a:ext>
                </a:extLst>
              </a:tr>
              <a:tr h="386291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75" marR="3275" marT="327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kern="1200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Fitted</a:t>
                      </a:r>
                      <a:endParaRPr sz="2000" b="0" i="0" u="none" strike="noStrike" kern="1200" cap="none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75" marR="3275" marT="3275" marB="0" anchor="ctr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4.9704</a:t>
                      </a:r>
                    </a:p>
                  </a:txBody>
                  <a:tcPr marL="3275" marR="3275" marT="3275" marB="0" anchor="ctr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kern="1200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4.8638</a:t>
                      </a:r>
                      <a:endParaRPr sz="2000" b="0" i="0" u="none" strike="noStrike" kern="1200" cap="none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75" marR="3275" marT="3275" marB="0" anchor="ctr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kern="1200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5.0431</a:t>
                      </a:r>
                      <a:endParaRPr sz="2000" b="0" i="0" u="none" strike="noStrike" kern="1200" cap="none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75" marR="3275" marT="3275" marB="0"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6796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FE53D87-1DC4-49E9-AE1E-AB4293814113}"/>
              </a:ext>
            </a:extLst>
          </p:cNvPr>
          <p:cNvSpPr txBox="1"/>
          <p:nvPr/>
        </p:nvSpPr>
        <p:spPr>
          <a:xfrm>
            <a:off x="588820" y="4964656"/>
            <a:ext cx="11179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Covariate models predict system performance more accurately and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achieve lower relative error on resilience metrics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A35E37-93F6-44C9-9E60-BEBC7243A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28993"/>
              </p:ext>
            </p:extLst>
          </p:nvPr>
        </p:nvGraphicFramePr>
        <p:xfrm>
          <a:off x="3372665" y="4280328"/>
          <a:ext cx="8130244" cy="3080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28362">
                  <a:extLst>
                    <a:ext uri="{9D8B030D-6E8A-4147-A177-3AD203B41FA5}">
                      <a16:colId xmlns:a16="http://schemas.microsoft.com/office/drawing/2014/main" val="3042249472"/>
                    </a:ext>
                  </a:extLst>
                </a:gridCol>
                <a:gridCol w="2304662">
                  <a:extLst>
                    <a:ext uri="{9D8B030D-6E8A-4147-A177-3AD203B41FA5}">
                      <a16:colId xmlns:a16="http://schemas.microsoft.com/office/drawing/2014/main" val="962029221"/>
                    </a:ext>
                  </a:extLst>
                </a:gridCol>
                <a:gridCol w="2528596">
                  <a:extLst>
                    <a:ext uri="{9D8B030D-6E8A-4147-A177-3AD203B41FA5}">
                      <a16:colId xmlns:a16="http://schemas.microsoft.com/office/drawing/2014/main" val="754027589"/>
                    </a:ext>
                  </a:extLst>
                </a:gridCol>
                <a:gridCol w="1668624">
                  <a:extLst>
                    <a:ext uri="{9D8B030D-6E8A-4147-A177-3AD203B41FA5}">
                      <a16:colId xmlns:a16="http://schemas.microsoft.com/office/drawing/2014/main" val="15948939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Relative Error</a:t>
                      </a:r>
                      <a:endParaRPr sz="2000" b="0" i="0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75" marR="3275" marT="32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0.0123</a:t>
                      </a:r>
                    </a:p>
                  </a:txBody>
                  <a:tcPr marL="3275" marR="3275" marT="32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0.0335</a:t>
                      </a:r>
                      <a:endParaRPr sz="2000" b="0" i="0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75" marR="3275" marT="32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0.0021</a:t>
                      </a:r>
                      <a:endParaRPr sz="2000" b="1" i="0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75" marR="3275" marT="3275" marB="0" anchor="ctr">
                    <a:lnL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710838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59FB34-5260-4746-B3B3-A61B12DAE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61984"/>
              </p:ext>
            </p:extLst>
          </p:nvPr>
        </p:nvGraphicFramePr>
        <p:xfrm>
          <a:off x="3367324" y="4247609"/>
          <a:ext cx="8130244" cy="365760"/>
        </p:xfrm>
        <a:graphic>
          <a:graphicData uri="http://schemas.openxmlformats.org/drawingml/2006/table">
            <a:tbl>
              <a:tblPr/>
              <a:tblGrid>
                <a:gridCol w="8130244">
                  <a:extLst>
                    <a:ext uri="{9D8B030D-6E8A-4147-A177-3AD203B41FA5}">
                      <a16:colId xmlns:a16="http://schemas.microsoft.com/office/drawing/2014/main" val="653380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049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580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657</Words>
  <Application>Microsoft Office PowerPoint</Application>
  <PresentationFormat>Widescreen</PresentationFormat>
  <Paragraphs>181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Mincho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Resilience Modeling Approaches</vt:lpstr>
      <vt:lpstr>Covariate Resilience Modeling</vt:lpstr>
      <vt:lpstr>Steps to Apply Resilience Models</vt:lpstr>
      <vt:lpstr>PowerPoint Presentation</vt:lpstr>
      <vt:lpstr>PowerPoint Presentation</vt:lpstr>
      <vt:lpstr>PowerPoint Presentation</vt:lpstr>
      <vt:lpstr>PowerPoint Presentation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Priscila D Silva</dc:creator>
  <cp:lastModifiedBy>Priscila D Silva</cp:lastModifiedBy>
  <cp:revision>556</cp:revision>
  <dcterms:created xsi:type="dcterms:W3CDTF">2020-09-26T18:38:00Z</dcterms:created>
  <dcterms:modified xsi:type="dcterms:W3CDTF">2023-04-16T16:14:59Z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1033-11.2.0.10114</vt:lpwstr>
  </property>
</Properties>
</file>