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7"/>
  </p:notesMasterIdLst>
  <p:sldIdLst>
    <p:sldId id="391" r:id="rId2"/>
    <p:sldId id="393" r:id="rId3"/>
    <p:sldId id="351" r:id="rId4"/>
    <p:sldId id="392" r:id="rId5"/>
    <p:sldId id="268" r:id="rId6"/>
    <p:sldId id="261" r:id="rId7"/>
    <p:sldId id="270" r:id="rId8"/>
    <p:sldId id="341" r:id="rId9"/>
    <p:sldId id="342" r:id="rId10"/>
    <p:sldId id="343" r:id="rId11"/>
    <p:sldId id="340" r:id="rId12"/>
    <p:sldId id="353" r:id="rId13"/>
    <p:sldId id="344" r:id="rId14"/>
    <p:sldId id="356" r:id="rId15"/>
    <p:sldId id="345" r:id="rId16"/>
    <p:sldId id="347" r:id="rId17"/>
    <p:sldId id="348" r:id="rId18"/>
    <p:sldId id="360" r:id="rId19"/>
    <p:sldId id="357" r:id="rId20"/>
    <p:sldId id="358" r:id="rId21"/>
    <p:sldId id="364" r:id="rId22"/>
    <p:sldId id="370" r:id="rId23"/>
    <p:sldId id="372" r:id="rId24"/>
    <p:sldId id="374" r:id="rId25"/>
    <p:sldId id="39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A7C26"/>
    <a:srgbClr val="980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8" autoAdjust="0"/>
    <p:restoredTop sz="84117" autoAdjust="0"/>
  </p:normalViewPr>
  <p:slideViewPr>
    <p:cSldViewPr snapToGrid="0">
      <p:cViewPr varScale="1">
        <p:scale>
          <a:sx n="77" d="100"/>
          <a:sy n="77" d="100"/>
        </p:scale>
        <p:origin x="642" y="90"/>
      </p:cViewPr>
      <p:guideLst/>
    </p:cSldViewPr>
  </p:slideViewPr>
  <p:notesTextViewPr>
    <p:cViewPr>
      <p:scale>
        <a:sx n="3" d="2"/>
        <a:sy n="3" d="2"/>
      </p:scale>
      <p:origin x="0" y="0"/>
    </p:cViewPr>
  </p:notesTextViewPr>
  <p:sorterViewPr>
    <p:cViewPr>
      <p:scale>
        <a:sx n="92" d="100"/>
        <a:sy n="92" d="100"/>
      </p:scale>
      <p:origin x="0" y="0"/>
    </p:cViewPr>
  </p:sorterViewPr>
  <p:notesViewPr>
    <p:cSldViewPr snapToGrid="0">
      <p:cViewPr>
        <p:scale>
          <a:sx n="177" d="100"/>
          <a:sy n="177" d="100"/>
        </p:scale>
        <p:origin x="552" y="-10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A6BD4-D9C7-4653-BCF1-E294D91A09A9}" type="datetimeFigureOut">
              <a:rPr lang="en-US" smtClean="0"/>
              <a:t>4/10/2024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7213F-F5DC-470A-A529-DCA4CC90B02C}" type="slidenum">
              <a:rPr lang="en-US" smtClean="0"/>
              <a:t>‹#›</a:t>
            </a:fld>
            <a:endParaRPr lang="en-US" dirty="0"/>
          </a:p>
        </p:txBody>
      </p:sp>
    </p:spTree>
    <p:extLst>
      <p:ext uri="{BB962C8B-B14F-4D97-AF65-F5344CB8AC3E}">
        <p14:creationId xmlns:p14="http://schemas.microsoft.com/office/powerpoint/2010/main" val="1426095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0</a:t>
            </a:fld>
            <a:endParaRPr lang="en-US" dirty="0"/>
          </a:p>
        </p:txBody>
      </p:sp>
    </p:spTree>
    <p:extLst>
      <p:ext uri="{BB962C8B-B14F-4D97-AF65-F5344CB8AC3E}">
        <p14:creationId xmlns:p14="http://schemas.microsoft.com/office/powerpoint/2010/main" val="2007827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slides show some example of the actual matrix operation in a given layer. In the nomenclature of image processing, these are called filtering. For example, the image on the right shows a specific filter operated on an image (in this case, it is represented by a matrix). The filter studies successively every pixel of the image. For each of them, which we will call the “initial pixel”, it multiplies the value of this pixel and values of the 8 surrounding pixels by the kernel corresponding value. Then it adds the results, and the initial pixel is set to this final result value.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Specifically, this is what happens when acted on the image: the filter read successively, from left to right and from top to bottom, all the pixels of the kernel action area. It multiplied the value of each of them by the kernel corresponding value and added results. The initial pixel has become 42: (40*0)+(42*1)+(46*0) + (46*0)+(50*0)+(55*0) + (52*0)+(56*0)+(58*0) = 42. Note that the filter does not work on the image but on a copy. As a graphical result, the initial pixel moved a pixel downwards.</a:t>
            </a:r>
          </a:p>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9</a:t>
            </a:fld>
            <a:endParaRPr lang="en-US" dirty="0"/>
          </a:p>
        </p:txBody>
      </p:sp>
    </p:spTree>
    <p:extLst>
      <p:ext uri="{BB962C8B-B14F-4D97-AF65-F5344CB8AC3E}">
        <p14:creationId xmlns:p14="http://schemas.microsoft.com/office/powerpoint/2010/main" val="3603656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slide shows mathematical process of the deep learning model. In essence, it is a forward modeling technique.  Specifically, this shows two examples of an activation functions.  Again,  the main reasons for Sigmoid and similar functions is its nonlinearity. Typically, the output value goes between 0 and 1. Because of this, it can often be interpreted as probabilities. This is useful for classification problem, for example, to interpret the probability that an object is a cat. With a training data (output like a cat or a dog), an optimization technique is used, such as gradient descent to vary the weights, in order to maximize the accuracy of prediction.  During this process, what is being varied is the weights (w).  </a:t>
            </a:r>
          </a:p>
          <a:p>
            <a:endParaRPr lang="en-US" baseline="0" dirty="0"/>
          </a:p>
          <a:p>
            <a:r>
              <a:rPr lang="en-US" baseline="0" dirty="0"/>
              <a:t>There are pros and cons for the choice of activation functions for a given problem.  For a sigmoid function (left figure), the general issue is called “vanishing gradient problem”. This is evident as the value vary from 0 to 1, as the value reaches one is the gradient becomes vanishingly small. This introduces problems in convergence.  Another example is the ReLU (Rectified Linear Unit) – half rectified (middle figure). Issue is that all negative values become zero immediately, which decreases the ability of the model to fit negative values. </a:t>
            </a:r>
          </a:p>
          <a:p>
            <a:endParaRPr lang="en-US" baseline="0" dirty="0"/>
          </a:p>
          <a:p>
            <a:r>
              <a:rPr lang="en-US" baseline="0" dirty="0"/>
              <a:t>To summarize, activation functions have pros and cons. They also have requirements for this deep learning process. The functions are at least </a:t>
            </a:r>
            <a:r>
              <a:rPr lang="en-US" b="1" baseline="0" dirty="0"/>
              <a:t>one time differentiable. </a:t>
            </a:r>
            <a:r>
              <a:rPr lang="en-US" baseline="0" dirty="0"/>
              <a:t>We need to know how much change or update depending on the slope. </a:t>
            </a:r>
          </a:p>
          <a:p>
            <a:r>
              <a:rPr lang="en-US" baseline="0" dirty="0"/>
              <a:t>Potential drawbacks: </a:t>
            </a:r>
          </a:p>
          <a:p>
            <a:pPr marL="228600" indent="-228600">
              <a:buAutoNum type="arabicPeriod"/>
            </a:pPr>
            <a:r>
              <a:rPr lang="en-US" baseline="0" dirty="0"/>
              <a:t>sigmoid or tanh functions are the vanishing gradient problem. </a:t>
            </a:r>
          </a:p>
          <a:p>
            <a:pPr marL="228600" indent="-228600">
              <a:buAutoNum type="arabicPeriod"/>
            </a:pPr>
            <a:r>
              <a:rPr lang="en-US" baseline="0" dirty="0"/>
              <a:t>Dead neurons in ReLU (when y &lt;0, then the neuro could be dead, or stuck. for example)</a:t>
            </a:r>
          </a:p>
          <a:p>
            <a:endParaRPr lang="en-US" baseline="0" dirty="0"/>
          </a:p>
          <a:p>
            <a:r>
              <a:rPr lang="en-US" baseline="0" dirty="0"/>
              <a:t>The type of activation functions depends on the problems you have, which can be divided into two groups. </a:t>
            </a:r>
          </a:p>
          <a:p>
            <a:endParaRPr lang="en-US" baseline="0" dirty="0"/>
          </a:p>
          <a:p>
            <a:pPr marL="228600" indent="-228600">
              <a:buAutoNum type="arabicPeriod"/>
            </a:pPr>
            <a:r>
              <a:rPr lang="en-US" baseline="0" dirty="0"/>
              <a:t>Regression – prediction value – in one node, linear activation. </a:t>
            </a:r>
          </a:p>
          <a:p>
            <a:pPr marL="228600" indent="-228600">
              <a:buAutoNum type="arabicPeriod"/>
            </a:pPr>
            <a:r>
              <a:rPr lang="en-US" baseline="0" dirty="0"/>
              <a:t>Classification – There are three main types of classification problems. In all cases, we predict the probability of a class membership, where we can convert a crisp class label by rounding (for sigmoid) or argmax (for softmax). </a:t>
            </a:r>
          </a:p>
          <a:p>
            <a:pPr marL="228600" indent="-228600">
              <a:buAutoNum type="arabicPeriod"/>
            </a:pPr>
            <a:endParaRPr lang="en-US" baseline="0" dirty="0"/>
          </a:p>
          <a:p>
            <a:pPr marL="0" indent="0">
              <a:buNone/>
            </a:pPr>
            <a:r>
              <a:rPr lang="en-US" baseline="0" dirty="0"/>
              <a:t>Considerations: </a:t>
            </a:r>
          </a:p>
          <a:p>
            <a:pPr marL="228600" indent="-228600">
              <a:buAutoNum type="arabicPeriod"/>
            </a:pPr>
            <a:r>
              <a:rPr lang="en-US" baseline="0" dirty="0"/>
              <a:t>How difficult is it to compute the derivative? Is it differentiable at all?</a:t>
            </a:r>
          </a:p>
          <a:p>
            <a:pPr marL="228600" indent="-228600">
              <a:buAutoNum type="arabicPeriod"/>
            </a:pPr>
            <a:r>
              <a:rPr lang="en-US" baseline="0" dirty="0"/>
              <a:t>How quickly the network converges given the AF?</a:t>
            </a:r>
          </a:p>
          <a:p>
            <a:pPr marL="228600" indent="-228600">
              <a:buAutoNum type="arabicPeriod"/>
            </a:pPr>
            <a:r>
              <a:rPr lang="en-US" baseline="0" dirty="0"/>
              <a:t>Preserves normalization? </a:t>
            </a:r>
          </a:p>
        </p:txBody>
      </p:sp>
      <p:sp>
        <p:nvSpPr>
          <p:cNvPr id="4" name="Slide Number Placeholder 3"/>
          <p:cNvSpPr>
            <a:spLocks noGrp="1"/>
          </p:cNvSpPr>
          <p:nvPr>
            <p:ph type="sldNum" sz="quarter" idx="10"/>
          </p:nvPr>
        </p:nvSpPr>
        <p:spPr/>
        <p:txBody>
          <a:bodyPr/>
          <a:lstStyle/>
          <a:p>
            <a:fld id="{4614D998-4D3A-43B3-8B64-22E1F22E92DC}" type="slidenum">
              <a:rPr lang="en-US" smtClean="0">
                <a:solidFill>
                  <a:srgbClr val="000000"/>
                </a:solidFill>
              </a:rPr>
              <a:pPr/>
              <a:t>10</a:t>
            </a:fld>
            <a:endParaRPr lang="en-US" dirty="0">
              <a:solidFill>
                <a:srgbClr val="000000"/>
              </a:solidFill>
            </a:endParaRPr>
          </a:p>
        </p:txBody>
      </p:sp>
    </p:spTree>
    <p:extLst>
      <p:ext uri="{BB962C8B-B14F-4D97-AF65-F5344CB8AC3E}">
        <p14:creationId xmlns:p14="http://schemas.microsoft.com/office/powerpoint/2010/main" val="1107476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67213F-F5DC-470A-A529-DCA4CC90B02C}" type="slidenum">
              <a:rPr lang="en-US" smtClean="0"/>
              <a:t>11</a:t>
            </a:fld>
            <a:endParaRPr lang="en-US" dirty="0"/>
          </a:p>
        </p:txBody>
      </p:sp>
    </p:spTree>
    <p:extLst>
      <p:ext uri="{BB962C8B-B14F-4D97-AF65-F5344CB8AC3E}">
        <p14:creationId xmlns:p14="http://schemas.microsoft.com/office/powerpoint/2010/main" val="2094573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start the discussion for the common tools and software available to the public for deep learning.  The two major publicly available libraries are TensorFlow and Pytorch, published by Google and Facebook, respectively.  A couple of years ago,  to develop a deep learning application, one would need to be familiar with either of these packages and directly work with them in Python.  While it is still possible to do today, popular interface to these package have been developed to abstract away a lot of the background mathematics and data manipulation in the deep learning development process. These include Keras for TensorFlow and Detectron2 for PyTorch. However, using TensorFlow or PyTorch directly can still benefit one’s understanding of the details in the development process.  Keras and Detectron2 provides the fastest way to a deep learning product.  The entire codebase for a deep learning model and training using these interface libraries can be less than a few hundred lines in Python.  Using these, the developer can focus on the data and model training itself without being distracted by other details. </a:t>
            </a:r>
          </a:p>
        </p:txBody>
      </p:sp>
      <p:sp>
        <p:nvSpPr>
          <p:cNvPr id="4" name="Slide Number Placeholder 3"/>
          <p:cNvSpPr>
            <a:spLocks noGrp="1"/>
          </p:cNvSpPr>
          <p:nvPr>
            <p:ph type="sldNum" sz="quarter" idx="5"/>
          </p:nvPr>
        </p:nvSpPr>
        <p:spPr/>
        <p:txBody>
          <a:bodyPr/>
          <a:lstStyle/>
          <a:p>
            <a:fld id="{3F67213F-F5DC-470A-A529-DCA4CC90B02C}" type="slidenum">
              <a:rPr lang="en-US" smtClean="0"/>
              <a:t>12</a:t>
            </a:fld>
            <a:endParaRPr lang="en-US" dirty="0"/>
          </a:p>
        </p:txBody>
      </p:sp>
    </p:spTree>
    <p:extLst>
      <p:ext uri="{BB962C8B-B14F-4D97-AF65-F5344CB8AC3E}">
        <p14:creationId xmlns:p14="http://schemas.microsoft.com/office/powerpoint/2010/main" val="315171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67213F-F5DC-470A-A529-DCA4CC90B02C}" type="slidenum">
              <a:rPr lang="en-US" smtClean="0"/>
              <a:t>13</a:t>
            </a:fld>
            <a:endParaRPr lang="en-US" dirty="0"/>
          </a:p>
        </p:txBody>
      </p:sp>
    </p:spTree>
    <p:extLst>
      <p:ext uri="{BB962C8B-B14F-4D97-AF65-F5344CB8AC3E}">
        <p14:creationId xmlns:p14="http://schemas.microsoft.com/office/powerpoint/2010/main" val="1376077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discuss an overview of the dataset we will be using. CosmiQ Works provides a collection of overhead aircraft images, currently the largest openly-available high resolution dataset.  The images are captured by Maxar WorldView-3 satellites, containing 253 scenes, 112 locations, with a total area of 2142 km</a:t>
            </a:r>
            <a:r>
              <a:rPr lang="en-US" baseline="30000" dirty="0"/>
              <a:t>2</a:t>
            </a:r>
            <a:r>
              <a:rPr lang="en-US" baseline="0" dirty="0"/>
              <a:t>. There are a total of 14,700 hand-annotated aircrafts. In addition to the real data, they also generated 50,000 synthetic images, containing 630,000 annotated aircrafts.  </a:t>
            </a:r>
            <a:endParaRPr lang="en-US" baseline="30000" dirty="0"/>
          </a:p>
        </p:txBody>
      </p:sp>
      <p:sp>
        <p:nvSpPr>
          <p:cNvPr id="4" name="Slide Number Placeholder 3"/>
          <p:cNvSpPr>
            <a:spLocks noGrp="1"/>
          </p:cNvSpPr>
          <p:nvPr>
            <p:ph type="sldNum" sz="quarter" idx="5"/>
          </p:nvPr>
        </p:nvSpPr>
        <p:spPr/>
        <p:txBody>
          <a:bodyPr/>
          <a:lstStyle/>
          <a:p>
            <a:fld id="{3F67213F-F5DC-470A-A529-DCA4CC90B02C}" type="slidenum">
              <a:rPr lang="en-US" smtClean="0"/>
              <a:t>14</a:t>
            </a:fld>
            <a:endParaRPr lang="en-US" dirty="0"/>
          </a:p>
        </p:txBody>
      </p:sp>
    </p:spTree>
    <p:extLst>
      <p:ext uri="{BB962C8B-B14F-4D97-AF65-F5344CB8AC3E}">
        <p14:creationId xmlns:p14="http://schemas.microsoft.com/office/powerpoint/2010/main" val="3647035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show the features and annotations within the dataset.  There are a total of 5 main features, 10 attributes, and 33 sub-attributes. For the main features in each aircraft in an image, they are engines, fuselage, wings, tail, and role.  The attributes and sub-attributes are finer breakdown of those main features. The figure on the left hand side shows the organization and breakdown of the annotations.  In the figures on the right, we show two examples of the annotations.  Top right:  this shows the example of different engine types, including propeller and jet. For each type of engine, there are the sub-attribute that indicates how many engines the aircraft have. Bottom right: this figure shows aircrafts of different sizes and different roles (civil vs. military). </a:t>
            </a:r>
          </a:p>
          <a:p>
            <a:endParaRPr lang="en-US" dirty="0"/>
          </a:p>
          <a:p>
            <a:r>
              <a:rPr lang="en-US" dirty="0"/>
              <a:t>It is worth pointing out that the data and annotations are always the bottleneck for this type of deep learning algorithm.  It is popular to say that “data is the new oil”, but just as crude oil needs refinement and processing, the crude data also need be cleaned and annotated. Otherwise, it will be “garbage in, garbage out” no matter how advance the algorithms may be. It is estimated the data annotation will be billion dollars industry before 2030. </a:t>
            </a:r>
          </a:p>
        </p:txBody>
      </p:sp>
      <p:sp>
        <p:nvSpPr>
          <p:cNvPr id="4" name="Slide Number Placeholder 3"/>
          <p:cNvSpPr>
            <a:spLocks noGrp="1"/>
          </p:cNvSpPr>
          <p:nvPr>
            <p:ph type="sldNum" sz="quarter" idx="5"/>
          </p:nvPr>
        </p:nvSpPr>
        <p:spPr/>
        <p:txBody>
          <a:bodyPr/>
          <a:lstStyle/>
          <a:p>
            <a:fld id="{3F67213F-F5DC-470A-A529-DCA4CC90B02C}" type="slidenum">
              <a:rPr lang="en-US" smtClean="0"/>
              <a:t>15</a:t>
            </a:fld>
            <a:endParaRPr lang="en-US" dirty="0"/>
          </a:p>
        </p:txBody>
      </p:sp>
    </p:spTree>
    <p:extLst>
      <p:ext uri="{BB962C8B-B14F-4D97-AF65-F5344CB8AC3E}">
        <p14:creationId xmlns:p14="http://schemas.microsoft.com/office/powerpoint/2010/main" val="2141647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slide, we discuss the details how to uses and format the annotations and the data themselves.  One of the industry standard data format is the Common Objects in Context (COCO) format. One of the goals is to understand the details of how to do deep learning. This involves understanding of how the data are labeled, in particular the data format of the annotations (e.g., COCO). </a:t>
            </a:r>
          </a:p>
          <a:p>
            <a:endParaRPr lang="en-US" dirty="0"/>
          </a:p>
          <a:p>
            <a:r>
              <a:rPr lang="en-US" dirty="0"/>
              <a:t>A COCO file is a json format file that record the key information of the datasets. These key information include five categories 1) </a:t>
            </a:r>
            <a:r>
              <a:rPr lang="en-US" b="1" dirty="0"/>
              <a:t>info</a:t>
            </a:r>
            <a:r>
              <a:rPr lang="en-US" dirty="0"/>
              <a:t>, which contains the year, version, general description of the data. 2) </a:t>
            </a:r>
            <a:r>
              <a:rPr lang="en-US" b="1" dirty="0"/>
              <a:t>licenses</a:t>
            </a:r>
            <a:r>
              <a:rPr lang="en-US" dirty="0"/>
              <a:t> of the data, 3) </a:t>
            </a:r>
            <a:r>
              <a:rPr lang="en-US" b="1" dirty="0"/>
              <a:t>categories</a:t>
            </a:r>
            <a:r>
              <a:rPr lang="en-US" dirty="0"/>
              <a:t>, which indicates the types or </a:t>
            </a:r>
            <a:r>
              <a:rPr lang="en-US" b="1" dirty="0"/>
              <a:t>classes</a:t>
            </a:r>
            <a:r>
              <a:rPr lang="en-US" dirty="0"/>
              <a:t> of objects (e.g., cat vs dog), and 4) </a:t>
            </a:r>
            <a:r>
              <a:rPr lang="en-US" b="1" dirty="0"/>
              <a:t>images</a:t>
            </a:r>
            <a:r>
              <a:rPr lang="en-US" dirty="0"/>
              <a:t>, which describes the filenames, location and sizes of the images, and 5) the </a:t>
            </a:r>
            <a:r>
              <a:rPr lang="en-US" b="1" dirty="0"/>
              <a:t>annotations</a:t>
            </a:r>
            <a:r>
              <a:rPr lang="en-US" dirty="0"/>
              <a:t>, which includes the id, image id, category id, bounding boxes, and segmentation that correspond to an object in a image.  All of these information are stored in a dictionary format. The entire json file is a dictionary of dictionaries.  A sample of the annotation COCO file is show on the figure in the right side of the page. </a:t>
            </a:r>
          </a:p>
          <a:p>
            <a:endParaRPr lang="en-US" dirty="0"/>
          </a:p>
          <a:p>
            <a:r>
              <a:rPr lang="en-US" dirty="0"/>
              <a:t>There are software and packages that can read the annotation files and display them visually. A common library is </a:t>
            </a:r>
            <a:r>
              <a:rPr lang="en-US" b="1" dirty="0"/>
              <a:t>OpenCV</a:t>
            </a:r>
            <a:r>
              <a:rPr lang="en-US" dirty="0"/>
              <a:t>. The figure on the left shows an example of three aircrafts in an image. The diamond shaded region is the segmentation specific to this dataset where the annotators have identified and drawn to capture the width and the length of the aircraft. </a:t>
            </a:r>
          </a:p>
        </p:txBody>
      </p:sp>
      <p:sp>
        <p:nvSpPr>
          <p:cNvPr id="4" name="Slide Number Placeholder 3"/>
          <p:cNvSpPr>
            <a:spLocks noGrp="1"/>
          </p:cNvSpPr>
          <p:nvPr>
            <p:ph type="sldNum" sz="quarter" idx="5"/>
          </p:nvPr>
        </p:nvSpPr>
        <p:spPr/>
        <p:txBody>
          <a:bodyPr/>
          <a:lstStyle/>
          <a:p>
            <a:fld id="{3F67213F-F5DC-470A-A529-DCA4CC90B02C}" type="slidenum">
              <a:rPr lang="en-US" smtClean="0"/>
              <a:t>16</a:t>
            </a:fld>
            <a:endParaRPr lang="en-US" dirty="0"/>
          </a:p>
        </p:txBody>
      </p:sp>
    </p:spTree>
    <p:extLst>
      <p:ext uri="{BB962C8B-B14F-4D97-AF65-F5344CB8AC3E}">
        <p14:creationId xmlns:p14="http://schemas.microsoft.com/office/powerpoint/2010/main" val="3006535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shows the general development process for a deep learning model. The diagram on the left shows the specific steps involved.  In the following slides, we will discuss in details each of these steps. Note again, the data preprocessing involves most of the manual work, assuming other issues such as installing required libraries have been resolved. </a:t>
            </a:r>
          </a:p>
        </p:txBody>
      </p:sp>
      <p:sp>
        <p:nvSpPr>
          <p:cNvPr id="4" name="Slide Number Placeholder 3"/>
          <p:cNvSpPr>
            <a:spLocks noGrp="1"/>
          </p:cNvSpPr>
          <p:nvPr>
            <p:ph type="sldNum" sz="quarter" idx="5"/>
          </p:nvPr>
        </p:nvSpPr>
        <p:spPr/>
        <p:txBody>
          <a:bodyPr/>
          <a:lstStyle/>
          <a:p>
            <a:fld id="{3F67213F-F5DC-470A-A529-DCA4CC90B02C}" type="slidenum">
              <a:rPr lang="en-US" smtClean="0"/>
              <a:t>17</a:t>
            </a:fld>
            <a:endParaRPr lang="en-US" dirty="0"/>
          </a:p>
        </p:txBody>
      </p:sp>
    </p:spTree>
    <p:extLst>
      <p:ext uri="{BB962C8B-B14F-4D97-AF65-F5344CB8AC3E}">
        <p14:creationId xmlns:p14="http://schemas.microsoft.com/office/powerpoint/2010/main" val="3383441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what it would look like when logging into Google colab: a Jupyter notebook here on a browser.  Because it is a Jupyter notebook, users can make markdown as well as python codes.   In first shell of the notebook, we show that one can install the detectron2 and other libraries as shown. Note that when installing within a notebook, a ‘!’ is required in front, otherwise everything would be similar to procedures done in a terminal.  Note that every time when one logs on to Google colab, a new instance of a machine is used. The machine would be different every time. Therefore, it is required to reinstall the necessary libraries at each log in. </a:t>
            </a:r>
          </a:p>
        </p:txBody>
      </p:sp>
      <p:sp>
        <p:nvSpPr>
          <p:cNvPr id="4" name="Slide Number Placeholder 3"/>
          <p:cNvSpPr>
            <a:spLocks noGrp="1"/>
          </p:cNvSpPr>
          <p:nvPr>
            <p:ph type="sldNum" sz="quarter" idx="5"/>
          </p:nvPr>
        </p:nvSpPr>
        <p:spPr/>
        <p:txBody>
          <a:bodyPr/>
          <a:lstStyle/>
          <a:p>
            <a:fld id="{3F67213F-F5DC-470A-A529-DCA4CC90B02C}" type="slidenum">
              <a:rPr lang="en-US" smtClean="0"/>
              <a:t>18</a:t>
            </a:fld>
            <a:endParaRPr lang="en-US" dirty="0"/>
          </a:p>
        </p:txBody>
      </p:sp>
    </p:spTree>
    <p:extLst>
      <p:ext uri="{BB962C8B-B14F-4D97-AF65-F5344CB8AC3E}">
        <p14:creationId xmlns:p14="http://schemas.microsoft.com/office/powerpoint/2010/main" val="410986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1</a:t>
            </a:fld>
            <a:endParaRPr lang="en-US" dirty="0"/>
          </a:p>
        </p:txBody>
      </p:sp>
    </p:spTree>
    <p:extLst>
      <p:ext uri="{BB962C8B-B14F-4D97-AF65-F5344CB8AC3E}">
        <p14:creationId xmlns:p14="http://schemas.microsoft.com/office/powerpoint/2010/main" val="3120560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logging in, especially the first time, one should change the hardware to be using GPUs since we will be using them to train our model. This is done by going to run time </a:t>
            </a:r>
            <a:r>
              <a:rPr lang="en-US" dirty="0">
                <a:sym typeface="Wingdings" panose="05000000000000000000" pitchFamily="2" charset="2"/>
              </a:rPr>
              <a:t> Change runtime type  hardware accelerator  GPU. </a:t>
            </a:r>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19</a:t>
            </a:fld>
            <a:endParaRPr lang="en-US" dirty="0"/>
          </a:p>
        </p:txBody>
      </p:sp>
    </p:spTree>
    <p:extLst>
      <p:ext uri="{BB962C8B-B14F-4D97-AF65-F5344CB8AC3E}">
        <p14:creationId xmlns:p14="http://schemas.microsoft.com/office/powerpoint/2010/main" val="2196032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finally reach the point we are ready to train.  To do so, we have to setup a model configuration. Templates for the models (e.g., Fast-RCNN as discussed earlier) can be loaded into the configuration. For a full list of models, one can visit the Github page of Detectron2. Notably, Mast-RCNN and RetinaNet are available.  </a:t>
            </a:r>
          </a:p>
          <a:p>
            <a:endParaRPr lang="en-US" dirty="0"/>
          </a:p>
          <a:p>
            <a:r>
              <a:rPr lang="en-US" dirty="0"/>
              <a:t>Again, we have to define the training sets and validation sets in this stage. The division of the training and validation sets are done previously. One can simply divide the sets into two directories as it was done here. Note that it is stated as a ‘test’ set in cfg.DATASETS.TEST, it is technically more accurate to call this a validation set. In fact, one can divide the entire datasets into three partitions: training, validation, and testing. The ratio of how to divide this depends on many factors. Most typically, the training set should be the largest of the three. </a:t>
            </a:r>
          </a:p>
          <a:p>
            <a:endParaRPr lang="en-US" dirty="0"/>
          </a:p>
          <a:p>
            <a:r>
              <a:rPr lang="en-US" dirty="0"/>
              <a:t>There are additional hyperparameters one can set in the training phase. The first to mention is the MAX_ITER parameter. This is the maximum of iterations for the entire training phase. Each iteration is a change of parameters. In addition, we show the validation per period to be 1000. This parameter indicates that the model will perform on the validation set for every 1000 iterations of training. Finally, the number of classes is 3 in our case, because we have three engine types, namely unpowered, propeller, and jet. Many other parameters exists, the detailed documentation of what they do can be found the Detectron2 documentation. </a:t>
            </a:r>
          </a:p>
          <a:p>
            <a:endParaRPr lang="en-US" dirty="0"/>
          </a:p>
          <a:p>
            <a:r>
              <a:rPr lang="en-US" dirty="0"/>
              <a:t>It is worth noting that there exists good practice and general rule of thumb in tuning the hyperparameter. However, each problem is unique. Tuning hyperparameter is an exercise that one can do during multiple trials to get the best result (e.g., fast convergence, best accuracy, and so on).  For a given problem, one can in principle repeat the experiment (training) many times to find the best hyperparameters. However, this is not guaranteed to be generalization for all problems or dataset. </a:t>
            </a:r>
          </a:p>
        </p:txBody>
      </p:sp>
      <p:sp>
        <p:nvSpPr>
          <p:cNvPr id="4" name="Slide Number Placeholder 3"/>
          <p:cNvSpPr>
            <a:spLocks noGrp="1"/>
          </p:cNvSpPr>
          <p:nvPr>
            <p:ph type="sldNum" sz="quarter" idx="5"/>
          </p:nvPr>
        </p:nvSpPr>
        <p:spPr/>
        <p:txBody>
          <a:bodyPr/>
          <a:lstStyle/>
          <a:p>
            <a:fld id="{3F67213F-F5DC-470A-A529-DCA4CC90B02C}" type="slidenum">
              <a:rPr lang="en-US" smtClean="0"/>
              <a:t>20</a:t>
            </a:fld>
            <a:endParaRPr lang="en-US" dirty="0"/>
          </a:p>
        </p:txBody>
      </p:sp>
    </p:spTree>
    <p:extLst>
      <p:ext uri="{BB962C8B-B14F-4D97-AF65-F5344CB8AC3E}">
        <p14:creationId xmlns:p14="http://schemas.microsoft.com/office/powerpoint/2010/main" val="2343076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two examples of model prediction with different length of training. </a:t>
            </a:r>
          </a:p>
          <a:p>
            <a:endParaRPr lang="en-US" dirty="0"/>
          </a:p>
          <a:p>
            <a:r>
              <a:rPr lang="en-US" dirty="0"/>
              <a:t>On the left figure, it shows the prediction on a test image with 10k iterations in training. As one can see, the model overpredicts the number of aircrafts (which may be caused by shadows of the aircraft). In the figure on the right, an additional of 5k iterations improved on this error. </a:t>
            </a:r>
          </a:p>
          <a:p>
            <a:endParaRPr lang="en-US" dirty="0"/>
          </a:p>
          <a:p>
            <a:r>
              <a:rPr lang="en-US" dirty="0"/>
              <a:t>Another point to make is on the interpretability / explanation of deep learning model. It is often times difficult to find out what is going on behind the scene. This is one example in which we do not know for certain why the model is double counting the objects. </a:t>
            </a:r>
          </a:p>
        </p:txBody>
      </p:sp>
      <p:sp>
        <p:nvSpPr>
          <p:cNvPr id="4" name="Slide Number Placeholder 3"/>
          <p:cNvSpPr>
            <a:spLocks noGrp="1"/>
          </p:cNvSpPr>
          <p:nvPr>
            <p:ph type="sldNum" sz="quarter" idx="5"/>
          </p:nvPr>
        </p:nvSpPr>
        <p:spPr/>
        <p:txBody>
          <a:bodyPr/>
          <a:lstStyle/>
          <a:p>
            <a:fld id="{3F67213F-F5DC-470A-A529-DCA4CC90B02C}" type="slidenum">
              <a:rPr lang="en-US" smtClean="0"/>
              <a:t>21</a:t>
            </a:fld>
            <a:endParaRPr lang="en-US" dirty="0"/>
          </a:p>
        </p:txBody>
      </p:sp>
    </p:spTree>
    <p:extLst>
      <p:ext uri="{BB962C8B-B14F-4D97-AF65-F5344CB8AC3E}">
        <p14:creationId xmlns:p14="http://schemas.microsoft.com/office/powerpoint/2010/main" val="429379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show an overhead video as an input to the model.  </a:t>
            </a:r>
          </a:p>
        </p:txBody>
      </p:sp>
      <p:sp>
        <p:nvSpPr>
          <p:cNvPr id="4" name="Slide Number Placeholder 3"/>
          <p:cNvSpPr>
            <a:spLocks noGrp="1"/>
          </p:cNvSpPr>
          <p:nvPr>
            <p:ph type="sldNum" sz="quarter" idx="5"/>
          </p:nvPr>
        </p:nvSpPr>
        <p:spPr/>
        <p:txBody>
          <a:bodyPr/>
          <a:lstStyle/>
          <a:p>
            <a:fld id="{3F67213F-F5DC-470A-A529-DCA4CC90B02C}" type="slidenum">
              <a:rPr lang="en-US" smtClean="0"/>
              <a:t>22</a:t>
            </a:fld>
            <a:endParaRPr lang="en-US" dirty="0"/>
          </a:p>
        </p:txBody>
      </p:sp>
    </p:spTree>
    <p:extLst>
      <p:ext uri="{BB962C8B-B14F-4D97-AF65-F5344CB8AC3E}">
        <p14:creationId xmlns:p14="http://schemas.microsoft.com/office/powerpoint/2010/main" val="4266674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the video, one has to make prediction the frame by frame. The scripts to parse the video into frames and processing is not shown here, but it is similar to that shown in previous slide.  The specific application might not need frame by frame prediction since these are generally slow moving objects. Recall our earlier discussion on two-stage and one-stage methods, they process and make predictions at different speed. Although we can develop scripts to bundle the frame by frame prediction into a software for real-time application, we have not done so here since that is outside of the scope of the project. Note that this type of software development can be done, but the choice of the model should be one that can process a frame in sufficiently fast speed if the intent is real-time application that requires real-time reaction given the model prediction (e.g., self-driving car). </a:t>
            </a:r>
          </a:p>
        </p:txBody>
      </p:sp>
      <p:sp>
        <p:nvSpPr>
          <p:cNvPr id="4" name="Slide Number Placeholder 3"/>
          <p:cNvSpPr>
            <a:spLocks noGrp="1"/>
          </p:cNvSpPr>
          <p:nvPr>
            <p:ph type="sldNum" sz="quarter" idx="5"/>
          </p:nvPr>
        </p:nvSpPr>
        <p:spPr/>
        <p:txBody>
          <a:bodyPr/>
          <a:lstStyle/>
          <a:p>
            <a:fld id="{3F67213F-F5DC-470A-A529-DCA4CC90B02C}" type="slidenum">
              <a:rPr lang="en-US" smtClean="0"/>
              <a:t>23</a:t>
            </a:fld>
            <a:endParaRPr lang="en-US" dirty="0"/>
          </a:p>
        </p:txBody>
      </p:sp>
    </p:spTree>
    <p:extLst>
      <p:ext uri="{BB962C8B-B14F-4D97-AF65-F5344CB8AC3E}">
        <p14:creationId xmlns:p14="http://schemas.microsoft.com/office/powerpoint/2010/main" val="373075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67213F-F5DC-470A-A529-DCA4CC90B02C}" type="slidenum">
              <a:rPr lang="en-US" smtClean="0"/>
              <a:t>24</a:t>
            </a:fld>
            <a:endParaRPr lang="en-US" dirty="0"/>
          </a:p>
        </p:txBody>
      </p:sp>
    </p:spTree>
    <p:extLst>
      <p:ext uri="{BB962C8B-B14F-4D97-AF65-F5344CB8AC3E}">
        <p14:creationId xmlns:p14="http://schemas.microsoft.com/office/powerpoint/2010/main" val="296601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outline of the briefing. The first third of the briefing will focus on conceptual and mathematical understanding of machine learning to bridge the gap and provide background for the hands-on modeling in the second half. The second focus is on the discussion of currently available tools, software, and computing resources. We also discuss the limitations and common hurdles we faced during this project.  Finally,  we will discuss the actual deep learning problem we attempt to tackle. We discuss in details a) the data properties and features published by CosmiQ Works, b) how we implement the data and features into a machine learning framework, c) the process of the model training and validation, d) application to external images and video processing. </a:t>
            </a:r>
          </a:p>
        </p:txBody>
      </p:sp>
      <p:sp>
        <p:nvSpPr>
          <p:cNvPr id="4" name="Slide Number Placeholder 3"/>
          <p:cNvSpPr>
            <a:spLocks noGrp="1"/>
          </p:cNvSpPr>
          <p:nvPr>
            <p:ph type="sldNum" sz="quarter" idx="5"/>
          </p:nvPr>
        </p:nvSpPr>
        <p:spPr/>
        <p:txBody>
          <a:bodyPr/>
          <a:lstStyle/>
          <a:p>
            <a:fld id="{3F67213F-F5DC-470A-A529-DCA4CC90B02C}" type="slidenum">
              <a:rPr lang="en-US" smtClean="0"/>
              <a:t>2</a:t>
            </a:fld>
            <a:endParaRPr lang="en-US" dirty="0"/>
          </a:p>
        </p:txBody>
      </p:sp>
    </p:spTree>
    <p:extLst>
      <p:ext uri="{BB962C8B-B14F-4D97-AF65-F5344CB8AC3E}">
        <p14:creationId xmlns:p14="http://schemas.microsoft.com/office/powerpoint/2010/main" val="3501447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3</a:t>
            </a:fld>
            <a:endParaRPr lang="en-US" dirty="0"/>
          </a:p>
        </p:txBody>
      </p:sp>
    </p:spTree>
    <p:extLst>
      <p:ext uri="{BB962C8B-B14F-4D97-AF65-F5344CB8AC3E}">
        <p14:creationId xmlns:p14="http://schemas.microsoft.com/office/powerpoint/2010/main" val="286315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discuss the basics for traditional model fitting in statistics. In this simple example, the data provided are a series of data points (x, y) with uncertainties represented in ellipses as shown in the figure in the bottom left of the page. The model in this example is a linear model (i.e., a straight line) with two parameters: slope (m) and intercept (b).  </a:t>
            </a:r>
          </a:p>
          <a:p>
            <a:endParaRPr lang="en-US" dirty="0"/>
          </a:p>
          <a:p>
            <a:r>
              <a:rPr lang="en-US" dirty="0"/>
              <a:t>There are many methods in which one can derive a best estimate for this set of parameters. The bottom right figure shows the joint parameter space for these two parameters. In a Bayesian framework, the best-fit parameters carry uncertainties, represented as probability distributions. The contours show the confidence levels for the joint probability distribution.  The main point of this slide is to connect with machine learning, in which one </a:t>
            </a:r>
            <a:r>
              <a:rPr lang="en-US" i="1" dirty="0"/>
              <a:t>learns</a:t>
            </a:r>
            <a:r>
              <a:rPr lang="en-US" dirty="0"/>
              <a:t> the best-fit parameters based on the data. In other words, the essence of traditional statistical model fitting and machine learning is the same. </a:t>
            </a:r>
          </a:p>
          <a:p>
            <a:endParaRPr lang="en-US" dirty="0"/>
          </a:p>
          <a:p>
            <a:r>
              <a:rPr lang="en-US" dirty="0"/>
              <a:t>However, while fitting a line to data share the same essence in more sophisticated machine learning practice, this is not commonly referred to as machine learning itself. This is partly due to a wide range of definition of “machine learning” and partly due to semantics.  Nevertheless, there is one key difference. In the case of fitting a line to data points with Gaussian uncertainties, one can analytically derive the best fit parameters since the minimization of the chi square is analytic and straightforward. In more complicated cases, however, this might not be possible. </a:t>
            </a:r>
          </a:p>
        </p:txBody>
      </p:sp>
      <p:sp>
        <p:nvSpPr>
          <p:cNvPr id="4" name="Slide Number Placeholder 3"/>
          <p:cNvSpPr>
            <a:spLocks noGrp="1"/>
          </p:cNvSpPr>
          <p:nvPr>
            <p:ph type="sldNum" sz="quarter" idx="5"/>
          </p:nvPr>
        </p:nvSpPr>
        <p:spPr/>
        <p:txBody>
          <a:bodyPr/>
          <a:lstStyle/>
          <a:p>
            <a:fld id="{3F67213F-F5DC-470A-A529-DCA4CC90B02C}" type="slidenum">
              <a:rPr lang="en-US" smtClean="0"/>
              <a:t>4</a:t>
            </a:fld>
            <a:endParaRPr lang="en-US" dirty="0"/>
          </a:p>
        </p:txBody>
      </p:sp>
    </p:spTree>
    <p:extLst>
      <p:ext uri="{BB962C8B-B14F-4D97-AF65-F5344CB8AC3E}">
        <p14:creationId xmlns:p14="http://schemas.microsoft.com/office/powerpoint/2010/main" val="346686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show an example of a model fitting where a model has a large number of parameters. The model or data themselves are not important for this discussion. Fitting a linear model (with two parameters) can be straightforward in the previous example, where the best fit parameters can sometimes be estimated analytically. Therefore, the “learning” part of the machine learning become less apparent. However, a sophisticated model with a large number of parameters often cannot be estimated in the same way (analytically). </a:t>
            </a:r>
          </a:p>
          <a:p>
            <a:endParaRPr lang="en-US" dirty="0"/>
          </a:p>
          <a:p>
            <a:r>
              <a:rPr lang="en-US" dirty="0"/>
              <a:t>For high dimensional problem, a common method in searching/learning for the best-fit parameters and estimating their probability distributions is Monte Carlo Markov Chain (MCMC). With this method, the user first initialize the guesses of parameters in this high parameter space.  Then using sampling algorithms, such as Metropolis-Hasting, one can direct how these initial guesses (called “walkers”) can “walk” around the space to new location and improve the likelihood of parameters.  Another popular optimization algorithm in machine learning is called </a:t>
            </a:r>
            <a:r>
              <a:rPr lang="en-US" b="1" dirty="0"/>
              <a:t>Gradient Descent</a:t>
            </a:r>
            <a:r>
              <a:rPr lang="en-US" dirty="0"/>
              <a:t>. This optimize the path in which “walkers” approach the best-fit parameters. It is usually the first algorithm that one learns in a machine learning course. </a:t>
            </a:r>
          </a:p>
          <a:p>
            <a:endParaRPr lang="en-US" dirty="0"/>
          </a:p>
          <a:p>
            <a:r>
              <a:rPr lang="en-US" dirty="0"/>
              <a:t>The figure on the top right shows an example of the history of three “walkers” (blue, green and red). They start out randomly at three different places in the parameter space, but converge at a later time (or number of steps of walking) after </a:t>
            </a:r>
            <a:r>
              <a:rPr lang="en-US" b="1" dirty="0"/>
              <a:t>learning</a:t>
            </a:r>
            <a:r>
              <a:rPr lang="en-US" dirty="0"/>
              <a:t> what value of the parameter would best fit the data.  The history of locations where the walkers have been can be constructed as the probability distribution of the parameters. An example is shown in the figure on the left hand side. </a:t>
            </a:r>
          </a:p>
          <a:p>
            <a:endParaRPr lang="en-US" dirty="0"/>
          </a:p>
          <a:p>
            <a:r>
              <a:rPr lang="en-US" dirty="0"/>
              <a:t>Note that the number of walkers and the steps correlates with the dimension of the space. As the volume of the parameter space grows as x</a:t>
            </a:r>
            <a:r>
              <a:rPr lang="en-US" baseline="30000" dirty="0"/>
              <a:t>n</a:t>
            </a:r>
            <a:r>
              <a:rPr lang="en-US" dirty="0"/>
              <a:t> power where n is the number of parameter (for a fixed length x in each dimension), the number of walkers and steps require for convergence grow quickly. Therefore, even such sampling technique would become computationally expensive and insufficient to explore the entire space for a representative sample. </a:t>
            </a:r>
          </a:p>
        </p:txBody>
      </p:sp>
      <p:sp>
        <p:nvSpPr>
          <p:cNvPr id="4" name="Slide Number Placeholder 3"/>
          <p:cNvSpPr>
            <a:spLocks noGrp="1"/>
          </p:cNvSpPr>
          <p:nvPr>
            <p:ph type="sldNum" sz="quarter" idx="5"/>
          </p:nvPr>
        </p:nvSpPr>
        <p:spPr/>
        <p:txBody>
          <a:bodyPr/>
          <a:lstStyle/>
          <a:p>
            <a:fld id="{3F67213F-F5DC-470A-A529-DCA4CC90B02C}" type="slidenum">
              <a:rPr lang="en-US" smtClean="0"/>
              <a:t>5</a:t>
            </a:fld>
            <a:endParaRPr lang="en-US" dirty="0"/>
          </a:p>
        </p:txBody>
      </p:sp>
    </p:spTree>
    <p:extLst>
      <p:ext uri="{BB962C8B-B14F-4D97-AF65-F5344CB8AC3E}">
        <p14:creationId xmlns:p14="http://schemas.microsoft.com/office/powerpoint/2010/main" val="413976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basic structure of a deep learning process. In particular, it lays out 1) how the data (x) gets multiplied by the weights (w) and the addition of biases, and 2) an operation called activation to get the prediction (y). Without the activation function, one can see that the operation is a linear combination of the data (x), hence the process is linear up to the activation function. The form of the equation is also similar to that discussed in the first example (mx+b). Note that the objective, again, is getting the correct weights, as parameters of a given model, to match the output y.  </a:t>
            </a:r>
          </a:p>
          <a:p>
            <a:endParaRPr lang="en-US" dirty="0"/>
          </a:p>
          <a:p>
            <a:r>
              <a:rPr lang="en-US" dirty="0"/>
              <a:t>The </a:t>
            </a:r>
            <a:r>
              <a:rPr lang="en-US" b="1" dirty="0"/>
              <a:t>activation function</a:t>
            </a:r>
            <a:r>
              <a:rPr lang="en-US" dirty="0"/>
              <a:t> (sometimes, called the </a:t>
            </a:r>
            <a:r>
              <a:rPr lang="en-US" b="1" dirty="0"/>
              <a:t>transfer function</a:t>
            </a:r>
            <a:r>
              <a:rPr lang="en-US" dirty="0"/>
              <a:t>) of a node defines the output of that node, given an input or a set of inputs. Analogy is a standard integrated circuit can be seen as a digital network of activation functions that can be </a:t>
            </a:r>
            <a:r>
              <a:rPr lang="en-US" b="1" dirty="0"/>
              <a:t>“ON” (1) or “OFF” (0), </a:t>
            </a:r>
            <a:r>
              <a:rPr lang="en-US" dirty="0"/>
              <a:t>depending on the input.  Only </a:t>
            </a:r>
            <a:r>
              <a:rPr lang="en-US" b="1" dirty="0"/>
              <a:t>non-linear activation </a:t>
            </a:r>
            <a:r>
              <a:rPr lang="en-US" dirty="0"/>
              <a:t>functions allow such networks to compute nontrivial problems using only </a:t>
            </a:r>
            <a:r>
              <a:rPr lang="en-US" b="1" dirty="0"/>
              <a:t>small </a:t>
            </a:r>
            <a:r>
              <a:rPr lang="en-US" b="0" dirty="0"/>
              <a:t>number of nodes.  This nonlinear operation is required for a general prediction because linear combination of inputs do not necessarily produce all possible outputs. </a:t>
            </a:r>
            <a:endParaRPr lang="en-US" b="1" dirty="0"/>
          </a:p>
        </p:txBody>
      </p:sp>
      <p:sp>
        <p:nvSpPr>
          <p:cNvPr id="4" name="Slide Number Placeholder 3"/>
          <p:cNvSpPr>
            <a:spLocks noGrp="1"/>
          </p:cNvSpPr>
          <p:nvPr>
            <p:ph type="sldNum" sz="quarter" idx="5"/>
          </p:nvPr>
        </p:nvSpPr>
        <p:spPr/>
        <p:txBody>
          <a:bodyPr/>
          <a:lstStyle/>
          <a:p>
            <a:fld id="{3F67213F-F5DC-470A-A529-DCA4CC90B02C}" type="slidenum">
              <a:rPr lang="en-US" smtClean="0"/>
              <a:t>6</a:t>
            </a:fld>
            <a:endParaRPr lang="en-US" dirty="0"/>
          </a:p>
        </p:txBody>
      </p:sp>
    </p:spTree>
    <p:extLst>
      <p:ext uri="{BB962C8B-B14F-4D97-AF65-F5344CB8AC3E}">
        <p14:creationId xmlns:p14="http://schemas.microsoft.com/office/powerpoint/2010/main" val="135726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show a little more detailed structure of the deep learning framework.  The left figure is a common diagram that illustrates deep learning architecture, consisting two key concepts: </a:t>
            </a:r>
            <a:r>
              <a:rPr lang="en-US" b="1" dirty="0"/>
              <a:t>neurons </a:t>
            </a:r>
            <a:r>
              <a:rPr lang="en-US" dirty="0"/>
              <a:t>and </a:t>
            </a:r>
            <a:r>
              <a:rPr lang="en-US" b="1" dirty="0"/>
              <a:t>layers</a:t>
            </a:r>
            <a:r>
              <a:rPr lang="en-US" dirty="0"/>
              <a:t>.  The word “deep” stems from the fact  that there are typically many layers in a given architecture.  Compared to previous model fitting examples, the number of parameters here is mainly driven by the product of three ingredients: the number of input values (x), the number of layers, and the number of nodes/neurons per layer. Evan for a typical low resolution image, say 128x128 (=x), the final number of parameters can be extremely large.  </a:t>
            </a:r>
          </a:p>
          <a:p>
            <a:endParaRPr lang="en-US" dirty="0"/>
          </a:p>
          <a:p>
            <a:r>
              <a:rPr lang="en-US" dirty="0"/>
              <a:t>From common practice / </a:t>
            </a:r>
            <a:r>
              <a:rPr lang="en-US" b="0" dirty="0"/>
              <a:t>experience</a:t>
            </a:r>
            <a:r>
              <a:rPr lang="en-US" dirty="0"/>
              <a:t>, a few layers and 64-256 nodes per layers are usually good enough for most image classification task.  These are common practices, there is no established theorem that rigorously determines number of hyperparameters are the best.  One can in principle repeat the experiments, and find out what parameters converges the fastest. But it may </a:t>
            </a:r>
            <a:r>
              <a:rPr lang="en-US" b="0" dirty="0"/>
              <a:t>not be generalizable</a:t>
            </a:r>
            <a:r>
              <a:rPr lang="en-US" b="1" dirty="0"/>
              <a:t>. </a:t>
            </a:r>
          </a:p>
          <a:p>
            <a:endParaRPr lang="en-US" b="1" dirty="0"/>
          </a:p>
          <a:p>
            <a:r>
              <a:rPr lang="en-US" b="0" dirty="0"/>
              <a:t>While this left figure is a diagram that illustrates the process, a helpful geometric interpretation of the problem is to visualize the problem fitting as a high-dimensional manifold folding. This is most similar to the example of fitting a line to data, except in this case, it is a manifold in high dimension (right figure)</a:t>
            </a:r>
          </a:p>
        </p:txBody>
      </p:sp>
      <p:sp>
        <p:nvSpPr>
          <p:cNvPr id="4" name="Slide Number Placeholder 3"/>
          <p:cNvSpPr>
            <a:spLocks noGrp="1"/>
          </p:cNvSpPr>
          <p:nvPr>
            <p:ph type="sldNum" sz="quarter" idx="5"/>
          </p:nvPr>
        </p:nvSpPr>
        <p:spPr/>
        <p:txBody>
          <a:bodyPr/>
          <a:lstStyle/>
          <a:p>
            <a:fld id="{3F67213F-F5DC-470A-A529-DCA4CC90B02C}" type="slidenum">
              <a:rPr lang="en-US" smtClean="0"/>
              <a:t>7</a:t>
            </a:fld>
            <a:endParaRPr lang="en-US" dirty="0"/>
          </a:p>
        </p:txBody>
      </p:sp>
    </p:spTree>
    <p:extLst>
      <p:ext uri="{BB962C8B-B14F-4D97-AF65-F5344CB8AC3E}">
        <p14:creationId xmlns:p14="http://schemas.microsoft.com/office/powerpoint/2010/main" val="730795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This slide shows again similar diagram of a deep learning frame work. This time with emphasis on the operations in each layer.  There are three typical layers with each of their unique operation and purpose: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Convolutional layer :</a:t>
            </a:r>
            <a:r>
              <a:rPr lang="en-US" sz="1200" b="0" i="0" kern="1200" dirty="0">
                <a:solidFill>
                  <a:schemeClr val="tx1"/>
                </a:solidFill>
                <a:effectLst/>
                <a:latin typeface="+mn-lt"/>
                <a:ea typeface="+mn-ea"/>
                <a:cs typeface="+mn-cs"/>
              </a:rPr>
              <a:t> This layer helps to abstract the input image as a feature map via the use of filters and kernels.</a:t>
            </a:r>
          </a:p>
          <a:p>
            <a:pPr fontAlgn="base"/>
            <a:r>
              <a:rPr lang="en-US" sz="1200" b="1" i="0" kern="1200" dirty="0">
                <a:solidFill>
                  <a:schemeClr val="tx1"/>
                </a:solidFill>
                <a:effectLst/>
                <a:latin typeface="+mn-lt"/>
                <a:ea typeface="+mn-ea"/>
                <a:cs typeface="+mn-cs"/>
              </a:rPr>
              <a:t>Pooling layer :</a:t>
            </a:r>
            <a:r>
              <a:rPr lang="en-US" sz="1200" b="0" i="0" kern="1200" dirty="0">
                <a:solidFill>
                  <a:schemeClr val="tx1"/>
                </a:solidFill>
                <a:effectLst/>
                <a:latin typeface="+mn-lt"/>
                <a:ea typeface="+mn-ea"/>
                <a:cs typeface="+mn-cs"/>
              </a:rPr>
              <a:t> This layer helps to downsample feature maps by summarizing the presence of features in patches of the feature map.</a:t>
            </a:r>
          </a:p>
          <a:p>
            <a:pPr fontAlgn="base"/>
            <a:r>
              <a:rPr lang="en-US" sz="1200" b="1" i="0" kern="1200" dirty="0">
                <a:solidFill>
                  <a:schemeClr val="tx1"/>
                </a:solidFill>
                <a:effectLst/>
                <a:latin typeface="+mn-lt"/>
                <a:ea typeface="+mn-ea"/>
                <a:cs typeface="+mn-cs"/>
              </a:rPr>
              <a:t>Fully connected layer:</a:t>
            </a:r>
            <a:r>
              <a:rPr lang="en-US" sz="1200" b="0" i="0" kern="1200" dirty="0">
                <a:solidFill>
                  <a:schemeClr val="tx1"/>
                </a:solidFill>
                <a:effectLst/>
                <a:latin typeface="+mn-lt"/>
                <a:ea typeface="+mn-ea"/>
                <a:cs typeface="+mn-cs"/>
              </a:rPr>
              <a:t>  Fully connected layers connect every neuron in one layer to every neuron in another layer.</a:t>
            </a:r>
          </a:p>
          <a:p>
            <a:pPr fontAlgn="base"/>
            <a:endParaRPr lang="en-US" sz="1200" b="1" i="0" kern="1200" dirty="0">
              <a:solidFill>
                <a:schemeClr val="tx1"/>
              </a:solidFill>
              <a:effectLst/>
              <a:latin typeface="+mn-lt"/>
              <a:ea typeface="+mn-ea"/>
              <a:cs typeface="+mn-cs"/>
            </a:endParaRP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Why to use Pooling Layers?</a:t>
            </a:r>
          </a:p>
          <a:p>
            <a:pPr fontAlgn="base"/>
            <a:r>
              <a:rPr lang="en-US" sz="1200" b="0" i="0" kern="1200" dirty="0">
                <a:solidFill>
                  <a:schemeClr val="tx1"/>
                </a:solidFill>
                <a:effectLst/>
                <a:latin typeface="+mn-lt"/>
                <a:ea typeface="+mn-ea"/>
                <a:cs typeface="+mn-cs"/>
              </a:rPr>
              <a:t>Pooling layers are used to reduce the dimensions of the feature maps. Thus, it reduces the number of parameters to learn and the amount of computation performed in the network.</a:t>
            </a:r>
          </a:p>
          <a:p>
            <a:pPr fontAlgn="base"/>
            <a:r>
              <a:rPr lang="en-US" sz="1200" b="0" i="0" kern="1200" dirty="0">
                <a:solidFill>
                  <a:schemeClr val="tx1"/>
                </a:solidFill>
                <a:effectLst/>
                <a:latin typeface="+mn-lt"/>
                <a:ea typeface="+mn-ea"/>
                <a:cs typeface="+mn-cs"/>
              </a:rPr>
              <a:t>The pooling layer summarizes the features present in a region of the feature map generated by a convolution layer. So, further operations are performed on summarized features instead of precisely positioned features generated by the convolution layer. This makes the model more robust to variations in the position of the features in the input image.</a:t>
            </a:r>
          </a:p>
          <a:p>
            <a:endParaRPr lang="en-US" dirty="0"/>
          </a:p>
          <a:p>
            <a:r>
              <a:rPr lang="en-US" dirty="0"/>
              <a:t>These are called summarized features. Often that is good enough to get the information we need. </a:t>
            </a:r>
          </a:p>
        </p:txBody>
      </p:sp>
      <p:sp>
        <p:nvSpPr>
          <p:cNvPr id="4" name="Slide Number Placeholder 3"/>
          <p:cNvSpPr>
            <a:spLocks noGrp="1"/>
          </p:cNvSpPr>
          <p:nvPr>
            <p:ph type="sldNum" sz="quarter" idx="5"/>
          </p:nvPr>
        </p:nvSpPr>
        <p:spPr/>
        <p:txBody>
          <a:bodyPr/>
          <a:lstStyle/>
          <a:p>
            <a:fld id="{3F67213F-F5DC-470A-A529-DCA4CC90B02C}" type="slidenum">
              <a:rPr lang="en-US" smtClean="0"/>
              <a:t>8</a:t>
            </a:fld>
            <a:endParaRPr lang="en-US" dirty="0"/>
          </a:p>
        </p:txBody>
      </p:sp>
    </p:spTree>
    <p:extLst>
      <p:ext uri="{BB962C8B-B14F-4D97-AF65-F5344CB8AC3E}">
        <p14:creationId xmlns:p14="http://schemas.microsoft.com/office/powerpoint/2010/main" val="596916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Text Placeholder 2"/>
          <p:cNvSpPr>
            <a:spLocks noGrp="1"/>
          </p:cNvSpPr>
          <p:nvPr>
            <p:ph type="body" sz="quarter" idx="17" hasCustomPrompt="1"/>
          </p:nvPr>
        </p:nvSpPr>
        <p:spPr>
          <a:xfrm>
            <a:off x="369347" y="1524000"/>
            <a:ext cx="8429625" cy="1295400"/>
          </a:xfrm>
          <a:prstGeom prst="rect">
            <a:avLst/>
          </a:prstGeom>
        </p:spPr>
        <p:txBody>
          <a:bodyPr>
            <a:normAutofit/>
          </a:bodyPr>
          <a:lstStyle>
            <a:lvl1pPr marL="0" indent="0" algn="ctr">
              <a:buNone/>
              <a:defRPr sz="2400" b="1">
                <a:latin typeface="+mn-lt"/>
              </a:defRPr>
            </a:lvl1pPr>
          </a:lstStyle>
          <a:p>
            <a:pPr lvl="0"/>
            <a:r>
              <a:rPr lang="en-US" dirty="0"/>
              <a:t>Click to add presentation title</a:t>
            </a:r>
          </a:p>
        </p:txBody>
      </p:sp>
      <p:sp>
        <p:nvSpPr>
          <p:cNvPr id="12" name="Text Placeholder 2"/>
          <p:cNvSpPr>
            <a:spLocks noGrp="1"/>
          </p:cNvSpPr>
          <p:nvPr>
            <p:ph type="body" sz="quarter" idx="18" hasCustomPrompt="1"/>
          </p:nvPr>
        </p:nvSpPr>
        <p:spPr>
          <a:xfrm>
            <a:off x="369347" y="3124204"/>
            <a:ext cx="8429625" cy="1476983"/>
          </a:xfrm>
          <a:prstGeom prst="rect">
            <a:avLst/>
          </a:prstGeom>
        </p:spPr>
        <p:txBody>
          <a:bodyPr>
            <a:normAutofit/>
          </a:bodyPr>
          <a:lstStyle>
            <a:lvl1pPr marL="0" indent="0" algn="ctr">
              <a:buNone/>
              <a:defRPr sz="1800"/>
            </a:lvl1pPr>
          </a:lstStyle>
          <a:p>
            <a:pPr lvl="0"/>
            <a:r>
              <a:rPr lang="en-US" dirty="0"/>
              <a:t>Click to add authors</a:t>
            </a:r>
          </a:p>
        </p:txBody>
      </p:sp>
      <p:sp>
        <p:nvSpPr>
          <p:cNvPr id="14" name="Text Placeholder 2"/>
          <p:cNvSpPr>
            <a:spLocks noGrp="1"/>
          </p:cNvSpPr>
          <p:nvPr>
            <p:ph type="body" sz="quarter" idx="19" hasCustomPrompt="1"/>
          </p:nvPr>
        </p:nvSpPr>
        <p:spPr>
          <a:xfrm>
            <a:off x="369347" y="4706571"/>
            <a:ext cx="8429625" cy="457200"/>
          </a:xfrm>
          <a:prstGeom prst="rect">
            <a:avLst/>
          </a:prstGeom>
        </p:spPr>
        <p:txBody>
          <a:bodyPr>
            <a:normAutofit/>
          </a:bodyPr>
          <a:lstStyle>
            <a:lvl1pPr marL="0" indent="0" algn="ctr">
              <a:buNone/>
              <a:defRPr sz="1351"/>
            </a:lvl1pPr>
          </a:lstStyle>
          <a:p>
            <a:pPr lvl="0"/>
            <a:r>
              <a:rPr lang="en-US" dirty="0"/>
              <a:t>Click to add date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311" y="381002"/>
            <a:ext cx="1246076" cy="572089"/>
          </a:xfrm>
          <a:prstGeom prst="rect">
            <a:avLst/>
          </a:prstGeom>
        </p:spPr>
      </p:pic>
      <p:sp>
        <p:nvSpPr>
          <p:cNvPr id="7" name="Rectangle 22"/>
          <p:cNvSpPr>
            <a:spLocks noChangeArrowheads="1"/>
          </p:cNvSpPr>
          <p:nvPr userDrawn="1"/>
        </p:nvSpPr>
        <p:spPr bwMode="auto">
          <a:xfrm>
            <a:off x="2012409" y="5770125"/>
            <a:ext cx="5143500" cy="838201"/>
          </a:xfrm>
          <a:prstGeom prst="rect">
            <a:avLst/>
          </a:prstGeom>
          <a:noFill/>
          <a:ln w="9525">
            <a:noFill/>
            <a:miter lim="800000"/>
            <a:headEnd/>
            <a:tailEnd/>
          </a:ln>
        </p:spPr>
        <p:txBody>
          <a:bodyPr/>
          <a:lstStyle/>
          <a:p>
            <a:pPr algn="ctr"/>
            <a:r>
              <a:rPr lang="en-US" sz="2400" b="1" kern="1200" dirty="0">
                <a:solidFill>
                  <a:srgbClr val="000000"/>
                </a:solidFill>
                <a:latin typeface="+mj-lt"/>
                <a:ea typeface="+mn-ea"/>
                <a:cs typeface="+mn-cs"/>
              </a:rPr>
              <a:t>Institute for Defense</a:t>
            </a:r>
            <a:r>
              <a:rPr lang="en-US" sz="2400" b="1" kern="1200" baseline="0" dirty="0">
                <a:solidFill>
                  <a:srgbClr val="000000"/>
                </a:solidFill>
                <a:latin typeface="+mj-lt"/>
                <a:ea typeface="+mn-ea"/>
                <a:cs typeface="+mn-cs"/>
              </a:rPr>
              <a:t> Analyses</a:t>
            </a:r>
            <a:br>
              <a:rPr lang="en-US" sz="2400" b="1" kern="1200" dirty="0">
                <a:solidFill>
                  <a:srgbClr val="000000"/>
                </a:solidFill>
                <a:latin typeface="+mj-lt"/>
                <a:ea typeface="+mn-ea"/>
                <a:cs typeface="+mn-cs"/>
              </a:rPr>
            </a:br>
            <a:r>
              <a:rPr lang="en-US" sz="1400" kern="1200" dirty="0">
                <a:solidFill>
                  <a:srgbClr val="000000"/>
                </a:solidFill>
                <a:latin typeface="+mj-lt"/>
                <a:ea typeface="+mn-ea"/>
                <a:cs typeface="+mn-cs"/>
              </a:rPr>
              <a:t>4850 Mark Center Drive </a:t>
            </a:r>
            <a:r>
              <a:rPr lang="en-US" sz="1200" kern="1200" dirty="0">
                <a:solidFill>
                  <a:srgbClr val="980038"/>
                </a:solidFill>
                <a:latin typeface="+mj-lt"/>
                <a:ea typeface="+mn-ea"/>
                <a:cs typeface="+mn-cs"/>
                <a:sym typeface="Wingdings" pitchFamily="2" charset="2"/>
              </a:rPr>
              <a:t></a:t>
            </a:r>
            <a:r>
              <a:rPr lang="en-US" sz="1051" kern="1200" dirty="0">
                <a:solidFill>
                  <a:srgbClr val="000000"/>
                </a:solidFill>
                <a:latin typeface="+mj-lt"/>
                <a:ea typeface="+mn-ea"/>
                <a:cs typeface="+mn-cs"/>
              </a:rPr>
              <a:t> </a:t>
            </a:r>
            <a:r>
              <a:rPr lang="en-US" sz="1400" kern="1200" dirty="0">
                <a:solidFill>
                  <a:srgbClr val="000000"/>
                </a:solidFill>
                <a:latin typeface="+mj-lt"/>
                <a:ea typeface="+mn-ea"/>
                <a:cs typeface="+mn-cs"/>
              </a:rPr>
              <a:t>Alexandria, Virginia 22311-1882</a:t>
            </a:r>
          </a:p>
        </p:txBody>
      </p:sp>
    </p:spTree>
    <p:extLst>
      <p:ext uri="{BB962C8B-B14F-4D97-AF65-F5344CB8AC3E}">
        <p14:creationId xmlns:p14="http://schemas.microsoft.com/office/powerpoint/2010/main" val="406763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720D8AB-A97F-4E6B-A107-A5B32B7BB1E8}" type="slidenum">
              <a:rPr lang="en-US"/>
              <a:pPr/>
              <a:t>‹#›</a:t>
            </a:fld>
            <a:endParaRPr lang="en-US" dirty="0"/>
          </a:p>
        </p:txBody>
      </p:sp>
    </p:spTree>
    <p:extLst>
      <p:ext uri="{BB962C8B-B14F-4D97-AF65-F5344CB8AC3E}">
        <p14:creationId xmlns:p14="http://schemas.microsoft.com/office/powerpoint/2010/main" val="2122156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itle 10"/>
          <p:cNvSpPr>
            <a:spLocks noGrp="1"/>
          </p:cNvSpPr>
          <p:nvPr>
            <p:ph type="title" hasCustomPrompt="1"/>
          </p:nvPr>
        </p:nvSpPr>
        <p:spPr/>
        <p:txBody>
          <a:bodyPr/>
          <a:lstStyle>
            <a:lvl1pPr>
              <a:defRPr/>
            </a:lvl1pPr>
          </a:lstStyle>
          <a:p>
            <a:r>
              <a:rPr lang="en-US" dirty="0"/>
              <a:t>Click to add slide title</a:t>
            </a:r>
          </a:p>
        </p:txBody>
      </p:sp>
      <p:sp>
        <p:nvSpPr>
          <p:cNvPr id="3" name="Text Placeholder 2"/>
          <p:cNvSpPr>
            <a:spLocks noGrp="1"/>
          </p:cNvSpPr>
          <p:nvPr>
            <p:ph type="body" sz="quarter" idx="10" hasCustomPrompt="1"/>
          </p:nvPr>
        </p:nvSpPr>
        <p:spPr>
          <a:xfrm>
            <a:off x="572428" y="1219199"/>
            <a:ext cx="7999148" cy="5047744"/>
          </a:xfrm>
        </p:spPr>
        <p:txBody>
          <a:bodyPr/>
          <a:lstStyle>
            <a:lvl1pPr marL="0" indent="0">
              <a:buNone/>
              <a:defRPr baseline="0"/>
            </a:lvl1pPr>
          </a:lstStyle>
          <a:p>
            <a:pPr lvl="0"/>
            <a:r>
              <a:rPr lang="en-US" dirty="0"/>
              <a:t>Click to add text</a:t>
            </a:r>
          </a:p>
        </p:txBody>
      </p:sp>
    </p:spTree>
    <p:extLst>
      <p:ext uri="{BB962C8B-B14F-4D97-AF65-F5344CB8AC3E}">
        <p14:creationId xmlns:p14="http://schemas.microsoft.com/office/powerpoint/2010/main" val="340126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0" name="Title 10"/>
          <p:cNvSpPr>
            <a:spLocks noGrp="1"/>
          </p:cNvSpPr>
          <p:nvPr>
            <p:ph type="title" hasCustomPrompt="1"/>
          </p:nvPr>
        </p:nvSpPr>
        <p:spPr>
          <a:xfrm>
            <a:off x="234683" y="311286"/>
            <a:ext cx="8674639" cy="812258"/>
          </a:xfrm>
        </p:spPr>
        <p:txBody>
          <a:bodyPr/>
          <a:lstStyle>
            <a:lvl1pPr>
              <a:defRPr/>
            </a:lvl1pPr>
          </a:lstStyle>
          <a:p>
            <a:r>
              <a:rPr lang="en-US" dirty="0"/>
              <a:t>Click to add slide title</a:t>
            </a:r>
          </a:p>
        </p:txBody>
      </p:sp>
      <p:sp>
        <p:nvSpPr>
          <p:cNvPr id="6" name="Text Placeholder 4"/>
          <p:cNvSpPr>
            <a:spLocks noGrp="1"/>
          </p:cNvSpPr>
          <p:nvPr>
            <p:ph type="body" sz="quarter" idx="11" hasCustomPrompt="1"/>
          </p:nvPr>
        </p:nvSpPr>
        <p:spPr>
          <a:xfrm>
            <a:off x="570113" y="1209476"/>
            <a:ext cx="8001463" cy="5037437"/>
          </a:xfrm>
        </p:spPr>
        <p:txBody>
          <a:bodyPr/>
          <a:lstStyle>
            <a:lvl1pPr>
              <a:defRPr/>
            </a:lvl1pPr>
            <a:lvl2pPr>
              <a:defRPr/>
            </a:lvl2pPr>
            <a:lvl3pPr>
              <a:defRPr/>
            </a:lvl3pPr>
            <a:lvl4pPr>
              <a:defRPr/>
            </a:lvl4pPr>
            <a:lvl5pPr>
              <a:defRPr/>
            </a:lvl5pPr>
          </a:lstStyle>
          <a:p>
            <a:pPr lvl="0"/>
            <a:r>
              <a:rPr lang="en-US" dirty="0"/>
              <a:t>Click to add bullet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0474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Text">
    <p:spTree>
      <p:nvGrpSpPr>
        <p:cNvPr id="1" name=""/>
        <p:cNvGrpSpPr/>
        <p:nvPr/>
      </p:nvGrpSpPr>
      <p:grpSpPr>
        <a:xfrm>
          <a:off x="0" y="0"/>
          <a:ext cx="0" cy="0"/>
          <a:chOff x="0" y="0"/>
          <a:chExt cx="0" cy="0"/>
        </a:xfrm>
      </p:grpSpPr>
      <p:sp>
        <p:nvSpPr>
          <p:cNvPr id="9" name="Text Placeholder 3"/>
          <p:cNvSpPr>
            <a:spLocks noGrp="1"/>
          </p:cNvSpPr>
          <p:nvPr>
            <p:ph type="body" sz="half" idx="10" hasCustomPrompt="1"/>
          </p:nvPr>
        </p:nvSpPr>
        <p:spPr>
          <a:xfrm flipH="1">
            <a:off x="5364178" y="1209477"/>
            <a:ext cx="3191317" cy="5029198"/>
          </a:xfrm>
          <a:prstGeom prst="rect">
            <a:avLst/>
          </a:prstGeom>
        </p:spPr>
        <p:txBody>
          <a:bodyPr>
            <a:normAutofit/>
          </a:bodyPr>
          <a:lstStyle>
            <a:lvl1pPr marL="0" indent="0">
              <a:buNone/>
              <a:defRPr sz="1500" baseline="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dirty="0"/>
              <a:t>Click to add text</a:t>
            </a:r>
          </a:p>
        </p:txBody>
      </p:sp>
      <p:sp>
        <p:nvSpPr>
          <p:cNvPr id="17" name="Title 16"/>
          <p:cNvSpPr>
            <a:spLocks noGrp="1"/>
          </p:cNvSpPr>
          <p:nvPr>
            <p:ph type="title" hasCustomPrompt="1"/>
          </p:nvPr>
        </p:nvSpPr>
        <p:spPr/>
        <p:txBody>
          <a:bodyPr/>
          <a:lstStyle>
            <a:lvl1pPr>
              <a:defRPr/>
            </a:lvl1pPr>
          </a:lstStyle>
          <a:p>
            <a:r>
              <a:rPr lang="en-US" dirty="0"/>
              <a:t>Click to add slide title</a:t>
            </a:r>
          </a:p>
        </p:txBody>
      </p:sp>
      <p:sp>
        <p:nvSpPr>
          <p:cNvPr id="25" name="Text Placeholder 4"/>
          <p:cNvSpPr>
            <a:spLocks noGrp="1"/>
          </p:cNvSpPr>
          <p:nvPr>
            <p:ph type="body" sz="quarter" idx="11" hasCustomPrompt="1"/>
          </p:nvPr>
        </p:nvSpPr>
        <p:spPr>
          <a:xfrm>
            <a:off x="570113" y="1209477"/>
            <a:ext cx="4676775" cy="5029198"/>
          </a:xfrm>
        </p:spPr>
        <p:txBody>
          <a:bodyPr/>
          <a:lstStyle>
            <a:lvl1pPr>
              <a:defRPr/>
            </a:lvl1pPr>
            <a:lvl2pPr>
              <a:defRPr/>
            </a:lvl2pPr>
            <a:lvl3pPr>
              <a:defRPr/>
            </a:lvl3pPr>
            <a:lvl4pPr>
              <a:defRPr/>
            </a:lvl4pPr>
            <a:lvl5pPr>
              <a:defRPr/>
            </a:lvl5pPr>
          </a:lstStyle>
          <a:p>
            <a:pPr lvl="0"/>
            <a:r>
              <a:rPr lang="en-US" dirty="0"/>
              <a:t>Click to add bullet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1045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9" name="Text Placeholder 3"/>
          <p:cNvSpPr>
            <a:spLocks noGrp="1"/>
          </p:cNvSpPr>
          <p:nvPr>
            <p:ph type="body" sz="half" idx="10" hasCustomPrompt="1"/>
          </p:nvPr>
        </p:nvSpPr>
        <p:spPr>
          <a:xfrm flipH="1">
            <a:off x="576261" y="1209477"/>
            <a:ext cx="3191317" cy="5029199"/>
          </a:xfrm>
          <a:prstGeom prst="rect">
            <a:avLst/>
          </a:prstGeom>
        </p:spPr>
        <p:txBody>
          <a:bodyPr>
            <a:normAutofit/>
          </a:bodyPr>
          <a:lstStyle>
            <a:lvl1pPr marL="0" indent="0">
              <a:buNone/>
              <a:defRPr sz="1500" baseline="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dirty="0"/>
              <a:t>Click to add text</a:t>
            </a:r>
          </a:p>
        </p:txBody>
      </p:sp>
      <p:sp>
        <p:nvSpPr>
          <p:cNvPr id="17" name="Title 16"/>
          <p:cNvSpPr>
            <a:spLocks noGrp="1"/>
          </p:cNvSpPr>
          <p:nvPr>
            <p:ph type="title" hasCustomPrompt="1"/>
          </p:nvPr>
        </p:nvSpPr>
        <p:spPr/>
        <p:txBody>
          <a:bodyPr/>
          <a:lstStyle>
            <a:lvl1pPr>
              <a:defRPr/>
            </a:lvl1pPr>
          </a:lstStyle>
          <a:p>
            <a:r>
              <a:rPr lang="en-US" dirty="0"/>
              <a:t>Click to add slide title</a:t>
            </a:r>
          </a:p>
        </p:txBody>
      </p:sp>
      <p:sp>
        <p:nvSpPr>
          <p:cNvPr id="5" name="Text Placeholder 4"/>
          <p:cNvSpPr>
            <a:spLocks noGrp="1"/>
          </p:cNvSpPr>
          <p:nvPr>
            <p:ph type="body" sz="quarter" idx="11" hasCustomPrompt="1"/>
          </p:nvPr>
        </p:nvSpPr>
        <p:spPr>
          <a:xfrm>
            <a:off x="3881438" y="1209477"/>
            <a:ext cx="4676775" cy="5029199"/>
          </a:xfrm>
        </p:spPr>
        <p:txBody>
          <a:bodyPr/>
          <a:lstStyle>
            <a:lvl1pPr>
              <a:defRPr/>
            </a:lvl1pPr>
            <a:lvl2pPr>
              <a:defRPr/>
            </a:lvl2pPr>
            <a:lvl3pPr>
              <a:defRPr/>
            </a:lvl3pPr>
            <a:lvl4pPr>
              <a:defRPr/>
            </a:lvl4pPr>
            <a:lvl5pPr>
              <a:defRPr/>
            </a:lvl5pPr>
          </a:lstStyle>
          <a:p>
            <a:pPr lvl="0"/>
            <a:r>
              <a:rPr lang="en-US" dirty="0"/>
              <a:t>Click to add bullet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80438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72428" y="1209476"/>
            <a:ext cx="3925754" cy="838395"/>
          </a:xfrm>
          <a:prstGeom prst="rect">
            <a:avLst/>
          </a:prstGeom>
        </p:spPr>
        <p:txBody>
          <a:bodyPr anchor="b"/>
          <a:lstStyle>
            <a:lvl1pPr marL="0" indent="0" algn="ctr">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dirty="0"/>
              <a:t>Click to add heading</a:t>
            </a:r>
          </a:p>
        </p:txBody>
      </p:sp>
      <p:sp>
        <p:nvSpPr>
          <p:cNvPr id="4" name="Content Placeholder 3"/>
          <p:cNvSpPr>
            <a:spLocks noGrp="1"/>
          </p:cNvSpPr>
          <p:nvPr>
            <p:ph sz="half" idx="2"/>
          </p:nvPr>
        </p:nvSpPr>
        <p:spPr>
          <a:xfrm>
            <a:off x="572428" y="2047870"/>
            <a:ext cx="3925754" cy="4190805"/>
          </a:xfrm>
          <a:prstGeom prst="rect">
            <a:avLst/>
          </a:prstGeom>
        </p:spPr>
        <p:txBody>
          <a:bodyPr/>
          <a:lstStyle>
            <a:lvl1pPr marL="0" indent="0">
              <a:buNone/>
              <a:defRPr/>
            </a:lvl1pPr>
          </a:lstStyle>
          <a:p>
            <a:pPr lvl="0"/>
            <a:r>
              <a:rPr lang="en-US"/>
              <a:t>Edit Master text styles</a:t>
            </a:r>
          </a:p>
        </p:txBody>
      </p:sp>
      <p:sp>
        <p:nvSpPr>
          <p:cNvPr id="5" name="Text Placeholder 4"/>
          <p:cNvSpPr>
            <a:spLocks noGrp="1"/>
          </p:cNvSpPr>
          <p:nvPr>
            <p:ph type="body" sz="quarter" idx="3" hasCustomPrompt="1"/>
          </p:nvPr>
        </p:nvSpPr>
        <p:spPr>
          <a:xfrm>
            <a:off x="4629152" y="1209477"/>
            <a:ext cx="3942424" cy="838394"/>
          </a:xfrm>
          <a:prstGeom prst="rect">
            <a:avLst/>
          </a:prstGeom>
        </p:spPr>
        <p:txBody>
          <a:bodyPr anchor="b"/>
          <a:lstStyle>
            <a:lvl1pPr marL="0" indent="0" algn="ctr">
              <a:buNone/>
              <a:defRPr sz="1800" b="1" baseline="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dirty="0"/>
              <a:t>Click to add heading</a:t>
            </a:r>
          </a:p>
        </p:txBody>
      </p:sp>
      <p:sp>
        <p:nvSpPr>
          <p:cNvPr id="6" name="Content Placeholder 5"/>
          <p:cNvSpPr>
            <a:spLocks noGrp="1"/>
          </p:cNvSpPr>
          <p:nvPr>
            <p:ph sz="quarter" idx="4"/>
          </p:nvPr>
        </p:nvSpPr>
        <p:spPr>
          <a:xfrm>
            <a:off x="4629152" y="2047870"/>
            <a:ext cx="3942424" cy="4190805"/>
          </a:xfrm>
          <a:prstGeom prst="rect">
            <a:avLst/>
          </a:prstGeom>
        </p:spPr>
        <p:txBody>
          <a:bodyPr/>
          <a:lstStyle>
            <a:lvl1pPr marL="0" indent="0">
              <a:buNone/>
              <a:defRPr/>
            </a:lvl1pPr>
          </a:lstStyle>
          <a:p>
            <a:pPr lvl="0"/>
            <a:r>
              <a:rPr lang="en-US"/>
              <a:t>Edit Master text styles</a:t>
            </a:r>
          </a:p>
        </p:txBody>
      </p:sp>
      <p:sp>
        <p:nvSpPr>
          <p:cNvPr id="12" name="Title 11"/>
          <p:cNvSpPr>
            <a:spLocks noGrp="1"/>
          </p:cNvSpPr>
          <p:nvPr>
            <p:ph type="title" hasCustomPrompt="1"/>
          </p:nvPr>
        </p:nvSpPr>
        <p:spPr/>
        <p:txBody>
          <a:bodyPr/>
          <a:lstStyle>
            <a:lvl1pPr>
              <a:defRPr/>
            </a:lvl1pPr>
          </a:lstStyle>
          <a:p>
            <a:r>
              <a:rPr lang="en-US" dirty="0"/>
              <a:t>Click to add slide title</a:t>
            </a:r>
          </a:p>
        </p:txBody>
      </p:sp>
    </p:spTree>
    <p:extLst>
      <p:ext uri="{BB962C8B-B14F-4D97-AF65-F5344CB8AC3E}">
        <p14:creationId xmlns:p14="http://schemas.microsoft.com/office/powerpoint/2010/main" val="233339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72428" y="1209477"/>
            <a:ext cx="7999147" cy="3722455"/>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dirty="0"/>
              <a:t>Click icon to add picture</a:t>
            </a:r>
          </a:p>
        </p:txBody>
      </p:sp>
      <p:sp>
        <p:nvSpPr>
          <p:cNvPr id="9" name="Title 8"/>
          <p:cNvSpPr>
            <a:spLocks noGrp="1"/>
          </p:cNvSpPr>
          <p:nvPr>
            <p:ph type="title" hasCustomPrompt="1"/>
          </p:nvPr>
        </p:nvSpPr>
        <p:spPr/>
        <p:txBody>
          <a:bodyPr/>
          <a:lstStyle>
            <a:lvl1pPr>
              <a:defRPr baseline="0"/>
            </a:lvl1pPr>
          </a:lstStyle>
          <a:p>
            <a:r>
              <a:rPr lang="en-US" dirty="0"/>
              <a:t>Click to add slide title</a:t>
            </a:r>
          </a:p>
        </p:txBody>
      </p:sp>
      <p:sp>
        <p:nvSpPr>
          <p:cNvPr id="11" name="Text Placeholder 10"/>
          <p:cNvSpPr>
            <a:spLocks noGrp="1"/>
          </p:cNvSpPr>
          <p:nvPr>
            <p:ph type="body" sz="quarter" idx="10" hasCustomPrompt="1"/>
          </p:nvPr>
        </p:nvSpPr>
        <p:spPr>
          <a:xfrm>
            <a:off x="572428" y="5078418"/>
            <a:ext cx="7999147" cy="1160258"/>
          </a:xfrm>
        </p:spPr>
        <p:txBody>
          <a:bodyPr/>
          <a:lstStyle>
            <a:lvl1pPr marL="0" indent="0">
              <a:buNone/>
              <a:defRPr/>
            </a:lvl1pPr>
            <a:lvl2pPr>
              <a:defRPr/>
            </a:lvl2pPr>
          </a:lstStyle>
          <a:p>
            <a:pPr lvl="0"/>
            <a:r>
              <a:rPr lang="en-US" dirty="0"/>
              <a:t>Click to add text</a:t>
            </a:r>
          </a:p>
        </p:txBody>
      </p:sp>
    </p:spTree>
    <p:extLst>
      <p:ext uri="{BB962C8B-B14F-4D97-AF65-F5344CB8AC3E}">
        <p14:creationId xmlns:p14="http://schemas.microsoft.com/office/powerpoint/2010/main" val="3385523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baseline="0"/>
            </a:lvl1pPr>
          </a:lstStyle>
          <a:p>
            <a:r>
              <a:rPr lang="en-US" dirty="0"/>
              <a:t>Click to add slide title</a:t>
            </a:r>
          </a:p>
        </p:txBody>
      </p:sp>
    </p:spTree>
    <p:extLst>
      <p:ext uri="{BB962C8B-B14F-4D97-AF65-F5344CB8AC3E}">
        <p14:creationId xmlns:p14="http://schemas.microsoft.com/office/powerpoint/2010/main" val="226315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7842205" y="6254885"/>
            <a:ext cx="1006813" cy="60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noFill/>
            </a:endParaRPr>
          </a:p>
        </p:txBody>
      </p:sp>
    </p:spTree>
    <p:extLst>
      <p:ext uri="{BB962C8B-B14F-4D97-AF65-F5344CB8AC3E}">
        <p14:creationId xmlns:p14="http://schemas.microsoft.com/office/powerpoint/2010/main" val="1738517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Placeholder 15"/>
          <p:cNvSpPr>
            <a:spLocks noGrp="1"/>
          </p:cNvSpPr>
          <p:nvPr>
            <p:ph type="title"/>
          </p:nvPr>
        </p:nvSpPr>
        <p:spPr>
          <a:xfrm>
            <a:off x="234683" y="311286"/>
            <a:ext cx="8674639" cy="81225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2" name="Text Placeholder 1"/>
          <p:cNvSpPr>
            <a:spLocks noGrp="1"/>
          </p:cNvSpPr>
          <p:nvPr>
            <p:ph type="body" idx="1"/>
          </p:nvPr>
        </p:nvSpPr>
        <p:spPr>
          <a:xfrm>
            <a:off x="572428" y="1209477"/>
            <a:ext cx="7999148" cy="50291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Slide Number Placeholder 2"/>
          <p:cNvSpPr txBox="1">
            <a:spLocks/>
          </p:cNvSpPr>
          <p:nvPr userDrawn="1"/>
        </p:nvSpPr>
        <p:spPr>
          <a:xfrm>
            <a:off x="8555503" y="6378700"/>
            <a:ext cx="359899" cy="2507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DDE87-FADA-4B92-9BFD-BF708B477B5D}" type="slidenum">
              <a:rPr lang="en-US" sz="900" b="0" smtClean="0"/>
              <a:pPr/>
              <a:t>‹#›</a:t>
            </a:fld>
            <a:endParaRPr lang="en-US" sz="900" b="0" dirty="0"/>
          </a:p>
        </p:txBody>
      </p:sp>
      <p:grpSp>
        <p:nvGrpSpPr>
          <p:cNvPr id="25" name="Group 24"/>
          <p:cNvGrpSpPr/>
          <p:nvPr userDrawn="1"/>
        </p:nvGrpSpPr>
        <p:grpSpPr>
          <a:xfrm>
            <a:off x="7894891" y="6324600"/>
            <a:ext cx="676963" cy="381000"/>
            <a:chOff x="7857438" y="6324600"/>
            <a:chExt cx="676962" cy="381000"/>
          </a:xfrm>
        </p:grpSpPr>
        <p:cxnSp>
          <p:nvCxnSpPr>
            <p:cNvPr id="26" name="Straight Connector 25"/>
            <p:cNvCxnSpPr/>
            <p:nvPr userDrawn="1"/>
          </p:nvCxnSpPr>
          <p:spPr>
            <a:xfrm>
              <a:off x="8534400" y="6324600"/>
              <a:ext cx="0" cy="38100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57438" y="6378700"/>
              <a:ext cx="594190" cy="272800"/>
            </a:xfrm>
            <a:prstGeom prst="rect">
              <a:avLst/>
            </a:prstGeom>
          </p:spPr>
        </p:pic>
      </p:grpSp>
    </p:spTree>
    <p:extLst>
      <p:ext uri="{BB962C8B-B14F-4D97-AF65-F5344CB8AC3E}">
        <p14:creationId xmlns:p14="http://schemas.microsoft.com/office/powerpoint/2010/main" val="2084730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2" r:id="rId4"/>
    <p:sldLayoutId id="2147483660" r:id="rId5"/>
    <p:sldLayoutId id="2147483653" r:id="rId6"/>
    <p:sldLayoutId id="2147483657" r:id="rId7"/>
    <p:sldLayoutId id="2147483654" r:id="rId8"/>
    <p:sldLayoutId id="2147483661" r:id="rId9"/>
    <p:sldLayoutId id="2147483664" r:id="rId10"/>
  </p:sldLayoutIdLst>
  <p:hf sldNum="0" hdr="0" ftr="0" dt="0"/>
  <p:txStyles>
    <p:titleStyle>
      <a:lvl1pPr algn="l" defTabSz="685783" rtl="0" eaLnBrk="1" latinLnBrk="0" hangingPunct="1">
        <a:lnSpc>
          <a:spcPct val="100000"/>
        </a:lnSpc>
        <a:spcBef>
          <a:spcPct val="0"/>
        </a:spcBef>
        <a:buNone/>
        <a:defRPr sz="1800" b="1" kern="1200" baseline="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mn-lt"/>
          <a:ea typeface="+mn-ea"/>
          <a:cs typeface="+mn-cs"/>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mn-lt"/>
          <a:ea typeface="+mn-ea"/>
          <a:cs typeface="+mn-cs"/>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mn-cs"/>
        </a:defRPr>
      </a:lvl3pPr>
      <a:lvl4pPr marL="685783" indent="-171446" algn="l" defTabSz="685783" rtl="0" eaLnBrk="1" latinLnBrk="0" hangingPunct="1">
        <a:lnSpc>
          <a:spcPct val="90000"/>
        </a:lnSpc>
        <a:spcBef>
          <a:spcPts val="375"/>
        </a:spcBef>
        <a:buFont typeface="Wingdings" panose="05000000000000000000" pitchFamily="2" charset="2"/>
        <a:buChar char="Ø"/>
        <a:defRPr sz="1600" kern="1200">
          <a:solidFill>
            <a:schemeClr val="tx1"/>
          </a:solidFill>
          <a:latin typeface="+mn-lt"/>
          <a:ea typeface="+mn-ea"/>
          <a:cs typeface="+mn-cs"/>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3" Type="http://schemas.openxmlformats.org/officeDocument/2006/relationships/image" Target="../media/image51.png"/><Relationship Id="rId3" Type="http://schemas.openxmlformats.org/officeDocument/2006/relationships/image" Target="../media/image22.png"/><Relationship Id="rId2" Type="http://schemas.openxmlformats.org/officeDocument/2006/relationships/notesSlide" Target="../notesSlides/notesSlide11.xml"/><Relationship Id="rId16" Type="http://schemas.openxmlformats.org/officeDocument/2006/relationships/image" Target="../media/image23.png"/><Relationship Id="rId1" Type="http://schemas.openxmlformats.org/officeDocument/2006/relationships/slideLayout" Target="../slideLayouts/slideLayout10.xml"/><Relationship Id="rId5" Type="http://schemas.openxmlformats.org/officeDocument/2006/relationships/image" Target="../media/image46.png"/><Relationship Id="rId15" Type="http://schemas.openxmlformats.org/officeDocument/2006/relationships/image" Target="../media/image210.png"/><Relationship Id="rId4" Type="http://schemas.openxmlformats.org/officeDocument/2006/relationships/image" Target="../media/image45.png"/><Relationship Id="rId14" Type="http://schemas.openxmlformats.org/officeDocument/2006/relationships/image" Target="../media/image20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3A832E-98AA-4670-AC72-8B9E80B9F5BF}"/>
              </a:ext>
            </a:extLst>
          </p:cNvPr>
          <p:cNvPicPr>
            <a:picLocks noChangeAspect="1"/>
          </p:cNvPicPr>
          <p:nvPr/>
        </p:nvPicPr>
        <p:blipFill rotWithShape="1">
          <a:blip r:embed="rId3">
            <a:extLst>
              <a:ext uri="{28A0092B-C50C-407E-A947-70E740481C1C}">
                <a14:useLocalDpi xmlns:a14="http://schemas.microsoft.com/office/drawing/2010/main" val="0"/>
              </a:ext>
            </a:extLst>
          </a:blip>
          <a:srcRect b="6588"/>
          <a:stretch/>
        </p:blipFill>
        <p:spPr>
          <a:xfrm>
            <a:off x="0" y="1023504"/>
            <a:ext cx="9144000" cy="4804641"/>
          </a:xfrm>
          <a:prstGeom prst="rect">
            <a:avLst/>
          </a:prstGeom>
        </p:spPr>
      </p:pic>
      <p:sp>
        <p:nvSpPr>
          <p:cNvPr id="3" name="Text Placeholder 2"/>
          <p:cNvSpPr>
            <a:spLocks noGrp="1"/>
          </p:cNvSpPr>
          <p:nvPr>
            <p:ph type="body" sz="quarter" idx="18"/>
          </p:nvPr>
        </p:nvSpPr>
        <p:spPr>
          <a:xfrm>
            <a:off x="2060945" y="624899"/>
            <a:ext cx="7083055" cy="398605"/>
          </a:xfrm>
        </p:spPr>
        <p:txBody>
          <a:bodyPr>
            <a:noAutofit/>
          </a:bodyPr>
          <a:lstStyle/>
          <a:p>
            <a:pPr algn="r"/>
            <a:r>
              <a:rPr lang="en-US" sz="3000" b="1" dirty="0">
                <a:latin typeface="Calibri" panose="020F0502020204030204" pitchFamily="34" charset="0"/>
                <a:cs typeface="Calibri" panose="020F0502020204030204" pitchFamily="34" charset="0"/>
              </a:rPr>
              <a:t>Machine Learning for Aircraft Identification</a:t>
            </a:r>
          </a:p>
        </p:txBody>
      </p:sp>
      <p:sp>
        <p:nvSpPr>
          <p:cNvPr id="9" name="Text Placeholder 2">
            <a:extLst>
              <a:ext uri="{FF2B5EF4-FFF2-40B4-BE49-F238E27FC236}">
                <a16:creationId xmlns:a16="http://schemas.microsoft.com/office/drawing/2014/main" id="{9BEA0C51-F900-41A0-9DE0-434EBC61DB03}"/>
              </a:ext>
            </a:extLst>
          </p:cNvPr>
          <p:cNvSpPr txBox="1">
            <a:spLocks/>
          </p:cNvSpPr>
          <p:nvPr/>
        </p:nvSpPr>
        <p:spPr>
          <a:xfrm>
            <a:off x="76200" y="1494834"/>
            <a:ext cx="2983345" cy="1080654"/>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0" indent="0" algn="ctr" defTabSz="685783" rtl="0" eaLnBrk="1" latinLnBrk="0" hangingPunct="1">
              <a:lnSpc>
                <a:spcPct val="90000"/>
              </a:lnSpc>
              <a:spcBef>
                <a:spcPts val="751"/>
              </a:spcBef>
              <a:buFont typeface="Arial" panose="020B0604020202020204" pitchFamily="34" charset="0"/>
              <a:buNone/>
              <a:defRPr sz="1800" kern="1200" baseline="0">
                <a:solidFill>
                  <a:schemeClr val="tx1"/>
                </a:solidFill>
                <a:latin typeface="+mn-lt"/>
                <a:ea typeface="+mn-ea"/>
                <a:cs typeface="+mn-cs"/>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mn-lt"/>
                <a:ea typeface="+mn-ea"/>
                <a:cs typeface="+mn-cs"/>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mn-cs"/>
              </a:defRPr>
            </a:lvl3pPr>
            <a:lvl4pPr marL="685783" indent="-171446" algn="l" defTabSz="685783" rtl="0" eaLnBrk="1" latinLnBrk="0" hangingPunct="1">
              <a:lnSpc>
                <a:spcPct val="90000"/>
              </a:lnSpc>
              <a:spcBef>
                <a:spcPts val="375"/>
              </a:spcBef>
              <a:buFont typeface="Wingdings" panose="05000000000000000000" pitchFamily="2" charset="2"/>
              <a:buChar char="Ø"/>
              <a:defRPr sz="1600" kern="1200">
                <a:solidFill>
                  <a:schemeClr val="tx1"/>
                </a:solidFill>
                <a:latin typeface="+mn-lt"/>
                <a:ea typeface="+mn-ea"/>
                <a:cs typeface="+mn-cs"/>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l"/>
            <a:r>
              <a:rPr lang="en-US" sz="3000" b="1" dirty="0">
                <a:solidFill>
                  <a:schemeClr val="bg1"/>
                </a:solidFill>
              </a:rPr>
              <a:t>Cameron Liang</a:t>
            </a:r>
          </a:p>
          <a:p>
            <a:pPr algn="l"/>
            <a:r>
              <a:rPr lang="en-US" sz="3000" b="1" dirty="0">
                <a:solidFill>
                  <a:schemeClr val="bg1"/>
                </a:solidFill>
              </a:rPr>
              <a:t>Paul Jones</a:t>
            </a:r>
          </a:p>
        </p:txBody>
      </p:sp>
      <p:sp>
        <p:nvSpPr>
          <p:cNvPr id="6" name="Text Placeholder 2">
            <a:extLst>
              <a:ext uri="{FF2B5EF4-FFF2-40B4-BE49-F238E27FC236}">
                <a16:creationId xmlns:a16="http://schemas.microsoft.com/office/drawing/2014/main" id="{CF4F1C54-82DC-44AF-A578-0EA68F575D49}"/>
              </a:ext>
            </a:extLst>
          </p:cNvPr>
          <p:cNvSpPr txBox="1">
            <a:spLocks/>
          </p:cNvSpPr>
          <p:nvPr/>
        </p:nvSpPr>
        <p:spPr>
          <a:xfrm>
            <a:off x="0" y="5435890"/>
            <a:ext cx="4254500" cy="39860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0" indent="0" algn="ctr" defTabSz="685783" rtl="0" eaLnBrk="1" latinLnBrk="0" hangingPunct="1">
              <a:lnSpc>
                <a:spcPct val="90000"/>
              </a:lnSpc>
              <a:spcBef>
                <a:spcPts val="751"/>
              </a:spcBef>
              <a:buFont typeface="Arial" panose="020B0604020202020204" pitchFamily="34" charset="0"/>
              <a:buNone/>
              <a:defRPr sz="1800" kern="1200" baseline="0">
                <a:solidFill>
                  <a:schemeClr val="tx1"/>
                </a:solidFill>
                <a:latin typeface="+mn-lt"/>
                <a:ea typeface="+mn-ea"/>
                <a:cs typeface="+mn-cs"/>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mn-lt"/>
                <a:ea typeface="+mn-ea"/>
                <a:cs typeface="+mn-cs"/>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mn-cs"/>
              </a:defRPr>
            </a:lvl3pPr>
            <a:lvl4pPr marL="685783" indent="-171446" algn="l" defTabSz="685783" rtl="0" eaLnBrk="1" latinLnBrk="0" hangingPunct="1">
              <a:lnSpc>
                <a:spcPct val="90000"/>
              </a:lnSpc>
              <a:spcBef>
                <a:spcPts val="375"/>
              </a:spcBef>
              <a:buFont typeface="Wingdings" panose="05000000000000000000" pitchFamily="2" charset="2"/>
              <a:buChar char="Ø"/>
              <a:defRPr sz="1600" kern="1200">
                <a:solidFill>
                  <a:schemeClr val="tx1"/>
                </a:solidFill>
                <a:latin typeface="+mn-lt"/>
                <a:ea typeface="+mn-ea"/>
                <a:cs typeface="+mn-cs"/>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l"/>
            <a:r>
              <a:rPr lang="en-US" b="1" dirty="0">
                <a:solidFill>
                  <a:schemeClr val="bg1"/>
                </a:solidFill>
              </a:rPr>
              <a:t>Funded by CRP C1366</a:t>
            </a:r>
          </a:p>
        </p:txBody>
      </p:sp>
      <p:sp>
        <p:nvSpPr>
          <p:cNvPr id="2" name="Rectangle 1">
            <a:extLst>
              <a:ext uri="{FF2B5EF4-FFF2-40B4-BE49-F238E27FC236}">
                <a16:creationId xmlns:a16="http://schemas.microsoft.com/office/drawing/2014/main" id="{55DB9B0E-3971-4618-923E-6CB32BBA784E}"/>
              </a:ext>
            </a:extLst>
          </p:cNvPr>
          <p:cNvSpPr/>
          <p:nvPr/>
        </p:nvSpPr>
        <p:spPr>
          <a:xfrm>
            <a:off x="2244436" y="6172200"/>
            <a:ext cx="4810991" cy="249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5CA813-5057-4B45-B04E-E2EDF3965CD1}"/>
              </a:ext>
            </a:extLst>
          </p:cNvPr>
          <p:cNvPicPr>
            <a:picLocks noChangeAspect="1"/>
          </p:cNvPicPr>
          <p:nvPr/>
        </p:nvPicPr>
        <p:blipFill>
          <a:blip r:embed="rId4"/>
          <a:stretch>
            <a:fillRect/>
          </a:stretch>
        </p:blipFill>
        <p:spPr>
          <a:xfrm>
            <a:off x="163105" y="2648852"/>
            <a:ext cx="2591162" cy="2286319"/>
          </a:xfrm>
          <a:prstGeom prst="rect">
            <a:avLst/>
          </a:prstGeom>
        </p:spPr>
      </p:pic>
    </p:spTree>
    <p:extLst>
      <p:ext uri="{BB962C8B-B14F-4D97-AF65-F5344CB8AC3E}">
        <p14:creationId xmlns:p14="http://schemas.microsoft.com/office/powerpoint/2010/main" val="3439091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Artificial Intelligence/Deep Learning (5): Filtering from Image processing</a:t>
            </a:r>
          </a:p>
        </p:txBody>
      </p:sp>
      <p:sp>
        <p:nvSpPr>
          <p:cNvPr id="3" name="Text Placeholder 2">
            <a:extLst>
              <a:ext uri="{FF2B5EF4-FFF2-40B4-BE49-F238E27FC236}">
                <a16:creationId xmlns:a16="http://schemas.microsoft.com/office/drawing/2014/main" id="{5D2F3217-ADD9-449B-AD56-AC8C54D321F9}"/>
              </a:ext>
            </a:extLst>
          </p:cNvPr>
          <p:cNvSpPr>
            <a:spLocks noGrp="1"/>
          </p:cNvSpPr>
          <p:nvPr>
            <p:ph type="body" sz="quarter" idx="11"/>
          </p:nvPr>
        </p:nvSpPr>
        <p:spPr>
          <a:xfrm>
            <a:off x="570113" y="1209477"/>
            <a:ext cx="8169850" cy="1438030"/>
          </a:xfrm>
        </p:spPr>
        <p:txBody>
          <a:bodyPr>
            <a:normAutofit/>
          </a:bodyPr>
          <a:lstStyle/>
          <a:p>
            <a:r>
              <a:rPr lang="en-US" sz="1400" dirty="0"/>
              <a:t>The language comes from image processing. These are examples of such matrices. </a:t>
            </a:r>
            <a:endParaRPr lang="en-US" sz="1200" dirty="0"/>
          </a:p>
        </p:txBody>
      </p:sp>
      <p:pic>
        <p:nvPicPr>
          <p:cNvPr id="2" name="Picture 1">
            <a:extLst>
              <a:ext uri="{FF2B5EF4-FFF2-40B4-BE49-F238E27FC236}">
                <a16:creationId xmlns:a16="http://schemas.microsoft.com/office/drawing/2014/main" id="{08505E36-864F-4785-B847-835023312889}"/>
              </a:ext>
            </a:extLst>
          </p:cNvPr>
          <p:cNvPicPr>
            <a:picLocks noChangeAspect="1"/>
          </p:cNvPicPr>
          <p:nvPr/>
        </p:nvPicPr>
        <p:blipFill>
          <a:blip r:embed="rId3"/>
          <a:stretch>
            <a:fillRect/>
          </a:stretch>
        </p:blipFill>
        <p:spPr>
          <a:xfrm>
            <a:off x="570113" y="1798596"/>
            <a:ext cx="4515894" cy="4823796"/>
          </a:xfrm>
          <a:prstGeom prst="rect">
            <a:avLst/>
          </a:prstGeom>
        </p:spPr>
      </p:pic>
      <p:pic>
        <p:nvPicPr>
          <p:cNvPr id="6" name="Picture 5">
            <a:extLst>
              <a:ext uri="{FF2B5EF4-FFF2-40B4-BE49-F238E27FC236}">
                <a16:creationId xmlns:a16="http://schemas.microsoft.com/office/drawing/2014/main" id="{67EABCC2-AA3F-4744-8A2A-CA92E4811F0C}"/>
              </a:ext>
            </a:extLst>
          </p:cNvPr>
          <p:cNvPicPr>
            <a:picLocks noChangeAspect="1"/>
          </p:cNvPicPr>
          <p:nvPr/>
        </p:nvPicPr>
        <p:blipFill>
          <a:blip r:embed="rId4"/>
          <a:stretch>
            <a:fillRect/>
          </a:stretch>
        </p:blipFill>
        <p:spPr>
          <a:xfrm>
            <a:off x="5205913" y="1917859"/>
            <a:ext cx="3938087" cy="1013428"/>
          </a:xfrm>
          <a:prstGeom prst="rect">
            <a:avLst/>
          </a:prstGeom>
        </p:spPr>
      </p:pic>
    </p:spTree>
    <p:extLst>
      <p:ext uri="{BB962C8B-B14F-4D97-AF65-F5344CB8AC3E}">
        <p14:creationId xmlns:p14="http://schemas.microsoft.com/office/powerpoint/2010/main" val="110313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5436322" y="3359193"/>
            <a:ext cx="3658735" cy="2678494"/>
          </a:xfrm>
          <a:prstGeom prst="rect">
            <a:avLst/>
          </a:prstGeom>
        </p:spPr>
      </p:pic>
      <mc:AlternateContent xmlns:mc="http://schemas.openxmlformats.org/markup-compatibility/2006" xmlns:a14="http://schemas.microsoft.com/office/drawing/2010/main">
        <mc:Choice Requires="a14">
          <p:graphicFrame>
            <p:nvGraphicFramePr>
              <p:cNvPr id="87" name="Table 86"/>
              <p:cNvGraphicFramePr>
                <a:graphicFrameLocks noGrp="1"/>
              </p:cNvGraphicFramePr>
              <p:nvPr>
                <p:extLst/>
              </p:nvPr>
            </p:nvGraphicFramePr>
            <p:xfrm>
              <a:off x="3139042" y="1626515"/>
              <a:ext cx="1488689" cy="434340"/>
            </p:xfrm>
            <a:graphic>
              <a:graphicData uri="http://schemas.openxmlformats.org/drawingml/2006/table">
                <a:tbl>
                  <a:tblPr firstRow="1" bandRow="1">
                    <a:tableStyleId>{2D5ABB26-0587-4C30-8999-92F81FD0307C}</a:tableStyleId>
                  </a:tblPr>
                  <a:tblGrid>
                    <a:gridCol w="1488689">
                      <a:extLst>
                        <a:ext uri="{9D8B030D-6E8A-4147-A177-3AD203B41FA5}">
                          <a16:colId xmlns:a16="http://schemas.microsoft.com/office/drawing/2014/main" val="20000"/>
                        </a:ext>
                      </a:extLst>
                    </a:gridCol>
                  </a:tblGrid>
                  <a:tr h="434340">
                    <a:tc>
                      <a:txBody>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ea typeface="Century Schoolbook" charset="0"/>
                                    <a:cs typeface="Century Schoolbook" charset="0"/>
                                  </a:rPr>
                                  <m:t>= </m:t>
                                </m:r>
                                <m:r>
                                  <a:rPr lang="en-US" sz="2400" b="0" i="1" smtClean="0">
                                    <a:latin typeface="Cambria Math" charset="0"/>
                                    <a:ea typeface="Century Schoolbook" charset="0"/>
                                    <a:cs typeface="Century Schoolbook" charset="0"/>
                                  </a:rPr>
                                  <m:t>𝜎</m:t>
                                </m:r>
                                <m:r>
                                  <a:rPr lang="en-US" sz="2400" b="0" i="1" smtClean="0">
                                    <a:latin typeface="Cambria Math" charset="0"/>
                                    <a:ea typeface="Century Schoolbook" charset="0"/>
                                    <a:cs typeface="Century Schoolbook" charset="0"/>
                                  </a:rPr>
                                  <m:t>(</m:t>
                                </m:r>
                                <m:r>
                                  <a:rPr lang="en-US" sz="2400" b="0" i="1" smtClean="0">
                                    <a:latin typeface="Cambria Math" panose="02040503050406030204" pitchFamily="18" charset="0"/>
                                    <a:ea typeface="Century Schoolbook" charset="0"/>
                                    <a:cs typeface="Century Schoolbook" charset="0"/>
                                  </a:rPr>
                                  <m:t>𝑦</m:t>
                                </m:r>
                                <m:r>
                                  <a:rPr lang="en-US" sz="2400" b="0" i="1" smtClean="0">
                                    <a:latin typeface="Cambria Math" charset="0"/>
                                    <a:ea typeface="Century Schoolbook" charset="0"/>
                                    <a:cs typeface="Century Schoolbook" charset="0"/>
                                  </a:rPr>
                                  <m:t>)</m:t>
                                </m:r>
                              </m:oMath>
                            </m:oMathPara>
                          </a14:m>
                          <a:endParaRPr lang="en-US" sz="2100" dirty="0">
                            <a:latin typeface="Century Schoolbook" charset="0"/>
                            <a:ea typeface="Century Schoolbook" charset="0"/>
                            <a:cs typeface="Century Schoolbook"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mc:Choice>
        <mc:Fallback xmlns="">
          <p:graphicFrame>
            <p:nvGraphicFramePr>
              <p:cNvPr id="87" name="Table 86"/>
              <p:cNvGraphicFramePr>
                <a:graphicFrameLocks noGrp="1"/>
              </p:cNvGraphicFramePr>
              <p:nvPr>
                <p:extLst>
                  <p:ext uri="{D42A27DB-BD31-4B8C-83A1-F6EECF244321}">
                    <p14:modId xmlns:p14="http://schemas.microsoft.com/office/powerpoint/2010/main" val="1486312515"/>
                  </p:ext>
                </p:extLst>
              </p:nvPr>
            </p:nvGraphicFramePr>
            <p:xfrm>
              <a:off x="3139042" y="1626515"/>
              <a:ext cx="1488689" cy="434340"/>
            </p:xfrm>
            <a:graphic>
              <a:graphicData uri="http://schemas.openxmlformats.org/drawingml/2006/table">
                <a:tbl>
                  <a:tblPr firstRow="1" bandRow="1">
                    <a:tableStyleId>{2D5ABB26-0587-4C30-8999-92F81FD0307C}</a:tableStyleId>
                  </a:tblPr>
                  <a:tblGrid>
                    <a:gridCol w="1488689">
                      <a:extLst>
                        <a:ext uri="{9D8B030D-6E8A-4147-A177-3AD203B41FA5}">
                          <a16:colId xmlns="" xmlns:a16="http://schemas.microsoft.com/office/drawing/2014/main" xmlns:a14="http://schemas.microsoft.com/office/drawing/2010/main" val="20000"/>
                        </a:ext>
                      </a:extLst>
                    </a:gridCol>
                  </a:tblGrid>
                  <a:tr h="434340">
                    <a:tc>
                      <a:txBody>
                        <a:bodyPr/>
                        <a:lstStyle/>
                        <a:p>
                          <a:endParaRPr lang="en-US"/>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4"/>
                          <a:stretch>
                            <a:fillRect l="-407" t="-1370" r="-813" b="-23288"/>
                          </a:stretch>
                        </a:blipFill>
                      </a:tcPr>
                    </a:tc>
                    <a:extLst>
                      <a:ext uri="{0D108BD9-81ED-4DB2-BD59-A6C34878D82A}">
                        <a16:rowId xmlns="" xmlns:a16="http://schemas.microsoft.com/office/drawing/2014/main" xmlns:a14="http://schemas.microsoft.com/office/drawing/2010/main" val="10000"/>
                      </a:ext>
                    </a:extLst>
                  </a:tr>
                </a:tbl>
              </a:graphicData>
            </a:graphic>
          </p:graphicFrame>
        </mc:Fallback>
      </mc:AlternateContent>
      <p:cxnSp>
        <p:nvCxnSpPr>
          <p:cNvPr id="93" name="Straight Arrow Connector 92"/>
          <p:cNvCxnSpPr/>
          <p:nvPr/>
        </p:nvCxnSpPr>
        <p:spPr>
          <a:xfrm flipV="1">
            <a:off x="4627731" y="1813115"/>
            <a:ext cx="462293" cy="3082"/>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2617757" y="1845329"/>
            <a:ext cx="521286" cy="1737"/>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549411" y="1595504"/>
                <a:ext cx="2030043" cy="461665"/>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panose="02040503050406030204" pitchFamily="18" charset="0"/>
                          <a:ea typeface="Century Schoolbook" charset="0"/>
                          <a:cs typeface="Century Schoolbook" charset="0"/>
                        </a:rPr>
                        <m:t>𝑦</m:t>
                      </m:r>
                      <m:r>
                        <a:rPr lang="en-US" i="1" smtClean="0">
                          <a:solidFill>
                            <a:prstClr val="black"/>
                          </a:solidFill>
                          <a:latin typeface="Cambria Math" charset="0"/>
                          <a:ea typeface="Century Schoolbook" charset="0"/>
                          <a:cs typeface="Century Schoolbook" charset="0"/>
                        </a:rPr>
                        <m:t>= </m:t>
                      </m:r>
                      <m:sSup>
                        <m:sSupPr>
                          <m:ctrlPr>
                            <a:rPr lang="en-US" i="1" smtClean="0">
                              <a:solidFill>
                                <a:prstClr val="black"/>
                              </a:solidFill>
                              <a:latin typeface="Cambria Math" panose="02040503050406030204" pitchFamily="18" charset="0"/>
                              <a:ea typeface="Century Schoolbook" charset="0"/>
                              <a:cs typeface="Century Schoolbook" charset="0"/>
                            </a:rPr>
                          </m:ctrlPr>
                        </m:sSupPr>
                        <m:e>
                          <m:r>
                            <a:rPr lang="en-US" i="1" smtClean="0">
                              <a:solidFill>
                                <a:prstClr val="black"/>
                              </a:solidFill>
                              <a:latin typeface="Cambria Math" charset="0"/>
                              <a:ea typeface="Century Schoolbook" charset="0"/>
                              <a:cs typeface="Century Schoolbook" charset="0"/>
                            </a:rPr>
                            <m:t>𝑤</m:t>
                          </m:r>
                        </m:e>
                        <m:sup>
                          <m:r>
                            <a:rPr lang="en-US" i="1" smtClean="0">
                              <a:solidFill>
                                <a:prstClr val="black"/>
                              </a:solidFill>
                              <a:latin typeface="Cambria Math" charset="0"/>
                              <a:ea typeface="Century Schoolbook" charset="0"/>
                              <a:cs typeface="Century Schoolbook" charset="0"/>
                            </a:rPr>
                            <m:t>𝑇</m:t>
                          </m:r>
                        </m:sup>
                      </m:sSup>
                      <m:r>
                        <a:rPr lang="en-US" i="1" smtClean="0">
                          <a:solidFill>
                            <a:prstClr val="black"/>
                          </a:solidFill>
                          <a:latin typeface="Cambria Math" charset="0"/>
                          <a:ea typeface="Century Schoolbook" charset="0"/>
                          <a:cs typeface="Century Schoolbook" charset="0"/>
                        </a:rPr>
                        <m:t>𝑥</m:t>
                      </m:r>
                      <m:r>
                        <a:rPr lang="en-US" i="1" smtClean="0">
                          <a:solidFill>
                            <a:prstClr val="black"/>
                          </a:solidFill>
                          <a:latin typeface="Cambria Math" charset="0"/>
                          <a:ea typeface="Century Schoolbook" charset="0"/>
                          <a:cs typeface="Century Schoolbook" charset="0"/>
                        </a:rPr>
                        <m:t>+</m:t>
                      </m:r>
                      <m:r>
                        <a:rPr lang="en-US" i="1" smtClean="0">
                          <a:solidFill>
                            <a:prstClr val="black"/>
                          </a:solidFill>
                          <a:latin typeface="Cambria Math" charset="0"/>
                          <a:ea typeface="Century Schoolbook" charset="0"/>
                          <a:cs typeface="Century Schoolbook" charset="0"/>
                        </a:rPr>
                        <m:t>𝑏</m:t>
                      </m:r>
                    </m:oMath>
                  </m:oMathPara>
                </a14:m>
                <a:endParaRPr lang="en-US" dirty="0">
                  <a:solidFill>
                    <a:prstClr val="black"/>
                  </a:solidFill>
                  <a:latin typeface="Century Schoolbook" charset="0"/>
                  <a:ea typeface="Century Schoolbook" charset="0"/>
                  <a:cs typeface="Century Schoolbook"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49411" y="1595504"/>
                <a:ext cx="2030043" cy="461665"/>
              </a:xfrm>
              <a:prstGeom prst="rect">
                <a:avLst/>
              </a:prstGeom>
              <a:blipFill rotWithShape="0">
                <a:blip r:embed="rId5"/>
                <a:stretch>
                  <a:fillRect l="-299" b="-11688"/>
                </a:stretch>
              </a:blipFill>
              <a:ln w="12700"/>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Artificial Intelligence/Deep Learning: </a:t>
            </a:r>
            <a:r>
              <a:rPr lang="en-US" i="1" dirty="0"/>
              <a:t>learning </a:t>
            </a:r>
            <a:r>
              <a:rPr lang="en-US" dirty="0"/>
              <a:t>the parameters (weights) </a:t>
            </a:r>
          </a:p>
        </p:txBody>
      </p:sp>
      <p:sp>
        <p:nvSpPr>
          <p:cNvPr id="13" name="TextBox 12"/>
          <p:cNvSpPr txBox="1"/>
          <p:nvPr/>
        </p:nvSpPr>
        <p:spPr>
          <a:xfrm>
            <a:off x="3078462" y="1230936"/>
            <a:ext cx="1634485" cy="369332"/>
          </a:xfrm>
          <a:prstGeom prst="rect">
            <a:avLst/>
          </a:prstGeom>
          <a:noFill/>
        </p:spPr>
        <p:txBody>
          <a:bodyPr wrap="none" rtlCol="0">
            <a:spAutoFit/>
          </a:bodyPr>
          <a:lstStyle/>
          <a:p>
            <a:r>
              <a:rPr lang="en-US" sz="1800" dirty="0">
                <a:solidFill>
                  <a:prstClr val="black"/>
                </a:solidFill>
                <a:latin typeface="Calibri" panose="020F0502020204030204" pitchFamily="34" charset="0"/>
              </a:rPr>
              <a:t>Predicted value</a:t>
            </a:r>
          </a:p>
        </p:txBody>
      </p:sp>
      <p:sp>
        <p:nvSpPr>
          <p:cNvPr id="32" name="TextBox 31"/>
          <p:cNvSpPr txBox="1"/>
          <p:nvPr/>
        </p:nvSpPr>
        <p:spPr>
          <a:xfrm>
            <a:off x="4963585" y="1120787"/>
            <a:ext cx="142218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1800" dirty="0">
                <a:solidFill>
                  <a:prstClr val="black"/>
                </a:solidFill>
                <a:latin typeface="Calibri" panose="020F0502020204030204" pitchFamily="34" charset="0"/>
              </a:rPr>
              <a:t>Loss function</a:t>
            </a:r>
          </a:p>
        </p:txBody>
      </p:sp>
      <p:sp>
        <p:nvSpPr>
          <p:cNvPr id="2" name="TextBox 1"/>
          <p:cNvSpPr txBox="1"/>
          <p:nvPr/>
        </p:nvSpPr>
        <p:spPr>
          <a:xfrm>
            <a:off x="6556180" y="5867400"/>
            <a:ext cx="1837683" cy="369332"/>
          </a:xfrm>
          <a:prstGeom prst="rect">
            <a:avLst/>
          </a:prstGeom>
          <a:noFill/>
        </p:spPr>
        <p:txBody>
          <a:bodyPr wrap="none" rtlCol="0">
            <a:spAutoFit/>
          </a:bodyPr>
          <a:lstStyle/>
          <a:p>
            <a:r>
              <a:rPr lang="en-US" sz="1800" b="1" dirty="0">
                <a:solidFill>
                  <a:prstClr val="black"/>
                </a:solidFill>
                <a:latin typeface="Calibri" panose="020F0502020204030204" pitchFamily="34" charset="0"/>
              </a:rPr>
              <a:t>Gradient</a:t>
            </a:r>
            <a:r>
              <a:rPr lang="en-US" sz="1800" dirty="0">
                <a:solidFill>
                  <a:prstClr val="black"/>
                </a:solidFill>
                <a:latin typeface="Calibri" panose="020F0502020204030204" pitchFamily="34" charset="0"/>
              </a:rPr>
              <a:t> </a:t>
            </a:r>
            <a:r>
              <a:rPr lang="en-US" sz="1800" b="1" dirty="0">
                <a:solidFill>
                  <a:prstClr val="black"/>
                </a:solidFill>
                <a:latin typeface="Calibri" panose="020F0502020204030204" pitchFamily="34" charset="0"/>
              </a:rPr>
              <a:t>Descent</a:t>
            </a:r>
          </a:p>
        </p:txBody>
      </p:sp>
      <p:cxnSp>
        <p:nvCxnSpPr>
          <p:cNvPr id="9" name="Straight Arrow Connector 8"/>
          <p:cNvCxnSpPr/>
          <p:nvPr/>
        </p:nvCxnSpPr>
        <p:spPr bwMode="auto">
          <a:xfrm>
            <a:off x="6187042" y="1845329"/>
            <a:ext cx="1143000" cy="1736071"/>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rot="3356066">
            <a:off x="5845987" y="2344032"/>
            <a:ext cx="232627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1800" dirty="0">
                <a:solidFill>
                  <a:prstClr val="black"/>
                </a:solidFill>
              </a:rPr>
              <a:t>Minimize loss function</a:t>
            </a:r>
          </a:p>
        </p:txBody>
      </p:sp>
      <p:cxnSp>
        <p:nvCxnSpPr>
          <p:cNvPr id="16" name="Straight Arrow Connector 15"/>
          <p:cNvCxnSpPr/>
          <p:nvPr/>
        </p:nvCxnSpPr>
        <p:spPr bwMode="auto">
          <a:xfrm>
            <a:off x="7611616" y="3581400"/>
            <a:ext cx="0" cy="312541"/>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p:cNvCxnSpPr/>
          <p:nvPr/>
        </p:nvCxnSpPr>
        <p:spPr bwMode="auto">
          <a:xfrm>
            <a:off x="7611616" y="3893941"/>
            <a:ext cx="0" cy="312541"/>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38" name="Straight Arrow Connector 37"/>
          <p:cNvCxnSpPr/>
          <p:nvPr/>
        </p:nvCxnSpPr>
        <p:spPr bwMode="auto">
          <a:xfrm>
            <a:off x="7613054" y="4206482"/>
            <a:ext cx="0" cy="312541"/>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p:cxnSp>
        <p:nvCxnSpPr>
          <p:cNvPr id="39" name="Straight Arrow Connector 38"/>
          <p:cNvCxnSpPr/>
          <p:nvPr/>
        </p:nvCxnSpPr>
        <p:spPr bwMode="auto">
          <a:xfrm flipH="1">
            <a:off x="7611616" y="4519023"/>
            <a:ext cx="2876" cy="225998"/>
          </a:xfrm>
          <a:prstGeom prst="straightConnector1">
            <a:avLst/>
          </a:prstGeom>
          <a:ln>
            <a:headEnd type="none" w="med" len="med"/>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4" name="TextBox 3"/>
              <p:cNvSpPr txBox="1"/>
              <p:nvPr/>
            </p:nvSpPr>
            <p:spPr>
              <a:xfrm>
                <a:off x="3117537" y="1612852"/>
                <a:ext cx="43838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prstClr val="black"/>
                              </a:solidFill>
                              <a:latin typeface="Cambria Math" panose="02040503050406030204" pitchFamily="18" charset="0"/>
                            </a:rPr>
                          </m:ctrlPr>
                        </m:accPr>
                        <m:e>
                          <m:r>
                            <a:rPr lang="en-US" i="1" smtClean="0">
                              <a:solidFill>
                                <a:prstClr val="black"/>
                              </a:solidFill>
                              <a:latin typeface="Cambria Math" panose="02040503050406030204" pitchFamily="18" charset="0"/>
                            </a:rPr>
                            <m:t>𝑦</m:t>
                          </m:r>
                        </m:e>
                      </m:acc>
                    </m:oMath>
                  </m:oMathPara>
                </a14:m>
                <a:endParaRPr lang="en-US" dirty="0">
                  <a:solidFill>
                    <a:prstClr val="black"/>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117537" y="1612852"/>
                <a:ext cx="438389" cy="461665"/>
              </a:xfrm>
              <a:prstGeom prst="rect">
                <a:avLst/>
              </a:prstGeom>
              <a:blipFill rotWithShape="0">
                <a:blip r:embed="rId13"/>
                <a:stretch>
                  <a:fillRect l="-4167" t="-2667" r="-15278"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5124232" y="1611479"/>
                <a:ext cx="1068370"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i="1" dirty="0">
                    <a:solidFill>
                      <a:prstClr val="black"/>
                    </a:solidFill>
                    <a:latin typeface="Cambria Math" panose="02040503050406030204" pitchFamily="18" charset="0"/>
                    <a:ea typeface="Cambria Math" panose="02040503050406030204" pitchFamily="18" charset="0"/>
                  </a:rPr>
                  <a:t>L</a:t>
                </a:r>
                <a:r>
                  <a:rPr lang="en-US" dirty="0">
                    <a:solidFill>
                      <a:prstClr val="black"/>
                    </a:solidFill>
                    <a:latin typeface="Cambria Math" panose="02040503050406030204" pitchFamily="18" charset="0"/>
                    <a:ea typeface="Cambria Math" panose="02040503050406030204" pitchFamily="18" charset="0"/>
                  </a:rPr>
                  <a:t>(</a:t>
                </a:r>
                <a14:m>
                  <m:oMath xmlns:m="http://schemas.openxmlformats.org/officeDocument/2006/math">
                    <m:acc>
                      <m:accPr>
                        <m:chr m:val="̂"/>
                        <m:ctrlPr>
                          <a:rPr lang="en-US" i="1" dirty="0" smtClean="0">
                            <a:solidFill>
                              <a:prstClr val="black"/>
                            </a:solidFill>
                            <a:latin typeface="Cambria Math" panose="02040503050406030204" pitchFamily="18" charset="0"/>
                            <a:ea typeface="Cambria Math" panose="02040503050406030204" pitchFamily="18" charset="0"/>
                          </a:rPr>
                        </m:ctrlPr>
                      </m:accPr>
                      <m:e>
                        <m:r>
                          <a:rPr lang="en-US" i="1" dirty="0" smtClean="0">
                            <a:solidFill>
                              <a:prstClr val="black"/>
                            </a:solidFill>
                            <a:latin typeface="Cambria Math" panose="02040503050406030204" pitchFamily="18" charset="0"/>
                            <a:ea typeface="Cambria Math" panose="02040503050406030204" pitchFamily="18" charset="0"/>
                          </a:rPr>
                          <m:t>𝑦</m:t>
                        </m:r>
                        <m:r>
                          <a:rPr lang="en-US" b="0" i="1" dirty="0" smtClean="0">
                            <a:solidFill>
                              <a:prstClr val="black"/>
                            </a:solidFill>
                            <a:latin typeface="Cambria Math" panose="02040503050406030204" pitchFamily="18" charset="0"/>
                            <a:ea typeface="Cambria Math" panose="02040503050406030204" pitchFamily="18" charset="0"/>
                          </a:rPr>
                          <m:t> </m:t>
                        </m:r>
                      </m:e>
                    </m:acc>
                  </m:oMath>
                </a14:m>
                <a:r>
                  <a:rPr lang="en-US" dirty="0">
                    <a:solidFill>
                      <a:prstClr val="black"/>
                    </a:solidFill>
                    <a:latin typeface="Cambria Math" panose="02040503050406030204" pitchFamily="18" charset="0"/>
                    <a:ea typeface="Cambria Math" panose="02040503050406030204" pitchFamily="18" charset="0"/>
                  </a:rPr>
                  <a:t>,y)</a:t>
                </a:r>
              </a:p>
            </p:txBody>
          </p:sp>
        </mc:Choice>
        <mc:Fallback xmlns="">
          <p:sp>
            <p:nvSpPr>
              <p:cNvPr id="55" name="TextBox 54"/>
              <p:cNvSpPr txBox="1">
                <a:spLocks noRot="1" noChangeAspect="1" noMove="1" noResize="1" noEditPoints="1" noAdjustHandles="1" noChangeArrowheads="1" noChangeShapeType="1" noTextEdit="1"/>
              </p:cNvSpPr>
              <p:nvPr/>
            </p:nvSpPr>
            <p:spPr>
              <a:xfrm>
                <a:off x="5124232" y="1611479"/>
                <a:ext cx="1068370" cy="461665"/>
              </a:xfrm>
              <a:prstGeom prst="rect">
                <a:avLst/>
              </a:prstGeom>
              <a:blipFill rotWithShape="0">
                <a:blip r:embed="rId14"/>
                <a:stretch>
                  <a:fillRect l="-7821" t="-7500" r="-13966"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5124473" y="4447356"/>
                <a:ext cx="850682" cy="369332"/>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800" i="1" dirty="0">
                    <a:solidFill>
                      <a:prstClr val="black"/>
                    </a:solidFill>
                    <a:latin typeface="Cambria Math" panose="02040503050406030204" pitchFamily="18" charset="0"/>
                    <a:ea typeface="Cambria Math" panose="02040503050406030204" pitchFamily="18" charset="0"/>
                  </a:rPr>
                  <a:t>L</a:t>
                </a:r>
                <a:r>
                  <a:rPr lang="en-US" sz="1800" dirty="0">
                    <a:solidFill>
                      <a:prstClr val="black"/>
                    </a:solidFill>
                    <a:latin typeface="Cambria Math" panose="02040503050406030204" pitchFamily="18" charset="0"/>
                    <a:ea typeface="Cambria Math" panose="02040503050406030204" pitchFamily="18" charset="0"/>
                  </a:rPr>
                  <a:t>(</a:t>
                </a:r>
                <a14:m>
                  <m:oMath xmlns:m="http://schemas.openxmlformats.org/officeDocument/2006/math">
                    <m:acc>
                      <m:accPr>
                        <m:chr m:val="̂"/>
                        <m:ctrlPr>
                          <a:rPr lang="en-US" sz="1800" i="1" dirty="0" smtClean="0">
                            <a:solidFill>
                              <a:prstClr val="black"/>
                            </a:solidFill>
                            <a:latin typeface="Cambria Math" panose="02040503050406030204" pitchFamily="18" charset="0"/>
                            <a:ea typeface="Cambria Math" panose="02040503050406030204" pitchFamily="18" charset="0"/>
                          </a:rPr>
                        </m:ctrlPr>
                      </m:accPr>
                      <m:e>
                        <m:r>
                          <a:rPr lang="en-US" sz="1800" i="1" dirty="0" smtClean="0">
                            <a:solidFill>
                              <a:prstClr val="black"/>
                            </a:solidFill>
                            <a:latin typeface="Cambria Math" panose="02040503050406030204" pitchFamily="18" charset="0"/>
                            <a:ea typeface="Cambria Math" panose="02040503050406030204" pitchFamily="18" charset="0"/>
                          </a:rPr>
                          <m:t>𝑦</m:t>
                        </m:r>
                      </m:e>
                    </m:acc>
                    <m:r>
                      <a:rPr lang="en-US" sz="1800" b="0" i="1" dirty="0" smtClean="0">
                        <a:solidFill>
                          <a:prstClr val="black"/>
                        </a:solidFill>
                        <a:latin typeface="Cambria Math" panose="02040503050406030204" pitchFamily="18" charset="0"/>
                        <a:ea typeface="Cambria Math" panose="02040503050406030204" pitchFamily="18" charset="0"/>
                      </a:rPr>
                      <m:t> ,</m:t>
                    </m:r>
                  </m:oMath>
                </a14:m>
                <a:r>
                  <a:rPr lang="en-US" sz="1800" dirty="0">
                    <a:solidFill>
                      <a:prstClr val="black"/>
                    </a:solidFill>
                    <a:latin typeface="Cambria Math" panose="02040503050406030204" pitchFamily="18" charset="0"/>
                    <a:ea typeface="Cambria Math" panose="02040503050406030204" pitchFamily="18" charset="0"/>
                  </a:rPr>
                  <a:t>y)</a:t>
                </a:r>
              </a:p>
            </p:txBody>
          </p:sp>
        </mc:Choice>
        <mc:Fallback xmlns="">
          <p:sp>
            <p:nvSpPr>
              <p:cNvPr id="64" name="TextBox 63"/>
              <p:cNvSpPr txBox="1">
                <a:spLocks noRot="1" noChangeAspect="1" noMove="1" noResize="1" noEditPoints="1" noAdjustHandles="1" noChangeArrowheads="1" noChangeShapeType="1" noTextEdit="1"/>
              </p:cNvSpPr>
              <p:nvPr/>
            </p:nvSpPr>
            <p:spPr>
              <a:xfrm>
                <a:off x="5124473" y="4447356"/>
                <a:ext cx="850682" cy="369332"/>
              </a:xfrm>
              <a:prstGeom prst="rect">
                <a:avLst/>
              </a:prstGeom>
              <a:blipFill rotWithShape="0">
                <a:blip r:embed="rId15"/>
                <a:stretch>
                  <a:fillRect l="-6475" t="-11667" r="-5755" b="-25000"/>
                </a:stretch>
              </a:blipFill>
              <a:ln>
                <a:noFill/>
              </a:ln>
            </p:spPr>
            <p:txBody>
              <a:bodyPr/>
              <a:lstStyle/>
              <a:p>
                <a:r>
                  <a:rPr lang="en-US">
                    <a:noFill/>
                  </a:rPr>
                  <a:t> </a:t>
                </a:r>
              </a:p>
            </p:txBody>
          </p:sp>
        </mc:Fallback>
      </mc:AlternateContent>
      <p:graphicFrame>
        <p:nvGraphicFramePr>
          <p:cNvPr id="50" name="Table 49">
            <a:extLst>
              <a:ext uri="{FF2B5EF4-FFF2-40B4-BE49-F238E27FC236}">
                <a16:creationId xmlns:a16="http://schemas.microsoft.com/office/drawing/2014/main" id="{86B82B74-35A1-4B65-A3DA-559B3470BFDB}"/>
              </a:ext>
            </a:extLst>
          </p:cNvPr>
          <p:cNvGraphicFramePr>
            <a:graphicFrameLocks noGrp="1"/>
          </p:cNvGraphicFramePr>
          <p:nvPr>
            <p:extLst>
              <p:ext uri="{D42A27DB-BD31-4B8C-83A1-F6EECF244321}">
                <p14:modId xmlns:p14="http://schemas.microsoft.com/office/powerpoint/2010/main" val="3097324457"/>
              </p:ext>
            </p:extLst>
          </p:nvPr>
        </p:nvGraphicFramePr>
        <p:xfrm>
          <a:off x="7304264" y="1892957"/>
          <a:ext cx="1750403" cy="542892"/>
        </p:xfrm>
        <a:graphic>
          <a:graphicData uri="http://schemas.openxmlformats.org/drawingml/2006/table">
            <a:tbl>
              <a:tblPr firstRow="1" bandRow="1">
                <a:tableStyleId>{2D5ABB26-0587-4C30-8999-92F81FD0307C}</a:tableStyleId>
              </a:tblPr>
              <a:tblGrid>
                <a:gridCol w="1750403">
                  <a:extLst>
                    <a:ext uri="{9D8B030D-6E8A-4147-A177-3AD203B41FA5}">
                      <a16:colId xmlns:a16="http://schemas.microsoft.com/office/drawing/2014/main" val="20000"/>
                    </a:ext>
                  </a:extLst>
                </a:gridCol>
              </a:tblGrid>
              <a:tr h="542892">
                <a:tc>
                  <a:txBody>
                    <a:bodyPr/>
                    <a:lstStyle/>
                    <a:p>
                      <a:r>
                        <a:rPr lang="en-US" sz="1400" dirty="0">
                          <a:latin typeface="Century Schoolbook" charset="0"/>
                          <a:ea typeface="Century Schoolbook" charset="0"/>
                          <a:cs typeface="Century Schoolbook" charset="0"/>
                        </a:rPr>
                        <a:t>e.g., old friend gradient descent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7" name="Picture 6">
            <a:extLst>
              <a:ext uri="{FF2B5EF4-FFF2-40B4-BE49-F238E27FC236}">
                <a16:creationId xmlns:a16="http://schemas.microsoft.com/office/drawing/2014/main" id="{DEAB79CD-5D73-409B-9F16-AE951B420C17}"/>
              </a:ext>
            </a:extLst>
          </p:cNvPr>
          <p:cNvPicPr>
            <a:picLocks noChangeAspect="1"/>
          </p:cNvPicPr>
          <p:nvPr/>
        </p:nvPicPr>
        <p:blipFill>
          <a:blip r:embed="rId16"/>
          <a:stretch>
            <a:fillRect/>
          </a:stretch>
        </p:blipFill>
        <p:spPr>
          <a:xfrm>
            <a:off x="175920" y="2211904"/>
            <a:ext cx="5415563" cy="2235452"/>
          </a:xfrm>
          <a:prstGeom prst="rect">
            <a:avLst/>
          </a:prstGeom>
        </p:spPr>
      </p:pic>
    </p:spTree>
    <p:extLst>
      <p:ext uri="{BB962C8B-B14F-4D97-AF65-F5344CB8AC3E}">
        <p14:creationId xmlns:p14="http://schemas.microsoft.com/office/powerpoint/2010/main" val="3944733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Outline</a:t>
            </a:r>
          </a:p>
        </p:txBody>
      </p:sp>
      <p:sp>
        <p:nvSpPr>
          <p:cNvPr id="12" name="Text Placeholder 11"/>
          <p:cNvSpPr>
            <a:spLocks noGrp="1"/>
          </p:cNvSpPr>
          <p:nvPr>
            <p:ph type="body" sz="quarter" idx="10"/>
          </p:nvPr>
        </p:nvSpPr>
        <p:spPr>
          <a:xfrm>
            <a:off x="572428" y="1013137"/>
            <a:ext cx="3252597" cy="5439178"/>
          </a:xfrm>
        </p:spPr>
        <p:txBody>
          <a:bodyPr>
            <a:normAutofit/>
          </a:bodyPr>
          <a:lstStyle/>
          <a:p>
            <a:pPr marL="342900" indent="-342900">
              <a:buFont typeface="+mj-lt"/>
              <a:buAutoNum type="arabicPeriod"/>
            </a:pPr>
            <a:r>
              <a:rPr lang="en-US" sz="1800" dirty="0">
                <a:solidFill>
                  <a:schemeClr val="bg1">
                    <a:lumMod val="75000"/>
                  </a:schemeClr>
                </a:solidFill>
              </a:rPr>
              <a:t>Conceptual and mathematical background on Machine learning and Deep learning</a:t>
            </a:r>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r>
              <a:rPr lang="en-US" sz="1800" dirty="0"/>
              <a:t>Tools, software libraries, computing resources, and the common hurdles we faced.</a:t>
            </a:r>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r>
              <a:rPr lang="en-US" sz="1800" dirty="0">
                <a:solidFill>
                  <a:schemeClr val="bg1">
                    <a:lumMod val="75000"/>
                  </a:schemeClr>
                </a:solidFill>
              </a:rPr>
              <a:t>Data and Coding</a:t>
            </a:r>
          </a:p>
          <a:p>
            <a:pPr marL="342900" indent="-342900">
              <a:buFont typeface="+mj-lt"/>
              <a:buAutoNum type="arabicPeriod"/>
            </a:pPr>
            <a:endParaRPr lang="en-US" sz="1400" dirty="0"/>
          </a:p>
        </p:txBody>
      </p:sp>
      <p:pic>
        <p:nvPicPr>
          <p:cNvPr id="2" name="Picture 1">
            <a:extLst>
              <a:ext uri="{FF2B5EF4-FFF2-40B4-BE49-F238E27FC236}">
                <a16:creationId xmlns:a16="http://schemas.microsoft.com/office/drawing/2014/main" id="{88544930-0EA2-4173-8C6C-BF5C7920CB30}"/>
              </a:ext>
            </a:extLst>
          </p:cNvPr>
          <p:cNvPicPr>
            <a:picLocks noChangeAspect="1"/>
          </p:cNvPicPr>
          <p:nvPr/>
        </p:nvPicPr>
        <p:blipFill>
          <a:blip r:embed="rId3"/>
          <a:stretch>
            <a:fillRect/>
          </a:stretch>
        </p:blipFill>
        <p:spPr>
          <a:xfrm>
            <a:off x="3952638" y="845712"/>
            <a:ext cx="4829070" cy="1627032"/>
          </a:xfrm>
          <a:prstGeom prst="rect">
            <a:avLst/>
          </a:prstGeom>
        </p:spPr>
      </p:pic>
      <p:pic>
        <p:nvPicPr>
          <p:cNvPr id="6" name="Picture 5">
            <a:extLst>
              <a:ext uri="{FF2B5EF4-FFF2-40B4-BE49-F238E27FC236}">
                <a16:creationId xmlns:a16="http://schemas.microsoft.com/office/drawing/2014/main" id="{7B37056F-4415-4572-9FC1-F6855193836A}"/>
              </a:ext>
            </a:extLst>
          </p:cNvPr>
          <p:cNvPicPr>
            <a:picLocks noChangeAspect="1"/>
          </p:cNvPicPr>
          <p:nvPr/>
        </p:nvPicPr>
        <p:blipFill>
          <a:blip r:embed="rId4"/>
          <a:stretch>
            <a:fillRect/>
          </a:stretch>
        </p:blipFill>
        <p:spPr>
          <a:xfrm>
            <a:off x="4149632" y="2838806"/>
            <a:ext cx="1137143" cy="1444731"/>
          </a:xfrm>
          <a:prstGeom prst="rect">
            <a:avLst/>
          </a:prstGeom>
        </p:spPr>
      </p:pic>
      <p:pic>
        <p:nvPicPr>
          <p:cNvPr id="7" name="Picture 6">
            <a:extLst>
              <a:ext uri="{FF2B5EF4-FFF2-40B4-BE49-F238E27FC236}">
                <a16:creationId xmlns:a16="http://schemas.microsoft.com/office/drawing/2014/main" id="{BC046620-79F9-44EE-B319-70F4E292AF32}"/>
              </a:ext>
            </a:extLst>
          </p:cNvPr>
          <p:cNvPicPr>
            <a:picLocks noChangeAspect="1"/>
          </p:cNvPicPr>
          <p:nvPr/>
        </p:nvPicPr>
        <p:blipFill>
          <a:blip r:embed="rId5"/>
          <a:stretch>
            <a:fillRect/>
          </a:stretch>
        </p:blipFill>
        <p:spPr>
          <a:xfrm>
            <a:off x="5611382" y="2814588"/>
            <a:ext cx="1187450" cy="1444731"/>
          </a:xfrm>
          <a:prstGeom prst="rect">
            <a:avLst/>
          </a:prstGeom>
        </p:spPr>
      </p:pic>
      <p:pic>
        <p:nvPicPr>
          <p:cNvPr id="8" name="Picture 7">
            <a:extLst>
              <a:ext uri="{FF2B5EF4-FFF2-40B4-BE49-F238E27FC236}">
                <a16:creationId xmlns:a16="http://schemas.microsoft.com/office/drawing/2014/main" id="{55A4C947-DB73-4D0D-871B-8FEF2E16F79A}"/>
              </a:ext>
            </a:extLst>
          </p:cNvPr>
          <p:cNvPicPr>
            <a:picLocks noChangeAspect="1"/>
          </p:cNvPicPr>
          <p:nvPr/>
        </p:nvPicPr>
        <p:blipFill>
          <a:blip r:embed="rId6"/>
          <a:stretch>
            <a:fillRect/>
          </a:stretch>
        </p:blipFill>
        <p:spPr>
          <a:xfrm>
            <a:off x="4180348" y="4601163"/>
            <a:ext cx="2186825" cy="2082690"/>
          </a:xfrm>
          <a:prstGeom prst="rect">
            <a:avLst/>
          </a:prstGeom>
        </p:spPr>
      </p:pic>
    </p:spTree>
    <p:extLst>
      <p:ext uri="{BB962C8B-B14F-4D97-AF65-F5344CB8AC3E}">
        <p14:creationId xmlns:p14="http://schemas.microsoft.com/office/powerpoint/2010/main" val="75865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Practical Tools and Requirement: common open-source libraries</a:t>
            </a:r>
          </a:p>
        </p:txBody>
      </p:sp>
      <p:sp>
        <p:nvSpPr>
          <p:cNvPr id="3" name="Text Placeholder 2">
            <a:extLst>
              <a:ext uri="{FF2B5EF4-FFF2-40B4-BE49-F238E27FC236}">
                <a16:creationId xmlns:a16="http://schemas.microsoft.com/office/drawing/2014/main" id="{5D2F3217-ADD9-449B-AD56-AC8C54D321F9}"/>
              </a:ext>
            </a:extLst>
          </p:cNvPr>
          <p:cNvSpPr>
            <a:spLocks noGrp="1"/>
          </p:cNvSpPr>
          <p:nvPr>
            <p:ph type="body" sz="quarter" idx="11"/>
          </p:nvPr>
        </p:nvSpPr>
        <p:spPr>
          <a:xfrm>
            <a:off x="570113" y="1209477"/>
            <a:ext cx="8169850" cy="1438030"/>
          </a:xfrm>
        </p:spPr>
        <p:txBody>
          <a:bodyPr>
            <a:normAutofit/>
          </a:bodyPr>
          <a:lstStyle/>
          <a:p>
            <a:r>
              <a:rPr lang="en-US" sz="1400" dirty="0"/>
              <a:t>Fortunately, a lot of the mathematical background is abstracted away. Nowadays, even the various programming steps are abstracted away. Using common coding libraries, we can just “plug and chug”. </a:t>
            </a:r>
          </a:p>
          <a:p>
            <a:r>
              <a:rPr lang="en-US" sz="1400" dirty="0"/>
              <a:t>The two most popular open source libraries are: Tensorflow (Google), Pytorch (Facebook), </a:t>
            </a:r>
          </a:p>
          <a:p>
            <a:r>
              <a:rPr lang="en-US" sz="1400" dirty="0"/>
              <a:t>Popular Python Interface to these libraries are Keras (Tensorflow), and Detectron2 (Pytorch). </a:t>
            </a:r>
          </a:p>
        </p:txBody>
      </p:sp>
      <p:pic>
        <p:nvPicPr>
          <p:cNvPr id="4" name="Picture 3">
            <a:extLst>
              <a:ext uri="{FF2B5EF4-FFF2-40B4-BE49-F238E27FC236}">
                <a16:creationId xmlns:a16="http://schemas.microsoft.com/office/drawing/2014/main" id="{70C5AA27-84F3-423B-A1E1-9B46FA110BD4}"/>
              </a:ext>
            </a:extLst>
          </p:cNvPr>
          <p:cNvPicPr>
            <a:picLocks noChangeAspect="1"/>
          </p:cNvPicPr>
          <p:nvPr/>
        </p:nvPicPr>
        <p:blipFill>
          <a:blip r:embed="rId3"/>
          <a:stretch>
            <a:fillRect/>
          </a:stretch>
        </p:blipFill>
        <p:spPr>
          <a:xfrm>
            <a:off x="3347807" y="2809911"/>
            <a:ext cx="1709262" cy="2171604"/>
          </a:xfrm>
          <a:prstGeom prst="rect">
            <a:avLst/>
          </a:prstGeom>
        </p:spPr>
      </p:pic>
      <p:pic>
        <p:nvPicPr>
          <p:cNvPr id="5" name="Picture 4">
            <a:extLst>
              <a:ext uri="{FF2B5EF4-FFF2-40B4-BE49-F238E27FC236}">
                <a16:creationId xmlns:a16="http://schemas.microsoft.com/office/drawing/2014/main" id="{597C67A4-8824-493C-99E9-163F807BB5A3}"/>
              </a:ext>
            </a:extLst>
          </p:cNvPr>
          <p:cNvPicPr>
            <a:picLocks noChangeAspect="1"/>
          </p:cNvPicPr>
          <p:nvPr/>
        </p:nvPicPr>
        <p:blipFill>
          <a:blip r:embed="rId4"/>
          <a:stretch>
            <a:fillRect/>
          </a:stretch>
        </p:blipFill>
        <p:spPr>
          <a:xfrm>
            <a:off x="5964298" y="2769021"/>
            <a:ext cx="1818489" cy="2212494"/>
          </a:xfrm>
          <a:prstGeom prst="rect">
            <a:avLst/>
          </a:prstGeom>
        </p:spPr>
      </p:pic>
      <p:pic>
        <p:nvPicPr>
          <p:cNvPr id="6" name="Picture 5">
            <a:extLst>
              <a:ext uri="{FF2B5EF4-FFF2-40B4-BE49-F238E27FC236}">
                <a16:creationId xmlns:a16="http://schemas.microsoft.com/office/drawing/2014/main" id="{90BC545C-C489-4AC9-92D6-6B7D82B4B27F}"/>
              </a:ext>
            </a:extLst>
          </p:cNvPr>
          <p:cNvPicPr>
            <a:picLocks noChangeAspect="1"/>
          </p:cNvPicPr>
          <p:nvPr/>
        </p:nvPicPr>
        <p:blipFill>
          <a:blip r:embed="rId5"/>
          <a:stretch>
            <a:fillRect/>
          </a:stretch>
        </p:blipFill>
        <p:spPr>
          <a:xfrm>
            <a:off x="5631873" y="5399431"/>
            <a:ext cx="2704419" cy="498183"/>
          </a:xfrm>
          <a:prstGeom prst="rect">
            <a:avLst/>
          </a:prstGeom>
        </p:spPr>
      </p:pic>
      <p:pic>
        <p:nvPicPr>
          <p:cNvPr id="7" name="Picture 6">
            <a:extLst>
              <a:ext uri="{FF2B5EF4-FFF2-40B4-BE49-F238E27FC236}">
                <a16:creationId xmlns:a16="http://schemas.microsoft.com/office/drawing/2014/main" id="{4D975700-3AD4-4911-9B2F-98C4EFFD3277}"/>
              </a:ext>
            </a:extLst>
          </p:cNvPr>
          <p:cNvPicPr>
            <a:picLocks noChangeAspect="1"/>
          </p:cNvPicPr>
          <p:nvPr/>
        </p:nvPicPr>
        <p:blipFill>
          <a:blip r:embed="rId6"/>
          <a:stretch>
            <a:fillRect/>
          </a:stretch>
        </p:blipFill>
        <p:spPr>
          <a:xfrm>
            <a:off x="3186012" y="5318629"/>
            <a:ext cx="2032852" cy="659785"/>
          </a:xfrm>
          <a:prstGeom prst="rect">
            <a:avLst/>
          </a:prstGeom>
        </p:spPr>
      </p:pic>
      <p:sp>
        <p:nvSpPr>
          <p:cNvPr id="2" name="TextBox 1">
            <a:extLst>
              <a:ext uri="{FF2B5EF4-FFF2-40B4-BE49-F238E27FC236}">
                <a16:creationId xmlns:a16="http://schemas.microsoft.com/office/drawing/2014/main" id="{BD27E98A-B488-4078-BA74-CB11F8C01778}"/>
              </a:ext>
            </a:extLst>
          </p:cNvPr>
          <p:cNvSpPr txBox="1"/>
          <p:nvPr/>
        </p:nvSpPr>
        <p:spPr>
          <a:xfrm>
            <a:off x="497377" y="3664880"/>
            <a:ext cx="2032852" cy="646331"/>
          </a:xfrm>
          <a:prstGeom prst="rect">
            <a:avLst/>
          </a:prstGeom>
          <a:noFill/>
        </p:spPr>
        <p:txBody>
          <a:bodyPr wrap="square" rtlCol="0">
            <a:spAutoFit/>
          </a:bodyPr>
          <a:lstStyle/>
          <a:p>
            <a:pPr algn="ctr"/>
            <a:r>
              <a:rPr lang="en-US" sz="1200" dirty="0"/>
              <a:t>“Nuts and bolts,</a:t>
            </a:r>
          </a:p>
          <a:p>
            <a:pPr algn="ctr"/>
            <a:r>
              <a:rPr lang="en-US" sz="1200" dirty="0"/>
              <a:t>Wrenches, Transistors, capacitors”</a:t>
            </a:r>
          </a:p>
        </p:txBody>
      </p:sp>
      <p:sp>
        <p:nvSpPr>
          <p:cNvPr id="9" name="TextBox 8">
            <a:extLst>
              <a:ext uri="{FF2B5EF4-FFF2-40B4-BE49-F238E27FC236}">
                <a16:creationId xmlns:a16="http://schemas.microsoft.com/office/drawing/2014/main" id="{3D4DAFC9-063C-4B60-BB89-C12E02A60F18}"/>
              </a:ext>
            </a:extLst>
          </p:cNvPr>
          <p:cNvSpPr txBox="1"/>
          <p:nvPr/>
        </p:nvSpPr>
        <p:spPr>
          <a:xfrm>
            <a:off x="570113" y="5435949"/>
            <a:ext cx="2032852" cy="461665"/>
          </a:xfrm>
          <a:prstGeom prst="rect">
            <a:avLst/>
          </a:prstGeom>
          <a:noFill/>
        </p:spPr>
        <p:txBody>
          <a:bodyPr wrap="square" rtlCol="0">
            <a:spAutoFit/>
          </a:bodyPr>
          <a:lstStyle/>
          <a:p>
            <a:pPr algn="ctr"/>
            <a:r>
              <a:rPr lang="en-US" sz="1200" dirty="0"/>
              <a:t>“Pre-configured package of GPUs, SSDs”</a:t>
            </a:r>
          </a:p>
        </p:txBody>
      </p:sp>
      <p:sp>
        <p:nvSpPr>
          <p:cNvPr id="8" name="Left Brace 7">
            <a:extLst>
              <a:ext uri="{FF2B5EF4-FFF2-40B4-BE49-F238E27FC236}">
                <a16:creationId xmlns:a16="http://schemas.microsoft.com/office/drawing/2014/main" id="{CD3BE701-1386-40C4-8619-51175656D2E9}"/>
              </a:ext>
            </a:extLst>
          </p:cNvPr>
          <p:cNvSpPr/>
          <p:nvPr/>
        </p:nvSpPr>
        <p:spPr>
          <a:xfrm>
            <a:off x="2607517" y="2996899"/>
            <a:ext cx="385749" cy="17976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D6CB2189-B21B-41EA-9F93-7A5506DF4B0D}"/>
              </a:ext>
            </a:extLst>
          </p:cNvPr>
          <p:cNvSpPr/>
          <p:nvPr/>
        </p:nvSpPr>
        <p:spPr>
          <a:xfrm>
            <a:off x="2602965" y="5265379"/>
            <a:ext cx="385749" cy="76628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469F5C05-98B4-4D71-97A1-461805081A1F}"/>
              </a:ext>
            </a:extLst>
          </p:cNvPr>
          <p:cNvSpPr txBox="1"/>
          <p:nvPr/>
        </p:nvSpPr>
        <p:spPr>
          <a:xfrm>
            <a:off x="862445" y="2750743"/>
            <a:ext cx="1578133" cy="646331"/>
          </a:xfrm>
          <a:prstGeom prst="rect">
            <a:avLst/>
          </a:prstGeom>
          <a:noFill/>
        </p:spPr>
        <p:txBody>
          <a:bodyPr wrap="square" rtlCol="0">
            <a:spAutoFit/>
          </a:bodyPr>
          <a:lstStyle/>
          <a:p>
            <a:r>
              <a:rPr lang="en-US" sz="1200" dirty="0"/>
              <a:t>Continuing the engineering to physics analogy</a:t>
            </a:r>
          </a:p>
        </p:txBody>
      </p:sp>
      <p:cxnSp>
        <p:nvCxnSpPr>
          <p:cNvPr id="14" name="Straight Arrow Connector 13">
            <a:extLst>
              <a:ext uri="{FF2B5EF4-FFF2-40B4-BE49-F238E27FC236}">
                <a16:creationId xmlns:a16="http://schemas.microsoft.com/office/drawing/2014/main" id="{EB351B8B-0315-44E3-A62E-CF68817D6ECC}"/>
              </a:ext>
            </a:extLst>
          </p:cNvPr>
          <p:cNvCxnSpPr>
            <a:cxnSpLocks/>
          </p:cNvCxnSpPr>
          <p:nvPr/>
        </p:nvCxnSpPr>
        <p:spPr>
          <a:xfrm>
            <a:off x="1567120" y="3460927"/>
            <a:ext cx="0" cy="251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19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Outline</a:t>
            </a:r>
          </a:p>
        </p:txBody>
      </p:sp>
      <p:sp>
        <p:nvSpPr>
          <p:cNvPr id="12" name="Text Placeholder 11"/>
          <p:cNvSpPr>
            <a:spLocks noGrp="1"/>
          </p:cNvSpPr>
          <p:nvPr>
            <p:ph type="body" sz="quarter" idx="10"/>
          </p:nvPr>
        </p:nvSpPr>
        <p:spPr>
          <a:xfrm>
            <a:off x="572428" y="1013137"/>
            <a:ext cx="3252597" cy="5439178"/>
          </a:xfrm>
        </p:spPr>
        <p:txBody>
          <a:bodyPr>
            <a:normAutofit/>
          </a:bodyPr>
          <a:lstStyle/>
          <a:p>
            <a:pPr marL="342900" indent="-342900">
              <a:buFont typeface="+mj-lt"/>
              <a:buAutoNum type="arabicPeriod"/>
            </a:pPr>
            <a:r>
              <a:rPr lang="en-US" sz="1800" dirty="0">
                <a:solidFill>
                  <a:schemeClr val="bg1">
                    <a:lumMod val="75000"/>
                  </a:schemeClr>
                </a:solidFill>
              </a:rPr>
              <a:t>Conceptual and mathematical background on Machine learning and Deep learning</a:t>
            </a:r>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r>
              <a:rPr lang="en-US" sz="1800" dirty="0">
                <a:solidFill>
                  <a:schemeClr val="bg1">
                    <a:lumMod val="75000"/>
                  </a:schemeClr>
                </a:solidFill>
              </a:rPr>
              <a:t>Tools, software libraries, computing resources, and the common hurdles we faced.</a:t>
            </a:r>
            <a:endParaRPr lang="en-US" sz="1800" dirty="0"/>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r>
              <a:rPr lang="en-US" sz="1800" dirty="0"/>
              <a:t>Data and Modeling</a:t>
            </a:r>
          </a:p>
          <a:p>
            <a:pPr marL="342900" indent="-342900">
              <a:buFont typeface="+mj-lt"/>
              <a:buAutoNum type="arabicPeriod"/>
            </a:pPr>
            <a:endParaRPr lang="en-US" sz="1400" dirty="0"/>
          </a:p>
        </p:txBody>
      </p:sp>
      <p:pic>
        <p:nvPicPr>
          <p:cNvPr id="2" name="Picture 1">
            <a:extLst>
              <a:ext uri="{FF2B5EF4-FFF2-40B4-BE49-F238E27FC236}">
                <a16:creationId xmlns:a16="http://schemas.microsoft.com/office/drawing/2014/main" id="{88544930-0EA2-4173-8C6C-BF5C7920CB30}"/>
              </a:ext>
            </a:extLst>
          </p:cNvPr>
          <p:cNvPicPr>
            <a:picLocks noChangeAspect="1"/>
          </p:cNvPicPr>
          <p:nvPr/>
        </p:nvPicPr>
        <p:blipFill>
          <a:blip r:embed="rId3"/>
          <a:stretch>
            <a:fillRect/>
          </a:stretch>
        </p:blipFill>
        <p:spPr>
          <a:xfrm>
            <a:off x="3952638" y="845712"/>
            <a:ext cx="4829070" cy="1627032"/>
          </a:xfrm>
          <a:prstGeom prst="rect">
            <a:avLst/>
          </a:prstGeom>
        </p:spPr>
      </p:pic>
      <p:pic>
        <p:nvPicPr>
          <p:cNvPr id="6" name="Picture 5">
            <a:extLst>
              <a:ext uri="{FF2B5EF4-FFF2-40B4-BE49-F238E27FC236}">
                <a16:creationId xmlns:a16="http://schemas.microsoft.com/office/drawing/2014/main" id="{7B37056F-4415-4572-9FC1-F6855193836A}"/>
              </a:ext>
            </a:extLst>
          </p:cNvPr>
          <p:cNvPicPr>
            <a:picLocks noChangeAspect="1"/>
          </p:cNvPicPr>
          <p:nvPr/>
        </p:nvPicPr>
        <p:blipFill>
          <a:blip r:embed="rId4"/>
          <a:stretch>
            <a:fillRect/>
          </a:stretch>
        </p:blipFill>
        <p:spPr>
          <a:xfrm>
            <a:off x="4149632" y="2838806"/>
            <a:ext cx="1137143" cy="1444731"/>
          </a:xfrm>
          <a:prstGeom prst="rect">
            <a:avLst/>
          </a:prstGeom>
        </p:spPr>
      </p:pic>
      <p:pic>
        <p:nvPicPr>
          <p:cNvPr id="7" name="Picture 6">
            <a:extLst>
              <a:ext uri="{FF2B5EF4-FFF2-40B4-BE49-F238E27FC236}">
                <a16:creationId xmlns:a16="http://schemas.microsoft.com/office/drawing/2014/main" id="{BC046620-79F9-44EE-B319-70F4E292AF32}"/>
              </a:ext>
            </a:extLst>
          </p:cNvPr>
          <p:cNvPicPr>
            <a:picLocks noChangeAspect="1"/>
          </p:cNvPicPr>
          <p:nvPr/>
        </p:nvPicPr>
        <p:blipFill>
          <a:blip r:embed="rId5"/>
          <a:stretch>
            <a:fillRect/>
          </a:stretch>
        </p:blipFill>
        <p:spPr>
          <a:xfrm>
            <a:off x="5611382" y="2814588"/>
            <a:ext cx="1187450" cy="1444731"/>
          </a:xfrm>
          <a:prstGeom prst="rect">
            <a:avLst/>
          </a:prstGeom>
        </p:spPr>
      </p:pic>
      <p:pic>
        <p:nvPicPr>
          <p:cNvPr id="8" name="Picture 7">
            <a:extLst>
              <a:ext uri="{FF2B5EF4-FFF2-40B4-BE49-F238E27FC236}">
                <a16:creationId xmlns:a16="http://schemas.microsoft.com/office/drawing/2014/main" id="{55A4C947-DB73-4D0D-871B-8FEF2E16F79A}"/>
              </a:ext>
            </a:extLst>
          </p:cNvPr>
          <p:cNvPicPr>
            <a:picLocks noChangeAspect="1"/>
          </p:cNvPicPr>
          <p:nvPr/>
        </p:nvPicPr>
        <p:blipFill>
          <a:blip r:embed="rId6"/>
          <a:stretch>
            <a:fillRect/>
          </a:stretch>
        </p:blipFill>
        <p:spPr>
          <a:xfrm>
            <a:off x="4180348" y="4601163"/>
            <a:ext cx="2186825" cy="2082690"/>
          </a:xfrm>
          <a:prstGeom prst="rect">
            <a:avLst/>
          </a:prstGeom>
        </p:spPr>
      </p:pic>
    </p:spTree>
    <p:extLst>
      <p:ext uri="{BB962C8B-B14F-4D97-AF65-F5344CB8AC3E}">
        <p14:creationId xmlns:p14="http://schemas.microsoft.com/office/powerpoint/2010/main" val="1532632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Dataset: overhead aircraft images – CosmiQ Works</a:t>
            </a:r>
          </a:p>
        </p:txBody>
      </p:sp>
      <p:sp>
        <p:nvSpPr>
          <p:cNvPr id="3" name="Text Placeholder 2">
            <a:extLst>
              <a:ext uri="{FF2B5EF4-FFF2-40B4-BE49-F238E27FC236}">
                <a16:creationId xmlns:a16="http://schemas.microsoft.com/office/drawing/2014/main" id="{5D2F3217-ADD9-449B-AD56-AC8C54D321F9}"/>
              </a:ext>
            </a:extLst>
          </p:cNvPr>
          <p:cNvSpPr>
            <a:spLocks noGrp="1"/>
          </p:cNvSpPr>
          <p:nvPr>
            <p:ph type="body" sz="quarter" idx="11"/>
          </p:nvPr>
        </p:nvSpPr>
        <p:spPr>
          <a:xfrm>
            <a:off x="570113" y="902081"/>
            <a:ext cx="8169850" cy="1438030"/>
          </a:xfrm>
        </p:spPr>
        <p:txBody>
          <a:bodyPr>
            <a:normAutofit/>
          </a:bodyPr>
          <a:lstStyle/>
          <a:p>
            <a:r>
              <a:rPr lang="en-US" sz="1400" dirty="0"/>
              <a:t>Largest openly-available high resolution dataset</a:t>
            </a:r>
          </a:p>
          <a:p>
            <a:r>
              <a:rPr lang="en-US" sz="1400" dirty="0"/>
              <a:t>253 Maxar WorldView-3 satellite scenes, 112 locations, 2142 km</a:t>
            </a:r>
            <a:r>
              <a:rPr lang="en-US" sz="1400" baseline="30000" dirty="0"/>
              <a:t>2</a:t>
            </a:r>
            <a:r>
              <a:rPr lang="en-US" sz="1400" dirty="0"/>
              <a:t>, and 14,700 hand-annotated aircrafts. </a:t>
            </a:r>
          </a:p>
          <a:p>
            <a:r>
              <a:rPr lang="en-US" sz="1400" dirty="0"/>
              <a:t>50,000 synthetic satellite images, 630,000 aircraft annotations. </a:t>
            </a:r>
          </a:p>
        </p:txBody>
      </p:sp>
      <p:sp>
        <p:nvSpPr>
          <p:cNvPr id="4" name="TextBox 3">
            <a:extLst>
              <a:ext uri="{FF2B5EF4-FFF2-40B4-BE49-F238E27FC236}">
                <a16:creationId xmlns:a16="http://schemas.microsoft.com/office/drawing/2014/main" id="{7810DFD1-056B-4B9C-87EE-3107D48839A6}"/>
              </a:ext>
            </a:extLst>
          </p:cNvPr>
          <p:cNvSpPr txBox="1"/>
          <p:nvPr/>
        </p:nvSpPr>
        <p:spPr>
          <a:xfrm>
            <a:off x="6795200" y="455805"/>
            <a:ext cx="1944763" cy="523220"/>
          </a:xfrm>
          <a:prstGeom prst="rect">
            <a:avLst/>
          </a:prstGeom>
          <a:noFill/>
        </p:spPr>
        <p:txBody>
          <a:bodyPr wrap="none" rtlCol="0">
            <a:spAutoFit/>
          </a:bodyPr>
          <a:lstStyle/>
          <a:p>
            <a:r>
              <a:rPr lang="en-US" sz="1400" dirty="0"/>
              <a:t>Shermeyer et al. 2020</a:t>
            </a:r>
          </a:p>
          <a:p>
            <a:r>
              <a:rPr lang="en-US" sz="1400" dirty="0"/>
              <a:t>arXiv:2006.02963</a:t>
            </a:r>
          </a:p>
        </p:txBody>
      </p:sp>
      <p:pic>
        <p:nvPicPr>
          <p:cNvPr id="5" name="Picture 4">
            <a:extLst>
              <a:ext uri="{FF2B5EF4-FFF2-40B4-BE49-F238E27FC236}">
                <a16:creationId xmlns:a16="http://schemas.microsoft.com/office/drawing/2014/main" id="{407CA816-E646-4E2E-9F96-AB4B63C69B56}"/>
              </a:ext>
            </a:extLst>
          </p:cNvPr>
          <p:cNvPicPr>
            <a:picLocks noChangeAspect="1"/>
          </p:cNvPicPr>
          <p:nvPr/>
        </p:nvPicPr>
        <p:blipFill>
          <a:blip r:embed="rId3"/>
          <a:stretch>
            <a:fillRect/>
          </a:stretch>
        </p:blipFill>
        <p:spPr>
          <a:xfrm>
            <a:off x="687961" y="1944007"/>
            <a:ext cx="7178224" cy="4783092"/>
          </a:xfrm>
          <a:prstGeom prst="rect">
            <a:avLst/>
          </a:prstGeom>
        </p:spPr>
      </p:pic>
    </p:spTree>
    <p:extLst>
      <p:ext uri="{BB962C8B-B14F-4D97-AF65-F5344CB8AC3E}">
        <p14:creationId xmlns:p14="http://schemas.microsoft.com/office/powerpoint/2010/main" val="2727550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A34D16-D436-4C89-B7E1-A85A5516F1EB}"/>
              </a:ext>
            </a:extLst>
          </p:cNvPr>
          <p:cNvPicPr>
            <a:picLocks noChangeAspect="1"/>
          </p:cNvPicPr>
          <p:nvPr/>
        </p:nvPicPr>
        <p:blipFill>
          <a:blip r:embed="rId3"/>
          <a:stretch>
            <a:fillRect/>
          </a:stretch>
        </p:blipFill>
        <p:spPr>
          <a:xfrm>
            <a:off x="442660" y="1455947"/>
            <a:ext cx="3262330" cy="5202356"/>
          </a:xfrm>
          <a:prstGeom prst="rect">
            <a:avLst/>
          </a:prstGeom>
        </p:spPr>
      </p:pic>
      <p:sp>
        <p:nvSpPr>
          <p:cNvPr id="12" name="Title 11"/>
          <p:cNvSpPr>
            <a:spLocks noGrp="1"/>
          </p:cNvSpPr>
          <p:nvPr>
            <p:ph type="title"/>
          </p:nvPr>
        </p:nvSpPr>
        <p:spPr/>
        <p:txBody>
          <a:bodyPr/>
          <a:lstStyle/>
          <a:p>
            <a:r>
              <a:rPr lang="en-US" dirty="0"/>
              <a:t>Dataset: Features and Annotations</a:t>
            </a:r>
          </a:p>
        </p:txBody>
      </p:sp>
      <p:sp>
        <p:nvSpPr>
          <p:cNvPr id="3" name="Text Placeholder 2">
            <a:extLst>
              <a:ext uri="{FF2B5EF4-FFF2-40B4-BE49-F238E27FC236}">
                <a16:creationId xmlns:a16="http://schemas.microsoft.com/office/drawing/2014/main" id="{5D2F3217-ADD9-449B-AD56-AC8C54D321F9}"/>
              </a:ext>
            </a:extLst>
          </p:cNvPr>
          <p:cNvSpPr>
            <a:spLocks noGrp="1"/>
          </p:cNvSpPr>
          <p:nvPr>
            <p:ph type="body" sz="quarter" idx="11"/>
          </p:nvPr>
        </p:nvSpPr>
        <p:spPr>
          <a:xfrm>
            <a:off x="339947" y="880068"/>
            <a:ext cx="8169850" cy="1438030"/>
          </a:xfrm>
        </p:spPr>
        <p:txBody>
          <a:bodyPr>
            <a:normAutofit/>
          </a:bodyPr>
          <a:lstStyle/>
          <a:p>
            <a:r>
              <a:rPr lang="en-US" sz="1400" dirty="0"/>
              <a:t>5 Features, 10 attributes, 33 sub-attributes</a:t>
            </a:r>
          </a:p>
          <a:p>
            <a:r>
              <a:rPr lang="en-US" sz="1400" dirty="0"/>
              <a:t>Labeled data = bottleneck for most problems.</a:t>
            </a:r>
          </a:p>
        </p:txBody>
      </p:sp>
      <p:pic>
        <p:nvPicPr>
          <p:cNvPr id="6" name="Picture 5">
            <a:extLst>
              <a:ext uri="{FF2B5EF4-FFF2-40B4-BE49-F238E27FC236}">
                <a16:creationId xmlns:a16="http://schemas.microsoft.com/office/drawing/2014/main" id="{3B3EE44A-FA13-42DE-8C7C-276550F36E01}"/>
              </a:ext>
            </a:extLst>
          </p:cNvPr>
          <p:cNvPicPr>
            <a:picLocks noChangeAspect="1"/>
          </p:cNvPicPr>
          <p:nvPr/>
        </p:nvPicPr>
        <p:blipFill>
          <a:blip r:embed="rId4"/>
          <a:stretch>
            <a:fillRect/>
          </a:stretch>
        </p:blipFill>
        <p:spPr>
          <a:xfrm>
            <a:off x="4098538" y="1218219"/>
            <a:ext cx="4684198" cy="1216567"/>
          </a:xfrm>
          <a:prstGeom prst="rect">
            <a:avLst/>
          </a:prstGeom>
        </p:spPr>
      </p:pic>
      <p:sp>
        <p:nvSpPr>
          <p:cNvPr id="7" name="TextBox 6">
            <a:extLst>
              <a:ext uri="{FF2B5EF4-FFF2-40B4-BE49-F238E27FC236}">
                <a16:creationId xmlns:a16="http://schemas.microsoft.com/office/drawing/2014/main" id="{B1CE7939-F45A-4893-BD2E-6EA36DE31693}"/>
              </a:ext>
            </a:extLst>
          </p:cNvPr>
          <p:cNvSpPr txBox="1"/>
          <p:nvPr/>
        </p:nvSpPr>
        <p:spPr>
          <a:xfrm>
            <a:off x="5807451" y="912903"/>
            <a:ext cx="1266372"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t>Engine Types</a:t>
            </a:r>
          </a:p>
        </p:txBody>
      </p:sp>
      <p:grpSp>
        <p:nvGrpSpPr>
          <p:cNvPr id="14" name="Group 13">
            <a:extLst>
              <a:ext uri="{FF2B5EF4-FFF2-40B4-BE49-F238E27FC236}">
                <a16:creationId xmlns:a16="http://schemas.microsoft.com/office/drawing/2014/main" id="{C39BA798-EACD-4591-8F8D-058BB7C6C3BE}"/>
              </a:ext>
            </a:extLst>
          </p:cNvPr>
          <p:cNvGrpSpPr/>
          <p:nvPr/>
        </p:nvGrpSpPr>
        <p:grpSpPr>
          <a:xfrm>
            <a:off x="4137480" y="2331948"/>
            <a:ext cx="4602483" cy="500048"/>
            <a:chOff x="4137480" y="2765699"/>
            <a:chExt cx="4602483" cy="500048"/>
          </a:xfrm>
        </p:grpSpPr>
        <p:sp>
          <p:nvSpPr>
            <p:cNvPr id="9" name="TextBox 8">
              <a:extLst>
                <a:ext uri="{FF2B5EF4-FFF2-40B4-BE49-F238E27FC236}">
                  <a16:creationId xmlns:a16="http://schemas.microsoft.com/office/drawing/2014/main" id="{E1E6F026-4AF5-4BF4-BA17-BAFDA33167F2}"/>
                </a:ext>
              </a:extLst>
            </p:cNvPr>
            <p:cNvSpPr txBox="1"/>
            <p:nvPr/>
          </p:nvSpPr>
          <p:spPr>
            <a:xfrm>
              <a:off x="4137480" y="2788275"/>
              <a:ext cx="1243414" cy="461665"/>
            </a:xfrm>
            <a:prstGeom prst="rect">
              <a:avLst/>
            </a:prstGeom>
            <a:noFill/>
          </p:spPr>
          <p:txBody>
            <a:bodyPr wrap="square" rtlCol="0">
              <a:spAutoFit/>
            </a:bodyPr>
            <a:lstStyle/>
            <a:p>
              <a:r>
                <a:rPr lang="en-US" sz="1200" dirty="0"/>
                <a:t>Single engine propeller</a:t>
              </a:r>
            </a:p>
          </p:txBody>
        </p:sp>
        <p:sp>
          <p:nvSpPr>
            <p:cNvPr id="10" name="TextBox 9">
              <a:extLst>
                <a:ext uri="{FF2B5EF4-FFF2-40B4-BE49-F238E27FC236}">
                  <a16:creationId xmlns:a16="http://schemas.microsoft.com/office/drawing/2014/main" id="{812F927F-5702-4AC0-8878-482E446177C3}"/>
                </a:ext>
              </a:extLst>
            </p:cNvPr>
            <p:cNvSpPr txBox="1"/>
            <p:nvPr/>
          </p:nvSpPr>
          <p:spPr>
            <a:xfrm>
              <a:off x="5302074" y="2804082"/>
              <a:ext cx="1122172" cy="461665"/>
            </a:xfrm>
            <a:prstGeom prst="rect">
              <a:avLst/>
            </a:prstGeom>
            <a:noFill/>
          </p:spPr>
          <p:txBody>
            <a:bodyPr wrap="square" rtlCol="0">
              <a:spAutoFit/>
            </a:bodyPr>
            <a:lstStyle/>
            <a:p>
              <a:r>
                <a:rPr lang="en-US" sz="1200" dirty="0"/>
                <a:t>Two engine propeller</a:t>
              </a:r>
            </a:p>
          </p:txBody>
        </p:sp>
        <p:sp>
          <p:nvSpPr>
            <p:cNvPr id="11" name="TextBox 10">
              <a:extLst>
                <a:ext uri="{FF2B5EF4-FFF2-40B4-BE49-F238E27FC236}">
                  <a16:creationId xmlns:a16="http://schemas.microsoft.com/office/drawing/2014/main" id="{38230463-54F7-4AA6-9C74-3BC4AAAC6076}"/>
                </a:ext>
              </a:extLst>
            </p:cNvPr>
            <p:cNvSpPr txBox="1"/>
            <p:nvPr/>
          </p:nvSpPr>
          <p:spPr>
            <a:xfrm>
              <a:off x="6424246" y="2765699"/>
              <a:ext cx="1122172" cy="461665"/>
            </a:xfrm>
            <a:prstGeom prst="rect">
              <a:avLst/>
            </a:prstGeom>
            <a:noFill/>
          </p:spPr>
          <p:txBody>
            <a:bodyPr wrap="square" rtlCol="0">
              <a:spAutoFit/>
            </a:bodyPr>
            <a:lstStyle/>
            <a:p>
              <a:r>
                <a:rPr lang="en-US" sz="1200" dirty="0"/>
                <a:t>Three engine jet</a:t>
              </a:r>
            </a:p>
          </p:txBody>
        </p:sp>
        <p:sp>
          <p:nvSpPr>
            <p:cNvPr id="13" name="TextBox 12">
              <a:extLst>
                <a:ext uri="{FF2B5EF4-FFF2-40B4-BE49-F238E27FC236}">
                  <a16:creationId xmlns:a16="http://schemas.microsoft.com/office/drawing/2014/main" id="{B510DAE1-32F7-4344-ABC0-2F94CD603C8E}"/>
                </a:ext>
              </a:extLst>
            </p:cNvPr>
            <p:cNvSpPr txBox="1"/>
            <p:nvPr/>
          </p:nvSpPr>
          <p:spPr>
            <a:xfrm>
              <a:off x="7546113" y="2788276"/>
              <a:ext cx="1193850" cy="461665"/>
            </a:xfrm>
            <a:prstGeom prst="rect">
              <a:avLst/>
            </a:prstGeom>
            <a:noFill/>
          </p:spPr>
          <p:txBody>
            <a:bodyPr wrap="square" rtlCol="0">
              <a:spAutoFit/>
            </a:bodyPr>
            <a:lstStyle/>
            <a:p>
              <a:r>
                <a:rPr lang="en-US" sz="1200" dirty="0"/>
                <a:t>Four engine jet</a:t>
              </a:r>
            </a:p>
          </p:txBody>
        </p:sp>
      </p:grpSp>
      <p:pic>
        <p:nvPicPr>
          <p:cNvPr id="8" name="Picture 7">
            <a:extLst>
              <a:ext uri="{FF2B5EF4-FFF2-40B4-BE49-F238E27FC236}">
                <a16:creationId xmlns:a16="http://schemas.microsoft.com/office/drawing/2014/main" id="{EC0340C1-A868-482F-B9B5-1CF665CFA17C}"/>
              </a:ext>
            </a:extLst>
          </p:cNvPr>
          <p:cNvPicPr>
            <a:picLocks noChangeAspect="1"/>
          </p:cNvPicPr>
          <p:nvPr/>
        </p:nvPicPr>
        <p:blipFill>
          <a:blip r:embed="rId5"/>
          <a:stretch>
            <a:fillRect/>
          </a:stretch>
        </p:blipFill>
        <p:spPr>
          <a:xfrm>
            <a:off x="4424872" y="3591951"/>
            <a:ext cx="3953427" cy="2591162"/>
          </a:xfrm>
          <a:prstGeom prst="rect">
            <a:avLst/>
          </a:prstGeom>
        </p:spPr>
      </p:pic>
      <p:sp>
        <p:nvSpPr>
          <p:cNvPr id="15" name="TextBox 14">
            <a:extLst>
              <a:ext uri="{FF2B5EF4-FFF2-40B4-BE49-F238E27FC236}">
                <a16:creationId xmlns:a16="http://schemas.microsoft.com/office/drawing/2014/main" id="{96D303B8-DEA2-4529-B397-6DD94E603880}"/>
              </a:ext>
            </a:extLst>
          </p:cNvPr>
          <p:cNvSpPr txBox="1"/>
          <p:nvPr/>
        </p:nvSpPr>
        <p:spPr>
          <a:xfrm>
            <a:off x="6119074" y="2888597"/>
            <a:ext cx="643125" cy="30777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t>Roles</a:t>
            </a:r>
          </a:p>
        </p:txBody>
      </p:sp>
      <p:sp>
        <p:nvSpPr>
          <p:cNvPr id="18" name="TextBox 17">
            <a:extLst>
              <a:ext uri="{FF2B5EF4-FFF2-40B4-BE49-F238E27FC236}">
                <a16:creationId xmlns:a16="http://schemas.microsoft.com/office/drawing/2014/main" id="{DD29398F-1F07-407C-A87B-FC6213BE1F21}"/>
              </a:ext>
            </a:extLst>
          </p:cNvPr>
          <p:cNvSpPr txBox="1"/>
          <p:nvPr/>
        </p:nvSpPr>
        <p:spPr>
          <a:xfrm>
            <a:off x="4786643" y="3348692"/>
            <a:ext cx="643125" cy="276999"/>
          </a:xfrm>
          <a:prstGeom prst="rect">
            <a:avLst/>
          </a:prstGeom>
          <a:noFill/>
        </p:spPr>
        <p:txBody>
          <a:bodyPr wrap="square" rtlCol="0">
            <a:spAutoFit/>
          </a:bodyPr>
          <a:lstStyle/>
          <a:p>
            <a:r>
              <a:rPr lang="en-US" sz="1200" dirty="0"/>
              <a:t>Small</a:t>
            </a:r>
          </a:p>
        </p:txBody>
      </p:sp>
      <p:sp>
        <p:nvSpPr>
          <p:cNvPr id="19" name="TextBox 18">
            <a:extLst>
              <a:ext uri="{FF2B5EF4-FFF2-40B4-BE49-F238E27FC236}">
                <a16:creationId xmlns:a16="http://schemas.microsoft.com/office/drawing/2014/main" id="{A22F415F-6437-45AD-B35A-C531FDEAA2ED}"/>
              </a:ext>
            </a:extLst>
          </p:cNvPr>
          <p:cNvSpPr txBox="1"/>
          <p:nvPr/>
        </p:nvSpPr>
        <p:spPr>
          <a:xfrm>
            <a:off x="6031293" y="3348692"/>
            <a:ext cx="740584" cy="276999"/>
          </a:xfrm>
          <a:prstGeom prst="rect">
            <a:avLst/>
          </a:prstGeom>
          <a:noFill/>
        </p:spPr>
        <p:txBody>
          <a:bodyPr wrap="square" rtlCol="0">
            <a:spAutoFit/>
          </a:bodyPr>
          <a:lstStyle/>
          <a:p>
            <a:r>
              <a:rPr lang="en-US" sz="1200" dirty="0"/>
              <a:t>Medium</a:t>
            </a:r>
          </a:p>
        </p:txBody>
      </p:sp>
      <p:sp>
        <p:nvSpPr>
          <p:cNvPr id="20" name="TextBox 19">
            <a:extLst>
              <a:ext uri="{FF2B5EF4-FFF2-40B4-BE49-F238E27FC236}">
                <a16:creationId xmlns:a16="http://schemas.microsoft.com/office/drawing/2014/main" id="{C89BCB47-86A9-4716-9311-100BBF49F439}"/>
              </a:ext>
            </a:extLst>
          </p:cNvPr>
          <p:cNvSpPr txBox="1"/>
          <p:nvPr/>
        </p:nvSpPr>
        <p:spPr>
          <a:xfrm>
            <a:off x="7373402" y="3348692"/>
            <a:ext cx="643125" cy="276999"/>
          </a:xfrm>
          <a:prstGeom prst="rect">
            <a:avLst/>
          </a:prstGeom>
          <a:noFill/>
        </p:spPr>
        <p:txBody>
          <a:bodyPr wrap="square" rtlCol="0">
            <a:spAutoFit/>
          </a:bodyPr>
          <a:lstStyle/>
          <a:p>
            <a:r>
              <a:rPr lang="en-US" sz="1200" dirty="0"/>
              <a:t>Large</a:t>
            </a:r>
          </a:p>
        </p:txBody>
      </p:sp>
      <p:sp>
        <p:nvSpPr>
          <p:cNvPr id="22" name="TextBox 21">
            <a:extLst>
              <a:ext uri="{FF2B5EF4-FFF2-40B4-BE49-F238E27FC236}">
                <a16:creationId xmlns:a16="http://schemas.microsoft.com/office/drawing/2014/main" id="{739329F5-DB6B-4724-B364-AF060FB2E497}"/>
              </a:ext>
            </a:extLst>
          </p:cNvPr>
          <p:cNvSpPr txBox="1"/>
          <p:nvPr/>
        </p:nvSpPr>
        <p:spPr>
          <a:xfrm rot="16200000">
            <a:off x="3762295" y="4046080"/>
            <a:ext cx="863489" cy="461665"/>
          </a:xfrm>
          <a:prstGeom prst="rect">
            <a:avLst/>
          </a:prstGeom>
          <a:noFill/>
        </p:spPr>
        <p:txBody>
          <a:bodyPr wrap="square" rtlCol="0">
            <a:spAutoFit/>
          </a:bodyPr>
          <a:lstStyle/>
          <a:p>
            <a:r>
              <a:rPr lang="en-US" sz="1200" dirty="0"/>
              <a:t>Civil Transport</a:t>
            </a:r>
          </a:p>
        </p:txBody>
      </p:sp>
      <p:sp>
        <p:nvSpPr>
          <p:cNvPr id="23" name="TextBox 22">
            <a:extLst>
              <a:ext uri="{FF2B5EF4-FFF2-40B4-BE49-F238E27FC236}">
                <a16:creationId xmlns:a16="http://schemas.microsoft.com/office/drawing/2014/main" id="{6098577B-4A5C-426A-A338-EB2F0663807F}"/>
              </a:ext>
            </a:extLst>
          </p:cNvPr>
          <p:cNvSpPr txBox="1"/>
          <p:nvPr/>
        </p:nvSpPr>
        <p:spPr>
          <a:xfrm rot="16200000">
            <a:off x="3762295" y="5361833"/>
            <a:ext cx="863489" cy="276999"/>
          </a:xfrm>
          <a:prstGeom prst="rect">
            <a:avLst/>
          </a:prstGeom>
          <a:noFill/>
        </p:spPr>
        <p:txBody>
          <a:bodyPr wrap="square" rtlCol="0">
            <a:spAutoFit/>
          </a:bodyPr>
          <a:lstStyle/>
          <a:p>
            <a:r>
              <a:rPr lang="en-US" sz="1200" dirty="0"/>
              <a:t>Military</a:t>
            </a:r>
          </a:p>
        </p:txBody>
      </p:sp>
      <p:sp>
        <p:nvSpPr>
          <p:cNvPr id="24" name="TextBox 23">
            <a:extLst>
              <a:ext uri="{FF2B5EF4-FFF2-40B4-BE49-F238E27FC236}">
                <a16:creationId xmlns:a16="http://schemas.microsoft.com/office/drawing/2014/main" id="{D3F535B1-F012-4F59-B92D-CDC8B2F6696E}"/>
              </a:ext>
            </a:extLst>
          </p:cNvPr>
          <p:cNvSpPr txBox="1"/>
          <p:nvPr/>
        </p:nvSpPr>
        <p:spPr>
          <a:xfrm>
            <a:off x="4786643" y="6149373"/>
            <a:ext cx="758372" cy="276999"/>
          </a:xfrm>
          <a:prstGeom prst="rect">
            <a:avLst/>
          </a:prstGeom>
          <a:noFill/>
        </p:spPr>
        <p:txBody>
          <a:bodyPr wrap="square" rtlCol="0">
            <a:spAutoFit/>
          </a:bodyPr>
          <a:lstStyle/>
          <a:p>
            <a:r>
              <a:rPr lang="en-US" sz="1200" dirty="0"/>
              <a:t>Fighter</a:t>
            </a:r>
          </a:p>
        </p:txBody>
      </p:sp>
      <p:sp>
        <p:nvSpPr>
          <p:cNvPr id="25" name="TextBox 24">
            <a:extLst>
              <a:ext uri="{FF2B5EF4-FFF2-40B4-BE49-F238E27FC236}">
                <a16:creationId xmlns:a16="http://schemas.microsoft.com/office/drawing/2014/main" id="{BC1AB552-3A9E-4913-AC41-300878D6EE89}"/>
              </a:ext>
            </a:extLst>
          </p:cNvPr>
          <p:cNvSpPr txBox="1"/>
          <p:nvPr/>
        </p:nvSpPr>
        <p:spPr>
          <a:xfrm>
            <a:off x="6061450" y="6149372"/>
            <a:ext cx="758372" cy="276999"/>
          </a:xfrm>
          <a:prstGeom prst="rect">
            <a:avLst/>
          </a:prstGeom>
          <a:noFill/>
        </p:spPr>
        <p:txBody>
          <a:bodyPr wrap="square" rtlCol="0">
            <a:spAutoFit/>
          </a:bodyPr>
          <a:lstStyle/>
          <a:p>
            <a:r>
              <a:rPr lang="en-US" sz="1200" dirty="0"/>
              <a:t>Bomber</a:t>
            </a:r>
          </a:p>
        </p:txBody>
      </p:sp>
      <p:sp>
        <p:nvSpPr>
          <p:cNvPr id="26" name="TextBox 25">
            <a:extLst>
              <a:ext uri="{FF2B5EF4-FFF2-40B4-BE49-F238E27FC236}">
                <a16:creationId xmlns:a16="http://schemas.microsoft.com/office/drawing/2014/main" id="{31518CFE-EC29-4984-9E74-37ED741E6D5B}"/>
              </a:ext>
            </a:extLst>
          </p:cNvPr>
          <p:cNvSpPr txBox="1"/>
          <p:nvPr/>
        </p:nvSpPr>
        <p:spPr>
          <a:xfrm>
            <a:off x="7249641" y="6142733"/>
            <a:ext cx="890646" cy="276999"/>
          </a:xfrm>
          <a:prstGeom prst="rect">
            <a:avLst/>
          </a:prstGeom>
          <a:noFill/>
        </p:spPr>
        <p:txBody>
          <a:bodyPr wrap="square" rtlCol="0">
            <a:spAutoFit/>
          </a:bodyPr>
          <a:lstStyle/>
          <a:p>
            <a:r>
              <a:rPr lang="en-US" sz="1200" dirty="0"/>
              <a:t>Transport</a:t>
            </a:r>
          </a:p>
        </p:txBody>
      </p:sp>
    </p:spTree>
    <p:extLst>
      <p:ext uri="{BB962C8B-B14F-4D97-AF65-F5344CB8AC3E}">
        <p14:creationId xmlns:p14="http://schemas.microsoft.com/office/powerpoint/2010/main" val="1741678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34683" y="311286"/>
            <a:ext cx="4008133" cy="812258"/>
          </a:xfrm>
        </p:spPr>
        <p:txBody>
          <a:bodyPr>
            <a:normAutofit/>
          </a:bodyPr>
          <a:lstStyle/>
          <a:p>
            <a:r>
              <a:rPr lang="en-US" dirty="0"/>
              <a:t>COCO (Common Objects in Context) data format</a:t>
            </a:r>
          </a:p>
        </p:txBody>
      </p:sp>
      <p:sp>
        <p:nvSpPr>
          <p:cNvPr id="9" name="Text Placeholder 8">
            <a:extLst>
              <a:ext uri="{FF2B5EF4-FFF2-40B4-BE49-F238E27FC236}">
                <a16:creationId xmlns:a16="http://schemas.microsoft.com/office/drawing/2014/main" id="{87428EAD-6842-4592-8224-64D191B4E9B5}"/>
              </a:ext>
            </a:extLst>
          </p:cNvPr>
          <p:cNvSpPr>
            <a:spLocks noGrp="1"/>
          </p:cNvSpPr>
          <p:nvPr>
            <p:ph type="body" sz="quarter" idx="11"/>
          </p:nvPr>
        </p:nvSpPr>
        <p:spPr>
          <a:xfrm>
            <a:off x="570114" y="1209477"/>
            <a:ext cx="3556410" cy="2374971"/>
          </a:xfrm>
        </p:spPr>
        <p:txBody>
          <a:bodyPr>
            <a:normAutofit/>
          </a:bodyPr>
          <a:lstStyle/>
          <a:p>
            <a:r>
              <a:rPr lang="en-US" sz="1600" dirty="0"/>
              <a:t>“</a:t>
            </a:r>
            <a:r>
              <a:rPr lang="en-US" sz="1600" b="1" dirty="0"/>
              <a:t>categories</a:t>
            </a:r>
            <a:r>
              <a:rPr lang="en-US" sz="1600" dirty="0"/>
              <a:t>” – the labeled categories of objects within each images (e.g., cat/dog, car, aircraft)</a:t>
            </a:r>
          </a:p>
          <a:p>
            <a:r>
              <a:rPr lang="en-US" sz="1600" dirty="0"/>
              <a:t>“</a:t>
            </a:r>
            <a:r>
              <a:rPr lang="en-US" sz="1600" b="1" dirty="0"/>
              <a:t>images</a:t>
            </a:r>
            <a:r>
              <a:rPr lang="en-US" sz="1600" dirty="0"/>
              <a:t>” – image specific info. The dimension, file name and its location, etc.</a:t>
            </a:r>
          </a:p>
          <a:p>
            <a:r>
              <a:rPr lang="en-US" sz="1600" dirty="0"/>
              <a:t>“</a:t>
            </a:r>
            <a:r>
              <a:rPr lang="en-US" sz="1600" b="1" dirty="0"/>
              <a:t>annotations</a:t>
            </a:r>
            <a:r>
              <a:rPr lang="en-US" sz="1600" dirty="0"/>
              <a:t>” – what object is contained in it? The bounding box, segmentation, etc. </a:t>
            </a:r>
          </a:p>
        </p:txBody>
      </p:sp>
      <p:pic>
        <p:nvPicPr>
          <p:cNvPr id="10" name="Picture 9">
            <a:extLst>
              <a:ext uri="{FF2B5EF4-FFF2-40B4-BE49-F238E27FC236}">
                <a16:creationId xmlns:a16="http://schemas.microsoft.com/office/drawing/2014/main" id="{6BA4805A-EE20-491F-A7C7-B09F6DE88D06}"/>
              </a:ext>
            </a:extLst>
          </p:cNvPr>
          <p:cNvPicPr>
            <a:picLocks noChangeAspect="1"/>
          </p:cNvPicPr>
          <p:nvPr/>
        </p:nvPicPr>
        <p:blipFill>
          <a:blip r:embed="rId3"/>
          <a:stretch>
            <a:fillRect/>
          </a:stretch>
        </p:blipFill>
        <p:spPr>
          <a:xfrm>
            <a:off x="4572000" y="34664"/>
            <a:ext cx="4120896" cy="6788672"/>
          </a:xfrm>
          <a:prstGeom prst="rect">
            <a:avLst/>
          </a:prstGeom>
        </p:spPr>
      </p:pic>
      <p:pic>
        <p:nvPicPr>
          <p:cNvPr id="11" name="Picture 10">
            <a:extLst>
              <a:ext uri="{FF2B5EF4-FFF2-40B4-BE49-F238E27FC236}">
                <a16:creationId xmlns:a16="http://schemas.microsoft.com/office/drawing/2014/main" id="{95627D84-FFC1-4135-903A-6E4567700D38}"/>
              </a:ext>
            </a:extLst>
          </p:cNvPr>
          <p:cNvPicPr>
            <a:picLocks noChangeAspect="1"/>
          </p:cNvPicPr>
          <p:nvPr/>
        </p:nvPicPr>
        <p:blipFill>
          <a:blip r:embed="rId4"/>
          <a:stretch>
            <a:fillRect/>
          </a:stretch>
        </p:blipFill>
        <p:spPr>
          <a:xfrm>
            <a:off x="633648" y="3557296"/>
            <a:ext cx="3429342" cy="3266040"/>
          </a:xfrm>
          <a:prstGeom prst="rect">
            <a:avLst/>
          </a:prstGeom>
        </p:spPr>
      </p:pic>
    </p:spTree>
    <p:extLst>
      <p:ext uri="{BB962C8B-B14F-4D97-AF65-F5344CB8AC3E}">
        <p14:creationId xmlns:p14="http://schemas.microsoft.com/office/powerpoint/2010/main" val="2327769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Training and Coding: the minimal baseline steps involved</a:t>
            </a:r>
          </a:p>
        </p:txBody>
      </p:sp>
      <p:sp>
        <p:nvSpPr>
          <p:cNvPr id="4" name="TextBox 3">
            <a:extLst>
              <a:ext uri="{FF2B5EF4-FFF2-40B4-BE49-F238E27FC236}">
                <a16:creationId xmlns:a16="http://schemas.microsoft.com/office/drawing/2014/main" id="{1C50B367-2B6D-4002-8628-5D5230637F25}"/>
              </a:ext>
            </a:extLst>
          </p:cNvPr>
          <p:cNvSpPr txBox="1"/>
          <p:nvPr/>
        </p:nvSpPr>
        <p:spPr>
          <a:xfrm>
            <a:off x="563880" y="1261289"/>
            <a:ext cx="3215640" cy="646331"/>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Create Cloud instance with GPU</a:t>
            </a:r>
          </a:p>
        </p:txBody>
      </p:sp>
      <p:sp>
        <p:nvSpPr>
          <p:cNvPr id="6" name="TextBox 5">
            <a:extLst>
              <a:ext uri="{FF2B5EF4-FFF2-40B4-BE49-F238E27FC236}">
                <a16:creationId xmlns:a16="http://schemas.microsoft.com/office/drawing/2014/main" id="{8DD47183-CD29-497B-9F12-0FB63D9028FF}"/>
              </a:ext>
            </a:extLst>
          </p:cNvPr>
          <p:cNvSpPr txBox="1"/>
          <p:nvPr/>
        </p:nvSpPr>
        <p:spPr>
          <a:xfrm>
            <a:off x="563880" y="2573737"/>
            <a:ext cx="3215640" cy="646331"/>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Install and import all relevant libraries (e.g., detectron2)</a:t>
            </a:r>
          </a:p>
        </p:txBody>
      </p:sp>
      <p:sp>
        <p:nvSpPr>
          <p:cNvPr id="7" name="TextBox 6">
            <a:extLst>
              <a:ext uri="{FF2B5EF4-FFF2-40B4-BE49-F238E27FC236}">
                <a16:creationId xmlns:a16="http://schemas.microsoft.com/office/drawing/2014/main" id="{FC86EF1B-355E-4180-8207-3C8AACAE7FB1}"/>
              </a:ext>
            </a:extLst>
          </p:cNvPr>
          <p:cNvSpPr txBox="1"/>
          <p:nvPr/>
        </p:nvSpPr>
        <p:spPr>
          <a:xfrm>
            <a:off x="563879" y="3838146"/>
            <a:ext cx="3215640" cy="646331"/>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(Pre-)process data and metadata</a:t>
            </a:r>
          </a:p>
        </p:txBody>
      </p:sp>
      <p:sp>
        <p:nvSpPr>
          <p:cNvPr id="8" name="TextBox 7">
            <a:extLst>
              <a:ext uri="{FF2B5EF4-FFF2-40B4-BE49-F238E27FC236}">
                <a16:creationId xmlns:a16="http://schemas.microsoft.com/office/drawing/2014/main" id="{0A8AC4CE-0483-4695-8290-458284C27C25}"/>
              </a:ext>
            </a:extLst>
          </p:cNvPr>
          <p:cNvSpPr txBox="1"/>
          <p:nvPr/>
        </p:nvSpPr>
        <p:spPr>
          <a:xfrm>
            <a:off x="563879" y="5023651"/>
            <a:ext cx="3215639" cy="369332"/>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Train!</a:t>
            </a:r>
          </a:p>
        </p:txBody>
      </p:sp>
      <p:sp>
        <p:nvSpPr>
          <p:cNvPr id="9" name="TextBox 8">
            <a:extLst>
              <a:ext uri="{FF2B5EF4-FFF2-40B4-BE49-F238E27FC236}">
                <a16:creationId xmlns:a16="http://schemas.microsoft.com/office/drawing/2014/main" id="{720A29D5-ACBF-49E8-B6E7-0152AAC1484B}"/>
              </a:ext>
            </a:extLst>
          </p:cNvPr>
          <p:cNvSpPr txBox="1"/>
          <p:nvPr/>
        </p:nvSpPr>
        <p:spPr>
          <a:xfrm>
            <a:off x="563879" y="6045671"/>
            <a:ext cx="3215638" cy="369332"/>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Evaluate model performance</a:t>
            </a:r>
          </a:p>
        </p:txBody>
      </p:sp>
      <p:sp>
        <p:nvSpPr>
          <p:cNvPr id="14" name="Arrow: Right 13">
            <a:extLst>
              <a:ext uri="{FF2B5EF4-FFF2-40B4-BE49-F238E27FC236}">
                <a16:creationId xmlns:a16="http://schemas.microsoft.com/office/drawing/2014/main" id="{3A20DE36-9459-444C-AADC-ABE999A53AE2}"/>
              </a:ext>
            </a:extLst>
          </p:cNvPr>
          <p:cNvSpPr/>
          <p:nvPr/>
        </p:nvSpPr>
        <p:spPr>
          <a:xfrm rot="5400000">
            <a:off x="1942683" y="2017487"/>
            <a:ext cx="458033" cy="39266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C84BF858-3C78-467F-93DA-DD1A6D967A05}"/>
              </a:ext>
            </a:extLst>
          </p:cNvPr>
          <p:cNvSpPr/>
          <p:nvPr/>
        </p:nvSpPr>
        <p:spPr>
          <a:xfrm rot="5400000">
            <a:off x="1948517" y="3332773"/>
            <a:ext cx="458033" cy="39266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4E1A5187-0348-4189-AEC7-2403FA1BB7D1}"/>
              </a:ext>
            </a:extLst>
          </p:cNvPr>
          <p:cNvSpPr/>
          <p:nvPr/>
        </p:nvSpPr>
        <p:spPr>
          <a:xfrm rot="5400000">
            <a:off x="1942683" y="4553951"/>
            <a:ext cx="458033" cy="39266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C95630C4-E2A5-4903-BD26-3583A134BF87}"/>
              </a:ext>
            </a:extLst>
          </p:cNvPr>
          <p:cNvSpPr/>
          <p:nvPr/>
        </p:nvSpPr>
        <p:spPr>
          <a:xfrm rot="5400000">
            <a:off x="1942683" y="5478667"/>
            <a:ext cx="458033" cy="39266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A9CE2819-F19C-4F0F-8AF7-68D22ACD4B0E}"/>
              </a:ext>
            </a:extLst>
          </p:cNvPr>
          <p:cNvCxnSpPr>
            <a:cxnSpLocks/>
          </p:cNvCxnSpPr>
          <p:nvPr/>
        </p:nvCxnSpPr>
        <p:spPr>
          <a:xfrm flipH="1">
            <a:off x="3874245" y="3626497"/>
            <a:ext cx="1798323" cy="423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29F0A18-F483-4343-8F22-3D1AB482631B}"/>
              </a:ext>
            </a:extLst>
          </p:cNvPr>
          <p:cNvSpPr txBox="1"/>
          <p:nvPr/>
        </p:nvSpPr>
        <p:spPr>
          <a:xfrm>
            <a:off x="5767295" y="3244334"/>
            <a:ext cx="2005677" cy="1477328"/>
          </a:xfrm>
          <a:prstGeom prst="rect">
            <a:avLst/>
          </a:prstGeom>
          <a:noFill/>
          <a:ln>
            <a:solidFill>
              <a:schemeClr val="tx1"/>
            </a:solidFill>
          </a:ln>
        </p:spPr>
        <p:txBody>
          <a:bodyPr wrap="square" rtlCol="0">
            <a:spAutoFit/>
          </a:bodyPr>
          <a:lstStyle/>
          <a:p>
            <a:r>
              <a:rPr lang="en-US" dirty="0"/>
              <a:t>As always, most of the work is here, given everything else is sorted out. </a:t>
            </a:r>
          </a:p>
        </p:txBody>
      </p:sp>
    </p:spTree>
    <p:extLst>
      <p:ext uri="{BB962C8B-B14F-4D97-AF65-F5344CB8AC3E}">
        <p14:creationId xmlns:p14="http://schemas.microsoft.com/office/powerpoint/2010/main" val="1174843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Training and Coding: Google Colab &amp; install libraries</a:t>
            </a:r>
          </a:p>
        </p:txBody>
      </p:sp>
      <p:pic>
        <p:nvPicPr>
          <p:cNvPr id="11" name="Picture 10">
            <a:extLst>
              <a:ext uri="{FF2B5EF4-FFF2-40B4-BE49-F238E27FC236}">
                <a16:creationId xmlns:a16="http://schemas.microsoft.com/office/drawing/2014/main" id="{9F0D6941-0B68-4002-8488-602062FEE37A}"/>
              </a:ext>
            </a:extLst>
          </p:cNvPr>
          <p:cNvPicPr>
            <a:picLocks noChangeAspect="1"/>
          </p:cNvPicPr>
          <p:nvPr/>
        </p:nvPicPr>
        <p:blipFill>
          <a:blip r:embed="rId3"/>
          <a:stretch>
            <a:fillRect/>
          </a:stretch>
        </p:blipFill>
        <p:spPr>
          <a:xfrm>
            <a:off x="429759" y="882362"/>
            <a:ext cx="8284482" cy="5316772"/>
          </a:xfrm>
          <a:prstGeom prst="rect">
            <a:avLst/>
          </a:prstGeom>
        </p:spPr>
      </p:pic>
    </p:spTree>
    <p:extLst>
      <p:ext uri="{BB962C8B-B14F-4D97-AF65-F5344CB8AC3E}">
        <p14:creationId xmlns:p14="http://schemas.microsoft.com/office/powerpoint/2010/main" val="3851103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482604-2DA4-415B-88B6-36F6D5292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59" y="779318"/>
            <a:ext cx="8726882" cy="4904508"/>
          </a:xfrm>
          <a:prstGeom prst="rect">
            <a:avLst/>
          </a:prstGeom>
        </p:spPr>
      </p:pic>
      <p:sp>
        <p:nvSpPr>
          <p:cNvPr id="8" name="Title 1">
            <a:extLst>
              <a:ext uri="{FF2B5EF4-FFF2-40B4-BE49-F238E27FC236}">
                <a16:creationId xmlns:a16="http://schemas.microsoft.com/office/drawing/2014/main" id="{F1398F73-297D-4C8A-875B-2A93677D54AA}"/>
              </a:ext>
            </a:extLst>
          </p:cNvPr>
          <p:cNvSpPr txBox="1">
            <a:spLocks/>
          </p:cNvSpPr>
          <p:nvPr/>
        </p:nvSpPr>
        <p:spPr>
          <a:xfrm>
            <a:off x="234683" y="311286"/>
            <a:ext cx="8674639" cy="468032"/>
          </a:xfrm>
          <a:prstGeom prst="rect">
            <a:avLst/>
          </a:prstGeom>
        </p:spPr>
        <p:txBody>
          <a:bodyPr/>
          <a:lstStyle>
            <a:lvl1pPr algn="l" defTabSz="685783" rtl="0" eaLnBrk="1" latinLnBrk="0" hangingPunct="1">
              <a:lnSpc>
                <a:spcPct val="100000"/>
              </a:lnSpc>
              <a:spcBef>
                <a:spcPct val="0"/>
              </a:spcBef>
              <a:buNone/>
              <a:defRPr sz="1800" b="1" kern="1200" baseline="0">
                <a:solidFill>
                  <a:schemeClr val="tx1"/>
                </a:solidFill>
                <a:latin typeface="+mj-lt"/>
                <a:ea typeface="+mj-ea"/>
                <a:cs typeface="+mj-cs"/>
              </a:defRPr>
            </a:lvl1pPr>
          </a:lstStyle>
          <a:p>
            <a:pPr algn="ctr"/>
            <a:r>
              <a:rPr lang="en-US" dirty="0"/>
              <a:t>What does a self-driving car see?</a:t>
            </a:r>
          </a:p>
        </p:txBody>
      </p:sp>
      <p:sp>
        <p:nvSpPr>
          <p:cNvPr id="4" name="Title 1">
            <a:extLst>
              <a:ext uri="{FF2B5EF4-FFF2-40B4-BE49-F238E27FC236}">
                <a16:creationId xmlns:a16="http://schemas.microsoft.com/office/drawing/2014/main" id="{F1C26FCA-48D9-481B-A8E6-5D4A48F20CC2}"/>
              </a:ext>
            </a:extLst>
          </p:cNvPr>
          <p:cNvSpPr txBox="1">
            <a:spLocks/>
          </p:cNvSpPr>
          <p:nvPr/>
        </p:nvSpPr>
        <p:spPr>
          <a:xfrm>
            <a:off x="208559" y="5844666"/>
            <a:ext cx="8674639" cy="468032"/>
          </a:xfrm>
          <a:prstGeom prst="rect">
            <a:avLst/>
          </a:prstGeom>
        </p:spPr>
        <p:txBody>
          <a:bodyPr/>
          <a:lstStyle>
            <a:lvl1pPr algn="l" defTabSz="685783" rtl="0" eaLnBrk="1" latinLnBrk="0" hangingPunct="1">
              <a:lnSpc>
                <a:spcPct val="100000"/>
              </a:lnSpc>
              <a:spcBef>
                <a:spcPct val="0"/>
              </a:spcBef>
              <a:buNone/>
              <a:defRPr sz="1800" b="1" kern="1200" baseline="0">
                <a:solidFill>
                  <a:schemeClr val="tx1"/>
                </a:solidFill>
                <a:latin typeface="+mj-lt"/>
                <a:ea typeface="+mj-ea"/>
                <a:cs typeface="+mj-cs"/>
              </a:defRPr>
            </a:lvl1pPr>
          </a:lstStyle>
          <a:p>
            <a:pPr algn="ctr"/>
            <a:r>
              <a:rPr lang="en-US" dirty="0"/>
              <a:t>Take a peak inside the Blackbox and demystify Artificial Intelligence (AI).</a:t>
            </a:r>
          </a:p>
        </p:txBody>
      </p:sp>
    </p:spTree>
    <p:extLst>
      <p:ext uri="{BB962C8B-B14F-4D97-AF65-F5344CB8AC3E}">
        <p14:creationId xmlns:p14="http://schemas.microsoft.com/office/powerpoint/2010/main" val="962121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Training and Coding: Choosing GPU</a:t>
            </a:r>
          </a:p>
        </p:txBody>
      </p:sp>
      <p:pic>
        <p:nvPicPr>
          <p:cNvPr id="4" name="Picture 3">
            <a:extLst>
              <a:ext uri="{FF2B5EF4-FFF2-40B4-BE49-F238E27FC236}">
                <a16:creationId xmlns:a16="http://schemas.microsoft.com/office/drawing/2014/main" id="{8A2F65C0-7E34-4BAB-8C3C-B058B74F376F}"/>
              </a:ext>
            </a:extLst>
          </p:cNvPr>
          <p:cNvPicPr>
            <a:picLocks noChangeAspect="1"/>
          </p:cNvPicPr>
          <p:nvPr/>
        </p:nvPicPr>
        <p:blipFill>
          <a:blip r:embed="rId3"/>
          <a:stretch>
            <a:fillRect/>
          </a:stretch>
        </p:blipFill>
        <p:spPr>
          <a:xfrm>
            <a:off x="633696" y="3329005"/>
            <a:ext cx="4143953" cy="2915057"/>
          </a:xfrm>
          <a:prstGeom prst="rect">
            <a:avLst/>
          </a:prstGeom>
        </p:spPr>
      </p:pic>
      <p:sp>
        <p:nvSpPr>
          <p:cNvPr id="6" name="Text Placeholder 3">
            <a:extLst>
              <a:ext uri="{FF2B5EF4-FFF2-40B4-BE49-F238E27FC236}">
                <a16:creationId xmlns:a16="http://schemas.microsoft.com/office/drawing/2014/main" id="{4B5A2677-33F3-4C23-A85E-C1BC9855A22A}"/>
              </a:ext>
            </a:extLst>
          </p:cNvPr>
          <p:cNvSpPr txBox="1">
            <a:spLocks/>
          </p:cNvSpPr>
          <p:nvPr/>
        </p:nvSpPr>
        <p:spPr>
          <a:xfrm>
            <a:off x="570113" y="1209477"/>
            <a:ext cx="3636127" cy="2033595"/>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mn-lt"/>
                <a:ea typeface="+mn-ea"/>
                <a:cs typeface="+mn-cs"/>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mn-lt"/>
                <a:ea typeface="+mn-ea"/>
                <a:cs typeface="+mn-cs"/>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mn-cs"/>
              </a:defRPr>
            </a:lvl3pPr>
            <a:lvl4pPr marL="685783" indent="-171446" algn="l" defTabSz="685783" rtl="0" eaLnBrk="1" latinLnBrk="0" hangingPunct="1">
              <a:lnSpc>
                <a:spcPct val="90000"/>
              </a:lnSpc>
              <a:spcBef>
                <a:spcPts val="375"/>
              </a:spcBef>
              <a:buFont typeface="Wingdings" panose="05000000000000000000" pitchFamily="2" charset="2"/>
              <a:buChar char="Ø"/>
              <a:defRPr sz="1600" kern="1200">
                <a:solidFill>
                  <a:schemeClr val="tx1"/>
                </a:solidFill>
                <a:latin typeface="+mn-lt"/>
                <a:ea typeface="+mn-ea"/>
                <a:cs typeface="+mn-cs"/>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en-US" sz="2000" dirty="0"/>
              <a:t>By default, the Cloud instance uses CPU. We can change it to GPU by simply going to File &gt; Runtime &gt; Change Runtime type</a:t>
            </a:r>
          </a:p>
        </p:txBody>
      </p:sp>
      <p:pic>
        <p:nvPicPr>
          <p:cNvPr id="7" name="Picture 6">
            <a:extLst>
              <a:ext uri="{FF2B5EF4-FFF2-40B4-BE49-F238E27FC236}">
                <a16:creationId xmlns:a16="http://schemas.microsoft.com/office/drawing/2014/main" id="{A4DFAD60-4677-4746-8726-58FD3E2080E7}"/>
              </a:ext>
            </a:extLst>
          </p:cNvPr>
          <p:cNvPicPr>
            <a:picLocks noChangeAspect="1"/>
          </p:cNvPicPr>
          <p:nvPr/>
        </p:nvPicPr>
        <p:blipFill>
          <a:blip r:embed="rId4"/>
          <a:stretch>
            <a:fillRect/>
          </a:stretch>
        </p:blipFill>
        <p:spPr>
          <a:xfrm>
            <a:off x="4511040" y="1084509"/>
            <a:ext cx="3658111" cy="600159"/>
          </a:xfrm>
          <a:prstGeom prst="rect">
            <a:avLst/>
          </a:prstGeom>
        </p:spPr>
      </p:pic>
      <p:pic>
        <p:nvPicPr>
          <p:cNvPr id="8" name="Picture 7">
            <a:extLst>
              <a:ext uri="{FF2B5EF4-FFF2-40B4-BE49-F238E27FC236}">
                <a16:creationId xmlns:a16="http://schemas.microsoft.com/office/drawing/2014/main" id="{6180F7BE-580D-4CD2-AEC5-FA724870BF2A}"/>
              </a:ext>
            </a:extLst>
          </p:cNvPr>
          <p:cNvPicPr>
            <a:picLocks noChangeAspect="1"/>
          </p:cNvPicPr>
          <p:nvPr/>
        </p:nvPicPr>
        <p:blipFill>
          <a:blip r:embed="rId5"/>
          <a:stretch>
            <a:fillRect/>
          </a:stretch>
        </p:blipFill>
        <p:spPr>
          <a:xfrm>
            <a:off x="5349059" y="1896767"/>
            <a:ext cx="2957252" cy="4359771"/>
          </a:xfrm>
          <a:prstGeom prst="rect">
            <a:avLst/>
          </a:prstGeom>
        </p:spPr>
      </p:pic>
    </p:spTree>
    <p:extLst>
      <p:ext uri="{BB962C8B-B14F-4D97-AF65-F5344CB8AC3E}">
        <p14:creationId xmlns:p14="http://schemas.microsoft.com/office/powerpoint/2010/main" val="1630756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4AA4A2-0078-4F77-89F3-9BE3FC5C241D}"/>
              </a:ext>
            </a:extLst>
          </p:cNvPr>
          <p:cNvPicPr>
            <a:picLocks noChangeAspect="1"/>
          </p:cNvPicPr>
          <p:nvPr/>
        </p:nvPicPr>
        <p:blipFill>
          <a:blip r:embed="rId3"/>
          <a:stretch>
            <a:fillRect/>
          </a:stretch>
        </p:blipFill>
        <p:spPr>
          <a:xfrm>
            <a:off x="234683" y="1265393"/>
            <a:ext cx="8621759" cy="4084533"/>
          </a:xfrm>
          <a:prstGeom prst="rect">
            <a:avLst/>
          </a:prstGeom>
        </p:spPr>
      </p:pic>
      <p:sp>
        <p:nvSpPr>
          <p:cNvPr id="5" name="TextBox 4">
            <a:extLst>
              <a:ext uri="{FF2B5EF4-FFF2-40B4-BE49-F238E27FC236}">
                <a16:creationId xmlns:a16="http://schemas.microsoft.com/office/drawing/2014/main" id="{EBDEFEA0-6301-47A1-99A3-B754B38378BD}"/>
              </a:ext>
            </a:extLst>
          </p:cNvPr>
          <p:cNvSpPr txBox="1"/>
          <p:nvPr/>
        </p:nvSpPr>
        <p:spPr>
          <a:xfrm>
            <a:off x="7077487" y="2844225"/>
            <a:ext cx="2038377" cy="584775"/>
          </a:xfrm>
          <a:prstGeom prst="rect">
            <a:avLst/>
          </a:prstGeom>
          <a:noFill/>
          <a:ln>
            <a:solidFill>
              <a:schemeClr val="tx1"/>
            </a:solidFill>
          </a:ln>
        </p:spPr>
        <p:txBody>
          <a:bodyPr wrap="square" rtlCol="0">
            <a:spAutoFit/>
          </a:bodyPr>
          <a:lstStyle/>
          <a:p>
            <a:pPr algn="ctr"/>
            <a:r>
              <a:rPr lang="en-US" sz="1600" dirty="0"/>
              <a:t>Hyperparameters in model configuration</a:t>
            </a:r>
          </a:p>
        </p:txBody>
      </p:sp>
      <p:sp>
        <p:nvSpPr>
          <p:cNvPr id="4" name="Right Bracket 3">
            <a:extLst>
              <a:ext uri="{FF2B5EF4-FFF2-40B4-BE49-F238E27FC236}">
                <a16:creationId xmlns:a16="http://schemas.microsoft.com/office/drawing/2014/main" id="{CFDD24F8-E0E8-4C6B-9A9F-F96F1A7FAA28}"/>
              </a:ext>
            </a:extLst>
          </p:cNvPr>
          <p:cNvSpPr/>
          <p:nvPr/>
        </p:nvSpPr>
        <p:spPr>
          <a:xfrm>
            <a:off x="6874530" y="2489982"/>
            <a:ext cx="103045" cy="126609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D2077D8A-551C-4DD6-9425-B17A1BA0F541}"/>
              </a:ext>
            </a:extLst>
          </p:cNvPr>
          <p:cNvSpPr txBox="1"/>
          <p:nvPr/>
        </p:nvSpPr>
        <p:spPr>
          <a:xfrm>
            <a:off x="6407616" y="198481"/>
            <a:ext cx="1886942" cy="954107"/>
          </a:xfrm>
          <a:prstGeom prst="rect">
            <a:avLst/>
          </a:prstGeom>
          <a:noFill/>
          <a:ln>
            <a:solidFill>
              <a:schemeClr val="tx1"/>
            </a:solidFill>
          </a:ln>
        </p:spPr>
        <p:txBody>
          <a:bodyPr wrap="square" rtlCol="0">
            <a:spAutoFit/>
          </a:bodyPr>
          <a:lstStyle/>
          <a:p>
            <a:pPr algn="ctr"/>
            <a:r>
              <a:rPr lang="en-US" sz="1400" dirty="0"/>
              <a:t>Preset model configurations</a:t>
            </a:r>
          </a:p>
          <a:p>
            <a:pPr algn="ctr"/>
            <a:r>
              <a:rPr lang="en-US" sz="1400" dirty="0"/>
              <a:t>(e.g., Fast-RCNN, Masked  RCNN)</a:t>
            </a:r>
          </a:p>
        </p:txBody>
      </p:sp>
      <p:cxnSp>
        <p:nvCxnSpPr>
          <p:cNvPr id="11" name="Straight Arrow Connector 10">
            <a:extLst>
              <a:ext uri="{FF2B5EF4-FFF2-40B4-BE49-F238E27FC236}">
                <a16:creationId xmlns:a16="http://schemas.microsoft.com/office/drawing/2014/main" id="{4FE55080-E306-477E-8C88-A67A7C0D8B0F}"/>
              </a:ext>
            </a:extLst>
          </p:cNvPr>
          <p:cNvCxnSpPr>
            <a:cxnSpLocks/>
          </p:cNvCxnSpPr>
          <p:nvPr/>
        </p:nvCxnSpPr>
        <p:spPr>
          <a:xfrm>
            <a:off x="7077487" y="1152588"/>
            <a:ext cx="0" cy="746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14F68FC-2DD3-4139-9C0E-0005DF504DFA}"/>
              </a:ext>
            </a:extLst>
          </p:cNvPr>
          <p:cNvSpPr txBox="1"/>
          <p:nvPr/>
        </p:nvSpPr>
        <p:spPr>
          <a:xfrm>
            <a:off x="3085297" y="5837580"/>
            <a:ext cx="1886942" cy="307777"/>
          </a:xfrm>
          <a:prstGeom prst="rect">
            <a:avLst/>
          </a:prstGeom>
          <a:noFill/>
          <a:ln>
            <a:solidFill>
              <a:schemeClr val="tx1"/>
            </a:solidFill>
          </a:ln>
        </p:spPr>
        <p:txBody>
          <a:bodyPr wrap="square" rtlCol="0">
            <a:spAutoFit/>
          </a:bodyPr>
          <a:lstStyle/>
          <a:p>
            <a:pPr algn="ctr"/>
            <a:r>
              <a:rPr lang="en-US" sz="1400" dirty="0"/>
              <a:t>Start the training!</a:t>
            </a:r>
          </a:p>
        </p:txBody>
      </p:sp>
      <p:cxnSp>
        <p:nvCxnSpPr>
          <p:cNvPr id="15" name="Connector: Elbow 14">
            <a:extLst>
              <a:ext uri="{FF2B5EF4-FFF2-40B4-BE49-F238E27FC236}">
                <a16:creationId xmlns:a16="http://schemas.microsoft.com/office/drawing/2014/main" id="{6B547EC4-450C-41AC-B556-57349404629C}"/>
              </a:ext>
            </a:extLst>
          </p:cNvPr>
          <p:cNvCxnSpPr>
            <a:cxnSpLocks/>
          </p:cNvCxnSpPr>
          <p:nvPr/>
        </p:nvCxnSpPr>
        <p:spPr>
          <a:xfrm rot="10800000">
            <a:off x="1589650" y="5491775"/>
            <a:ext cx="1350501" cy="499694"/>
          </a:xfrm>
          <a:prstGeom prst="bentConnector3">
            <a:avLst>
              <a:gd name="adj1" fmla="val 1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B41414E6-7859-4172-BEC8-412AB3FE9393}"/>
              </a:ext>
            </a:extLst>
          </p:cNvPr>
          <p:cNvSpPr>
            <a:spLocks noGrp="1"/>
          </p:cNvSpPr>
          <p:nvPr>
            <p:ph type="title"/>
          </p:nvPr>
        </p:nvSpPr>
        <p:spPr/>
        <p:txBody>
          <a:bodyPr/>
          <a:lstStyle/>
          <a:p>
            <a:r>
              <a:rPr lang="en-US" dirty="0"/>
              <a:t>Few lines of code – Train!</a:t>
            </a:r>
          </a:p>
        </p:txBody>
      </p:sp>
    </p:spTree>
    <p:extLst>
      <p:ext uri="{BB962C8B-B14F-4D97-AF65-F5344CB8AC3E}">
        <p14:creationId xmlns:p14="http://schemas.microsoft.com/office/powerpoint/2010/main" val="1238370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Testing the model from random overhead images in airport</a:t>
            </a:r>
          </a:p>
        </p:txBody>
      </p:sp>
      <p:pic>
        <p:nvPicPr>
          <p:cNvPr id="7" name="Picture 6">
            <a:extLst>
              <a:ext uri="{FF2B5EF4-FFF2-40B4-BE49-F238E27FC236}">
                <a16:creationId xmlns:a16="http://schemas.microsoft.com/office/drawing/2014/main" id="{9D9F44CC-5C95-4A2B-B84F-589C251C1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47047"/>
            <a:ext cx="3823447" cy="3823447"/>
          </a:xfrm>
          <a:prstGeom prst="rect">
            <a:avLst/>
          </a:prstGeom>
        </p:spPr>
      </p:pic>
      <p:pic>
        <p:nvPicPr>
          <p:cNvPr id="9" name="Picture 8">
            <a:extLst>
              <a:ext uri="{FF2B5EF4-FFF2-40B4-BE49-F238E27FC236}">
                <a16:creationId xmlns:a16="http://schemas.microsoft.com/office/drawing/2014/main" id="{9C9063CB-58E7-46C2-AE23-DDFABCF76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35" y="2147047"/>
            <a:ext cx="3823447" cy="3823447"/>
          </a:xfrm>
          <a:prstGeom prst="rect">
            <a:avLst/>
          </a:prstGeom>
        </p:spPr>
      </p:pic>
      <p:sp>
        <p:nvSpPr>
          <p:cNvPr id="10" name="TextBox 9">
            <a:extLst>
              <a:ext uri="{FF2B5EF4-FFF2-40B4-BE49-F238E27FC236}">
                <a16:creationId xmlns:a16="http://schemas.microsoft.com/office/drawing/2014/main" id="{EA891EEB-91B3-4B50-8502-77FF36424C8D}"/>
              </a:ext>
            </a:extLst>
          </p:cNvPr>
          <p:cNvSpPr txBox="1"/>
          <p:nvPr/>
        </p:nvSpPr>
        <p:spPr>
          <a:xfrm>
            <a:off x="722166" y="1489357"/>
            <a:ext cx="3123184" cy="523220"/>
          </a:xfrm>
          <a:prstGeom prst="rect">
            <a:avLst/>
          </a:prstGeom>
          <a:noFill/>
          <a:ln>
            <a:solidFill>
              <a:schemeClr val="tx1"/>
            </a:solidFill>
          </a:ln>
        </p:spPr>
        <p:txBody>
          <a:bodyPr wrap="square" rtlCol="0">
            <a:spAutoFit/>
          </a:bodyPr>
          <a:lstStyle/>
          <a:p>
            <a:pPr algn="ctr"/>
            <a:r>
              <a:rPr lang="en-US" sz="1400" dirty="0"/>
              <a:t>Performance at 10k iterations (3 hours training time)</a:t>
            </a:r>
          </a:p>
        </p:txBody>
      </p:sp>
      <p:sp>
        <p:nvSpPr>
          <p:cNvPr id="11" name="TextBox 10">
            <a:extLst>
              <a:ext uri="{FF2B5EF4-FFF2-40B4-BE49-F238E27FC236}">
                <a16:creationId xmlns:a16="http://schemas.microsoft.com/office/drawing/2014/main" id="{9B0A03CC-7F21-4EFD-8190-36B503CCE335}"/>
              </a:ext>
            </a:extLst>
          </p:cNvPr>
          <p:cNvSpPr txBox="1"/>
          <p:nvPr/>
        </p:nvSpPr>
        <p:spPr>
          <a:xfrm>
            <a:off x="4922131" y="1489357"/>
            <a:ext cx="3123184" cy="523220"/>
          </a:xfrm>
          <a:prstGeom prst="rect">
            <a:avLst/>
          </a:prstGeom>
          <a:noFill/>
          <a:ln>
            <a:solidFill>
              <a:schemeClr val="tx1"/>
            </a:solidFill>
          </a:ln>
        </p:spPr>
        <p:txBody>
          <a:bodyPr wrap="square" rtlCol="0">
            <a:spAutoFit/>
          </a:bodyPr>
          <a:lstStyle/>
          <a:p>
            <a:pPr algn="ctr"/>
            <a:r>
              <a:rPr lang="en-US" sz="1400" dirty="0"/>
              <a:t>Performance at 15k iterations (4 hours training time)</a:t>
            </a:r>
          </a:p>
        </p:txBody>
      </p:sp>
      <p:sp>
        <p:nvSpPr>
          <p:cNvPr id="8" name="TextBox 7">
            <a:extLst>
              <a:ext uri="{FF2B5EF4-FFF2-40B4-BE49-F238E27FC236}">
                <a16:creationId xmlns:a16="http://schemas.microsoft.com/office/drawing/2014/main" id="{25EC5B91-3609-477C-A606-2088E2491B50}"/>
              </a:ext>
            </a:extLst>
          </p:cNvPr>
          <p:cNvSpPr txBox="1"/>
          <p:nvPr/>
        </p:nvSpPr>
        <p:spPr>
          <a:xfrm>
            <a:off x="902275" y="6104964"/>
            <a:ext cx="6579180" cy="307777"/>
          </a:xfrm>
          <a:prstGeom prst="rect">
            <a:avLst/>
          </a:prstGeom>
          <a:noFill/>
          <a:ln>
            <a:solidFill>
              <a:schemeClr val="tx1"/>
            </a:solidFill>
          </a:ln>
        </p:spPr>
        <p:txBody>
          <a:bodyPr wrap="square" rtlCol="0">
            <a:spAutoFit/>
          </a:bodyPr>
          <a:lstStyle/>
          <a:p>
            <a:pPr algn="ctr"/>
            <a:r>
              <a:rPr lang="en-US" sz="1400" dirty="0"/>
              <a:t>Interpretability? Black-box nature of Deep learning</a:t>
            </a:r>
          </a:p>
        </p:txBody>
      </p:sp>
    </p:spTree>
    <p:extLst>
      <p:ext uri="{BB962C8B-B14F-4D97-AF65-F5344CB8AC3E}">
        <p14:creationId xmlns:p14="http://schemas.microsoft.com/office/powerpoint/2010/main" val="1285125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Running model on a video (Dubai airport)</a:t>
            </a:r>
          </a:p>
        </p:txBody>
      </p:sp>
      <p:pic>
        <p:nvPicPr>
          <p:cNvPr id="4" name="Original Input Dubai airport">
            <a:hlinkClick r:id="" action="ppaction://media"/>
            <a:extLst>
              <a:ext uri="{FF2B5EF4-FFF2-40B4-BE49-F238E27FC236}">
                <a16:creationId xmlns:a16="http://schemas.microsoft.com/office/drawing/2014/main" id="{9FC75A00-F705-4C67-8468-96AD0D27DA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23544"/>
            <a:ext cx="9144000" cy="5143500"/>
          </a:xfrm>
          <a:prstGeom prst="rect">
            <a:avLst/>
          </a:prstGeom>
        </p:spPr>
      </p:pic>
    </p:spTree>
    <p:extLst>
      <p:ext uri="{BB962C8B-B14F-4D97-AF65-F5344CB8AC3E}">
        <p14:creationId xmlns:p14="http://schemas.microsoft.com/office/powerpoint/2010/main" val="292421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Running model on a video (size of civil transport)</a:t>
            </a:r>
          </a:p>
        </p:txBody>
      </p:sp>
      <p:pic>
        <p:nvPicPr>
          <p:cNvPr id="4" name="out_civil_roles">
            <a:hlinkClick r:id="" action="ppaction://media"/>
            <a:extLst>
              <a:ext uri="{FF2B5EF4-FFF2-40B4-BE49-F238E27FC236}">
                <a16:creationId xmlns:a16="http://schemas.microsoft.com/office/drawing/2014/main" id="{0E430515-2F4B-4421-A513-816C9D587C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15967"/>
            <a:ext cx="9144000" cy="5143500"/>
          </a:xfrm>
          <a:prstGeom prst="rect">
            <a:avLst/>
          </a:prstGeom>
        </p:spPr>
      </p:pic>
    </p:spTree>
    <p:extLst>
      <p:ext uri="{BB962C8B-B14F-4D97-AF65-F5344CB8AC3E}">
        <p14:creationId xmlns:p14="http://schemas.microsoft.com/office/powerpoint/2010/main" val="17155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18CD-8A38-43FD-972F-1CED848CF33F}"/>
              </a:ext>
            </a:extLst>
          </p:cNvPr>
          <p:cNvSpPr>
            <a:spLocks noGrp="1"/>
          </p:cNvSpPr>
          <p:nvPr>
            <p:ph type="title"/>
          </p:nvPr>
        </p:nvSpPr>
        <p:spPr>
          <a:xfrm>
            <a:off x="234680" y="3022871"/>
            <a:ext cx="8674639" cy="812258"/>
          </a:xfrm>
        </p:spPr>
        <p:txBody>
          <a:bodyPr/>
          <a:lstStyle/>
          <a:p>
            <a:pPr algn="ctr"/>
            <a:r>
              <a:rPr lang="en-US" dirty="0"/>
              <a:t>Thank you!</a:t>
            </a:r>
          </a:p>
        </p:txBody>
      </p:sp>
    </p:spTree>
    <p:extLst>
      <p:ext uri="{BB962C8B-B14F-4D97-AF65-F5344CB8AC3E}">
        <p14:creationId xmlns:p14="http://schemas.microsoft.com/office/powerpoint/2010/main" val="2052058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Outline</a:t>
            </a:r>
          </a:p>
        </p:txBody>
      </p:sp>
      <p:sp>
        <p:nvSpPr>
          <p:cNvPr id="12" name="Text Placeholder 11"/>
          <p:cNvSpPr>
            <a:spLocks noGrp="1"/>
          </p:cNvSpPr>
          <p:nvPr>
            <p:ph type="body" sz="quarter" idx="10"/>
          </p:nvPr>
        </p:nvSpPr>
        <p:spPr>
          <a:xfrm>
            <a:off x="572428" y="1013137"/>
            <a:ext cx="3252597" cy="5439178"/>
          </a:xfrm>
        </p:spPr>
        <p:txBody>
          <a:bodyPr>
            <a:normAutofit/>
          </a:bodyPr>
          <a:lstStyle/>
          <a:p>
            <a:pPr marL="342900" indent="-342900">
              <a:buFont typeface="+mj-lt"/>
              <a:buAutoNum type="arabicPeriod"/>
            </a:pPr>
            <a:r>
              <a:rPr lang="en-US" sz="1800" dirty="0"/>
              <a:t>Conceptual and mathematical background on Machine learning and Deep learning</a:t>
            </a:r>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r>
              <a:rPr lang="en-US" sz="1800" dirty="0"/>
              <a:t>Tools, software libraries, computing resources, and the common hurdles we faced.</a:t>
            </a:r>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r>
              <a:rPr lang="en-US" sz="1800" dirty="0"/>
              <a:t>Data and Modeling</a:t>
            </a:r>
          </a:p>
          <a:p>
            <a:pPr marL="342900" indent="-342900">
              <a:buFont typeface="+mj-lt"/>
              <a:buAutoNum type="arabicPeriod"/>
            </a:pPr>
            <a:endParaRPr lang="en-US" sz="1400" dirty="0"/>
          </a:p>
        </p:txBody>
      </p:sp>
      <p:pic>
        <p:nvPicPr>
          <p:cNvPr id="2" name="Picture 1">
            <a:extLst>
              <a:ext uri="{FF2B5EF4-FFF2-40B4-BE49-F238E27FC236}">
                <a16:creationId xmlns:a16="http://schemas.microsoft.com/office/drawing/2014/main" id="{88544930-0EA2-4173-8C6C-BF5C7920CB30}"/>
              </a:ext>
            </a:extLst>
          </p:cNvPr>
          <p:cNvPicPr>
            <a:picLocks noChangeAspect="1"/>
          </p:cNvPicPr>
          <p:nvPr/>
        </p:nvPicPr>
        <p:blipFill>
          <a:blip r:embed="rId3"/>
          <a:stretch>
            <a:fillRect/>
          </a:stretch>
        </p:blipFill>
        <p:spPr>
          <a:xfrm>
            <a:off x="3952638" y="845712"/>
            <a:ext cx="4829070" cy="1627032"/>
          </a:xfrm>
          <a:prstGeom prst="rect">
            <a:avLst/>
          </a:prstGeom>
        </p:spPr>
      </p:pic>
      <p:pic>
        <p:nvPicPr>
          <p:cNvPr id="6" name="Picture 5">
            <a:extLst>
              <a:ext uri="{FF2B5EF4-FFF2-40B4-BE49-F238E27FC236}">
                <a16:creationId xmlns:a16="http://schemas.microsoft.com/office/drawing/2014/main" id="{7B37056F-4415-4572-9FC1-F6855193836A}"/>
              </a:ext>
            </a:extLst>
          </p:cNvPr>
          <p:cNvPicPr>
            <a:picLocks noChangeAspect="1"/>
          </p:cNvPicPr>
          <p:nvPr/>
        </p:nvPicPr>
        <p:blipFill>
          <a:blip r:embed="rId4"/>
          <a:stretch>
            <a:fillRect/>
          </a:stretch>
        </p:blipFill>
        <p:spPr>
          <a:xfrm>
            <a:off x="4149632" y="2838806"/>
            <a:ext cx="1137143" cy="1444731"/>
          </a:xfrm>
          <a:prstGeom prst="rect">
            <a:avLst/>
          </a:prstGeom>
        </p:spPr>
      </p:pic>
      <p:pic>
        <p:nvPicPr>
          <p:cNvPr id="7" name="Picture 6">
            <a:extLst>
              <a:ext uri="{FF2B5EF4-FFF2-40B4-BE49-F238E27FC236}">
                <a16:creationId xmlns:a16="http://schemas.microsoft.com/office/drawing/2014/main" id="{BC046620-79F9-44EE-B319-70F4E292AF32}"/>
              </a:ext>
            </a:extLst>
          </p:cNvPr>
          <p:cNvPicPr>
            <a:picLocks noChangeAspect="1"/>
          </p:cNvPicPr>
          <p:nvPr/>
        </p:nvPicPr>
        <p:blipFill>
          <a:blip r:embed="rId5"/>
          <a:stretch>
            <a:fillRect/>
          </a:stretch>
        </p:blipFill>
        <p:spPr>
          <a:xfrm>
            <a:off x="5611382" y="2814588"/>
            <a:ext cx="1187450" cy="1444731"/>
          </a:xfrm>
          <a:prstGeom prst="rect">
            <a:avLst/>
          </a:prstGeom>
        </p:spPr>
      </p:pic>
      <p:pic>
        <p:nvPicPr>
          <p:cNvPr id="8" name="Picture 7">
            <a:extLst>
              <a:ext uri="{FF2B5EF4-FFF2-40B4-BE49-F238E27FC236}">
                <a16:creationId xmlns:a16="http://schemas.microsoft.com/office/drawing/2014/main" id="{55A4C947-DB73-4D0D-871B-8FEF2E16F79A}"/>
              </a:ext>
            </a:extLst>
          </p:cNvPr>
          <p:cNvPicPr>
            <a:picLocks noChangeAspect="1"/>
          </p:cNvPicPr>
          <p:nvPr/>
        </p:nvPicPr>
        <p:blipFill>
          <a:blip r:embed="rId6"/>
          <a:stretch>
            <a:fillRect/>
          </a:stretch>
        </p:blipFill>
        <p:spPr>
          <a:xfrm>
            <a:off x="4180348" y="4601163"/>
            <a:ext cx="2186825" cy="2082690"/>
          </a:xfrm>
          <a:prstGeom prst="rect">
            <a:avLst/>
          </a:prstGeom>
        </p:spPr>
      </p:pic>
    </p:spTree>
    <p:extLst>
      <p:ext uri="{BB962C8B-B14F-4D97-AF65-F5344CB8AC3E}">
        <p14:creationId xmlns:p14="http://schemas.microsoft.com/office/powerpoint/2010/main" val="271816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76F0-07C6-41D2-BF70-E3EA93F8FFAD}"/>
              </a:ext>
            </a:extLst>
          </p:cNvPr>
          <p:cNvSpPr>
            <a:spLocks noGrp="1"/>
          </p:cNvSpPr>
          <p:nvPr>
            <p:ph type="title"/>
          </p:nvPr>
        </p:nvSpPr>
        <p:spPr>
          <a:xfrm>
            <a:off x="234683" y="311286"/>
            <a:ext cx="8674639" cy="468032"/>
          </a:xfrm>
        </p:spPr>
        <p:txBody>
          <a:bodyPr/>
          <a:lstStyle/>
          <a:p>
            <a:pPr algn="ctr"/>
            <a:r>
              <a:rPr lang="en-US" dirty="0"/>
              <a:t>What is Machine Learning?</a:t>
            </a:r>
          </a:p>
        </p:txBody>
      </p:sp>
      <p:pic>
        <p:nvPicPr>
          <p:cNvPr id="4" name="Picture 3">
            <a:extLst>
              <a:ext uri="{FF2B5EF4-FFF2-40B4-BE49-F238E27FC236}">
                <a16:creationId xmlns:a16="http://schemas.microsoft.com/office/drawing/2014/main" id="{F927EF3D-DBFF-47F6-A2CB-32CAF73186A7}"/>
              </a:ext>
            </a:extLst>
          </p:cNvPr>
          <p:cNvPicPr>
            <a:picLocks noChangeAspect="1"/>
          </p:cNvPicPr>
          <p:nvPr/>
        </p:nvPicPr>
        <p:blipFill>
          <a:blip r:embed="rId3"/>
          <a:stretch>
            <a:fillRect/>
          </a:stretch>
        </p:blipFill>
        <p:spPr>
          <a:xfrm>
            <a:off x="140957" y="1637672"/>
            <a:ext cx="4182750" cy="4071911"/>
          </a:xfrm>
          <a:prstGeom prst="rect">
            <a:avLst/>
          </a:prstGeom>
        </p:spPr>
      </p:pic>
      <p:sp>
        <p:nvSpPr>
          <p:cNvPr id="7" name="Title 1">
            <a:extLst>
              <a:ext uri="{FF2B5EF4-FFF2-40B4-BE49-F238E27FC236}">
                <a16:creationId xmlns:a16="http://schemas.microsoft.com/office/drawing/2014/main" id="{43F0BC5B-FEEC-4C42-B017-19A6D77DDC66}"/>
              </a:ext>
            </a:extLst>
          </p:cNvPr>
          <p:cNvSpPr txBox="1">
            <a:spLocks/>
          </p:cNvSpPr>
          <p:nvPr/>
        </p:nvSpPr>
        <p:spPr>
          <a:xfrm>
            <a:off x="4922210" y="1148417"/>
            <a:ext cx="4149054" cy="468032"/>
          </a:xfrm>
          <a:prstGeom prst="rect">
            <a:avLst/>
          </a:prstGeom>
        </p:spPr>
        <p:txBody>
          <a:bodyPr vert="horz" lIns="91440" tIns="45720" rIns="91440" bIns="45720" rtlCol="0" anchor="ctr">
            <a:normAutofit fontScale="92500" lnSpcReduction="10000"/>
          </a:bodyPr>
          <a:lstStyle>
            <a:lvl1pPr algn="l" defTabSz="685783" rtl="0" eaLnBrk="1" latinLnBrk="0" hangingPunct="1">
              <a:lnSpc>
                <a:spcPct val="100000"/>
              </a:lnSpc>
              <a:spcBef>
                <a:spcPct val="0"/>
              </a:spcBef>
              <a:buNone/>
              <a:defRPr sz="1800" b="1" kern="1200" baseline="0">
                <a:solidFill>
                  <a:schemeClr val="tx1"/>
                </a:solidFill>
                <a:latin typeface="+mj-lt"/>
                <a:ea typeface="+mj-ea"/>
                <a:cs typeface="+mj-cs"/>
              </a:defRPr>
            </a:lvl1pPr>
          </a:lstStyle>
          <a:p>
            <a:pPr algn="ctr"/>
            <a:r>
              <a:rPr lang="en-US" sz="1400" b="0" i="1" dirty="0"/>
              <a:t>“Machine Learning relates to statistics the same way engineering relates to Physics”</a:t>
            </a:r>
          </a:p>
        </p:txBody>
      </p:sp>
      <p:sp>
        <p:nvSpPr>
          <p:cNvPr id="10" name="Title 1">
            <a:extLst>
              <a:ext uri="{FF2B5EF4-FFF2-40B4-BE49-F238E27FC236}">
                <a16:creationId xmlns:a16="http://schemas.microsoft.com/office/drawing/2014/main" id="{1598C594-0BB9-47E3-9A16-29DC94274F24}"/>
              </a:ext>
            </a:extLst>
          </p:cNvPr>
          <p:cNvSpPr txBox="1">
            <a:spLocks/>
          </p:cNvSpPr>
          <p:nvPr/>
        </p:nvSpPr>
        <p:spPr>
          <a:xfrm>
            <a:off x="492461" y="1148417"/>
            <a:ext cx="3831246" cy="468032"/>
          </a:xfrm>
          <a:prstGeom prst="rect">
            <a:avLst/>
          </a:prstGeom>
        </p:spPr>
        <p:txBody>
          <a:bodyPr vert="horz" lIns="91440" tIns="45720" rIns="91440" bIns="45720" rtlCol="0" anchor="ctr">
            <a:normAutofit/>
          </a:bodyPr>
          <a:lstStyle>
            <a:lvl1pPr algn="l" defTabSz="685783" rtl="0" eaLnBrk="1" latinLnBrk="0" hangingPunct="1">
              <a:lnSpc>
                <a:spcPct val="100000"/>
              </a:lnSpc>
              <a:spcBef>
                <a:spcPct val="0"/>
              </a:spcBef>
              <a:buNone/>
              <a:defRPr sz="1800" b="1" kern="1200" baseline="0">
                <a:solidFill>
                  <a:schemeClr val="tx1"/>
                </a:solidFill>
                <a:latin typeface="+mj-lt"/>
                <a:ea typeface="+mj-ea"/>
                <a:cs typeface="+mj-cs"/>
              </a:defRPr>
            </a:lvl1pPr>
          </a:lstStyle>
          <a:p>
            <a:pPr algn="ctr"/>
            <a:r>
              <a:rPr lang="en-US" sz="1400" b="0" i="1" dirty="0"/>
              <a:t>“Machine Learning is just Statistics!”</a:t>
            </a:r>
          </a:p>
        </p:txBody>
      </p:sp>
      <p:graphicFrame>
        <p:nvGraphicFramePr>
          <p:cNvPr id="5" name="Table 4">
            <a:extLst>
              <a:ext uri="{FF2B5EF4-FFF2-40B4-BE49-F238E27FC236}">
                <a16:creationId xmlns:a16="http://schemas.microsoft.com/office/drawing/2014/main" id="{81465E9E-821D-4C3E-AFC3-E1CB95B43BC4}"/>
              </a:ext>
            </a:extLst>
          </p:cNvPr>
          <p:cNvGraphicFramePr>
            <a:graphicFrameLocks noGrp="1"/>
          </p:cNvGraphicFramePr>
          <p:nvPr>
            <p:extLst>
              <p:ext uri="{D42A27DB-BD31-4B8C-83A1-F6EECF244321}">
                <p14:modId xmlns:p14="http://schemas.microsoft.com/office/powerpoint/2010/main" val="942642799"/>
              </p:ext>
            </p:extLst>
          </p:nvPr>
        </p:nvGraphicFramePr>
        <p:xfrm>
          <a:off x="4798128" y="1710409"/>
          <a:ext cx="4248362" cy="1199757"/>
        </p:xfrm>
        <a:graphic>
          <a:graphicData uri="http://schemas.openxmlformats.org/drawingml/2006/table">
            <a:tbl>
              <a:tblPr firstRow="1" bandRow="1">
                <a:tableStyleId>{93296810-A885-4BE3-A3E7-6D5BEEA58F35}</a:tableStyleId>
              </a:tblPr>
              <a:tblGrid>
                <a:gridCol w="2124181">
                  <a:extLst>
                    <a:ext uri="{9D8B030D-6E8A-4147-A177-3AD203B41FA5}">
                      <a16:colId xmlns:a16="http://schemas.microsoft.com/office/drawing/2014/main" val="658325970"/>
                    </a:ext>
                  </a:extLst>
                </a:gridCol>
                <a:gridCol w="2124181">
                  <a:extLst>
                    <a:ext uri="{9D8B030D-6E8A-4147-A177-3AD203B41FA5}">
                      <a16:colId xmlns:a16="http://schemas.microsoft.com/office/drawing/2014/main" val="668441971"/>
                    </a:ext>
                  </a:extLst>
                </a:gridCol>
              </a:tblGrid>
              <a:tr h="0">
                <a:tc>
                  <a:txBody>
                    <a:bodyPr/>
                    <a:lstStyle/>
                    <a:p>
                      <a:r>
                        <a:rPr lang="en-US" dirty="0">
                          <a:solidFill>
                            <a:schemeClr val="tx1"/>
                          </a:solidFill>
                        </a:rPr>
                        <a:t>(Hardware) Engineering</a:t>
                      </a:r>
                    </a:p>
                  </a:txBody>
                  <a:tcPr/>
                </a:tc>
                <a:tc>
                  <a:txBody>
                    <a:bodyPr/>
                    <a:lstStyle/>
                    <a:p>
                      <a:r>
                        <a:rPr lang="en-US" dirty="0">
                          <a:solidFill>
                            <a:schemeClr val="tx1"/>
                          </a:solidFill>
                        </a:rPr>
                        <a:t>Physics</a:t>
                      </a:r>
                    </a:p>
                  </a:txBody>
                  <a:tcPr/>
                </a:tc>
                <a:extLst>
                  <a:ext uri="{0D108BD9-81ED-4DB2-BD59-A6C34878D82A}">
                    <a16:rowId xmlns:a16="http://schemas.microsoft.com/office/drawing/2014/main" val="3187559282"/>
                  </a:ext>
                </a:extLst>
              </a:tr>
              <a:tr h="399276">
                <a:tc>
                  <a:txBody>
                    <a:bodyPr/>
                    <a:lstStyle/>
                    <a:p>
                      <a:r>
                        <a:rPr lang="en-US" dirty="0"/>
                        <a:t>Building a car engine</a:t>
                      </a:r>
                    </a:p>
                  </a:txBody>
                  <a:tcPr/>
                </a:tc>
                <a:tc>
                  <a:txBody>
                    <a:bodyPr/>
                    <a:lstStyle/>
                    <a:p>
                      <a:r>
                        <a:rPr lang="en-US" dirty="0"/>
                        <a:t>Carnot Cycles / Statistical Mechanics</a:t>
                      </a:r>
                    </a:p>
                  </a:txBody>
                  <a:tcPr/>
                </a:tc>
                <a:extLst>
                  <a:ext uri="{0D108BD9-81ED-4DB2-BD59-A6C34878D82A}">
                    <a16:rowId xmlns:a16="http://schemas.microsoft.com/office/drawing/2014/main" val="1177438935"/>
                  </a:ext>
                </a:extLst>
              </a:tr>
              <a:tr h="399276">
                <a:tc>
                  <a:txBody>
                    <a:bodyPr/>
                    <a:lstStyle/>
                    <a:p>
                      <a:r>
                        <a:rPr lang="en-US" dirty="0"/>
                        <a:t>Electronic circuits</a:t>
                      </a:r>
                    </a:p>
                  </a:txBody>
                  <a:tcPr/>
                </a:tc>
                <a:tc>
                  <a:txBody>
                    <a:bodyPr/>
                    <a:lstStyle/>
                    <a:p>
                      <a:r>
                        <a:rPr lang="en-US" dirty="0"/>
                        <a:t>Maxwell Equations</a:t>
                      </a:r>
                    </a:p>
                  </a:txBody>
                  <a:tcPr/>
                </a:tc>
                <a:extLst>
                  <a:ext uri="{0D108BD9-81ED-4DB2-BD59-A6C34878D82A}">
                    <a16:rowId xmlns:a16="http://schemas.microsoft.com/office/drawing/2014/main" val="2761090115"/>
                  </a:ext>
                </a:extLst>
              </a:tr>
            </a:tbl>
          </a:graphicData>
        </a:graphic>
      </p:graphicFrame>
      <p:graphicFrame>
        <p:nvGraphicFramePr>
          <p:cNvPr id="20" name="Table 19">
            <a:extLst>
              <a:ext uri="{FF2B5EF4-FFF2-40B4-BE49-F238E27FC236}">
                <a16:creationId xmlns:a16="http://schemas.microsoft.com/office/drawing/2014/main" id="{E7E0F83C-5FB6-4EED-ACC7-EC9BD9379340}"/>
              </a:ext>
            </a:extLst>
          </p:cNvPr>
          <p:cNvGraphicFramePr>
            <a:graphicFrameLocks noGrp="1"/>
          </p:cNvGraphicFramePr>
          <p:nvPr>
            <p:extLst>
              <p:ext uri="{D42A27DB-BD31-4B8C-83A1-F6EECF244321}">
                <p14:modId xmlns:p14="http://schemas.microsoft.com/office/powerpoint/2010/main" val="1353886602"/>
              </p:ext>
            </p:extLst>
          </p:nvPr>
        </p:nvGraphicFramePr>
        <p:xfrm>
          <a:off x="4800356" y="3322375"/>
          <a:ext cx="4248362" cy="1199757"/>
        </p:xfrm>
        <a:graphic>
          <a:graphicData uri="http://schemas.openxmlformats.org/drawingml/2006/table">
            <a:tbl>
              <a:tblPr firstRow="1" bandRow="1">
                <a:tableStyleId>{93296810-A885-4BE3-A3E7-6D5BEEA58F35}</a:tableStyleId>
              </a:tblPr>
              <a:tblGrid>
                <a:gridCol w="2124181">
                  <a:extLst>
                    <a:ext uri="{9D8B030D-6E8A-4147-A177-3AD203B41FA5}">
                      <a16:colId xmlns:a16="http://schemas.microsoft.com/office/drawing/2014/main" val="658325970"/>
                    </a:ext>
                  </a:extLst>
                </a:gridCol>
                <a:gridCol w="2124181">
                  <a:extLst>
                    <a:ext uri="{9D8B030D-6E8A-4147-A177-3AD203B41FA5}">
                      <a16:colId xmlns:a16="http://schemas.microsoft.com/office/drawing/2014/main" val="668441971"/>
                    </a:ext>
                  </a:extLst>
                </a:gridCol>
              </a:tblGrid>
              <a:tr h="0">
                <a:tc>
                  <a:txBody>
                    <a:bodyPr/>
                    <a:lstStyle/>
                    <a:p>
                      <a:r>
                        <a:rPr lang="en-US" dirty="0">
                          <a:solidFill>
                            <a:schemeClr val="tx1"/>
                          </a:solidFill>
                        </a:rPr>
                        <a:t>Machine Learning</a:t>
                      </a:r>
                    </a:p>
                  </a:txBody>
                  <a:tcPr/>
                </a:tc>
                <a:tc>
                  <a:txBody>
                    <a:bodyPr/>
                    <a:lstStyle/>
                    <a:p>
                      <a:r>
                        <a:rPr lang="en-US" dirty="0">
                          <a:solidFill>
                            <a:schemeClr val="tx1"/>
                          </a:solidFill>
                        </a:rPr>
                        <a:t>Statistics</a:t>
                      </a:r>
                    </a:p>
                  </a:txBody>
                  <a:tcPr/>
                </a:tc>
                <a:extLst>
                  <a:ext uri="{0D108BD9-81ED-4DB2-BD59-A6C34878D82A}">
                    <a16:rowId xmlns:a16="http://schemas.microsoft.com/office/drawing/2014/main" val="3187559282"/>
                  </a:ext>
                </a:extLst>
              </a:tr>
              <a:tr h="399276">
                <a:tc>
                  <a:txBody>
                    <a:bodyPr/>
                    <a:lstStyle/>
                    <a:p>
                      <a:r>
                        <a:rPr lang="en-US" dirty="0"/>
                        <a:t>Objection detection, recognition</a:t>
                      </a:r>
                    </a:p>
                  </a:txBody>
                  <a:tcPr/>
                </a:tc>
                <a:tc>
                  <a:txBody>
                    <a:bodyPr/>
                    <a:lstStyle/>
                    <a:p>
                      <a:r>
                        <a:rPr lang="en-US" dirty="0"/>
                        <a:t>Regression + optimization + …</a:t>
                      </a:r>
                    </a:p>
                  </a:txBody>
                  <a:tcPr/>
                </a:tc>
                <a:extLst>
                  <a:ext uri="{0D108BD9-81ED-4DB2-BD59-A6C34878D82A}">
                    <a16:rowId xmlns:a16="http://schemas.microsoft.com/office/drawing/2014/main" val="1177438935"/>
                  </a:ext>
                </a:extLst>
              </a:tr>
              <a:tr h="399276">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761090115"/>
                  </a:ext>
                </a:extLst>
              </a:tr>
            </a:tbl>
          </a:graphicData>
        </a:graphic>
      </p:graphicFrame>
      <p:cxnSp>
        <p:nvCxnSpPr>
          <p:cNvPr id="9" name="Straight Connector 8">
            <a:extLst>
              <a:ext uri="{FF2B5EF4-FFF2-40B4-BE49-F238E27FC236}">
                <a16:creationId xmlns:a16="http://schemas.microsoft.com/office/drawing/2014/main" id="{B6AB0603-F759-4803-B951-17868F80C2A8}"/>
              </a:ext>
            </a:extLst>
          </p:cNvPr>
          <p:cNvCxnSpPr>
            <a:cxnSpLocks/>
          </p:cNvCxnSpPr>
          <p:nvPr/>
        </p:nvCxnSpPr>
        <p:spPr>
          <a:xfrm>
            <a:off x="4572000" y="1028700"/>
            <a:ext cx="0" cy="557991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971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Starting from basic model fitting: fitting a line to data</a:t>
            </a:r>
          </a:p>
        </p:txBody>
      </p:sp>
      <p:sp>
        <p:nvSpPr>
          <p:cNvPr id="3" name="Text Placeholder 2">
            <a:extLst>
              <a:ext uri="{FF2B5EF4-FFF2-40B4-BE49-F238E27FC236}">
                <a16:creationId xmlns:a16="http://schemas.microsoft.com/office/drawing/2014/main" id="{5D2F3217-ADD9-449B-AD56-AC8C54D321F9}"/>
              </a:ext>
            </a:extLst>
          </p:cNvPr>
          <p:cNvSpPr>
            <a:spLocks noGrp="1"/>
          </p:cNvSpPr>
          <p:nvPr>
            <p:ph type="body" sz="quarter" idx="11"/>
          </p:nvPr>
        </p:nvSpPr>
        <p:spPr>
          <a:xfrm>
            <a:off x="570113" y="1209477"/>
            <a:ext cx="8169850" cy="1438030"/>
          </a:xfrm>
        </p:spPr>
        <p:txBody>
          <a:bodyPr>
            <a:normAutofit/>
          </a:bodyPr>
          <a:lstStyle/>
          <a:p>
            <a:r>
              <a:rPr lang="en-US" sz="1400" dirty="0"/>
              <a:t>The data x is our input. The output is y.  Our model is a linear model (e.g., a straight line). </a:t>
            </a:r>
          </a:p>
          <a:p>
            <a:r>
              <a:rPr lang="en-US" sz="1400" dirty="0"/>
              <a:t>Writing in a “fancy” way, f(x | m, b) is our model given parameters m and b. </a:t>
            </a:r>
          </a:p>
          <a:p>
            <a:r>
              <a:rPr lang="en-US" sz="1400" dirty="0"/>
              <a:t>The goal is to </a:t>
            </a:r>
            <a:r>
              <a:rPr lang="en-US" sz="1400" b="1" dirty="0"/>
              <a:t>learn</a:t>
            </a:r>
            <a:r>
              <a:rPr lang="en-US" sz="1400" dirty="0"/>
              <a:t> what the slope (m) and the intercept (b) are given the data. </a:t>
            </a:r>
          </a:p>
          <a:p>
            <a:endParaRPr lang="en-US" sz="1200" dirty="0"/>
          </a:p>
        </p:txBody>
      </p:sp>
      <p:pic>
        <p:nvPicPr>
          <p:cNvPr id="1026" name="Picture 2" descr="https://www.astroml.org/_images/fig_total_least_squares_1.png">
            <a:extLst>
              <a:ext uri="{FF2B5EF4-FFF2-40B4-BE49-F238E27FC236}">
                <a16:creationId xmlns:a16="http://schemas.microsoft.com/office/drawing/2014/main" id="{724E919E-2D17-4ABE-A265-EF0F6DC0A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438" y="3158742"/>
            <a:ext cx="6799124" cy="3399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7B5F24B-4AA3-41E2-8A80-341FFA70A41A}"/>
              </a:ext>
            </a:extLst>
          </p:cNvPr>
          <p:cNvPicPr>
            <a:picLocks noChangeAspect="1"/>
          </p:cNvPicPr>
          <p:nvPr/>
        </p:nvPicPr>
        <p:blipFill>
          <a:blip r:embed="rId4"/>
          <a:stretch>
            <a:fillRect/>
          </a:stretch>
        </p:blipFill>
        <p:spPr>
          <a:xfrm>
            <a:off x="3680142" y="2909711"/>
            <a:ext cx="1854097" cy="485407"/>
          </a:xfrm>
          <a:prstGeom prst="rect">
            <a:avLst/>
          </a:prstGeom>
        </p:spPr>
      </p:pic>
      <p:sp>
        <p:nvSpPr>
          <p:cNvPr id="5" name="TextBox 4">
            <a:extLst>
              <a:ext uri="{FF2B5EF4-FFF2-40B4-BE49-F238E27FC236}">
                <a16:creationId xmlns:a16="http://schemas.microsoft.com/office/drawing/2014/main" id="{47BC4DC5-60B6-4BC2-85AA-520273FC5240}"/>
              </a:ext>
            </a:extLst>
          </p:cNvPr>
          <p:cNvSpPr txBox="1"/>
          <p:nvPr/>
        </p:nvSpPr>
        <p:spPr>
          <a:xfrm>
            <a:off x="1255475" y="2110897"/>
            <a:ext cx="6799125" cy="923330"/>
          </a:xfrm>
          <a:prstGeom prst="rect">
            <a:avLst/>
          </a:prstGeom>
          <a:noFill/>
        </p:spPr>
        <p:txBody>
          <a:bodyPr wrap="square" rtlCol="0">
            <a:spAutoFit/>
          </a:bodyPr>
          <a:lstStyle/>
          <a:p>
            <a:r>
              <a:rPr lang="en-US" dirty="0"/>
              <a:t>Strictly speaking, this is “machine learning”. But nobody calls it that, maybe because we can analytically find the best fit parameters (with some assumptions)</a:t>
            </a:r>
          </a:p>
        </p:txBody>
      </p:sp>
    </p:spTree>
    <p:extLst>
      <p:ext uri="{BB962C8B-B14F-4D97-AF65-F5344CB8AC3E}">
        <p14:creationId xmlns:p14="http://schemas.microsoft.com/office/powerpoint/2010/main" val="2146176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937244-3292-4E9D-BFA9-C4E4204B981C}"/>
              </a:ext>
            </a:extLst>
          </p:cNvPr>
          <p:cNvPicPr>
            <a:picLocks noChangeAspect="1"/>
          </p:cNvPicPr>
          <p:nvPr/>
        </p:nvPicPr>
        <p:blipFill>
          <a:blip r:embed="rId3"/>
          <a:stretch>
            <a:fillRect/>
          </a:stretch>
        </p:blipFill>
        <p:spPr>
          <a:xfrm>
            <a:off x="118872" y="1534538"/>
            <a:ext cx="5548281" cy="4761111"/>
          </a:xfrm>
          <a:prstGeom prst="rect">
            <a:avLst/>
          </a:prstGeom>
        </p:spPr>
      </p:pic>
      <p:pic>
        <p:nvPicPr>
          <p:cNvPr id="3" name="Picture 2">
            <a:extLst>
              <a:ext uri="{FF2B5EF4-FFF2-40B4-BE49-F238E27FC236}">
                <a16:creationId xmlns:a16="http://schemas.microsoft.com/office/drawing/2014/main" id="{3D35D799-51CC-4491-9086-75AD514F179C}"/>
              </a:ext>
            </a:extLst>
          </p:cNvPr>
          <p:cNvPicPr>
            <a:picLocks noChangeAspect="1"/>
          </p:cNvPicPr>
          <p:nvPr/>
        </p:nvPicPr>
        <p:blipFill>
          <a:blip r:embed="rId4"/>
          <a:stretch>
            <a:fillRect/>
          </a:stretch>
        </p:blipFill>
        <p:spPr>
          <a:xfrm>
            <a:off x="3593140" y="1241374"/>
            <a:ext cx="4338750" cy="2156385"/>
          </a:xfrm>
          <a:prstGeom prst="rect">
            <a:avLst/>
          </a:prstGeom>
        </p:spPr>
      </p:pic>
      <p:sp>
        <p:nvSpPr>
          <p:cNvPr id="11" name="Title 10"/>
          <p:cNvSpPr>
            <a:spLocks noGrp="1"/>
          </p:cNvSpPr>
          <p:nvPr>
            <p:ph type="title"/>
          </p:nvPr>
        </p:nvSpPr>
        <p:spPr>
          <a:xfrm>
            <a:off x="234684" y="311286"/>
            <a:ext cx="4576308" cy="812258"/>
          </a:xfrm>
        </p:spPr>
        <p:txBody>
          <a:bodyPr>
            <a:normAutofit/>
          </a:bodyPr>
          <a:lstStyle/>
          <a:p>
            <a:r>
              <a:rPr lang="en-US" sz="1400" dirty="0"/>
              <a:t>The concept of “learning” becomes more apparent in a more difficult problem: higher dimensions</a:t>
            </a:r>
          </a:p>
        </p:txBody>
      </p:sp>
      <p:sp>
        <p:nvSpPr>
          <p:cNvPr id="13" name="Text Placeholder 12"/>
          <p:cNvSpPr>
            <a:spLocks noGrp="1"/>
          </p:cNvSpPr>
          <p:nvPr>
            <p:ph type="body" sz="quarter" idx="11"/>
          </p:nvPr>
        </p:nvSpPr>
        <p:spPr>
          <a:xfrm>
            <a:off x="5794743" y="2753833"/>
            <a:ext cx="2939623" cy="3516739"/>
          </a:xfrm>
        </p:spPr>
        <p:txBody>
          <a:bodyPr>
            <a:normAutofit lnSpcReduction="10000"/>
          </a:bodyPr>
          <a:lstStyle/>
          <a:p>
            <a:r>
              <a:rPr lang="en-US" sz="1400" dirty="0"/>
              <a:t>In high dimensions (e.g., high number of parameters), MCMC is one approach that we learn what the best parameters are by </a:t>
            </a:r>
            <a:r>
              <a:rPr lang="en-US" sz="1400" b="1" i="1" dirty="0"/>
              <a:t>walking</a:t>
            </a:r>
            <a:r>
              <a:rPr lang="en-US" sz="1400" dirty="0"/>
              <a:t> around the parameter space. </a:t>
            </a:r>
          </a:p>
          <a:p>
            <a:r>
              <a:rPr lang="en-US" sz="1400" dirty="0"/>
              <a:t>How the walkers walk depends on your algorithms. Randomly = Metropolis-Hasting Algorithm. </a:t>
            </a:r>
          </a:p>
          <a:p>
            <a:r>
              <a:rPr lang="en-US" sz="1400" dirty="0"/>
              <a:t>Optimization methods exist, such as </a:t>
            </a:r>
            <a:r>
              <a:rPr lang="en-US" sz="1400" b="1" dirty="0"/>
              <a:t>Gradient Descent</a:t>
            </a:r>
            <a:r>
              <a:rPr lang="en-US" sz="1400" dirty="0"/>
              <a:t>. This is commonly known as a “Machine Learning” technique/model.</a:t>
            </a:r>
          </a:p>
          <a:p>
            <a:r>
              <a:rPr lang="en-US" sz="1400" dirty="0"/>
              <a:t>When dimensions are high enough, even MCMC is insufficient or slow.  </a:t>
            </a:r>
          </a:p>
        </p:txBody>
      </p:sp>
      <p:sp>
        <p:nvSpPr>
          <p:cNvPr id="6" name="TextBox 5">
            <a:extLst>
              <a:ext uri="{FF2B5EF4-FFF2-40B4-BE49-F238E27FC236}">
                <a16:creationId xmlns:a16="http://schemas.microsoft.com/office/drawing/2014/main" id="{7162BB17-4DFA-4950-838B-35893739BC08}"/>
              </a:ext>
            </a:extLst>
          </p:cNvPr>
          <p:cNvSpPr txBox="1"/>
          <p:nvPr/>
        </p:nvSpPr>
        <p:spPr>
          <a:xfrm>
            <a:off x="5272557" y="1322621"/>
            <a:ext cx="1173719" cy="253916"/>
          </a:xfrm>
          <a:prstGeom prst="rect">
            <a:avLst/>
          </a:prstGeom>
          <a:noFill/>
        </p:spPr>
        <p:txBody>
          <a:bodyPr wrap="none" rtlCol="0">
            <a:spAutoFit/>
          </a:bodyPr>
          <a:lstStyle/>
          <a:p>
            <a:r>
              <a:rPr lang="en-US" sz="1050" dirty="0"/>
              <a:t>Number of steps</a:t>
            </a:r>
          </a:p>
        </p:txBody>
      </p:sp>
      <p:cxnSp>
        <p:nvCxnSpPr>
          <p:cNvPr id="8" name="Straight Arrow Connector 7">
            <a:extLst>
              <a:ext uri="{FF2B5EF4-FFF2-40B4-BE49-F238E27FC236}">
                <a16:creationId xmlns:a16="http://schemas.microsoft.com/office/drawing/2014/main" id="{80759A5D-4407-490A-AEE2-D5697195B039}"/>
              </a:ext>
            </a:extLst>
          </p:cNvPr>
          <p:cNvCxnSpPr/>
          <p:nvPr/>
        </p:nvCxnSpPr>
        <p:spPr>
          <a:xfrm>
            <a:off x="3732028" y="1329070"/>
            <a:ext cx="41998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D6D5426-430D-4BA6-A75C-D45D6709B468}"/>
              </a:ext>
            </a:extLst>
          </p:cNvPr>
          <p:cNvCxnSpPr/>
          <p:nvPr/>
        </p:nvCxnSpPr>
        <p:spPr>
          <a:xfrm flipH="1">
            <a:off x="914400" y="510363"/>
            <a:ext cx="6251944" cy="925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B78C6A8-3458-465E-8F55-FAD57B5A3869}"/>
              </a:ext>
            </a:extLst>
          </p:cNvPr>
          <p:cNvCxnSpPr/>
          <p:nvPr/>
        </p:nvCxnSpPr>
        <p:spPr>
          <a:xfrm flipH="1">
            <a:off x="6953693" y="562351"/>
            <a:ext cx="310861" cy="1298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3599092-ECD7-44C7-AB65-D8D778B6C82C}"/>
              </a:ext>
            </a:extLst>
          </p:cNvPr>
          <p:cNvSpPr txBox="1"/>
          <p:nvPr/>
        </p:nvSpPr>
        <p:spPr>
          <a:xfrm>
            <a:off x="7264554" y="240453"/>
            <a:ext cx="1387268" cy="577081"/>
          </a:xfrm>
          <a:prstGeom prst="rect">
            <a:avLst/>
          </a:prstGeom>
          <a:noFill/>
        </p:spPr>
        <p:txBody>
          <a:bodyPr wrap="square" rtlCol="0">
            <a:spAutoFit/>
          </a:bodyPr>
          <a:lstStyle/>
          <a:p>
            <a:r>
              <a:rPr lang="en-US" sz="1050" dirty="0"/>
              <a:t>Parameter converges to maximum likelihood</a:t>
            </a:r>
          </a:p>
        </p:txBody>
      </p:sp>
    </p:spTree>
    <p:extLst>
      <p:ext uri="{BB962C8B-B14F-4D97-AF65-F5344CB8AC3E}">
        <p14:creationId xmlns:p14="http://schemas.microsoft.com/office/powerpoint/2010/main" val="3022736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5">
            <a:extLst>
              <a:ext uri="{FF2B5EF4-FFF2-40B4-BE49-F238E27FC236}">
                <a16:creationId xmlns:a16="http://schemas.microsoft.com/office/drawing/2014/main" id="{19F8BA9A-AAC5-4BEE-8DA8-026DF43AEF83}"/>
              </a:ext>
            </a:extLst>
          </p:cNvPr>
          <p:cNvPicPr>
            <a:picLocks noChangeAspect="1"/>
          </p:cNvPicPr>
          <p:nvPr/>
        </p:nvPicPr>
        <p:blipFill>
          <a:blip r:embed="rId3"/>
          <a:stretch>
            <a:fillRect/>
          </a:stretch>
        </p:blipFill>
        <p:spPr>
          <a:xfrm>
            <a:off x="685800" y="2380129"/>
            <a:ext cx="7772400" cy="3886200"/>
          </a:xfrm>
          <a:prstGeom prst="rect">
            <a:avLst/>
          </a:prstGeom>
        </p:spPr>
      </p:pic>
      <p:sp>
        <p:nvSpPr>
          <p:cNvPr id="12" name="Title 11"/>
          <p:cNvSpPr>
            <a:spLocks noGrp="1"/>
          </p:cNvSpPr>
          <p:nvPr>
            <p:ph type="title"/>
          </p:nvPr>
        </p:nvSpPr>
        <p:spPr/>
        <p:txBody>
          <a:bodyPr/>
          <a:lstStyle/>
          <a:p>
            <a:r>
              <a:rPr lang="en-US" dirty="0"/>
              <a:t>Artificial Intelligence/Deep Learning (1): what is it? </a:t>
            </a:r>
          </a:p>
        </p:txBody>
      </p:sp>
      <p:sp>
        <p:nvSpPr>
          <p:cNvPr id="3" name="Text Placeholder 2">
            <a:extLst>
              <a:ext uri="{FF2B5EF4-FFF2-40B4-BE49-F238E27FC236}">
                <a16:creationId xmlns:a16="http://schemas.microsoft.com/office/drawing/2014/main" id="{5D2F3217-ADD9-449B-AD56-AC8C54D321F9}"/>
              </a:ext>
            </a:extLst>
          </p:cNvPr>
          <p:cNvSpPr>
            <a:spLocks noGrp="1"/>
          </p:cNvSpPr>
          <p:nvPr>
            <p:ph type="body" sz="quarter" idx="11"/>
          </p:nvPr>
        </p:nvSpPr>
        <p:spPr>
          <a:xfrm>
            <a:off x="570113" y="1209477"/>
            <a:ext cx="8169850" cy="1438030"/>
          </a:xfrm>
        </p:spPr>
        <p:txBody>
          <a:bodyPr>
            <a:normAutofit/>
          </a:bodyPr>
          <a:lstStyle/>
          <a:p>
            <a:r>
              <a:rPr lang="en-US" sz="1400" dirty="0"/>
              <a:t>The data x is our input. The output is y.  Our model is a linear model with a twist (sigmoid function). So it is </a:t>
            </a:r>
            <a:r>
              <a:rPr lang="en-US" sz="1400" b="1" dirty="0"/>
              <a:t>nonlinear</a:t>
            </a:r>
            <a:r>
              <a:rPr lang="en-US" sz="1400" dirty="0"/>
              <a:t>.</a:t>
            </a:r>
          </a:p>
          <a:p>
            <a:r>
              <a:rPr lang="en-US" sz="1400" dirty="0"/>
              <a:t>Writing in a “fancy” way, f(x | w</a:t>
            </a:r>
            <a:r>
              <a:rPr lang="en-US" sz="1400" baseline="-25000" dirty="0"/>
              <a:t>i</a:t>
            </a:r>
            <a:r>
              <a:rPr lang="en-US" sz="1400" dirty="0"/>
              <a:t>) is our model given a set of parameters w</a:t>
            </a:r>
            <a:r>
              <a:rPr lang="en-US" sz="1400" baseline="-25000" dirty="0"/>
              <a:t>i</a:t>
            </a:r>
          </a:p>
          <a:p>
            <a:r>
              <a:rPr lang="en-US" sz="1400" dirty="0"/>
              <a:t>The goal is to </a:t>
            </a:r>
            <a:r>
              <a:rPr lang="en-US" sz="1400" b="1" dirty="0"/>
              <a:t>learn</a:t>
            </a:r>
            <a:r>
              <a:rPr lang="en-US" sz="1400" dirty="0"/>
              <a:t> what parameters w</a:t>
            </a:r>
            <a:r>
              <a:rPr lang="en-US" sz="1400" baseline="-25000" dirty="0"/>
              <a:t>i</a:t>
            </a:r>
            <a:r>
              <a:rPr lang="en-US" sz="1400" dirty="0"/>
              <a:t> are given the data. </a:t>
            </a:r>
          </a:p>
          <a:p>
            <a:endParaRPr lang="en-US" sz="1200" dirty="0"/>
          </a:p>
        </p:txBody>
      </p:sp>
      <p:graphicFrame>
        <p:nvGraphicFramePr>
          <p:cNvPr id="13" name="Table 12">
            <a:extLst>
              <a:ext uri="{FF2B5EF4-FFF2-40B4-BE49-F238E27FC236}">
                <a16:creationId xmlns:a16="http://schemas.microsoft.com/office/drawing/2014/main" id="{A511F4BD-3609-4197-BBAE-47B3B3A6479D}"/>
              </a:ext>
            </a:extLst>
          </p:cNvPr>
          <p:cNvGraphicFramePr>
            <a:graphicFrameLocks noGrp="1"/>
          </p:cNvGraphicFramePr>
          <p:nvPr>
            <p:extLst>
              <p:ext uri="{D42A27DB-BD31-4B8C-83A1-F6EECF244321}">
                <p14:modId xmlns:p14="http://schemas.microsoft.com/office/powerpoint/2010/main" val="802967332"/>
              </p:ext>
            </p:extLst>
          </p:nvPr>
        </p:nvGraphicFramePr>
        <p:xfrm>
          <a:off x="4770725" y="2566079"/>
          <a:ext cx="2429098" cy="922020"/>
        </p:xfrm>
        <a:graphic>
          <a:graphicData uri="http://schemas.openxmlformats.org/drawingml/2006/table">
            <a:tbl>
              <a:tblPr firstRow="1" bandRow="1">
                <a:tableStyleId>{2D5ABB26-0587-4C30-8999-92F81FD0307C}</a:tableStyleId>
              </a:tblPr>
              <a:tblGrid>
                <a:gridCol w="2429098">
                  <a:extLst>
                    <a:ext uri="{9D8B030D-6E8A-4147-A177-3AD203B41FA5}">
                      <a16:colId xmlns:a16="http://schemas.microsoft.com/office/drawing/2014/main" val="20000"/>
                    </a:ext>
                  </a:extLst>
                </a:gridCol>
              </a:tblGrid>
              <a:tr h="386252">
                <a:tc>
                  <a:txBody>
                    <a:bodyPr/>
                    <a:lstStyle/>
                    <a:p>
                      <a:r>
                        <a:rPr lang="en-US" sz="1400" dirty="0">
                          <a:latin typeface="Century Schoolbook" charset="0"/>
                          <a:ea typeface="Century Schoolbook" charset="0"/>
                          <a:cs typeface="Century Schoolbook" charset="0"/>
                        </a:rPr>
                        <a:t>This is matrix multiplication! i.e linear! But linear functions doesn’t always get what we want.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cxnSp>
        <p:nvCxnSpPr>
          <p:cNvPr id="11" name="Straight Arrow Connector 10">
            <a:extLst>
              <a:ext uri="{FF2B5EF4-FFF2-40B4-BE49-F238E27FC236}">
                <a16:creationId xmlns:a16="http://schemas.microsoft.com/office/drawing/2014/main" id="{58583AD6-E8B3-4856-A8F3-C7E2C0508975}"/>
              </a:ext>
            </a:extLst>
          </p:cNvPr>
          <p:cNvCxnSpPr/>
          <p:nvPr/>
        </p:nvCxnSpPr>
        <p:spPr>
          <a:xfrm flipH="1">
            <a:off x="4293531" y="2949840"/>
            <a:ext cx="361507" cy="4040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369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B43C01-522E-4697-AA7C-6CE2B926F7FD}"/>
              </a:ext>
            </a:extLst>
          </p:cNvPr>
          <p:cNvPicPr>
            <a:picLocks noChangeAspect="1"/>
          </p:cNvPicPr>
          <p:nvPr/>
        </p:nvPicPr>
        <p:blipFill>
          <a:blip r:embed="rId3"/>
          <a:stretch>
            <a:fillRect/>
          </a:stretch>
        </p:blipFill>
        <p:spPr>
          <a:xfrm>
            <a:off x="17052" y="2734209"/>
            <a:ext cx="5844048" cy="3812505"/>
          </a:xfrm>
          <a:prstGeom prst="rect">
            <a:avLst/>
          </a:prstGeom>
        </p:spPr>
      </p:pic>
      <p:sp>
        <p:nvSpPr>
          <p:cNvPr id="12" name="Title 11"/>
          <p:cNvSpPr>
            <a:spLocks noGrp="1"/>
          </p:cNvSpPr>
          <p:nvPr>
            <p:ph type="title"/>
          </p:nvPr>
        </p:nvSpPr>
        <p:spPr/>
        <p:txBody>
          <a:bodyPr/>
          <a:lstStyle/>
          <a:p>
            <a:r>
              <a:rPr lang="en-US" dirty="0"/>
              <a:t>Artificial Intelligence/Deep Learning (3): Convolution Neural Network (CNN)</a:t>
            </a:r>
          </a:p>
        </p:txBody>
      </p:sp>
      <p:sp>
        <p:nvSpPr>
          <p:cNvPr id="3" name="Text Placeholder 2">
            <a:extLst>
              <a:ext uri="{FF2B5EF4-FFF2-40B4-BE49-F238E27FC236}">
                <a16:creationId xmlns:a16="http://schemas.microsoft.com/office/drawing/2014/main" id="{5D2F3217-ADD9-449B-AD56-AC8C54D321F9}"/>
              </a:ext>
            </a:extLst>
          </p:cNvPr>
          <p:cNvSpPr>
            <a:spLocks noGrp="1"/>
          </p:cNvSpPr>
          <p:nvPr>
            <p:ph type="body" sz="quarter" idx="11"/>
          </p:nvPr>
        </p:nvSpPr>
        <p:spPr>
          <a:xfrm>
            <a:off x="487075" y="1050299"/>
            <a:ext cx="8169850" cy="1995195"/>
          </a:xfrm>
        </p:spPr>
        <p:txBody>
          <a:bodyPr>
            <a:normAutofit/>
          </a:bodyPr>
          <a:lstStyle/>
          <a:p>
            <a:r>
              <a:rPr lang="en-US" sz="1400" dirty="0"/>
              <a:t>Deep because there are many layers. Typically it ranges from a few to tens</a:t>
            </a:r>
          </a:p>
          <a:p>
            <a:r>
              <a:rPr lang="en-US" sz="1400" dirty="0"/>
              <a:t>The number of parameters grows as  </a:t>
            </a:r>
            <a:r>
              <a:rPr lang="en-US" sz="1400" u="sng" dirty="0"/>
              <a:t>Number of inputs </a:t>
            </a:r>
            <a:r>
              <a:rPr lang="en-US" sz="1400" dirty="0"/>
              <a:t>x </a:t>
            </a:r>
            <a:r>
              <a:rPr lang="en-US" sz="1400" u="sng" dirty="0"/>
              <a:t>Number layers </a:t>
            </a:r>
            <a:r>
              <a:rPr lang="en-US" sz="1400" dirty="0"/>
              <a:t>x </a:t>
            </a:r>
            <a:r>
              <a:rPr lang="en-US" sz="1400" u="sng" dirty="0"/>
              <a:t>number of nodes per layers</a:t>
            </a:r>
            <a:r>
              <a:rPr lang="en-US" sz="1400" dirty="0"/>
              <a:t>. So it could be </a:t>
            </a:r>
            <a:r>
              <a:rPr lang="en-US" sz="1400" b="1" dirty="0"/>
              <a:t>huge</a:t>
            </a:r>
            <a:r>
              <a:rPr lang="en-US" sz="1400" dirty="0"/>
              <a:t>!</a:t>
            </a:r>
            <a:endParaRPr lang="en-US" sz="1200" dirty="0"/>
          </a:p>
          <a:p>
            <a:r>
              <a:rPr lang="en-US" sz="1400" dirty="0"/>
              <a:t>Every pixel in an image becomes an axis in the high dimensional space. </a:t>
            </a:r>
          </a:p>
          <a:p>
            <a:pPr lvl="1"/>
            <a:r>
              <a:rPr lang="en-US" sz="1400" dirty="0"/>
              <a:t>High resolution image </a:t>
            </a:r>
            <a:r>
              <a:rPr lang="en-US" sz="1400" dirty="0">
                <a:sym typeface="Wingdings" panose="05000000000000000000" pitchFamily="2" charset="2"/>
              </a:rPr>
              <a:t> high dimensional space  More parameters.</a:t>
            </a:r>
          </a:p>
          <a:p>
            <a:r>
              <a:rPr lang="en-US" sz="1400" u="sng" dirty="0">
                <a:sym typeface="Wingdings" panose="05000000000000000000" pitchFamily="2" charset="2"/>
              </a:rPr>
              <a:t>Hyperparameters (tuning): </a:t>
            </a:r>
            <a:r>
              <a:rPr lang="en-US" sz="1400" dirty="0">
                <a:sym typeface="Wingdings" panose="05000000000000000000" pitchFamily="2" charset="2"/>
              </a:rPr>
              <a:t>number of layers and number of nodes per layer provide flexibility of model to fit the output. </a:t>
            </a:r>
            <a:endParaRPr lang="en-US" sz="1600" dirty="0"/>
          </a:p>
        </p:txBody>
      </p:sp>
      <p:graphicFrame>
        <p:nvGraphicFramePr>
          <p:cNvPr id="5" name="Table 4">
            <a:extLst>
              <a:ext uri="{FF2B5EF4-FFF2-40B4-BE49-F238E27FC236}">
                <a16:creationId xmlns:a16="http://schemas.microsoft.com/office/drawing/2014/main" id="{746B292D-BB4E-41B5-81A9-A7421AE22F08}"/>
              </a:ext>
            </a:extLst>
          </p:cNvPr>
          <p:cNvGraphicFramePr>
            <a:graphicFrameLocks noGrp="1"/>
          </p:cNvGraphicFramePr>
          <p:nvPr>
            <p:extLst>
              <p:ext uri="{D42A27DB-BD31-4B8C-83A1-F6EECF244321}">
                <p14:modId xmlns:p14="http://schemas.microsoft.com/office/powerpoint/2010/main" val="3673873308"/>
              </p:ext>
            </p:extLst>
          </p:nvPr>
        </p:nvGraphicFramePr>
        <p:xfrm>
          <a:off x="6044463" y="3716185"/>
          <a:ext cx="2429098" cy="922020"/>
        </p:xfrm>
        <a:graphic>
          <a:graphicData uri="http://schemas.openxmlformats.org/drawingml/2006/table">
            <a:tbl>
              <a:tblPr firstRow="1" bandRow="1">
                <a:tableStyleId>{2D5ABB26-0587-4C30-8999-92F81FD0307C}</a:tableStyleId>
              </a:tblPr>
              <a:tblGrid>
                <a:gridCol w="2429098">
                  <a:extLst>
                    <a:ext uri="{9D8B030D-6E8A-4147-A177-3AD203B41FA5}">
                      <a16:colId xmlns:a16="http://schemas.microsoft.com/office/drawing/2014/main" val="20000"/>
                    </a:ext>
                  </a:extLst>
                </a:gridCol>
              </a:tblGrid>
              <a:tr h="641478">
                <a:tc>
                  <a:txBody>
                    <a:bodyPr/>
                    <a:lstStyle/>
                    <a:p>
                      <a:r>
                        <a:rPr lang="en-US" sz="1400" dirty="0">
                          <a:latin typeface="Century Schoolbook" charset="0"/>
                          <a:ea typeface="Century Schoolbook" charset="0"/>
                          <a:cs typeface="Century Schoolbook" charset="0"/>
                        </a:rPr>
                        <a:t>Geometric interpretation: Essentially, this is an exercise of manifold fitting in a high dimensional space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8" name="Picture 7">
            <a:extLst>
              <a:ext uri="{FF2B5EF4-FFF2-40B4-BE49-F238E27FC236}">
                <a16:creationId xmlns:a16="http://schemas.microsoft.com/office/drawing/2014/main" id="{25CA74E4-30DC-4058-954B-4EB15C055217}"/>
              </a:ext>
            </a:extLst>
          </p:cNvPr>
          <p:cNvPicPr>
            <a:picLocks noChangeAspect="1"/>
          </p:cNvPicPr>
          <p:nvPr/>
        </p:nvPicPr>
        <p:blipFill>
          <a:blip r:embed="rId4"/>
          <a:stretch>
            <a:fillRect/>
          </a:stretch>
        </p:blipFill>
        <p:spPr>
          <a:xfrm>
            <a:off x="5032963" y="4640461"/>
            <a:ext cx="3876359" cy="1588770"/>
          </a:xfrm>
          <a:prstGeom prst="rect">
            <a:avLst/>
          </a:prstGeom>
        </p:spPr>
      </p:pic>
    </p:spTree>
    <p:extLst>
      <p:ext uri="{BB962C8B-B14F-4D97-AF65-F5344CB8AC3E}">
        <p14:creationId xmlns:p14="http://schemas.microsoft.com/office/powerpoint/2010/main" val="4102684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37A58-88E3-4C0B-BF89-1FF07E070A08}"/>
              </a:ext>
            </a:extLst>
          </p:cNvPr>
          <p:cNvPicPr>
            <a:picLocks noChangeAspect="1"/>
          </p:cNvPicPr>
          <p:nvPr/>
        </p:nvPicPr>
        <p:blipFill>
          <a:blip r:embed="rId3"/>
          <a:stretch>
            <a:fillRect/>
          </a:stretch>
        </p:blipFill>
        <p:spPr>
          <a:xfrm>
            <a:off x="573436" y="4314562"/>
            <a:ext cx="3998564" cy="2426479"/>
          </a:xfrm>
          <a:prstGeom prst="rect">
            <a:avLst/>
          </a:prstGeom>
        </p:spPr>
      </p:pic>
      <p:sp>
        <p:nvSpPr>
          <p:cNvPr id="12" name="Title 11"/>
          <p:cNvSpPr>
            <a:spLocks noGrp="1"/>
          </p:cNvSpPr>
          <p:nvPr>
            <p:ph type="title"/>
          </p:nvPr>
        </p:nvSpPr>
        <p:spPr/>
        <p:txBody>
          <a:bodyPr/>
          <a:lstStyle/>
          <a:p>
            <a:r>
              <a:rPr lang="en-US" dirty="0"/>
              <a:t>Artificial Intelligence/Deep Learning (4): Layers and Operations</a:t>
            </a:r>
          </a:p>
        </p:txBody>
      </p:sp>
      <p:sp>
        <p:nvSpPr>
          <p:cNvPr id="3" name="Text Placeholder 2">
            <a:extLst>
              <a:ext uri="{FF2B5EF4-FFF2-40B4-BE49-F238E27FC236}">
                <a16:creationId xmlns:a16="http://schemas.microsoft.com/office/drawing/2014/main" id="{5D2F3217-ADD9-449B-AD56-AC8C54D321F9}"/>
              </a:ext>
            </a:extLst>
          </p:cNvPr>
          <p:cNvSpPr>
            <a:spLocks noGrp="1"/>
          </p:cNvSpPr>
          <p:nvPr>
            <p:ph type="body" sz="quarter" idx="11"/>
          </p:nvPr>
        </p:nvSpPr>
        <p:spPr>
          <a:xfrm>
            <a:off x="570113" y="1209477"/>
            <a:ext cx="8169850" cy="1438030"/>
          </a:xfrm>
        </p:spPr>
        <p:txBody>
          <a:bodyPr>
            <a:normAutofit/>
          </a:bodyPr>
          <a:lstStyle/>
          <a:p>
            <a:r>
              <a:rPr lang="en-US" sz="1400" dirty="0"/>
              <a:t>Convolution Neural Network (CNN) is a type of deep learning. The name comes from what operations we are doing. i.e., convolution. </a:t>
            </a:r>
            <a:endParaRPr lang="en-US" sz="1200" dirty="0"/>
          </a:p>
        </p:txBody>
      </p:sp>
      <p:pic>
        <p:nvPicPr>
          <p:cNvPr id="4" name="Picture 3">
            <a:extLst>
              <a:ext uri="{FF2B5EF4-FFF2-40B4-BE49-F238E27FC236}">
                <a16:creationId xmlns:a16="http://schemas.microsoft.com/office/drawing/2014/main" id="{D2A19FB1-601E-405C-AF6A-BAC971D1C210}"/>
              </a:ext>
            </a:extLst>
          </p:cNvPr>
          <p:cNvPicPr>
            <a:picLocks noChangeAspect="1"/>
          </p:cNvPicPr>
          <p:nvPr/>
        </p:nvPicPr>
        <p:blipFill>
          <a:blip r:embed="rId4"/>
          <a:stretch>
            <a:fillRect/>
          </a:stretch>
        </p:blipFill>
        <p:spPr>
          <a:xfrm>
            <a:off x="997438" y="1734506"/>
            <a:ext cx="7657464" cy="2780433"/>
          </a:xfrm>
          <a:prstGeom prst="rect">
            <a:avLst/>
          </a:prstGeom>
        </p:spPr>
      </p:pic>
      <p:graphicFrame>
        <p:nvGraphicFramePr>
          <p:cNvPr id="9" name="Table 8">
            <a:extLst>
              <a:ext uri="{FF2B5EF4-FFF2-40B4-BE49-F238E27FC236}">
                <a16:creationId xmlns:a16="http://schemas.microsoft.com/office/drawing/2014/main" id="{CC9A3CEC-DF52-4F34-B8E5-FFDE85AEAEA8}"/>
              </a:ext>
            </a:extLst>
          </p:cNvPr>
          <p:cNvGraphicFramePr>
            <a:graphicFrameLocks noGrp="1"/>
          </p:cNvGraphicFramePr>
          <p:nvPr>
            <p:extLst>
              <p:ext uri="{D42A27DB-BD31-4B8C-83A1-F6EECF244321}">
                <p14:modId xmlns:p14="http://schemas.microsoft.com/office/powerpoint/2010/main" val="20715717"/>
              </p:ext>
            </p:extLst>
          </p:nvPr>
        </p:nvGraphicFramePr>
        <p:xfrm>
          <a:off x="4863047" y="5105631"/>
          <a:ext cx="1750403" cy="1135380"/>
        </p:xfrm>
        <a:graphic>
          <a:graphicData uri="http://schemas.openxmlformats.org/drawingml/2006/table">
            <a:tbl>
              <a:tblPr firstRow="1" bandRow="1">
                <a:tableStyleId>{2D5ABB26-0587-4C30-8999-92F81FD0307C}</a:tableStyleId>
              </a:tblPr>
              <a:tblGrid>
                <a:gridCol w="1750403">
                  <a:extLst>
                    <a:ext uri="{9D8B030D-6E8A-4147-A177-3AD203B41FA5}">
                      <a16:colId xmlns:a16="http://schemas.microsoft.com/office/drawing/2014/main" val="20000"/>
                    </a:ext>
                  </a:extLst>
                </a:gridCol>
              </a:tblGrid>
              <a:tr h="542892">
                <a:tc>
                  <a:txBody>
                    <a:bodyPr/>
                    <a:lstStyle/>
                    <a:p>
                      <a:r>
                        <a:rPr lang="en-US" sz="1400" dirty="0">
                          <a:latin typeface="Century Schoolbook" charset="0"/>
                          <a:ea typeface="Century Schoolbook" charset="0"/>
                          <a:cs typeface="Century Schoolbook" charset="0"/>
                        </a:rPr>
                        <a:t>Matrix multiplication is filtering. One type of filter is convolution.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3901884"/>
      </p:ext>
    </p:extLst>
  </p:cSld>
  <p:clrMapOvr>
    <a:masterClrMapping/>
  </p:clrMapOvr>
</p:sld>
</file>

<file path=ppt/theme/theme1.xml><?xml version="1.0" encoding="utf-8"?>
<a:theme xmlns:a="http://schemas.openxmlformats.org/drawingml/2006/main" name="Office Theme">
  <a:themeElements>
    <a:clrScheme name="IDA Basic Color Palette">
      <a:dk1>
        <a:srgbClr val="121212"/>
      </a:dk1>
      <a:lt1>
        <a:srgbClr val="FFFFFF"/>
      </a:lt1>
      <a:dk2>
        <a:srgbClr val="45402D"/>
      </a:dk2>
      <a:lt2>
        <a:srgbClr val="D9D9D9"/>
      </a:lt2>
      <a:accent1>
        <a:srgbClr val="686044"/>
      </a:accent1>
      <a:accent2>
        <a:srgbClr val="AE6043"/>
      </a:accent2>
      <a:accent3>
        <a:srgbClr val="BFBFBF"/>
      </a:accent3>
      <a:accent4>
        <a:srgbClr val="B7AF93"/>
      </a:accent4>
      <a:accent5>
        <a:srgbClr val="EAD2CA"/>
      </a:accent5>
      <a:accent6>
        <a:srgbClr val="ECEAE2"/>
      </a:accent6>
      <a:hlink>
        <a:srgbClr val="D6A795"/>
      </a:hlink>
      <a:folHlink>
        <a:srgbClr val="F8F0ED"/>
      </a:folHlink>
    </a:clrScheme>
    <a:fontScheme name="IDA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A Unclassified Standard" id="{995A74B2-BBA6-400A-8D00-0495DCDAA437}" vid="{7158C557-E778-4556-9610-91547E75B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IDA Unclassified Standard</Template>
  <TotalTime>2694</TotalTime>
  <Words>5223</Words>
  <Application>Microsoft Office PowerPoint</Application>
  <PresentationFormat>On-screen Show (4:3)</PresentationFormat>
  <Paragraphs>255</Paragraphs>
  <Slides>25</Slides>
  <Notes>25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Cambria Math</vt:lpstr>
      <vt:lpstr>Century Schoolbook</vt:lpstr>
      <vt:lpstr>Courier New</vt:lpstr>
      <vt:lpstr>Franklin Gothic Book</vt:lpstr>
      <vt:lpstr>Wingdings</vt:lpstr>
      <vt:lpstr>Office Theme</vt:lpstr>
      <vt:lpstr>PowerPoint Presentation</vt:lpstr>
      <vt:lpstr>PowerPoint Presentation</vt:lpstr>
      <vt:lpstr>Outline</vt:lpstr>
      <vt:lpstr>What is Machine Learning?</vt:lpstr>
      <vt:lpstr>Starting from basic model fitting: fitting a line to data</vt:lpstr>
      <vt:lpstr>The concept of “learning” becomes more apparent in a more difficult problem: higher dimensions</vt:lpstr>
      <vt:lpstr>Artificial Intelligence/Deep Learning (1): what is it? </vt:lpstr>
      <vt:lpstr>Artificial Intelligence/Deep Learning (3): Convolution Neural Network (CNN)</vt:lpstr>
      <vt:lpstr>Artificial Intelligence/Deep Learning (4): Layers and Operations</vt:lpstr>
      <vt:lpstr>Artificial Intelligence/Deep Learning (5): Filtering from Image processing</vt:lpstr>
      <vt:lpstr>Artificial Intelligence/Deep Learning: learning the parameters (weights) </vt:lpstr>
      <vt:lpstr>Outline</vt:lpstr>
      <vt:lpstr>Practical Tools and Requirement: common open-source libraries</vt:lpstr>
      <vt:lpstr>Outline</vt:lpstr>
      <vt:lpstr>Dataset: overhead aircraft images – CosmiQ Works</vt:lpstr>
      <vt:lpstr>Dataset: Features and Annotations</vt:lpstr>
      <vt:lpstr>COCO (Common Objects in Context) data format</vt:lpstr>
      <vt:lpstr>Model Training and Coding: the minimal baseline steps involved</vt:lpstr>
      <vt:lpstr>Model Training and Coding: Google Colab &amp; install libraries</vt:lpstr>
      <vt:lpstr>Model Training and Coding: Choosing GPU</vt:lpstr>
      <vt:lpstr>Few lines of code – Train!</vt:lpstr>
      <vt:lpstr>Results: Testing the model from random overhead images in airport</vt:lpstr>
      <vt:lpstr>Results: Running model on a video (Dubai airport)</vt:lpstr>
      <vt:lpstr>Results: Running model on a video (size of civil transport)</vt:lpstr>
      <vt:lpstr>Thank you!</vt:lpstr>
    </vt:vector>
  </TitlesOfParts>
  <Company>Institute for Defense Analyses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Liang, Cameron J. [UNC]</dc:creator>
  <cp:lastModifiedBy>Liang, Cameron J</cp:lastModifiedBy>
  <cp:revision>862</cp:revision>
  <dcterms:created xsi:type="dcterms:W3CDTF">2021-07-20T19:28:03Z</dcterms:created>
  <dcterms:modified xsi:type="dcterms:W3CDTF">2024-04-10T14:02:18Z</dcterms:modified>
</cp:coreProperties>
</file>