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38" r:id="rId6"/>
  </p:sldMasterIdLst>
  <p:notesMasterIdLst>
    <p:notesMasterId r:id="rId18"/>
  </p:notesMasterIdLst>
  <p:handoutMasterIdLst>
    <p:handoutMasterId r:id="rId19"/>
  </p:handoutMasterIdLst>
  <p:sldIdLst>
    <p:sldId id="490" r:id="rId7"/>
    <p:sldId id="462" r:id="rId8"/>
    <p:sldId id="508" r:id="rId9"/>
    <p:sldId id="509" r:id="rId10"/>
    <p:sldId id="500" r:id="rId11"/>
    <p:sldId id="501" r:id="rId12"/>
    <p:sldId id="503" r:id="rId13"/>
    <p:sldId id="504" r:id="rId14"/>
    <p:sldId id="495" r:id="rId15"/>
    <p:sldId id="502" r:id="rId16"/>
    <p:sldId id="473" r:id="rId17"/>
  </p:sldIdLst>
  <p:sldSz cx="12188825" cy="6858000"/>
  <p:notesSz cx="6858000" cy="9144000"/>
  <p:defaultTextStyle>
    <a:defPPr>
      <a:defRPr lang="en-US"/>
    </a:defPPr>
    <a:lvl1pPr marL="0" algn="l" defTabSz="548531" rtl="0" eaLnBrk="1" latinLnBrk="0" hangingPunct="1">
      <a:defRPr sz="2160" kern="1200">
        <a:solidFill>
          <a:schemeClr val="tx1"/>
        </a:solidFill>
        <a:latin typeface="+mn-lt"/>
        <a:ea typeface="+mn-ea"/>
        <a:cs typeface="+mn-cs"/>
      </a:defRPr>
    </a:lvl1pPr>
    <a:lvl2pPr marL="548531" algn="l" defTabSz="548531" rtl="0" eaLnBrk="1" latinLnBrk="0" hangingPunct="1">
      <a:defRPr sz="2160" kern="1200">
        <a:solidFill>
          <a:schemeClr val="tx1"/>
        </a:solidFill>
        <a:latin typeface="+mn-lt"/>
        <a:ea typeface="+mn-ea"/>
        <a:cs typeface="+mn-cs"/>
      </a:defRPr>
    </a:lvl2pPr>
    <a:lvl3pPr marL="1097061" algn="l" defTabSz="548531" rtl="0" eaLnBrk="1" latinLnBrk="0" hangingPunct="1">
      <a:defRPr sz="2160" kern="1200">
        <a:solidFill>
          <a:schemeClr val="tx1"/>
        </a:solidFill>
        <a:latin typeface="+mn-lt"/>
        <a:ea typeface="+mn-ea"/>
        <a:cs typeface="+mn-cs"/>
      </a:defRPr>
    </a:lvl3pPr>
    <a:lvl4pPr marL="1645591" algn="l" defTabSz="548531" rtl="0" eaLnBrk="1" latinLnBrk="0" hangingPunct="1">
      <a:defRPr sz="2160" kern="1200">
        <a:solidFill>
          <a:schemeClr val="tx1"/>
        </a:solidFill>
        <a:latin typeface="+mn-lt"/>
        <a:ea typeface="+mn-ea"/>
        <a:cs typeface="+mn-cs"/>
      </a:defRPr>
    </a:lvl4pPr>
    <a:lvl5pPr marL="2194121" algn="l" defTabSz="548531" rtl="0" eaLnBrk="1" latinLnBrk="0" hangingPunct="1">
      <a:defRPr sz="2160" kern="1200">
        <a:solidFill>
          <a:schemeClr val="tx1"/>
        </a:solidFill>
        <a:latin typeface="+mn-lt"/>
        <a:ea typeface="+mn-ea"/>
        <a:cs typeface="+mn-cs"/>
      </a:defRPr>
    </a:lvl5pPr>
    <a:lvl6pPr marL="2742651" algn="l" defTabSz="548531" rtl="0" eaLnBrk="1" latinLnBrk="0" hangingPunct="1">
      <a:defRPr sz="2160" kern="1200">
        <a:solidFill>
          <a:schemeClr val="tx1"/>
        </a:solidFill>
        <a:latin typeface="+mn-lt"/>
        <a:ea typeface="+mn-ea"/>
        <a:cs typeface="+mn-cs"/>
      </a:defRPr>
    </a:lvl6pPr>
    <a:lvl7pPr marL="3291183" algn="l" defTabSz="548531" rtl="0" eaLnBrk="1" latinLnBrk="0" hangingPunct="1">
      <a:defRPr sz="2160" kern="1200">
        <a:solidFill>
          <a:schemeClr val="tx1"/>
        </a:solidFill>
        <a:latin typeface="+mn-lt"/>
        <a:ea typeface="+mn-ea"/>
        <a:cs typeface="+mn-cs"/>
      </a:defRPr>
    </a:lvl7pPr>
    <a:lvl8pPr marL="3839712" algn="l" defTabSz="548531" rtl="0" eaLnBrk="1" latinLnBrk="0" hangingPunct="1">
      <a:defRPr sz="2160" kern="1200">
        <a:solidFill>
          <a:schemeClr val="tx1"/>
        </a:solidFill>
        <a:latin typeface="+mn-lt"/>
        <a:ea typeface="+mn-ea"/>
        <a:cs typeface="+mn-cs"/>
      </a:defRPr>
    </a:lvl8pPr>
    <a:lvl9pPr marL="4388243" algn="l" defTabSz="548531"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tt, Chloe M [US] (CO)" initials="SCM[(" lastIdx="15" clrIdx="0">
    <p:extLst>
      <p:ext uri="{19B8F6BF-5375-455C-9EA6-DF929625EA0E}">
        <p15:presenceInfo xmlns:p15="http://schemas.microsoft.com/office/powerpoint/2012/main" userId="Scutt, Chloe M [US] (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A46"/>
    <a:srgbClr val="BB8CFF"/>
    <a:srgbClr val="2F758D"/>
    <a:srgbClr val="C2D500"/>
    <a:srgbClr val="3F96B4"/>
    <a:srgbClr val="BF5627"/>
    <a:srgbClr val="7B868C"/>
    <a:srgbClr val="53575A"/>
    <a:srgbClr val="205A41"/>
    <a:srgbClr val="00A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21A7F-DC59-46B8-895D-5BB5EDB6158A}" v="1" dt="2024-04-09T15:51:11.848"/>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4670" autoAdjust="0"/>
  </p:normalViewPr>
  <p:slideViewPr>
    <p:cSldViewPr snapToGrid="0" snapToObjects="1">
      <p:cViewPr varScale="1">
        <p:scale>
          <a:sx n="124" d="100"/>
          <a:sy n="124" d="100"/>
        </p:scale>
        <p:origin x="120" y="235"/>
      </p:cViewPr>
      <p:guideLst/>
    </p:cSldViewPr>
  </p:slideViewPr>
  <p:outlineViewPr>
    <p:cViewPr>
      <p:scale>
        <a:sx n="33" d="100"/>
        <a:sy n="33" d="100"/>
      </p:scale>
      <p:origin x="0" y="-1548"/>
    </p:cViewPr>
  </p:outlineViewPr>
  <p:notesTextViewPr>
    <p:cViewPr>
      <p:scale>
        <a:sx n="3" d="2"/>
        <a:sy n="3" d="2"/>
      </p:scale>
      <p:origin x="0" y="0"/>
    </p:cViewPr>
  </p:notesTextViewPr>
  <p:sorterViewPr>
    <p:cViewPr>
      <p:scale>
        <a:sx n="68" d="100"/>
        <a:sy n="68" d="100"/>
      </p:scale>
      <p:origin x="0" y="0"/>
    </p:cViewPr>
  </p:sorterViewPr>
  <p:notesViewPr>
    <p:cSldViewPr snapToGrid="0" snapToObjects="1">
      <p:cViewPr varScale="1">
        <p:scale>
          <a:sx n="79" d="100"/>
          <a:sy n="79" d="100"/>
        </p:scale>
        <p:origin x="28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B039EE-E729-492D-A171-3B6C5E3791DB}" type="datetimeFigureOut">
              <a:rPr lang="en-US" smtClean="0"/>
              <a:t>4/9/2024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E8BFD-3B8A-4EC1-AD93-737A5547ADDA}" type="slidenum">
              <a:rPr lang="en-US" smtClean="0"/>
              <a:t>‹#›</a:t>
            </a:fld>
            <a:endParaRPr lang="en-US"/>
          </a:p>
        </p:txBody>
      </p:sp>
    </p:spTree>
    <p:extLst>
      <p:ext uri="{BB962C8B-B14F-4D97-AF65-F5344CB8AC3E}">
        <p14:creationId xmlns:p14="http://schemas.microsoft.com/office/powerpoint/2010/main" val="421934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19598-7378-4D06-855F-92B3953E18A9}" type="datetimeFigureOut">
              <a:rPr lang="en-US" smtClean="0"/>
              <a:t>4/9/2024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C1899-0281-4675-B394-61ED49C54BA2}" type="slidenum">
              <a:rPr lang="en-US" smtClean="0"/>
              <a:t>‹#›</a:t>
            </a:fld>
            <a:endParaRPr lang="en-US" dirty="0"/>
          </a:p>
        </p:txBody>
      </p:sp>
    </p:spTree>
    <p:extLst>
      <p:ext uri="{BB962C8B-B14F-4D97-AF65-F5344CB8AC3E}">
        <p14:creationId xmlns:p14="http://schemas.microsoft.com/office/powerpoint/2010/main" val="335158508"/>
      </p:ext>
    </p:extLst>
  </p:cSld>
  <p:clrMap bg1="lt1" tx1="dk1" bg2="lt2" tx2="dk2" accent1="accent1" accent2="accent2" accent3="accent3" accent4="accent4" accent5="accent5" accent6="accent6" hlink="hlink" folHlink="folHlink"/>
  <p:notesStyle>
    <a:lvl1pPr marL="0" algn="l" defTabSz="1097061" rtl="0" eaLnBrk="1" latinLnBrk="0" hangingPunct="1">
      <a:defRPr sz="1440" kern="1200">
        <a:solidFill>
          <a:schemeClr val="tx1"/>
        </a:solidFill>
        <a:latin typeface="+mn-lt"/>
        <a:ea typeface="+mn-ea"/>
        <a:cs typeface="+mn-cs"/>
      </a:defRPr>
    </a:lvl1pPr>
    <a:lvl2pPr marL="548531" algn="l" defTabSz="1097061" rtl="0" eaLnBrk="1" latinLnBrk="0" hangingPunct="1">
      <a:defRPr sz="1440" kern="1200">
        <a:solidFill>
          <a:schemeClr val="tx1"/>
        </a:solidFill>
        <a:latin typeface="+mn-lt"/>
        <a:ea typeface="+mn-ea"/>
        <a:cs typeface="+mn-cs"/>
      </a:defRPr>
    </a:lvl2pPr>
    <a:lvl3pPr marL="1097061" algn="l" defTabSz="1097061" rtl="0" eaLnBrk="1" latinLnBrk="0" hangingPunct="1">
      <a:defRPr sz="1440" kern="1200">
        <a:solidFill>
          <a:schemeClr val="tx1"/>
        </a:solidFill>
        <a:latin typeface="+mn-lt"/>
        <a:ea typeface="+mn-ea"/>
        <a:cs typeface="+mn-cs"/>
      </a:defRPr>
    </a:lvl3pPr>
    <a:lvl4pPr marL="1645591" algn="l" defTabSz="1097061" rtl="0" eaLnBrk="1" latinLnBrk="0" hangingPunct="1">
      <a:defRPr sz="1440" kern="1200">
        <a:solidFill>
          <a:schemeClr val="tx1"/>
        </a:solidFill>
        <a:latin typeface="+mn-lt"/>
        <a:ea typeface="+mn-ea"/>
        <a:cs typeface="+mn-cs"/>
      </a:defRPr>
    </a:lvl4pPr>
    <a:lvl5pPr marL="2194121" algn="l" defTabSz="1097061" rtl="0" eaLnBrk="1" latinLnBrk="0" hangingPunct="1">
      <a:defRPr sz="1440" kern="1200">
        <a:solidFill>
          <a:schemeClr val="tx1"/>
        </a:solidFill>
        <a:latin typeface="+mn-lt"/>
        <a:ea typeface="+mn-ea"/>
        <a:cs typeface="+mn-cs"/>
      </a:defRPr>
    </a:lvl5pPr>
    <a:lvl6pPr marL="2742651" algn="l" defTabSz="1097061" rtl="0" eaLnBrk="1" latinLnBrk="0" hangingPunct="1">
      <a:defRPr sz="1440" kern="1200">
        <a:solidFill>
          <a:schemeClr val="tx1"/>
        </a:solidFill>
        <a:latin typeface="+mn-lt"/>
        <a:ea typeface="+mn-ea"/>
        <a:cs typeface="+mn-cs"/>
      </a:defRPr>
    </a:lvl6pPr>
    <a:lvl7pPr marL="3291183" algn="l" defTabSz="1097061" rtl="0" eaLnBrk="1" latinLnBrk="0" hangingPunct="1">
      <a:defRPr sz="1440" kern="1200">
        <a:solidFill>
          <a:schemeClr val="tx1"/>
        </a:solidFill>
        <a:latin typeface="+mn-lt"/>
        <a:ea typeface="+mn-ea"/>
        <a:cs typeface="+mn-cs"/>
      </a:defRPr>
    </a:lvl7pPr>
    <a:lvl8pPr marL="3839712" algn="l" defTabSz="1097061" rtl="0" eaLnBrk="1" latinLnBrk="0" hangingPunct="1">
      <a:defRPr sz="1440" kern="1200">
        <a:solidFill>
          <a:schemeClr val="tx1"/>
        </a:solidFill>
        <a:latin typeface="+mn-lt"/>
        <a:ea typeface="+mn-ea"/>
        <a:cs typeface="+mn-cs"/>
      </a:defRPr>
    </a:lvl8pPr>
    <a:lvl9pPr marL="4388243" algn="l" defTabSz="1097061"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1</a:t>
            </a:fld>
            <a:endParaRPr lang="en-US" dirty="0"/>
          </a:p>
        </p:txBody>
      </p:sp>
    </p:spTree>
    <p:extLst>
      <p:ext uri="{BB962C8B-B14F-4D97-AF65-F5344CB8AC3E}">
        <p14:creationId xmlns:p14="http://schemas.microsoft.com/office/powerpoint/2010/main" val="231601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6804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9462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info that I need to be ready to discuss. The pr(burst) is for a single test article. All we need is one out of n to burst to ruin the purpose of the demonstration test. The actual probability we would need to worry about is </a:t>
            </a:r>
            <a:r>
              <a:rPr lang="en-US" i="1" dirty="0" err="1"/>
              <a:t>Pr</a:t>
            </a:r>
            <a:r>
              <a:rPr lang="en-US" i="1" dirty="0"/>
              <a:t>(at least 1 of n bursts), this creates a no-win scenario because all of them will be high with respect to this.</a:t>
            </a:r>
          </a:p>
        </p:txBody>
      </p:sp>
      <p:sp>
        <p:nvSpPr>
          <p:cNvPr id="4" name="Slide Number Placeholder 3"/>
          <p:cNvSpPr>
            <a:spLocks noGrp="1"/>
          </p:cNvSpPr>
          <p:nvPr>
            <p:ph type="sldNum" sz="quarter" idx="5"/>
          </p:nvPr>
        </p:nvSpPr>
        <p:spPr/>
        <p:txBody>
          <a:bodyPr/>
          <a:lstStyle/>
          <a:p>
            <a:fld id="{657C1899-0281-4675-B394-61ED49C54BA2}" type="slidenum">
              <a:rPr lang="en-US" smtClean="0"/>
              <a:t>4</a:t>
            </a:fld>
            <a:endParaRPr lang="en-US" dirty="0"/>
          </a:p>
        </p:txBody>
      </p:sp>
    </p:spTree>
    <p:extLst>
      <p:ext uri="{BB962C8B-B14F-4D97-AF65-F5344CB8AC3E}">
        <p14:creationId xmlns:p14="http://schemas.microsoft.com/office/powerpoint/2010/main" val="346404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Shape = 1 simplifies the Weibull to an exponential failure model. The hazard function for shape = 1 is for a constant failure rate which we would expect it to be increasing with more load applied not the same failure rate for just above zero load compared to 1 million load units. Also, a shape &lt; 1 corresponds to a hazard rate that is higher for loads closer to zero rather than loads that are much higher. The hazard for failure should always increase for load. This is where time to failure differs quite a bit from load to failure data. This offers some good conventional wisdom in choosing less informative priors.</a:t>
            </a:r>
          </a:p>
        </p:txBody>
      </p:sp>
      <p:sp>
        <p:nvSpPr>
          <p:cNvPr id="4" name="Slide Number Placeholder 3"/>
          <p:cNvSpPr>
            <a:spLocks noGrp="1"/>
          </p:cNvSpPr>
          <p:nvPr>
            <p:ph type="sldNum" sz="quarter" idx="5"/>
          </p:nvPr>
        </p:nvSpPr>
        <p:spPr/>
        <p:txBody>
          <a:bodyPr/>
          <a:lstStyle/>
          <a:p>
            <a:fld id="{657C1899-0281-4675-B394-61ED49C54BA2}" type="slidenum">
              <a:rPr lang="en-US" smtClean="0"/>
              <a:t>5</a:t>
            </a:fld>
            <a:endParaRPr lang="en-US" dirty="0"/>
          </a:p>
        </p:txBody>
      </p:sp>
    </p:spTree>
    <p:extLst>
      <p:ext uri="{BB962C8B-B14F-4D97-AF65-F5344CB8AC3E}">
        <p14:creationId xmlns:p14="http://schemas.microsoft.com/office/powerpoint/2010/main" val="212945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11</a:t>
            </a:fld>
            <a:endParaRPr lang="en-US" dirty="0"/>
          </a:p>
        </p:txBody>
      </p:sp>
    </p:spTree>
    <p:extLst>
      <p:ext uri="{BB962C8B-B14F-4D97-AF65-F5344CB8AC3E}">
        <p14:creationId xmlns:p14="http://schemas.microsoft.com/office/powerpoint/2010/main" val="657092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oursites.myngc.com/ENT/Process/CORP/Pub/CTM%20J100.docx" TargetMode="External"/><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hyperlink" Target="https://oursites.myngc.com/ENT/Process/CORP/Pub/CO%20J300.docx"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Option A">
    <p:spTree>
      <p:nvGrpSpPr>
        <p:cNvPr id="1" name=""/>
        <p:cNvGrpSpPr/>
        <p:nvPr/>
      </p:nvGrpSpPr>
      <p:grpSpPr>
        <a:xfrm>
          <a:off x="0" y="0"/>
          <a:ext cx="0" cy="0"/>
          <a:chOff x="0" y="0"/>
          <a:chExt cx="0" cy="0"/>
        </a:xfrm>
      </p:grpSpPr>
      <p:sp>
        <p:nvSpPr>
          <p:cNvPr id="30" name="Text Placeholder 26">
            <a:extLst>
              <a:ext uri="{FF2B5EF4-FFF2-40B4-BE49-F238E27FC236}">
                <a16:creationId xmlns:a16="http://schemas.microsoft.com/office/drawing/2014/main" id="{283A894A-A7CA-2746-BA3E-4F6D8654CA1D}"/>
              </a:ext>
            </a:extLst>
          </p:cNvPr>
          <p:cNvSpPr>
            <a:spLocks noGrp="1"/>
          </p:cNvSpPr>
          <p:nvPr>
            <p:ph type="body" sz="quarter" idx="16" hasCustomPrompt="1"/>
          </p:nvPr>
        </p:nvSpPr>
        <p:spPr>
          <a:xfrm>
            <a:off x="6847604" y="5122045"/>
            <a:ext cx="4886255" cy="493003"/>
          </a:xfrm>
        </p:spPr>
        <p:txBody>
          <a:bodyPr anchor="b" anchorCtr="0">
            <a:noAutofit/>
          </a:bodyPr>
          <a:lstStyle>
            <a:lvl1pPr marL="0" indent="0" algn="r">
              <a:lnSpc>
                <a:spcPct val="100000"/>
              </a:lnSpc>
              <a:buFontTx/>
              <a:buNone/>
              <a:defRPr sz="1800" b="1">
                <a:solidFill>
                  <a:schemeClr val="tx2"/>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Arial Bold 18pt</a:t>
            </a:r>
          </a:p>
        </p:txBody>
      </p:sp>
      <p:sp>
        <p:nvSpPr>
          <p:cNvPr id="37" name="Text Placeholder 36">
            <a:extLst>
              <a:ext uri="{FF2B5EF4-FFF2-40B4-BE49-F238E27FC236}">
                <a16:creationId xmlns:a16="http://schemas.microsoft.com/office/drawing/2014/main" id="{68FECBAD-8692-5845-BDBF-298A3C12C1C1}"/>
              </a:ext>
            </a:extLst>
          </p:cNvPr>
          <p:cNvSpPr>
            <a:spLocks noGrp="1"/>
          </p:cNvSpPr>
          <p:nvPr>
            <p:ph type="body" sz="quarter" idx="18" hasCustomPrompt="1"/>
          </p:nvPr>
        </p:nvSpPr>
        <p:spPr>
          <a:xfrm>
            <a:off x="6847610" y="5947873"/>
            <a:ext cx="4886255" cy="280531"/>
          </a:xfrm>
        </p:spPr>
        <p:txBody>
          <a:bodyPr anchor="ctr" anchorCtr="0">
            <a:noAutofit/>
          </a:bodyPr>
          <a:lstStyle>
            <a:lvl1pPr marL="0" indent="0" algn="r">
              <a:buNone/>
              <a:defRPr sz="1200">
                <a:solidFill>
                  <a:schemeClr val="tx2"/>
                </a:solidFill>
              </a:defRPr>
            </a:lvl1pPr>
          </a:lstStyle>
          <a:p>
            <a:pPr lvl="0"/>
            <a:r>
              <a:rPr lang="en-US" dirty="0"/>
              <a:t>Date, Arial 12pt</a:t>
            </a:r>
          </a:p>
        </p:txBody>
      </p:sp>
      <p:sp>
        <p:nvSpPr>
          <p:cNvPr id="39" name="Text Placeholder 38">
            <a:extLst>
              <a:ext uri="{FF2B5EF4-FFF2-40B4-BE49-F238E27FC236}">
                <a16:creationId xmlns:a16="http://schemas.microsoft.com/office/drawing/2014/main" id="{35513F1C-CBA6-2F47-B850-080671ECD04C}"/>
              </a:ext>
            </a:extLst>
          </p:cNvPr>
          <p:cNvSpPr>
            <a:spLocks noGrp="1"/>
          </p:cNvSpPr>
          <p:nvPr>
            <p:ph type="body" sz="quarter" idx="19" hasCustomPrompt="1"/>
          </p:nvPr>
        </p:nvSpPr>
        <p:spPr>
          <a:xfrm>
            <a:off x="6847613" y="5515628"/>
            <a:ext cx="4886257" cy="378725"/>
          </a:xfrm>
        </p:spPr>
        <p:txBody>
          <a:bodyPr anchor="t" anchorCtr="0">
            <a:noAutofit/>
          </a:bodyPr>
          <a:lstStyle>
            <a:lvl1pPr marL="0" indent="0" algn="r">
              <a:buNone/>
              <a:defRPr sz="1400">
                <a:solidFill>
                  <a:schemeClr val="tx2"/>
                </a:solidFill>
              </a:defRPr>
            </a:lvl1pPr>
          </a:lstStyle>
          <a:p>
            <a:pPr lvl="0"/>
            <a:r>
              <a:rPr lang="en-US" dirty="0"/>
              <a:t>Speaker’s Title, Arial 14pt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8236" y="424366"/>
            <a:ext cx="2126154" cy="471831"/>
          </a:xfrm>
          <a:prstGeom prst="rect">
            <a:avLst/>
          </a:prstGeom>
        </p:spPr>
      </p:pic>
      <p:sp>
        <p:nvSpPr>
          <p:cNvPr id="2" name="Title 1"/>
          <p:cNvSpPr>
            <a:spLocks noGrp="1"/>
          </p:cNvSpPr>
          <p:nvPr>
            <p:ph type="ctrTitle" hasCustomPrompt="1"/>
          </p:nvPr>
        </p:nvSpPr>
        <p:spPr>
          <a:xfrm>
            <a:off x="569748" y="1275987"/>
            <a:ext cx="10022356" cy="2387600"/>
          </a:xfrm>
        </p:spPr>
        <p:txBody>
          <a:bodyPr anchor="b">
            <a:noAutofit/>
          </a:bodyPr>
          <a:lstStyle>
            <a:lvl1pPr algn="l">
              <a:defRPr sz="3200" baseline="0">
                <a:latin typeface="Arial" panose="020B0604020202020204" pitchFamily="34" charset="0"/>
                <a:cs typeface="Arial" panose="020B0604020202020204" pitchFamily="34" charset="0"/>
              </a:defRPr>
            </a:lvl1pPr>
          </a:lstStyle>
          <a:p>
            <a:r>
              <a:rPr lang="en-US" dirty="0">
                <a:ea typeface="Futura Maxi" charset="0"/>
              </a:rPr>
              <a:t>Main Title Slide: Option A  </a:t>
            </a:r>
            <a:br>
              <a:rPr lang="en-US" dirty="0">
                <a:ea typeface="Futura Maxi" charset="0"/>
              </a:rPr>
            </a:br>
            <a:r>
              <a:rPr lang="en-US" dirty="0">
                <a:ea typeface="Futura Maxi" charset="0"/>
              </a:rPr>
              <a:t>Arial Bold 32pt. Capitalize Each Word</a:t>
            </a:r>
          </a:p>
        </p:txBody>
      </p:sp>
      <p:sp>
        <p:nvSpPr>
          <p:cNvPr id="9" name="Rectangle 8">
            <a:extLst>
              <a:ext uri="{FF2B5EF4-FFF2-40B4-BE49-F238E27FC236}">
                <a16:creationId xmlns:a16="http://schemas.microsoft.com/office/drawing/2014/main" id="{DB28807C-599E-FE40-B4B6-C20841F7EC16}"/>
              </a:ext>
            </a:extLst>
          </p:cNvPr>
          <p:cNvSpPr/>
          <p:nvPr userDrawn="1"/>
        </p:nvSpPr>
        <p:spPr>
          <a:xfrm>
            <a:off x="729555" y="4008221"/>
            <a:ext cx="574136" cy="72547"/>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solidFill>
                <a:srgbClr val="00269A"/>
              </a:solidFill>
            </a:endParaRPr>
          </a:p>
        </p:txBody>
      </p:sp>
      <p:sp>
        <p:nvSpPr>
          <p:cNvPr id="8" name="Text Placeholder 7"/>
          <p:cNvSpPr>
            <a:spLocks noGrp="1"/>
          </p:cNvSpPr>
          <p:nvPr>
            <p:ph type="body" sz="quarter" idx="20" hasCustomPrompt="1"/>
          </p:nvPr>
        </p:nvSpPr>
        <p:spPr>
          <a:xfrm>
            <a:off x="569747" y="4304380"/>
            <a:ext cx="10021923" cy="654051"/>
          </a:xfrm>
        </p:spPr>
        <p:txBody>
          <a:bodyPr>
            <a:noAutofit/>
          </a:bodyPr>
          <a:lstStyle>
            <a:lvl1pPr marL="0" indent="0">
              <a:buNone/>
              <a:defRPr sz="1800" b="0"/>
            </a:lvl1pPr>
          </a:lstStyle>
          <a:p>
            <a:pPr lvl="0"/>
            <a:r>
              <a:rPr lang="en-US" dirty="0"/>
              <a:t>No Pic Option Subtitle, Arial 18pt</a:t>
            </a:r>
          </a:p>
        </p:txBody>
      </p:sp>
      <p:sp>
        <p:nvSpPr>
          <p:cNvPr id="3" name="Date Placeholder 2"/>
          <p:cNvSpPr>
            <a:spLocks noGrp="1"/>
          </p:cNvSpPr>
          <p:nvPr>
            <p:ph type="dt" sz="half" idx="21"/>
          </p:nvPr>
        </p:nvSpPr>
        <p:spPr/>
        <p:txBody>
          <a:bodyPr/>
          <a:lstStyle/>
          <a:p>
            <a:r>
              <a:rPr lang="en-US"/>
              <a:t>1/9/2020 File name here</a:t>
            </a:r>
            <a:endParaRPr lang="en-US" dirty="0"/>
          </a:p>
        </p:txBody>
      </p:sp>
      <p:sp>
        <p:nvSpPr>
          <p:cNvPr id="6" name="Slide Number Placeholder 5"/>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145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and Small Amount of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4831" y="1163147"/>
            <a:ext cx="8963996" cy="5030949"/>
          </a:xfrm>
          <a:noFill/>
        </p:spPr>
        <p:txBody>
          <a:bodyPr lIns="274320" rIns="274320" anchor="ctr">
            <a:noAutofit/>
          </a:bodyPr>
          <a:lstStyle>
            <a:lvl1pPr marL="0" indent="0" algn="l">
              <a:lnSpc>
                <a:spcPct val="90000"/>
              </a:lnSpc>
              <a:spcBef>
                <a:spcPts val="2400"/>
              </a:spcBef>
              <a:spcAft>
                <a:spcPts val="0"/>
              </a:spcAft>
              <a:buNone/>
              <a:defRPr sz="3000">
                <a:solidFill>
                  <a:schemeClr val="tx2"/>
                </a:solidFill>
              </a:defRPr>
            </a:lvl1pPr>
            <a:lvl2pPr marL="308582" indent="0">
              <a:buNone/>
              <a:defRPr sz="1350">
                <a:solidFill>
                  <a:schemeClr val="tx1">
                    <a:tint val="75000"/>
                  </a:schemeClr>
                </a:solidFill>
              </a:defRPr>
            </a:lvl2pPr>
            <a:lvl3pPr marL="617162" indent="0">
              <a:buNone/>
              <a:defRPr sz="1215">
                <a:solidFill>
                  <a:schemeClr val="tx1">
                    <a:tint val="75000"/>
                  </a:schemeClr>
                </a:solidFill>
              </a:defRPr>
            </a:lvl3pPr>
            <a:lvl4pPr marL="925742" indent="0">
              <a:buNone/>
              <a:defRPr sz="1080">
                <a:solidFill>
                  <a:schemeClr val="tx1">
                    <a:tint val="75000"/>
                  </a:schemeClr>
                </a:solidFill>
              </a:defRPr>
            </a:lvl4pPr>
            <a:lvl5pPr marL="1234325" indent="0">
              <a:buNone/>
              <a:defRPr sz="1080">
                <a:solidFill>
                  <a:schemeClr val="tx1">
                    <a:tint val="75000"/>
                  </a:schemeClr>
                </a:solidFill>
              </a:defRPr>
            </a:lvl5pPr>
            <a:lvl6pPr marL="1542905" indent="0">
              <a:buNone/>
              <a:defRPr sz="1080">
                <a:solidFill>
                  <a:schemeClr val="tx1">
                    <a:tint val="75000"/>
                  </a:schemeClr>
                </a:solidFill>
              </a:defRPr>
            </a:lvl6pPr>
            <a:lvl7pPr marL="1851484" indent="0">
              <a:buNone/>
              <a:defRPr sz="1080">
                <a:solidFill>
                  <a:schemeClr val="tx1">
                    <a:tint val="75000"/>
                  </a:schemeClr>
                </a:solidFill>
              </a:defRPr>
            </a:lvl7pPr>
            <a:lvl8pPr marL="2160065" indent="0">
              <a:buNone/>
              <a:defRPr sz="1080">
                <a:solidFill>
                  <a:schemeClr val="tx1">
                    <a:tint val="75000"/>
                  </a:schemeClr>
                </a:solidFill>
              </a:defRPr>
            </a:lvl8pPr>
            <a:lvl9pPr marL="2468646" indent="0">
              <a:buNone/>
              <a:defRPr sz="1080">
                <a:solidFill>
                  <a:schemeClr val="tx1">
                    <a:tint val="75000"/>
                  </a:schemeClr>
                </a:solidFill>
              </a:defRPr>
            </a:lvl9pPr>
          </a:lstStyle>
          <a:p>
            <a:r>
              <a:rPr lang="en-US" dirty="0"/>
              <a:t>Sometimes, all you need on a slide is one, large thought. </a:t>
            </a:r>
          </a:p>
          <a:p>
            <a:r>
              <a:rPr lang="en-US" dirty="0"/>
              <a:t>Use Arial 30pt. Notice white space on the right</a:t>
            </a:r>
          </a:p>
        </p:txBody>
      </p:sp>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70618836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lank Canvas">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17" y="140681"/>
            <a:ext cx="9704050"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2441997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wo Content Sections">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30024A6-45DD-0545-B18F-3DACE75CF9B6}"/>
              </a:ext>
            </a:extLst>
          </p:cNvPr>
          <p:cNvSpPr/>
          <p:nvPr userDrawn="1"/>
        </p:nvSpPr>
        <p:spPr>
          <a:xfrm>
            <a:off x="6196518" y="1224534"/>
            <a:ext cx="5783861" cy="5248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20" dirty="0">
              <a:solidFill>
                <a:schemeClr val="tx2"/>
              </a:solidFill>
            </a:endParaRPr>
          </a:p>
        </p:txBody>
      </p:sp>
      <p:sp>
        <p:nvSpPr>
          <p:cNvPr id="30" name="Title 1">
            <a:extLst>
              <a:ext uri="{FF2B5EF4-FFF2-40B4-BE49-F238E27FC236}">
                <a16:creationId xmlns:a16="http://schemas.microsoft.com/office/drawing/2014/main" id="{F4B6BF58-08A5-5A49-B149-F4FEA70A5BB8}"/>
              </a:ext>
            </a:extLst>
          </p:cNvPr>
          <p:cNvSpPr>
            <a:spLocks noGrp="1"/>
          </p:cNvSpPr>
          <p:nvPr>
            <p:ph type="title" hasCustomPrompt="1"/>
          </p:nvPr>
        </p:nvSpPr>
        <p:spPr>
          <a:xfrm>
            <a:off x="453321" y="140682"/>
            <a:ext cx="9500902" cy="919761"/>
          </a:xfrm>
        </p:spPr>
        <p:txBody>
          <a:bodyPr anchor="b">
            <a:noAutofit/>
          </a:bodyPr>
          <a:lstStyle>
            <a:lvl1pPr algn="l">
              <a:defRPr sz="2400"/>
            </a:lvl1pPr>
          </a:lstStyle>
          <a:p>
            <a:r>
              <a:rPr lang="en-US" dirty="0"/>
              <a:t>Main H Font: Arial Bold 24pt.</a:t>
            </a:r>
          </a:p>
        </p:txBody>
      </p:sp>
      <p:cxnSp>
        <p:nvCxnSpPr>
          <p:cNvPr id="32" name="Straight Connector 31">
            <a:extLst>
              <a:ext uri="{FF2B5EF4-FFF2-40B4-BE49-F238E27FC236}">
                <a16:creationId xmlns:a16="http://schemas.microsoft.com/office/drawing/2014/main" id="{76D8B157-FE2B-D543-A835-A1582600B25E}"/>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Picture Placeholder 39">
            <a:extLst>
              <a:ext uri="{FF2B5EF4-FFF2-40B4-BE49-F238E27FC236}">
                <a16:creationId xmlns:a16="http://schemas.microsoft.com/office/drawing/2014/main" id="{9F884766-BB2E-6040-A770-08374D6B2525}"/>
              </a:ext>
            </a:extLst>
          </p:cNvPr>
          <p:cNvSpPr>
            <a:spLocks noGrp="1"/>
          </p:cNvSpPr>
          <p:nvPr>
            <p:ph type="pic" sz="quarter" idx="12"/>
          </p:nvPr>
        </p:nvSpPr>
        <p:spPr>
          <a:xfrm>
            <a:off x="6525082" y="4711857"/>
            <a:ext cx="2406032" cy="1593787"/>
          </a:xfrm>
        </p:spPr>
        <p:txBody>
          <a:bodyPr/>
          <a:lstStyle/>
          <a:p>
            <a:r>
              <a:rPr lang="en-US"/>
              <a:t>Click icon to add picture</a:t>
            </a:r>
            <a:endParaRPr lang="en-US" dirty="0"/>
          </a:p>
        </p:txBody>
      </p:sp>
      <p:sp>
        <p:nvSpPr>
          <p:cNvPr id="43" name="Picture Placeholder 39">
            <a:extLst>
              <a:ext uri="{FF2B5EF4-FFF2-40B4-BE49-F238E27FC236}">
                <a16:creationId xmlns:a16="http://schemas.microsoft.com/office/drawing/2014/main" id="{8DFB1736-7A4A-5B42-ADF4-63E5C1749CF8}"/>
              </a:ext>
            </a:extLst>
          </p:cNvPr>
          <p:cNvSpPr>
            <a:spLocks noGrp="1"/>
          </p:cNvSpPr>
          <p:nvPr>
            <p:ph type="pic" sz="quarter" idx="13"/>
          </p:nvPr>
        </p:nvSpPr>
        <p:spPr>
          <a:xfrm>
            <a:off x="9304574" y="4701032"/>
            <a:ext cx="2406032" cy="1593787"/>
          </a:xfrm>
        </p:spPr>
        <p:txBody>
          <a:bodyPr/>
          <a:lstStyle/>
          <a:p>
            <a:r>
              <a:rPr lang="en-US"/>
              <a:t>Click icon to add picture</a:t>
            </a:r>
            <a:endParaRPr lang="en-US" dirty="0"/>
          </a:p>
        </p:txBody>
      </p:sp>
      <p:sp>
        <p:nvSpPr>
          <p:cNvPr id="52" name="Rectangle 51">
            <a:extLst>
              <a:ext uri="{FF2B5EF4-FFF2-40B4-BE49-F238E27FC236}">
                <a16:creationId xmlns:a16="http://schemas.microsoft.com/office/drawing/2014/main" id="{63FD4122-F672-4A49-A4BA-7ECE442097D6}"/>
              </a:ext>
            </a:extLst>
          </p:cNvPr>
          <p:cNvSpPr/>
          <p:nvPr userDrawn="1"/>
        </p:nvSpPr>
        <p:spPr>
          <a:xfrm>
            <a:off x="208449" y="1224534"/>
            <a:ext cx="5783861" cy="5248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20" dirty="0">
              <a:solidFill>
                <a:schemeClr val="tx2"/>
              </a:solidFill>
            </a:endParaRPr>
          </a:p>
        </p:txBody>
      </p:sp>
      <p:sp>
        <p:nvSpPr>
          <p:cNvPr id="70" name="Text Placeholder 47">
            <a:extLst>
              <a:ext uri="{FF2B5EF4-FFF2-40B4-BE49-F238E27FC236}">
                <a16:creationId xmlns:a16="http://schemas.microsoft.com/office/drawing/2014/main" id="{5FBFCF6E-5414-4E44-9368-01495F7D6D10}"/>
              </a:ext>
            </a:extLst>
          </p:cNvPr>
          <p:cNvSpPr>
            <a:spLocks noGrp="1"/>
          </p:cNvSpPr>
          <p:nvPr>
            <p:ph type="body" sz="quarter" idx="20" hasCustomPrompt="1"/>
          </p:nvPr>
        </p:nvSpPr>
        <p:spPr>
          <a:xfrm>
            <a:off x="453313" y="1951651"/>
            <a:ext cx="5346518" cy="2625295"/>
          </a:xfrm>
        </p:spPr>
        <p:txBody>
          <a:bodyPr>
            <a:normAutofit/>
          </a:bodyPr>
          <a:lstStyle>
            <a:lvl1pPr marL="0" indent="0">
              <a:lnSpc>
                <a:spcPct val="100000"/>
              </a:lnSpc>
              <a:spcBef>
                <a:spcPts val="1800"/>
              </a:spcBef>
              <a:spcAft>
                <a:spcPts val="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5" name="Text Placeholder 4"/>
          <p:cNvSpPr>
            <a:spLocks noGrp="1"/>
          </p:cNvSpPr>
          <p:nvPr>
            <p:ph type="body" sz="quarter" idx="21" hasCustomPrompt="1"/>
          </p:nvPr>
        </p:nvSpPr>
        <p:spPr>
          <a:xfrm>
            <a:off x="452850" y="1417513"/>
            <a:ext cx="5347424" cy="423719"/>
          </a:xfrm>
        </p:spPr>
        <p:txBody>
          <a:bodyPr>
            <a:noAutofit/>
          </a:bodyPr>
          <a:lstStyle>
            <a:lvl1pPr marL="0" indent="0">
              <a:buNone/>
              <a:defRPr sz="1600">
                <a:solidFill>
                  <a:schemeClr val="tx1"/>
                </a:solidFill>
              </a:defRPr>
            </a:lvl1pPr>
          </a:lstStyle>
          <a:p>
            <a:pPr lvl="0"/>
            <a:r>
              <a:rPr lang="en-US" dirty="0"/>
              <a:t>Header: Arial Regular 16pt.</a:t>
            </a:r>
          </a:p>
        </p:txBody>
      </p:sp>
      <p:sp>
        <p:nvSpPr>
          <p:cNvPr id="19" name="Text Placeholder 4"/>
          <p:cNvSpPr>
            <a:spLocks noGrp="1"/>
          </p:cNvSpPr>
          <p:nvPr>
            <p:ph type="body" sz="quarter" idx="22" hasCustomPrompt="1"/>
          </p:nvPr>
        </p:nvSpPr>
        <p:spPr>
          <a:xfrm>
            <a:off x="6403325" y="1417513"/>
            <a:ext cx="5347424" cy="423719"/>
          </a:xfrm>
        </p:spPr>
        <p:txBody>
          <a:bodyPr>
            <a:noAutofit/>
          </a:bodyPr>
          <a:lstStyle>
            <a:lvl1pPr marL="0" indent="0">
              <a:buNone/>
              <a:defRPr sz="1600">
                <a:solidFill>
                  <a:schemeClr val="tx1"/>
                </a:solidFill>
              </a:defRPr>
            </a:lvl1pPr>
          </a:lstStyle>
          <a:p>
            <a:pPr lvl="0"/>
            <a:r>
              <a:rPr lang="en-US" dirty="0"/>
              <a:t>Header: Arial Regular 16pt.</a:t>
            </a:r>
          </a:p>
        </p:txBody>
      </p:sp>
      <p:sp>
        <p:nvSpPr>
          <p:cNvPr id="2" name="Date Placeholder 1"/>
          <p:cNvSpPr>
            <a:spLocks noGrp="1"/>
          </p:cNvSpPr>
          <p:nvPr>
            <p:ph type="dt" sz="half" idx="24"/>
          </p:nvPr>
        </p:nvSpPr>
        <p:spPr/>
        <p:txBody>
          <a:bodyPr/>
          <a:lstStyle/>
          <a:p>
            <a:r>
              <a:rPr lang="en-US"/>
              <a:t>1/9/2020 File name here</a:t>
            </a:r>
            <a:endParaRPr lang="en-US" dirty="0"/>
          </a:p>
        </p:txBody>
      </p:sp>
      <p:sp>
        <p:nvSpPr>
          <p:cNvPr id="4" name="Slide Number Placeholder 3"/>
          <p:cNvSpPr>
            <a:spLocks noGrp="1"/>
          </p:cNvSpPr>
          <p:nvPr>
            <p:ph type="sldNum" sz="quarter" idx="26"/>
          </p:nvPr>
        </p:nvSpPr>
        <p:spPr/>
        <p:txBody>
          <a:bodyPr/>
          <a:lstStyle/>
          <a:p>
            <a:fld id="{32A2F39E-E4DB-494E-AB40-38356C65078C}" type="slidenum">
              <a:rPr lang="en-US" smtClean="0"/>
              <a:pPr/>
              <a:t>‹#›</a:t>
            </a:fld>
            <a:endParaRPr lang="en-US" dirty="0"/>
          </a:p>
        </p:txBody>
      </p:sp>
      <p:sp>
        <p:nvSpPr>
          <p:cNvPr id="17" name="Text Placeholder 47">
            <a:extLst>
              <a:ext uri="{FF2B5EF4-FFF2-40B4-BE49-F238E27FC236}">
                <a16:creationId xmlns:a16="http://schemas.microsoft.com/office/drawing/2014/main" id="{5FBFCF6E-5414-4E44-9368-01495F7D6D10}"/>
              </a:ext>
            </a:extLst>
          </p:cNvPr>
          <p:cNvSpPr>
            <a:spLocks noGrp="1"/>
          </p:cNvSpPr>
          <p:nvPr>
            <p:ph type="body" sz="quarter" idx="27" hasCustomPrompt="1"/>
          </p:nvPr>
        </p:nvSpPr>
        <p:spPr>
          <a:xfrm>
            <a:off x="6404231" y="1951651"/>
            <a:ext cx="5346518" cy="2625295"/>
          </a:xfrm>
        </p:spPr>
        <p:txBody>
          <a:bodyPr>
            <a:normAutofit/>
          </a:bodyPr>
          <a:lstStyle>
            <a:lvl1pPr marL="0" indent="0">
              <a:lnSpc>
                <a:spcPct val="100000"/>
              </a:lnSpc>
              <a:spcBef>
                <a:spcPts val="1800"/>
              </a:spcBef>
              <a:spcAft>
                <a:spcPts val="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32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39333" y="2271391"/>
            <a:ext cx="9061458" cy="2315223"/>
          </a:xfrm>
        </p:spPr>
        <p:txBody>
          <a:bodyPr anchor="ctr">
            <a:noAutofit/>
          </a:bodyPr>
          <a:lstStyle>
            <a:lvl1pPr marL="0" marR="0" indent="0" algn="l" defTabSz="617162" rtl="0" eaLnBrk="1" fontAlgn="auto" latinLnBrk="0" hangingPunct="1">
              <a:lnSpc>
                <a:spcPct val="90000"/>
              </a:lnSpc>
              <a:spcBef>
                <a:spcPts val="1200"/>
              </a:spcBef>
              <a:spcAft>
                <a:spcPts val="0"/>
              </a:spcAft>
              <a:buClrTx/>
              <a:buSzTx/>
              <a:buFont typeface="Arial" panose="020B0604020202020204" pitchFamily="34" charset="0"/>
              <a:buNone/>
              <a:tabLst/>
              <a:defRPr sz="3200" b="1" baseline="0">
                <a:solidFill>
                  <a:sysClr val="windowText" lastClr="000000"/>
                </a:solidFill>
              </a:defRPr>
            </a:lvl1pPr>
            <a:lvl2pPr marL="308582" indent="0">
              <a:buNone/>
              <a:defRPr sz="945"/>
            </a:lvl2pPr>
            <a:lvl3pPr marL="617162" indent="0">
              <a:buNone/>
              <a:defRPr sz="810"/>
            </a:lvl3pPr>
            <a:lvl4pPr marL="925742" indent="0">
              <a:buNone/>
              <a:defRPr sz="675"/>
            </a:lvl4pPr>
            <a:lvl5pPr marL="1234325" indent="0">
              <a:buNone/>
              <a:defRPr sz="675"/>
            </a:lvl5pPr>
            <a:lvl6pPr marL="1542905" indent="0">
              <a:buNone/>
              <a:defRPr sz="675"/>
            </a:lvl6pPr>
            <a:lvl7pPr marL="1851484" indent="0">
              <a:buNone/>
              <a:defRPr sz="675"/>
            </a:lvl7pPr>
            <a:lvl8pPr marL="2160065" indent="0">
              <a:buNone/>
              <a:defRPr sz="675"/>
            </a:lvl8pPr>
            <a:lvl9pPr marL="2468646" indent="0">
              <a:buNone/>
              <a:defRPr sz="675"/>
            </a:lvl9pPr>
          </a:lstStyle>
          <a:p>
            <a:pPr marL="0" marR="0" lvl="0" indent="0" algn="l" defTabSz="617162" rtl="0" eaLnBrk="1" fontAlgn="auto" latinLnBrk="0" hangingPunct="1">
              <a:lnSpc>
                <a:spcPct val="90000"/>
              </a:lnSpc>
              <a:spcBef>
                <a:spcPts val="675"/>
              </a:spcBef>
              <a:spcAft>
                <a:spcPts val="0"/>
              </a:spcAft>
              <a:buClrTx/>
              <a:buSzTx/>
              <a:buFont typeface="Arial" panose="020B0604020202020204" pitchFamily="34" charset="0"/>
              <a:buNone/>
              <a:tabLst/>
              <a:defRPr/>
            </a:pPr>
            <a:r>
              <a:rPr lang="en-US" dirty="0"/>
              <a:t>Section Break</a:t>
            </a:r>
          </a:p>
        </p:txBody>
      </p:sp>
      <p:pic>
        <p:nvPicPr>
          <p:cNvPr id="6" name="Picture 5">
            <a:extLst>
              <a:ext uri="{FF2B5EF4-FFF2-40B4-BE49-F238E27FC236}">
                <a16:creationId xmlns:a16="http://schemas.microsoft.com/office/drawing/2014/main" id="{23513D57-A2F1-9B49-A359-6471C2C9E296}"/>
              </a:ext>
            </a:extLst>
          </p:cNvPr>
          <p:cNvPicPr>
            <a:picLocks noChangeAspect="1"/>
          </p:cNvPicPr>
          <p:nvPr userDrawn="1"/>
        </p:nvPicPr>
        <p:blipFill>
          <a:blip r:embed="rId2"/>
          <a:stretch>
            <a:fillRect/>
          </a:stretch>
        </p:blipFill>
        <p:spPr>
          <a:xfrm>
            <a:off x="11121352" y="205025"/>
            <a:ext cx="877926" cy="863889"/>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62328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Quad Char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20" y="140681"/>
            <a:ext cx="9704050"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3" y="1061931"/>
            <a:ext cx="117719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
        <p:nvSpPr>
          <p:cNvPr id="5" name="Content Placeholder 4"/>
          <p:cNvSpPr>
            <a:spLocks noGrp="1"/>
          </p:cNvSpPr>
          <p:nvPr>
            <p:ph sz="quarter" idx="16"/>
          </p:nvPr>
        </p:nvSpPr>
        <p:spPr>
          <a:xfrm>
            <a:off x="452848" y="1222477"/>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quarter" idx="17"/>
          </p:nvPr>
        </p:nvSpPr>
        <p:spPr>
          <a:xfrm>
            <a:off x="6216908" y="1222477"/>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8"/>
          </p:nvPr>
        </p:nvSpPr>
        <p:spPr>
          <a:xfrm>
            <a:off x="452848" y="3817681"/>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sz="quarter" idx="19"/>
          </p:nvPr>
        </p:nvSpPr>
        <p:spPr>
          <a:xfrm>
            <a:off x="6216908" y="3817681"/>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52851" y="3734512"/>
            <a:ext cx="1129135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094415" y="1222478"/>
            <a:ext cx="0" cy="50303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Tree>
    <p:extLst>
      <p:ext uri="{BB962C8B-B14F-4D97-AF65-F5344CB8AC3E}">
        <p14:creationId xmlns:p14="http://schemas.microsoft.com/office/powerpoint/2010/main" val="347012931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625D5C-AEDE-114B-B3DF-721CCF78433A}"/>
              </a:ext>
            </a:extLst>
          </p:cNvPr>
          <p:cNvSpPr>
            <a:spLocks noChangeAspect="1"/>
          </p:cNvSpPr>
          <p:nvPr userDrawn="1"/>
        </p:nvSpPr>
        <p:spPr>
          <a:xfrm>
            <a:off x="205354" y="199511"/>
            <a:ext cx="11771883" cy="6273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0461" y="2937369"/>
            <a:ext cx="4944541" cy="1097280"/>
          </a:xfrm>
          <a:prstGeom prst="rect">
            <a:avLst/>
          </a:prstGeom>
        </p:spPr>
      </p:pic>
      <p:sp>
        <p:nvSpPr>
          <p:cNvPr id="3" name="Date Placeholder 2"/>
          <p:cNvSpPr>
            <a:spLocks noGrp="1"/>
          </p:cNvSpPr>
          <p:nvPr>
            <p:ph type="dt" sz="half" idx="13"/>
          </p:nvPr>
        </p:nvSpPr>
        <p:spPr/>
        <p:txBody>
          <a:bodyPr/>
          <a:lstStyle/>
          <a:p>
            <a:r>
              <a:rPr lang="en-US"/>
              <a:t>1/9/2020 File name here</a:t>
            </a:r>
            <a:endParaRPr lang="en-US" dirty="0"/>
          </a:p>
        </p:txBody>
      </p:sp>
      <p:sp>
        <p:nvSpPr>
          <p:cNvPr id="9" name="Slide Number Placeholder 8"/>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8167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vel II Cover">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60" y="0"/>
            <a:ext cx="12192000" cy="6858000"/>
          </a:xfrm>
          <a:prstGeom prst="rect">
            <a:avLst/>
          </a:prstGeom>
        </p:spPr>
      </p:pic>
      <p:sp>
        <p:nvSpPr>
          <p:cNvPr id="28" name="Rectangle 27"/>
          <p:cNvSpPr>
            <a:spLocks noChangeArrowheads="1"/>
          </p:cNvSpPr>
          <p:nvPr userDrawn="1"/>
        </p:nvSpPr>
        <p:spPr bwMode="auto">
          <a:xfrm>
            <a:off x="7215" y="5998409"/>
            <a:ext cx="55784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800" b="1" dirty="0">
                <a:solidFill>
                  <a:srgbClr val="BB8CFF"/>
                </a:solidFill>
                <a:latin typeface="Arial" charset="0"/>
              </a:rPr>
              <a:t>C-202B</a:t>
            </a:r>
            <a:br>
              <a:rPr lang="en-US" altLang="en-US" sz="800" b="1" dirty="0">
                <a:solidFill>
                  <a:srgbClr val="BB8CFF"/>
                </a:solidFill>
                <a:latin typeface="Arial" charset="0"/>
              </a:rPr>
            </a:br>
            <a:r>
              <a:rPr lang="en-US" altLang="en-US" sz="800" b="1" dirty="0">
                <a:solidFill>
                  <a:srgbClr val="BB8CFF"/>
                </a:solidFill>
                <a:latin typeface="Arial" charset="0"/>
              </a:rPr>
              <a:t>(02-21)*</a:t>
            </a:r>
            <a:br>
              <a:rPr lang="en-US" altLang="en-US" sz="800" b="1" dirty="0">
                <a:solidFill>
                  <a:srgbClr val="BB8CFF"/>
                </a:solidFill>
                <a:latin typeface="Arial" charset="0"/>
              </a:rPr>
            </a:br>
            <a:r>
              <a:rPr lang="en-US" altLang="en-US" sz="800" b="1" dirty="0">
                <a:solidFill>
                  <a:srgbClr val="BB8CFF"/>
                </a:solidFill>
                <a:latin typeface="Arial" charset="0"/>
              </a:rPr>
              <a:t>16x9</a:t>
            </a:r>
          </a:p>
        </p:txBody>
      </p:sp>
      <p:sp>
        <p:nvSpPr>
          <p:cNvPr id="29" name="Text Box 77"/>
          <p:cNvSpPr txBox="1">
            <a:spLocks noChangeArrowheads="1"/>
          </p:cNvSpPr>
          <p:nvPr userDrawn="1"/>
        </p:nvSpPr>
        <p:spPr bwMode="auto">
          <a:xfrm>
            <a:off x="1076364" y="1169640"/>
            <a:ext cx="3315162" cy="207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CATEGORY/DESIGNATION CRITERIA AND AUTHORITY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lvl="0" indent="-84535" eaLnBrk="0" fontAlgn="base" hangingPunct="0">
              <a:spcBef>
                <a:spcPts val="0"/>
              </a:spcBef>
              <a:spcAft>
                <a:spcPts val="150"/>
              </a:spcAft>
              <a:buFont typeface="Arial" panose="020B0604020202020204" pitchFamily="34" charset="0"/>
              <a:buChar char="•"/>
            </a:pP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Highly sensitive</a:t>
            </a: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non-public information that if lost or made public could be expected to have a </a:t>
            </a:r>
            <a:r>
              <a:rPr lang="en-U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severe adverse effect</a:t>
            </a: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on the company or its operations.</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6206" marR="0" lvl="0" indent="-84535" eaLnBrk="0" fontAlgn="base" hangingPunct="0">
              <a:spcBef>
                <a:spcPts val="0"/>
              </a:spcBef>
              <a:spcAft>
                <a:spcPts val="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See </a:t>
            </a:r>
            <a:r>
              <a:rPr lang="en-US" sz="1000"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CTM J100</a:t>
            </a:r>
            <a:r>
              <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Company Security, for more details.</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INFORMATION DESIGNATION/CLASSIFICATION AUTHORITY</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indent="-85725" eaLnBrk="0" fontAlgn="base" hangingPunct="0">
              <a:spcBef>
                <a:spcPts val="0"/>
              </a:spcBef>
              <a:spcAft>
                <a:spcPts val="150"/>
              </a:spcAft>
              <a:buFont typeface="Arial" panose="020B0604020202020204" pitchFamily="34" charset="0"/>
              <a:buChar char="•"/>
              <a:tabLst>
                <a:tab pos="342900" algn="l"/>
              </a:tabLst>
            </a:pPr>
            <a:r>
              <a:rPr lang="en-US" sz="1000" kern="1200" dirty="0">
                <a:solidFill>
                  <a:schemeClr val="tx1"/>
                </a:solidFill>
                <a:effectLst/>
                <a:latin typeface="Arial" panose="020B0604020202020204" pitchFamily="34" charset="0"/>
                <a:ea typeface="Times New Roman" panose="02020603050405020304" pitchFamily="18" charset="0"/>
              </a:rPr>
              <a:t>Originator.</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indent="-85725" eaLnBrk="0" fontAlgn="base" hangingPunct="0">
              <a:spcBef>
                <a:spcPts val="0"/>
              </a:spcBef>
              <a:spcAft>
                <a:spcPts val="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See </a:t>
            </a:r>
            <a:r>
              <a:rPr lang="en-US" sz="1000" u="sng" kern="1200" dirty="0">
                <a:solidFill>
                  <a:schemeClr val="tx1"/>
                </a:solidFill>
                <a:effectLst/>
                <a:latin typeface="Arial" panose="020B0604020202020204" pitchFamily="34" charset="0"/>
                <a:ea typeface="Times New Roman" panose="02020603050405020304" pitchFamily="18" charset="0"/>
                <a:hlinkClick r:id="rId4"/>
              </a:rPr>
              <a:t>CO J300</a:t>
            </a:r>
            <a:r>
              <a:rPr lang="en-US" sz="1000" kern="1200" dirty="0">
                <a:solidFill>
                  <a:schemeClr val="tx1"/>
                </a:solidFill>
                <a:effectLst/>
                <a:latin typeface="Arial" panose="020B0604020202020204" pitchFamily="34" charset="0"/>
                <a:ea typeface="Times New Roman" panose="02020603050405020304" pitchFamily="18" charset="0"/>
              </a:rPr>
              <a:t>, Company and Third Party Information.</a:t>
            </a:r>
          </a:p>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DISCLOSURE REQUIREMENTS</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1000" b="1" kern="1200" dirty="0">
                <a:solidFill>
                  <a:schemeClr val="tx1"/>
                </a:solidFill>
                <a:effectLst/>
                <a:latin typeface="Arial" panose="020B0604020202020204" pitchFamily="34" charset="0"/>
                <a:ea typeface="Times New Roman" panose="02020603050405020304" pitchFamily="18" charset="0"/>
              </a:rPr>
              <a:t>Internal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indent="-83344" eaLnBrk="0" fontAlgn="base" hangingPunct="0">
              <a:spcBef>
                <a:spcPts val="0"/>
              </a:spcBef>
              <a:spcAft>
                <a:spcPts val="15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Share only on a need-to-know basis. Often is subject to individual employee non-disclosure agreements. </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161"/>
              </a:spcBef>
              <a:spcAft>
                <a:spcPts val="0"/>
              </a:spcAft>
            </a:pPr>
            <a:r>
              <a:rPr lang="en-US" sz="1000" b="1" kern="1200" dirty="0">
                <a:solidFill>
                  <a:schemeClr val="tx1"/>
                </a:solidFill>
                <a:effectLst/>
                <a:latin typeface="Arial" panose="020B0604020202020204" pitchFamily="34" charset="0"/>
                <a:ea typeface="Times New Roman" panose="02020603050405020304" pitchFamily="18" charset="0"/>
              </a:rPr>
              <a:t>External</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6206" marR="0" lvl="0" indent="-84535" eaLnBrk="0" fontAlgn="base" hangingPunct="0">
              <a:spcBef>
                <a:spcPts val="0"/>
              </a:spcBef>
              <a:spcAft>
                <a:spcPts val="150"/>
              </a:spcAft>
              <a:buFont typeface="Arial" panose="020B0604020202020204" pitchFamily="34" charset="0"/>
              <a:buChar char="•"/>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Only share with approval of owner/originator or person responsible for effort under a confidentiality obligation.</a:t>
            </a:r>
            <a:endPar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endParaRPr>
          </a:p>
          <a:p>
            <a:pPr marL="0" marR="0" lvl="0" indent="0" algn="l" defTabSz="411460" rtl="0" eaLnBrk="0" fontAlgn="base" latinLnBrk="0" hangingPunct="0">
              <a:lnSpc>
                <a:spcPct val="100000"/>
              </a:lnSpc>
              <a:spcBef>
                <a:spcPts val="90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MARKING PRINTED MEDIA</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Attach Proprietary Level 2 cover sheet.</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tab pos="342900" algn="l"/>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Mark the title page with Proprietary Level 2. </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tab pos="342900" algn="l"/>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Mark interior pages containing Proprietary Level 2 information in either the header or footer.</a:t>
            </a:r>
            <a:endParaRPr kumimoji="0" lang="en-US" sz="1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l" defTabSz="411460" rtl="0" eaLnBrk="0" fontAlgn="base" latinLnBrk="0" hangingPunct="0">
              <a:lnSpc>
                <a:spcPct val="107000"/>
              </a:lnSpc>
              <a:spcBef>
                <a:spcPts val="0"/>
              </a:spcBef>
              <a:spcAft>
                <a:spcPts val="15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Originator</a:t>
            </a: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panose="020B0604020202020204" pitchFamily="34" charset="0"/>
            </a:endParaRPr>
          </a:p>
          <a:p>
            <a:pPr marL="126206"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n-cs"/>
              </a:rPr>
              <a:t>Complete legend to the right.</a:t>
            </a:r>
          </a:p>
          <a:p>
            <a:pPr marL="126206" marR="0" indent="-85725" eaLnBrk="0" fontAlgn="base" hangingPunct="0">
              <a:spcBef>
                <a:spcPts val="0"/>
              </a:spcBef>
              <a:spcAft>
                <a:spcPts val="0"/>
              </a:spcAft>
              <a:buFont typeface="Arial" panose="020B0604020202020204" pitchFamily="34" charset="0"/>
              <a:buChar char="•"/>
            </a:pP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900"/>
              </a:spcBef>
              <a:spcAft>
                <a:spcPts val="300"/>
              </a:spcAf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Text Box 82"/>
          <p:cNvSpPr txBox="1">
            <a:spLocks noChangeArrowheads="1"/>
          </p:cNvSpPr>
          <p:nvPr userDrawn="1"/>
        </p:nvSpPr>
        <p:spPr bwMode="auto">
          <a:xfrm>
            <a:off x="8082366" y="1169331"/>
            <a:ext cx="3131065" cy="422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STORAGE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8588" marR="0" indent="-85725">
              <a:spcBef>
                <a:spcPts val="0"/>
              </a:spcBef>
              <a:spcAft>
                <a:spcPts val="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Keep in the immediate physical control of the custodian or locked in a safe, cabinet, desk, or private office controlled by the custodian.</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spcBef>
                <a:spcPts val="900"/>
              </a:spcBef>
              <a:spcAft>
                <a:spcPts val="300"/>
              </a:spcAft>
            </a:pPr>
            <a:r>
              <a:rPr lang="en-US" sz="1000" b="1" kern="1200" dirty="0">
                <a:solidFill>
                  <a:schemeClr val="tx1"/>
                </a:solidFill>
                <a:effectLst/>
                <a:latin typeface="Arial" panose="020B0604020202020204" pitchFamily="34" charset="0"/>
                <a:ea typeface="Times New Roman" panose="02020603050405020304" pitchFamily="18" charset="0"/>
              </a:rPr>
              <a:t>RETENTION/DISPOSITION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8588" marR="0" indent="-85725" eaLnBrk="0" fontAlgn="base" hangingPunct="0">
              <a:spcBef>
                <a:spcPts val="0"/>
              </a:spcBef>
              <a:spcAft>
                <a:spcPts val="15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Seal in an envelope and place in designated disposal receptacle. Note: A crosscut shredder is required for PL2 waste paper. Crosscut-shredded remains may be disposed of with regular waste paper. </a:t>
            </a:r>
            <a:endParaRPr lang="en-US" sz="1000" dirty="0">
              <a:solidFill>
                <a:schemeClr val="tx1"/>
              </a:solidFill>
              <a:effectLst/>
              <a:latin typeface="Times New Roman" panose="02020603050405020304" pitchFamily="18" charset="0"/>
              <a:ea typeface="Times New Roman" panose="02020603050405020304" pitchFamily="18" charset="0"/>
            </a:endParaRPr>
          </a:p>
          <a:p>
            <a:pPr marL="128588" marR="0" indent="-85725" eaLnBrk="0" fontAlgn="base" hangingPunct="0">
              <a:spcBef>
                <a:spcPts val="0"/>
              </a:spcBef>
              <a:spcAft>
                <a:spcPts val="150"/>
              </a:spcAft>
              <a:buFont typeface="Arial" panose="020B0604020202020204" pitchFamily="34" charset="0"/>
              <a:buChar char="•"/>
            </a:pPr>
            <a:r>
              <a:rPr lang="en-US" sz="1000" kern="1200" dirty="0">
                <a:solidFill>
                  <a:schemeClr val="tx1"/>
                </a:solidFill>
                <a:effectLst/>
                <a:latin typeface="Arial" panose="020B0604020202020204" pitchFamily="34" charset="0"/>
                <a:ea typeface="Times New Roman" panose="02020603050405020304" pitchFamily="18" charset="0"/>
              </a:rPr>
              <a:t>Sensitive scrap may be released to a contracted destruction supplier provided the service contract includes an appropriate nondisclosure agreement. Consult the Law Department for any additional guidance.</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lnSpc>
                <a:spcPct val="107000"/>
              </a:lnSpc>
              <a:spcBef>
                <a:spcPts val="900"/>
              </a:spcBef>
              <a:spcAft>
                <a:spcPts val="300"/>
              </a:spcAft>
            </a:pPr>
            <a:r>
              <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OTHER HANDLING AND PROTECTION REQUIREMENTS</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28588" marR="0" indent="-85725" eaLnBrk="0" fontAlgn="base" hangingPunct="0">
              <a:spcBef>
                <a:spcPts val="0"/>
              </a:spcBef>
              <a:spcAft>
                <a:spcPts val="0"/>
              </a:spcAft>
              <a:buFont typeface="Arial" panose="020B0604020202020204" pitchFamily="34" charset="0"/>
              <a:buChar char="•"/>
              <a:tabLst/>
            </a:pPr>
            <a:r>
              <a:rPr lang="en-US" sz="1000" kern="1200" dirty="0">
                <a:solidFill>
                  <a:schemeClr val="tx1"/>
                </a:solidFill>
                <a:effectLst/>
                <a:latin typeface="Arial" panose="020B0604020202020204" pitchFamily="34" charset="0"/>
                <a:ea typeface="Times New Roman" panose="02020603050405020304" pitchFamily="18" charset="0"/>
              </a:rPr>
              <a:t>See </a:t>
            </a:r>
            <a:r>
              <a:rPr lang="en-US" sz="1000" u="sng" kern="1200" dirty="0">
                <a:solidFill>
                  <a:schemeClr val="tx1"/>
                </a:solidFill>
                <a:effectLst/>
                <a:latin typeface="Arial" panose="020B0604020202020204" pitchFamily="34" charset="0"/>
                <a:ea typeface="Times New Roman" panose="02020603050405020304" pitchFamily="18" charset="0"/>
                <a:hlinkClick r:id="rId3"/>
              </a:rPr>
              <a:t>CTM J100</a:t>
            </a:r>
            <a:r>
              <a:rPr lang="en-US" sz="1000" kern="1200" dirty="0">
                <a:solidFill>
                  <a:schemeClr val="tx1"/>
                </a:solidFill>
                <a:effectLst/>
                <a:latin typeface="Arial" panose="020B0604020202020204" pitchFamily="34" charset="0"/>
                <a:ea typeface="Times New Roman" panose="02020603050405020304" pitchFamily="18" charset="0"/>
              </a:rPr>
              <a:t> for more details on protecting digital and audio files, print media, information systems/computer hardware, removable storage media, and Northrop Grumman–developed prototypes and other program-specific hardware.</a:t>
            </a:r>
            <a:endParaRPr lang="en-US" sz="1000" dirty="0">
              <a:solidFill>
                <a:schemeClr val="tx1"/>
              </a:solidFill>
              <a:effectLst/>
              <a:latin typeface="Times New Roman" panose="02020603050405020304" pitchFamily="18" charset="0"/>
              <a:ea typeface="Times New Roman" panose="02020603050405020304" pitchFamily="18" charset="0"/>
            </a:endParaRPr>
          </a:p>
          <a:p>
            <a:pPr marL="0" marR="0" eaLnBrk="0" fontAlgn="base" hangingPunct="0">
              <a:lnSpc>
                <a:spcPct val="107000"/>
              </a:lnSpc>
              <a:spcBef>
                <a:spcPts val="0"/>
              </a:spcBef>
              <a:spcAft>
                <a:spcPts val="15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31" name="Group 30"/>
          <p:cNvGrpSpPr/>
          <p:nvPr userDrawn="1"/>
        </p:nvGrpSpPr>
        <p:grpSpPr>
          <a:xfrm>
            <a:off x="4556887" y="3617553"/>
            <a:ext cx="3046095" cy="1985647"/>
            <a:chOff x="23810" y="3256231"/>
            <a:chExt cx="2212977" cy="1462660"/>
          </a:xfrm>
        </p:grpSpPr>
        <p:sp>
          <p:nvSpPr>
            <p:cNvPr id="32" name="Rectangle 31"/>
            <p:cNvSpPr>
              <a:spLocks noChangeArrowheads="1"/>
            </p:cNvSpPr>
            <p:nvPr userDrawn="1"/>
          </p:nvSpPr>
          <p:spPr bwMode="auto">
            <a:xfrm>
              <a:off x="57150" y="3256231"/>
              <a:ext cx="2174875" cy="1455738"/>
            </a:xfrm>
            <a:prstGeom prst="rect">
              <a:avLst/>
            </a:prstGeom>
            <a:noFill/>
            <a:ln w="25400">
              <a:solidFill>
                <a:srgbClr val="BA8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solidFill>
              </a:endParaRPr>
            </a:p>
          </p:txBody>
        </p:sp>
        <p:sp>
          <p:nvSpPr>
            <p:cNvPr id="33" name="Rectangle 32"/>
            <p:cNvSpPr>
              <a:spLocks noChangeArrowheads="1"/>
            </p:cNvSpPr>
            <p:nvPr userDrawn="1"/>
          </p:nvSpPr>
          <p:spPr bwMode="auto">
            <a:xfrm>
              <a:off x="62836" y="3292285"/>
              <a:ext cx="703231" cy="1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rPr>
                <a:t>Program Name:</a:t>
              </a:r>
              <a:endParaRPr lang="en-US" sz="1200" dirty="0">
                <a:solidFill>
                  <a:schemeClr val="tx1"/>
                </a:solidFill>
                <a:effectLst/>
                <a:latin typeface="Arial Narrow" panose="020B0606020202030204" pitchFamily="34" charset="0"/>
                <a:ea typeface="Times New Roman" panose="02020603050405020304" pitchFamily="18" charset="0"/>
              </a:endParaRPr>
            </a:p>
          </p:txBody>
        </p:sp>
        <p:cxnSp>
          <p:nvCxnSpPr>
            <p:cNvPr id="34" name="Line 99"/>
            <p:cNvCxnSpPr/>
            <p:nvPr userDrawn="1"/>
          </p:nvCxnSpPr>
          <p:spPr bwMode="auto">
            <a:xfrm>
              <a:off x="68262" y="3610243"/>
              <a:ext cx="2160588"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5" name="Line 100"/>
            <p:cNvCxnSpPr/>
            <p:nvPr userDrawn="1"/>
          </p:nvCxnSpPr>
          <p:spPr bwMode="auto">
            <a:xfrm>
              <a:off x="52296" y="3745118"/>
              <a:ext cx="2179427"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6" name="Line 101"/>
            <p:cNvCxnSpPr/>
            <p:nvPr userDrawn="1"/>
          </p:nvCxnSpPr>
          <p:spPr bwMode="auto">
            <a:xfrm>
              <a:off x="58737" y="4172218"/>
              <a:ext cx="21621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7" name="Line 103"/>
            <p:cNvCxnSpPr/>
            <p:nvPr userDrawn="1"/>
          </p:nvCxnSpPr>
          <p:spPr bwMode="auto">
            <a:xfrm>
              <a:off x="1547812" y="3899168"/>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8" name="Line 104"/>
            <p:cNvCxnSpPr/>
            <p:nvPr userDrawn="1"/>
          </p:nvCxnSpPr>
          <p:spPr bwMode="auto">
            <a:xfrm>
              <a:off x="1547812" y="4043631"/>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39" name="Line 105"/>
            <p:cNvCxnSpPr/>
            <p:nvPr userDrawn="1"/>
          </p:nvCxnSpPr>
          <p:spPr bwMode="auto">
            <a:xfrm>
              <a:off x="1547812" y="4319856"/>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0" name="Line 106"/>
            <p:cNvCxnSpPr/>
            <p:nvPr userDrawn="1"/>
          </p:nvCxnSpPr>
          <p:spPr bwMode="auto">
            <a:xfrm>
              <a:off x="1547812" y="4456381"/>
              <a:ext cx="688975"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1" name="Line 107"/>
            <p:cNvCxnSpPr/>
            <p:nvPr userDrawn="1"/>
          </p:nvCxnSpPr>
          <p:spPr bwMode="auto">
            <a:xfrm>
              <a:off x="63500" y="4580206"/>
              <a:ext cx="2163762" cy="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2" name="Line 108"/>
            <p:cNvCxnSpPr/>
            <p:nvPr userDrawn="1"/>
          </p:nvCxnSpPr>
          <p:spPr bwMode="auto">
            <a:xfrm>
              <a:off x="1547812" y="3257818"/>
              <a:ext cx="0" cy="1455738"/>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cxnSp>
          <p:nvCxnSpPr>
            <p:cNvPr id="43" name="Line 109"/>
            <p:cNvCxnSpPr/>
            <p:nvPr userDrawn="1"/>
          </p:nvCxnSpPr>
          <p:spPr bwMode="auto">
            <a:xfrm>
              <a:off x="1898650" y="3260993"/>
              <a:ext cx="0" cy="1447800"/>
            </a:xfrm>
            <a:prstGeom prst="line">
              <a:avLst/>
            </a:prstGeom>
            <a:noFill/>
            <a:ln w="12700">
              <a:solidFill>
                <a:srgbClr val="BA8CFF"/>
              </a:solidFill>
              <a:round/>
              <a:headEnd type="none" w="sm" len="sm"/>
              <a:tailEnd type="none" w="sm" len="sm"/>
            </a:ln>
            <a:extLst>
              <a:ext uri="{909E8E84-426E-40DD-AFC4-6F175D3DCCD1}">
                <a14:hiddenFill xmlns:a14="http://schemas.microsoft.com/office/drawing/2010/main">
                  <a:noFill/>
                </a14:hiddenFill>
              </a:ext>
            </a:extLst>
          </p:spPr>
        </p:cxnSp>
        <p:sp>
          <p:nvSpPr>
            <p:cNvPr id="44" name="Rectangle 43"/>
            <p:cNvSpPr>
              <a:spLocks noChangeArrowheads="1"/>
            </p:cNvSpPr>
            <p:nvPr userDrawn="1"/>
          </p:nvSpPr>
          <p:spPr bwMode="auto">
            <a:xfrm>
              <a:off x="1536492" y="3381636"/>
              <a:ext cx="360679"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YES</a:t>
              </a:r>
              <a:endParaRPr lang="en-US" sz="1200">
                <a:solidFill>
                  <a:schemeClr val="tx1"/>
                </a:solidFill>
                <a:effectLst/>
                <a:latin typeface="Times New Roman" panose="02020603050405020304" pitchFamily="18" charset="0"/>
                <a:ea typeface="Times New Roman" panose="02020603050405020304" pitchFamily="18" charset="0"/>
              </a:endParaRPr>
            </a:p>
          </p:txBody>
        </p:sp>
        <p:sp>
          <p:nvSpPr>
            <p:cNvPr id="45" name="Rectangle 44"/>
            <p:cNvSpPr>
              <a:spLocks noChangeArrowheads="1"/>
            </p:cNvSpPr>
            <p:nvPr userDrawn="1"/>
          </p:nvSpPr>
          <p:spPr bwMode="auto">
            <a:xfrm>
              <a:off x="1915852" y="3381636"/>
              <a:ext cx="320552"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NO</a:t>
              </a:r>
              <a:endParaRPr lang="en-US" sz="1200">
                <a:solidFill>
                  <a:schemeClr val="tx1"/>
                </a:solidFill>
                <a:effectLst/>
                <a:latin typeface="Times New Roman" panose="02020603050405020304" pitchFamily="18" charset="0"/>
                <a:ea typeface="Times New Roman" panose="02020603050405020304" pitchFamily="18" charset="0"/>
              </a:endParaRPr>
            </a:p>
          </p:txBody>
        </p:sp>
        <p:sp>
          <p:nvSpPr>
            <p:cNvPr id="46" name="Rectangle 45"/>
            <p:cNvSpPr>
              <a:spLocks noChangeArrowheads="1"/>
            </p:cNvSpPr>
            <p:nvPr userDrawn="1"/>
          </p:nvSpPr>
          <p:spPr bwMode="auto">
            <a:xfrm>
              <a:off x="28571" y="4188057"/>
              <a:ext cx="1420576" cy="35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Transmission Authorized</a:t>
              </a:r>
              <a:endParaRPr lang="en-US" sz="1200" dirty="0">
                <a:solidFill>
                  <a:schemeClr val="tx1"/>
                </a:solidFill>
                <a:effectLst/>
                <a:latin typeface="Times New Roman" panose="02020603050405020304" pitchFamily="18" charset="0"/>
                <a:ea typeface="Times New Roman" panose="02020603050405020304" pitchFamily="18" charset="0"/>
              </a:endParaRPr>
            </a:p>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Within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Outside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1" name="Rectangle 70"/>
            <p:cNvSpPr>
              <a:spLocks noChangeArrowheads="1"/>
            </p:cNvSpPr>
            <p:nvPr userDrawn="1"/>
          </p:nvSpPr>
          <p:spPr bwMode="auto">
            <a:xfrm>
              <a:off x="28571" y="3885012"/>
              <a:ext cx="1420576" cy="25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Within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a:p>
              <a:pPr marL="257175" marR="0" indent="-85725" eaLnBrk="0" fontAlgn="base" hangingPunct="0">
                <a:lnSpc>
                  <a:spcPct val="110000"/>
                </a:lnSpc>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Outside program channels</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2" name="Rectangle 71"/>
            <p:cNvSpPr>
              <a:spLocks noChangeArrowheads="1"/>
            </p:cNvSpPr>
            <p:nvPr userDrawn="1"/>
          </p:nvSpPr>
          <p:spPr bwMode="auto">
            <a:xfrm>
              <a:off x="31745" y="3606329"/>
              <a:ext cx="1479152"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Reproduction Authorized</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3" name="Rectangle 72"/>
            <p:cNvSpPr>
              <a:spLocks noChangeArrowheads="1"/>
            </p:cNvSpPr>
            <p:nvPr userDrawn="1"/>
          </p:nvSpPr>
          <p:spPr bwMode="auto">
            <a:xfrm>
              <a:off x="23810" y="3754710"/>
              <a:ext cx="1479152"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Dissemination Authorized</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74" name="Rectangle 73"/>
            <p:cNvSpPr>
              <a:spLocks noChangeArrowheads="1"/>
            </p:cNvSpPr>
            <p:nvPr userDrawn="1"/>
          </p:nvSpPr>
          <p:spPr bwMode="auto">
            <a:xfrm>
              <a:off x="28571" y="4559926"/>
              <a:ext cx="1482380" cy="1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oAutofit/>
            </a:bodyPr>
            <a:lstStyle/>
            <a:p>
              <a:pPr marL="0" marR="0" eaLnBrk="0" fontAlgn="base" hangingPunct="0">
                <a:spcBef>
                  <a:spcPts val="0"/>
                </a:spcBef>
                <a:spcAft>
                  <a:spcPts val="0"/>
                </a:spcAft>
              </a:pPr>
              <a:r>
                <a:rPr lang="en-US" sz="1000" kern="12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Encryption Required</a:t>
              </a:r>
              <a:endParaRPr lang="en-US" sz="1200">
                <a:solidFill>
                  <a:schemeClr val="tx1"/>
                </a:solidFill>
                <a:effectLst/>
                <a:latin typeface="Times New Roman" panose="02020603050405020304" pitchFamily="18" charset="0"/>
                <a:ea typeface="Times New Roman" panose="02020603050405020304" pitchFamily="18" charset="0"/>
              </a:endParaRPr>
            </a:p>
          </p:txBody>
        </p:sp>
      </p:grpSp>
      <p:sp>
        <p:nvSpPr>
          <p:cNvPr id="75" name="TextBox 74"/>
          <p:cNvSpPr txBox="1"/>
          <p:nvPr userDrawn="1"/>
        </p:nvSpPr>
        <p:spPr>
          <a:xfrm>
            <a:off x="4525453" y="1165441"/>
            <a:ext cx="3222884" cy="2460674"/>
          </a:xfrm>
          <a:prstGeom prst="rect">
            <a:avLst/>
          </a:prstGeom>
          <a:noFill/>
        </p:spPr>
        <p:txBody>
          <a:bodyPr wrap="square" rtlCol="0">
            <a:spAutoFit/>
          </a:bodyPr>
          <a:lstStyle/>
          <a:p>
            <a:pPr marL="0" marR="0" lvl="0" indent="0" algn="l" defTabSz="411460" rtl="0" eaLnBrk="0" fontAlgn="base" latinLnBrk="0" hangingPunct="0">
              <a:lnSpc>
                <a:spcPct val="107000"/>
              </a:lnSpc>
              <a:spcBef>
                <a:spcPts val="900"/>
              </a:spcBef>
              <a:spcAft>
                <a:spcPts val="15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TRANSMISSION/DISSEMINATION OF PRINTED MEDIA</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11460" rtl="0" eaLnBrk="0" fontAlgn="base" latinLnBrk="0" hangingPunct="0">
              <a:lnSpc>
                <a:spcPct val="100000"/>
              </a:lnSpc>
              <a:spcBef>
                <a:spcPts val="0"/>
              </a:spcBef>
              <a:spcAft>
                <a:spcPts val="15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Internal</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3344" algn="l" defTabSz="411460" rtl="0" eaLnBrk="0" fontAlgn="base" latinLnBrk="0" hangingPunct="0">
              <a:lnSpc>
                <a:spcPct val="100000"/>
              </a:lnSpc>
              <a:spcBef>
                <a:spcPts val="0"/>
              </a:spcBef>
              <a:spcAft>
                <a:spcPts val="150"/>
              </a:spcAft>
              <a:buClrTx/>
              <a:buSzTx/>
              <a:buFont typeface="Arial" panose="020B0604020202020204" pitchFamily="34" charset="0"/>
              <a:buChar char="•"/>
              <a:tabLst>
                <a:tab pos="342900" algn="l"/>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Determine need-to-know.</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28588" marR="0" lvl="0" indent="-83344" algn="l" defTabSz="4114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Use a sealed envelope addressed to authorized recipient marked “To be opened by addressee only.”</a:t>
            </a:r>
          </a:p>
          <a:p>
            <a:pPr marL="0" marR="0" lvl="0" indent="0" algn="l" defTabSz="411460" rtl="0" eaLnBrk="0" fontAlgn="base" latinLnBrk="0" hangingPunct="0">
              <a:lnSpc>
                <a:spcPct val="100000"/>
              </a:lnSpc>
              <a:spcBef>
                <a:spcPts val="300"/>
              </a:spcBef>
              <a:spcAft>
                <a:spcPts val="15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External </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5725"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U.S. Mail.</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5725"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Express Carrier.</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28588" marR="0" lvl="0" indent="-85725" algn="l" defTabSz="411460" rtl="0" eaLnBrk="0" fontAlgn="base" latinLnBrk="0" hangingPunct="0">
              <a:lnSpc>
                <a:spcPct val="100000"/>
              </a:lnSpc>
              <a:spcBef>
                <a:spcPts val="0"/>
              </a:spcBef>
              <a:spcAft>
                <a:spcPts val="1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Hand-carried information must be transported in a sealed envelope addressed to a specific person and remain the constant physical possession of the authorized company employee.</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935782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ith Block">
    <p:spTree>
      <p:nvGrpSpPr>
        <p:cNvPr id="1" name=""/>
        <p:cNvGrpSpPr/>
        <p:nvPr/>
      </p:nvGrpSpPr>
      <p:grpSpPr>
        <a:xfrm>
          <a:off x="0" y="0"/>
          <a:ext cx="0" cy="0"/>
          <a:chOff x="0" y="0"/>
          <a:chExt cx="0" cy="0"/>
        </a:xfrm>
      </p:grpSpPr>
      <p:sp>
        <p:nvSpPr>
          <p:cNvPr id="2" name="Rectangle 1"/>
          <p:cNvSpPr/>
          <p:nvPr userDrawn="1"/>
        </p:nvSpPr>
        <p:spPr>
          <a:xfrm>
            <a:off x="205355" y="203922"/>
            <a:ext cx="7937283" cy="6144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349347" y="5947873"/>
            <a:ext cx="3384520" cy="280531"/>
          </a:xfrm>
        </p:spPr>
        <p:txBody>
          <a:bodyPr anchor="ctr">
            <a:noAutofit/>
          </a:bodyPr>
          <a:lstStyle>
            <a:lvl1pPr marL="0" indent="0" algn="r">
              <a:buNone/>
              <a:defRPr sz="1200">
                <a:solidFill>
                  <a:schemeClr val="tx2"/>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349345" y="5515628"/>
            <a:ext cx="3384524" cy="378725"/>
          </a:xfrm>
        </p:spPr>
        <p:txBody>
          <a:bodyPr anchor="t" anchorCtr="0">
            <a:noAutofit/>
          </a:bodyPr>
          <a:lstStyle>
            <a:lvl1pPr marL="0" indent="0" algn="r">
              <a:buNone/>
              <a:defRPr lang="en-US" sz="1400" kern="1200" dirty="0">
                <a:solidFill>
                  <a:schemeClr val="tx2"/>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342933" y="5123348"/>
            <a:ext cx="3390929" cy="493003"/>
          </a:xfrm>
        </p:spPr>
        <p:txBody>
          <a:bodyPr anchor="b" anchorCtr="0">
            <a:noAutofit/>
          </a:bodyPr>
          <a:lstStyle>
            <a:lvl1pPr marL="0" indent="0" algn="r">
              <a:lnSpc>
                <a:spcPct val="100000"/>
              </a:lnSpc>
              <a:buFontTx/>
              <a:buNone/>
              <a:defRPr sz="1800" b="1">
                <a:solidFill>
                  <a:schemeClr val="tx2"/>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8236" y="424366"/>
            <a:ext cx="2126154" cy="471831"/>
          </a:xfrm>
          <a:prstGeom prst="rect">
            <a:avLst/>
          </a:prstGeom>
        </p:spPr>
      </p:pic>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13" name="Rectangle 12">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21" name="Rectangle 20">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3" name="Date Placeholder 2"/>
          <p:cNvSpPr>
            <a:spLocks noGrp="1"/>
          </p:cNvSpPr>
          <p:nvPr>
            <p:ph type="dt" sz="half" idx="21"/>
          </p:nvPr>
        </p:nvSpPr>
        <p:spPr/>
        <p:txBody>
          <a:bodyPr/>
          <a:lstStyle/>
          <a:p>
            <a:r>
              <a:rPr lang="en-US"/>
              <a:t>1/9/2020 File name here</a:t>
            </a:r>
            <a:endParaRPr lang="en-US" dirty="0"/>
          </a:p>
        </p:txBody>
      </p:sp>
      <p:sp>
        <p:nvSpPr>
          <p:cNvPr id="5" name="Slide Number Placeholder 4"/>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32346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Block">
    <p:spTree>
      <p:nvGrpSpPr>
        <p:cNvPr id="1" name=""/>
        <p:cNvGrpSpPr/>
        <p:nvPr/>
      </p:nvGrpSpPr>
      <p:grpSpPr>
        <a:xfrm>
          <a:off x="0" y="0"/>
          <a:ext cx="0" cy="0"/>
          <a:chOff x="0" y="0"/>
          <a:chExt cx="0" cy="0"/>
        </a:xfrm>
      </p:grpSpPr>
      <p:sp>
        <p:nvSpPr>
          <p:cNvPr id="25" name="Rectangle 24"/>
          <p:cNvSpPr/>
          <p:nvPr userDrawn="1"/>
        </p:nvSpPr>
        <p:spPr>
          <a:xfrm>
            <a:off x="8314599" y="4035973"/>
            <a:ext cx="3658704" cy="23122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58"/>
          </a:p>
        </p:txBody>
      </p:sp>
      <p:sp>
        <p:nvSpPr>
          <p:cNvPr id="4" name="Picture Placeholder 3"/>
          <p:cNvSpPr>
            <a:spLocks noGrp="1"/>
          </p:cNvSpPr>
          <p:nvPr>
            <p:ph type="pic" sz="quarter" idx="21"/>
          </p:nvPr>
        </p:nvSpPr>
        <p:spPr>
          <a:xfrm>
            <a:off x="8314218" y="203921"/>
            <a:ext cx="3656648" cy="3675208"/>
          </a:xfrm>
          <a:solidFill>
            <a:schemeClr val="bg1">
              <a:lumMod val="85000"/>
            </a:schemeClr>
          </a:solidFill>
        </p:spPr>
        <p:txBody>
          <a:bodyPr>
            <a:noAutofit/>
          </a:bodyPr>
          <a:lstStyle/>
          <a:p>
            <a:r>
              <a:rPr lang="en-US"/>
              <a:t>Click icon to add picture</a:t>
            </a:r>
          </a:p>
        </p:txBody>
      </p:sp>
      <p:sp>
        <p:nvSpPr>
          <p:cNvPr id="2" name="Rectangle 1"/>
          <p:cNvSpPr/>
          <p:nvPr userDrawn="1"/>
        </p:nvSpPr>
        <p:spPr>
          <a:xfrm>
            <a:off x="205355" y="203922"/>
            <a:ext cx="7937283" cy="6144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60"/>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478409" y="5947873"/>
            <a:ext cx="3384520" cy="280531"/>
          </a:xfrm>
        </p:spPr>
        <p:txBody>
          <a:bodyPr anchor="ctr">
            <a:noAutofit/>
          </a:bodyPr>
          <a:lstStyle>
            <a:lvl1pPr marL="0" indent="0" algn="r">
              <a:buNone/>
              <a:defRPr sz="1200">
                <a:solidFill>
                  <a:schemeClr val="bg1"/>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478407" y="5515628"/>
            <a:ext cx="3384524" cy="378725"/>
          </a:xfrm>
        </p:spPr>
        <p:txBody>
          <a:bodyPr anchor="t" anchorCtr="0">
            <a:noAutofit/>
          </a:bodyPr>
          <a:lstStyle>
            <a:lvl1pPr marL="0" indent="0" algn="r">
              <a:buNone/>
              <a:defRPr lang="en-US" sz="1400" kern="1200" dirty="0">
                <a:solidFill>
                  <a:schemeClr val="bg1"/>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471995" y="5123348"/>
            <a:ext cx="3390929" cy="493003"/>
          </a:xfrm>
        </p:spPr>
        <p:txBody>
          <a:bodyPr anchor="b" anchorCtr="0">
            <a:noAutofit/>
          </a:bodyPr>
          <a:lstStyle>
            <a:lvl1pPr marL="0" indent="0" algn="r">
              <a:lnSpc>
                <a:spcPct val="100000"/>
              </a:lnSpc>
              <a:buFontTx/>
              <a:buNone/>
              <a:defRPr sz="1800" b="1">
                <a:solidFill>
                  <a:schemeClr val="bg1"/>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26" name="Rectangle 25">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3" name="Date Placeholder 2"/>
          <p:cNvSpPr>
            <a:spLocks noGrp="1"/>
          </p:cNvSpPr>
          <p:nvPr>
            <p:ph type="dt" sz="half" idx="22"/>
          </p:nvPr>
        </p:nvSpPr>
        <p:spPr/>
        <p:txBody>
          <a:bodyPr>
            <a:noAutofit/>
          </a:bodyPr>
          <a:lstStyle/>
          <a:p>
            <a:r>
              <a:rPr lang="en-US"/>
              <a:t>1/9/2020 File name here</a:t>
            </a:r>
            <a:endParaRPr lang="en-US" dirty="0"/>
          </a:p>
        </p:txBody>
      </p:sp>
      <p:sp>
        <p:nvSpPr>
          <p:cNvPr id="6" name="Slide Number Placeholder 5"/>
          <p:cNvSpPr>
            <a:spLocks noGrp="1"/>
          </p:cNvSpPr>
          <p:nvPr>
            <p:ph type="sldNum" sz="quarter" idx="24"/>
          </p:nvPr>
        </p:nvSpPr>
        <p:spPr/>
        <p:txBody>
          <a:bodyPr>
            <a:noAutofit/>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30675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Block">
    <p:spTree>
      <p:nvGrpSpPr>
        <p:cNvPr id="1" name=""/>
        <p:cNvGrpSpPr/>
        <p:nvPr/>
      </p:nvGrpSpPr>
      <p:grpSpPr>
        <a:xfrm>
          <a:off x="0" y="0"/>
          <a:ext cx="0" cy="0"/>
          <a:chOff x="0" y="0"/>
          <a:chExt cx="0" cy="0"/>
        </a:xfrm>
      </p:grpSpPr>
      <p:sp>
        <p:nvSpPr>
          <p:cNvPr id="13" name="Rectangle 12"/>
          <p:cNvSpPr/>
          <p:nvPr userDrawn="1"/>
        </p:nvSpPr>
        <p:spPr>
          <a:xfrm>
            <a:off x="8314598" y="203923"/>
            <a:ext cx="3657922" cy="3675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60"/>
          </a:p>
        </p:txBody>
      </p:sp>
      <p:sp>
        <p:nvSpPr>
          <p:cNvPr id="4" name="Picture Placeholder 3"/>
          <p:cNvSpPr>
            <a:spLocks noGrp="1"/>
          </p:cNvSpPr>
          <p:nvPr>
            <p:ph type="pic" sz="quarter" idx="21"/>
          </p:nvPr>
        </p:nvSpPr>
        <p:spPr>
          <a:xfrm>
            <a:off x="205348" y="203921"/>
            <a:ext cx="7937290" cy="6144327"/>
          </a:xfrm>
          <a:solidFill>
            <a:schemeClr val="bg1">
              <a:lumMod val="85000"/>
            </a:schemeClr>
          </a:solidFill>
        </p:spPr>
        <p:txBody>
          <a:bodyPr>
            <a:noAutofit/>
          </a:bodyPr>
          <a:lstStyle/>
          <a:p>
            <a:r>
              <a:rPr lang="en-US"/>
              <a:t>Click icon to add picture</a:t>
            </a:r>
            <a:endParaRPr lang="en-US" dirty="0"/>
          </a:p>
        </p:txBody>
      </p:sp>
      <p:sp>
        <p:nvSpPr>
          <p:cNvPr id="25" name="Rectangle 24"/>
          <p:cNvSpPr/>
          <p:nvPr userDrawn="1"/>
        </p:nvSpPr>
        <p:spPr>
          <a:xfrm>
            <a:off x="8314599" y="4035973"/>
            <a:ext cx="3658704" cy="23122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58"/>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478409" y="5947873"/>
            <a:ext cx="3384520" cy="280531"/>
          </a:xfrm>
        </p:spPr>
        <p:txBody>
          <a:bodyPr anchor="ctr">
            <a:noAutofit/>
          </a:bodyPr>
          <a:lstStyle>
            <a:lvl1pPr marL="0" indent="0" algn="r">
              <a:buNone/>
              <a:defRPr sz="1200">
                <a:solidFill>
                  <a:schemeClr val="bg1"/>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478407" y="5515628"/>
            <a:ext cx="3384524" cy="378725"/>
          </a:xfrm>
        </p:spPr>
        <p:txBody>
          <a:bodyPr anchor="t" anchorCtr="0">
            <a:noAutofit/>
          </a:bodyPr>
          <a:lstStyle>
            <a:lvl1pPr marL="0" indent="0" algn="r">
              <a:buNone/>
              <a:defRPr lang="en-US" sz="1400" kern="1200" dirty="0">
                <a:solidFill>
                  <a:schemeClr val="bg1"/>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471995" y="5123348"/>
            <a:ext cx="3390929" cy="493003"/>
          </a:xfrm>
        </p:spPr>
        <p:txBody>
          <a:bodyPr anchor="b" anchorCtr="0">
            <a:noAutofit/>
          </a:bodyPr>
          <a:lstStyle>
            <a:lvl1pPr marL="0" indent="0" algn="r">
              <a:lnSpc>
                <a:spcPct val="100000"/>
              </a:lnSpc>
              <a:buFontTx/>
              <a:buNone/>
              <a:defRPr sz="1800" b="1">
                <a:solidFill>
                  <a:schemeClr val="bg1"/>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3" name="Date Placeholder 2"/>
          <p:cNvSpPr>
            <a:spLocks noGrp="1"/>
          </p:cNvSpPr>
          <p:nvPr>
            <p:ph type="dt" sz="half" idx="22"/>
          </p:nvPr>
        </p:nvSpPr>
        <p:spPr/>
        <p:txBody>
          <a:bodyPr>
            <a:noAutofit/>
          </a:bodyPr>
          <a:lstStyle/>
          <a:p>
            <a:r>
              <a:rPr lang="en-US"/>
              <a:t>1/9/2020 File name here</a:t>
            </a:r>
            <a:endParaRPr lang="en-US" dirty="0"/>
          </a:p>
        </p:txBody>
      </p:sp>
      <p:sp>
        <p:nvSpPr>
          <p:cNvPr id="6" name="Slide Number Placeholder 5"/>
          <p:cNvSpPr>
            <a:spLocks noGrp="1"/>
          </p:cNvSpPr>
          <p:nvPr>
            <p:ph type="sldNum" sz="quarter" idx="24"/>
          </p:nvPr>
        </p:nvSpPr>
        <p:spPr/>
        <p:txBody>
          <a:bodyPr>
            <a:noAutofit/>
          </a:bodyPr>
          <a:lstStyle/>
          <a:p>
            <a:fld id="{32A2F39E-E4DB-494E-AB40-38356C65078C}" type="slidenum">
              <a:rPr lang="en-US" smtClean="0"/>
              <a:pPr/>
              <a:t>‹#›</a:t>
            </a:fld>
            <a:endParaRPr lang="en-US" dirty="0"/>
          </a:p>
        </p:txBody>
      </p:sp>
      <p:sp>
        <p:nvSpPr>
          <p:cNvPr id="14" name="Rectangle 13">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Tree>
    <p:extLst>
      <p:ext uri="{BB962C8B-B14F-4D97-AF65-F5344CB8AC3E}">
        <p14:creationId xmlns:p14="http://schemas.microsoft.com/office/powerpoint/2010/main" val="362250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vention Header and Bulleted Content (Less Cop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5" y="140681"/>
            <a:ext cx="956163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3" name="Content Placeholder 2"/>
          <p:cNvSpPr>
            <a:spLocks noGrp="1"/>
          </p:cNvSpPr>
          <p:nvPr>
            <p:ph sz="quarter" idx="12"/>
          </p:nvPr>
        </p:nvSpPr>
        <p:spPr>
          <a:xfrm>
            <a:off x="452848" y="1246717"/>
            <a:ext cx="10054760" cy="5045476"/>
          </a:xfrm>
        </p:spPr>
        <p:txBody>
          <a:bodyPr/>
          <a:lstStyle>
            <a:lvl1pPr marL="173038" indent="-173038">
              <a:lnSpc>
                <a:spcPct val="90000"/>
              </a:lnSpc>
              <a:spcBef>
                <a:spcPts val="1000"/>
              </a:spcBef>
              <a:spcAft>
                <a:spcPts val="0"/>
              </a:spcAft>
              <a:defRPr/>
            </a:lvl1pPr>
            <a:lvl2pPr marL="404813" indent="-209550">
              <a:lnSpc>
                <a:spcPct val="90000"/>
              </a:lnSpc>
              <a:spcBef>
                <a:spcPts val="600"/>
              </a:spcBef>
              <a:spcAft>
                <a:spcPts val="0"/>
              </a:spcAft>
              <a:defRPr sz="1600"/>
            </a:lvl2pPr>
            <a:lvl3pPr marL="509588" indent="-119063">
              <a:lnSpc>
                <a:spcPct val="90000"/>
              </a:lnSpc>
              <a:spcBef>
                <a:spcPts val="600"/>
              </a:spcBef>
              <a:spcAft>
                <a:spcPts val="0"/>
              </a:spcAft>
              <a:defRPr/>
            </a:lvl3pPr>
            <a:lvl4pPr marL="741363" indent="-153988">
              <a:lnSpc>
                <a:spcPct val="90000"/>
              </a:lnSpc>
              <a:spcBef>
                <a:spcPts val="600"/>
              </a:spcBef>
              <a:spcAft>
                <a:spcPts val="0"/>
              </a:spcAft>
              <a:tabLst/>
              <a:defRPr sz="1400"/>
            </a:lvl4pPr>
            <a:lvl5pPr marL="914400" indent="-101600">
              <a:lnSpc>
                <a:spcPct val="90000"/>
              </a:lnSpc>
              <a:spcBef>
                <a:spcPts val="600"/>
              </a:spcBef>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r>
              <a:rPr lang="en-US"/>
              <a:t>1/9/2020 File name here</a:t>
            </a:r>
            <a:endParaRPr lang="en-US" dirty="0"/>
          </a:p>
        </p:txBody>
      </p:sp>
      <p:sp>
        <p:nvSpPr>
          <p:cNvPr id="8" name="Slide Number Placeholder 7"/>
          <p:cNvSpPr>
            <a:spLocks noGrp="1"/>
          </p:cNvSpPr>
          <p:nvPr>
            <p:ph type="sldNum" sz="quarter" idx="16"/>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065260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er and two column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20" y="140681"/>
            <a:ext cx="9704050"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3" y="1061931"/>
            <a:ext cx="117719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
        <p:nvSpPr>
          <p:cNvPr id="5" name="Content Placeholder 4"/>
          <p:cNvSpPr>
            <a:spLocks noGrp="1"/>
          </p:cNvSpPr>
          <p:nvPr>
            <p:ph sz="quarter" idx="16"/>
          </p:nvPr>
        </p:nvSpPr>
        <p:spPr>
          <a:xfrm>
            <a:off x="453318" y="1273324"/>
            <a:ext cx="5504017"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quarter" idx="17"/>
          </p:nvPr>
        </p:nvSpPr>
        <p:spPr>
          <a:xfrm>
            <a:off x="6217379" y="1273324"/>
            <a:ext cx="5504017"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Tree>
    <p:extLst>
      <p:ext uri="{BB962C8B-B14F-4D97-AF65-F5344CB8AC3E}">
        <p14:creationId xmlns:p14="http://schemas.microsoft.com/office/powerpoint/2010/main" val="343859926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Content with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sp>
        <p:nvSpPr>
          <p:cNvPr id="3" name="Content Placeholder 2"/>
          <p:cNvSpPr>
            <a:spLocks noGrp="1"/>
          </p:cNvSpPr>
          <p:nvPr>
            <p:ph sz="half" idx="1" hasCustomPrompt="1"/>
          </p:nvPr>
        </p:nvSpPr>
        <p:spPr>
          <a:xfrm>
            <a:off x="453308" y="1221281"/>
            <a:ext cx="5388922" cy="5251267"/>
          </a:xfrm>
          <a:solidFill>
            <a:schemeClr val="tx1"/>
          </a:solidFill>
        </p:spPr>
        <p:txBody>
          <a:bodyPr lIns="274320" rIns="274320" anchor="ctr" anchorCtr="0">
            <a:normAutofit/>
          </a:bodyPr>
          <a:lstStyle>
            <a:lvl1pPr marL="0" indent="0" algn="r">
              <a:buNone/>
              <a:defRPr sz="1600">
                <a:solidFill>
                  <a:schemeClr val="bg1"/>
                </a:solidFill>
              </a:defRPr>
            </a:lvl1pPr>
          </a:lstStyle>
          <a:p>
            <a:r>
              <a:rPr lang="en-US" dirty="0">
                <a:latin typeface="Arial" panose="020B0604020202020204" pitchFamily="34" charset="0"/>
                <a:cs typeface="Arial" panose="020B0604020202020204" pitchFamily="34" charset="0"/>
              </a:rPr>
              <a:t>Less is more. Especially when it comes to words. Use a photo to tell your story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are only a few key points, don’t use bullets. Use strong statements to make your point.</a:t>
            </a:r>
          </a:p>
          <a:p>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FFC845-DC85-A842-9A8D-CE2A41D22BAA}"/>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4F0CDFA9-407B-6841-9BCF-46975D310502}"/>
              </a:ext>
            </a:extLst>
          </p:cNvPr>
          <p:cNvSpPr>
            <a:spLocks noGrp="1"/>
          </p:cNvSpPr>
          <p:nvPr>
            <p:ph type="pic" sz="quarter" idx="10"/>
          </p:nvPr>
        </p:nvSpPr>
        <p:spPr>
          <a:xfrm>
            <a:off x="5959324" y="1221279"/>
            <a:ext cx="6020013" cy="5251269"/>
          </a:xfrm>
        </p:spPr>
        <p:txBody>
          <a:bodyPr/>
          <a:lstStyle/>
          <a:p>
            <a:r>
              <a:rPr lang="en-US"/>
              <a:t>Click icon to add picture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4" name="Date Placeholder 3"/>
          <p:cNvSpPr>
            <a:spLocks noGrp="1"/>
          </p:cNvSpPr>
          <p:nvPr>
            <p:ph type="dt" sz="half" idx="13"/>
          </p:nvPr>
        </p:nvSpPr>
        <p:spPr/>
        <p:txBody>
          <a:bodyPr/>
          <a:lstStyle/>
          <a:p>
            <a:r>
              <a:rPr lang="en-US"/>
              <a:t>1/9/2020 File name here</a:t>
            </a:r>
            <a:endParaRPr lang="en-US" dirty="0"/>
          </a:p>
        </p:txBody>
      </p:sp>
      <p:sp>
        <p:nvSpPr>
          <p:cNvPr id="6" name="Slide Number Placeholder 5"/>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44475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and Content with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sp>
        <p:nvSpPr>
          <p:cNvPr id="3" name="Content Placeholder 2"/>
          <p:cNvSpPr>
            <a:spLocks noGrp="1"/>
          </p:cNvSpPr>
          <p:nvPr>
            <p:ph sz="half" idx="1" hasCustomPrompt="1"/>
          </p:nvPr>
        </p:nvSpPr>
        <p:spPr>
          <a:xfrm>
            <a:off x="453308" y="1221281"/>
            <a:ext cx="5388922" cy="5251267"/>
          </a:xfrm>
          <a:noFill/>
        </p:spPr>
        <p:txBody>
          <a:bodyPr lIns="274320" rIns="274320" anchor="ctr" anchorCtr="0">
            <a:noAutofit/>
          </a:bodyPr>
          <a:lstStyle>
            <a:lvl1pPr marL="0" indent="0" algn="r">
              <a:lnSpc>
                <a:spcPct val="90000"/>
              </a:lnSpc>
              <a:spcAft>
                <a:spcPts val="600"/>
              </a:spcAft>
              <a:buNone/>
              <a:defRPr sz="1600">
                <a:solidFill>
                  <a:schemeClr val="tx2"/>
                </a:solidFill>
              </a:defRPr>
            </a:lvl1pPr>
          </a:lstStyle>
          <a:p>
            <a:r>
              <a:rPr lang="en-US" dirty="0">
                <a:latin typeface="Arial" panose="020B0604020202020204" pitchFamily="34" charset="0"/>
                <a:cs typeface="Arial" panose="020B0604020202020204" pitchFamily="34" charset="0"/>
              </a:rPr>
              <a:t>Less is more. Especially when it comes to words. Use a photo to tell your story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are only a few key points, don’t use bullets. Use strong statements to make your point.</a:t>
            </a:r>
          </a:p>
          <a:p>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FFC845-DC85-A842-9A8D-CE2A41D22BAA}"/>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4F0CDFA9-407B-6841-9BCF-46975D310502}"/>
              </a:ext>
            </a:extLst>
          </p:cNvPr>
          <p:cNvSpPr>
            <a:spLocks noGrp="1"/>
          </p:cNvSpPr>
          <p:nvPr>
            <p:ph type="pic" sz="quarter" idx="10"/>
          </p:nvPr>
        </p:nvSpPr>
        <p:spPr>
          <a:xfrm>
            <a:off x="5959324" y="1221279"/>
            <a:ext cx="6020013" cy="5251269"/>
          </a:xfrm>
        </p:spPr>
        <p:txBody>
          <a:bodyPr/>
          <a:lstStyle/>
          <a:p>
            <a:r>
              <a:rPr lang="en-US"/>
              <a:t>Click icon to add picture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4" name="Date Placeholder 3"/>
          <p:cNvSpPr>
            <a:spLocks noGrp="1"/>
          </p:cNvSpPr>
          <p:nvPr>
            <p:ph type="dt" sz="half" idx="13"/>
          </p:nvPr>
        </p:nvSpPr>
        <p:spPr/>
        <p:txBody>
          <a:bodyPr/>
          <a:lstStyle/>
          <a:p>
            <a:r>
              <a:rPr lang="en-US"/>
              <a:t>1/9/2020 File name here</a:t>
            </a:r>
            <a:endParaRPr lang="en-US" dirty="0"/>
          </a:p>
        </p:txBody>
      </p:sp>
      <p:sp>
        <p:nvSpPr>
          <p:cNvPr id="6" name="Slide Number Placeholder 5"/>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70582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Small Amount of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8449" y="1163147"/>
            <a:ext cx="11771927" cy="5030949"/>
          </a:xfrm>
          <a:solidFill>
            <a:schemeClr val="tx1"/>
          </a:solidFill>
        </p:spPr>
        <p:txBody>
          <a:bodyPr lIns="274320" rIns="274320" anchor="ctr">
            <a:noAutofit/>
          </a:bodyPr>
          <a:lstStyle>
            <a:lvl1pPr marL="0" indent="0" algn="ctr">
              <a:lnSpc>
                <a:spcPct val="90000"/>
              </a:lnSpc>
              <a:spcAft>
                <a:spcPts val="1800"/>
              </a:spcAft>
              <a:buNone/>
              <a:defRPr sz="3000">
                <a:solidFill>
                  <a:schemeClr val="bg1"/>
                </a:solidFill>
              </a:defRPr>
            </a:lvl1pPr>
            <a:lvl2pPr marL="308582" indent="0">
              <a:buNone/>
              <a:defRPr sz="1350">
                <a:solidFill>
                  <a:schemeClr val="tx1">
                    <a:tint val="75000"/>
                  </a:schemeClr>
                </a:solidFill>
              </a:defRPr>
            </a:lvl2pPr>
            <a:lvl3pPr marL="617162" indent="0">
              <a:buNone/>
              <a:defRPr sz="1215">
                <a:solidFill>
                  <a:schemeClr val="tx1">
                    <a:tint val="75000"/>
                  </a:schemeClr>
                </a:solidFill>
              </a:defRPr>
            </a:lvl3pPr>
            <a:lvl4pPr marL="925742" indent="0">
              <a:buNone/>
              <a:defRPr sz="1080">
                <a:solidFill>
                  <a:schemeClr val="tx1">
                    <a:tint val="75000"/>
                  </a:schemeClr>
                </a:solidFill>
              </a:defRPr>
            </a:lvl4pPr>
            <a:lvl5pPr marL="1234325" indent="0">
              <a:buNone/>
              <a:defRPr sz="1080">
                <a:solidFill>
                  <a:schemeClr val="tx1">
                    <a:tint val="75000"/>
                  </a:schemeClr>
                </a:solidFill>
              </a:defRPr>
            </a:lvl5pPr>
            <a:lvl6pPr marL="1542905" indent="0">
              <a:buNone/>
              <a:defRPr sz="1080">
                <a:solidFill>
                  <a:schemeClr val="tx1">
                    <a:tint val="75000"/>
                  </a:schemeClr>
                </a:solidFill>
              </a:defRPr>
            </a:lvl6pPr>
            <a:lvl7pPr marL="1851484" indent="0">
              <a:buNone/>
              <a:defRPr sz="1080">
                <a:solidFill>
                  <a:schemeClr val="tx1">
                    <a:tint val="75000"/>
                  </a:schemeClr>
                </a:solidFill>
              </a:defRPr>
            </a:lvl7pPr>
            <a:lvl8pPr marL="2160065" indent="0">
              <a:buNone/>
              <a:defRPr sz="1080">
                <a:solidFill>
                  <a:schemeClr val="tx1">
                    <a:tint val="75000"/>
                  </a:schemeClr>
                </a:solidFill>
              </a:defRPr>
            </a:lvl8pPr>
            <a:lvl9pPr marL="2468646" indent="0">
              <a:buNone/>
              <a:defRPr sz="1080">
                <a:solidFill>
                  <a:schemeClr val="tx1">
                    <a:tint val="75000"/>
                  </a:schemeClr>
                </a:solidFill>
              </a:defRPr>
            </a:lvl9pPr>
          </a:lstStyle>
          <a:p>
            <a:r>
              <a:rPr lang="en-US" dirty="0"/>
              <a:t>Sometimes, all you need on a slide is one,</a:t>
            </a:r>
            <a:br>
              <a:rPr lang="en-US" dirty="0"/>
            </a:br>
            <a:r>
              <a:rPr lang="en-US" dirty="0"/>
              <a:t>large thought.</a:t>
            </a:r>
          </a:p>
          <a:p>
            <a:r>
              <a:rPr lang="en-US" dirty="0"/>
              <a:t>Use Arial 30pt. Center text in box.</a:t>
            </a:r>
          </a:p>
        </p:txBody>
      </p:sp>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2337840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5" y="365125"/>
            <a:ext cx="8133433"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7982" y="1825629"/>
            <a:ext cx="10512862"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
            <a:extLst>
              <a:ext uri="{FF2B5EF4-FFF2-40B4-BE49-F238E27FC236}">
                <a16:creationId xmlns:a16="http://schemas.microsoft.com/office/drawing/2014/main" id="{3886CE9E-EB04-DC49-B621-EC8CE09B64E2}"/>
              </a:ext>
            </a:extLst>
          </p:cNvPr>
          <p:cNvSpPr>
            <a:spLocks noGrp="1"/>
          </p:cNvSpPr>
          <p:nvPr>
            <p:ph type="sldNum" sz="quarter" idx="4"/>
          </p:nvPr>
        </p:nvSpPr>
        <p:spPr>
          <a:xfrm>
            <a:off x="262945" y="6472548"/>
            <a:ext cx="535634" cy="365125"/>
          </a:xfrm>
          <a:prstGeom prst="rect">
            <a:avLst/>
          </a:prstGeom>
        </p:spPr>
        <p:txBody>
          <a:bodyPr anchor="ctr" anchorCtr="0"/>
          <a:lstStyle>
            <a:lvl1pPr>
              <a:defRPr sz="900">
                <a:solidFill>
                  <a:schemeClr val="tx2">
                    <a:lumMod val="50000"/>
                    <a:lumOff val="50000"/>
                  </a:schemeClr>
                </a:solidFill>
              </a:defRPr>
            </a:lvl1pPr>
          </a:lstStyle>
          <a:p>
            <a:fld id="{32A2F39E-E4DB-494E-AB40-38356C65078C}" type="slidenum">
              <a:rPr lang="en-US" smtClean="0"/>
              <a:pPr/>
              <a:t>‹#›</a:t>
            </a:fld>
            <a:endParaRPr lang="en-US" dirty="0"/>
          </a:p>
        </p:txBody>
      </p:sp>
      <p:sp>
        <p:nvSpPr>
          <p:cNvPr id="8" name="Date Placeholder 3"/>
          <p:cNvSpPr>
            <a:spLocks noGrp="1"/>
          </p:cNvSpPr>
          <p:nvPr>
            <p:ph type="dt" sz="half" idx="2"/>
          </p:nvPr>
        </p:nvSpPr>
        <p:spPr>
          <a:xfrm>
            <a:off x="812588" y="6472549"/>
            <a:ext cx="2742486" cy="366183"/>
          </a:xfrm>
          <a:prstGeom prst="rect">
            <a:avLst/>
          </a:prstGeom>
        </p:spPr>
        <p:txBody>
          <a:bodyPr vert="horz" lIns="91440" tIns="45720" rIns="91440" bIns="45720" rtlCol="0" anchor="ctr"/>
          <a:lstStyle>
            <a:lvl1pPr algn="l">
              <a:defRPr sz="700">
                <a:solidFill>
                  <a:schemeClr val="tx2">
                    <a:lumMod val="50000"/>
                    <a:lumOff val="50000"/>
                  </a:schemeClr>
                </a:solidFill>
              </a:defRPr>
            </a:lvl1pPr>
          </a:lstStyle>
          <a:p>
            <a:r>
              <a:rPr lang="en-US"/>
              <a:t>1/9/2020 File name here</a:t>
            </a:r>
            <a:endParaRPr lang="en-US" dirty="0"/>
          </a:p>
        </p:txBody>
      </p:sp>
    </p:spTree>
    <p:extLst>
      <p:ext uri="{BB962C8B-B14F-4D97-AF65-F5344CB8AC3E}">
        <p14:creationId xmlns:p14="http://schemas.microsoft.com/office/powerpoint/2010/main" val="800378921"/>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733" r:id="rId3"/>
    <p:sldLayoutId id="2147483737" r:id="rId4"/>
    <p:sldLayoutId id="2147483696" r:id="rId5"/>
    <p:sldLayoutId id="2147483736" r:id="rId6"/>
    <p:sldLayoutId id="2147483664" r:id="rId7"/>
    <p:sldLayoutId id="2147483731" r:id="rId8"/>
    <p:sldLayoutId id="2147483663" r:id="rId9"/>
    <p:sldLayoutId id="2147483732" r:id="rId10"/>
    <p:sldLayoutId id="2147483683" r:id="rId11"/>
    <p:sldLayoutId id="2147483680" r:id="rId12"/>
    <p:sldLayoutId id="2147483700" r:id="rId13"/>
    <p:sldLayoutId id="2147483734" r:id="rId14"/>
    <p:sldLayoutId id="2147483729" r:id="rId15"/>
  </p:sldLayoutIdLst>
  <p:hf hdr="0" dt="0"/>
  <p:txStyles>
    <p:titleStyle>
      <a:lvl1pPr algn="l" defTabSz="617162" rtl="0" eaLnBrk="1" latinLnBrk="0" hangingPunct="1">
        <a:lnSpc>
          <a:spcPct val="90000"/>
        </a:lnSpc>
        <a:spcBef>
          <a:spcPct val="0"/>
        </a:spcBef>
        <a:buNone/>
        <a:defRPr sz="3200" b="1" kern="1200">
          <a:solidFill>
            <a:srgbClr val="00269A"/>
          </a:solidFill>
          <a:latin typeface="+mj-lt"/>
          <a:ea typeface="+mj-ea"/>
          <a:cs typeface="+mj-cs"/>
        </a:defRPr>
      </a:lvl1pPr>
    </p:titleStyle>
    <p:bodyStyle>
      <a:lvl1pPr marL="154289" indent="-154289" algn="l" defTabSz="617162" rtl="0" eaLnBrk="1" latinLnBrk="0" hangingPunct="1">
        <a:lnSpc>
          <a:spcPct val="95000"/>
        </a:lnSpc>
        <a:spcBef>
          <a:spcPts val="600"/>
        </a:spcBef>
        <a:spcAft>
          <a:spcPts val="0"/>
        </a:spcAft>
        <a:buFont typeface="Arial" panose="020B0604020202020204" pitchFamily="34" charset="0"/>
        <a:buChar char="•"/>
        <a:defRPr sz="1800" kern="1200">
          <a:solidFill>
            <a:schemeClr val="tx2"/>
          </a:solidFill>
          <a:latin typeface="+mn-lt"/>
          <a:ea typeface="+mn-ea"/>
          <a:cs typeface="+mn-cs"/>
        </a:defRPr>
      </a:lvl1pPr>
      <a:lvl2pPr marL="462872" indent="-154289" algn="l" defTabSz="617162" rtl="0" eaLnBrk="1" latinLnBrk="0" hangingPunct="1">
        <a:lnSpc>
          <a:spcPct val="95000"/>
        </a:lnSpc>
        <a:spcBef>
          <a:spcPts val="500"/>
        </a:spcBef>
        <a:spcAft>
          <a:spcPts val="0"/>
        </a:spcAft>
        <a:buFont typeface="Arial" panose="020B0604020202020204" pitchFamily="34" charset="0"/>
        <a:buChar char="–"/>
        <a:defRPr sz="1600" kern="1200">
          <a:solidFill>
            <a:schemeClr val="tx2"/>
          </a:solidFill>
          <a:latin typeface="+mn-lt"/>
          <a:ea typeface="+mn-ea"/>
          <a:cs typeface="+mn-cs"/>
        </a:defRPr>
      </a:lvl2pPr>
      <a:lvl3pPr marL="771451"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3pPr>
      <a:lvl4pPr marL="1080032"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4pPr>
      <a:lvl5pPr marL="1388615"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5pPr>
      <a:lvl6pPr marL="1697192"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77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35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937"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162" rtl="0" eaLnBrk="1" latinLnBrk="0" hangingPunct="1">
        <a:defRPr sz="1215" kern="1200">
          <a:solidFill>
            <a:schemeClr val="tx1"/>
          </a:solidFill>
          <a:latin typeface="+mn-lt"/>
          <a:ea typeface="+mn-ea"/>
          <a:cs typeface="+mn-cs"/>
        </a:defRPr>
      </a:lvl1pPr>
      <a:lvl2pPr marL="308582" algn="l" defTabSz="617162" rtl="0" eaLnBrk="1" latinLnBrk="0" hangingPunct="1">
        <a:defRPr sz="1215" kern="1200">
          <a:solidFill>
            <a:schemeClr val="tx1"/>
          </a:solidFill>
          <a:latin typeface="+mn-lt"/>
          <a:ea typeface="+mn-ea"/>
          <a:cs typeface="+mn-cs"/>
        </a:defRPr>
      </a:lvl2pPr>
      <a:lvl3pPr marL="617162" algn="l" defTabSz="617162" rtl="0" eaLnBrk="1" latinLnBrk="0" hangingPunct="1">
        <a:defRPr sz="1215" kern="1200">
          <a:solidFill>
            <a:schemeClr val="tx1"/>
          </a:solidFill>
          <a:latin typeface="+mn-lt"/>
          <a:ea typeface="+mn-ea"/>
          <a:cs typeface="+mn-cs"/>
        </a:defRPr>
      </a:lvl3pPr>
      <a:lvl4pPr marL="925742" algn="l" defTabSz="617162" rtl="0" eaLnBrk="1" latinLnBrk="0" hangingPunct="1">
        <a:defRPr sz="1215" kern="1200">
          <a:solidFill>
            <a:schemeClr val="tx1"/>
          </a:solidFill>
          <a:latin typeface="+mn-lt"/>
          <a:ea typeface="+mn-ea"/>
          <a:cs typeface="+mn-cs"/>
        </a:defRPr>
      </a:lvl4pPr>
      <a:lvl5pPr marL="1234325" algn="l" defTabSz="617162" rtl="0" eaLnBrk="1" latinLnBrk="0" hangingPunct="1">
        <a:defRPr sz="1215" kern="1200">
          <a:solidFill>
            <a:schemeClr val="tx1"/>
          </a:solidFill>
          <a:latin typeface="+mn-lt"/>
          <a:ea typeface="+mn-ea"/>
          <a:cs typeface="+mn-cs"/>
        </a:defRPr>
      </a:lvl5pPr>
      <a:lvl6pPr marL="1542905" algn="l" defTabSz="617162" rtl="0" eaLnBrk="1" latinLnBrk="0" hangingPunct="1">
        <a:defRPr sz="1215" kern="1200">
          <a:solidFill>
            <a:schemeClr val="tx1"/>
          </a:solidFill>
          <a:latin typeface="+mn-lt"/>
          <a:ea typeface="+mn-ea"/>
          <a:cs typeface="+mn-cs"/>
        </a:defRPr>
      </a:lvl6pPr>
      <a:lvl7pPr marL="1851484" algn="l" defTabSz="617162" rtl="0" eaLnBrk="1" latinLnBrk="0" hangingPunct="1">
        <a:defRPr sz="1215" kern="1200">
          <a:solidFill>
            <a:schemeClr val="tx1"/>
          </a:solidFill>
          <a:latin typeface="+mn-lt"/>
          <a:ea typeface="+mn-ea"/>
          <a:cs typeface="+mn-cs"/>
        </a:defRPr>
      </a:lvl7pPr>
      <a:lvl8pPr marL="2160065" algn="l" defTabSz="617162" rtl="0" eaLnBrk="1" latinLnBrk="0" hangingPunct="1">
        <a:defRPr sz="1215" kern="1200">
          <a:solidFill>
            <a:schemeClr val="tx1"/>
          </a:solidFill>
          <a:latin typeface="+mn-lt"/>
          <a:ea typeface="+mn-ea"/>
          <a:cs typeface="+mn-cs"/>
        </a:defRPr>
      </a:lvl8pPr>
      <a:lvl9pPr marL="2468646" algn="l" defTabSz="617162"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09548"/>
      </p:ext>
    </p:extLst>
  </p:cSld>
  <p:clrMap bg1="lt1" tx1="dk1" bg2="lt2" tx2="dk2" accent1="accent1" accent2="accent2" accent3="accent3" accent4="accent4" accent5="accent5" accent6="accent6" hlink="hlink" folHlink="folHlink"/>
  <p:sldLayoutIdLst>
    <p:sldLayoutId id="214748370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 rocket launching into the sky">
            <a:extLst>
              <a:ext uri="{FF2B5EF4-FFF2-40B4-BE49-F238E27FC236}">
                <a16:creationId xmlns:a16="http://schemas.microsoft.com/office/drawing/2014/main" id="{A1AFF0B0-BFD5-1DC2-78BF-C7E74DDA45E2}"/>
              </a:ext>
            </a:extLst>
          </p:cNvPr>
          <p:cNvPicPr>
            <a:picLocks noGrp="1" noChangeAspect="1"/>
          </p:cNvPicPr>
          <p:nvPr>
            <p:ph type="pic" sz="quarter" idx="21"/>
          </p:nvPr>
        </p:nvPicPr>
        <p:blipFill>
          <a:blip r:embed="rId3"/>
          <a:srcRect l="163" r="163"/>
          <a:stretch>
            <a:fillRect/>
          </a:stretch>
        </p:blipFill>
        <p:spPr/>
      </p:pic>
      <p:sp>
        <p:nvSpPr>
          <p:cNvPr id="9" name="Rectangle 8"/>
          <p:cNvSpPr/>
          <p:nvPr/>
        </p:nvSpPr>
        <p:spPr>
          <a:xfrm>
            <a:off x="205340" y="1740003"/>
            <a:ext cx="7937297" cy="4608245"/>
          </a:xfrm>
          <a:prstGeom prst="rect">
            <a:avLst/>
          </a:prstGeom>
          <a:gradFill>
            <a:gsLst>
              <a:gs pos="0">
                <a:schemeClr val="tx2">
                  <a:alpha val="0"/>
                </a:schemeClr>
              </a:gs>
              <a:gs pos="100000">
                <a:schemeClr val="tx2">
                  <a:alpha val="6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p:txBody>
          <a:bodyPr/>
          <a:lstStyle/>
          <a:p>
            <a:r>
              <a:rPr lang="en-US" dirty="0"/>
              <a:t>Rocket Motor Design Qualification Through Enhanced Reliability Assurance Testing</a:t>
            </a:r>
          </a:p>
        </p:txBody>
      </p:sp>
      <p:sp>
        <p:nvSpPr>
          <p:cNvPr id="3" name="Text Placeholder 2"/>
          <p:cNvSpPr>
            <a:spLocks noGrp="1"/>
          </p:cNvSpPr>
          <p:nvPr>
            <p:ph type="body" sz="quarter" idx="18"/>
          </p:nvPr>
        </p:nvSpPr>
        <p:spPr/>
        <p:txBody>
          <a:bodyPr/>
          <a:lstStyle/>
          <a:p>
            <a:r>
              <a:rPr lang="en-US" dirty="0"/>
              <a:t>April 18, 2024</a:t>
            </a:r>
          </a:p>
        </p:txBody>
      </p:sp>
      <p:sp>
        <p:nvSpPr>
          <p:cNvPr id="2" name="Text Placeholder 1"/>
          <p:cNvSpPr>
            <a:spLocks noGrp="1"/>
          </p:cNvSpPr>
          <p:nvPr>
            <p:ph type="body" sz="quarter" idx="16"/>
          </p:nvPr>
        </p:nvSpPr>
        <p:spPr>
          <a:xfrm>
            <a:off x="8471995" y="4201611"/>
            <a:ext cx="3390929" cy="1488892"/>
          </a:xfrm>
        </p:spPr>
        <p:txBody>
          <a:bodyPr/>
          <a:lstStyle/>
          <a:p>
            <a:r>
              <a:rPr lang="en-US" dirty="0"/>
              <a:t>Todd </a:t>
            </a:r>
            <a:r>
              <a:rPr lang="en-US" dirty="0" err="1"/>
              <a:t>Remund</a:t>
            </a:r>
            <a:endParaRPr lang="en-US" dirty="0"/>
          </a:p>
          <a:p>
            <a:r>
              <a:rPr lang="en-US" sz="1400" dirty="0"/>
              <a:t>Northrop Grumman</a:t>
            </a:r>
          </a:p>
          <a:p>
            <a:r>
              <a:rPr lang="en-US" dirty="0"/>
              <a:t>Dr. Richard Warr</a:t>
            </a:r>
          </a:p>
          <a:p>
            <a:r>
              <a:rPr lang="en-US" sz="1400" dirty="0"/>
              <a:t>BYU Stats Dept</a:t>
            </a:r>
          </a:p>
        </p:txBody>
      </p:sp>
      <p:sp>
        <p:nvSpPr>
          <p:cNvPr id="18" name="Text Placeholder 17"/>
          <p:cNvSpPr>
            <a:spLocks noGrp="1"/>
          </p:cNvSpPr>
          <p:nvPr>
            <p:ph type="body" sz="quarter" idx="20"/>
          </p:nvPr>
        </p:nvSpPr>
        <p:spPr/>
        <p:txBody>
          <a:bodyPr/>
          <a:lstStyle/>
          <a:p>
            <a:r>
              <a:rPr lang="en-US" dirty="0"/>
              <a:t>Improving Test Efficiency</a:t>
            </a:r>
          </a:p>
        </p:txBody>
      </p:sp>
      <p:sp>
        <p:nvSpPr>
          <p:cNvPr id="8" name="Slide Number Placeholder 7">
            <a:extLst>
              <a:ext uri="{FF2B5EF4-FFF2-40B4-BE49-F238E27FC236}">
                <a16:creationId xmlns:a16="http://schemas.microsoft.com/office/drawing/2014/main" id="{289FAF12-C02E-5947-B96E-3B32BFF2B298}"/>
              </a:ext>
            </a:extLst>
          </p:cNvPr>
          <p:cNvSpPr>
            <a:spLocks noGrp="1"/>
          </p:cNvSpPr>
          <p:nvPr>
            <p:ph type="sldNum" sz="quarter" idx="24"/>
          </p:nvPr>
        </p:nvSpPr>
        <p:spPr/>
        <p:txBody>
          <a:bodyPr/>
          <a:lstStyle/>
          <a:p>
            <a:fld id="{32A2F39E-E4DB-494E-AB40-38356C65078C}" type="slidenum">
              <a:rPr lang="en-US" smtClean="0"/>
              <a:pPr/>
              <a:t>1</a:t>
            </a:fld>
            <a:endParaRPr lang="en-US" dirty="0"/>
          </a:p>
        </p:txBody>
      </p:sp>
      <p:sp>
        <p:nvSpPr>
          <p:cNvPr id="20" name="Rectangle 19">
            <a:extLst>
              <a:ext uri="{FF2B5EF4-FFF2-40B4-BE49-F238E27FC236}">
                <a16:creationId xmlns:a16="http://schemas.microsoft.com/office/drawing/2014/main" id="{F0446FB4-077F-4148-AA2A-988B14B14607}"/>
              </a:ext>
            </a:extLst>
          </p:cNvPr>
          <p:cNvSpPr/>
          <p:nvPr/>
        </p:nvSpPr>
        <p:spPr>
          <a:xfrm>
            <a:off x="2069721" y="3863416"/>
            <a:ext cx="430714" cy="5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3330" y="446682"/>
            <a:ext cx="879540" cy="868680"/>
          </a:xfrm>
          <a:prstGeom prst="rect">
            <a:avLst/>
          </a:prstGeom>
        </p:spPr>
      </p:pic>
      <p:sp>
        <p:nvSpPr>
          <p:cNvPr id="5" name="TextBox 4">
            <a:extLst>
              <a:ext uri="{FF2B5EF4-FFF2-40B4-BE49-F238E27FC236}">
                <a16:creationId xmlns:a16="http://schemas.microsoft.com/office/drawing/2014/main" id="{3E570B4D-42CD-43DC-2593-D8FF33CF4872}"/>
              </a:ext>
            </a:extLst>
          </p:cNvPr>
          <p:cNvSpPr txBox="1"/>
          <p:nvPr/>
        </p:nvSpPr>
        <p:spPr>
          <a:xfrm>
            <a:off x="2383439" y="6669334"/>
            <a:ext cx="6094970" cy="201787"/>
          </a:xfrm>
          <a:prstGeom prst="rect">
            <a:avLst/>
          </a:prstGeom>
          <a:noFill/>
        </p:spPr>
        <p:txBody>
          <a:bodyPr wrap="square">
            <a:spAutoFit/>
          </a:bodyPr>
          <a:lstStyle/>
          <a:p>
            <a:pPr marL="0" marR="0" algn="ctr">
              <a:lnSpc>
                <a:spcPct val="107000"/>
              </a:lnSpc>
              <a:spcBef>
                <a:spcPts val="0"/>
              </a:spcBef>
              <a:spcAft>
                <a:spcPts val="800"/>
              </a:spcAft>
            </a:pPr>
            <a:r>
              <a:rPr lang="en-US" sz="700" dirty="0">
                <a:solidFill>
                  <a:srgbClr val="FF0000"/>
                </a:solidFill>
                <a:effectLst/>
                <a:latin typeface="Arial Narrow" panose="020B0606020202030204" pitchFamily="34" charset="0"/>
                <a:ea typeface="+mn-ea"/>
                <a:cs typeface="Arial" panose="020B0604020202020204" pitchFamily="34" charset="0"/>
              </a:rPr>
              <a:t>Approved for Public Release: NG24-0585 © 2024 Northrop Grumman Systems Corporation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17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841F-5E15-D4A7-8141-780C3B8F6623}"/>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F1536ECF-D9BD-96B8-F399-EB41E8C5F5A0}"/>
              </a:ext>
            </a:extLst>
          </p:cNvPr>
          <p:cNvSpPr>
            <a:spLocks noGrp="1"/>
          </p:cNvSpPr>
          <p:nvPr>
            <p:ph type="sldNum" sz="quarter" idx="15"/>
          </p:nvPr>
        </p:nvSpPr>
        <p:spPr/>
        <p:txBody>
          <a:bodyPr/>
          <a:lstStyle/>
          <a:p>
            <a:fld id="{32A2F39E-E4DB-494E-AB40-38356C65078C}" type="slidenum">
              <a:rPr lang="en-US" smtClean="0"/>
              <a:pPr/>
              <a:t>10</a:t>
            </a:fld>
            <a:endParaRPr lang="en-US" dirty="0"/>
          </a:p>
        </p:txBody>
      </p:sp>
      <p:pic>
        <p:nvPicPr>
          <p:cNvPr id="5" name="Picture 4">
            <a:extLst>
              <a:ext uri="{FF2B5EF4-FFF2-40B4-BE49-F238E27FC236}">
                <a16:creationId xmlns:a16="http://schemas.microsoft.com/office/drawing/2014/main" id="{EEFBAF65-2E56-8263-1897-BEDCEB5F5434}"/>
              </a:ext>
            </a:extLst>
          </p:cNvPr>
          <p:cNvPicPr>
            <a:picLocks noChangeAspect="1"/>
          </p:cNvPicPr>
          <p:nvPr/>
        </p:nvPicPr>
        <p:blipFill>
          <a:blip r:embed="rId2"/>
          <a:stretch>
            <a:fillRect/>
          </a:stretch>
        </p:blipFill>
        <p:spPr>
          <a:xfrm>
            <a:off x="1216554" y="1142835"/>
            <a:ext cx="4480560" cy="5450038"/>
          </a:xfrm>
          <a:prstGeom prst="rect">
            <a:avLst/>
          </a:prstGeom>
        </p:spPr>
      </p:pic>
      <p:pic>
        <p:nvPicPr>
          <p:cNvPr id="7" name="Picture 6">
            <a:extLst>
              <a:ext uri="{FF2B5EF4-FFF2-40B4-BE49-F238E27FC236}">
                <a16:creationId xmlns:a16="http://schemas.microsoft.com/office/drawing/2014/main" id="{D666F0BA-620D-E08F-17AC-84EBB49F557D}"/>
              </a:ext>
            </a:extLst>
          </p:cNvPr>
          <p:cNvPicPr>
            <a:picLocks noChangeAspect="1"/>
          </p:cNvPicPr>
          <p:nvPr/>
        </p:nvPicPr>
        <p:blipFill>
          <a:blip r:embed="rId3"/>
          <a:stretch>
            <a:fillRect/>
          </a:stretch>
        </p:blipFill>
        <p:spPr>
          <a:xfrm>
            <a:off x="6385596" y="1143000"/>
            <a:ext cx="4480560" cy="5467918"/>
          </a:xfrm>
          <a:prstGeom prst="rect">
            <a:avLst/>
          </a:prstGeom>
        </p:spPr>
      </p:pic>
      <p:sp>
        <p:nvSpPr>
          <p:cNvPr id="6" name="TextBox 5">
            <a:extLst>
              <a:ext uri="{FF2B5EF4-FFF2-40B4-BE49-F238E27FC236}">
                <a16:creationId xmlns:a16="http://schemas.microsoft.com/office/drawing/2014/main" id="{9F068A99-CB30-F187-FC6B-9D78540897C7}"/>
              </a:ext>
            </a:extLst>
          </p:cNvPr>
          <p:cNvSpPr txBox="1"/>
          <p:nvPr/>
        </p:nvSpPr>
        <p:spPr>
          <a:xfrm>
            <a:off x="3338111" y="6709102"/>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837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p:txBody>
          <a:bodyPr/>
          <a:lstStyle/>
          <a:p>
            <a:fld id="{32A2F39E-E4DB-494E-AB40-38356C65078C}" type="slidenum">
              <a:rPr lang="en-US" smtClean="0"/>
              <a:pPr/>
              <a:t>11</a:t>
            </a:fld>
            <a:endParaRPr lang="en-US" dirty="0"/>
          </a:p>
        </p:txBody>
      </p:sp>
      <p:sp>
        <p:nvSpPr>
          <p:cNvPr id="3" name="TextBox 2">
            <a:extLst>
              <a:ext uri="{FF2B5EF4-FFF2-40B4-BE49-F238E27FC236}">
                <a16:creationId xmlns:a16="http://schemas.microsoft.com/office/drawing/2014/main" id="{ED61F3CE-126A-81E9-62EA-67DB880FBB07}"/>
              </a:ext>
            </a:extLst>
          </p:cNvPr>
          <p:cNvSpPr txBox="1"/>
          <p:nvPr/>
        </p:nvSpPr>
        <p:spPr>
          <a:xfrm>
            <a:off x="2973344" y="6660352"/>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31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Thought Exercise – Balloon Burst Strength</a:t>
            </a:r>
          </a:p>
        </p:txBody>
      </p:sp>
      <p:sp>
        <p:nvSpPr>
          <p:cNvPr id="5" name="Text Placeholder 4"/>
          <p:cNvSpPr>
            <a:spLocks noGrp="1"/>
          </p:cNvSpPr>
          <p:nvPr>
            <p:ph sz="quarter" idx="12"/>
          </p:nvPr>
        </p:nvSpPr>
        <p:spPr>
          <a:xfrm>
            <a:off x="452848" y="1246717"/>
            <a:ext cx="8516419" cy="5045476"/>
          </a:xfrm>
        </p:spPr>
        <p:txBody>
          <a:bodyPr>
            <a:normAutofit/>
          </a:bodyPr>
          <a:lstStyle/>
          <a:p>
            <a:pPr marL="0" indent="0">
              <a:buNone/>
            </a:pPr>
            <a:r>
              <a:rPr lang="en-US" sz="2000" b="1" dirty="0"/>
              <a:t>Date</a:t>
            </a:r>
          </a:p>
          <a:p>
            <a:r>
              <a:rPr lang="en-US" dirty="0"/>
              <a:t>Inflate 20 balloons of the same type with five breaths</a:t>
            </a:r>
          </a:p>
          <a:p>
            <a:r>
              <a:rPr lang="en-US" dirty="0"/>
              <a:t>None of them pop</a:t>
            </a:r>
          </a:p>
          <a:p>
            <a:pPr marL="0" indent="0">
              <a:buNone/>
            </a:pPr>
            <a:r>
              <a:rPr lang="en-US" sz="2000" b="1" dirty="0"/>
              <a:t>Informal Inference</a:t>
            </a:r>
          </a:p>
          <a:p>
            <a:r>
              <a:rPr lang="en-US" dirty="0"/>
              <a:t>Are we confident that future balloons will not pop with four breaths? Yes</a:t>
            </a:r>
          </a:p>
          <a:p>
            <a:r>
              <a:rPr lang="en-US" dirty="0"/>
              <a:t>Why? Because the typical number of breaths that will overinflate the balloons must be greater than five breaths, hence four should be just fine</a:t>
            </a:r>
          </a:p>
          <a:p>
            <a:endParaRPr lang="en-US" dirty="0"/>
          </a:p>
          <a:p>
            <a:endParaRPr lang="en-US" dirty="0"/>
          </a:p>
          <a:p>
            <a:endParaRPr lang="en-US" dirty="0"/>
          </a:p>
          <a:p>
            <a:endParaRPr lang="en-US" dirty="0"/>
          </a:p>
          <a:p>
            <a:pPr marL="0" indent="0">
              <a:buNone/>
            </a:pPr>
            <a:r>
              <a:rPr lang="en-US" dirty="0"/>
              <a:t> </a:t>
            </a:r>
          </a:p>
          <a:p>
            <a:pPr marL="0" indent="0">
              <a:buNone/>
            </a:pPr>
            <a:r>
              <a:rPr lang="en-US" dirty="0"/>
              <a:t> </a:t>
            </a:r>
          </a:p>
        </p:txBody>
      </p:sp>
      <p:sp>
        <p:nvSpPr>
          <p:cNvPr id="3" name="Slide Number Placeholder 2"/>
          <p:cNvSpPr>
            <a:spLocks noGrp="1"/>
          </p:cNvSpPr>
          <p:nvPr>
            <p:ph type="sldNum" sz="quarter" idx="16"/>
          </p:nvPr>
        </p:nvSpPr>
        <p:spPr/>
        <p:txBody>
          <a:bodyPr/>
          <a:lstStyle/>
          <a:p>
            <a:fld id="{32A2F39E-E4DB-494E-AB40-38356C65078C}" type="slidenum">
              <a:rPr lang="en-US" smtClean="0"/>
              <a:pPr/>
              <a:t>2</a:t>
            </a:fld>
            <a:endParaRPr lang="en-US" dirty="0"/>
          </a:p>
        </p:txBody>
      </p:sp>
      <p:pic>
        <p:nvPicPr>
          <p:cNvPr id="4" name="Picture 3" descr="Happy face balloon">
            <a:extLst>
              <a:ext uri="{FF2B5EF4-FFF2-40B4-BE49-F238E27FC236}">
                <a16:creationId xmlns:a16="http://schemas.microsoft.com/office/drawing/2014/main" id="{09C1F2FC-7267-B597-8DF8-C10C5F782D60}"/>
              </a:ext>
            </a:extLst>
          </p:cNvPr>
          <p:cNvPicPr>
            <a:picLocks noChangeAspect="1"/>
          </p:cNvPicPr>
          <p:nvPr/>
        </p:nvPicPr>
        <p:blipFill rotWithShape="1">
          <a:blip r:embed="rId3"/>
          <a:srcRect l="36674" r="11305"/>
          <a:stretch/>
        </p:blipFill>
        <p:spPr>
          <a:xfrm>
            <a:off x="8809876" y="1104341"/>
            <a:ext cx="2674652" cy="3192011"/>
          </a:xfrm>
          <a:prstGeom prst="rect">
            <a:avLst/>
          </a:prstGeom>
        </p:spPr>
      </p:pic>
      <p:sp>
        <p:nvSpPr>
          <p:cNvPr id="7" name="TextBox 6">
            <a:extLst>
              <a:ext uri="{FF2B5EF4-FFF2-40B4-BE49-F238E27FC236}">
                <a16:creationId xmlns:a16="http://schemas.microsoft.com/office/drawing/2014/main" id="{6C723C71-0B22-3B20-F5D9-312A325CDB8F}"/>
              </a:ext>
            </a:extLst>
          </p:cNvPr>
          <p:cNvSpPr txBox="1"/>
          <p:nvPr/>
        </p:nvSpPr>
        <p:spPr>
          <a:xfrm>
            <a:off x="2874297" y="6656213"/>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01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3305" y="140681"/>
            <a:ext cx="10692738" cy="921715"/>
          </a:xfrm>
        </p:spPr>
        <p:txBody>
          <a:bodyPr/>
          <a:lstStyle/>
          <a:p>
            <a:r>
              <a:rPr lang="en-US" dirty="0"/>
              <a:t>Motivating Example – Pressure Vessel Burst Strength (Composite Fiber)</a:t>
            </a:r>
          </a:p>
        </p:txBody>
      </p:sp>
      <p:sp>
        <p:nvSpPr>
          <p:cNvPr id="5" name="Text Placeholder 4"/>
          <p:cNvSpPr>
            <a:spLocks noGrp="1"/>
          </p:cNvSpPr>
          <p:nvPr>
            <p:ph sz="quarter" idx="12"/>
          </p:nvPr>
        </p:nvSpPr>
        <p:spPr/>
        <p:txBody>
          <a:bodyPr>
            <a:normAutofit/>
          </a:bodyPr>
          <a:lstStyle/>
          <a:p>
            <a:pPr marL="0" indent="0">
              <a:buNone/>
            </a:pPr>
            <a:r>
              <a:rPr lang="en-US" sz="2000" b="1" dirty="0"/>
              <a:t>Data</a:t>
            </a:r>
          </a:p>
          <a:p>
            <a:r>
              <a:rPr lang="en-US" dirty="0"/>
              <a:t>Inflate 20 pressure vessels of the same type to 500 psi</a:t>
            </a:r>
          </a:p>
          <a:p>
            <a:r>
              <a:rPr lang="en-US" dirty="0"/>
              <a:t>None of them pop</a:t>
            </a:r>
          </a:p>
          <a:p>
            <a:pPr marL="0" indent="0">
              <a:buNone/>
            </a:pPr>
            <a:r>
              <a:rPr lang="en-US" sz="2000" b="1" dirty="0"/>
              <a:t>Informal Inference</a:t>
            </a:r>
          </a:p>
          <a:p>
            <a:r>
              <a:rPr lang="en-US" dirty="0"/>
              <a:t>Are we confident that future pressure vessels will not pop with 400 psi pressure? Yes</a:t>
            </a:r>
          </a:p>
          <a:p>
            <a:r>
              <a:rPr lang="en-US" dirty="0"/>
              <a:t>Why? Because the typical psi pressure that will overinflate the vessels must be greater than 500 psi, hence 400 psi should be just fine</a:t>
            </a:r>
          </a:p>
          <a:p>
            <a:pPr marL="0" indent="0">
              <a:buNone/>
            </a:pPr>
            <a:r>
              <a:rPr lang="en-US" sz="2000" b="1" dirty="0"/>
              <a:t>Design Qualification — Formal Inference</a:t>
            </a:r>
          </a:p>
          <a:p>
            <a:r>
              <a:rPr lang="en-US" dirty="0"/>
              <a:t>Demonstration testing</a:t>
            </a:r>
          </a:p>
          <a:p>
            <a:r>
              <a:rPr lang="en-US" dirty="0"/>
              <a:t>Reliability assurance testing</a:t>
            </a:r>
          </a:p>
          <a:p>
            <a:pPr marL="0" indent="0">
              <a:buNone/>
            </a:pPr>
            <a:r>
              <a:rPr lang="en-US" sz="2000" b="1" dirty="0"/>
              <a:t>Possible Obstacle</a:t>
            </a:r>
          </a:p>
          <a:p>
            <a:r>
              <a:rPr lang="en-US" dirty="0"/>
              <a:t>Competing material (metal) fails when required to qualify in composite fiber</a:t>
            </a:r>
          </a:p>
          <a:p>
            <a:pPr marL="0" indent="0">
              <a:buNone/>
            </a:pPr>
            <a:endParaRPr lang="en-US" dirty="0"/>
          </a:p>
        </p:txBody>
      </p:sp>
      <p:sp>
        <p:nvSpPr>
          <p:cNvPr id="3" name="Slide Number Placeholder 2"/>
          <p:cNvSpPr>
            <a:spLocks noGrp="1"/>
          </p:cNvSpPr>
          <p:nvPr>
            <p:ph type="sldNum" sz="quarter" idx="16"/>
          </p:nvPr>
        </p:nvSpPr>
        <p:spPr/>
        <p:txBody>
          <a:bodyPr/>
          <a:lstStyle/>
          <a:p>
            <a:fld id="{32A2F39E-E4DB-494E-AB40-38356C65078C}" type="slidenum">
              <a:rPr lang="en-US" smtClean="0"/>
              <a:pPr/>
              <a:t>3</a:t>
            </a:fld>
            <a:endParaRPr lang="en-US" dirty="0"/>
          </a:p>
        </p:txBody>
      </p:sp>
      <p:grpSp>
        <p:nvGrpSpPr>
          <p:cNvPr id="2" name="Group 1">
            <a:extLst>
              <a:ext uri="{FF2B5EF4-FFF2-40B4-BE49-F238E27FC236}">
                <a16:creationId xmlns:a16="http://schemas.microsoft.com/office/drawing/2014/main" id="{CFDB3E38-4006-94A7-62B4-249C6EA57198}"/>
              </a:ext>
            </a:extLst>
          </p:cNvPr>
          <p:cNvGrpSpPr/>
          <p:nvPr/>
        </p:nvGrpSpPr>
        <p:grpSpPr>
          <a:xfrm>
            <a:off x="9081939" y="1871773"/>
            <a:ext cx="1765286" cy="480898"/>
            <a:chOff x="6809096" y="5153544"/>
            <a:chExt cx="1765286" cy="480898"/>
          </a:xfrm>
        </p:grpSpPr>
        <p:grpSp>
          <p:nvGrpSpPr>
            <p:cNvPr id="27" name="Group 26">
              <a:extLst>
                <a:ext uri="{FF2B5EF4-FFF2-40B4-BE49-F238E27FC236}">
                  <a16:creationId xmlns:a16="http://schemas.microsoft.com/office/drawing/2014/main" id="{BA578DB7-B9EF-D213-51D5-BBFC59DA56A1}"/>
                </a:ext>
              </a:extLst>
            </p:cNvPr>
            <p:cNvGrpSpPr/>
            <p:nvPr/>
          </p:nvGrpSpPr>
          <p:grpSpPr>
            <a:xfrm rot="5400000">
              <a:off x="7458923" y="4515490"/>
              <a:ext cx="465632" cy="1765286"/>
              <a:chOff x="3530080" y="2919621"/>
              <a:chExt cx="465632" cy="1765286"/>
            </a:xfrm>
          </p:grpSpPr>
          <p:grpSp>
            <p:nvGrpSpPr>
              <p:cNvPr id="28" name="Group 27">
                <a:extLst>
                  <a:ext uri="{FF2B5EF4-FFF2-40B4-BE49-F238E27FC236}">
                    <a16:creationId xmlns:a16="http://schemas.microsoft.com/office/drawing/2014/main" id="{7982B007-C06F-8F44-FD23-AA41463D7EC3}"/>
                  </a:ext>
                </a:extLst>
              </p:cNvPr>
              <p:cNvGrpSpPr/>
              <p:nvPr/>
            </p:nvGrpSpPr>
            <p:grpSpPr>
              <a:xfrm rot="5400000">
                <a:off x="2880253" y="3569448"/>
                <a:ext cx="1765286" cy="465632"/>
                <a:chOff x="9278021" y="2253686"/>
                <a:chExt cx="1793415" cy="562062"/>
              </a:xfrm>
            </p:grpSpPr>
            <p:sp>
              <p:nvSpPr>
                <p:cNvPr id="30" name="Oval 29">
                  <a:extLst>
                    <a:ext uri="{FF2B5EF4-FFF2-40B4-BE49-F238E27FC236}">
                      <a16:creationId xmlns:a16="http://schemas.microsoft.com/office/drawing/2014/main" id="{2E66215B-2467-44A6-FD9B-EB3E5769B3A0}"/>
                    </a:ext>
                  </a:extLst>
                </p:cNvPr>
                <p:cNvSpPr/>
                <p:nvPr/>
              </p:nvSpPr>
              <p:spPr>
                <a:xfrm>
                  <a:off x="1086171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31" name="Rectangle 30">
                  <a:extLst>
                    <a:ext uri="{FF2B5EF4-FFF2-40B4-BE49-F238E27FC236}">
                      <a16:creationId xmlns:a16="http://schemas.microsoft.com/office/drawing/2014/main" id="{A88FAFE2-BB09-F324-007E-751FAFAF43C6}"/>
                    </a:ext>
                  </a:extLst>
                </p:cNvPr>
                <p:cNvSpPr/>
                <p:nvPr/>
              </p:nvSpPr>
              <p:spPr>
                <a:xfrm>
                  <a:off x="9374495" y="2253686"/>
                  <a:ext cx="1583894" cy="56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32" name="Oval 31">
                  <a:extLst>
                    <a:ext uri="{FF2B5EF4-FFF2-40B4-BE49-F238E27FC236}">
                      <a16:creationId xmlns:a16="http://schemas.microsoft.com/office/drawing/2014/main" id="{CB7FE53F-679A-7E6F-3519-C44A3A0F174E}"/>
                    </a:ext>
                  </a:extLst>
                </p:cNvPr>
                <p:cNvSpPr/>
                <p:nvPr/>
              </p:nvSpPr>
              <p:spPr>
                <a:xfrm>
                  <a:off x="927802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sp>
            <p:nvSpPr>
              <p:cNvPr id="29" name="Rectangle 28">
                <a:extLst>
                  <a:ext uri="{FF2B5EF4-FFF2-40B4-BE49-F238E27FC236}">
                    <a16:creationId xmlns:a16="http://schemas.microsoft.com/office/drawing/2014/main" id="{04EA7916-81E8-F55A-F3EC-02F651059DEE}"/>
                  </a:ext>
                </a:extLst>
              </p:cNvPr>
              <p:cNvSpPr/>
              <p:nvPr/>
            </p:nvSpPr>
            <p:spPr>
              <a:xfrm>
                <a:off x="3530080" y="3014580"/>
                <a:ext cx="465632" cy="317932"/>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cxnSp>
          <p:nvCxnSpPr>
            <p:cNvPr id="39" name="Straight Arrow Connector 38">
              <a:extLst>
                <a:ext uri="{FF2B5EF4-FFF2-40B4-BE49-F238E27FC236}">
                  <a16:creationId xmlns:a16="http://schemas.microsoft.com/office/drawing/2014/main" id="{E2F47D34-4A3B-0F09-5138-1D6FDE4CB1AA}"/>
                </a:ext>
              </a:extLst>
            </p:cNvPr>
            <p:cNvCxnSpPr/>
            <p:nvPr/>
          </p:nvCxnSpPr>
          <p:spPr>
            <a:xfrm flipV="1">
              <a:off x="7177928" y="5157917"/>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48D90A6-0238-61B0-9A0D-BEAAAC8CC76D}"/>
                </a:ext>
              </a:extLst>
            </p:cNvPr>
            <p:cNvCxnSpPr>
              <a:cxnSpLocks/>
            </p:cNvCxnSpPr>
            <p:nvPr/>
          </p:nvCxnSpPr>
          <p:spPr>
            <a:xfrm>
              <a:off x="7184852" y="5428429"/>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ADE32E1-72E3-2C2D-9E7F-0C42443D1014}"/>
                </a:ext>
              </a:extLst>
            </p:cNvPr>
            <p:cNvCxnSpPr/>
            <p:nvPr/>
          </p:nvCxnSpPr>
          <p:spPr>
            <a:xfrm flipV="1">
              <a:off x="7554064" y="5157917"/>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B314F0F-AA95-4D3F-096A-A1E6E7DEA00F}"/>
                </a:ext>
              </a:extLst>
            </p:cNvPr>
            <p:cNvCxnSpPr>
              <a:cxnSpLocks/>
            </p:cNvCxnSpPr>
            <p:nvPr/>
          </p:nvCxnSpPr>
          <p:spPr>
            <a:xfrm>
              <a:off x="7560988" y="5428429"/>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7D0A5E-7383-1FDF-EDA6-D10AC2117F62}"/>
                </a:ext>
              </a:extLst>
            </p:cNvPr>
            <p:cNvCxnSpPr/>
            <p:nvPr/>
          </p:nvCxnSpPr>
          <p:spPr>
            <a:xfrm flipV="1">
              <a:off x="8157821" y="5153544"/>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657E886-0EB8-E60E-BDBE-1FCBA76E756E}"/>
                </a:ext>
              </a:extLst>
            </p:cNvPr>
            <p:cNvCxnSpPr>
              <a:cxnSpLocks/>
            </p:cNvCxnSpPr>
            <p:nvPr/>
          </p:nvCxnSpPr>
          <p:spPr>
            <a:xfrm>
              <a:off x="8164745" y="5424056"/>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F8942C17-AA3D-08EB-C0FE-D5C1CAAEF3EB}"/>
              </a:ext>
            </a:extLst>
          </p:cNvPr>
          <p:cNvGrpSpPr/>
          <p:nvPr/>
        </p:nvGrpSpPr>
        <p:grpSpPr>
          <a:xfrm>
            <a:off x="8783121" y="4345983"/>
            <a:ext cx="3326397" cy="2104296"/>
            <a:chOff x="8783121" y="4345983"/>
            <a:chExt cx="3326397" cy="2104296"/>
          </a:xfrm>
        </p:grpSpPr>
        <p:grpSp>
          <p:nvGrpSpPr>
            <p:cNvPr id="19" name="Group 18">
              <a:extLst>
                <a:ext uri="{FF2B5EF4-FFF2-40B4-BE49-F238E27FC236}">
                  <a16:creationId xmlns:a16="http://schemas.microsoft.com/office/drawing/2014/main" id="{DC4A08CC-470D-09C3-2970-20F999E2CFCE}"/>
                </a:ext>
              </a:extLst>
            </p:cNvPr>
            <p:cNvGrpSpPr/>
            <p:nvPr/>
          </p:nvGrpSpPr>
          <p:grpSpPr>
            <a:xfrm rot="5400000">
              <a:off x="9734768" y="4515489"/>
              <a:ext cx="465632" cy="1765286"/>
              <a:chOff x="3530080" y="2919621"/>
              <a:chExt cx="465632" cy="1765286"/>
            </a:xfrm>
          </p:grpSpPr>
          <p:grpSp>
            <p:nvGrpSpPr>
              <p:cNvPr id="20" name="Group 19">
                <a:extLst>
                  <a:ext uri="{FF2B5EF4-FFF2-40B4-BE49-F238E27FC236}">
                    <a16:creationId xmlns:a16="http://schemas.microsoft.com/office/drawing/2014/main" id="{9796506E-3224-CDC6-4B4F-91355BD80D41}"/>
                  </a:ext>
                </a:extLst>
              </p:cNvPr>
              <p:cNvGrpSpPr/>
              <p:nvPr/>
            </p:nvGrpSpPr>
            <p:grpSpPr>
              <a:xfrm rot="5400000">
                <a:off x="2880253" y="3569448"/>
                <a:ext cx="1765286" cy="465632"/>
                <a:chOff x="9278021" y="2253686"/>
                <a:chExt cx="1793415" cy="562062"/>
              </a:xfrm>
            </p:grpSpPr>
            <p:sp>
              <p:nvSpPr>
                <p:cNvPr id="24" name="Oval 23">
                  <a:extLst>
                    <a:ext uri="{FF2B5EF4-FFF2-40B4-BE49-F238E27FC236}">
                      <a16:creationId xmlns:a16="http://schemas.microsoft.com/office/drawing/2014/main" id="{673F5F48-0340-7625-86DC-5D1D67E3CED5}"/>
                    </a:ext>
                  </a:extLst>
                </p:cNvPr>
                <p:cNvSpPr/>
                <p:nvPr/>
              </p:nvSpPr>
              <p:spPr>
                <a:xfrm>
                  <a:off x="1086171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25" name="Rectangle 24">
                  <a:extLst>
                    <a:ext uri="{FF2B5EF4-FFF2-40B4-BE49-F238E27FC236}">
                      <a16:creationId xmlns:a16="http://schemas.microsoft.com/office/drawing/2014/main" id="{7E304C4B-697A-0704-783B-714A1E1ABBA3}"/>
                    </a:ext>
                  </a:extLst>
                </p:cNvPr>
                <p:cNvSpPr/>
                <p:nvPr/>
              </p:nvSpPr>
              <p:spPr>
                <a:xfrm>
                  <a:off x="9374495" y="2253686"/>
                  <a:ext cx="1583894" cy="56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26" name="Oval 25">
                  <a:extLst>
                    <a:ext uri="{FF2B5EF4-FFF2-40B4-BE49-F238E27FC236}">
                      <a16:creationId xmlns:a16="http://schemas.microsoft.com/office/drawing/2014/main" id="{FFCA3DB1-2788-E25C-6533-8859905A09DC}"/>
                    </a:ext>
                  </a:extLst>
                </p:cNvPr>
                <p:cNvSpPr/>
                <p:nvPr/>
              </p:nvSpPr>
              <p:spPr>
                <a:xfrm>
                  <a:off x="927802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sp>
            <p:nvSpPr>
              <p:cNvPr id="21" name="Rectangle 20">
                <a:extLst>
                  <a:ext uri="{FF2B5EF4-FFF2-40B4-BE49-F238E27FC236}">
                    <a16:creationId xmlns:a16="http://schemas.microsoft.com/office/drawing/2014/main" id="{A3A00945-8183-D2F2-A1E8-31768B00E76F}"/>
                  </a:ext>
                </a:extLst>
              </p:cNvPr>
              <p:cNvSpPr/>
              <p:nvPr/>
            </p:nvSpPr>
            <p:spPr>
              <a:xfrm>
                <a:off x="3530080" y="3014580"/>
                <a:ext cx="465632" cy="317932"/>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22" name="Explosion: 8 Points 21">
                <a:extLst>
                  <a:ext uri="{FF2B5EF4-FFF2-40B4-BE49-F238E27FC236}">
                    <a16:creationId xmlns:a16="http://schemas.microsoft.com/office/drawing/2014/main" id="{60B60C4A-5E02-8AFC-4C96-83886AE18DF6}"/>
                  </a:ext>
                </a:extLst>
              </p:cNvPr>
              <p:cNvSpPr/>
              <p:nvPr/>
            </p:nvSpPr>
            <p:spPr>
              <a:xfrm rot="5400000">
                <a:off x="3587385" y="3432897"/>
                <a:ext cx="126456" cy="186769"/>
              </a:xfrm>
              <a:prstGeom prst="irregularSeal1">
                <a:avLst/>
              </a:prstGeom>
              <a:solidFill>
                <a:schemeClr val="tx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23" name="Explosion: 8 Points 22">
                <a:extLst>
                  <a:ext uri="{FF2B5EF4-FFF2-40B4-BE49-F238E27FC236}">
                    <a16:creationId xmlns:a16="http://schemas.microsoft.com/office/drawing/2014/main" id="{5FBD4E3B-43B5-76FF-044F-EB45068CDCCD}"/>
                  </a:ext>
                </a:extLst>
              </p:cNvPr>
              <p:cNvSpPr/>
              <p:nvPr/>
            </p:nvSpPr>
            <p:spPr>
              <a:xfrm rot="5400000">
                <a:off x="3742716" y="3088668"/>
                <a:ext cx="115083" cy="186769"/>
              </a:xfrm>
              <a:prstGeom prst="irregularSeal1">
                <a:avLst/>
              </a:prstGeom>
              <a:solidFill>
                <a:schemeClr val="bg2"/>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cxnSp>
          <p:nvCxnSpPr>
            <p:cNvPr id="33" name="Straight Arrow Connector 32">
              <a:extLst>
                <a:ext uri="{FF2B5EF4-FFF2-40B4-BE49-F238E27FC236}">
                  <a16:creationId xmlns:a16="http://schemas.microsoft.com/office/drawing/2014/main" id="{72BDED59-188E-3586-FD9A-AA32B84B591B}"/>
                </a:ext>
              </a:extLst>
            </p:cNvPr>
            <p:cNvCxnSpPr/>
            <p:nvPr/>
          </p:nvCxnSpPr>
          <p:spPr>
            <a:xfrm flipV="1">
              <a:off x="9457443" y="5146482"/>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3B0A37-FF43-60AB-B8DD-36B3A1476256}"/>
                </a:ext>
              </a:extLst>
            </p:cNvPr>
            <p:cNvCxnSpPr>
              <a:cxnSpLocks/>
            </p:cNvCxnSpPr>
            <p:nvPr/>
          </p:nvCxnSpPr>
          <p:spPr>
            <a:xfrm>
              <a:off x="9464367" y="5425872"/>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843260A-A734-18A5-AECA-14F58C8A8AA6}"/>
                </a:ext>
              </a:extLst>
            </p:cNvPr>
            <p:cNvCxnSpPr/>
            <p:nvPr/>
          </p:nvCxnSpPr>
          <p:spPr>
            <a:xfrm flipV="1">
              <a:off x="9833579" y="5146482"/>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41D4131-BC5A-D5E2-9F55-9AFB82050532}"/>
                </a:ext>
              </a:extLst>
            </p:cNvPr>
            <p:cNvCxnSpPr>
              <a:cxnSpLocks/>
            </p:cNvCxnSpPr>
            <p:nvPr/>
          </p:nvCxnSpPr>
          <p:spPr>
            <a:xfrm>
              <a:off x="9840503" y="5425872"/>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9B468E-8485-8016-9F4D-9C68AE122253}"/>
                </a:ext>
              </a:extLst>
            </p:cNvPr>
            <p:cNvCxnSpPr/>
            <p:nvPr/>
          </p:nvCxnSpPr>
          <p:spPr>
            <a:xfrm flipV="1">
              <a:off x="10437336" y="5142109"/>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25EB99D-38EA-EC0E-0858-FBA4F92FC1EE}"/>
                </a:ext>
              </a:extLst>
            </p:cNvPr>
            <p:cNvCxnSpPr>
              <a:cxnSpLocks/>
            </p:cNvCxnSpPr>
            <p:nvPr/>
          </p:nvCxnSpPr>
          <p:spPr>
            <a:xfrm>
              <a:off x="10444260" y="5421499"/>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5" name="&quot;Not Allowed&quot; Symbol 44">
              <a:extLst>
                <a:ext uri="{FF2B5EF4-FFF2-40B4-BE49-F238E27FC236}">
                  <a16:creationId xmlns:a16="http://schemas.microsoft.com/office/drawing/2014/main" id="{9A7FB5DB-3481-41AE-9BEA-639B3A9AA4BF}"/>
                </a:ext>
              </a:extLst>
            </p:cNvPr>
            <p:cNvSpPr/>
            <p:nvPr/>
          </p:nvSpPr>
          <p:spPr>
            <a:xfrm>
              <a:off x="8783121" y="4345983"/>
              <a:ext cx="2362922" cy="2104296"/>
            </a:xfrm>
            <a:prstGeom prst="noSmoking">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a:extLst>
                <a:ext uri="{FF2B5EF4-FFF2-40B4-BE49-F238E27FC236}">
                  <a16:creationId xmlns:a16="http://schemas.microsoft.com/office/drawing/2014/main" id="{02B7ADBA-9040-E511-187F-62E79B53AA96}"/>
                </a:ext>
              </a:extLst>
            </p:cNvPr>
            <p:cNvGrpSpPr/>
            <p:nvPr/>
          </p:nvGrpSpPr>
          <p:grpSpPr>
            <a:xfrm>
              <a:off x="10257120" y="4462943"/>
              <a:ext cx="1852398" cy="879166"/>
              <a:chOff x="10257120" y="4462943"/>
              <a:chExt cx="1852398" cy="879166"/>
            </a:xfrm>
          </p:grpSpPr>
          <p:sp>
            <p:nvSpPr>
              <p:cNvPr id="47" name="TextBox 46">
                <a:extLst>
                  <a:ext uri="{FF2B5EF4-FFF2-40B4-BE49-F238E27FC236}">
                    <a16:creationId xmlns:a16="http://schemas.microsoft.com/office/drawing/2014/main" id="{52B1400F-923A-DEFB-D878-C0C4FC48A038}"/>
                  </a:ext>
                </a:extLst>
              </p:cNvPr>
              <p:cNvSpPr txBox="1"/>
              <p:nvPr/>
            </p:nvSpPr>
            <p:spPr>
              <a:xfrm>
                <a:off x="11146043" y="4462943"/>
                <a:ext cx="959833" cy="230832"/>
              </a:xfrm>
              <a:prstGeom prst="rect">
                <a:avLst/>
              </a:prstGeom>
              <a:noFill/>
            </p:spPr>
            <p:txBody>
              <a:bodyPr wrap="square" rtlCol="0">
                <a:spAutoFit/>
              </a:bodyPr>
              <a:lstStyle/>
              <a:p>
                <a:r>
                  <a:rPr lang="en-US" sz="900" dirty="0">
                    <a:solidFill>
                      <a:schemeClr val="tx2"/>
                    </a:solidFill>
                  </a:rPr>
                  <a:t>Fiber Burst</a:t>
                </a:r>
              </a:p>
            </p:txBody>
          </p:sp>
          <p:sp>
            <p:nvSpPr>
              <p:cNvPr id="48" name="TextBox 47">
                <a:extLst>
                  <a:ext uri="{FF2B5EF4-FFF2-40B4-BE49-F238E27FC236}">
                    <a16:creationId xmlns:a16="http://schemas.microsoft.com/office/drawing/2014/main" id="{6EE256D5-C551-88B0-5DD7-979E9AA7F52C}"/>
                  </a:ext>
                </a:extLst>
              </p:cNvPr>
              <p:cNvSpPr txBox="1"/>
              <p:nvPr/>
            </p:nvSpPr>
            <p:spPr>
              <a:xfrm>
                <a:off x="11149685" y="4654559"/>
                <a:ext cx="959833" cy="230832"/>
              </a:xfrm>
              <a:prstGeom prst="rect">
                <a:avLst/>
              </a:prstGeom>
              <a:noFill/>
            </p:spPr>
            <p:txBody>
              <a:bodyPr wrap="square" rtlCol="0">
                <a:spAutoFit/>
              </a:bodyPr>
              <a:lstStyle/>
              <a:p>
                <a:r>
                  <a:rPr lang="en-US" sz="900" dirty="0">
                    <a:solidFill>
                      <a:schemeClr val="tx2"/>
                    </a:solidFill>
                  </a:rPr>
                  <a:t>Metal Burst</a:t>
                </a:r>
              </a:p>
            </p:txBody>
          </p:sp>
          <p:cxnSp>
            <p:nvCxnSpPr>
              <p:cNvPr id="50" name="Straight Arrow Connector 49">
                <a:extLst>
                  <a:ext uri="{FF2B5EF4-FFF2-40B4-BE49-F238E27FC236}">
                    <a16:creationId xmlns:a16="http://schemas.microsoft.com/office/drawing/2014/main" id="{79DF2D17-8719-F271-FEDC-9C3DB9D27C8C}"/>
                  </a:ext>
                </a:extLst>
              </p:cNvPr>
              <p:cNvCxnSpPr>
                <a:stCxn id="48" idx="1"/>
                <a:endCxn id="23" idx="2"/>
              </p:cNvCxnSpPr>
              <p:nvPr/>
            </p:nvCxnSpPr>
            <p:spPr>
              <a:xfrm flipH="1">
                <a:off x="10600130" y="4769975"/>
                <a:ext cx="549555" cy="572134"/>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692E2C0-7BEC-16EC-1731-4E8E4975EBD9}"/>
                  </a:ext>
                </a:extLst>
              </p:cNvPr>
              <p:cNvCxnSpPr>
                <a:cxnSpLocks/>
                <a:stCxn id="47" idx="1"/>
                <a:endCxn id="22" idx="2"/>
              </p:cNvCxnSpPr>
              <p:nvPr/>
            </p:nvCxnSpPr>
            <p:spPr>
              <a:xfrm flipH="1">
                <a:off x="10257120" y="4578359"/>
                <a:ext cx="888923" cy="614106"/>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sp>
        <p:nvSpPr>
          <p:cNvPr id="8" name="TextBox 7">
            <a:extLst>
              <a:ext uri="{FF2B5EF4-FFF2-40B4-BE49-F238E27FC236}">
                <a16:creationId xmlns:a16="http://schemas.microsoft.com/office/drawing/2014/main" id="{08B16FD5-463E-AB71-BC49-554A3C95C1C6}"/>
              </a:ext>
            </a:extLst>
          </p:cNvPr>
          <p:cNvSpPr txBox="1"/>
          <p:nvPr/>
        </p:nvSpPr>
        <p:spPr>
          <a:xfrm>
            <a:off x="2559393" y="6717319"/>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98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
                                        <p:tgtEl>
                                          <p:spTgt spid="5">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animEffect transition="in" filter="fade">
                                      <p:cBhvr>
                                        <p:cTn id="16" dur="500"/>
                                        <p:tgtEl>
                                          <p:spTgt spid="5">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Effect transition="in" filter="fade">
                                      <p:cBhvr>
                                        <p:cTn id="19" dur="500"/>
                                        <p:tgtEl>
                                          <p:spTgt spid="5">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7404E6-07D3-E2B0-2847-3F1F98A2C2DD}"/>
              </a:ext>
            </a:extLst>
          </p:cNvPr>
          <p:cNvPicPr>
            <a:picLocks noChangeAspect="1"/>
          </p:cNvPicPr>
          <p:nvPr/>
        </p:nvPicPr>
        <p:blipFill>
          <a:blip r:embed="rId3"/>
          <a:stretch>
            <a:fillRect/>
          </a:stretch>
        </p:blipFill>
        <p:spPr>
          <a:xfrm>
            <a:off x="4685001" y="1083465"/>
            <a:ext cx="7470956" cy="5080280"/>
          </a:xfrm>
          <a:prstGeom prst="rect">
            <a:avLst/>
          </a:prstGeom>
        </p:spPr>
      </p:pic>
      <p:sp>
        <p:nvSpPr>
          <p:cNvPr id="2" name="Title 1">
            <a:extLst>
              <a:ext uri="{FF2B5EF4-FFF2-40B4-BE49-F238E27FC236}">
                <a16:creationId xmlns:a16="http://schemas.microsoft.com/office/drawing/2014/main" id="{81CF242D-E045-6463-8344-9420AC46CC56}"/>
              </a:ext>
            </a:extLst>
          </p:cNvPr>
          <p:cNvSpPr>
            <a:spLocks noGrp="1"/>
          </p:cNvSpPr>
          <p:nvPr>
            <p:ph type="title"/>
          </p:nvPr>
        </p:nvSpPr>
        <p:spPr/>
        <p:txBody>
          <a:bodyPr/>
          <a:lstStyle/>
          <a:p>
            <a:r>
              <a:rPr lang="en-US" dirty="0"/>
              <a:t>Demonstration Testing (Weibull NDT Testing)</a:t>
            </a:r>
          </a:p>
        </p:txBody>
      </p:sp>
      <p:sp>
        <p:nvSpPr>
          <p:cNvPr id="3" name="Slide Number Placeholder 2">
            <a:extLst>
              <a:ext uri="{FF2B5EF4-FFF2-40B4-BE49-F238E27FC236}">
                <a16:creationId xmlns:a16="http://schemas.microsoft.com/office/drawing/2014/main" id="{C8150C09-6F16-F9FD-1489-DA030C699723}"/>
              </a:ext>
            </a:extLst>
          </p:cNvPr>
          <p:cNvSpPr>
            <a:spLocks noGrp="1"/>
          </p:cNvSpPr>
          <p:nvPr>
            <p:ph type="sldNum" sz="quarter" idx="15"/>
          </p:nvPr>
        </p:nvSpPr>
        <p:spPr/>
        <p:txBody>
          <a:bodyPr/>
          <a:lstStyle/>
          <a:p>
            <a:fld id="{32A2F39E-E4DB-494E-AB40-38356C65078C}" type="slidenum">
              <a:rPr lang="en-US" smtClean="0"/>
              <a:pPr/>
              <a:t>4</a:t>
            </a:fld>
            <a:endParaRPr lang="en-US" dirty="0"/>
          </a:p>
        </p:txBody>
      </p:sp>
      <p:sp>
        <p:nvSpPr>
          <p:cNvPr id="7" name="Content Placeholder 6">
            <a:extLst>
              <a:ext uri="{FF2B5EF4-FFF2-40B4-BE49-F238E27FC236}">
                <a16:creationId xmlns:a16="http://schemas.microsoft.com/office/drawing/2014/main" id="{C8DFE243-4A7F-B315-9A02-A6F23228911D}"/>
              </a:ext>
            </a:extLst>
          </p:cNvPr>
          <p:cNvSpPr>
            <a:spLocks noGrp="1"/>
          </p:cNvSpPr>
          <p:nvPr>
            <p:ph sz="quarter" idx="16"/>
          </p:nvPr>
        </p:nvSpPr>
        <p:spPr>
          <a:xfrm>
            <a:off x="453318" y="1273324"/>
            <a:ext cx="4395519" cy="4930627"/>
          </a:xfrm>
        </p:spPr>
        <p:txBody>
          <a:bodyPr>
            <a:normAutofit/>
          </a:bodyPr>
          <a:lstStyle/>
          <a:p>
            <a:pPr marL="0" indent="0">
              <a:buNone/>
            </a:pPr>
            <a:r>
              <a:rPr lang="en-US" dirty="0"/>
              <a:t>Demonstration testing investigates behavior to help understand if— </a:t>
            </a:r>
          </a:p>
          <a:p>
            <a:pPr marL="0" indent="0" algn="ctr">
              <a:buNone/>
            </a:pPr>
            <a:r>
              <a:rPr lang="en-US" b="1" i="1" dirty="0"/>
              <a:t>WC Strength &gt; Requirement</a:t>
            </a:r>
          </a:p>
          <a:p>
            <a:r>
              <a:rPr lang="en-US" dirty="0"/>
              <a:t>Quantifies confidence with trade-off between:</a:t>
            </a:r>
          </a:p>
          <a:p>
            <a:pPr lvl="1"/>
            <a:r>
              <a:rPr lang="en-US" dirty="0"/>
              <a:t>Number of test articles</a:t>
            </a:r>
          </a:p>
          <a:p>
            <a:pPr lvl="1"/>
            <a:r>
              <a:rPr lang="en-US" dirty="0"/>
              <a:t>Test load</a:t>
            </a:r>
          </a:p>
          <a:p>
            <a:r>
              <a:rPr lang="en-US" dirty="0"/>
              <a:t>Demonstration tests are typically too demanding</a:t>
            </a:r>
          </a:p>
          <a:p>
            <a:pPr lvl="1"/>
            <a:r>
              <a:rPr lang="en-US" dirty="0"/>
              <a:t>Budget limits number of test articles</a:t>
            </a:r>
          </a:p>
          <a:p>
            <a:pPr lvl="1"/>
            <a:r>
              <a:rPr lang="en-US" dirty="0"/>
              <a:t>Strength limits load we can induce</a:t>
            </a:r>
          </a:p>
          <a:p>
            <a:pPr lvl="2"/>
            <a:r>
              <a:rPr lang="en-US" dirty="0"/>
              <a:t>Competitive edge</a:t>
            </a:r>
          </a:p>
          <a:p>
            <a:pPr lvl="2"/>
            <a:r>
              <a:rPr lang="en-US" dirty="0"/>
              <a:t>Lighter = Cheaper &amp; Better Performance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8CB3-8538-D5C8-F320-00A694032334}"/>
                  </a:ext>
                </a:extLst>
              </p:cNvPr>
              <p:cNvSpPr txBox="1"/>
              <p:nvPr/>
            </p:nvSpPr>
            <p:spPr>
              <a:xfrm>
                <a:off x="211637" y="5336683"/>
                <a:ext cx="5038017" cy="5472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1" i="1" smtClean="0">
                          <a:solidFill>
                            <a:schemeClr val="tx2"/>
                          </a:solidFill>
                          <a:latin typeface="Cambria Math" panose="02040503050406030204" pitchFamily="18" charset="0"/>
                        </a:rPr>
                        <m:t>𝑻𝒆𝒔𝒕</m:t>
                      </m:r>
                      <m:r>
                        <a:rPr lang="en-US" sz="1200" b="1" i="1" smtClean="0">
                          <a:solidFill>
                            <a:schemeClr val="tx2"/>
                          </a:solidFill>
                          <a:latin typeface="Cambria Math" panose="02040503050406030204" pitchFamily="18" charset="0"/>
                        </a:rPr>
                        <m:t> </m:t>
                      </m:r>
                      <m:r>
                        <a:rPr lang="en-US" sz="1200" b="1" i="1" smtClean="0">
                          <a:solidFill>
                            <a:schemeClr val="tx2"/>
                          </a:solidFill>
                          <a:latin typeface="Cambria Math" panose="02040503050406030204" pitchFamily="18" charset="0"/>
                        </a:rPr>
                        <m:t>𝑳𝒆𝒗𝒆𝒍</m:t>
                      </m:r>
                      <m:r>
                        <a:rPr lang="en-US" sz="1200" b="1" i="1" smtClean="0">
                          <a:solidFill>
                            <a:schemeClr val="tx2"/>
                          </a:solidFill>
                          <a:latin typeface="Cambria Math" panose="02040503050406030204" pitchFamily="18" charset="0"/>
                        </a:rPr>
                        <m:t>=</m:t>
                      </m:r>
                      <m:sSup>
                        <m:sSupPr>
                          <m:ctrlPr>
                            <a:rPr lang="en-US" sz="1200" b="1" i="1" smtClean="0">
                              <a:solidFill>
                                <a:schemeClr val="tx2"/>
                              </a:solidFill>
                              <a:latin typeface="Cambria Math" panose="02040503050406030204" pitchFamily="18" charset="0"/>
                            </a:rPr>
                          </m:ctrlPr>
                        </m:sSupPr>
                        <m:e>
                          <m:r>
                            <a:rPr lang="en-US" sz="1200" b="1" i="1" smtClean="0">
                              <a:solidFill>
                                <a:schemeClr val="tx2"/>
                              </a:solidFill>
                              <a:latin typeface="Cambria Math" panose="02040503050406030204" pitchFamily="18" charset="0"/>
                            </a:rPr>
                            <m:t>𝑹𝒆𝒒𝒖𝒊𝒓𝒆𝒎𝒆𝒏𝒕</m:t>
                          </m:r>
                          <m:r>
                            <a:rPr lang="en-US" sz="1200" b="1" i="1" smtClean="0">
                              <a:solidFill>
                                <a:schemeClr val="tx2"/>
                              </a:solidFill>
                              <a:latin typeface="Cambria Math" panose="02040503050406030204" pitchFamily="18" charset="0"/>
                              <a:ea typeface="Cambria Math" panose="02040503050406030204" pitchFamily="18" charset="0"/>
                            </a:rPr>
                            <m:t>×</m:t>
                          </m:r>
                          <m:d>
                            <m:dPr>
                              <m:begChr m:val="["/>
                              <m:endChr m:val="]"/>
                              <m:ctrlPr>
                                <a:rPr lang="en-US" sz="1200" b="1" i="1" smtClean="0">
                                  <a:solidFill>
                                    <a:schemeClr val="tx2"/>
                                  </a:solidFill>
                                  <a:latin typeface="Cambria Math" panose="02040503050406030204" pitchFamily="18" charset="0"/>
                                </a:rPr>
                              </m:ctrlPr>
                            </m:dPr>
                            <m:e>
                              <m:f>
                                <m:fPr>
                                  <m:ctrlPr>
                                    <a:rPr lang="en-US" sz="1200" b="1" i="1" smtClean="0">
                                      <a:solidFill>
                                        <a:schemeClr val="tx2"/>
                                      </a:solidFill>
                                      <a:latin typeface="Cambria Math" panose="02040503050406030204" pitchFamily="18" charset="0"/>
                                    </a:rPr>
                                  </m:ctrlPr>
                                </m:fPr>
                                <m:num>
                                  <m:func>
                                    <m:funcPr>
                                      <m:ctrlPr>
                                        <a:rPr lang="en-US" sz="1200" b="1" i="1" smtClean="0">
                                          <a:solidFill>
                                            <a:schemeClr val="tx2"/>
                                          </a:solidFill>
                                          <a:latin typeface="Cambria Math" panose="02040503050406030204" pitchFamily="18" charset="0"/>
                                        </a:rPr>
                                      </m:ctrlPr>
                                    </m:funcPr>
                                    <m:fName>
                                      <m:r>
                                        <a:rPr lang="en-US" sz="1200" b="1" i="0" smtClean="0">
                                          <a:solidFill>
                                            <a:schemeClr val="tx2"/>
                                          </a:solidFill>
                                          <a:latin typeface="Cambria Math" panose="02040503050406030204" pitchFamily="18" charset="0"/>
                                        </a:rPr>
                                        <m:t>𝐥𝐧</m:t>
                                      </m:r>
                                    </m:fName>
                                    <m:e>
                                      <m:d>
                                        <m:dPr>
                                          <m:ctrlPr>
                                            <a:rPr lang="en-US" sz="1200" b="1" i="1" smtClean="0">
                                              <a:solidFill>
                                                <a:schemeClr val="tx2"/>
                                              </a:solidFill>
                                              <a:latin typeface="Cambria Math" panose="02040503050406030204" pitchFamily="18" charset="0"/>
                                            </a:rPr>
                                          </m:ctrlPr>
                                        </m:dPr>
                                        <m:e>
                                          <m:r>
                                            <a:rPr lang="en-US" sz="1200" b="1" i="1" smtClean="0">
                                              <a:solidFill>
                                                <a:schemeClr val="tx2"/>
                                              </a:solidFill>
                                              <a:latin typeface="Cambria Math" panose="02040503050406030204" pitchFamily="18" charset="0"/>
                                            </a:rPr>
                                            <m:t>𝟏</m:t>
                                          </m:r>
                                          <m:r>
                                            <a:rPr lang="en-US" sz="1200" b="1" i="1" smtClean="0">
                                              <a:solidFill>
                                                <a:schemeClr val="tx2"/>
                                              </a:solidFill>
                                              <a:latin typeface="Cambria Math" panose="02040503050406030204" pitchFamily="18" charset="0"/>
                                            </a:rPr>
                                            <m:t>−</m:t>
                                          </m:r>
                                          <m:r>
                                            <a:rPr lang="en-US" sz="1200" b="1" i="1" smtClean="0">
                                              <a:solidFill>
                                                <a:schemeClr val="tx2"/>
                                              </a:solidFill>
                                              <a:latin typeface="Cambria Math" panose="02040503050406030204" pitchFamily="18" charset="0"/>
                                            </a:rPr>
                                            <m:t>𝑪𝒐𝒏𝒇𝒊𝒅𝒆𝒏𝒄𝒆</m:t>
                                          </m:r>
                                        </m:e>
                                      </m:d>
                                    </m:e>
                                  </m:func>
                                </m:num>
                                <m:den>
                                  <m:r>
                                    <a:rPr lang="en-US" sz="1200" b="1" i="1" smtClean="0">
                                      <a:solidFill>
                                        <a:schemeClr val="tx2"/>
                                      </a:solidFill>
                                      <a:latin typeface="Cambria Math" panose="02040503050406030204" pitchFamily="18" charset="0"/>
                                    </a:rPr>
                                    <m:t>𝒏</m:t>
                                  </m:r>
                                  <m:r>
                                    <a:rPr lang="en-US" sz="1200" b="1" i="1" smtClean="0">
                                      <a:solidFill>
                                        <a:schemeClr val="tx2"/>
                                      </a:solidFill>
                                      <a:latin typeface="Cambria Math" panose="02040503050406030204" pitchFamily="18" charset="0"/>
                                      <a:ea typeface="Cambria Math" panose="02040503050406030204" pitchFamily="18" charset="0"/>
                                    </a:rPr>
                                    <m:t>×</m:t>
                                  </m:r>
                                  <m:func>
                                    <m:funcPr>
                                      <m:ctrlPr>
                                        <a:rPr lang="en-US" sz="1200" b="1" i="1" smtClean="0">
                                          <a:solidFill>
                                            <a:schemeClr val="tx2"/>
                                          </a:solidFill>
                                          <a:latin typeface="Cambria Math" panose="02040503050406030204" pitchFamily="18" charset="0"/>
                                        </a:rPr>
                                      </m:ctrlPr>
                                    </m:funcPr>
                                    <m:fName>
                                      <m:r>
                                        <a:rPr lang="en-US" sz="1200" b="1" i="0" smtClean="0">
                                          <a:solidFill>
                                            <a:schemeClr val="tx2"/>
                                          </a:solidFill>
                                          <a:latin typeface="Cambria Math" panose="02040503050406030204" pitchFamily="18" charset="0"/>
                                        </a:rPr>
                                        <m:t>𝐥𝐧</m:t>
                                      </m:r>
                                    </m:fName>
                                    <m:e>
                                      <m:d>
                                        <m:dPr>
                                          <m:ctrlPr>
                                            <a:rPr lang="en-US" sz="1200" b="1" i="1" smtClean="0">
                                              <a:solidFill>
                                                <a:schemeClr val="tx2"/>
                                              </a:solidFill>
                                              <a:latin typeface="Cambria Math" panose="02040503050406030204" pitchFamily="18" charset="0"/>
                                            </a:rPr>
                                          </m:ctrlPr>
                                        </m:dPr>
                                        <m:e>
                                          <m:r>
                                            <a:rPr lang="en-US" sz="1200" b="1" i="1" smtClean="0">
                                              <a:solidFill>
                                                <a:schemeClr val="tx2"/>
                                              </a:solidFill>
                                              <a:latin typeface="Cambria Math" panose="02040503050406030204" pitchFamily="18" charset="0"/>
                                            </a:rPr>
                                            <m:t>𝑹𝒆𝒍𝒊𝒂𝒃𝒊𝒍𝒊𝒕𝒚</m:t>
                                          </m:r>
                                        </m:e>
                                      </m:d>
                                    </m:e>
                                  </m:func>
                                </m:den>
                              </m:f>
                            </m:e>
                          </m:d>
                        </m:e>
                        <m:sup>
                          <m:r>
                            <a:rPr lang="en-US" sz="1200" b="1" i="1" smtClean="0">
                              <a:solidFill>
                                <a:schemeClr val="tx2"/>
                              </a:solidFill>
                              <a:latin typeface="Cambria Math" panose="02040503050406030204" pitchFamily="18" charset="0"/>
                            </a:rPr>
                            <m:t>𝟏</m:t>
                          </m:r>
                          <m:r>
                            <a:rPr lang="en-US" sz="1200" b="1" i="1" smtClean="0">
                              <a:solidFill>
                                <a:schemeClr val="tx2"/>
                              </a:solidFill>
                              <a:latin typeface="Cambria Math" panose="02040503050406030204" pitchFamily="18" charset="0"/>
                            </a:rPr>
                            <m:t>/</m:t>
                          </m:r>
                          <m:r>
                            <a:rPr lang="en-US" sz="1200" b="1" i="1" smtClean="0">
                              <a:solidFill>
                                <a:schemeClr val="tx2"/>
                              </a:solidFill>
                              <a:latin typeface="Cambria Math" panose="02040503050406030204" pitchFamily="18" charset="0"/>
                            </a:rPr>
                            <m:t>𝑺𝒉𝒂𝒑𝒆</m:t>
                          </m:r>
                        </m:sup>
                      </m:sSup>
                    </m:oMath>
                  </m:oMathPara>
                </a14:m>
                <a:endParaRPr lang="en-US" sz="1200" b="1" dirty="0">
                  <a:solidFill>
                    <a:schemeClr val="tx2"/>
                  </a:solidFill>
                </a:endParaRPr>
              </a:p>
            </p:txBody>
          </p:sp>
        </mc:Choice>
        <mc:Fallback xmlns="">
          <p:sp>
            <p:nvSpPr>
              <p:cNvPr id="4" name="TextBox 3">
                <a:extLst>
                  <a:ext uri="{FF2B5EF4-FFF2-40B4-BE49-F238E27FC236}">
                    <a16:creationId xmlns:a16="http://schemas.microsoft.com/office/drawing/2014/main" id="{5DA28CB3-8538-D5C8-F320-00A694032334}"/>
                  </a:ext>
                </a:extLst>
              </p:cNvPr>
              <p:cNvSpPr txBox="1">
                <a:spLocks noRot="1" noChangeAspect="1" noMove="1" noResize="1" noEditPoints="1" noAdjustHandles="1" noChangeArrowheads="1" noChangeShapeType="1" noTextEdit="1"/>
              </p:cNvSpPr>
              <p:nvPr/>
            </p:nvSpPr>
            <p:spPr>
              <a:xfrm>
                <a:off x="211637" y="5336683"/>
                <a:ext cx="5038017" cy="547266"/>
              </a:xfrm>
              <a:prstGeom prst="rect">
                <a:avLst/>
              </a:prstGeom>
              <a:blipFill>
                <a:blip r:embed="rId4"/>
                <a:stretch>
                  <a:fillRect b="-222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A53B108-581A-8447-21D8-A984705B57F4}"/>
              </a:ext>
            </a:extLst>
          </p:cNvPr>
          <p:cNvSpPr txBox="1"/>
          <p:nvPr/>
        </p:nvSpPr>
        <p:spPr>
          <a:xfrm>
            <a:off x="1480175" y="6238650"/>
            <a:ext cx="8623773" cy="400110"/>
          </a:xfrm>
          <a:prstGeom prst="rect">
            <a:avLst/>
          </a:prstGeom>
          <a:solidFill>
            <a:schemeClr val="tx1"/>
          </a:solidFill>
        </p:spPr>
        <p:txBody>
          <a:bodyPr wrap="square" rtlCol="0">
            <a:spAutoFit/>
          </a:bodyPr>
          <a:lstStyle/>
          <a:p>
            <a:pPr algn="ctr"/>
            <a:r>
              <a:rPr lang="en-US" sz="2000" b="1" dirty="0">
                <a:solidFill>
                  <a:schemeClr val="bg1"/>
                </a:solidFill>
              </a:rPr>
              <a:t>Burst Hides Good Designs – Fails to Qualify Using Demonstration</a:t>
            </a:r>
          </a:p>
        </p:txBody>
      </p:sp>
      <p:sp>
        <p:nvSpPr>
          <p:cNvPr id="8" name="TextBox 7">
            <a:extLst>
              <a:ext uri="{FF2B5EF4-FFF2-40B4-BE49-F238E27FC236}">
                <a16:creationId xmlns:a16="http://schemas.microsoft.com/office/drawing/2014/main" id="{C23C3714-692A-42E8-364F-8D8EBED4C380}"/>
              </a:ext>
            </a:extLst>
          </p:cNvPr>
          <p:cNvSpPr txBox="1"/>
          <p:nvPr/>
        </p:nvSpPr>
        <p:spPr>
          <a:xfrm>
            <a:off x="3381118" y="6723983"/>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7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47B4-27A6-EA3D-BFD0-38E82EEF386F}"/>
              </a:ext>
            </a:extLst>
          </p:cNvPr>
          <p:cNvSpPr>
            <a:spLocks noGrp="1"/>
          </p:cNvSpPr>
          <p:nvPr>
            <p:ph type="title"/>
          </p:nvPr>
        </p:nvSpPr>
        <p:spPr/>
        <p:txBody>
          <a:bodyPr/>
          <a:lstStyle/>
          <a:p>
            <a:r>
              <a:rPr lang="en-US" dirty="0"/>
              <a:t>Two Problems with Demonstration Testing</a:t>
            </a:r>
          </a:p>
        </p:txBody>
      </p:sp>
      <p:sp>
        <p:nvSpPr>
          <p:cNvPr id="3" name="Slide Number Placeholder 2">
            <a:extLst>
              <a:ext uri="{FF2B5EF4-FFF2-40B4-BE49-F238E27FC236}">
                <a16:creationId xmlns:a16="http://schemas.microsoft.com/office/drawing/2014/main" id="{3753B582-E1E2-791D-E0B5-2931F8DB9626}"/>
              </a:ext>
            </a:extLst>
          </p:cNvPr>
          <p:cNvSpPr>
            <a:spLocks noGrp="1"/>
          </p:cNvSpPr>
          <p:nvPr>
            <p:ph type="sldNum" sz="quarter" idx="15"/>
          </p:nvPr>
        </p:nvSpPr>
        <p:spPr/>
        <p:txBody>
          <a:bodyPr/>
          <a:lstStyle/>
          <a:p>
            <a:fld id="{32A2F39E-E4DB-494E-AB40-38356C65078C}" type="slidenum">
              <a:rPr lang="en-US" smtClean="0"/>
              <a:pPr/>
              <a:t>5</a:t>
            </a:fld>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D78023E-4FD8-3CCC-BBEF-4FB2A7B0CD43}"/>
                  </a:ext>
                </a:extLst>
              </p:cNvPr>
              <p:cNvSpPr>
                <a:spLocks noGrp="1"/>
              </p:cNvSpPr>
              <p:nvPr>
                <p:ph sz="quarter" idx="16"/>
              </p:nvPr>
            </p:nvSpPr>
            <p:spPr/>
            <p:txBody>
              <a:bodyPr>
                <a:normAutofit/>
              </a:bodyPr>
              <a:lstStyle/>
              <a:p>
                <a:pPr marL="0" indent="0">
                  <a:buNone/>
                </a:pPr>
                <a:r>
                  <a:rPr lang="en-US" dirty="0"/>
                  <a:t>1. Trapped by budget and true strength</a:t>
                </a:r>
              </a:p>
              <a:p>
                <a:r>
                  <a:rPr lang="en-US" dirty="0"/>
                  <a:t>Budget limits number of full-scale test articles</a:t>
                </a:r>
              </a:p>
              <a:p>
                <a:r>
                  <a:rPr lang="en-US" dirty="0"/>
                  <a:t>Low number of test articles pushes test level too high into the strength distribution</a:t>
                </a:r>
                <a:endParaRPr lang="en-US" b="1" dirty="0"/>
              </a:p>
              <a:p>
                <a:pPr marL="0" indent="0">
                  <a:buNone/>
                </a:pPr>
                <a:endParaRPr lang="en-US" b="1" dirty="0"/>
              </a:p>
              <a:p>
                <a:pPr marL="0" indent="0">
                  <a:buNone/>
                </a:pPr>
                <a:r>
                  <a:rPr lang="en-US" dirty="0"/>
                  <a:t>2. Ignores historical data and fleet structure</a:t>
                </a:r>
              </a:p>
              <a:p>
                <a:r>
                  <a:rPr lang="en-US" dirty="0"/>
                  <a:t>Legacy or sub-scale test data ignored</a:t>
                </a:r>
              </a:p>
              <a:p>
                <a:pPr lvl="1"/>
                <a:r>
                  <a:rPr lang="en-US" dirty="0"/>
                  <a:t>Information on the location and variability of strength</a:t>
                </a:r>
              </a:p>
              <a:p>
                <a:r>
                  <a:rPr lang="en-US" dirty="0"/>
                  <a:t>Must a</a:t>
                </a:r>
                <a:r>
                  <a:rPr lang="en-US" b="0" dirty="0">
                    <a:solidFill>
                      <a:schemeClr val="tx2"/>
                    </a:solidFill>
                  </a:rPr>
                  <a:t>ssume a </a:t>
                </a:r>
                <a:r>
                  <a:rPr lang="en-US" b="0" i="1" dirty="0">
                    <a:solidFill>
                      <a:schemeClr val="tx2"/>
                    </a:solidFill>
                  </a:rPr>
                  <a:t>conservative</a:t>
                </a:r>
                <a:r>
                  <a:rPr lang="en-US" b="0" dirty="0">
                    <a:solidFill>
                      <a:schemeClr val="tx2"/>
                    </a:solidFill>
                  </a:rPr>
                  <a:t> Weibull shape parameter</a:t>
                </a:r>
              </a:p>
              <a:p>
                <a:pPr lvl="1"/>
                <a:r>
                  <a:rPr lang="en-US" dirty="0"/>
                  <a:t>Textbook methods suggest an ultra conservative value</a:t>
                </a:r>
              </a:p>
              <a:p>
                <a:pPr lvl="1"/>
                <a:r>
                  <a:rPr lang="en-US" b="0" dirty="0">
                    <a:solidFill>
                      <a:schemeClr val="tx2"/>
                    </a:solidFill>
                  </a:rPr>
                  <a:t>Shape = 1 implies coefficient of variation = 100%</a:t>
                </a:r>
              </a:p>
              <a:p>
                <a:pPr lvl="2"/>
                <a14:m>
                  <m:oMath xmlns:m="http://schemas.openxmlformats.org/officeDocument/2006/math">
                    <m:r>
                      <a:rPr lang="en-US" sz="1600" b="0" i="1" smtClean="0">
                        <a:solidFill>
                          <a:schemeClr val="tx2"/>
                        </a:solidFill>
                        <a:latin typeface="Cambria Math" panose="02040503050406030204" pitchFamily="18" charset="0"/>
                      </a:rPr>
                      <m:t>𝐶𝑉</m:t>
                    </m:r>
                    <m:r>
                      <a:rPr lang="en-US" sz="1600" b="0" i="1" smtClean="0">
                        <a:solidFill>
                          <a:schemeClr val="tx2"/>
                        </a:solidFill>
                        <a:latin typeface="Cambria Math" panose="02040503050406030204" pitchFamily="18" charset="0"/>
                      </a:rPr>
                      <m:t>=</m:t>
                    </m:r>
                    <m:f>
                      <m:fPr>
                        <m:ctrlPr>
                          <a:rPr lang="en-US" sz="1600" b="0" i="1" smtClean="0">
                            <a:solidFill>
                              <a:schemeClr val="tx2"/>
                            </a:solidFill>
                            <a:latin typeface="Cambria Math" panose="02040503050406030204" pitchFamily="18" charset="0"/>
                          </a:rPr>
                        </m:ctrlPr>
                      </m:fPr>
                      <m:num>
                        <m:r>
                          <a:rPr lang="en-US" sz="1600" b="0" i="1" smtClean="0">
                            <a:solidFill>
                              <a:schemeClr val="tx2"/>
                            </a:solidFill>
                            <a:latin typeface="Cambria Math" panose="02040503050406030204" pitchFamily="18" charset="0"/>
                          </a:rPr>
                          <m:t>𝑠</m:t>
                        </m:r>
                      </m:num>
                      <m:den>
                        <m:acc>
                          <m:accPr>
                            <m:chr m:val="̅"/>
                            <m:ctrlPr>
                              <a:rPr lang="en-US" sz="1600" b="0" i="1" smtClean="0">
                                <a:solidFill>
                                  <a:schemeClr val="tx2"/>
                                </a:solidFill>
                                <a:latin typeface="Cambria Math" panose="02040503050406030204" pitchFamily="18" charset="0"/>
                              </a:rPr>
                            </m:ctrlPr>
                          </m:accPr>
                          <m:e>
                            <m:r>
                              <a:rPr lang="en-US" sz="1600" b="0" i="1" smtClean="0">
                                <a:solidFill>
                                  <a:schemeClr val="tx2"/>
                                </a:solidFill>
                                <a:latin typeface="Cambria Math" panose="02040503050406030204" pitchFamily="18" charset="0"/>
                              </a:rPr>
                              <m:t>𝑥</m:t>
                            </m:r>
                          </m:e>
                        </m:acc>
                      </m:den>
                    </m:f>
                  </m:oMath>
                </a14:m>
                <a:endParaRPr lang="en-US" sz="1600" b="0" dirty="0">
                  <a:solidFill>
                    <a:schemeClr val="tx2"/>
                  </a:solidFill>
                </a:endParaRPr>
              </a:p>
              <a:p>
                <a:pPr lvl="1"/>
                <a:r>
                  <a:rPr lang="en-US" dirty="0"/>
                  <a:t>Can choose alternate shape if desired</a:t>
                </a:r>
                <a:endParaRPr lang="en-US" b="0" dirty="0">
                  <a:solidFill>
                    <a:schemeClr val="tx2"/>
                  </a:solidFill>
                </a:endParaRPr>
              </a:p>
            </p:txBody>
          </p:sp>
        </mc:Choice>
        <mc:Fallback xmlns="">
          <p:sp>
            <p:nvSpPr>
              <p:cNvPr id="4" name="Content Placeholder 3">
                <a:extLst>
                  <a:ext uri="{FF2B5EF4-FFF2-40B4-BE49-F238E27FC236}">
                    <a16:creationId xmlns:a16="http://schemas.microsoft.com/office/drawing/2014/main" id="{BD78023E-4FD8-3CCC-BBEF-4FB2A7B0CD43}"/>
                  </a:ext>
                </a:extLst>
              </p:cNvPr>
              <p:cNvSpPr>
                <a:spLocks noGrp="1" noRot="1" noChangeAspect="1" noMove="1" noResize="1" noEditPoints="1" noAdjustHandles="1" noChangeArrowheads="1" noChangeShapeType="1" noTextEdit="1"/>
              </p:cNvSpPr>
              <p:nvPr>
                <p:ph sz="quarter" idx="16"/>
              </p:nvPr>
            </p:nvSpPr>
            <p:spPr>
              <a:blipFill>
                <a:blip r:embed="rId3"/>
                <a:stretch>
                  <a:fillRect l="-886" t="-989"/>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B432A812-A235-AA8C-9A1F-6CA528A90FFC}"/>
              </a:ext>
            </a:extLst>
          </p:cNvPr>
          <p:cNvSpPr>
            <a:spLocks noGrp="1"/>
          </p:cNvSpPr>
          <p:nvPr>
            <p:ph sz="quarter" idx="17"/>
          </p:nvPr>
        </p:nvSpPr>
        <p:spPr/>
        <p:txBody>
          <a:bodyPr/>
          <a:lstStyle/>
          <a:p>
            <a:pPr marL="0" indent="0">
              <a:buNone/>
            </a:pPr>
            <a:r>
              <a:rPr lang="en-US" b="1" dirty="0"/>
              <a:t>Fleet Structure</a:t>
            </a:r>
          </a:p>
          <a:p>
            <a:r>
              <a:rPr lang="en-US" dirty="0"/>
              <a:t>Fleets are made up of random group-to-group behavior—graph is subscale ring burst tests</a:t>
            </a:r>
          </a:p>
        </p:txBody>
      </p:sp>
      <p:grpSp>
        <p:nvGrpSpPr>
          <p:cNvPr id="8" name="Group 7">
            <a:extLst>
              <a:ext uri="{FF2B5EF4-FFF2-40B4-BE49-F238E27FC236}">
                <a16:creationId xmlns:a16="http://schemas.microsoft.com/office/drawing/2014/main" id="{90326E69-B8EB-0CA0-918A-E56B9D10CD36}"/>
              </a:ext>
            </a:extLst>
          </p:cNvPr>
          <p:cNvGrpSpPr/>
          <p:nvPr/>
        </p:nvGrpSpPr>
        <p:grpSpPr>
          <a:xfrm>
            <a:off x="6049599" y="2374504"/>
            <a:ext cx="5912948" cy="3934017"/>
            <a:chOff x="6049599" y="2374504"/>
            <a:chExt cx="5912948" cy="3934017"/>
          </a:xfrm>
        </p:grpSpPr>
        <p:pic>
          <p:nvPicPr>
            <p:cNvPr id="6" name="Picture 5">
              <a:extLst>
                <a:ext uri="{FF2B5EF4-FFF2-40B4-BE49-F238E27FC236}">
                  <a16:creationId xmlns:a16="http://schemas.microsoft.com/office/drawing/2014/main" id="{02A0E880-DA98-B93B-BDC1-B5D12E9CBC84}"/>
                </a:ext>
              </a:extLst>
            </p:cNvPr>
            <p:cNvPicPr>
              <a:picLocks noChangeAspect="1"/>
            </p:cNvPicPr>
            <p:nvPr/>
          </p:nvPicPr>
          <p:blipFill>
            <a:blip r:embed="rId4"/>
            <a:stretch>
              <a:fillRect/>
            </a:stretch>
          </p:blipFill>
          <p:spPr>
            <a:xfrm>
              <a:off x="6049599" y="2374504"/>
              <a:ext cx="5912948" cy="3934017"/>
            </a:xfrm>
            <a:prstGeom prst="rect">
              <a:avLst/>
            </a:prstGeom>
          </p:spPr>
        </p:pic>
        <p:sp>
          <p:nvSpPr>
            <p:cNvPr id="7" name="TextBox 6">
              <a:extLst>
                <a:ext uri="{FF2B5EF4-FFF2-40B4-BE49-F238E27FC236}">
                  <a16:creationId xmlns:a16="http://schemas.microsoft.com/office/drawing/2014/main" id="{40469A94-584D-4FE7-42D9-ABC94829717F}"/>
                </a:ext>
              </a:extLst>
            </p:cNvPr>
            <p:cNvSpPr txBox="1"/>
            <p:nvPr/>
          </p:nvSpPr>
          <p:spPr>
            <a:xfrm>
              <a:off x="8061820" y="5828126"/>
              <a:ext cx="2223083" cy="307777"/>
            </a:xfrm>
            <a:prstGeom prst="rect">
              <a:avLst/>
            </a:prstGeom>
            <a:noFill/>
          </p:spPr>
          <p:txBody>
            <a:bodyPr wrap="square" rtlCol="0">
              <a:spAutoFit/>
            </a:bodyPr>
            <a:lstStyle/>
            <a:p>
              <a:pPr algn="ctr"/>
              <a:r>
                <a:rPr lang="en-US" sz="1400" b="1" dirty="0">
                  <a:solidFill>
                    <a:schemeClr val="tx2"/>
                  </a:solidFill>
                </a:rPr>
                <a:t>NOTIONAL DATA</a:t>
              </a:r>
            </a:p>
          </p:txBody>
        </p:sp>
      </p:grpSp>
      <p:sp>
        <p:nvSpPr>
          <p:cNvPr id="10" name="TextBox 9">
            <a:extLst>
              <a:ext uri="{FF2B5EF4-FFF2-40B4-BE49-F238E27FC236}">
                <a16:creationId xmlns:a16="http://schemas.microsoft.com/office/drawing/2014/main" id="{CA3DBB09-6193-FA46-AB58-BA3CF69F87FA}"/>
              </a:ext>
            </a:extLst>
          </p:cNvPr>
          <p:cNvSpPr txBox="1"/>
          <p:nvPr/>
        </p:nvSpPr>
        <p:spPr>
          <a:xfrm>
            <a:off x="2806528" y="6671606"/>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379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5CA63D-AAD1-A62A-076F-1E375A5E6169}"/>
              </a:ext>
            </a:extLst>
          </p:cNvPr>
          <p:cNvPicPr>
            <a:picLocks noChangeAspect="1"/>
          </p:cNvPicPr>
          <p:nvPr/>
        </p:nvPicPr>
        <p:blipFill>
          <a:blip r:embed="rId2"/>
          <a:stretch>
            <a:fillRect/>
          </a:stretch>
        </p:blipFill>
        <p:spPr>
          <a:xfrm>
            <a:off x="90862" y="2643569"/>
            <a:ext cx="5912948" cy="3934017"/>
          </a:xfrm>
          <a:prstGeom prst="rect">
            <a:avLst/>
          </a:prstGeom>
        </p:spPr>
      </p:pic>
      <p:sp>
        <p:nvSpPr>
          <p:cNvPr id="2" name="Title 1">
            <a:extLst>
              <a:ext uri="{FF2B5EF4-FFF2-40B4-BE49-F238E27FC236}">
                <a16:creationId xmlns:a16="http://schemas.microsoft.com/office/drawing/2014/main" id="{DC34105C-7F20-981E-4CE7-94F45FD73339}"/>
              </a:ext>
            </a:extLst>
          </p:cNvPr>
          <p:cNvSpPr>
            <a:spLocks noGrp="1"/>
          </p:cNvSpPr>
          <p:nvPr>
            <p:ph type="title"/>
          </p:nvPr>
        </p:nvSpPr>
        <p:spPr/>
        <p:txBody>
          <a:bodyPr/>
          <a:lstStyle/>
          <a:p>
            <a:r>
              <a:rPr lang="en-US" dirty="0"/>
              <a:t>Reliability Assurance Testing (Weibull Model)</a:t>
            </a:r>
            <a:br>
              <a:rPr lang="en-US" dirty="0"/>
            </a:br>
            <a:r>
              <a:rPr lang="en-US" dirty="0"/>
              <a:t>Textbook Approach – Simple NDT</a:t>
            </a:r>
          </a:p>
        </p:txBody>
      </p:sp>
      <p:sp>
        <p:nvSpPr>
          <p:cNvPr id="4" name="Slide Number Placeholder 3">
            <a:extLst>
              <a:ext uri="{FF2B5EF4-FFF2-40B4-BE49-F238E27FC236}">
                <a16:creationId xmlns:a16="http://schemas.microsoft.com/office/drawing/2014/main" id="{53ADC6BA-5759-E0F8-4F29-F0DBC06E4C45}"/>
              </a:ext>
            </a:extLst>
          </p:cNvPr>
          <p:cNvSpPr>
            <a:spLocks noGrp="1"/>
          </p:cNvSpPr>
          <p:nvPr>
            <p:ph type="sldNum" sz="quarter" idx="15"/>
          </p:nvPr>
        </p:nvSpPr>
        <p:spPr/>
        <p:txBody>
          <a:bodyPr/>
          <a:lstStyle/>
          <a:p>
            <a:fld id="{32A2F39E-E4DB-494E-AB40-38356C65078C}" type="slidenum">
              <a:rPr lang="en-US" smtClean="0"/>
              <a:pPr/>
              <a:t>6</a:t>
            </a:fld>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990747E-19C0-158B-FDB6-C8CA966E3402}"/>
                  </a:ext>
                </a:extLst>
              </p:cNvPr>
              <p:cNvSpPr>
                <a:spLocks noGrp="1"/>
              </p:cNvSpPr>
              <p:nvPr>
                <p:ph sz="quarter" idx="16"/>
              </p:nvPr>
            </p:nvSpPr>
            <p:spPr>
              <a:xfrm>
                <a:off x="453318" y="1273324"/>
                <a:ext cx="6062484" cy="4930627"/>
              </a:xfrm>
            </p:spPr>
            <p:txBody>
              <a:bodyPr/>
              <a:lstStyle/>
              <a:p>
                <a:pPr marL="0" indent="0">
                  <a:buNone/>
                </a:pPr>
                <a:r>
                  <a:rPr lang="en-US" dirty="0"/>
                  <a:t>Model (Information Delivery from Data to Method)</a:t>
                </a:r>
              </a:p>
              <a:p>
                <a:r>
                  <a:rPr lang="en-US" sz="1600" dirty="0"/>
                  <a:t>Bayesian Hierarchical Weibull Model: sub-scale data, fleet structure, w/ conservative scaling factor</a:t>
                </a:r>
              </a:p>
              <a:p>
                <a:r>
                  <a:rPr lang="en-US" sz="1600" i="1" dirty="0">
                    <a:solidFill>
                      <a:schemeClr val="tx2"/>
                    </a:solidFill>
                  </a:rPr>
                  <a:t>N</a:t>
                </a:r>
                <a:r>
                  <a:rPr lang="en-US" sz="1600" dirty="0">
                    <a:solidFill>
                      <a:schemeClr val="tx2"/>
                    </a:solidFill>
                  </a:rPr>
                  <a:t> posterior </a:t>
                </a:r>
                <a:r>
                  <a:rPr lang="en-US" sz="1600" dirty="0"/>
                  <a:t>d</a:t>
                </a:r>
                <a:r>
                  <a:rPr lang="en-US" sz="1600" dirty="0">
                    <a:solidFill>
                      <a:schemeClr val="tx2"/>
                    </a:solidFill>
                  </a:rPr>
                  <a:t>istribution </a:t>
                </a:r>
                <a:r>
                  <a:rPr lang="en-US" sz="1600" dirty="0"/>
                  <a:t>d</a:t>
                </a:r>
                <a:r>
                  <a:rPr lang="en-US" sz="1600" dirty="0">
                    <a:solidFill>
                      <a:schemeClr val="tx2"/>
                    </a:solidFill>
                  </a:rPr>
                  <a:t>raws</a:t>
                </a:r>
                <a14:m>
                  <m:oMath xmlns:m="http://schemas.openxmlformats.org/officeDocument/2006/math">
                    <m:r>
                      <a:rPr lang="en-US" sz="1600">
                        <a:solidFill>
                          <a:schemeClr val="tx2"/>
                        </a:solidFill>
                        <a:latin typeface="Cambria Math" panose="02040503050406030204" pitchFamily="18" charset="0"/>
                      </a:rPr>
                      <m:t> </m:t>
                    </m:r>
                    <m:d>
                      <m:dPr>
                        <m:begChr m:val="["/>
                        <m:endChr m:val="]"/>
                        <m:ctrlPr>
                          <a:rPr lang="en-US" sz="1600" i="1">
                            <a:solidFill>
                              <a:schemeClr val="tx2"/>
                            </a:solidFill>
                            <a:latin typeface="Cambria Math" panose="02040503050406030204" pitchFamily="18" charset="0"/>
                          </a:rPr>
                        </m:ctrlPr>
                      </m:dPr>
                      <m:e>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𝜂</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r>
                          <a:rPr lang="en-US" sz="1600" i="1">
                            <a:solidFill>
                              <a:schemeClr val="tx2"/>
                            </a:solidFill>
                            <a:latin typeface="Cambria Math" panose="02040503050406030204" pitchFamily="18" charset="0"/>
                          </a:rPr>
                          <m:t>,</m:t>
                        </m:r>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𝛽</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e>
                    </m:d>
                  </m:oMath>
                </a14:m>
                <a:endParaRPr lang="en-US" sz="1600" dirty="0"/>
              </a:p>
              <a:p>
                <a:endParaRPr lang="en-US" dirty="0"/>
              </a:p>
            </p:txBody>
          </p:sp>
        </mc:Choice>
        <mc:Fallback xmlns="">
          <p:sp>
            <p:nvSpPr>
              <p:cNvPr id="5" name="Content Placeholder 4">
                <a:extLst>
                  <a:ext uri="{FF2B5EF4-FFF2-40B4-BE49-F238E27FC236}">
                    <a16:creationId xmlns:a16="http://schemas.microsoft.com/office/drawing/2014/main" id="{6990747E-19C0-158B-FDB6-C8CA966E3402}"/>
                  </a:ext>
                </a:extLst>
              </p:cNvPr>
              <p:cNvSpPr>
                <a:spLocks noGrp="1" noRot="1" noChangeAspect="1" noMove="1" noResize="1" noEditPoints="1" noAdjustHandles="1" noChangeArrowheads="1" noChangeShapeType="1" noTextEdit="1"/>
              </p:cNvSpPr>
              <p:nvPr>
                <p:ph sz="quarter" idx="16"/>
              </p:nvPr>
            </p:nvSpPr>
            <p:spPr>
              <a:xfrm>
                <a:off x="453318" y="1273324"/>
                <a:ext cx="6062484" cy="4930627"/>
              </a:xfrm>
              <a:blipFill>
                <a:blip r:embed="rId3"/>
                <a:stretch>
                  <a:fillRect l="-804" t="-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F578185-379F-DCF8-229C-8CBCF9406E2E}"/>
                  </a:ext>
                </a:extLst>
              </p:cNvPr>
              <p:cNvSpPr txBox="1">
                <a:spLocks noGrp="1"/>
              </p:cNvSpPr>
              <p:nvPr>
                <p:ph sz="quarter" idx="17"/>
              </p:nvPr>
            </p:nvSpPr>
            <p:spPr>
              <a:xfrm>
                <a:off x="6230057" y="1285733"/>
                <a:ext cx="5505450" cy="1308628"/>
              </a:xfrm>
              <a:prstGeom prst="rect">
                <a:avLst/>
              </a:prstGeom>
              <a:noFill/>
            </p:spPr>
            <p:txBody>
              <a:bodyPr wrap="square">
                <a:spAutoFit/>
              </a:bodyPr>
              <a:lstStyle/>
              <a:p>
                <a:pPr marL="0" indent="0">
                  <a:buNone/>
                </a:pPr>
                <a:r>
                  <a:rPr lang="en-US" dirty="0">
                    <a:solidFill>
                      <a:schemeClr val="tx2"/>
                    </a:solidFill>
                  </a:rPr>
                  <a:t>Assurance Probability Equation</a:t>
                </a:r>
              </a:p>
              <a:p>
                <a14:m>
                  <m:oMath xmlns:m="http://schemas.openxmlformats.org/officeDocument/2006/math">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ea typeface="Calibri" panose="020F0502020204030204" pitchFamily="34" charset="0"/>
                            <a:cs typeface="Times New Roman" panose="02020603050405020304" pitchFamily="18" charset="0"/>
                          </a:rPr>
                          <m:t>Pr</m:t>
                        </m:r>
                      </m:fName>
                      <m:e>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&gt;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𝑠</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𝑟</m:t>
                                </m:r>
                              </m:sub>
                            </m:s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𝑇𝑖𝑃</m:t>
                            </m:r>
                          </m:e>
                        </m:d>
                      </m:e>
                    </m:func>
                    <m:r>
                      <a:rPr lang="en-US" sz="1600">
                        <a:solidFill>
                          <a:schemeClr val="tx2"/>
                        </a:solidFill>
                        <a:latin typeface="Cambria Math" panose="02040503050406030204" pitchFamily="18" charset="0"/>
                      </a:rPr>
                      <m:t>≈</m:t>
                    </m:r>
                    <m:f>
                      <m:fPr>
                        <m:ctrlPr>
                          <a:rPr lang="en-US" sz="1600" i="1">
                            <a:solidFill>
                              <a:schemeClr val="tx2"/>
                            </a:solidFill>
                            <a:latin typeface="Cambria Math" panose="02040503050406030204" pitchFamily="18" charset="0"/>
                          </a:rPr>
                        </m:ctrlPr>
                      </m:fPr>
                      <m:num>
                        <m:nary>
                          <m:naryPr>
                            <m:chr m:val="∑"/>
                            <m:limLoc m:val="undOvr"/>
                            <m:ctrlPr>
                              <a:rPr lang="en-US" sz="1600" i="1">
                                <a:solidFill>
                                  <a:schemeClr val="tx2"/>
                                </a:solidFill>
                                <a:latin typeface="Cambria Math" panose="02040503050406030204" pitchFamily="18" charset="0"/>
                              </a:rPr>
                            </m:ctrlPr>
                          </m:naryPr>
                          <m:sub>
                            <m:r>
                              <a:rPr lang="en-US" sz="1600" i="1">
                                <a:solidFill>
                                  <a:schemeClr val="tx2"/>
                                </a:solidFill>
                                <a:latin typeface="Cambria Math" panose="02040503050406030204" pitchFamily="18" charset="0"/>
                              </a:rPr>
                              <m:t>𝑗</m:t>
                            </m:r>
                            <m:r>
                              <a:rPr lang="en-US" sz="1600">
                                <a:solidFill>
                                  <a:schemeClr val="tx2"/>
                                </a:solidFill>
                                <a:latin typeface="Cambria Math" panose="02040503050406030204" pitchFamily="18" charset="0"/>
                              </a:rPr>
                              <m:t>=1</m:t>
                            </m:r>
                          </m:sub>
                          <m:sup>
                            <m:r>
                              <a:rPr lang="en-US" sz="1600" i="1">
                                <a:solidFill>
                                  <a:schemeClr val="tx2"/>
                                </a:solidFill>
                                <a:latin typeface="Cambria Math" panose="02040503050406030204" pitchFamily="18" charset="0"/>
                              </a:rPr>
                              <m:t>𝑁</m:t>
                            </m:r>
                          </m:sup>
                          <m:e>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rPr>
                                  <m:t>exp</m:t>
                                </m:r>
                              </m:fName>
                              <m:e>
                                <m:d>
                                  <m:dPr>
                                    <m:begChr m:val="["/>
                                    <m:endChr m:val="]"/>
                                    <m:ctrlPr>
                                      <a:rPr lang="en-US" sz="1600" i="1">
                                        <a:solidFill>
                                          <a:schemeClr val="tx2"/>
                                        </a:solidFill>
                                        <a:latin typeface="Cambria Math" panose="02040503050406030204" pitchFamily="18" charset="0"/>
                                      </a:rPr>
                                    </m:ctrlPr>
                                  </m:dPr>
                                  <m:e>
                                    <m:r>
                                      <a:rPr lang="en-US" sz="1600">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𝑛</m:t>
                                    </m:r>
                                    <m:sSup>
                                      <m:sSupPr>
                                        <m:ctrlPr>
                                          <a:rPr lang="en-US" sz="1600" i="1">
                                            <a:solidFill>
                                              <a:schemeClr val="tx2"/>
                                            </a:solidFill>
                                            <a:latin typeface="Cambria Math" panose="02040503050406030204" pitchFamily="18" charset="0"/>
                                          </a:rPr>
                                        </m:ctrlPr>
                                      </m:sSupPr>
                                      <m:e>
                                        <m:d>
                                          <m:dPr>
                                            <m:ctrlPr>
                                              <a:rPr lang="en-US" sz="1600" i="1">
                                                <a:solidFill>
                                                  <a:schemeClr val="tx2"/>
                                                </a:solidFill>
                                                <a:latin typeface="Cambria Math" panose="02040503050406030204" pitchFamily="18" charset="0"/>
                                              </a:rPr>
                                            </m:ctrlPr>
                                          </m:dPr>
                                          <m:e>
                                            <m:f>
                                              <m:fPr>
                                                <m:ctrlPr>
                                                  <a:rPr lang="en-US" sz="1600" i="1">
                                                    <a:solidFill>
                                                      <a:schemeClr val="tx2"/>
                                                    </a:solidFill>
                                                    <a:latin typeface="Cambria Math" panose="02040503050406030204" pitchFamily="18" charset="0"/>
                                                  </a:rPr>
                                                </m:ctrlPr>
                                              </m:fPr>
                                              <m:num>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𝑠</m:t>
                                                    </m:r>
                                                  </m:e>
                                                  <m:sub>
                                                    <m:r>
                                                      <a:rPr lang="en-US" sz="1600">
                                                        <a:solidFill>
                                                          <a:schemeClr val="tx2"/>
                                                        </a:solidFill>
                                                        <a:latin typeface="Cambria Math" panose="02040503050406030204" pitchFamily="18" charset="0"/>
                                                      </a:rPr>
                                                      <m:t>0</m:t>
                                                    </m:r>
                                                  </m:sub>
                                                </m:sSub>
                                              </m:num>
                                              <m:den>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𝜂</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den>
                                            </m:f>
                                          </m:e>
                                        </m:d>
                                      </m:e>
                                      <m:sup>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𝛽</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sup>
                                    </m:sSup>
                                  </m:e>
                                </m:d>
                              </m:e>
                            </m:func>
                            <m:r>
                              <a:rPr lang="en-US" sz="1600" i="1">
                                <a:solidFill>
                                  <a:schemeClr val="tx2"/>
                                </a:solidFill>
                                <a:latin typeface="Cambria Math" panose="02040503050406030204" pitchFamily="18" charset="0"/>
                              </a:rPr>
                              <m:t>𝐼</m:t>
                            </m:r>
                            <m:d>
                              <m:dPr>
                                <m:ctrlPr>
                                  <a:rPr lang="en-US" sz="1600" i="1">
                                    <a:solidFill>
                                      <a:schemeClr val="tx2"/>
                                    </a:solidFill>
                                    <a:latin typeface="Cambria Math" panose="02040503050406030204" pitchFamily="18" charset="0"/>
                                  </a:rPr>
                                </m:ctrlPr>
                              </m:dPr>
                              <m:e>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𝜂</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r>
                                  <a:rPr lang="en-US" sz="1600">
                                    <a:solidFill>
                                      <a:schemeClr val="tx2"/>
                                    </a:solidFill>
                                    <a:latin typeface="Cambria Math" panose="02040503050406030204" pitchFamily="18" charset="0"/>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𝑠</m:t>
                                    </m:r>
                                  </m:e>
                                  <m:sub>
                                    <m:r>
                                      <a:rPr lang="en-US" sz="1600" i="1">
                                        <a:solidFill>
                                          <a:schemeClr val="tx2"/>
                                        </a:solidFill>
                                        <a:latin typeface="Cambria Math" panose="02040503050406030204" pitchFamily="18" charset="0"/>
                                      </a:rPr>
                                      <m:t>𝑟</m:t>
                                    </m:r>
                                  </m:sub>
                                </m:sSub>
                                <m:sSup>
                                  <m:sSupPr>
                                    <m:ctrlPr>
                                      <a:rPr lang="en-US" sz="1600" i="1">
                                        <a:solidFill>
                                          <a:schemeClr val="tx2"/>
                                        </a:solidFill>
                                        <a:latin typeface="Cambria Math" panose="02040503050406030204" pitchFamily="18" charset="0"/>
                                      </a:rPr>
                                    </m:ctrlPr>
                                  </m:sSupPr>
                                  <m:e>
                                    <m:d>
                                      <m:dPr>
                                        <m:begChr m:val="["/>
                                        <m:endChr m:val="]"/>
                                        <m:ctrlPr>
                                          <a:rPr lang="en-US" sz="1600" i="1">
                                            <a:solidFill>
                                              <a:schemeClr val="tx2"/>
                                            </a:solidFill>
                                            <a:latin typeface="Cambria Math" panose="02040503050406030204" pitchFamily="18" charset="0"/>
                                          </a:rPr>
                                        </m:ctrlPr>
                                      </m:dPr>
                                      <m:e>
                                        <m:r>
                                          <a:rPr lang="en-US" sz="1600">
                                            <a:solidFill>
                                              <a:schemeClr val="tx2"/>
                                            </a:solidFill>
                                            <a:latin typeface="Cambria Math" panose="02040503050406030204" pitchFamily="18" charset="0"/>
                                          </a:rPr>
                                          <m:t>−</m:t>
                                        </m:r>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rPr>
                                              <m:t>ln</m:t>
                                            </m:r>
                                          </m:fName>
                                          <m:e>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𝑅</m:t>
                                                </m:r>
                                              </m:e>
                                            </m:d>
                                          </m:e>
                                        </m:func>
                                      </m:e>
                                    </m:d>
                                  </m:e>
                                  <m:sup>
                                    <m:f>
                                      <m:fPr>
                                        <m:type m:val="lin"/>
                                        <m:ctrlPr>
                                          <a:rPr lang="en-US" sz="1600" i="1">
                                            <a:solidFill>
                                              <a:schemeClr val="tx2"/>
                                            </a:solidFill>
                                            <a:latin typeface="Cambria Math" panose="02040503050406030204" pitchFamily="18" charset="0"/>
                                          </a:rPr>
                                        </m:ctrlPr>
                                      </m:fPr>
                                      <m:num>
                                        <m:r>
                                          <a:rPr lang="en-US" sz="1600">
                                            <a:solidFill>
                                              <a:schemeClr val="tx2"/>
                                            </a:solidFill>
                                            <a:latin typeface="Cambria Math" panose="02040503050406030204" pitchFamily="18" charset="0"/>
                                          </a:rPr>
                                          <m:t>−1</m:t>
                                        </m:r>
                                      </m:num>
                                      <m:den>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𝛽</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den>
                                    </m:f>
                                  </m:sup>
                                </m:sSup>
                              </m:e>
                            </m:d>
                          </m:e>
                        </m:nary>
                      </m:num>
                      <m:den>
                        <m:nary>
                          <m:naryPr>
                            <m:chr m:val="∑"/>
                            <m:limLoc m:val="undOvr"/>
                            <m:ctrlPr>
                              <a:rPr lang="en-US" sz="1600" i="1">
                                <a:solidFill>
                                  <a:schemeClr val="tx2"/>
                                </a:solidFill>
                                <a:latin typeface="Cambria Math" panose="02040503050406030204" pitchFamily="18" charset="0"/>
                              </a:rPr>
                            </m:ctrlPr>
                          </m:naryPr>
                          <m:sub>
                            <m:r>
                              <a:rPr lang="en-US" sz="1600" i="1">
                                <a:solidFill>
                                  <a:schemeClr val="tx2"/>
                                </a:solidFill>
                                <a:latin typeface="Cambria Math" panose="02040503050406030204" pitchFamily="18" charset="0"/>
                              </a:rPr>
                              <m:t>𝑗</m:t>
                            </m:r>
                            <m:r>
                              <a:rPr lang="en-US" sz="1600">
                                <a:solidFill>
                                  <a:schemeClr val="tx2"/>
                                </a:solidFill>
                                <a:latin typeface="Cambria Math" panose="02040503050406030204" pitchFamily="18" charset="0"/>
                              </a:rPr>
                              <m:t>=1</m:t>
                            </m:r>
                          </m:sub>
                          <m:sup>
                            <m:r>
                              <a:rPr lang="en-US" sz="1600" i="1">
                                <a:solidFill>
                                  <a:schemeClr val="tx2"/>
                                </a:solidFill>
                                <a:latin typeface="Cambria Math" panose="02040503050406030204" pitchFamily="18" charset="0"/>
                              </a:rPr>
                              <m:t>𝑁</m:t>
                            </m:r>
                          </m:sup>
                          <m:e>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rPr>
                                  <m:t>exp</m:t>
                                </m:r>
                              </m:fName>
                              <m:e>
                                <m:d>
                                  <m:dPr>
                                    <m:begChr m:val="["/>
                                    <m:endChr m:val="]"/>
                                    <m:ctrlPr>
                                      <a:rPr lang="en-US" sz="1600" i="1">
                                        <a:solidFill>
                                          <a:schemeClr val="tx2"/>
                                        </a:solidFill>
                                        <a:latin typeface="Cambria Math" panose="02040503050406030204" pitchFamily="18" charset="0"/>
                                      </a:rPr>
                                    </m:ctrlPr>
                                  </m:dPr>
                                  <m:e>
                                    <m:r>
                                      <a:rPr lang="en-US" sz="1600">
                                        <a:solidFill>
                                          <a:schemeClr val="tx2"/>
                                        </a:solidFill>
                                        <a:latin typeface="Cambria Math" panose="02040503050406030204" pitchFamily="18" charset="0"/>
                                      </a:rPr>
                                      <m:t>−</m:t>
                                    </m:r>
                                    <m:r>
                                      <a:rPr lang="en-US" sz="1600" i="1">
                                        <a:solidFill>
                                          <a:schemeClr val="tx2"/>
                                        </a:solidFill>
                                        <a:latin typeface="Cambria Math" panose="02040503050406030204" pitchFamily="18" charset="0"/>
                                      </a:rPr>
                                      <m:t>𝑛</m:t>
                                    </m:r>
                                    <m:sSup>
                                      <m:sSupPr>
                                        <m:ctrlPr>
                                          <a:rPr lang="en-US" sz="1600" i="1">
                                            <a:solidFill>
                                              <a:schemeClr val="tx2"/>
                                            </a:solidFill>
                                            <a:latin typeface="Cambria Math" panose="02040503050406030204" pitchFamily="18" charset="0"/>
                                          </a:rPr>
                                        </m:ctrlPr>
                                      </m:sSupPr>
                                      <m:e>
                                        <m:d>
                                          <m:dPr>
                                            <m:ctrlPr>
                                              <a:rPr lang="en-US" sz="1600" i="1">
                                                <a:solidFill>
                                                  <a:schemeClr val="tx2"/>
                                                </a:solidFill>
                                                <a:latin typeface="Cambria Math" panose="02040503050406030204" pitchFamily="18" charset="0"/>
                                              </a:rPr>
                                            </m:ctrlPr>
                                          </m:dPr>
                                          <m:e>
                                            <m:f>
                                              <m:fPr>
                                                <m:ctrlPr>
                                                  <a:rPr lang="en-US" sz="1600" i="1">
                                                    <a:solidFill>
                                                      <a:schemeClr val="tx2"/>
                                                    </a:solidFill>
                                                    <a:latin typeface="Cambria Math" panose="02040503050406030204" pitchFamily="18" charset="0"/>
                                                  </a:rPr>
                                                </m:ctrlPr>
                                              </m:fPr>
                                              <m:num>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rPr>
                                                      <m:t>𝑠</m:t>
                                                    </m:r>
                                                  </m:e>
                                                  <m:sub>
                                                    <m:r>
                                                      <a:rPr lang="en-US" sz="1600">
                                                        <a:solidFill>
                                                          <a:schemeClr val="tx2"/>
                                                        </a:solidFill>
                                                        <a:latin typeface="Cambria Math" panose="02040503050406030204" pitchFamily="18" charset="0"/>
                                                      </a:rPr>
                                                      <m:t>0</m:t>
                                                    </m:r>
                                                  </m:sub>
                                                </m:sSub>
                                              </m:num>
                                              <m:den>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𝜂</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den>
                                            </m:f>
                                          </m:e>
                                        </m:d>
                                      </m:e>
                                      <m:sup>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rPr>
                                              <m:t>𝛽</m:t>
                                            </m:r>
                                          </m:e>
                                          <m:sup>
                                            <m:d>
                                              <m:dPr>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rPr>
                                                  <m:t>𝑗</m:t>
                                                </m:r>
                                              </m:e>
                                            </m:d>
                                          </m:sup>
                                        </m:sSup>
                                      </m:sup>
                                    </m:sSup>
                                  </m:e>
                                </m:d>
                              </m:e>
                            </m:func>
                          </m:e>
                        </m:nary>
                      </m:den>
                    </m:f>
                  </m:oMath>
                </a14:m>
                <a:endParaRPr lang="en-US" sz="1600" dirty="0">
                  <a:solidFill>
                    <a:schemeClr val="tx2"/>
                  </a:solidFill>
                </a:endParaRPr>
              </a:p>
            </p:txBody>
          </p:sp>
        </mc:Choice>
        <mc:Fallback xmlns="">
          <p:sp>
            <p:nvSpPr>
              <p:cNvPr id="7" name="Content Placeholder 6">
                <a:extLst>
                  <a:ext uri="{FF2B5EF4-FFF2-40B4-BE49-F238E27FC236}">
                    <a16:creationId xmlns:a16="http://schemas.microsoft.com/office/drawing/2014/main" id="{FF578185-379F-DCF8-229C-8CBCF9406E2E}"/>
                  </a:ext>
                </a:extLst>
              </p:cNvPr>
              <p:cNvSpPr txBox="1">
                <a:spLocks noGrp="1" noRot="1" noChangeAspect="1" noMove="1" noResize="1" noEditPoints="1" noAdjustHandles="1" noChangeArrowheads="1" noChangeShapeType="1" noTextEdit="1"/>
              </p:cNvSpPr>
              <p:nvPr>
                <p:ph sz="quarter" idx="17"/>
              </p:nvPr>
            </p:nvSpPr>
            <p:spPr>
              <a:xfrm>
                <a:off x="6230057" y="1285733"/>
                <a:ext cx="5505450" cy="1308628"/>
              </a:xfrm>
              <a:prstGeom prst="rect">
                <a:avLst/>
              </a:prstGeom>
              <a:blipFill>
                <a:blip r:embed="rId4"/>
                <a:stretch>
                  <a:fillRect l="-997" t="-372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4390B55-E5B6-7736-3F4F-A6C74B393347}"/>
              </a:ext>
            </a:extLst>
          </p:cNvPr>
          <p:cNvPicPr>
            <a:picLocks noChangeAspect="1"/>
          </p:cNvPicPr>
          <p:nvPr/>
        </p:nvPicPr>
        <p:blipFill>
          <a:blip r:embed="rId5"/>
          <a:stretch>
            <a:fillRect/>
          </a:stretch>
        </p:blipFill>
        <p:spPr>
          <a:xfrm>
            <a:off x="6094412" y="2643569"/>
            <a:ext cx="5831468" cy="3965422"/>
          </a:xfrm>
          <a:prstGeom prst="rect">
            <a:avLst/>
          </a:prstGeom>
        </p:spPr>
      </p:pic>
      <p:cxnSp>
        <p:nvCxnSpPr>
          <p:cNvPr id="11" name="Connector: Elbow 10">
            <a:extLst>
              <a:ext uri="{FF2B5EF4-FFF2-40B4-BE49-F238E27FC236}">
                <a16:creationId xmlns:a16="http://schemas.microsoft.com/office/drawing/2014/main" id="{70F184A4-1A97-1B62-9B56-7DEF12A0BBFD}"/>
              </a:ext>
            </a:extLst>
          </p:cNvPr>
          <p:cNvCxnSpPr/>
          <p:nvPr/>
        </p:nvCxnSpPr>
        <p:spPr>
          <a:xfrm flipV="1">
            <a:off x="4566585" y="2118221"/>
            <a:ext cx="1367405" cy="192946"/>
          </a:xfrm>
          <a:prstGeom prst="bentConnector3">
            <a:avLst>
              <a:gd name="adj1" fmla="val 74540"/>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0739A8-EEFD-81C8-DC49-4133CC8269FA}"/>
                  </a:ext>
                </a:extLst>
              </p:cNvPr>
              <p:cNvSpPr txBox="1"/>
              <p:nvPr/>
            </p:nvSpPr>
            <p:spPr>
              <a:xfrm>
                <a:off x="6719582" y="2858508"/>
                <a:ext cx="1786855" cy="1384995"/>
              </a:xfrm>
              <a:prstGeom prst="rect">
                <a:avLst/>
              </a:prstGeom>
              <a:solidFill>
                <a:schemeClr val="bg1"/>
              </a:solidFill>
              <a:ln w="25400">
                <a:solidFill>
                  <a:schemeClr val="tx2"/>
                </a:solidFill>
              </a:ln>
            </p:spPr>
            <p:txBody>
              <a:bodyPr wrap="square" rtlCol="0">
                <a:spAutoFit/>
              </a:bodyPr>
              <a:lstStyle/>
              <a:p>
                <a14:m>
                  <m:oMath xmlns:m="http://schemas.openxmlformats.org/officeDocument/2006/math">
                    <m:sSub>
                      <m:sSubPr>
                        <m:ctrlPr>
                          <a:rPr lang="en-US" sz="1200" i="1" smtClean="0">
                            <a:solidFill>
                              <a:schemeClr val="tx2"/>
                            </a:solidFill>
                            <a:latin typeface="Cambria Math" panose="02040503050406030204" pitchFamily="18" charset="0"/>
                          </a:rPr>
                        </m:ctrlPr>
                      </m:sSubPr>
                      <m:e>
                        <m:r>
                          <a:rPr lang="en-US" sz="1200" i="1">
                            <a:solidFill>
                              <a:schemeClr val="tx2"/>
                            </a:solidFill>
                            <a:latin typeface="Cambria Math" panose="02040503050406030204" pitchFamily="18" charset="0"/>
                          </a:rPr>
                          <m:t>𝑠</m:t>
                        </m:r>
                      </m:e>
                      <m:sub>
                        <m:r>
                          <a:rPr lang="en-US" sz="1200">
                            <a:solidFill>
                              <a:schemeClr val="tx2"/>
                            </a:solidFill>
                            <a:latin typeface="Cambria Math" panose="02040503050406030204" pitchFamily="18" charset="0"/>
                          </a:rPr>
                          <m:t>0</m:t>
                        </m:r>
                      </m:sub>
                    </m:sSub>
                  </m:oMath>
                </a14:m>
                <a:r>
                  <a:rPr lang="en-US" sz="1200" dirty="0">
                    <a:solidFill>
                      <a:schemeClr val="tx2"/>
                    </a:solidFill>
                  </a:rPr>
                  <a:t>: Test Level</a:t>
                </a:r>
              </a:p>
              <a:p>
                <a14:m>
                  <m:oMath xmlns:m="http://schemas.openxmlformats.org/officeDocument/2006/math">
                    <m:sSub>
                      <m:sSubPr>
                        <m:ctrlPr>
                          <a:rPr lang="en-US" sz="1200" i="1" smtClean="0">
                            <a:solidFill>
                              <a:schemeClr val="tx2"/>
                            </a:solidFill>
                            <a:latin typeface="Cambria Math" panose="02040503050406030204" pitchFamily="18" charset="0"/>
                          </a:rPr>
                        </m:ctrlPr>
                      </m:sSubPr>
                      <m:e>
                        <m:r>
                          <a:rPr lang="en-US" sz="12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𝑟</m:t>
                        </m:r>
                      </m:sub>
                    </m:sSub>
                  </m:oMath>
                </a14:m>
                <a:r>
                  <a:rPr lang="en-US" sz="1200" dirty="0">
                    <a:solidFill>
                      <a:schemeClr val="tx2"/>
                    </a:solidFill>
                  </a:rPr>
                  <a:t>: Requirement</a:t>
                </a:r>
              </a:p>
              <a:p>
                <a14:m>
                  <m:oMath xmlns:m="http://schemas.openxmlformats.org/officeDocument/2006/math">
                    <m:sSub>
                      <m:sSubPr>
                        <m:ctrlPr>
                          <a:rPr lang="en-US" sz="1200" i="1" smtClean="0">
                            <a:solidFill>
                              <a:schemeClr val="tx2"/>
                            </a:solidFill>
                            <a:latin typeface="Cambria Math" panose="02040503050406030204" pitchFamily="18" charset="0"/>
                          </a:rPr>
                        </m:ctrlPr>
                      </m:sSubPr>
                      <m:e>
                        <m:r>
                          <a:rPr lang="en-US" sz="12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2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𝑎</m:t>
                        </m:r>
                      </m:sub>
                    </m:sSub>
                  </m:oMath>
                </a14:m>
                <a:r>
                  <a:rPr lang="en-US" sz="1200" dirty="0">
                    <a:solidFill>
                      <a:schemeClr val="tx2"/>
                    </a:solidFill>
                  </a:rPr>
                  <a:t>: Actual Strength</a:t>
                </a:r>
              </a:p>
              <a:p>
                <a14:m>
                  <m:oMath xmlns:m="http://schemas.openxmlformats.org/officeDocument/2006/math">
                    <m:r>
                      <a:rPr lang="en-US" sz="1200" i="1" smtClean="0">
                        <a:solidFill>
                          <a:schemeClr val="tx2"/>
                        </a:solidFill>
                        <a:latin typeface="Cambria Math" panose="02040503050406030204" pitchFamily="18" charset="0"/>
                      </a:rPr>
                      <m:t>𝑅</m:t>
                    </m:r>
                  </m:oMath>
                </a14:m>
                <a:r>
                  <a:rPr lang="en-US" sz="1200" dirty="0">
                    <a:solidFill>
                      <a:schemeClr val="tx2"/>
                    </a:solidFill>
                  </a:rPr>
                  <a:t>: Reliability (0.99)</a:t>
                </a:r>
              </a:p>
              <a:p>
                <a14:m>
                  <m:oMath xmlns:m="http://schemas.openxmlformats.org/officeDocument/2006/math">
                    <m:r>
                      <a:rPr lang="en-US" sz="1200" i="1" smtClean="0">
                        <a:solidFill>
                          <a:schemeClr val="tx2"/>
                        </a:solidFill>
                        <a:latin typeface="Cambria Math" panose="02040503050406030204" pitchFamily="18" charset="0"/>
                      </a:rPr>
                      <m:t>𝑛</m:t>
                    </m:r>
                  </m:oMath>
                </a14:m>
                <a:r>
                  <a:rPr lang="en-US" sz="1200" dirty="0">
                    <a:solidFill>
                      <a:schemeClr val="tx2"/>
                    </a:solidFill>
                  </a:rPr>
                  <a:t>: # Test Articles (n = 2)</a:t>
                </a:r>
              </a:p>
              <a:p>
                <a14:m>
                  <m:oMath xmlns:m="http://schemas.openxmlformats.org/officeDocument/2006/math">
                    <m:r>
                      <a:rPr lang="en-US" sz="1200" i="1" smtClean="0">
                        <a:solidFill>
                          <a:schemeClr val="tx2"/>
                        </a:solidFill>
                        <a:latin typeface="Cambria Math" panose="02040503050406030204" pitchFamily="18" charset="0"/>
                      </a:rPr>
                      <m:t>𝑁</m:t>
                    </m:r>
                  </m:oMath>
                </a14:m>
                <a:r>
                  <a:rPr lang="en-US" sz="1200" dirty="0">
                    <a:solidFill>
                      <a:schemeClr val="tx2"/>
                    </a:solidFill>
                  </a:rPr>
                  <a:t>: # Posterior Draws</a:t>
                </a:r>
              </a:p>
              <a:p>
                <a14:m>
                  <m:oMath xmlns:m="http://schemas.openxmlformats.org/officeDocument/2006/math">
                    <m:r>
                      <a:rPr lang="en-US" sz="1200" i="1" smtClean="0">
                        <a:solidFill>
                          <a:schemeClr val="tx2"/>
                        </a:solidFill>
                        <a:latin typeface="Cambria Math" panose="02040503050406030204" pitchFamily="18" charset="0"/>
                        <a:ea typeface="Calibri" panose="020F0502020204030204" pitchFamily="34" charset="0"/>
                        <a:cs typeface="Times New Roman" panose="02020603050405020304" pitchFamily="18" charset="0"/>
                      </a:rPr>
                      <m:t>𝑇𝑖𝑃</m:t>
                    </m:r>
                  </m:oMath>
                </a14:m>
                <a:r>
                  <a:rPr lang="en-US" sz="1200" dirty="0">
                    <a:solidFill>
                      <a:schemeClr val="tx2"/>
                    </a:solidFill>
                  </a:rPr>
                  <a:t>: Test is Passed</a:t>
                </a:r>
              </a:p>
            </p:txBody>
          </p:sp>
        </mc:Choice>
        <mc:Fallback xmlns="">
          <p:sp>
            <p:nvSpPr>
              <p:cNvPr id="13" name="TextBox 12">
                <a:extLst>
                  <a:ext uri="{FF2B5EF4-FFF2-40B4-BE49-F238E27FC236}">
                    <a16:creationId xmlns:a16="http://schemas.microsoft.com/office/drawing/2014/main" id="{370739A8-EEFD-81C8-DC49-4133CC8269FA}"/>
                  </a:ext>
                </a:extLst>
              </p:cNvPr>
              <p:cNvSpPr txBox="1">
                <a:spLocks noRot="1" noChangeAspect="1" noMove="1" noResize="1" noEditPoints="1" noAdjustHandles="1" noChangeArrowheads="1" noChangeShapeType="1" noTextEdit="1"/>
              </p:cNvSpPr>
              <p:nvPr/>
            </p:nvSpPr>
            <p:spPr>
              <a:xfrm>
                <a:off x="6719582" y="2858508"/>
                <a:ext cx="1786855" cy="1384995"/>
              </a:xfrm>
              <a:prstGeom prst="rect">
                <a:avLst/>
              </a:prstGeom>
              <a:blipFill>
                <a:blip r:embed="rId6"/>
                <a:stretch>
                  <a:fillRect b="-1299"/>
                </a:stretch>
              </a:blipFill>
              <a:ln w="25400">
                <a:solidFill>
                  <a:schemeClr val="tx2"/>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880C5296-74F8-26C0-FB0D-DD7BEED55EC3}"/>
              </a:ext>
            </a:extLst>
          </p:cNvPr>
          <p:cNvSpPr txBox="1"/>
          <p:nvPr/>
        </p:nvSpPr>
        <p:spPr>
          <a:xfrm>
            <a:off x="2017888" y="6132103"/>
            <a:ext cx="2223083" cy="307777"/>
          </a:xfrm>
          <a:prstGeom prst="rect">
            <a:avLst/>
          </a:prstGeom>
          <a:noFill/>
        </p:spPr>
        <p:txBody>
          <a:bodyPr wrap="square" rtlCol="0">
            <a:spAutoFit/>
          </a:bodyPr>
          <a:lstStyle/>
          <a:p>
            <a:pPr algn="ctr"/>
            <a:r>
              <a:rPr lang="en-US" sz="1400" b="1" dirty="0">
                <a:solidFill>
                  <a:schemeClr val="tx2"/>
                </a:solidFill>
              </a:rPr>
              <a:t>NOTIONAL DATA</a:t>
            </a:r>
          </a:p>
        </p:txBody>
      </p:sp>
      <p:sp>
        <p:nvSpPr>
          <p:cNvPr id="3" name="Explosion: 8 Points 2">
            <a:extLst>
              <a:ext uri="{FF2B5EF4-FFF2-40B4-BE49-F238E27FC236}">
                <a16:creationId xmlns:a16="http://schemas.microsoft.com/office/drawing/2014/main" id="{C156F293-C09D-F37D-AD7F-72DD2A0F92CD}"/>
              </a:ext>
            </a:extLst>
          </p:cNvPr>
          <p:cNvSpPr/>
          <p:nvPr/>
        </p:nvSpPr>
        <p:spPr>
          <a:xfrm rot="10800000">
            <a:off x="8693462" y="5944326"/>
            <a:ext cx="185342" cy="248590"/>
          </a:xfrm>
          <a:prstGeom prst="irregularSeal1">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cxnSp>
        <p:nvCxnSpPr>
          <p:cNvPr id="6" name="Straight Arrow Connector 5">
            <a:extLst>
              <a:ext uri="{FF2B5EF4-FFF2-40B4-BE49-F238E27FC236}">
                <a16:creationId xmlns:a16="http://schemas.microsoft.com/office/drawing/2014/main" id="{F9520D50-E80D-7382-20FF-093BEB26A80E}"/>
              </a:ext>
            </a:extLst>
          </p:cNvPr>
          <p:cNvCxnSpPr>
            <a:cxnSpLocks/>
            <a:stCxn id="16" idx="1"/>
            <a:endCxn id="3" idx="2"/>
          </p:cNvCxnSpPr>
          <p:nvPr/>
        </p:nvCxnSpPr>
        <p:spPr>
          <a:xfrm flipH="1">
            <a:off x="8805997" y="5580230"/>
            <a:ext cx="539338" cy="364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C0DA49-9AAD-2AFF-EF0D-75673F1700D3}"/>
              </a:ext>
            </a:extLst>
          </p:cNvPr>
          <p:cNvSpPr txBox="1"/>
          <p:nvPr/>
        </p:nvSpPr>
        <p:spPr>
          <a:xfrm>
            <a:off x="9345335" y="5318620"/>
            <a:ext cx="1803633" cy="523220"/>
          </a:xfrm>
          <a:prstGeom prst="rect">
            <a:avLst/>
          </a:prstGeom>
          <a:solidFill>
            <a:schemeClr val="bg1"/>
          </a:solidFill>
          <a:ln w="25400">
            <a:solidFill>
              <a:srgbClr val="FF0000"/>
            </a:solidFill>
          </a:ln>
        </p:spPr>
        <p:txBody>
          <a:bodyPr wrap="square" rtlCol="0">
            <a:spAutoFit/>
          </a:bodyPr>
          <a:lstStyle/>
          <a:p>
            <a:pPr algn="ctr"/>
            <a:r>
              <a:rPr lang="en-US" sz="1400" dirty="0">
                <a:solidFill>
                  <a:schemeClr val="tx2"/>
                </a:solidFill>
              </a:rPr>
              <a:t>What if it bursts in competing material?</a:t>
            </a:r>
          </a:p>
        </p:txBody>
      </p:sp>
      <p:sp>
        <p:nvSpPr>
          <p:cNvPr id="18" name="TextBox 17">
            <a:extLst>
              <a:ext uri="{FF2B5EF4-FFF2-40B4-BE49-F238E27FC236}">
                <a16:creationId xmlns:a16="http://schemas.microsoft.com/office/drawing/2014/main" id="{B34404A6-F95D-26B0-C59E-E757D7FB3B78}"/>
              </a:ext>
            </a:extLst>
          </p:cNvPr>
          <p:cNvSpPr txBox="1"/>
          <p:nvPr/>
        </p:nvSpPr>
        <p:spPr>
          <a:xfrm>
            <a:off x="9387281" y="3429000"/>
            <a:ext cx="1719743" cy="1077218"/>
          </a:xfrm>
          <a:prstGeom prst="rect">
            <a:avLst/>
          </a:prstGeom>
          <a:solidFill>
            <a:schemeClr val="bg1"/>
          </a:solidFill>
          <a:ln w="25400">
            <a:solidFill>
              <a:srgbClr val="00B050"/>
            </a:solidFill>
          </a:ln>
        </p:spPr>
        <p:txBody>
          <a:bodyPr wrap="square" rtlCol="0">
            <a:spAutoFit/>
          </a:bodyPr>
          <a:lstStyle/>
          <a:p>
            <a:r>
              <a:rPr lang="en-US" sz="1600" dirty="0">
                <a:solidFill>
                  <a:schemeClr val="tx2"/>
                </a:solidFill>
              </a:rPr>
              <a:t>Need n = 2 test articles to test above min test level.</a:t>
            </a:r>
          </a:p>
        </p:txBody>
      </p:sp>
      <p:sp>
        <p:nvSpPr>
          <p:cNvPr id="12" name="TextBox 11">
            <a:extLst>
              <a:ext uri="{FF2B5EF4-FFF2-40B4-BE49-F238E27FC236}">
                <a16:creationId xmlns:a16="http://schemas.microsoft.com/office/drawing/2014/main" id="{F537EC5E-9D80-38F6-270C-C14A478CE62D}"/>
              </a:ext>
            </a:extLst>
          </p:cNvPr>
          <p:cNvSpPr txBox="1"/>
          <p:nvPr/>
        </p:nvSpPr>
        <p:spPr>
          <a:xfrm>
            <a:off x="2783834" y="6691631"/>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4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9ABAFE0-C7BB-9980-6D4B-A19E3E00880A}"/>
              </a:ext>
            </a:extLst>
          </p:cNvPr>
          <p:cNvPicPr>
            <a:picLocks noChangeAspect="1"/>
          </p:cNvPicPr>
          <p:nvPr/>
        </p:nvPicPr>
        <p:blipFill>
          <a:blip r:embed="rId2"/>
          <a:stretch>
            <a:fillRect/>
          </a:stretch>
        </p:blipFill>
        <p:spPr>
          <a:xfrm>
            <a:off x="6234140" y="2642616"/>
            <a:ext cx="5835989" cy="3968496"/>
          </a:xfrm>
          <a:prstGeom prst="rect">
            <a:avLst/>
          </a:prstGeom>
        </p:spPr>
      </p:pic>
      <p:sp>
        <p:nvSpPr>
          <p:cNvPr id="2" name="Title 1">
            <a:extLst>
              <a:ext uri="{FF2B5EF4-FFF2-40B4-BE49-F238E27FC236}">
                <a16:creationId xmlns:a16="http://schemas.microsoft.com/office/drawing/2014/main" id="{DC34105C-7F20-981E-4CE7-94F45FD73339}"/>
              </a:ext>
            </a:extLst>
          </p:cNvPr>
          <p:cNvSpPr>
            <a:spLocks noGrp="1"/>
          </p:cNvSpPr>
          <p:nvPr>
            <p:ph type="title"/>
          </p:nvPr>
        </p:nvSpPr>
        <p:spPr/>
        <p:txBody>
          <a:bodyPr/>
          <a:lstStyle/>
          <a:p>
            <a:r>
              <a:rPr lang="en-US" dirty="0"/>
              <a:t>Reliability Assurance Testing (Weibull Model)</a:t>
            </a:r>
            <a:br>
              <a:rPr lang="en-US" dirty="0"/>
            </a:br>
            <a:r>
              <a:rPr lang="en-US" dirty="0"/>
              <a:t>Enhancement 1 – Modified NDT</a:t>
            </a:r>
          </a:p>
        </p:txBody>
      </p:sp>
      <p:sp>
        <p:nvSpPr>
          <p:cNvPr id="4" name="Slide Number Placeholder 3">
            <a:extLst>
              <a:ext uri="{FF2B5EF4-FFF2-40B4-BE49-F238E27FC236}">
                <a16:creationId xmlns:a16="http://schemas.microsoft.com/office/drawing/2014/main" id="{53ADC6BA-5759-E0F8-4F29-F0DBC06E4C45}"/>
              </a:ext>
            </a:extLst>
          </p:cNvPr>
          <p:cNvSpPr>
            <a:spLocks noGrp="1"/>
          </p:cNvSpPr>
          <p:nvPr>
            <p:ph type="sldNum" sz="quarter" idx="15"/>
          </p:nvPr>
        </p:nvSpPr>
        <p:spPr/>
        <p:txBody>
          <a:bodyPr/>
          <a:lstStyle/>
          <a:p>
            <a:fld id="{32A2F39E-E4DB-494E-AB40-38356C65078C}" type="slidenum">
              <a:rPr lang="en-US" smtClean="0"/>
              <a:pPr/>
              <a:t>7</a:t>
            </a:fld>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990747E-19C0-158B-FDB6-C8CA966E3402}"/>
                  </a:ext>
                </a:extLst>
              </p:cNvPr>
              <p:cNvSpPr>
                <a:spLocks noGrp="1"/>
              </p:cNvSpPr>
              <p:nvPr>
                <p:ph sz="quarter" idx="16"/>
              </p:nvPr>
            </p:nvSpPr>
            <p:spPr>
              <a:xfrm>
                <a:off x="309007" y="1273324"/>
                <a:ext cx="5875867" cy="4930627"/>
              </a:xfrm>
            </p:spPr>
            <p:txBody>
              <a:bodyPr>
                <a:normAutofit lnSpcReduction="10000"/>
              </a:bodyPr>
              <a:lstStyle/>
              <a:p>
                <a:r>
                  <a:rPr lang="en-US" sz="1900" dirty="0"/>
                  <a:t>Enhancement: Allows for different right-censored values (shown in red)</a:t>
                </a:r>
              </a:p>
              <a:p>
                <a:pPr lvl="1"/>
                <a:r>
                  <a:rPr lang="en-US" sz="1700" dirty="0"/>
                  <a:t>Recall – textbook approach uses a single right-censored value, </a:t>
                </a:r>
                <a14:m>
                  <m:oMath xmlns:m="http://schemas.openxmlformats.org/officeDocument/2006/math">
                    <m:sSub>
                      <m:sSubPr>
                        <m:ctrlPr>
                          <a:rPr lang="en-US" sz="1700" b="1" i="1">
                            <a:latin typeface="Cambria Math" panose="02040503050406030204" pitchFamily="18" charset="0"/>
                          </a:rPr>
                        </m:ctrlPr>
                      </m:sSubPr>
                      <m:e>
                        <m:r>
                          <a:rPr lang="en-US" sz="1700" b="1" i="1">
                            <a:latin typeface="Cambria Math" panose="02040503050406030204" pitchFamily="18" charset="0"/>
                          </a:rPr>
                          <m:t>𝒔</m:t>
                        </m:r>
                      </m:e>
                      <m:sub>
                        <m:r>
                          <a:rPr lang="en-US" sz="1700" b="1" i="1" smtClean="0">
                            <a:latin typeface="Cambria Math" panose="02040503050406030204" pitchFamily="18" charset="0"/>
                          </a:rPr>
                          <m:t>𝒊</m:t>
                        </m:r>
                      </m:sub>
                    </m:sSub>
                    <m:r>
                      <a:rPr lang="en-US" sz="1700" b="1" i="1" smtClean="0">
                        <a:latin typeface="Cambria Math" panose="02040503050406030204" pitchFamily="18" charset="0"/>
                      </a:rPr>
                      <m:t>=</m:t>
                    </m:r>
                    <m:sSub>
                      <m:sSubPr>
                        <m:ctrlPr>
                          <a:rPr lang="en-US" sz="1700" b="1" i="1">
                            <a:latin typeface="Cambria Math" panose="02040503050406030204" pitchFamily="18" charset="0"/>
                          </a:rPr>
                        </m:ctrlPr>
                      </m:sSubPr>
                      <m:e>
                        <m:r>
                          <a:rPr lang="en-US" sz="1700" b="1" i="1">
                            <a:latin typeface="Cambria Math" panose="02040503050406030204" pitchFamily="18" charset="0"/>
                          </a:rPr>
                          <m:t>𝒔</m:t>
                        </m:r>
                      </m:e>
                      <m:sub>
                        <m:r>
                          <a:rPr lang="en-US" sz="1700" b="1" i="1">
                            <a:latin typeface="Cambria Math" panose="02040503050406030204" pitchFamily="18" charset="0"/>
                          </a:rPr>
                          <m:t>𝟎</m:t>
                        </m:r>
                      </m:sub>
                    </m:sSub>
                  </m:oMath>
                </a14:m>
                <a:r>
                  <a:rPr lang="en-US" sz="1700" dirty="0"/>
                  <a:t>, for all </a:t>
                </a:r>
                <a14:m>
                  <m:oMath xmlns:m="http://schemas.openxmlformats.org/officeDocument/2006/math">
                    <m:r>
                      <m:rPr>
                        <m:sty m:val="p"/>
                      </m:rPr>
                      <a:rPr lang="en-US" sz="1700" b="0" i="0" smtClean="0">
                        <a:latin typeface="Cambria Math" panose="02040503050406030204" pitchFamily="18" charset="0"/>
                      </a:rPr>
                      <m:t>i</m:t>
                    </m:r>
                    <m:r>
                      <a:rPr lang="en-US" sz="1700" b="0" i="0" smtClean="0">
                        <a:latin typeface="Cambria Math" panose="02040503050406030204" pitchFamily="18" charset="0"/>
                      </a:rPr>
                      <m:t>=1,…,</m:t>
                    </m:r>
                    <m:r>
                      <a:rPr lang="en-US" sz="1700" i="1">
                        <a:latin typeface="Cambria Math" panose="02040503050406030204" pitchFamily="18" charset="0"/>
                      </a:rPr>
                      <m:t>𝑛</m:t>
                    </m:r>
                  </m:oMath>
                </a14:m>
                <a:r>
                  <a:rPr lang="en-US" sz="1700" dirty="0"/>
                  <a:t> test articles</a:t>
                </a:r>
              </a:p>
              <a:p>
                <a:r>
                  <a:rPr lang="en-US" sz="1900" dirty="0"/>
                  <a:t>Scenario A: plan </a:t>
                </a:r>
                <a14:m>
                  <m:oMath xmlns:m="http://schemas.openxmlformats.org/officeDocument/2006/math">
                    <m:r>
                      <a:rPr lang="en-US" sz="1900" i="1">
                        <a:latin typeface="Cambria Math" panose="02040503050406030204" pitchFamily="18" charset="0"/>
                      </a:rPr>
                      <m:t>𝑛</m:t>
                    </m:r>
                    <m:r>
                      <a:rPr lang="en-US" sz="1900" b="0" i="1" smtClean="0">
                        <a:latin typeface="Cambria Math" panose="02040503050406030204" pitchFamily="18" charset="0"/>
                      </a:rPr>
                      <m:t>=2</m:t>
                    </m:r>
                  </m:oMath>
                </a14:m>
                <a:r>
                  <a:rPr lang="en-US" sz="1900" dirty="0"/>
                  <a:t> tests</a:t>
                </a:r>
                <a:endParaRPr lang="en-US" sz="1900" i="1" dirty="0"/>
              </a:p>
              <a:p>
                <a:pPr lvl="1"/>
                <a:r>
                  <a:rPr lang="en-US" dirty="0"/>
                  <a:t>Test Article 1: Flight configured – fails low</a:t>
                </a:r>
              </a:p>
              <a:p>
                <a:pPr lvl="2"/>
                <a:r>
                  <a:rPr lang="en-US" dirty="0"/>
                  <a:t>Fails in competing material (metal)</a:t>
                </a:r>
              </a:p>
              <a:p>
                <a:pPr lvl="2"/>
                <a:r>
                  <a:rPr lang="en-US" dirty="0"/>
                  <a:t>Considered right-censored with respect to composite</a:t>
                </a:r>
              </a:p>
              <a:p>
                <a:pPr lvl="2"/>
                <a:r>
                  <a:rPr lang="en-US" dirty="0"/>
                  <a:t>Assume a worst-case metal failure strain of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r>
                      <a:rPr lang="en-US" b="1" i="1">
                        <a:latin typeface="Cambria Math" panose="02040503050406030204" pitchFamily="18" charset="0"/>
                      </a:rPr>
                      <m:t>=</m:t>
                    </m:r>
                    <m:r>
                      <m:rPr>
                        <m:nor/>
                      </m:rPr>
                      <a:rPr lang="en-US" b="1" dirty="0"/>
                      <m:t>1.626%</m:t>
                    </m:r>
                  </m:oMath>
                </a14:m>
                <a:r>
                  <a:rPr lang="en-US" dirty="0"/>
                  <a:t>.</a:t>
                </a:r>
              </a:p>
              <a:p>
                <a:pPr lvl="1"/>
                <a:r>
                  <a:rPr lang="en-US" dirty="0"/>
                  <a:t>Test Article 2: Bolstered metal configuration – fails high</a:t>
                </a:r>
              </a:p>
              <a:p>
                <a:pPr lvl="2"/>
                <a:r>
                  <a:rPr lang="en-US" dirty="0"/>
                  <a:t>Need second test to rescue the qualification campaign with a bolstered test design.</a:t>
                </a:r>
              </a:p>
              <a:p>
                <a:pPr lvl="2"/>
                <a:r>
                  <a:rPr lang="en-US" dirty="0"/>
                  <a:t>Could fail in metal still (right-censored), or in composite (exact), if exact use equation on next slide.</a:t>
                </a:r>
              </a:p>
              <a:p>
                <a:pPr lvl="2"/>
                <a:r>
                  <a:rPr lang="en-US" dirty="0"/>
                  <a:t>Fix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a14:m>
                <a:r>
                  <a:rPr lang="en-US" dirty="0"/>
                  <a:t> in equation then explore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𝟐</m:t>
                        </m:r>
                      </m:sub>
                    </m:sSub>
                  </m:oMath>
                </a14:m>
                <a:r>
                  <a:rPr lang="en-US" dirty="0"/>
                  <a:t> to determine what is needed in planning bolstered test article design for test 2.</a:t>
                </a:r>
              </a:p>
              <a:p>
                <a:pPr lvl="1"/>
                <a:r>
                  <a:rPr lang="en-US" dirty="0"/>
                  <a:t>Test level for test 2: Test is passed if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𝟐</m:t>
                        </m:r>
                      </m:sub>
                    </m:sSub>
                    <m:r>
                      <a:rPr lang="en-US" b="1" i="1" smtClean="0">
                        <a:latin typeface="Cambria Math" panose="02040503050406030204" pitchFamily="18" charset="0"/>
                      </a:rPr>
                      <m:t>&gt;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𝟕𝟐𝟔</m:t>
                    </m:r>
                    <m:r>
                      <a:rPr lang="en-US" b="1" i="1" smtClean="0">
                        <a:latin typeface="Cambria Math" panose="02040503050406030204" pitchFamily="18" charset="0"/>
                      </a:rPr>
                      <m:t>%</m:t>
                    </m:r>
                  </m:oMath>
                </a14:m>
                <a:r>
                  <a:rPr lang="en-US" dirty="0"/>
                  <a:t> strain.</a:t>
                </a:r>
              </a:p>
              <a:p>
                <a:r>
                  <a:rPr lang="en-US" dirty="0"/>
                  <a:t>Post-test Update: Assurance Probability &gt; 99.99%</a:t>
                </a:r>
                <a:endParaRPr lang="en-US" b="1" dirty="0"/>
              </a:p>
            </p:txBody>
          </p:sp>
        </mc:Choice>
        <mc:Fallback xmlns="">
          <p:sp>
            <p:nvSpPr>
              <p:cNvPr id="5" name="Content Placeholder 4">
                <a:extLst>
                  <a:ext uri="{FF2B5EF4-FFF2-40B4-BE49-F238E27FC236}">
                    <a16:creationId xmlns:a16="http://schemas.microsoft.com/office/drawing/2014/main" id="{6990747E-19C0-158B-FDB6-C8CA966E3402}"/>
                  </a:ext>
                </a:extLst>
              </p:cNvPr>
              <p:cNvSpPr>
                <a:spLocks noGrp="1" noRot="1" noChangeAspect="1" noMove="1" noResize="1" noEditPoints="1" noAdjustHandles="1" noChangeArrowheads="1" noChangeShapeType="1" noTextEdit="1"/>
              </p:cNvSpPr>
              <p:nvPr>
                <p:ph sz="quarter" idx="16"/>
              </p:nvPr>
            </p:nvSpPr>
            <p:spPr>
              <a:xfrm>
                <a:off x="309007" y="1273324"/>
                <a:ext cx="5875867" cy="4930627"/>
              </a:xfrm>
              <a:blipFill>
                <a:blip r:embed="rId3"/>
                <a:stretch>
                  <a:fillRect l="-830" t="-1607" r="-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B30267E-9498-9BAF-25A2-C3BA63520D18}"/>
                  </a:ext>
                </a:extLst>
              </p:cNvPr>
              <p:cNvSpPr txBox="1">
                <a:spLocks noGrp="1"/>
              </p:cNvSpPr>
              <p:nvPr>
                <p:ph sz="quarter" idx="17"/>
              </p:nvPr>
            </p:nvSpPr>
            <p:spPr>
              <a:xfrm>
                <a:off x="6216650" y="1273175"/>
                <a:ext cx="5804774" cy="1398203"/>
              </a:xfrm>
              <a:prstGeom prst="rect">
                <a:avLst/>
              </a:prstGeom>
              <a:noFill/>
            </p:spPr>
            <p:txBody>
              <a:bodyPr wrap="square">
                <a:spAutoFit/>
              </a:bodyPr>
              <a:lstStyle/>
              <a:p>
                <a:pPr marL="0" indent="0">
                  <a:buNone/>
                </a:pPr>
                <a:r>
                  <a:rPr lang="en-US" dirty="0"/>
                  <a:t>Assurance Probability Equation</a:t>
                </a:r>
                <a:endParaRPr lang="en-US" i="1" dirty="0">
                  <a:solidFill>
                    <a:schemeClr val="tx2"/>
                  </a:solidFill>
                  <a:latin typeface="Cambria Math" panose="02040503050406030204" pitchFamily="18" charset="0"/>
                </a:endParaRPr>
              </a:p>
              <a:p>
                <a14:m>
                  <m:oMath xmlns:m="http://schemas.openxmlformats.org/officeDocument/2006/math">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ea typeface="Calibri" panose="020F0502020204030204" pitchFamily="34" charset="0"/>
                            <a:cs typeface="Times New Roman" panose="02020603050405020304" pitchFamily="18" charset="0"/>
                          </a:rPr>
                          <m:t>Pr</m:t>
                        </m:r>
                      </m:fName>
                      <m:e>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&gt;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𝑠</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𝑟</m:t>
                                </m:r>
                              </m:sub>
                            </m:s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𝑇𝑖𝑃</m:t>
                            </m:r>
                          </m:e>
                        </m:d>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solidFill>
                                <a:latin typeface="Cambria Math" panose="02040503050406030204" pitchFamily="18" charset="0"/>
                              </a:rPr>
                            </m:ctrlPr>
                          </m:fPr>
                          <m:num>
                            <m:nary>
                              <m:naryPr>
                                <m:chr m:val="∑"/>
                                <m:limLoc m:val="undOvr"/>
                                <m:ctrlPr>
                                  <a:rPr lang="en-US" sz="1600" i="1">
                                    <a:solidFill>
                                      <a:schemeClr val="tx2"/>
                                    </a:solidFill>
                                    <a:latin typeface="Cambria Math" panose="02040503050406030204" pitchFamily="18" charset="0"/>
                                  </a:rPr>
                                </m:ctrlPr>
                              </m:naryPr>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𝑁</m:t>
                                </m:r>
                              </m:sup>
                              <m:e>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ea typeface="Calibri" panose="020F0502020204030204" pitchFamily="34" charset="0"/>
                                        <a:cs typeface="Times New Roman" panose="02020603050405020304" pitchFamily="18" charset="0"/>
                                      </a:rPr>
                                      <m:t>exp</m:t>
                                    </m:r>
                                  </m:fName>
                                  <m:e>
                                    <m:d>
                                      <m:dPr>
                                        <m:begChr m:val="["/>
                                        <m:endChr m:val="]"/>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nary>
                                          <m:naryPr>
                                            <m:chr m:val="∑"/>
                                            <m:limLoc m:val="subSup"/>
                                            <m:ctrlPr>
                                              <a:rPr lang="en-US" sz="1600" b="1" i="1">
                                                <a:solidFill>
                                                  <a:srgbClr val="FF0000"/>
                                                </a:solidFill>
                                                <a:latin typeface="Cambria Math" panose="02040503050406030204" pitchFamily="18" charset="0"/>
                                              </a:rPr>
                                            </m:ctrlPr>
                                          </m:naryPr>
                                          <m:sub>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𝒊</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up>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sup>
                                          <m:e>
                                            <m:sSup>
                                              <m:sSupPr>
                                                <m:ctrlPr>
                                                  <a:rPr lang="en-US" sz="1600" b="1" i="1">
                                                    <a:solidFill>
                                                      <a:srgbClr val="FF0000"/>
                                                    </a:solidFill>
                                                    <a:latin typeface="Cambria Math" panose="02040503050406030204" pitchFamily="18" charset="0"/>
                                                  </a:rPr>
                                                </m:ctrlPr>
                                              </m:sSupPr>
                                              <m:e>
                                                <m:d>
                                                  <m:dPr>
                                                    <m:ctrlPr>
                                                      <a:rPr lang="en-US" sz="1600" b="1" i="1">
                                                        <a:solidFill>
                                                          <a:srgbClr val="FF0000"/>
                                                        </a:solidFill>
                                                        <a:latin typeface="Cambria Math" panose="02040503050406030204" pitchFamily="18" charset="0"/>
                                                      </a:rPr>
                                                    </m:ctrlPr>
                                                  </m:dPr>
                                                  <m:e>
                                                    <m:f>
                                                      <m:fPr>
                                                        <m:ctrlPr>
                                                          <a:rPr lang="en-US" sz="1600" b="1" i="1">
                                                            <a:solidFill>
                                                              <a:srgbClr val="FF0000"/>
                                                            </a:solidFill>
                                                            <a:latin typeface="Cambria Math" panose="02040503050406030204" pitchFamily="18" charset="0"/>
                                                          </a:rPr>
                                                        </m:ctrlPr>
                                                      </m:fPr>
                                                      <m:num>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e>
                                                          <m:sub>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𝒊</m:t>
                                                            </m:r>
                                                          </m:sub>
                                                        </m:sSub>
                                                      </m:num>
                                                      <m:den>
                                                        <m:sSup>
                                                          <m:sSupPr>
                                                            <m:ctrlPr>
                                                              <a:rPr lang="en-US"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𝜼</m:t>
                                                            </m:r>
                                                          </m:e>
                                                          <m:sup>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𝒋</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den>
                                                    </m:f>
                                                  </m:e>
                                                </m:d>
                                              </m:e>
                                              <m:sup>
                                                <m:sSup>
                                                  <m:sSupPr>
                                                    <m:ctrlPr>
                                                      <a:rPr lang="en-US"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𝜷</m:t>
                                                    </m:r>
                                                  </m:e>
                                                  <m:sup>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𝒋</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sup>
                                            </m:sSup>
                                          </m:e>
                                        </m:nary>
                                      </m:e>
                                    </m:d>
                                  </m:e>
                                </m:func>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𝐼</m:t>
                                </m:r>
                                <m:d>
                                  <m:dPr>
                                    <m:ctrlPr>
                                      <a:rPr lang="en-US" sz="1600" i="1">
                                        <a:solidFill>
                                          <a:schemeClr val="tx2"/>
                                        </a:solidFill>
                                        <a:latin typeface="Cambria Math" panose="02040503050406030204" pitchFamily="18" charset="0"/>
                                      </a:rPr>
                                    </m:ctrlPr>
                                  </m:dPr>
                                  <m:e>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𝜂</m:t>
                                        </m:r>
                                      </m:e>
                                      <m: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𝑟</m:t>
                                        </m:r>
                                      </m:sub>
                                    </m:sSub>
                                    <m:sSup>
                                      <m:sSupPr>
                                        <m:ctrlPr>
                                          <a:rPr lang="en-US" sz="1600" i="1">
                                            <a:solidFill>
                                              <a:schemeClr val="tx2"/>
                                            </a:solidFill>
                                            <a:latin typeface="Cambria Math" panose="02040503050406030204" pitchFamily="18" charset="0"/>
                                            <a:ea typeface="Times New Roman" panose="02020603050405020304" pitchFamily="18" charset="0"/>
                                          </a:rPr>
                                        </m:ctrlPr>
                                      </m:sSupPr>
                                      <m:e>
                                        <m:d>
                                          <m:dPr>
                                            <m:begChr m:val="["/>
                                            <m:endChr m:val="]"/>
                                            <m:ctrlPr>
                                              <a:rPr lang="en-US" sz="1600" i="1">
                                                <a:solidFill>
                                                  <a:schemeClr val="tx2"/>
                                                </a:solidFill>
                                                <a:latin typeface="Cambria Math" panose="02040503050406030204" pitchFamily="18" charset="0"/>
                                                <a:ea typeface="Times New Roman" panose="02020603050405020304" pitchFamily="18" charset="0"/>
                                              </a:rPr>
                                            </m:ctrlPr>
                                          </m:dPr>
                                          <m:e>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1600" i="1">
                                                    <a:solidFill>
                                                      <a:schemeClr val="tx2"/>
                                                    </a:solidFill>
                                                    <a:latin typeface="Cambria Math" panose="02040503050406030204" pitchFamily="18" charset="0"/>
                                                    <a:ea typeface="Times New Roman" panose="02020603050405020304" pitchFamily="18" charset="0"/>
                                                  </a:rPr>
                                                </m:ctrlPr>
                                              </m:funcPr>
                                              <m:fName>
                                                <m:r>
                                                  <m:rPr>
                                                    <m:sty m:val="p"/>
                                                  </m:rPr>
                                                  <a:rPr lang="en-US" sz="1600">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ln</m:t>
                                                </m:r>
                                              </m:fName>
                                              <m:e>
                                                <m:d>
                                                  <m:dPr>
                                                    <m:ctrlPr>
                                                      <a:rPr lang="en-US" sz="1600" i="1">
                                                        <a:solidFill>
                                                          <a:schemeClr val="tx2"/>
                                                        </a:solidFill>
                                                        <a:latin typeface="Cambria Math" panose="02040503050406030204" pitchFamily="18" charset="0"/>
                                                        <a:ea typeface="Times New Roman" panose="02020603050405020304" pitchFamily="18" charset="0"/>
                                                      </a:rPr>
                                                    </m:ctrlPr>
                                                  </m:dPr>
                                                  <m:e>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𝑅</m:t>
                                                    </m:r>
                                                  </m:e>
                                                </m:d>
                                              </m:e>
                                            </m:func>
                                          </m:e>
                                        </m:d>
                                      </m:e>
                                      <m:sup>
                                        <m:f>
                                          <m:fPr>
                                            <m:type m:val="lin"/>
                                            <m:ctrlPr>
                                              <a:rPr lang="en-US" sz="1600" i="1">
                                                <a:solidFill>
                                                  <a:schemeClr val="tx2"/>
                                                </a:solidFill>
                                                <a:latin typeface="Cambria Math" panose="02040503050406030204" pitchFamily="18" charset="0"/>
                                                <a:ea typeface="Times New Roman" panose="02020603050405020304" pitchFamily="18" charset="0"/>
                                              </a:rPr>
                                            </m:ctrlPr>
                                          </m:fPr>
                                          <m:num>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1600" i="1">
                                                    <a:solidFill>
                                                      <a:schemeClr val="tx2"/>
                                                    </a:solidFill>
                                                    <a:latin typeface="Cambria Math" panose="02040503050406030204" pitchFamily="18" charset="0"/>
                                                    <a:ea typeface="Times New Roman" panose="02020603050405020304" pitchFamily="18" charset="0"/>
                                                  </a:rPr>
                                                </m:ctrlPr>
                                              </m:sSupPr>
                                              <m:e>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𝛽</m:t>
                                                </m:r>
                                              </m:e>
                                              <m:sup>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sup>
                                            </m:sSup>
                                          </m:den>
                                        </m:f>
                                      </m:sup>
                                    </m:sSup>
                                  </m:e>
                                </m:d>
                              </m:e>
                            </m:nary>
                          </m:num>
                          <m:den>
                            <m:nary>
                              <m:naryPr>
                                <m:chr m:val="∑"/>
                                <m:limLoc m:val="undOvr"/>
                                <m:ctrlPr>
                                  <a:rPr lang="en-US" sz="1600" i="1">
                                    <a:solidFill>
                                      <a:schemeClr val="tx2"/>
                                    </a:solidFill>
                                    <a:latin typeface="Cambria Math" panose="02040503050406030204" pitchFamily="18" charset="0"/>
                                  </a:rPr>
                                </m:ctrlPr>
                              </m:naryPr>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𝑁</m:t>
                                </m:r>
                              </m:sup>
                              <m:e>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ea typeface="Calibri" panose="020F0502020204030204" pitchFamily="34" charset="0"/>
                                        <a:cs typeface="Times New Roman" panose="02020603050405020304" pitchFamily="18" charset="0"/>
                                      </a:rPr>
                                      <m:t>exp</m:t>
                                    </m:r>
                                  </m:fName>
                                  <m:e>
                                    <m:d>
                                      <m:dPr>
                                        <m:begChr m:val="["/>
                                        <m:endChr m:val="]"/>
                                        <m:ctrlPr>
                                          <a:rPr lang="en-US" sz="1600" i="1">
                                            <a:solidFill>
                                              <a:schemeClr val="tx2"/>
                                            </a:solidFill>
                                            <a:latin typeface="Cambria Math" panose="02040503050406030204" pitchFamily="18" charset="0"/>
                                          </a:rPr>
                                        </m:ctrlPr>
                                      </m:d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nary>
                                          <m:naryPr>
                                            <m:chr m:val="∑"/>
                                            <m:limLoc m:val="subSup"/>
                                            <m:ctrlPr>
                                              <a:rPr lang="en-US" sz="1600" b="1" i="1">
                                                <a:solidFill>
                                                  <a:srgbClr val="FF0000"/>
                                                </a:solidFill>
                                                <a:latin typeface="Cambria Math" panose="02040503050406030204" pitchFamily="18" charset="0"/>
                                              </a:rPr>
                                            </m:ctrlPr>
                                          </m:naryPr>
                                          <m:sub>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𝒊</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up>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𝒏</m:t>
                                            </m:r>
                                          </m:sup>
                                          <m:e>
                                            <m:sSup>
                                              <m:sSupPr>
                                                <m:ctrlPr>
                                                  <a:rPr lang="en-US" sz="1600" b="1" i="1">
                                                    <a:solidFill>
                                                      <a:srgbClr val="FF0000"/>
                                                    </a:solidFill>
                                                    <a:latin typeface="Cambria Math" panose="02040503050406030204" pitchFamily="18" charset="0"/>
                                                  </a:rPr>
                                                </m:ctrlPr>
                                              </m:sSupPr>
                                              <m:e>
                                                <m:d>
                                                  <m:dPr>
                                                    <m:ctrlPr>
                                                      <a:rPr lang="en-US" sz="1600" b="1" i="1">
                                                        <a:solidFill>
                                                          <a:srgbClr val="FF0000"/>
                                                        </a:solidFill>
                                                        <a:latin typeface="Cambria Math" panose="02040503050406030204" pitchFamily="18" charset="0"/>
                                                      </a:rPr>
                                                    </m:ctrlPr>
                                                  </m:dPr>
                                                  <m:e>
                                                    <m:f>
                                                      <m:fPr>
                                                        <m:ctrlPr>
                                                          <a:rPr lang="en-US" sz="1600" b="1" i="1">
                                                            <a:solidFill>
                                                              <a:srgbClr val="FF0000"/>
                                                            </a:solidFill>
                                                            <a:latin typeface="Cambria Math" panose="02040503050406030204" pitchFamily="18" charset="0"/>
                                                          </a:rPr>
                                                        </m:ctrlPr>
                                                      </m:fPr>
                                                      <m:num>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e>
                                                          <m:sub>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𝒊</m:t>
                                                            </m:r>
                                                          </m:sub>
                                                        </m:sSub>
                                                      </m:num>
                                                      <m:den>
                                                        <m:sSup>
                                                          <m:sSupPr>
                                                            <m:ctrlPr>
                                                              <a:rPr lang="en-US"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𝜼</m:t>
                                                            </m:r>
                                                          </m:e>
                                                          <m:sup>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𝒋</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den>
                                                    </m:f>
                                                  </m:e>
                                                </m:d>
                                              </m:e>
                                              <m:sup>
                                                <m:sSup>
                                                  <m:sSupPr>
                                                    <m:ctrlPr>
                                                      <a:rPr lang="en-US"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𝜷</m:t>
                                                    </m:r>
                                                  </m:e>
                                                  <m:sup>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𝒋</m:t>
                                                    </m:r>
                                                    <m:r>
                                                      <a:rPr lang="en-US" sz="1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sup>
                                            </m:sSup>
                                          </m:e>
                                        </m:nary>
                                      </m:e>
                                    </m:d>
                                  </m:e>
                                </m:func>
                              </m:e>
                            </m:nary>
                          </m:den>
                        </m:f>
                      </m:e>
                    </m:func>
                  </m:oMath>
                </a14:m>
                <a:endParaRPr lang="en-US" sz="1600" dirty="0">
                  <a:solidFill>
                    <a:schemeClr val="tx2"/>
                  </a:solidFill>
                </a:endParaRPr>
              </a:p>
            </p:txBody>
          </p:sp>
        </mc:Choice>
        <mc:Fallback xmlns="">
          <p:sp>
            <p:nvSpPr>
              <p:cNvPr id="9" name="Content Placeholder 8">
                <a:extLst>
                  <a:ext uri="{FF2B5EF4-FFF2-40B4-BE49-F238E27FC236}">
                    <a16:creationId xmlns:a16="http://schemas.microsoft.com/office/drawing/2014/main" id="{EB30267E-9498-9BAF-25A2-C3BA63520D18}"/>
                  </a:ext>
                </a:extLst>
              </p:cNvPr>
              <p:cNvSpPr txBox="1">
                <a:spLocks noGrp="1" noRot="1" noChangeAspect="1" noMove="1" noResize="1" noEditPoints="1" noAdjustHandles="1" noChangeArrowheads="1" noChangeShapeType="1" noTextEdit="1"/>
              </p:cNvSpPr>
              <p:nvPr>
                <p:ph sz="quarter" idx="17"/>
              </p:nvPr>
            </p:nvSpPr>
            <p:spPr>
              <a:xfrm>
                <a:off x="6216650" y="1273175"/>
                <a:ext cx="5804774" cy="1398203"/>
              </a:xfrm>
              <a:prstGeom prst="rect">
                <a:avLst/>
              </a:prstGeom>
              <a:blipFill>
                <a:blip r:embed="rId4"/>
                <a:stretch>
                  <a:fillRect l="-945" t="-3493"/>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605735AB-19D3-BC0B-ED10-C75E06F3FC76}"/>
              </a:ext>
            </a:extLst>
          </p:cNvPr>
          <p:cNvGrpSpPr/>
          <p:nvPr/>
        </p:nvGrpSpPr>
        <p:grpSpPr>
          <a:xfrm>
            <a:off x="8437702" y="5405142"/>
            <a:ext cx="584583" cy="787774"/>
            <a:chOff x="8394889" y="5405142"/>
            <a:chExt cx="584583" cy="787774"/>
          </a:xfrm>
        </p:grpSpPr>
        <p:sp>
          <p:nvSpPr>
            <p:cNvPr id="8" name="Explosion: 8 Points 7">
              <a:extLst>
                <a:ext uri="{FF2B5EF4-FFF2-40B4-BE49-F238E27FC236}">
                  <a16:creationId xmlns:a16="http://schemas.microsoft.com/office/drawing/2014/main" id="{2DE710E0-329F-3FB3-410E-24312BF7F744}"/>
                </a:ext>
              </a:extLst>
            </p:cNvPr>
            <p:cNvSpPr/>
            <p:nvPr/>
          </p:nvSpPr>
          <p:spPr>
            <a:xfrm rot="10800000">
              <a:off x="8794130" y="5944326"/>
              <a:ext cx="185342" cy="248590"/>
            </a:xfrm>
            <a:prstGeom prst="irregularSeal1">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190E16A-6C6C-E87C-755A-B1408AB52B80}"/>
                    </a:ext>
                  </a:extLst>
                </p:cNvPr>
                <p:cNvSpPr txBox="1"/>
                <p:nvPr/>
              </p:nvSpPr>
              <p:spPr>
                <a:xfrm>
                  <a:off x="8394889" y="5405142"/>
                  <a:ext cx="2730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2"/>
                                </a:solidFill>
                                <a:latin typeface="Cambria Math" panose="02040503050406030204" pitchFamily="18" charset="0"/>
                              </a:rPr>
                            </m:ctrlPr>
                          </m:sSubPr>
                          <m:e>
                            <m:r>
                              <a:rPr lang="en-US" sz="1600" b="1" i="1" smtClean="0">
                                <a:solidFill>
                                  <a:schemeClr val="tx2"/>
                                </a:solidFill>
                                <a:latin typeface="Cambria Math" panose="02040503050406030204" pitchFamily="18" charset="0"/>
                              </a:rPr>
                              <m:t>𝑺</m:t>
                            </m:r>
                          </m:e>
                          <m:sub>
                            <m:r>
                              <a:rPr lang="en-US" sz="1600" b="1" i="1" smtClean="0">
                                <a:solidFill>
                                  <a:schemeClr val="tx2"/>
                                </a:solidFill>
                                <a:latin typeface="Cambria Math" panose="02040503050406030204" pitchFamily="18" charset="0"/>
                              </a:rPr>
                              <m:t>𝟏</m:t>
                            </m:r>
                          </m:sub>
                        </m:sSub>
                      </m:oMath>
                    </m:oMathPara>
                  </a14:m>
                  <a:endParaRPr lang="en-US" sz="1600" b="1" dirty="0" err="1">
                    <a:solidFill>
                      <a:schemeClr val="tx2"/>
                    </a:solidFill>
                  </a:endParaRPr>
                </a:p>
              </p:txBody>
            </p:sp>
          </mc:Choice>
          <mc:Fallback xmlns="">
            <p:sp>
              <p:nvSpPr>
                <p:cNvPr id="12" name="TextBox 11">
                  <a:extLst>
                    <a:ext uri="{FF2B5EF4-FFF2-40B4-BE49-F238E27FC236}">
                      <a16:creationId xmlns:a16="http://schemas.microsoft.com/office/drawing/2014/main" id="{8190E16A-6C6C-E87C-755A-B1408AB52B80}"/>
                    </a:ext>
                  </a:extLst>
                </p:cNvPr>
                <p:cNvSpPr txBox="1">
                  <a:spLocks noRot="1" noChangeAspect="1" noMove="1" noResize="1" noEditPoints="1" noAdjustHandles="1" noChangeArrowheads="1" noChangeShapeType="1" noTextEdit="1"/>
                </p:cNvSpPr>
                <p:nvPr/>
              </p:nvSpPr>
              <p:spPr>
                <a:xfrm>
                  <a:off x="8394889" y="5405142"/>
                  <a:ext cx="273023" cy="246221"/>
                </a:xfrm>
                <a:prstGeom prst="rect">
                  <a:avLst/>
                </a:prstGeom>
                <a:blipFill>
                  <a:blip r:embed="rId5"/>
                  <a:stretch>
                    <a:fillRect l="-15556" r="-2222" b="-17500"/>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B40E53F6-FA13-F57D-20B2-E82EA96FE8E7}"/>
                </a:ext>
              </a:extLst>
            </p:cNvPr>
            <p:cNvCxnSpPr>
              <a:cxnSpLocks/>
              <a:stCxn id="12" idx="2"/>
            </p:cNvCxnSpPr>
            <p:nvPr/>
          </p:nvCxnSpPr>
          <p:spPr>
            <a:xfrm>
              <a:off x="8531401" y="5651363"/>
              <a:ext cx="282938" cy="31836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20EB9504-2719-8286-6792-5B632B81E792}"/>
              </a:ext>
            </a:extLst>
          </p:cNvPr>
          <p:cNvSpPr txBox="1"/>
          <p:nvPr/>
        </p:nvSpPr>
        <p:spPr>
          <a:xfrm>
            <a:off x="294721" y="6056713"/>
            <a:ext cx="5890153" cy="338554"/>
          </a:xfrm>
          <a:prstGeom prst="rect">
            <a:avLst/>
          </a:prstGeom>
          <a:solidFill>
            <a:schemeClr val="tx1"/>
          </a:solidFill>
        </p:spPr>
        <p:txBody>
          <a:bodyPr wrap="square" rtlCol="0">
            <a:spAutoFit/>
          </a:bodyPr>
          <a:lstStyle/>
          <a:p>
            <a:pPr algn="ctr"/>
            <a:r>
              <a:rPr lang="en-US" sz="1600" b="1" dirty="0">
                <a:solidFill>
                  <a:schemeClr val="bg1"/>
                </a:solidFill>
              </a:rPr>
              <a:t>Burst in Competing Material Doesn’t Kill the Qualification</a:t>
            </a:r>
          </a:p>
        </p:txBody>
      </p:sp>
      <p:grpSp>
        <p:nvGrpSpPr>
          <p:cNvPr id="26" name="Group 25">
            <a:extLst>
              <a:ext uri="{FF2B5EF4-FFF2-40B4-BE49-F238E27FC236}">
                <a16:creationId xmlns:a16="http://schemas.microsoft.com/office/drawing/2014/main" id="{E6D883DB-11E9-AF1B-B032-56D40C73871C}"/>
              </a:ext>
            </a:extLst>
          </p:cNvPr>
          <p:cNvGrpSpPr/>
          <p:nvPr/>
        </p:nvGrpSpPr>
        <p:grpSpPr>
          <a:xfrm>
            <a:off x="9794686" y="5384384"/>
            <a:ext cx="678307" cy="809260"/>
            <a:chOff x="9659594" y="5384384"/>
            <a:chExt cx="678307" cy="809260"/>
          </a:xfrm>
        </p:grpSpPr>
        <p:sp>
          <p:nvSpPr>
            <p:cNvPr id="22" name="Explosion: 8 Points 21">
              <a:extLst>
                <a:ext uri="{FF2B5EF4-FFF2-40B4-BE49-F238E27FC236}">
                  <a16:creationId xmlns:a16="http://schemas.microsoft.com/office/drawing/2014/main" id="{39EF6992-28EF-0215-4626-1F4E502AE0EB}"/>
                </a:ext>
              </a:extLst>
            </p:cNvPr>
            <p:cNvSpPr/>
            <p:nvPr/>
          </p:nvSpPr>
          <p:spPr>
            <a:xfrm rot="10800000">
              <a:off x="9659594" y="5945054"/>
              <a:ext cx="185342" cy="248590"/>
            </a:xfrm>
            <a:prstGeom prst="irregularSeal1">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2D34F61-420D-A444-8B27-52E554DD5A12}"/>
                    </a:ext>
                  </a:extLst>
                </p:cNvPr>
                <p:cNvSpPr txBox="1"/>
                <p:nvPr/>
              </p:nvSpPr>
              <p:spPr>
                <a:xfrm>
                  <a:off x="10064878" y="5384384"/>
                  <a:ext cx="2730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bg2"/>
                                </a:solidFill>
                                <a:latin typeface="Cambria Math" panose="02040503050406030204" pitchFamily="18" charset="0"/>
                              </a:rPr>
                            </m:ctrlPr>
                          </m:sSubPr>
                          <m:e>
                            <m:r>
                              <a:rPr lang="en-US" sz="1600" b="1" i="1" smtClean="0">
                                <a:solidFill>
                                  <a:schemeClr val="bg2"/>
                                </a:solidFill>
                                <a:latin typeface="Cambria Math" panose="02040503050406030204" pitchFamily="18" charset="0"/>
                              </a:rPr>
                              <m:t>𝑺</m:t>
                            </m:r>
                          </m:e>
                          <m:sub>
                            <m:r>
                              <a:rPr lang="en-US" sz="1600" b="1" i="1" smtClean="0">
                                <a:solidFill>
                                  <a:schemeClr val="bg2"/>
                                </a:solidFill>
                                <a:latin typeface="Cambria Math" panose="02040503050406030204" pitchFamily="18" charset="0"/>
                              </a:rPr>
                              <m:t>𝟐</m:t>
                            </m:r>
                          </m:sub>
                        </m:sSub>
                      </m:oMath>
                    </m:oMathPara>
                  </a14:m>
                  <a:endParaRPr lang="en-US" sz="1600" b="1" dirty="0" err="1">
                    <a:solidFill>
                      <a:schemeClr val="tx2"/>
                    </a:solidFill>
                  </a:endParaRPr>
                </a:p>
              </p:txBody>
            </p:sp>
          </mc:Choice>
          <mc:Fallback xmlns="">
            <p:sp>
              <p:nvSpPr>
                <p:cNvPr id="23" name="TextBox 22">
                  <a:extLst>
                    <a:ext uri="{FF2B5EF4-FFF2-40B4-BE49-F238E27FC236}">
                      <a16:creationId xmlns:a16="http://schemas.microsoft.com/office/drawing/2014/main" id="{22D34F61-420D-A444-8B27-52E554DD5A12}"/>
                    </a:ext>
                  </a:extLst>
                </p:cNvPr>
                <p:cNvSpPr txBox="1">
                  <a:spLocks noRot="1" noChangeAspect="1" noMove="1" noResize="1" noEditPoints="1" noAdjustHandles="1" noChangeArrowheads="1" noChangeShapeType="1" noTextEdit="1"/>
                </p:cNvSpPr>
                <p:nvPr/>
              </p:nvSpPr>
              <p:spPr>
                <a:xfrm>
                  <a:off x="10064878" y="5384384"/>
                  <a:ext cx="273023" cy="246221"/>
                </a:xfrm>
                <a:prstGeom prst="rect">
                  <a:avLst/>
                </a:prstGeom>
                <a:blipFill>
                  <a:blip r:embed="rId6"/>
                  <a:stretch>
                    <a:fillRect l="-13333" r="-4444" b="-17073"/>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8350F5EF-2583-142C-73FA-0768E0C3B0C3}"/>
                </a:ext>
              </a:extLst>
            </p:cNvPr>
            <p:cNvCxnSpPr>
              <a:cxnSpLocks/>
              <a:stCxn id="23" idx="2"/>
              <a:endCxn id="22" idx="2"/>
            </p:cNvCxnSpPr>
            <p:nvPr/>
          </p:nvCxnSpPr>
          <p:spPr>
            <a:xfrm flipH="1">
              <a:off x="9772129" y="5630605"/>
              <a:ext cx="429261" cy="314449"/>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50613537-A1FB-ED73-2105-C768DF1C2E50}"/>
              </a:ext>
            </a:extLst>
          </p:cNvPr>
          <p:cNvSpPr txBox="1"/>
          <p:nvPr/>
        </p:nvSpPr>
        <p:spPr>
          <a:xfrm>
            <a:off x="2834644" y="6702288"/>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62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animEffect transition="in" filter="fade">
                                      <p:cBhvr>
                                        <p:cTn id="1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105C-7F20-981E-4CE7-94F45FD73339}"/>
              </a:ext>
            </a:extLst>
          </p:cNvPr>
          <p:cNvSpPr>
            <a:spLocks noGrp="1"/>
          </p:cNvSpPr>
          <p:nvPr>
            <p:ph type="title"/>
          </p:nvPr>
        </p:nvSpPr>
        <p:spPr/>
        <p:txBody>
          <a:bodyPr/>
          <a:lstStyle/>
          <a:p>
            <a:r>
              <a:rPr lang="en-US" dirty="0"/>
              <a:t>Reliability Assurance Testing (Weibull Model)</a:t>
            </a:r>
            <a:br>
              <a:rPr lang="en-US" dirty="0"/>
            </a:br>
            <a:r>
              <a:rPr lang="en-US" dirty="0"/>
              <a:t>Enhancement 2 – Versatile NDT/DT</a:t>
            </a:r>
          </a:p>
        </p:txBody>
      </p:sp>
      <p:sp>
        <p:nvSpPr>
          <p:cNvPr id="4" name="Slide Number Placeholder 3">
            <a:extLst>
              <a:ext uri="{FF2B5EF4-FFF2-40B4-BE49-F238E27FC236}">
                <a16:creationId xmlns:a16="http://schemas.microsoft.com/office/drawing/2014/main" id="{53ADC6BA-5759-E0F8-4F29-F0DBC06E4C45}"/>
              </a:ext>
            </a:extLst>
          </p:cNvPr>
          <p:cNvSpPr>
            <a:spLocks noGrp="1"/>
          </p:cNvSpPr>
          <p:nvPr>
            <p:ph type="sldNum" sz="quarter" idx="15"/>
          </p:nvPr>
        </p:nvSpPr>
        <p:spPr/>
        <p:txBody>
          <a:bodyPr/>
          <a:lstStyle/>
          <a:p>
            <a:fld id="{32A2F39E-E4DB-494E-AB40-38356C65078C}" type="slidenum">
              <a:rPr lang="en-US" smtClean="0"/>
              <a:pPr/>
              <a:t>8</a:t>
            </a:fld>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990747E-19C0-158B-FDB6-C8CA966E3402}"/>
                  </a:ext>
                </a:extLst>
              </p:cNvPr>
              <p:cNvSpPr>
                <a:spLocks noGrp="1"/>
              </p:cNvSpPr>
              <p:nvPr>
                <p:ph sz="quarter" idx="16"/>
              </p:nvPr>
            </p:nvSpPr>
            <p:spPr/>
            <p:txBody>
              <a:bodyPr>
                <a:normAutofit/>
              </a:bodyPr>
              <a:lstStyle/>
              <a:p>
                <a:r>
                  <a:rPr lang="en-US" dirty="0"/>
                  <a:t>Enhancement: Allows for right-censored, exact failure, or both at the same time (shown in red)</a:t>
                </a:r>
              </a:p>
              <a:p>
                <a:pPr lvl="1"/>
                <a:r>
                  <a:rPr lang="en-US" dirty="0"/>
                  <a:t>Utilizes PDF and CDF to build in enhancement within the term,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𝑨</m:t>
                        </m:r>
                      </m:e>
                      <m:sub>
                        <m:r>
                          <a:rPr lang="en-US" b="1" i="1" smtClean="0">
                            <a:latin typeface="Cambria Math" panose="02040503050406030204" pitchFamily="18" charset="0"/>
                          </a:rPr>
                          <m:t>𝒋</m:t>
                        </m:r>
                      </m:sub>
                    </m:sSub>
                  </m:oMath>
                </a14:m>
                <a:endParaRPr lang="en-US" dirty="0"/>
              </a:p>
              <a:p>
                <a:pPr lvl="1"/>
                <a:r>
                  <a:rPr lang="en-US" dirty="0"/>
                  <a:t>Admits any data type, pre-test planning and post-test calculations</a:t>
                </a:r>
              </a:p>
              <a:p>
                <a:r>
                  <a:rPr lang="en-US" dirty="0"/>
                  <a:t>Scenario B: plan </a:t>
                </a:r>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=2</m:t>
                    </m:r>
                  </m:oMath>
                </a14:m>
                <a:r>
                  <a:rPr lang="en-US" dirty="0"/>
                  <a:t> tests</a:t>
                </a:r>
              </a:p>
              <a:p>
                <a:pPr lvl="1"/>
                <a:r>
                  <a:rPr lang="en-US" dirty="0"/>
                  <a:t>Test Article 1: Fails in material of interest – composite</a:t>
                </a:r>
              </a:p>
              <a:p>
                <a:pPr lvl="2"/>
                <a:r>
                  <a:rPr lang="en-US" dirty="0"/>
                  <a:t>First failure is an exact burst value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r>
                      <a:rPr lang="en-US" b="1" i="1">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𝟏𝟎𝟓</m:t>
                    </m:r>
                    <m:r>
                      <a:rPr lang="en-US" b="1" i="1" smtClean="0">
                        <a:latin typeface="Cambria Math" panose="02040503050406030204" pitchFamily="18" charset="0"/>
                      </a:rPr>
                      <m:t>%</m:t>
                    </m:r>
                  </m:oMath>
                </a14:m>
                <a:r>
                  <a:rPr lang="en-US" dirty="0"/>
                  <a:t>.</a:t>
                </a:r>
              </a:p>
              <a:p>
                <a:pPr lvl="1"/>
                <a:r>
                  <a:rPr lang="en-US" dirty="0"/>
                  <a:t>Test Article 2: Flight configured – metal</a:t>
                </a:r>
              </a:p>
              <a:p>
                <a:pPr lvl="2"/>
                <a:r>
                  <a:rPr lang="en-US" dirty="0"/>
                  <a:t>Do we need the second test? </a:t>
                </a:r>
              </a:p>
              <a:p>
                <a:pPr lvl="2"/>
                <a:r>
                  <a:rPr lang="en-US" dirty="0"/>
                  <a:t>How high does it need to be?</a:t>
                </a:r>
              </a:p>
              <a:p>
                <a:pPr lvl="2"/>
                <a:r>
                  <a:rPr lang="en-US" dirty="0"/>
                  <a:t>Fix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a14:m>
                <a:r>
                  <a:rPr lang="en-US" dirty="0"/>
                  <a:t> in equation then explore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𝟐</m:t>
                        </m:r>
                      </m:sub>
                    </m:sSub>
                  </m:oMath>
                </a14:m>
                <a:r>
                  <a:rPr lang="en-US" dirty="0"/>
                  <a:t> to determine what is needed in planning configuration second test article design.</a:t>
                </a:r>
              </a:p>
              <a:p>
                <a:pPr lvl="1"/>
                <a:endParaRPr lang="en-US" dirty="0"/>
              </a:p>
              <a:p>
                <a:endParaRPr lang="en-US" dirty="0"/>
              </a:p>
            </p:txBody>
          </p:sp>
        </mc:Choice>
        <mc:Fallback xmlns="">
          <p:sp>
            <p:nvSpPr>
              <p:cNvPr id="5" name="Content Placeholder 4">
                <a:extLst>
                  <a:ext uri="{FF2B5EF4-FFF2-40B4-BE49-F238E27FC236}">
                    <a16:creationId xmlns:a16="http://schemas.microsoft.com/office/drawing/2014/main" id="{6990747E-19C0-158B-FDB6-C8CA966E3402}"/>
                  </a:ext>
                </a:extLst>
              </p:cNvPr>
              <p:cNvSpPr>
                <a:spLocks noGrp="1" noRot="1" noChangeAspect="1" noMove="1" noResize="1" noEditPoints="1" noAdjustHandles="1" noChangeArrowheads="1" noChangeShapeType="1" noTextEdit="1"/>
              </p:cNvSpPr>
              <p:nvPr>
                <p:ph sz="quarter" idx="16"/>
              </p:nvPr>
            </p:nvSpPr>
            <p:spPr>
              <a:blipFill>
                <a:blip r:embed="rId2"/>
                <a:stretch>
                  <a:fillRect l="-664" t="-989" r="-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15EAF10-D37F-0265-C2ED-01ADBCB9AA6A}"/>
                  </a:ext>
                </a:extLst>
              </p:cNvPr>
              <p:cNvSpPr txBox="1">
                <a:spLocks noGrp="1"/>
              </p:cNvSpPr>
              <p:nvPr>
                <p:ph sz="quarter" idx="17"/>
              </p:nvPr>
            </p:nvSpPr>
            <p:spPr>
              <a:xfrm>
                <a:off x="6216650" y="1273175"/>
                <a:ext cx="5805488" cy="4182876"/>
              </a:xfrm>
              <a:prstGeom prst="rect">
                <a:avLst/>
              </a:prstGeom>
              <a:noFill/>
            </p:spPr>
            <p:txBody>
              <a:bodyPr wrap="square">
                <a:spAutoFit/>
              </a:bodyPr>
              <a:lstStyle/>
              <a:p>
                <a:pPr marL="0" indent="0">
                  <a:buNone/>
                </a:pPr>
                <a:r>
                  <a:rPr lang="en-US" dirty="0"/>
                  <a:t>Assurance Probability Equation</a:t>
                </a:r>
                <a:endParaRPr lang="en-US" i="1" dirty="0">
                  <a:latin typeface="Cambria Math" panose="02040503050406030204" pitchFamily="18" charset="0"/>
                </a:endParaRPr>
              </a:p>
              <a:p>
                <a14:m>
                  <m:oMath xmlns:m="http://schemas.openxmlformats.org/officeDocument/2006/math">
                    <m:func>
                      <m:funcPr>
                        <m:ctrlPr>
                          <a:rPr lang="en-US" sz="1600" i="1">
                            <a:solidFill>
                              <a:schemeClr val="tx2"/>
                            </a:solidFill>
                            <a:latin typeface="Cambria Math" panose="02040503050406030204" pitchFamily="18" charset="0"/>
                          </a:rPr>
                        </m:ctrlPr>
                      </m:funcPr>
                      <m:fName>
                        <m:r>
                          <m:rPr>
                            <m:sty m:val="p"/>
                          </m:rPr>
                          <a:rPr lang="en-US" sz="1600">
                            <a:solidFill>
                              <a:schemeClr val="tx2"/>
                            </a:solidFill>
                            <a:latin typeface="Cambria Math" panose="02040503050406030204" pitchFamily="18" charset="0"/>
                            <a:ea typeface="Calibri" panose="020F0502020204030204" pitchFamily="34" charset="0"/>
                            <a:cs typeface="Times New Roman" panose="02020603050405020304" pitchFamily="18" charset="0"/>
                          </a:rPr>
                          <m:t>Pr</m:t>
                        </m:r>
                      </m:fName>
                      <m:e>
                        <m:d>
                          <m:dPr>
                            <m:ctrlPr>
                              <a:rPr lang="en-US" sz="1600" i="1">
                                <a:solidFill>
                                  <a:schemeClr val="tx2"/>
                                </a:solidFill>
                                <a:latin typeface="Cambria Math" panose="02040503050406030204" pitchFamily="18" charset="0"/>
                              </a:rPr>
                            </m:ctrlPr>
                          </m:dPr>
                          <m:e>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&gt;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𝑠</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𝑟</m:t>
                                </m:r>
                              </m:sub>
                            </m:s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𝑇𝑖𝑃</m:t>
                            </m:r>
                          </m:e>
                        </m:d>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solidFill>
                                <a:latin typeface="Cambria Math" panose="02040503050406030204" pitchFamily="18" charset="0"/>
                              </a:rPr>
                            </m:ctrlPr>
                          </m:fPr>
                          <m:num>
                            <m:nary>
                              <m:naryPr>
                                <m:chr m:val="∑"/>
                                <m:limLoc m:val="undOvr"/>
                                <m:ctrlPr>
                                  <a:rPr lang="en-US" sz="1600" i="1">
                                    <a:solidFill>
                                      <a:schemeClr val="tx2"/>
                                    </a:solidFill>
                                    <a:latin typeface="Cambria Math" panose="02040503050406030204" pitchFamily="18" charset="0"/>
                                  </a:rPr>
                                </m:ctrlPr>
                              </m:naryPr>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𝑁</m:t>
                                </m:r>
                              </m:sup>
                              <m:e>
                                <m:sSub>
                                  <m:sSubPr>
                                    <m:ctrlPr>
                                      <a:rPr lang="en-US" sz="1600" b="1" i="1">
                                        <a:solidFill>
                                          <a:srgbClr val="FF0000"/>
                                        </a:solidFill>
                                        <a:latin typeface="Cambria Math" panose="02040503050406030204" pitchFamily="18" charset="0"/>
                                        <a:cs typeface="Times New Roman" panose="02020603050405020304" pitchFamily="18" charset="0"/>
                                      </a:rPr>
                                    </m:ctrlPr>
                                  </m:sSubPr>
                                  <m:e>
                                    <m:r>
                                      <a:rPr lang="en-US" sz="1600" b="1" i="1">
                                        <a:solidFill>
                                          <a:srgbClr val="FF0000"/>
                                        </a:solidFill>
                                        <a:latin typeface="Cambria Math" panose="02040503050406030204" pitchFamily="18" charset="0"/>
                                        <a:cs typeface="Times New Roman" panose="02020603050405020304" pitchFamily="18" charset="0"/>
                                      </a:rPr>
                                      <m:t>𝑨</m:t>
                                    </m:r>
                                  </m:e>
                                  <m:sub>
                                    <m:r>
                                      <a:rPr lang="en-US" sz="1600" b="1" i="1">
                                        <a:solidFill>
                                          <a:srgbClr val="FF0000"/>
                                        </a:solidFill>
                                        <a:latin typeface="Cambria Math" panose="02040503050406030204" pitchFamily="18" charset="0"/>
                                        <a:cs typeface="Times New Roman" panose="02020603050405020304" pitchFamily="18" charset="0"/>
                                      </a:rPr>
                                      <m:t>𝒋</m:t>
                                    </m:r>
                                  </m:sub>
                                </m:s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𝐼</m:t>
                                </m:r>
                                <m:d>
                                  <m:dPr>
                                    <m:ctrlPr>
                                      <a:rPr lang="en-US" sz="1600" i="1">
                                        <a:solidFill>
                                          <a:schemeClr val="tx2"/>
                                        </a:solidFill>
                                        <a:latin typeface="Cambria Math" panose="02040503050406030204" pitchFamily="18" charset="0"/>
                                      </a:rPr>
                                    </m:ctrlPr>
                                  </m:dPr>
                                  <m:e>
                                    <m:sSup>
                                      <m:sSupPr>
                                        <m:ctrlPr>
                                          <a:rPr lang="en-US" sz="1600" i="1">
                                            <a:solidFill>
                                              <a:schemeClr val="tx2"/>
                                            </a:solidFill>
                                            <a:latin typeface="Cambria Math" panose="02040503050406030204" pitchFamily="18" charset="0"/>
                                          </a:rPr>
                                        </m:ctrlPr>
                                      </m:sSup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𝜂</m:t>
                                        </m:r>
                                      </m:e>
                                      <m: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𝑟</m:t>
                                        </m:r>
                                      </m:sub>
                                    </m:sSub>
                                    <m:sSup>
                                      <m:sSupPr>
                                        <m:ctrlPr>
                                          <a:rPr lang="en-US" sz="1600" i="1">
                                            <a:solidFill>
                                              <a:schemeClr val="tx2"/>
                                            </a:solidFill>
                                            <a:latin typeface="Cambria Math" panose="02040503050406030204" pitchFamily="18" charset="0"/>
                                            <a:ea typeface="Times New Roman" panose="02020603050405020304" pitchFamily="18" charset="0"/>
                                          </a:rPr>
                                        </m:ctrlPr>
                                      </m:sSupPr>
                                      <m:e>
                                        <m:d>
                                          <m:dPr>
                                            <m:begChr m:val="["/>
                                            <m:endChr m:val="]"/>
                                            <m:ctrlPr>
                                              <a:rPr lang="en-US" sz="1600" i="1">
                                                <a:solidFill>
                                                  <a:schemeClr val="tx2"/>
                                                </a:solidFill>
                                                <a:latin typeface="Cambria Math" panose="02040503050406030204" pitchFamily="18" charset="0"/>
                                                <a:ea typeface="Times New Roman" panose="02020603050405020304" pitchFamily="18" charset="0"/>
                                              </a:rPr>
                                            </m:ctrlPr>
                                          </m:dPr>
                                          <m:e>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1600" i="1">
                                                    <a:solidFill>
                                                      <a:schemeClr val="tx2"/>
                                                    </a:solidFill>
                                                    <a:latin typeface="Cambria Math" panose="02040503050406030204" pitchFamily="18" charset="0"/>
                                                    <a:ea typeface="Times New Roman" panose="02020603050405020304" pitchFamily="18" charset="0"/>
                                                  </a:rPr>
                                                </m:ctrlPr>
                                              </m:funcPr>
                                              <m:fName>
                                                <m:r>
                                                  <m:rPr>
                                                    <m:sty m:val="p"/>
                                                  </m:rPr>
                                                  <a:rPr lang="en-US" sz="1600">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ln</m:t>
                                                </m:r>
                                              </m:fName>
                                              <m:e>
                                                <m:d>
                                                  <m:dPr>
                                                    <m:ctrlPr>
                                                      <a:rPr lang="en-US" sz="1600" i="1">
                                                        <a:solidFill>
                                                          <a:schemeClr val="tx2"/>
                                                        </a:solidFill>
                                                        <a:latin typeface="Cambria Math" panose="02040503050406030204" pitchFamily="18" charset="0"/>
                                                        <a:ea typeface="Times New Roman" panose="02020603050405020304" pitchFamily="18" charset="0"/>
                                                      </a:rPr>
                                                    </m:ctrlPr>
                                                  </m:dPr>
                                                  <m:e>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𝑅</m:t>
                                                    </m:r>
                                                  </m:e>
                                                </m:d>
                                              </m:e>
                                            </m:func>
                                          </m:e>
                                        </m:d>
                                      </m:e>
                                      <m:sup>
                                        <m:f>
                                          <m:fPr>
                                            <m:type m:val="lin"/>
                                            <m:ctrlPr>
                                              <a:rPr lang="en-US" sz="1600" i="1">
                                                <a:solidFill>
                                                  <a:schemeClr val="tx2"/>
                                                </a:solidFill>
                                                <a:latin typeface="Cambria Math" panose="02040503050406030204" pitchFamily="18" charset="0"/>
                                                <a:ea typeface="Times New Roman" panose="02020603050405020304" pitchFamily="18" charset="0"/>
                                              </a:rPr>
                                            </m:ctrlPr>
                                          </m:fPr>
                                          <m:num>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1600" i="1">
                                                    <a:solidFill>
                                                      <a:schemeClr val="tx2"/>
                                                    </a:solidFill>
                                                    <a:latin typeface="Cambria Math" panose="02040503050406030204" pitchFamily="18" charset="0"/>
                                                    <a:ea typeface="Times New Roman" panose="02020603050405020304" pitchFamily="18" charset="0"/>
                                                  </a:rPr>
                                                </m:ctrlPr>
                                              </m:sSupPr>
                                              <m:e>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𝛽</m:t>
                                                </m:r>
                                              </m:e>
                                              <m:sup>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16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sup>
                                            </m:sSup>
                                          </m:den>
                                        </m:f>
                                      </m:sup>
                                    </m:sSup>
                                  </m:e>
                                </m:d>
                              </m:e>
                            </m:nary>
                          </m:num>
                          <m:den>
                            <m:nary>
                              <m:naryPr>
                                <m:chr m:val="∑"/>
                                <m:limLoc m:val="undOvr"/>
                                <m:ctrlPr>
                                  <a:rPr lang="en-US" sz="1600" i="1">
                                    <a:solidFill>
                                      <a:schemeClr val="tx2"/>
                                    </a:solidFill>
                                    <a:latin typeface="Cambria Math" panose="02040503050406030204" pitchFamily="18" charset="0"/>
                                  </a:rPr>
                                </m:ctrlPr>
                              </m:naryPr>
                              <m:sub>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6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𝑁</m:t>
                                </m:r>
                              </m:sup>
                              <m:e>
                                <m:sSub>
                                  <m:sSubPr>
                                    <m:ctrlPr>
                                      <a:rPr lang="en-US" sz="1600" b="1" i="1">
                                        <a:solidFill>
                                          <a:srgbClr val="FF0000"/>
                                        </a:solidFill>
                                        <a:latin typeface="Cambria Math" panose="02040503050406030204" pitchFamily="18" charset="0"/>
                                        <a:cs typeface="Times New Roman" panose="02020603050405020304" pitchFamily="18" charset="0"/>
                                      </a:rPr>
                                    </m:ctrlPr>
                                  </m:sSubPr>
                                  <m:e>
                                    <m:r>
                                      <a:rPr lang="en-US" sz="1600" b="1" i="1">
                                        <a:solidFill>
                                          <a:srgbClr val="FF0000"/>
                                        </a:solidFill>
                                        <a:latin typeface="Cambria Math" panose="02040503050406030204" pitchFamily="18" charset="0"/>
                                        <a:cs typeface="Times New Roman" panose="02020603050405020304" pitchFamily="18" charset="0"/>
                                      </a:rPr>
                                      <m:t>𝑨</m:t>
                                    </m:r>
                                  </m:e>
                                  <m:sub>
                                    <m:r>
                                      <a:rPr lang="en-US" sz="1600" b="1" i="1">
                                        <a:solidFill>
                                          <a:srgbClr val="FF0000"/>
                                        </a:solidFill>
                                        <a:latin typeface="Cambria Math" panose="02040503050406030204" pitchFamily="18" charset="0"/>
                                        <a:cs typeface="Times New Roman" panose="02020603050405020304" pitchFamily="18" charset="0"/>
                                      </a:rPr>
                                      <m:t>𝒋</m:t>
                                    </m:r>
                                  </m:sub>
                                </m:sSub>
                              </m:e>
                            </m:nary>
                          </m:den>
                        </m:f>
                      </m:e>
                    </m:func>
                  </m:oMath>
                </a14:m>
                <a:endParaRPr lang="en-US" sz="1600" dirty="0">
                  <a:solidFill>
                    <a:schemeClr val="tx2"/>
                  </a:solidFill>
                </a:endParaRPr>
              </a:p>
              <a:p>
                <a:pPr lvl="1">
                  <a:buFont typeface="Wingdings" panose="05000000000000000000" pitchFamily="2" charset="2"/>
                  <a:buChar char="Ø"/>
                </a:pPr>
                <a:r>
                  <a:rPr lang="en-US" sz="1400" b="1" dirty="0">
                    <a:solidFill>
                      <a:schemeClr val="accent2"/>
                    </a:solidFill>
                    <a:cs typeface="Times New Roman" panose="02020603050405020304" pitchFamily="18" charset="0"/>
                  </a:rPr>
                  <a:t> </a:t>
                </a:r>
                <a14:m>
                  <m:oMath xmlns:m="http://schemas.openxmlformats.org/officeDocument/2006/math">
                    <m:sSub>
                      <m:sSubPr>
                        <m:ctrlPr>
                          <a:rPr lang="en-US" sz="1400" b="1" i="1" smtClean="0">
                            <a:solidFill>
                              <a:srgbClr val="FF0000"/>
                            </a:solidFill>
                            <a:latin typeface="Cambria Math" panose="02040503050406030204" pitchFamily="18" charset="0"/>
                            <a:cs typeface="Times New Roman" panose="02020603050405020304" pitchFamily="18" charset="0"/>
                          </a:rPr>
                        </m:ctrlPr>
                      </m:sSubPr>
                      <m:e>
                        <m:r>
                          <a:rPr lang="en-US" sz="1400" b="1" i="1">
                            <a:solidFill>
                              <a:srgbClr val="FF0000"/>
                            </a:solidFill>
                            <a:latin typeface="Cambria Math" panose="02040503050406030204" pitchFamily="18" charset="0"/>
                            <a:cs typeface="Times New Roman" panose="02020603050405020304" pitchFamily="18" charset="0"/>
                          </a:rPr>
                          <m:t>𝑨</m:t>
                        </m:r>
                      </m:e>
                      <m:sub>
                        <m:r>
                          <a:rPr lang="en-US" sz="1400" b="1" i="1">
                            <a:solidFill>
                              <a:srgbClr val="FF0000"/>
                            </a:solidFill>
                            <a:latin typeface="Cambria Math" panose="02040503050406030204" pitchFamily="18" charset="0"/>
                            <a:cs typeface="Times New Roman" panose="02020603050405020304" pitchFamily="18" charset="0"/>
                          </a:rPr>
                          <m:t>𝒋</m:t>
                        </m:r>
                      </m:sub>
                    </m:sSub>
                    <m:r>
                      <a:rPr lang="en-US" sz="1400" i="1">
                        <a:solidFill>
                          <a:schemeClr val="tx2"/>
                        </a:solidFill>
                        <a:latin typeface="Cambria Math" panose="02040503050406030204" pitchFamily="18" charset="0"/>
                        <a:cs typeface="Times New Roman" panose="02020603050405020304" pitchFamily="18" charset="0"/>
                      </a:rPr>
                      <m:t>=</m:t>
                    </m:r>
                    <m:nary>
                      <m:naryPr>
                        <m:chr m:val="∏"/>
                        <m:limLoc m:val="subSup"/>
                        <m:ctrlPr>
                          <a:rPr lang="en-US" sz="1400" i="1">
                            <a:solidFill>
                              <a:schemeClr val="tx2"/>
                            </a:solidFill>
                            <a:latin typeface="Cambria Math" panose="02040503050406030204" pitchFamily="18" charset="0"/>
                            <a:cs typeface="Times New Roman" panose="02020603050405020304" pitchFamily="18" charset="0"/>
                          </a:rPr>
                        </m:ctrlPr>
                      </m:naryPr>
                      <m:sub>
                        <m:r>
                          <m:rPr>
                            <m:brk m:alnAt="25"/>
                          </m:rPr>
                          <a:rPr lang="en-US" sz="1400" i="1">
                            <a:solidFill>
                              <a:schemeClr val="tx2"/>
                            </a:solidFill>
                            <a:latin typeface="Cambria Math" panose="02040503050406030204" pitchFamily="18" charset="0"/>
                            <a:cs typeface="Times New Roman" panose="02020603050405020304" pitchFamily="18" charset="0"/>
                          </a:rPr>
                          <m:t>𝑖</m:t>
                        </m:r>
                        <m:r>
                          <a:rPr lang="en-US" sz="1400" i="1">
                            <a:solidFill>
                              <a:schemeClr val="tx2"/>
                            </a:solidFill>
                            <a:latin typeface="Cambria Math" panose="02040503050406030204" pitchFamily="18" charset="0"/>
                            <a:cs typeface="Times New Roman" panose="02020603050405020304" pitchFamily="18" charset="0"/>
                          </a:rPr>
                          <m:t>=1</m:t>
                        </m:r>
                      </m:sub>
                      <m:sup>
                        <m:r>
                          <a:rPr lang="en-US" sz="1400" i="1">
                            <a:solidFill>
                              <a:schemeClr val="tx2"/>
                            </a:solidFill>
                            <a:latin typeface="Cambria Math" panose="02040503050406030204" pitchFamily="18" charset="0"/>
                            <a:cs typeface="Times New Roman" panose="02020603050405020304" pitchFamily="18" charset="0"/>
                          </a:rPr>
                          <m:t>𝑛</m:t>
                        </m:r>
                      </m:sup>
                      <m:e>
                        <m:d>
                          <m:dPr>
                            <m:begChr m:val="{"/>
                            <m:endChr m:val="}"/>
                            <m:ctrlPr>
                              <a:rPr lang="en-US" sz="1400" i="1">
                                <a:solidFill>
                                  <a:schemeClr val="tx2"/>
                                </a:solidFill>
                                <a:latin typeface="Cambria Math" panose="02040503050406030204" pitchFamily="18" charset="0"/>
                                <a:cs typeface="Times New Roman" panose="02020603050405020304" pitchFamily="18" charset="0"/>
                              </a:rPr>
                            </m:ctrlPr>
                          </m:dPr>
                          <m:e>
                            <m:sSup>
                              <m:sSupPr>
                                <m:ctrlPr>
                                  <a:rPr lang="en-US" sz="1400" i="1">
                                    <a:solidFill>
                                      <a:schemeClr val="tx2"/>
                                    </a:solidFill>
                                    <a:latin typeface="Cambria Math" panose="02040503050406030204" pitchFamily="18" charset="0"/>
                                    <a:cs typeface="Times New Roman" panose="02020603050405020304" pitchFamily="18" charset="0"/>
                                  </a:rPr>
                                </m:ctrlPr>
                              </m:sSupPr>
                              <m:e>
                                <m:d>
                                  <m:dPr>
                                    <m:begChr m:val="["/>
                                    <m:endChr m:val="]"/>
                                    <m:ctrlPr>
                                      <a:rPr lang="en-US" sz="1400" i="1">
                                        <a:solidFill>
                                          <a:schemeClr val="tx2"/>
                                        </a:solidFill>
                                        <a:latin typeface="Cambria Math" panose="02040503050406030204" pitchFamily="18" charset="0"/>
                                        <a:cs typeface="Times New Roman" panose="02020603050405020304" pitchFamily="18" charset="0"/>
                                      </a:rPr>
                                    </m:ctrlPr>
                                  </m:dPr>
                                  <m:e>
                                    <m:sSub>
                                      <m:sSubPr>
                                        <m:ctrlPr>
                                          <a:rPr lang="en-US" sz="1400" i="1">
                                            <a:solidFill>
                                              <a:schemeClr val="tx2"/>
                                            </a:solidFill>
                                            <a:latin typeface="Cambria Math" panose="02040503050406030204" pitchFamily="18" charset="0"/>
                                            <a:cs typeface="Times New Roman" panose="02020603050405020304" pitchFamily="18" charset="0"/>
                                          </a:rPr>
                                        </m:ctrlPr>
                                      </m:sSubPr>
                                      <m:e>
                                        <m:r>
                                          <a:rPr lang="en-US" sz="1400" i="1">
                                            <a:solidFill>
                                              <a:schemeClr val="tx2"/>
                                            </a:solidFill>
                                            <a:latin typeface="Cambria Math" panose="02040503050406030204" pitchFamily="18" charset="0"/>
                                            <a:cs typeface="Times New Roman" panose="02020603050405020304" pitchFamily="18" charset="0"/>
                                          </a:rPr>
                                          <m:t>𝑓</m:t>
                                        </m:r>
                                      </m:e>
                                      <m:sub>
                                        <m:r>
                                          <a:rPr lang="en-US" sz="1400" i="1">
                                            <a:solidFill>
                                              <a:schemeClr val="tx2"/>
                                            </a:solidFill>
                                            <a:latin typeface="Cambria Math" panose="02040503050406030204" pitchFamily="18" charset="0"/>
                                            <a:cs typeface="Times New Roman" panose="02020603050405020304" pitchFamily="18" charset="0"/>
                                          </a:rPr>
                                          <m:t>𝑤𝑒𝑖𝑏</m:t>
                                        </m:r>
                                      </m:sub>
                                    </m:sSub>
                                    <m:d>
                                      <m:dPr>
                                        <m:ctrlPr>
                                          <a:rPr lang="en-US" sz="1400" i="1">
                                            <a:solidFill>
                                              <a:schemeClr val="tx2"/>
                                            </a:solidFill>
                                            <a:latin typeface="Cambria Math" panose="02040503050406030204" pitchFamily="18" charset="0"/>
                                            <a:cs typeface="Times New Roman" panose="02020603050405020304" pitchFamily="18" charset="0"/>
                                          </a:rPr>
                                        </m:ctrlPr>
                                      </m:dPr>
                                      <m:e>
                                        <m:sSub>
                                          <m:sSubPr>
                                            <m:ctrlPr>
                                              <a:rPr lang="en-US" sz="1400" i="1">
                                                <a:solidFill>
                                                  <a:schemeClr val="tx2"/>
                                                </a:solidFill>
                                                <a:latin typeface="Cambria Math" panose="02040503050406030204" pitchFamily="18" charset="0"/>
                                                <a:cs typeface="Times New Roman" panose="02020603050405020304" pitchFamily="18" charset="0"/>
                                              </a:rPr>
                                            </m:ctrlPr>
                                          </m:sSubPr>
                                          <m:e>
                                            <m:r>
                                              <a:rPr lang="en-US" sz="1400" i="1">
                                                <a:solidFill>
                                                  <a:schemeClr val="tx2"/>
                                                </a:solidFill>
                                                <a:latin typeface="Cambria Math" panose="02040503050406030204" pitchFamily="18" charset="0"/>
                                                <a:cs typeface="Times New Roman" panose="02020603050405020304" pitchFamily="18" charset="0"/>
                                              </a:rPr>
                                              <m:t>𝑠</m:t>
                                            </m:r>
                                          </m:e>
                                          <m:sub>
                                            <m:r>
                                              <a:rPr lang="en-US" sz="1400" i="1">
                                                <a:solidFill>
                                                  <a:schemeClr val="tx2"/>
                                                </a:solidFill>
                                                <a:latin typeface="Cambria Math" panose="02040503050406030204" pitchFamily="18" charset="0"/>
                                                <a:cs typeface="Times New Roman" panose="02020603050405020304" pitchFamily="18" charset="0"/>
                                              </a:rPr>
                                              <m:t>𝑖</m:t>
                                            </m:r>
                                          </m:sub>
                                        </m:sSub>
                                        <m:r>
                                          <a:rPr lang="en-US" sz="1400" i="1">
                                            <a:solidFill>
                                              <a:schemeClr val="tx2"/>
                                            </a:solidFill>
                                            <a:latin typeface="Cambria Math" panose="02040503050406030204" pitchFamily="18" charset="0"/>
                                            <a:cs typeface="Times New Roman" panose="02020603050405020304" pitchFamily="18" charset="0"/>
                                          </a:rPr>
                                          <m:t>;</m:t>
                                        </m:r>
                                        <m:sSup>
                                          <m:sSupPr>
                                            <m:ctrlPr>
                                              <a:rPr lang="en-US" sz="1400" i="1">
                                                <a:solidFill>
                                                  <a:schemeClr val="tx2"/>
                                                </a:solidFill>
                                                <a:latin typeface="Cambria Math" panose="02040503050406030204" pitchFamily="18" charset="0"/>
                                                <a:ea typeface="Times New Roman" panose="02020603050405020304" pitchFamily="18" charset="0"/>
                                              </a:rPr>
                                            </m:ctrlPr>
                                          </m:sSupPr>
                                          <m:e>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𝛽</m:t>
                                            </m:r>
                                          </m:e>
                                          <m:sup>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𝜂</m:t>
                                            </m:r>
                                          </m:e>
                                          <m:sup>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sup>
                                        </m:sSup>
                                      </m:e>
                                    </m:d>
                                  </m:e>
                                </m:d>
                              </m:e>
                              <m:sup>
                                <m:r>
                                  <a:rPr lang="en-US" sz="1400" i="1">
                                    <a:solidFill>
                                      <a:schemeClr val="tx2"/>
                                    </a:solidFill>
                                    <a:latin typeface="Cambria Math" panose="02040503050406030204" pitchFamily="18" charset="0"/>
                                    <a:cs typeface="Times New Roman" panose="02020603050405020304" pitchFamily="18" charset="0"/>
                                  </a:rPr>
                                  <m:t>1−</m:t>
                                </m:r>
                                <m:sSub>
                                  <m:sSubPr>
                                    <m:ctrlPr>
                                      <a:rPr lang="en-US" sz="1400" i="1">
                                        <a:solidFill>
                                          <a:schemeClr val="tx2"/>
                                        </a:solidFill>
                                        <a:latin typeface="Cambria Math" panose="02040503050406030204" pitchFamily="18" charset="0"/>
                                        <a:cs typeface="Times New Roman" panose="02020603050405020304" pitchFamily="18" charset="0"/>
                                      </a:rPr>
                                    </m:ctrlPr>
                                  </m:sSubPr>
                                  <m:e>
                                    <m:r>
                                      <a:rPr lang="en-US" sz="1400" i="1">
                                        <a:solidFill>
                                          <a:schemeClr val="tx2"/>
                                        </a:solidFill>
                                        <a:latin typeface="Cambria Math" panose="02040503050406030204" pitchFamily="18" charset="0"/>
                                        <a:cs typeface="Times New Roman" panose="02020603050405020304" pitchFamily="18" charset="0"/>
                                      </a:rPr>
                                      <m:t>𝑟</m:t>
                                    </m:r>
                                  </m:e>
                                  <m:sub>
                                    <m:r>
                                      <a:rPr lang="en-US" sz="1400" i="1">
                                        <a:solidFill>
                                          <a:schemeClr val="tx2"/>
                                        </a:solidFill>
                                        <a:latin typeface="Cambria Math" panose="02040503050406030204" pitchFamily="18" charset="0"/>
                                        <a:cs typeface="Times New Roman" panose="02020603050405020304" pitchFamily="18" charset="0"/>
                                      </a:rPr>
                                      <m:t>𝑖</m:t>
                                    </m:r>
                                  </m:sub>
                                </m:sSub>
                              </m:sup>
                            </m:sSup>
                            <m:sSup>
                              <m:sSupPr>
                                <m:ctrlPr>
                                  <a:rPr lang="en-US" sz="1400" i="1">
                                    <a:solidFill>
                                      <a:schemeClr val="tx2"/>
                                    </a:solidFill>
                                    <a:latin typeface="Cambria Math" panose="02040503050406030204" pitchFamily="18" charset="0"/>
                                    <a:cs typeface="Times New Roman" panose="02020603050405020304" pitchFamily="18" charset="0"/>
                                  </a:rPr>
                                </m:ctrlPr>
                              </m:sSupPr>
                              <m:e>
                                <m:d>
                                  <m:dPr>
                                    <m:begChr m:val="["/>
                                    <m:endChr m:val="]"/>
                                    <m:ctrlPr>
                                      <a:rPr lang="en-US" sz="1400" i="1">
                                        <a:solidFill>
                                          <a:schemeClr val="tx2"/>
                                        </a:solidFill>
                                        <a:latin typeface="Cambria Math" panose="02040503050406030204" pitchFamily="18" charset="0"/>
                                        <a:cs typeface="Times New Roman" panose="02020603050405020304" pitchFamily="18" charset="0"/>
                                      </a:rPr>
                                    </m:ctrlPr>
                                  </m:dPr>
                                  <m:e>
                                    <m:sSub>
                                      <m:sSubPr>
                                        <m:ctrlPr>
                                          <a:rPr lang="en-US" sz="1400" i="1">
                                            <a:solidFill>
                                              <a:schemeClr val="tx2"/>
                                            </a:solidFill>
                                            <a:latin typeface="Cambria Math" panose="02040503050406030204" pitchFamily="18" charset="0"/>
                                            <a:cs typeface="Times New Roman" panose="02020603050405020304" pitchFamily="18" charset="0"/>
                                          </a:rPr>
                                        </m:ctrlPr>
                                      </m:sSubPr>
                                      <m:e>
                                        <m:r>
                                          <a:rPr lang="en-US" sz="1400" i="1">
                                            <a:solidFill>
                                              <a:schemeClr val="tx2"/>
                                            </a:solidFill>
                                            <a:latin typeface="Cambria Math" panose="02040503050406030204" pitchFamily="18" charset="0"/>
                                            <a:cs typeface="Times New Roman" panose="02020603050405020304" pitchFamily="18" charset="0"/>
                                          </a:rPr>
                                          <m:t>1−</m:t>
                                        </m:r>
                                        <m:r>
                                          <a:rPr lang="en-US" sz="1400" i="1">
                                            <a:solidFill>
                                              <a:schemeClr val="tx2"/>
                                            </a:solidFill>
                                            <a:latin typeface="Cambria Math" panose="02040503050406030204" pitchFamily="18" charset="0"/>
                                            <a:cs typeface="Times New Roman" panose="02020603050405020304" pitchFamily="18" charset="0"/>
                                          </a:rPr>
                                          <m:t>𝐹</m:t>
                                        </m:r>
                                      </m:e>
                                      <m:sub>
                                        <m:r>
                                          <a:rPr lang="en-US" sz="1400" i="1">
                                            <a:solidFill>
                                              <a:schemeClr val="tx2"/>
                                            </a:solidFill>
                                            <a:latin typeface="Cambria Math" panose="02040503050406030204" pitchFamily="18" charset="0"/>
                                            <a:cs typeface="Times New Roman" panose="02020603050405020304" pitchFamily="18" charset="0"/>
                                          </a:rPr>
                                          <m:t>𝑤𝑒𝑖𝑏</m:t>
                                        </m:r>
                                      </m:sub>
                                    </m:sSub>
                                    <m:d>
                                      <m:dPr>
                                        <m:ctrlPr>
                                          <a:rPr lang="en-US" sz="1400" i="1">
                                            <a:solidFill>
                                              <a:schemeClr val="tx2"/>
                                            </a:solidFill>
                                            <a:latin typeface="Cambria Math" panose="02040503050406030204" pitchFamily="18" charset="0"/>
                                            <a:cs typeface="Times New Roman" panose="02020603050405020304" pitchFamily="18" charset="0"/>
                                          </a:rPr>
                                        </m:ctrlPr>
                                      </m:dPr>
                                      <m:e>
                                        <m:sSub>
                                          <m:sSubPr>
                                            <m:ctrlPr>
                                              <a:rPr lang="en-US" sz="1400" i="1">
                                                <a:solidFill>
                                                  <a:schemeClr val="tx2"/>
                                                </a:solidFill>
                                                <a:latin typeface="Cambria Math" panose="02040503050406030204" pitchFamily="18" charset="0"/>
                                                <a:cs typeface="Times New Roman" panose="02020603050405020304" pitchFamily="18" charset="0"/>
                                              </a:rPr>
                                            </m:ctrlPr>
                                          </m:sSubPr>
                                          <m:e>
                                            <m:r>
                                              <a:rPr lang="en-US" sz="1400" i="1">
                                                <a:solidFill>
                                                  <a:schemeClr val="tx2"/>
                                                </a:solidFill>
                                                <a:latin typeface="Cambria Math" panose="02040503050406030204" pitchFamily="18" charset="0"/>
                                                <a:cs typeface="Times New Roman" panose="02020603050405020304" pitchFamily="18" charset="0"/>
                                              </a:rPr>
                                              <m:t>𝑠</m:t>
                                            </m:r>
                                          </m:e>
                                          <m:sub>
                                            <m:r>
                                              <a:rPr lang="en-US" sz="1400" i="1">
                                                <a:solidFill>
                                                  <a:schemeClr val="tx2"/>
                                                </a:solidFill>
                                                <a:latin typeface="Cambria Math" panose="02040503050406030204" pitchFamily="18" charset="0"/>
                                                <a:cs typeface="Times New Roman" panose="02020603050405020304" pitchFamily="18" charset="0"/>
                                              </a:rPr>
                                              <m:t>𝑖</m:t>
                                            </m:r>
                                          </m:sub>
                                        </m:sSub>
                                        <m:r>
                                          <a:rPr lang="en-US" sz="1400" i="1">
                                            <a:solidFill>
                                              <a:schemeClr val="tx2"/>
                                            </a:solidFill>
                                            <a:latin typeface="Cambria Math" panose="02040503050406030204" pitchFamily="18" charset="0"/>
                                            <a:cs typeface="Times New Roman" panose="02020603050405020304" pitchFamily="18" charset="0"/>
                                          </a:rPr>
                                          <m:t>;</m:t>
                                        </m:r>
                                        <m:sSup>
                                          <m:sSupPr>
                                            <m:ctrlPr>
                                              <a:rPr lang="en-US" sz="1400" i="1">
                                                <a:solidFill>
                                                  <a:schemeClr val="tx2"/>
                                                </a:solidFill>
                                                <a:latin typeface="Cambria Math" panose="02040503050406030204" pitchFamily="18" charset="0"/>
                                                <a:ea typeface="Times New Roman" panose="02020603050405020304" pitchFamily="18" charset="0"/>
                                              </a:rPr>
                                            </m:ctrlPr>
                                          </m:sSupPr>
                                          <m:e>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𝛽</m:t>
                                            </m:r>
                                          </m:e>
                                          <m:sup>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sz="1400" i="1">
                                            <a:solidFill>
                                              <a:schemeClr val="tx2"/>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𝜂</m:t>
                                            </m:r>
                                          </m:e>
                                          <m:sup>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𝑗</m:t>
                                            </m:r>
                                            <m:r>
                                              <a:rPr lang="en-US" sz="1400" i="1">
                                                <a:solidFill>
                                                  <a:schemeClr val="tx2"/>
                                                </a:solidFill>
                                                <a:latin typeface="Cambria Math" panose="02040503050406030204" pitchFamily="18" charset="0"/>
                                                <a:ea typeface="Calibri" panose="020F0502020204030204" pitchFamily="34" charset="0"/>
                                                <a:cs typeface="Times New Roman" panose="02020603050405020304" pitchFamily="18" charset="0"/>
                                              </a:rPr>
                                              <m:t>)</m:t>
                                            </m:r>
                                          </m:sup>
                                        </m:sSup>
                                      </m:e>
                                    </m:d>
                                  </m:e>
                                </m:d>
                              </m:e>
                              <m:sup>
                                <m:sSub>
                                  <m:sSubPr>
                                    <m:ctrlPr>
                                      <a:rPr lang="en-US" sz="1400" i="1">
                                        <a:solidFill>
                                          <a:schemeClr val="tx2"/>
                                        </a:solidFill>
                                        <a:latin typeface="Cambria Math" panose="02040503050406030204" pitchFamily="18" charset="0"/>
                                        <a:cs typeface="Times New Roman" panose="02020603050405020304" pitchFamily="18" charset="0"/>
                                      </a:rPr>
                                    </m:ctrlPr>
                                  </m:sSubPr>
                                  <m:e>
                                    <m:r>
                                      <a:rPr lang="en-US" sz="1400" i="1">
                                        <a:solidFill>
                                          <a:schemeClr val="tx2"/>
                                        </a:solidFill>
                                        <a:latin typeface="Cambria Math" panose="02040503050406030204" pitchFamily="18" charset="0"/>
                                        <a:cs typeface="Times New Roman" panose="02020603050405020304" pitchFamily="18" charset="0"/>
                                      </a:rPr>
                                      <m:t>𝑟</m:t>
                                    </m:r>
                                  </m:e>
                                  <m:sub>
                                    <m:r>
                                      <a:rPr lang="en-US" sz="1400" i="1">
                                        <a:solidFill>
                                          <a:schemeClr val="tx2"/>
                                        </a:solidFill>
                                        <a:latin typeface="Cambria Math" panose="02040503050406030204" pitchFamily="18" charset="0"/>
                                        <a:cs typeface="Times New Roman" panose="02020603050405020304" pitchFamily="18" charset="0"/>
                                      </a:rPr>
                                      <m:t>𝑖</m:t>
                                    </m:r>
                                  </m:sub>
                                </m:sSub>
                              </m:sup>
                            </m:sSup>
                          </m:e>
                        </m:d>
                      </m:e>
                    </m:nary>
                  </m:oMath>
                </a14:m>
                <a:endParaRPr lang="en-US" sz="1400" dirty="0">
                  <a:solidFill>
                    <a:schemeClr val="tx2"/>
                  </a:solidFill>
                </a:endParaRPr>
              </a:p>
              <a:p>
                <a:pPr lvl="1"/>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𝑟</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=1</m:t>
                    </m:r>
                  </m:oMath>
                </a14:m>
                <a:r>
                  <a:rPr lang="en-US" sz="1400" dirty="0"/>
                  <a:t> if right-censored—burst in competing material or NDT</a:t>
                </a:r>
                <a:endParaRPr lang="en-US" sz="1400" i="1" dirty="0">
                  <a:latin typeface="Cambria Math" panose="02040503050406030204" pitchFamily="18" charset="0"/>
                </a:endParaRPr>
              </a:p>
              <a:p>
                <a:pPr lvl="1"/>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𝑟</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=0</m:t>
                    </m:r>
                  </m:oMath>
                </a14:m>
                <a:r>
                  <a:rPr lang="en-US" sz="1400" dirty="0"/>
                  <a:t> if exact observation—burst happens in material of interest</a:t>
                </a:r>
              </a:p>
              <a:p>
                <a:r>
                  <a:rPr lang="en-US" sz="1600" dirty="0"/>
                  <a:t>Assurance probability is 100% with test article 1 results</a:t>
                </a:r>
              </a:p>
              <a:p>
                <a:r>
                  <a:rPr lang="en-US" sz="1600" dirty="0">
                    <a:solidFill>
                      <a:schemeClr val="tx2"/>
                    </a:solidFill>
                  </a:rPr>
                  <a:t>Results from the scaled subscale test data and the single exact burst failure strain value</a:t>
                </a:r>
              </a:p>
              <a:p>
                <a:pPr lvl="1"/>
                <a:r>
                  <a:rPr lang="en-US" sz="1400" dirty="0"/>
                  <a:t>No need to graph the results</a:t>
                </a:r>
              </a:p>
              <a:p>
                <a:r>
                  <a:rPr lang="en-US" sz="1600" dirty="0">
                    <a:solidFill>
                      <a:schemeClr val="tx2"/>
                    </a:solidFill>
                  </a:rPr>
                  <a:t>Proceeding with a second flight configured test article </a:t>
                </a:r>
                <a:r>
                  <a:rPr lang="en-US" sz="1600" dirty="0"/>
                  <a:t>is not necessary</a:t>
                </a:r>
              </a:p>
              <a:p>
                <a:pPr lvl="1"/>
                <a:r>
                  <a:rPr lang="en-US" sz="1400" dirty="0">
                    <a:solidFill>
                      <a:schemeClr val="tx2"/>
                    </a:solidFill>
                  </a:rPr>
                  <a:t>Sa</a:t>
                </a:r>
                <a:r>
                  <a:rPr lang="en-US" sz="1400" dirty="0"/>
                  <a:t>ves the program money</a:t>
                </a:r>
              </a:p>
              <a:p>
                <a:endParaRPr lang="en-US" sz="1600" b="1" i="1" dirty="0">
                  <a:solidFill>
                    <a:schemeClr val="tx2"/>
                  </a:solidFill>
                </a:endParaRPr>
              </a:p>
            </p:txBody>
          </p:sp>
        </mc:Choice>
        <mc:Fallback xmlns="">
          <p:sp>
            <p:nvSpPr>
              <p:cNvPr id="6" name="Content Placeholder 5">
                <a:extLst>
                  <a:ext uri="{FF2B5EF4-FFF2-40B4-BE49-F238E27FC236}">
                    <a16:creationId xmlns:a16="http://schemas.microsoft.com/office/drawing/2014/main" id="{915EAF10-D37F-0265-C2ED-01ADBCB9AA6A}"/>
                  </a:ext>
                </a:extLst>
              </p:cNvPr>
              <p:cNvSpPr txBox="1">
                <a:spLocks noGrp="1" noRot="1" noChangeAspect="1" noMove="1" noResize="1" noEditPoints="1" noAdjustHandles="1" noChangeArrowheads="1" noChangeShapeType="1" noTextEdit="1"/>
              </p:cNvSpPr>
              <p:nvPr>
                <p:ph sz="quarter" idx="17"/>
              </p:nvPr>
            </p:nvSpPr>
            <p:spPr>
              <a:xfrm>
                <a:off x="6216650" y="1273175"/>
                <a:ext cx="5805488" cy="4182876"/>
              </a:xfrm>
              <a:prstGeom prst="rect">
                <a:avLst/>
              </a:prstGeom>
              <a:blipFill>
                <a:blip r:embed="rId3"/>
                <a:stretch>
                  <a:fillRect l="-945" t="-1166"/>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DC8BDE8B-352D-64DA-C5B4-FB21C0B7F4E5}"/>
              </a:ext>
            </a:extLst>
          </p:cNvPr>
          <p:cNvGrpSpPr/>
          <p:nvPr/>
        </p:nvGrpSpPr>
        <p:grpSpPr>
          <a:xfrm>
            <a:off x="6358078" y="5483684"/>
            <a:ext cx="4673037" cy="950697"/>
            <a:chOff x="6890740" y="5208466"/>
            <a:chExt cx="4673037" cy="950697"/>
          </a:xfrm>
        </p:grpSpPr>
        <p:grpSp>
          <p:nvGrpSpPr>
            <p:cNvPr id="7" name="Group 6">
              <a:extLst>
                <a:ext uri="{FF2B5EF4-FFF2-40B4-BE49-F238E27FC236}">
                  <a16:creationId xmlns:a16="http://schemas.microsoft.com/office/drawing/2014/main" id="{4C74EAFD-EA62-4D26-6AF4-8F5EE4A8C897}"/>
                </a:ext>
              </a:extLst>
            </p:cNvPr>
            <p:cNvGrpSpPr/>
            <p:nvPr/>
          </p:nvGrpSpPr>
          <p:grpSpPr>
            <a:xfrm>
              <a:off x="7175649" y="5666830"/>
              <a:ext cx="4041131" cy="492333"/>
              <a:chOff x="1097242" y="2080127"/>
              <a:chExt cx="4041131" cy="492333"/>
            </a:xfrm>
          </p:grpSpPr>
          <p:grpSp>
            <p:nvGrpSpPr>
              <p:cNvPr id="8" name="Group 7">
                <a:extLst>
                  <a:ext uri="{FF2B5EF4-FFF2-40B4-BE49-F238E27FC236}">
                    <a16:creationId xmlns:a16="http://schemas.microsoft.com/office/drawing/2014/main" id="{1826CA5B-7ABB-A959-71DE-CFA14C695AC7}"/>
                  </a:ext>
                </a:extLst>
              </p:cNvPr>
              <p:cNvGrpSpPr/>
              <p:nvPr/>
            </p:nvGrpSpPr>
            <p:grpSpPr>
              <a:xfrm rot="5400000">
                <a:off x="4022914" y="1453507"/>
                <a:ext cx="465632" cy="1765286"/>
                <a:chOff x="3530080" y="2919621"/>
                <a:chExt cx="465632" cy="1765286"/>
              </a:xfrm>
            </p:grpSpPr>
            <p:grpSp>
              <p:nvGrpSpPr>
                <p:cNvPr id="28" name="Group 27">
                  <a:extLst>
                    <a:ext uri="{FF2B5EF4-FFF2-40B4-BE49-F238E27FC236}">
                      <a16:creationId xmlns:a16="http://schemas.microsoft.com/office/drawing/2014/main" id="{47060FFD-3D10-5FF9-716A-F8E0B6CAF0F7}"/>
                    </a:ext>
                  </a:extLst>
                </p:cNvPr>
                <p:cNvGrpSpPr/>
                <p:nvPr/>
              </p:nvGrpSpPr>
              <p:grpSpPr>
                <a:xfrm rot="5400000">
                  <a:off x="2880253" y="3569448"/>
                  <a:ext cx="1765286" cy="465632"/>
                  <a:chOff x="9278021" y="2253686"/>
                  <a:chExt cx="1793415" cy="562062"/>
                </a:xfrm>
              </p:grpSpPr>
              <p:sp>
                <p:nvSpPr>
                  <p:cNvPr id="32" name="Oval 31">
                    <a:extLst>
                      <a:ext uri="{FF2B5EF4-FFF2-40B4-BE49-F238E27FC236}">
                        <a16:creationId xmlns:a16="http://schemas.microsoft.com/office/drawing/2014/main" id="{04545DD3-C4FD-6815-7BB4-B7E3B7DDC473}"/>
                      </a:ext>
                    </a:extLst>
                  </p:cNvPr>
                  <p:cNvSpPr/>
                  <p:nvPr/>
                </p:nvSpPr>
                <p:spPr>
                  <a:xfrm>
                    <a:off x="1086171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33" name="Rectangle 32">
                    <a:extLst>
                      <a:ext uri="{FF2B5EF4-FFF2-40B4-BE49-F238E27FC236}">
                        <a16:creationId xmlns:a16="http://schemas.microsoft.com/office/drawing/2014/main" id="{101B76BC-D57D-FAFB-3CD4-A736F91A9B34}"/>
                      </a:ext>
                    </a:extLst>
                  </p:cNvPr>
                  <p:cNvSpPr/>
                  <p:nvPr/>
                </p:nvSpPr>
                <p:spPr>
                  <a:xfrm>
                    <a:off x="9374495" y="2253686"/>
                    <a:ext cx="1583894" cy="56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34" name="Oval 33">
                    <a:extLst>
                      <a:ext uri="{FF2B5EF4-FFF2-40B4-BE49-F238E27FC236}">
                        <a16:creationId xmlns:a16="http://schemas.microsoft.com/office/drawing/2014/main" id="{563C55F7-8152-4AAB-DC97-61180856ACCF}"/>
                      </a:ext>
                    </a:extLst>
                  </p:cNvPr>
                  <p:cNvSpPr/>
                  <p:nvPr/>
                </p:nvSpPr>
                <p:spPr>
                  <a:xfrm>
                    <a:off x="927802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sp>
              <p:nvSpPr>
                <p:cNvPr id="29" name="Rectangle 28">
                  <a:extLst>
                    <a:ext uri="{FF2B5EF4-FFF2-40B4-BE49-F238E27FC236}">
                      <a16:creationId xmlns:a16="http://schemas.microsoft.com/office/drawing/2014/main" id="{C9CDB416-877A-9C7A-C805-2E347BC50559}"/>
                    </a:ext>
                  </a:extLst>
                </p:cNvPr>
                <p:cNvSpPr/>
                <p:nvPr/>
              </p:nvSpPr>
              <p:spPr>
                <a:xfrm>
                  <a:off x="3530080" y="3014580"/>
                  <a:ext cx="465632" cy="317932"/>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30" name="Explosion: 8 Points 29">
                  <a:extLst>
                    <a:ext uri="{FF2B5EF4-FFF2-40B4-BE49-F238E27FC236}">
                      <a16:creationId xmlns:a16="http://schemas.microsoft.com/office/drawing/2014/main" id="{3014ABDB-8E29-A436-CF84-E512995BEF2C}"/>
                    </a:ext>
                  </a:extLst>
                </p:cNvPr>
                <p:cNvSpPr/>
                <p:nvPr/>
              </p:nvSpPr>
              <p:spPr>
                <a:xfrm rot="5400000">
                  <a:off x="3587385" y="3432897"/>
                  <a:ext cx="126456" cy="186769"/>
                </a:xfrm>
                <a:prstGeom prst="irregularSeal1">
                  <a:avLst/>
                </a:prstGeom>
                <a:solidFill>
                  <a:schemeClr val="tx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31" name="Explosion: 8 Points 30">
                  <a:extLst>
                    <a:ext uri="{FF2B5EF4-FFF2-40B4-BE49-F238E27FC236}">
                      <a16:creationId xmlns:a16="http://schemas.microsoft.com/office/drawing/2014/main" id="{CD4F466B-F9E2-C840-F2D2-2157818B3014}"/>
                    </a:ext>
                  </a:extLst>
                </p:cNvPr>
                <p:cNvSpPr/>
                <p:nvPr/>
              </p:nvSpPr>
              <p:spPr>
                <a:xfrm rot="5400000">
                  <a:off x="3742716" y="3088668"/>
                  <a:ext cx="115083" cy="186769"/>
                </a:xfrm>
                <a:prstGeom prst="irregularSeal1">
                  <a:avLst/>
                </a:prstGeom>
                <a:solidFill>
                  <a:schemeClr val="bg2"/>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grpSp>
            <p:nvGrpSpPr>
              <p:cNvPr id="9" name="Group 8">
                <a:extLst>
                  <a:ext uri="{FF2B5EF4-FFF2-40B4-BE49-F238E27FC236}">
                    <a16:creationId xmlns:a16="http://schemas.microsoft.com/office/drawing/2014/main" id="{BED88A2F-E5FA-662E-BEC8-A77275805D2E}"/>
                  </a:ext>
                </a:extLst>
              </p:cNvPr>
              <p:cNvGrpSpPr/>
              <p:nvPr/>
            </p:nvGrpSpPr>
            <p:grpSpPr>
              <a:xfrm rot="5400000">
                <a:off x="1747069" y="1453508"/>
                <a:ext cx="465632" cy="1765286"/>
                <a:chOff x="3530080" y="2919621"/>
                <a:chExt cx="465632" cy="1765286"/>
              </a:xfrm>
            </p:grpSpPr>
            <p:grpSp>
              <p:nvGrpSpPr>
                <p:cNvPr id="23" name="Group 22">
                  <a:extLst>
                    <a:ext uri="{FF2B5EF4-FFF2-40B4-BE49-F238E27FC236}">
                      <a16:creationId xmlns:a16="http://schemas.microsoft.com/office/drawing/2014/main" id="{2F153431-4BCF-5AB1-B1DB-63CCF26320C7}"/>
                    </a:ext>
                  </a:extLst>
                </p:cNvPr>
                <p:cNvGrpSpPr/>
                <p:nvPr/>
              </p:nvGrpSpPr>
              <p:grpSpPr>
                <a:xfrm rot="5400000">
                  <a:off x="2880253" y="3569448"/>
                  <a:ext cx="1765286" cy="465632"/>
                  <a:chOff x="9278021" y="2253686"/>
                  <a:chExt cx="1793415" cy="562062"/>
                </a:xfrm>
              </p:grpSpPr>
              <p:sp>
                <p:nvSpPr>
                  <p:cNvPr id="25" name="Oval 24">
                    <a:extLst>
                      <a:ext uri="{FF2B5EF4-FFF2-40B4-BE49-F238E27FC236}">
                        <a16:creationId xmlns:a16="http://schemas.microsoft.com/office/drawing/2014/main" id="{9A645EE3-07B0-3CA8-55D1-E17E79BA4B7C}"/>
                      </a:ext>
                    </a:extLst>
                  </p:cNvPr>
                  <p:cNvSpPr/>
                  <p:nvPr/>
                </p:nvSpPr>
                <p:spPr>
                  <a:xfrm>
                    <a:off x="1086171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26" name="Rectangle 25">
                    <a:extLst>
                      <a:ext uri="{FF2B5EF4-FFF2-40B4-BE49-F238E27FC236}">
                        <a16:creationId xmlns:a16="http://schemas.microsoft.com/office/drawing/2014/main" id="{A978E4D5-799C-15A3-285A-BF2A1D51C5E7}"/>
                      </a:ext>
                    </a:extLst>
                  </p:cNvPr>
                  <p:cNvSpPr/>
                  <p:nvPr/>
                </p:nvSpPr>
                <p:spPr>
                  <a:xfrm>
                    <a:off x="9374495" y="2253686"/>
                    <a:ext cx="1583894" cy="56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27" name="Oval 26">
                    <a:extLst>
                      <a:ext uri="{FF2B5EF4-FFF2-40B4-BE49-F238E27FC236}">
                        <a16:creationId xmlns:a16="http://schemas.microsoft.com/office/drawing/2014/main" id="{7939A24C-0ECF-864D-448F-450DB0DBD463}"/>
                      </a:ext>
                    </a:extLst>
                  </p:cNvPr>
                  <p:cNvSpPr/>
                  <p:nvPr/>
                </p:nvSpPr>
                <p:spPr>
                  <a:xfrm>
                    <a:off x="9278021" y="2253686"/>
                    <a:ext cx="209725" cy="562062"/>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sp>
              <p:nvSpPr>
                <p:cNvPr id="24" name="Rectangle 23">
                  <a:extLst>
                    <a:ext uri="{FF2B5EF4-FFF2-40B4-BE49-F238E27FC236}">
                      <a16:creationId xmlns:a16="http://schemas.microsoft.com/office/drawing/2014/main" id="{71684B9A-BE99-4D57-3FE8-BBE95E36642E}"/>
                    </a:ext>
                  </a:extLst>
                </p:cNvPr>
                <p:cNvSpPr/>
                <p:nvPr/>
              </p:nvSpPr>
              <p:spPr>
                <a:xfrm>
                  <a:off x="3530080" y="3014580"/>
                  <a:ext cx="465632" cy="317932"/>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p:cxnSp>
            <p:nvCxnSpPr>
              <p:cNvPr id="10" name="Straight Arrow Connector 9">
                <a:extLst>
                  <a:ext uri="{FF2B5EF4-FFF2-40B4-BE49-F238E27FC236}">
                    <a16:creationId xmlns:a16="http://schemas.microsoft.com/office/drawing/2014/main" id="{E757875B-8695-7E88-5D3A-8391E2270ADF}"/>
                  </a:ext>
                </a:extLst>
              </p:cNvPr>
              <p:cNvCxnSpPr/>
              <p:nvPr/>
            </p:nvCxnSpPr>
            <p:spPr>
              <a:xfrm flipV="1">
                <a:off x="3745589" y="2084500"/>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41C541-5062-0E1F-8A1E-BAFC25637280}"/>
                  </a:ext>
                </a:extLst>
              </p:cNvPr>
              <p:cNvCxnSpPr>
                <a:cxnSpLocks/>
              </p:cNvCxnSpPr>
              <p:nvPr/>
            </p:nvCxnSpPr>
            <p:spPr>
              <a:xfrm>
                <a:off x="3752513" y="2363890"/>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02AA6F-A03A-DCC6-D0C4-B6BF7F05C4D9}"/>
                  </a:ext>
                </a:extLst>
              </p:cNvPr>
              <p:cNvCxnSpPr/>
              <p:nvPr/>
            </p:nvCxnSpPr>
            <p:spPr>
              <a:xfrm flipV="1">
                <a:off x="4121725" y="2084500"/>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B05CFE-85CF-2B9D-CE24-4C39E1B25E99}"/>
                  </a:ext>
                </a:extLst>
              </p:cNvPr>
              <p:cNvCxnSpPr>
                <a:cxnSpLocks/>
              </p:cNvCxnSpPr>
              <p:nvPr/>
            </p:nvCxnSpPr>
            <p:spPr>
              <a:xfrm>
                <a:off x="4128649" y="2363890"/>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502AD31-C357-DB07-B673-63C9B5B874BF}"/>
                  </a:ext>
                </a:extLst>
              </p:cNvPr>
              <p:cNvCxnSpPr/>
              <p:nvPr/>
            </p:nvCxnSpPr>
            <p:spPr>
              <a:xfrm flipV="1">
                <a:off x="4725482" y="2080127"/>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272E04-4F5F-8D56-B86D-DD59E83366C1}"/>
                  </a:ext>
                </a:extLst>
              </p:cNvPr>
              <p:cNvCxnSpPr>
                <a:cxnSpLocks/>
              </p:cNvCxnSpPr>
              <p:nvPr/>
            </p:nvCxnSpPr>
            <p:spPr>
              <a:xfrm>
                <a:off x="4732406" y="2359517"/>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15D895-28BA-59C9-2109-A9C6B76B7B36}"/>
                  </a:ext>
                </a:extLst>
              </p:cNvPr>
              <p:cNvCxnSpPr/>
              <p:nvPr/>
            </p:nvCxnSpPr>
            <p:spPr>
              <a:xfrm flipV="1">
                <a:off x="1466074" y="2087057"/>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2E84F9-E9DF-BCBE-032A-DA4578735F0F}"/>
                  </a:ext>
                </a:extLst>
              </p:cNvPr>
              <p:cNvCxnSpPr>
                <a:cxnSpLocks/>
              </p:cNvCxnSpPr>
              <p:nvPr/>
            </p:nvCxnSpPr>
            <p:spPr>
              <a:xfrm>
                <a:off x="1472998" y="2366447"/>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1D26384-6DD3-1FDD-0FDB-CC0B34C4E8FD}"/>
                  </a:ext>
                </a:extLst>
              </p:cNvPr>
              <p:cNvCxnSpPr/>
              <p:nvPr/>
            </p:nvCxnSpPr>
            <p:spPr>
              <a:xfrm flipV="1">
                <a:off x="1842210" y="2087057"/>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5A977EB-AF6F-DD42-3740-B8C103C3E653}"/>
                  </a:ext>
                </a:extLst>
              </p:cNvPr>
              <p:cNvCxnSpPr>
                <a:cxnSpLocks/>
              </p:cNvCxnSpPr>
              <p:nvPr/>
            </p:nvCxnSpPr>
            <p:spPr>
              <a:xfrm>
                <a:off x="1849134" y="2366447"/>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3904843-D92F-BE78-B9C9-331C4A49B099}"/>
                  </a:ext>
                </a:extLst>
              </p:cNvPr>
              <p:cNvCxnSpPr/>
              <p:nvPr/>
            </p:nvCxnSpPr>
            <p:spPr>
              <a:xfrm flipV="1">
                <a:off x="2445967" y="2082684"/>
                <a:ext cx="0" cy="2181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8DE1AA8-BB6B-4EEA-57B6-593780964437}"/>
                  </a:ext>
                </a:extLst>
              </p:cNvPr>
              <p:cNvCxnSpPr>
                <a:cxnSpLocks/>
              </p:cNvCxnSpPr>
              <p:nvPr/>
            </p:nvCxnSpPr>
            <p:spPr>
              <a:xfrm>
                <a:off x="2452891" y="2362074"/>
                <a:ext cx="0" cy="2060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2B1ABD79-ACF8-7E33-E2A3-6D2474680E73}"/>
                </a:ext>
              </a:extLst>
            </p:cNvPr>
            <p:cNvSpPr txBox="1"/>
            <p:nvPr/>
          </p:nvSpPr>
          <p:spPr>
            <a:xfrm>
              <a:off x="6890740" y="5208466"/>
              <a:ext cx="2256330" cy="523220"/>
            </a:xfrm>
            <a:prstGeom prst="rect">
              <a:avLst/>
            </a:prstGeom>
            <a:noFill/>
          </p:spPr>
          <p:txBody>
            <a:bodyPr wrap="square" rtlCol="0">
              <a:spAutoFit/>
            </a:bodyPr>
            <a:lstStyle/>
            <a:p>
              <a:pPr algn="ctr"/>
              <a:r>
                <a:rPr lang="en-US" sz="1400" dirty="0">
                  <a:solidFill>
                    <a:schemeClr val="tx2"/>
                  </a:solidFill>
                </a:rPr>
                <a:t>NDT—Pressurize to test level, right-censored</a:t>
              </a:r>
            </a:p>
          </p:txBody>
        </p:sp>
        <p:sp>
          <p:nvSpPr>
            <p:cNvPr id="36" name="TextBox 35">
              <a:extLst>
                <a:ext uri="{FF2B5EF4-FFF2-40B4-BE49-F238E27FC236}">
                  <a16:creationId xmlns:a16="http://schemas.microsoft.com/office/drawing/2014/main" id="{72734F70-04ED-0F64-CE4D-48DEF0274A6C}"/>
                </a:ext>
              </a:extLst>
            </p:cNvPr>
            <p:cNvSpPr txBox="1"/>
            <p:nvPr/>
          </p:nvSpPr>
          <p:spPr>
            <a:xfrm>
              <a:off x="9191568" y="5208466"/>
              <a:ext cx="2256330" cy="523220"/>
            </a:xfrm>
            <a:prstGeom prst="rect">
              <a:avLst/>
            </a:prstGeom>
            <a:noFill/>
          </p:spPr>
          <p:txBody>
            <a:bodyPr wrap="square" rtlCol="0">
              <a:spAutoFit/>
            </a:bodyPr>
            <a:lstStyle/>
            <a:p>
              <a:pPr algn="ctr"/>
              <a:r>
                <a:rPr lang="en-US" sz="1400" dirty="0">
                  <a:solidFill>
                    <a:schemeClr val="tx2"/>
                  </a:solidFill>
                </a:rPr>
                <a:t>Exact in  composite</a:t>
              </a:r>
            </a:p>
            <a:p>
              <a:pPr algn="ctr"/>
              <a:r>
                <a:rPr lang="en-US" sz="1400" dirty="0">
                  <a:solidFill>
                    <a:schemeClr val="tx2"/>
                  </a:solidFill>
                </a:rPr>
                <a:t>right-censored in metal</a:t>
              </a:r>
            </a:p>
          </p:txBody>
        </p:sp>
        <p:sp>
          <p:nvSpPr>
            <p:cNvPr id="37" name="Explosion: 8 Points 36">
              <a:extLst>
                <a:ext uri="{FF2B5EF4-FFF2-40B4-BE49-F238E27FC236}">
                  <a16:creationId xmlns:a16="http://schemas.microsoft.com/office/drawing/2014/main" id="{4E11980E-A0D0-6790-B3BF-A0D64DD21DB4}"/>
                </a:ext>
              </a:extLst>
            </p:cNvPr>
            <p:cNvSpPr/>
            <p:nvPr/>
          </p:nvSpPr>
          <p:spPr>
            <a:xfrm rot="10800000">
              <a:off x="11436141" y="5274777"/>
              <a:ext cx="126456" cy="186769"/>
            </a:xfrm>
            <a:prstGeom prst="irregularSeal1">
              <a:avLst/>
            </a:prstGeom>
            <a:solidFill>
              <a:schemeClr val="tx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sp>
          <p:nvSpPr>
            <p:cNvPr id="38" name="Explosion: 8 Points 37">
              <a:extLst>
                <a:ext uri="{FF2B5EF4-FFF2-40B4-BE49-F238E27FC236}">
                  <a16:creationId xmlns:a16="http://schemas.microsoft.com/office/drawing/2014/main" id="{B00E9833-EF8D-5984-C65F-39B8E84BB15E}"/>
                </a:ext>
              </a:extLst>
            </p:cNvPr>
            <p:cNvSpPr/>
            <p:nvPr/>
          </p:nvSpPr>
          <p:spPr>
            <a:xfrm rot="10800000">
              <a:off x="11448694" y="5505607"/>
              <a:ext cx="115083" cy="186769"/>
            </a:xfrm>
            <a:prstGeom prst="irregularSeal1">
              <a:avLst/>
            </a:prstGeom>
            <a:solidFill>
              <a:schemeClr val="bg2"/>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dirty="0"/>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0992917-4ECE-4FD6-C6B2-BF0A2B7E847E}"/>
                  </a:ext>
                </a:extLst>
              </p:cNvPr>
              <p:cNvSpPr txBox="1"/>
              <p:nvPr/>
            </p:nvSpPr>
            <p:spPr>
              <a:xfrm>
                <a:off x="7020536" y="5243696"/>
                <a:ext cx="74868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𝒓</m:t>
                          </m:r>
                        </m:e>
                        <m:sub>
                          <m:r>
                            <a:rPr lang="en-US" sz="1600" b="1" i="1" smtClean="0">
                              <a:latin typeface="Cambria Math" panose="02040503050406030204" pitchFamily="18" charset="0"/>
                            </a:rPr>
                            <m:t>𝒊</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oMath>
                  </m:oMathPara>
                </a14:m>
                <a:endParaRPr lang="en-US" sz="1600" b="1" dirty="0"/>
              </a:p>
            </p:txBody>
          </p:sp>
        </mc:Choice>
        <mc:Fallback xmlns="">
          <p:sp>
            <p:nvSpPr>
              <p:cNvPr id="41" name="TextBox 40">
                <a:extLst>
                  <a:ext uri="{FF2B5EF4-FFF2-40B4-BE49-F238E27FC236}">
                    <a16:creationId xmlns:a16="http://schemas.microsoft.com/office/drawing/2014/main" id="{60992917-4ECE-4FD6-C6B2-BF0A2B7E847E}"/>
                  </a:ext>
                </a:extLst>
              </p:cNvPr>
              <p:cNvSpPr txBox="1">
                <a:spLocks noRot="1" noChangeAspect="1" noMove="1" noResize="1" noEditPoints="1" noAdjustHandles="1" noChangeArrowheads="1" noChangeShapeType="1" noTextEdit="1"/>
              </p:cNvSpPr>
              <p:nvPr/>
            </p:nvSpPr>
            <p:spPr>
              <a:xfrm>
                <a:off x="7020536" y="5243696"/>
                <a:ext cx="748687"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0392AA9-5402-30A7-40F9-9CB47EDE4F4E}"/>
                  </a:ext>
                </a:extLst>
              </p:cNvPr>
              <p:cNvSpPr txBox="1"/>
              <p:nvPr/>
            </p:nvSpPr>
            <p:spPr>
              <a:xfrm>
                <a:off x="11114622" y="5462523"/>
                <a:ext cx="74868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𝒓</m:t>
                          </m:r>
                        </m:e>
                        <m:sub>
                          <m:r>
                            <a:rPr lang="en-US" sz="1600" b="1" i="1" smtClean="0">
                              <a:latin typeface="Cambria Math" panose="02040503050406030204" pitchFamily="18" charset="0"/>
                            </a:rPr>
                            <m:t>𝒊</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oMath>
                  </m:oMathPara>
                </a14:m>
                <a:endParaRPr lang="en-US" sz="1600" b="1" dirty="0"/>
              </a:p>
            </p:txBody>
          </p:sp>
        </mc:Choice>
        <mc:Fallback xmlns="">
          <p:sp>
            <p:nvSpPr>
              <p:cNvPr id="42" name="TextBox 41">
                <a:extLst>
                  <a:ext uri="{FF2B5EF4-FFF2-40B4-BE49-F238E27FC236}">
                    <a16:creationId xmlns:a16="http://schemas.microsoft.com/office/drawing/2014/main" id="{30392AA9-5402-30A7-40F9-9CB47EDE4F4E}"/>
                  </a:ext>
                </a:extLst>
              </p:cNvPr>
              <p:cNvSpPr txBox="1">
                <a:spLocks noRot="1" noChangeAspect="1" noMove="1" noResize="1" noEditPoints="1" noAdjustHandles="1" noChangeArrowheads="1" noChangeShapeType="1" noTextEdit="1"/>
              </p:cNvSpPr>
              <p:nvPr/>
            </p:nvSpPr>
            <p:spPr>
              <a:xfrm>
                <a:off x="11114622" y="5462523"/>
                <a:ext cx="748687"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A6020DB-16B7-59BE-B858-21E4208D9FAB}"/>
                  </a:ext>
                </a:extLst>
              </p:cNvPr>
              <p:cNvSpPr txBox="1"/>
              <p:nvPr/>
            </p:nvSpPr>
            <p:spPr>
              <a:xfrm>
                <a:off x="11120578" y="5694830"/>
                <a:ext cx="74868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𝒓</m:t>
                          </m:r>
                        </m:e>
                        <m:sub>
                          <m:r>
                            <a:rPr lang="en-US" sz="1600" b="1" i="1" smtClean="0">
                              <a:latin typeface="Cambria Math" panose="02040503050406030204" pitchFamily="18" charset="0"/>
                            </a:rPr>
                            <m:t>𝒊</m:t>
                          </m:r>
                        </m:sub>
                      </m:sSub>
                      <m:r>
                        <a:rPr lang="en-US" sz="1600" b="1" i="1" smtClean="0">
                          <a:latin typeface="Cambria Math" panose="02040503050406030204" pitchFamily="18" charset="0"/>
                        </a:rPr>
                        <m:t>=</m:t>
                      </m:r>
                      <m:r>
                        <a:rPr lang="en-US" sz="1600" b="1" i="1" smtClean="0">
                          <a:latin typeface="Cambria Math" panose="02040503050406030204" pitchFamily="18" charset="0"/>
                        </a:rPr>
                        <m:t>𝟏</m:t>
                      </m:r>
                    </m:oMath>
                  </m:oMathPara>
                </a14:m>
                <a:endParaRPr lang="en-US" sz="1600" b="1" dirty="0"/>
              </a:p>
            </p:txBody>
          </p:sp>
        </mc:Choice>
        <mc:Fallback xmlns="">
          <p:sp>
            <p:nvSpPr>
              <p:cNvPr id="43" name="TextBox 42">
                <a:extLst>
                  <a:ext uri="{FF2B5EF4-FFF2-40B4-BE49-F238E27FC236}">
                    <a16:creationId xmlns:a16="http://schemas.microsoft.com/office/drawing/2014/main" id="{DA6020DB-16B7-59BE-B858-21E4208D9FAB}"/>
                  </a:ext>
                </a:extLst>
              </p:cNvPr>
              <p:cNvSpPr txBox="1">
                <a:spLocks noRot="1" noChangeAspect="1" noMove="1" noResize="1" noEditPoints="1" noAdjustHandles="1" noChangeArrowheads="1" noChangeShapeType="1" noTextEdit="1"/>
              </p:cNvSpPr>
              <p:nvPr/>
            </p:nvSpPr>
            <p:spPr>
              <a:xfrm>
                <a:off x="11120578" y="5694830"/>
                <a:ext cx="748687" cy="338554"/>
              </a:xfrm>
              <a:prstGeom prst="rect">
                <a:avLst/>
              </a:prstGeom>
              <a:blipFill>
                <a:blip r:embed="rId6"/>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501383EC-40EC-EBA4-AFA6-CF32B51D9353}"/>
              </a:ext>
            </a:extLst>
          </p:cNvPr>
          <p:cNvSpPr txBox="1"/>
          <p:nvPr/>
        </p:nvSpPr>
        <p:spPr>
          <a:xfrm>
            <a:off x="2935136" y="6689661"/>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55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D95B-A7A6-2614-C539-AD53F73D68E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52C7033-69CC-8C3A-7B88-B1D0FD2E861B}"/>
              </a:ext>
            </a:extLst>
          </p:cNvPr>
          <p:cNvSpPr>
            <a:spLocks noGrp="1"/>
          </p:cNvSpPr>
          <p:nvPr>
            <p:ph sz="quarter" idx="12"/>
          </p:nvPr>
        </p:nvSpPr>
        <p:spPr>
          <a:xfrm>
            <a:off x="452847" y="1246717"/>
            <a:ext cx="11179709" cy="5045476"/>
          </a:xfrm>
        </p:spPr>
        <p:txBody>
          <a:bodyPr>
            <a:normAutofit/>
          </a:bodyPr>
          <a:lstStyle/>
          <a:p>
            <a:pPr marL="0" indent="0">
              <a:buNone/>
            </a:pPr>
            <a:r>
              <a:rPr lang="en-US" b="1" i="1" dirty="0"/>
              <a:t>Tests are costly in many industries — especially the rocket motor industry</a:t>
            </a:r>
          </a:p>
          <a:p>
            <a:r>
              <a:rPr lang="en-US" dirty="0"/>
              <a:t>Reduce program risk and make the most of the data obtained</a:t>
            </a:r>
          </a:p>
          <a:p>
            <a:pPr lvl="1"/>
            <a:r>
              <a:rPr lang="en-US" dirty="0"/>
              <a:t>Reduced chance of “no-test” – failure to qualify good design</a:t>
            </a:r>
          </a:p>
          <a:p>
            <a:pPr lvl="1"/>
            <a:r>
              <a:rPr lang="en-US" dirty="0"/>
              <a:t>Assurance testing accounts for better representation of fleet structure using hierarchical modeling of data</a:t>
            </a:r>
          </a:p>
          <a:p>
            <a:pPr lvl="1"/>
            <a:r>
              <a:rPr lang="en-US" dirty="0"/>
              <a:t>Good, informed planning, that guides test levels and even can aid in choosing successful test configurations</a:t>
            </a:r>
          </a:p>
          <a:p>
            <a:r>
              <a:rPr lang="en-US" dirty="0"/>
              <a:t>Further benefits come from being able to revise our assurance probability</a:t>
            </a:r>
          </a:p>
          <a:p>
            <a:pPr lvl="1"/>
            <a:r>
              <a:rPr lang="en-US" dirty="0"/>
              <a:t>Revision comes from post-test results</a:t>
            </a:r>
          </a:p>
          <a:p>
            <a:pPr lvl="1"/>
            <a:r>
              <a:rPr lang="en-US" dirty="0"/>
              <a:t>Further revision can come from production proof tests with say a 1.1 safety factor testing that occur routinely in a program</a:t>
            </a:r>
          </a:p>
          <a:p>
            <a:r>
              <a:rPr lang="en-US" dirty="0"/>
              <a:t>Practical implementation</a:t>
            </a:r>
          </a:p>
          <a:p>
            <a:pPr lvl="1"/>
            <a:r>
              <a:rPr lang="en-US" dirty="0"/>
              <a:t>Distribution parametrization changed from textbook application to suit implementation in R and </a:t>
            </a:r>
            <a:r>
              <a:rPr lang="en-US" dirty="0" err="1"/>
              <a:t>Rstudio</a:t>
            </a:r>
            <a:endParaRPr lang="en-US" dirty="0"/>
          </a:p>
          <a:p>
            <a:pPr lvl="1"/>
            <a:r>
              <a:rPr lang="en-US" dirty="0" err="1"/>
              <a:t>Rstan</a:t>
            </a:r>
            <a:r>
              <a:rPr lang="en-US" dirty="0"/>
              <a:t>, brms as workhorse functions (Could use JAGS as well)</a:t>
            </a:r>
          </a:p>
        </p:txBody>
      </p:sp>
      <p:sp>
        <p:nvSpPr>
          <p:cNvPr id="4" name="Slide Number Placeholder 3">
            <a:extLst>
              <a:ext uri="{FF2B5EF4-FFF2-40B4-BE49-F238E27FC236}">
                <a16:creationId xmlns:a16="http://schemas.microsoft.com/office/drawing/2014/main" id="{2AAD96F2-9E26-0869-80D5-5D877DA409ED}"/>
              </a:ext>
            </a:extLst>
          </p:cNvPr>
          <p:cNvSpPr>
            <a:spLocks noGrp="1"/>
          </p:cNvSpPr>
          <p:nvPr>
            <p:ph type="sldNum" sz="quarter" idx="16"/>
          </p:nvPr>
        </p:nvSpPr>
        <p:spPr/>
        <p:txBody>
          <a:bodyPr/>
          <a:lstStyle/>
          <a:p>
            <a:fld id="{32A2F39E-E4DB-494E-AB40-38356C65078C}" type="slidenum">
              <a:rPr lang="en-US" smtClean="0"/>
              <a:pPr/>
              <a:t>9</a:t>
            </a:fld>
            <a:endParaRPr lang="en-US" dirty="0"/>
          </a:p>
        </p:txBody>
      </p:sp>
      <p:sp>
        <p:nvSpPr>
          <p:cNvPr id="6" name="TextBox 5">
            <a:extLst>
              <a:ext uri="{FF2B5EF4-FFF2-40B4-BE49-F238E27FC236}">
                <a16:creationId xmlns:a16="http://schemas.microsoft.com/office/drawing/2014/main" id="{38D80443-60E1-CC6D-7FF6-EA86068DEF15}"/>
              </a:ext>
            </a:extLst>
          </p:cNvPr>
          <p:cNvSpPr txBox="1"/>
          <p:nvPr/>
        </p:nvSpPr>
        <p:spPr>
          <a:xfrm>
            <a:off x="2995216" y="6660352"/>
            <a:ext cx="6094970" cy="201787"/>
          </a:xfrm>
          <a:prstGeom prst="rect">
            <a:avLst/>
          </a:prstGeom>
          <a:noFill/>
        </p:spPr>
        <p:txBody>
          <a:bodyPr wrap="square">
            <a:spAutoFit/>
          </a:bodyPr>
          <a:lstStyle/>
          <a:p>
            <a:pPr marL="0" marR="0" lvl="0" indent="0" algn="ctr" defTabSz="548531"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Approved for Public Release: NG24-0585 © 2024 Northrop Grumman Systems Corporation</a:t>
            </a:r>
            <a:endParaRPr kumimoji="0" lang="en-US" sz="700" b="0" i="0" u="none" strike="noStrike" kern="1200" cap="none" spc="0" normalizeH="0" baseline="0" noProof="0" dirty="0">
              <a:ln>
                <a:noFill/>
              </a:ln>
              <a:solidFill>
                <a:srgbClr val="00249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489885"/>
      </p:ext>
    </p:extLst>
  </p:cSld>
  <p:clrMapOvr>
    <a:masterClrMapping/>
  </p:clrMapOvr>
</p:sld>
</file>

<file path=ppt/theme/theme1.xml><?xml version="1.0" encoding="utf-8"?>
<a:theme xmlns:a="http://schemas.openxmlformats.org/drawingml/2006/main" name="Office Theme">
  <a:themeElements>
    <a:clrScheme name="Corrected Brand">
      <a:dk1>
        <a:srgbClr val="00249C"/>
      </a:dk1>
      <a:lt1>
        <a:srgbClr val="FFFFFF"/>
      </a:lt1>
      <a:dk2>
        <a:srgbClr val="000000"/>
      </a:dk2>
      <a:lt2>
        <a:srgbClr val="7C8886"/>
      </a:lt2>
      <a:accent1>
        <a:srgbClr val="BC5E2C"/>
      </a:accent1>
      <a:accent2>
        <a:srgbClr val="371D4F"/>
      </a:accent2>
      <a:accent3>
        <a:srgbClr val="C9D500"/>
      </a:accent3>
      <a:accent4>
        <a:srgbClr val="77B5DD"/>
      </a:accent4>
      <a:accent5>
        <a:srgbClr val="F0E600"/>
      </a:accent5>
      <a:accent6>
        <a:srgbClr val="29664A"/>
      </a:accent6>
      <a:hlink>
        <a:srgbClr val="77B5DD"/>
      </a:hlink>
      <a:folHlink>
        <a:srgbClr val="7C88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solidFill>
              <a:schemeClr val="tx2"/>
            </a:solidFill>
          </a:defRPr>
        </a:defPPr>
      </a:lstStyle>
    </a:txDef>
  </a:objectDefaults>
  <a:extraClrSchemeLst/>
  <a:extLst>
    <a:ext uri="{05A4C25C-085E-4340-85A3-A5531E510DB2}">
      <thm15:themeFamily xmlns:thm15="http://schemas.microsoft.com/office/thememl/2012/main" name="Presentation2" id="{B8EC1A99-0BD6-4EBC-9CE9-FC6E894F34B8}" vid="{C2EB45BA-676D-4224-9B42-F1F6EDAF64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EC1A99-0BD6-4EBC-9CE9-FC6E894F34B8}" vid="{F56519F3-0C17-430D-A4A6-AE5C029276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_Document" ma:contentTypeID="0x010100B147EC9ACC5CBF4393426CED04D37FAF002BB22C923B957248846727B984AEDAEF" ma:contentTypeVersion="175" ma:contentTypeDescription="Base NGC document content type containing core fields that should be available on ALL documents in the site collection" ma:contentTypeScope="" ma:versionID="a631a7fdd035590b93d6393a1da48479">
  <xsd:schema xmlns:xsd="http://www.w3.org/2001/XMLSchema" xmlns:xs="http://www.w3.org/2001/XMLSchema" xmlns:p="http://schemas.microsoft.com/office/2006/metadata/properties" xmlns:ns1="73391f06-f29a-4c65-bc50-a420847e7f80" xmlns:ns3="http://schemas.microsoft.com/sharepoint/v3/fields" xmlns:ns4="3b87e768-491d-4f86-89c2-ecd65db22f51" xmlns:ns5="b5ec3865-2b76-4b28-8b50-2901bf9f9c09" targetNamespace="http://schemas.microsoft.com/office/2006/metadata/properties" ma:root="true" ma:fieldsID="5889734c7965f9f267b44ca23d2d5f6b" ns1:_="" ns3:_="" ns4:_="" ns5:_="">
    <xsd:import namespace="73391f06-f29a-4c65-bc50-a420847e7f80"/>
    <xsd:import namespace="http://schemas.microsoft.com/sharepoint/v3/fields"/>
    <xsd:import namespace="3b87e768-491d-4f86-89c2-ecd65db22f51"/>
    <xsd:import namespace="b5ec3865-2b76-4b28-8b50-2901bf9f9c09"/>
    <xsd:element name="properties">
      <xsd:complexType>
        <xsd:sequence>
          <xsd:element name="documentManagement">
            <xsd:complexType>
              <xsd:all>
                <xsd:element ref="ns1:NGCENTItemType" minOccurs="0"/>
                <xsd:element ref="ns1:NGCENTIdentifier" minOccurs="0"/>
                <xsd:element ref="ns3:_Revision" minOccurs="0"/>
                <xsd:element ref="ns1:NGCENTEffectiveDate" minOccurs="0"/>
                <xsd:element ref="ns1:NGCENTDocumentOwner" minOccurs="0"/>
                <xsd:element ref="ns1:NGCENTDescription" minOccurs="0"/>
                <xsd:element ref="ns1:NGCENTDocumentAuthor" minOccurs="0"/>
                <xsd:element ref="ns1:TaxCatchAll" minOccurs="0"/>
                <xsd:element ref="ns1:NGCENTTeam" minOccurs="0"/>
                <xsd:element ref="ns1:NGCENTWorkProduct" minOccurs="0"/>
                <xsd:element ref="ns1:NGCENTMigratedOriginalFilename" minOccurs="0"/>
                <xsd:element ref="ns1:NGCENTOriginalLocation" minOccurs="0"/>
                <xsd:element ref="ns1:NGCENTMigratedNotes" minOccurs="0"/>
                <xsd:element ref="ns1:NGCENTOwnerString" minOccurs="0"/>
                <xsd:element ref="ns1:NGCENTAuthorString" minOccurs="0"/>
                <xsd:element ref="ns1:NGCENTOriginalSourceId" minOccurs="0"/>
                <xsd:element ref="ns1:NGCENTMoveToArchive" minOccurs="0"/>
                <xsd:element ref="ns1:NGCENTDocumentGroup" minOccurs="0"/>
                <xsd:element ref="ns4:Document_x0020_Creation" minOccurs="0"/>
                <xsd:element ref="ns1:db1f98847b414a48afdff26e6d25506c" minOccurs="0"/>
                <xsd:element ref="ns1:h5896793543d41079a6a303942907ef4" minOccurs="0"/>
                <xsd:element ref="ns1:ka1cfb70b18a4def9c6873b9aad10369" minOccurs="0"/>
                <xsd:element ref="ns1:kd979d3d42bb49bd8c59d13000e6e225" minOccurs="0"/>
                <xsd:element ref="ns1:e15ccd119fb74fd7baadd5fc37145f51" minOccurs="0"/>
                <xsd:element ref="ns1:c3ed4ec410244204b87bc1b714a1b8a7" minOccurs="0"/>
                <xsd:element ref="ns1:pdf557d8640247e3bcee36edb4f49eb7" minOccurs="0"/>
                <xsd:element ref="ns1:TaxCatchAllLabel" minOccurs="0"/>
                <xsd:element ref="ns1:_dlc_DocId" minOccurs="0"/>
                <xsd:element ref="ns1:_dlc_DocIdUrl" minOccurs="0"/>
                <xsd:element ref="ns1:_dlc_DocIdPersistId" minOccurs="0"/>
                <xsd:element ref="ns5:SharedWithUsers" minOccurs="0"/>
                <xsd:element ref="ns5:SharedWithDetails"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OCR" minOccurs="0"/>
                <xsd:element ref="ns4:MediaServiceGenerationTime" minOccurs="0"/>
                <xsd:element ref="ns4:MediaServiceEventHashCode"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91f06-f29a-4c65-bc50-a420847e7f80" elementFormDefault="qualified">
    <xsd:import namespace="http://schemas.microsoft.com/office/2006/documentManagement/types"/>
    <xsd:import namespace="http://schemas.microsoft.com/office/infopath/2007/PartnerControls"/>
    <xsd:element name="NGCENTItemType" ma:index="0" nillable="true" ma:displayName="_Item Type" ma:description="Type of document or list item. &#10;&#10;For documents, this field is used in conjunction with the content type and/or work product name to identify the document. It is often used with the content organizer to file documents into folders organized by this field. It also allows Document Link (content type) documents, to be identified as the actual type of document (ex. Org Chart).  &#10;&#10;For list items, this identifies the NGC specific list item type (ex. PTO Event in an event calendar)." ma:format="Dropdown" ma:indexed="true" ma:internalName="NGCENTItemType" ma:readOnly="false">
      <xsd:simpleType>
        <xsd:restriction base="dms:Choice">
          <xsd:enumeration value="Agenda"/>
          <xsd:enumeration value="Alert"/>
          <xsd:enumeration value="Announcement"/>
          <xsd:enumeration value="Article"/>
          <xsd:enumeration value="Biography"/>
          <xsd:enumeration value="Bulletin"/>
          <xsd:enumeration value="Charter"/>
          <xsd:enumeration value="Checklist"/>
          <xsd:enumeration value="Correspondence"/>
          <xsd:enumeration value="Document"/>
          <xsd:enumeration value="FAQs"/>
          <xsd:enumeration value="Form"/>
          <xsd:enumeration value="Guide"/>
          <xsd:enumeration value="Handbook"/>
          <xsd:enumeration value="Instruction"/>
          <xsd:enumeration value="Letter"/>
          <xsd:enumeration value="Manual"/>
          <xsd:enumeration value="Memorandum"/>
          <xsd:enumeration value="Message"/>
          <xsd:enumeration value="Metrics"/>
          <xsd:enumeration value="News"/>
          <xsd:enumeration value="Organization Chart"/>
          <xsd:enumeration value="Plan"/>
          <xsd:enumeration value="Policy"/>
          <xsd:enumeration value="Presentation"/>
          <xsd:enumeration value="Procedure"/>
          <xsd:enumeration value="Process"/>
          <xsd:enumeration value="Publication"/>
          <xsd:enumeration value="Report"/>
          <xsd:enumeration value="Schedule"/>
          <xsd:enumeration value="Standard"/>
          <xsd:enumeration value="Status"/>
          <xsd:enumeration value="Template"/>
          <xsd:enumeration value="Training"/>
          <xsd:enumeration value="Work Instruction"/>
          <xsd:enumeration value="Folder"/>
        </xsd:restriction>
      </xsd:simpleType>
    </xsd:element>
    <xsd:element name="NGCENTIdentifier" ma:index="3" nillable="true" ma:displayName="_Identifier" ma:description="Unique identifier assigned by the organization for a document or list item." ma:internalName="NGCENTIdentifier" ma:readOnly="false">
      <xsd:simpleType>
        <xsd:restriction base="dms:Text">
          <xsd:maxLength value="255"/>
        </xsd:restriction>
      </xsd:simpleType>
    </xsd:element>
    <xsd:element name="NGCENTEffectiveDate" ma:index="5" nillable="true" ma:displayName="_Effective Date" ma:description="The date the document or list item goes into effect." ma:format="DateOnly" ma:internalName="NGCENTEffectiveDate" ma:readOnly="false">
      <xsd:simpleType>
        <xsd:restriction base="dms:DateTime"/>
      </xsd:simpleType>
    </xsd:element>
    <xsd:element name="NGCENTDocumentOwner" ma:index="6" nillable="true" ma:displayName="_Document Owner" ma:description="Owner of the document contents. May or may not be the same person who authors the document." ma:indexed="true" ma:SharePointGroup="0" ma:internalName="NGCENT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GCENTDescription" ma:index="7" nillable="true" ma:displayName="_Description" ma:description="Optional description of the document or list item (ex. Draft of document in work for next revision or Presentation from Symposium 2015 ...)" ma:internalName="NGCENTDescription" ma:readOnly="false">
      <xsd:simpleType>
        <xsd:restriction base="dms:Note">
          <xsd:maxLength value="255"/>
        </xsd:restriction>
      </xsd:simpleType>
    </xsd:element>
    <xsd:element name="NGCENTDocumentAuthor" ma:index="8" nillable="true" ma:displayName="_Document Author" ma:description="Person responsible for updating the content and getting required reviews/approvals for the document if applicable." ma:hidden="true" ma:indexed="true" ma:SharePointGroup="0" ma:internalName="NGCENT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f65c30a1-6b8b-4911-a204-18dc98dea599}" ma:internalName="TaxCatchAll" ma:readOnly="false" ma:showField="CatchAllData" ma:web="73391f06-f29a-4c65-bc50-a420847e7f80">
      <xsd:complexType>
        <xsd:complexContent>
          <xsd:extension base="dms:MultiChoiceLookup">
            <xsd:sequence>
              <xsd:element name="Value" type="dms:Lookup" maxOccurs="unbounded" minOccurs="0" nillable="true"/>
            </xsd:sequence>
          </xsd:extension>
        </xsd:complexContent>
      </xsd:complexType>
    </xsd:element>
    <xsd:element name="NGCENTTeam" ma:index="15" nillable="true" ma:displayName="_Team" ma:description="Team that created document/list item" ma:format="Dropdown" ma:hidden="true" ma:internalName="NGCENTTeam" ma:readOnly="false">
      <xsd:simpleType>
        <xsd:restriction base="dms:Choice">
          <xsd:enumeration value="N/A"/>
          <xsd:enumeration value="Unknown"/>
        </xsd:restriction>
      </xsd:simpleType>
    </xsd:element>
    <xsd:element name="NGCENTWorkProduct" ma:index="18" nillable="true" ma:displayName="_Work Product" ma:description="Used to further define the document type as it pertains to the outputs of our processes (e.g. All Hands Presentation, Program Management Plan) and to pull the appropriate documents for audits and assessments.  Should align with inputs and outputs identified per policies and processes if applicable (see the Work Products Master List)." ma:format="Dropdown" ma:internalName="NGCENTWorkProduct" ma:readOnly="false">
      <xsd:simpleType>
        <xsd:restriction base="dms:Choice">
          <xsd:enumeration value="All Hands Presentation"/>
          <xsd:enumeration value="Conference Presentation"/>
          <xsd:enumeration value="Initiative"/>
          <xsd:enumeration value="N/A"/>
          <xsd:enumeration value="IT Standard"/>
          <xsd:enumeration value="Roadmap"/>
          <xsd:enumeration value="Tower Briefings"/>
          <xsd:enumeration value="Town Hall"/>
          <xsd:enumeration value="Video Transcript"/>
          <xsd:enumeration value="Company Organization Chart"/>
          <xsd:enumeration value="Sector Organization Chart"/>
          <xsd:enumeration value="Division Organization Chart"/>
          <xsd:enumeration value="Functional Organization Chart"/>
          <xsd:enumeration value="Program Organization Chart"/>
          <xsd:enumeration value="Call for Abstracts"/>
        </xsd:restriction>
      </xsd:simpleType>
    </xsd:element>
    <xsd:element name="NGCENTMigratedOriginalFilename" ma:index="19" nillable="true" ma:displayName="_Migrated Original Filename" ma:description="Original filename in source system for items being migrated to SharePoint.  Used when filename is changed during migration process (e.g., multiple files to a single file with version history)." ma:hidden="true" ma:internalName="NGCENTMigratedOriginalFilename" ma:readOnly="false">
      <xsd:simpleType>
        <xsd:restriction base="dms:Text">
          <xsd:maxLength value="255"/>
        </xsd:restriction>
      </xsd:simpleType>
    </xsd:element>
    <xsd:element name="NGCENTOriginalLocation" ma:index="20" nillable="true" ma:displayName="_Migrated Original Location" ma:description="Migration original location (URL) for items that were migrated into the SharePoint site." ma:hidden="true" ma:internalName="NGCENTOriginalLocation" ma:readOnly="false">
      <xsd:simpleType>
        <xsd:restriction base="dms:Note"/>
      </xsd:simpleType>
    </xsd:element>
    <xsd:element name="NGCENTMigratedNotes" ma:index="21" nillable="true" ma:displayName="_Migrated Notes" ma:description="Notes related to the migration of items to SharePoint." ma:hidden="true" ma:internalName="NGCENTMigratedNotes" ma:readOnly="false">
      <xsd:simpleType>
        <xsd:restriction base="dms:Note"/>
      </xsd:simpleType>
    </xsd:element>
    <xsd:element name="NGCENTOwnerString" ma:index="22" nillable="true" ma:displayName="_Owner String" ma:description="Text entry for document owner name if it is not in a format that SharePoint can interpret.  Use for migration purposes." ma:hidden="true" ma:internalName="NGCENTOwnerString" ma:readOnly="false">
      <xsd:simpleType>
        <xsd:restriction base="dms:Text">
          <xsd:maxLength value="255"/>
        </xsd:restriction>
      </xsd:simpleType>
    </xsd:element>
    <xsd:element name="NGCENTAuthorString" ma:index="23" nillable="true" ma:displayName="_Author String" ma:description="Text field to capture the document author if the author value is not in a format that SharePoint will accept in a person field.  Over time, the library owners would resolve these names into the Document Author person field." ma:hidden="true" ma:internalName="NGCENTAuthorString" ma:readOnly="false">
      <xsd:simpleType>
        <xsd:restriction base="dms:Text">
          <xsd:maxLength value="255"/>
        </xsd:restriction>
      </xsd:simpleType>
    </xsd:element>
    <xsd:element name="NGCENTOriginalSourceId" ma:index="25" nillable="true" ma:displayName="_Original Source ID" ma:description="Original document ID from source system (e.g., docs migrated from other tools)." ma:hidden="true" ma:internalName="NGCENTOriginalSourceId" ma:readOnly="false">
      <xsd:simpleType>
        <xsd:restriction base="dms:Text">
          <xsd:maxLength value="255"/>
        </xsd:restriction>
      </xsd:simpleType>
    </xsd:element>
    <xsd:element name="NGCENTMoveToArchive" ma:index="31" nillable="true" ma:displayName="_Move to Archive" ma:description="List level field used to trigger workflows for library maintenance." ma:internalName="NGCENTMoveToArchive" ma:readOnly="false">
      <xsd:simpleType>
        <xsd:restriction base="dms:Boolean"/>
      </xsd:simpleType>
    </xsd:element>
    <xsd:element name="NGCENTDocumentGroup" ma:index="32" nillable="true" ma:displayName="_Document Group" ma:description="Grouping field for categorizing documents." ma:format="Dropdown" ma:internalName="NGCENTDocumentGroup" ma:readOnly="false">
      <xsd:simpleType>
        <xsd:union memberTypes="dms:Text">
          <xsd:simpleType>
            <xsd:restriction base="dms:Choice">
              <xsd:enumeration value="Other"/>
              <xsd:enumeration value="Unknown"/>
            </xsd:restriction>
          </xsd:simpleType>
        </xsd:union>
      </xsd:simpleType>
    </xsd:element>
    <xsd:element name="db1f98847b414a48afdff26e6d25506c" ma:index="34" nillable="true" ma:taxonomy="true" ma:internalName="db1f98847b414a48afdff26e6d25506c" ma:taxonomyFieldName="NGCENTOriginCountry" ma:displayName="_Origin Country" ma:readOnly="false" ma:default="-1;#United States (US)|f4f4ed40-0317-491b-9959-5ea628d96313" ma:fieldId="{db1f9884-7b41-4a48-afdf-f26e6d25506c}" ma:sspId="31e66014-0ed7-4bb2-b746-ad8c74ccc797" ma:termSetId="cac45704-a4fa-490f-977d-419a7a85a9ca" ma:anchorId="00000000-0000-0000-0000-000000000000" ma:open="false" ma:isKeyword="false">
      <xsd:complexType>
        <xsd:sequence>
          <xsd:element ref="pc:Terms" minOccurs="0" maxOccurs="1"/>
        </xsd:sequence>
      </xsd:complexType>
    </xsd:element>
    <xsd:element name="h5896793543d41079a6a303942907ef4" ma:index="35" nillable="true" ma:taxonomy="true" ma:internalName="h5896793543d41079a6a303942907ef4" ma:taxonomyFieldName="NGCENTOrganization" ma:displayName="_Organization" ma:indexed="true" ma:readOnly="false" ma:fieldId="{15896793-543d-4107-9a6a-303942907ef4}" ma:sspId="31e66014-0ed7-4bb2-b746-ad8c74ccc797" ma:termSetId="30c17edf-cb58-43c6-a9cc-16ed99c4b936" ma:anchorId="00000000-0000-0000-0000-000000000000" ma:open="false" ma:isKeyword="false">
      <xsd:complexType>
        <xsd:sequence>
          <xsd:element ref="pc:Terms" minOccurs="0" maxOccurs="1"/>
        </xsd:sequence>
      </xsd:complexType>
    </xsd:element>
    <xsd:element name="ka1cfb70b18a4def9c6873b9aad10369" ma:index="36" nillable="true" ma:taxonomy="true" ma:internalName="ka1cfb70b18a4def9c6873b9aad10369" ma:taxonomyFieldName="NGCENTDivision" ma:displayName="_Division" ma:indexed="true" ma:readOnly="false" ma:fieldId="{4a1cfb70-b18a-4def-9c68-73b9aad10369}" ma:sspId="31e66014-0ed7-4bb2-b746-ad8c74ccc797" ma:termSetId="4935d35b-f996-4baf-9a46-dc337295071b" ma:anchorId="00000000-0000-0000-0000-000000000000" ma:open="false" ma:isKeyword="false">
      <xsd:complexType>
        <xsd:sequence>
          <xsd:element ref="pc:Terms" minOccurs="0" maxOccurs="1"/>
        </xsd:sequence>
      </xsd:complexType>
    </xsd:element>
    <xsd:element name="kd979d3d42bb49bd8c59d13000e6e225" ma:index="37" nillable="true" ma:taxonomy="true" ma:internalName="kd979d3d42bb49bd8c59d13000e6e225" ma:taxonomyFieldName="NGCENTSector" ma:displayName="_Sector" ma:readOnly="false" ma:fieldId="{4d979d3d-42bb-49bd-8c59-d13000e6e225}" ma:sspId="31e66014-0ed7-4bb2-b746-ad8c74ccc797" ma:termSetId="205b999c-d2ed-4ede-9a5c-e22db8517fcf" ma:anchorId="00000000-0000-0000-0000-000000000000" ma:open="false" ma:isKeyword="false">
      <xsd:complexType>
        <xsd:sequence>
          <xsd:element ref="pc:Terms" minOccurs="0" maxOccurs="1"/>
        </xsd:sequence>
      </xsd:complexType>
    </xsd:element>
    <xsd:element name="e15ccd119fb74fd7baadd5fc37145f51" ma:index="38" nillable="true" ma:taxonomy="true" ma:internalName="e15ccd119fb74fd7baadd5fc37145f51" ma:taxonomyFieldName="NGCENTSensitivityLevels" ma:displayName="_Sensitivity Levels" ma:readOnly="false" ma:fieldId="{e15ccd11-9fb7-4fd7-baad-d5fc37145f51}" ma:taxonomyMulti="true" ma:sspId="31e66014-0ed7-4bb2-b746-ad8c74ccc797" ma:termSetId="b209aa0d-d2e6-4799-9248-4f79e349a895" ma:anchorId="00000000-0000-0000-0000-000000000000" ma:open="false" ma:isKeyword="false">
      <xsd:complexType>
        <xsd:sequence>
          <xsd:element ref="pc:Terms" minOccurs="0" maxOccurs="1"/>
        </xsd:sequence>
      </xsd:complexType>
    </xsd:element>
    <xsd:element name="c3ed4ec410244204b87bc1b714a1b8a7" ma:index="39" nillable="true" ma:taxonomy="true" ma:internalName="c3ed4ec410244204b87bc1b714a1b8a7" ma:taxonomyFieldName="NGCENTCampus" ma:displayName="_Campus" ma:indexed="true" ma:readOnly="false" ma:fieldId="{c3ed4ec4-1024-4204-b87b-c1b714a1b8a7}" ma:sspId="31e66014-0ed7-4bb2-b746-ad8c74ccc797" ma:termSetId="b029fc21-b817-457b-96fd-94f102e7d04d" ma:anchorId="00000000-0000-0000-0000-000000000000" ma:open="false" ma:isKeyword="false">
      <xsd:complexType>
        <xsd:sequence>
          <xsd:element ref="pc:Terms" minOccurs="0" maxOccurs="1"/>
        </xsd:sequence>
      </xsd:complexType>
    </xsd:element>
    <xsd:element name="pdf557d8640247e3bcee36edb4f49eb7" ma:index="40" nillable="true" ma:taxonomy="true" ma:internalName="pdf557d8640247e3bcee36edb4f49eb7" ma:taxonomyFieldName="NGCENTProgram" ma:displayName="_Program" ma:indexed="true" ma:readOnly="false" ma:fieldId="{9df557d8-6402-47e3-bcee-36edb4f49eb7}" ma:sspId="31e66014-0ed7-4bb2-b746-ad8c74ccc797" ma:termSetId="a612aa41-b5e3-48f7-bee1-6385cf71a1a4" ma:anchorId="00000000-0000-0000-0000-000000000000" ma:open="false" ma:isKeyword="false">
      <xsd:complexType>
        <xsd:sequence>
          <xsd:element ref="pc:Terms" minOccurs="0" maxOccurs="1"/>
        </xsd:sequence>
      </xsd:complexType>
    </xsd:element>
    <xsd:element name="TaxCatchAllLabel" ma:index="41" nillable="true" ma:displayName="Taxonomy Catch All Column1" ma:hidden="true" ma:list="{f65c30a1-6b8b-4911-a204-18dc98dea599}" ma:internalName="TaxCatchAllLabel" ma:readOnly="true" ma:showField="CatchAllDataLabel" ma:web="73391f06-f29a-4c65-bc50-a420847e7f80">
      <xsd:complexType>
        <xsd:complexContent>
          <xsd:extension base="dms:MultiChoiceLookup">
            <xsd:sequence>
              <xsd:element name="Value" type="dms:Lookup" maxOccurs="unbounded" minOccurs="0" nillable="true"/>
            </xsd:sequence>
          </xsd:extension>
        </xsd:complexContent>
      </xsd:complexType>
    </xsd:element>
    <xsd:element name="_dlc_DocId" ma:index="42" nillable="true" ma:displayName="Document ID Value" ma:description="The value of the document ID assigned to this item." ma:internalName="_dlc_DocId" ma:readOnly="true">
      <xsd:simpleType>
        <xsd:restriction base="dms:Text"/>
      </xsd:simpleType>
    </xsd:element>
    <xsd:element name="_dlc_DocIdUrl" ma:index="4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4"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vision" ma:index="4" nillable="true" ma:displayName="Revision" ma:internalName="_Revi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7e768-491d-4f86-89c2-ecd65db22f51" elementFormDefault="qualified">
    <xsd:import namespace="http://schemas.microsoft.com/office/2006/documentManagement/types"/>
    <xsd:import namespace="http://schemas.microsoft.com/office/infopath/2007/PartnerControls"/>
    <xsd:element name="Document_x0020_Creation" ma:index="33" nillable="true" ma:displayName="Document Creation" ma:format="Hyperlink" ma:internalName="Document_x0020_Creati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47" nillable="true" ma:displayName="MediaServiceMetadata" ma:hidden="true" ma:internalName="MediaServiceMetadata" ma:readOnly="true">
      <xsd:simpleType>
        <xsd:restriction base="dms:Note"/>
      </xsd:simpleType>
    </xsd:element>
    <xsd:element name="MediaServiceFastMetadata" ma:index="48" nillable="true" ma:displayName="MediaServiceFastMetadata" ma:hidden="true" ma:internalName="MediaServiceFastMetadata" ma:readOnly="true">
      <xsd:simpleType>
        <xsd:restriction base="dms:Note"/>
      </xsd:simpleType>
    </xsd:element>
    <xsd:element name="MediaLengthInSeconds" ma:index="49" nillable="true" ma:displayName="MediaLengthInSeconds" ma:hidden="true" ma:internalName="MediaLengthInSeconds" ma:readOnly="true">
      <xsd:simpleType>
        <xsd:restriction base="dms:Unknown"/>
      </xsd:simpleType>
    </xsd:element>
    <xsd:element name="MediaServiceDateTaken" ma:index="50" nillable="true" ma:displayName="MediaServiceDateTaken" ma:description="" ma:hidden="true" ma:internalName="MediaServiceDateTaken" ma:readOnly="true">
      <xsd:simpleType>
        <xsd:restriction base="dms:Text"/>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31e66014-0ed7-4bb2-b746-ad8c74ccc797" ma:termSetId="09814cd3-568e-fe90-9814-8d621ff8fb84" ma:anchorId="fba54fb3-c3e1-fe81-a776-ca4b69148c4d" ma:open="true" ma:isKeyword="false">
      <xsd:complexType>
        <xsd:sequence>
          <xsd:element ref="pc:Terms" minOccurs="0" maxOccurs="1"/>
        </xsd:sequence>
      </xsd:complexType>
    </xsd:element>
    <xsd:element name="MediaServiceOCR" ma:index="53" nillable="true" ma:displayName="Extracted Text" ma:internalName="MediaServiceOCR" ma:readOnly="true">
      <xsd:simpleType>
        <xsd:restriction base="dms:Note">
          <xsd:maxLength value="255"/>
        </xsd:restriction>
      </xsd:simpleType>
    </xsd:element>
    <xsd:element name="MediaServiceGenerationTime" ma:index="54" nillable="true" ma:displayName="MediaServiceGenerationTime" ma:hidden="true" ma:internalName="MediaServiceGenerationTime" ma:readOnly="true">
      <xsd:simpleType>
        <xsd:restriction base="dms:Text"/>
      </xsd:simpleType>
    </xsd:element>
    <xsd:element name="MediaServiceEventHashCode" ma:index="55" nillable="true" ma:displayName="MediaServiceEventHashCode" ma:hidden="true" ma:internalName="MediaServiceEventHashCode" ma:readOnly="true">
      <xsd:simpleType>
        <xsd:restriction base="dms:Text"/>
      </xsd:simple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ec3865-2b76-4b28-8b50-2901bf9f9c09" elementFormDefault="qualified">
    <xsd:import namespace="http://schemas.microsoft.com/office/2006/documentManagement/types"/>
    <xsd:import namespace="http://schemas.microsoft.com/office/infopath/2007/PartnerControls"/>
    <xsd:element name="SharedWithUsers" ma:index="4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Revision xmlns="http://schemas.microsoft.com/sharepoint/v3/fields" xsi:nil="true"/>
    <NGCENTMigratedNotes xmlns="73391f06-f29a-4c65-bc50-a420847e7f80" xsi:nil="true"/>
    <TaxCatchAllLabel xmlns="73391f06-f29a-4c65-bc50-a420847e7f80" xsi:nil="true"/>
    <NGCENTOriginalSourceId xmlns="73391f06-f29a-4c65-bc50-a420847e7f80" xsi:nil="true"/>
    <kd979d3d42bb49bd8c59d13000e6e225 xmlns="73391f06-f29a-4c65-bc50-a420847e7f80">
      <Terms xmlns="http://schemas.microsoft.com/office/infopath/2007/PartnerControls">
        <TermInfo xmlns="http://schemas.microsoft.com/office/infopath/2007/PartnerControls">
          <TermName xmlns="http://schemas.microsoft.com/office/infopath/2007/PartnerControls">Corporate Office (CO)</TermName>
          <TermId xmlns="http://schemas.microsoft.com/office/infopath/2007/PartnerControls">025da7ed-eff4-4c15-81b7-396cffb54ad8</TermId>
        </TermInfo>
      </Terms>
    </kd979d3d42bb49bd8c59d13000e6e225>
    <c3ed4ec410244204b87bc1b714a1b8a7 xmlns="73391f06-f29a-4c65-bc50-a420847e7f80">
      <Terms xmlns="http://schemas.microsoft.com/office/infopath/2007/PartnerControls"/>
    </c3ed4ec410244204b87bc1b714a1b8a7>
    <ka1cfb70b18a4def9c6873b9aad10369 xmlns="73391f06-f29a-4c65-bc50-a420847e7f80">
      <Terms xmlns="http://schemas.microsoft.com/office/infopath/2007/PartnerControls"/>
    </ka1cfb70b18a4def9c6873b9aad10369>
    <NGCENTDocumentOwner xmlns="73391f06-f29a-4c65-bc50-a420847e7f80">
      <UserInfo>
        <DisplayName/>
        <AccountId xsi:nil="true"/>
        <AccountType/>
      </UserInfo>
    </NGCENTDocumentOwner>
    <pdf557d8640247e3bcee36edb4f49eb7 xmlns="73391f06-f29a-4c65-bc50-a420847e7f80">
      <Terms xmlns="http://schemas.microsoft.com/office/infopath/2007/PartnerControls"/>
    </pdf557d8640247e3bcee36edb4f49eb7>
    <e15ccd119fb74fd7baadd5fc37145f51 xmlns="73391f06-f29a-4c65-bc50-a420847e7f80">
      <Terms xmlns="http://schemas.microsoft.com/office/infopath/2007/PartnerControls"/>
    </e15ccd119fb74fd7baadd5fc37145f51>
    <NGCENTOwnerString xmlns="73391f06-f29a-4c65-bc50-a420847e7f80" xsi:nil="true"/>
    <NGCENTDocumentAuthor xmlns="73391f06-f29a-4c65-bc50-a420847e7f80">
      <UserInfo>
        <DisplayName/>
        <AccountId xsi:nil="true"/>
        <AccountType/>
      </UserInfo>
    </NGCENTDocumentAuthor>
    <_dlc_DocId xmlns="73391f06-f29a-4c65-bc50-a420847e7f80">COMMS-1811450899-2689</_dlc_DocId>
    <TaxCatchAll xmlns="73391f06-f29a-4c65-bc50-a420847e7f80">
      <Value>20</Value>
      <Value>11</Value>
    </TaxCatchAll>
    <NGCENTTeam xmlns="73391f06-f29a-4c65-bc50-a420847e7f80" xsi:nil="true"/>
    <NGCENTMoveToArchive xmlns="73391f06-f29a-4c65-bc50-a420847e7f80" xsi:nil="true"/>
    <NGCENTWorkProduct xmlns="73391f06-f29a-4c65-bc50-a420847e7f80" xsi:nil="true"/>
    <NGCENTOriginalLocation xmlns="73391f06-f29a-4c65-bc50-a420847e7f80" xsi:nil="true"/>
    <NGCENTAuthorString xmlns="73391f06-f29a-4c65-bc50-a420847e7f80" xsi:nil="true"/>
    <NGCENTDocumentGroup xmlns="73391f06-f29a-4c65-bc50-a420847e7f80" xsi:nil="true"/>
    <Document_x0020_Creation xmlns="3b87e768-491d-4f86-89c2-ecd65db22f51">
      <Url xsi:nil="true"/>
      <Description xsi:nil="true"/>
    </Document_x0020_Creation>
    <db1f98847b414a48afdff26e6d25506c xmlns="73391f06-f29a-4c65-bc50-a420847e7f80">
      <Terms xmlns="http://schemas.microsoft.com/office/infopath/2007/PartnerControls">
        <TermInfo xmlns="http://schemas.microsoft.com/office/infopath/2007/PartnerControls">
          <TermName xmlns="http://schemas.microsoft.com/office/infopath/2007/PartnerControls">United States (US)</TermName>
          <TermId xmlns="http://schemas.microsoft.com/office/infopath/2007/PartnerControls">f4f4ed40-0317-491b-9959-5ea628d96313</TermId>
        </TermInfo>
      </Terms>
    </db1f98847b414a48afdff26e6d25506c>
    <NGCENTItemType xmlns="73391f06-f29a-4c65-bc50-a420847e7f80" xsi:nil="true"/>
    <NGCENTDescription xmlns="73391f06-f29a-4c65-bc50-a420847e7f80" xsi:nil="true"/>
    <NGCENTIdentifier xmlns="73391f06-f29a-4c65-bc50-a420847e7f80" xsi:nil="true"/>
    <NGCENTEffectiveDate xmlns="73391f06-f29a-4c65-bc50-a420847e7f80" xsi:nil="true"/>
    <NGCENTMigratedOriginalFilename xmlns="73391f06-f29a-4c65-bc50-a420847e7f80" xsi:nil="true"/>
    <_dlc_DocIdUrl xmlns="73391f06-f29a-4c65-bc50-a420847e7f80">
      <Url>https://home-us.myngc.com/ngcorp/Assets/_layouts/15/DocIdRedir.aspx?ID=COMMS-1811450899-2689</Url>
      <Description>COMMS-1811450899-2689</Description>
    </_dlc_DocIdUrl>
    <h5896793543d41079a6a303942907ef4 xmlns="73391f06-f29a-4c65-bc50-a420847e7f80">
      <Terms xmlns="http://schemas.microsoft.com/office/infopath/2007/PartnerControls"/>
    </h5896793543d41079a6a303942907ef4>
    <_dlc_DocIdPersistId xmlns="73391f06-f29a-4c65-bc50-a420847e7f80" xsi:nil="true"/>
    <lcf76f155ced4ddcb4097134ff3c332f xmlns="3b87e768-491d-4f86-89c2-ecd65db22f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19E9BC-EDA3-46C2-A92E-12473CF1780E}">
  <ds:schemaRefs>
    <ds:schemaRef ds:uri="http://schemas.microsoft.com/sharepoint/v3/contenttype/forms"/>
  </ds:schemaRefs>
</ds:datastoreItem>
</file>

<file path=customXml/itemProps2.xml><?xml version="1.0" encoding="utf-8"?>
<ds:datastoreItem xmlns:ds="http://schemas.openxmlformats.org/officeDocument/2006/customXml" ds:itemID="{4D1DCAC2-AD56-424B-BCDA-C4E3D867E71F}">
  <ds:schemaRefs>
    <ds:schemaRef ds:uri="http://schemas.microsoft.com/sharepoint/events"/>
  </ds:schemaRefs>
</ds:datastoreItem>
</file>

<file path=customXml/itemProps3.xml><?xml version="1.0" encoding="utf-8"?>
<ds:datastoreItem xmlns:ds="http://schemas.openxmlformats.org/officeDocument/2006/customXml" ds:itemID="{5F809340-1B65-4707-B12A-D63A4E610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91f06-f29a-4c65-bc50-a420847e7f80"/>
    <ds:schemaRef ds:uri="http://schemas.microsoft.com/sharepoint/v3/fields"/>
    <ds:schemaRef ds:uri="3b87e768-491d-4f86-89c2-ecd65db22f51"/>
    <ds:schemaRef ds:uri="b5ec3865-2b76-4b28-8b50-2901bf9f9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9F9CF66-6AF2-4DB5-A78E-D5ACC92B0506}">
  <ds:schemaRefs>
    <ds:schemaRef ds:uri="http://purl.org/dc/dcmitype/"/>
    <ds:schemaRef ds:uri="http://purl.org/dc/elements/1.1/"/>
    <ds:schemaRef ds:uri="http://www.w3.org/XML/1998/namespace"/>
    <ds:schemaRef ds:uri="http://schemas.microsoft.com/office/2006/documentManagement/types"/>
    <ds:schemaRef ds:uri="3b87e768-491d-4f86-89c2-ecd65db22f51"/>
    <ds:schemaRef ds:uri="http://schemas.microsoft.com/office/infopath/2007/PartnerControls"/>
    <ds:schemaRef ds:uri="http://schemas.microsoft.com/sharepoint/v3/fields"/>
    <ds:schemaRef ds:uri="http://schemas.microsoft.com/office/2006/metadata/properties"/>
    <ds:schemaRef ds:uri="http://schemas.openxmlformats.org/package/2006/metadata/core-properties"/>
    <ds:schemaRef ds:uri="b5ec3865-2b76-4b28-8b50-2901bf9f9c09"/>
    <ds:schemaRef ds:uri="73391f06-f29a-4c65-bc50-a420847e7f80"/>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Presentation7_template_16x9</Template>
  <TotalTime>75362</TotalTime>
  <Words>1396</Words>
  <Application>Microsoft Office PowerPoint</Application>
  <PresentationFormat>Custom</PresentationFormat>
  <Paragraphs>168</Paragraphs>
  <Slides>11</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 Narrow</vt:lpstr>
      <vt:lpstr>Calibri</vt:lpstr>
      <vt:lpstr>Cambria Math</vt:lpstr>
      <vt:lpstr>Futura Maxi</vt:lpstr>
      <vt:lpstr>Futura Maxi Book</vt:lpstr>
      <vt:lpstr>Times New Roman</vt:lpstr>
      <vt:lpstr>Wingdings</vt:lpstr>
      <vt:lpstr>Office Theme</vt:lpstr>
      <vt:lpstr>Custom Design</vt:lpstr>
      <vt:lpstr>Rocket Motor Design Qualification Through Enhanced Reliability Assurance Testing</vt:lpstr>
      <vt:lpstr>Thought Exercise – Balloon Burst Strength</vt:lpstr>
      <vt:lpstr>Motivating Example – Pressure Vessel Burst Strength (Composite Fiber)</vt:lpstr>
      <vt:lpstr>Demonstration Testing (Weibull NDT Testing)</vt:lpstr>
      <vt:lpstr>Two Problems with Demonstration Testing</vt:lpstr>
      <vt:lpstr>Reliability Assurance Testing (Weibull Model) Textbook Approach – Simple NDT</vt:lpstr>
      <vt:lpstr>Reliability Assurance Testing (Weibull Model) Enhancement 1 – Modified NDT</vt:lpstr>
      <vt:lpstr>Reliability Assurance Testing (Weibull Model) Enhancement 2 – Versatile NDT/DT</vt:lpstr>
      <vt:lpstr>Summary</vt:lpstr>
      <vt:lpstr>References</vt:lpstr>
      <vt:lpstr>PowerPoint Presentation</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Block and No Image</dc:title>
  <dc:creator>Remund, Todd G [US] (SP)</dc:creator>
  <cp:lastModifiedBy>Hampton, Gina A [US] (SP)</cp:lastModifiedBy>
  <cp:revision>32</cp:revision>
  <dcterms:created xsi:type="dcterms:W3CDTF">2023-12-21T20:26:57Z</dcterms:created>
  <dcterms:modified xsi:type="dcterms:W3CDTF">2024-04-09T15:54:24Z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CENTSensitivityLevels">
    <vt:lpwstr/>
  </property>
  <property fmtid="{D5CDD505-2E9C-101B-9397-08002B2CF9AE}" pid="3" name="NGCENTProgram">
    <vt:lpwstr/>
  </property>
  <property fmtid="{D5CDD505-2E9C-101B-9397-08002B2CF9AE}" pid="4" name="NGCENTOrganization">
    <vt:lpwstr/>
  </property>
  <property fmtid="{D5CDD505-2E9C-101B-9397-08002B2CF9AE}" pid="5" name="NGCENTOriginCountry">
    <vt:lpwstr>11;#United States (US)|f4f4ed40-0317-491b-9959-5ea628d96313</vt:lpwstr>
  </property>
  <property fmtid="{D5CDD505-2E9C-101B-9397-08002B2CF9AE}" pid="6" name="NGCENTDivision">
    <vt:lpwstr/>
  </property>
  <property fmtid="{D5CDD505-2E9C-101B-9397-08002B2CF9AE}" pid="7" name="ContentTypeId">
    <vt:lpwstr>0x010100B147EC9ACC5CBF4393426CED04D37FAF002BB22C923B957248846727B984AEDAEF</vt:lpwstr>
  </property>
  <property fmtid="{D5CDD505-2E9C-101B-9397-08002B2CF9AE}" pid="8" name="NGCENTSector">
    <vt:lpwstr>20;#Corporate Office (CO)|025da7ed-eff4-4c15-81b7-396cffb54ad8</vt:lpwstr>
  </property>
  <property fmtid="{D5CDD505-2E9C-101B-9397-08002B2CF9AE}" pid="9" name="_dlc_DocIdItemGuid">
    <vt:lpwstr>9c09eb75-6611-43ce-872e-8dc508b375f5</vt:lpwstr>
  </property>
  <property fmtid="{D5CDD505-2E9C-101B-9397-08002B2CF9AE}" pid="10" name="NGCENTCampus">
    <vt:lpwstr/>
  </property>
</Properties>
</file>